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3"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311" r:id="rId27"/>
    <p:sldId id="312" r:id="rId28"/>
    <p:sldId id="313" r:id="rId29"/>
    <p:sldId id="314" r:id="rId30"/>
    <p:sldId id="306"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3" r:id="rId59"/>
    <p:sldId id="342" r:id="rId60"/>
    <p:sldId id="344" r:id="rId61"/>
    <p:sldId id="347" r:id="rId62"/>
    <p:sldId id="348" r:id="rId63"/>
    <p:sldId id="345" r:id="rId64"/>
    <p:sldId id="346" r:id="rId65"/>
    <p:sldId id="349" r:id="rId66"/>
    <p:sldId id="350" r:id="rId67"/>
    <p:sldId id="351" r:id="rId68"/>
    <p:sldId id="352" r:id="rId69"/>
    <p:sldId id="275" r:id="rId7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160408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y Conceptos de DW-BIM</a:t>
            </a:r>
          </a:p>
        </p:txBody>
      </p:sp>
      <p:sp>
        <p:nvSpPr>
          <p:cNvPr id="3" name="Marcador de contenido 2"/>
          <p:cNvSpPr>
            <a:spLocks noGrp="1"/>
          </p:cNvSpPr>
          <p:nvPr>
            <p:ph idx="1"/>
          </p:nvPr>
        </p:nvSpPr>
        <p:spPr/>
        <p:txBody>
          <a:bodyPr>
            <a:normAutofit fontScale="70000" lnSpcReduction="20000"/>
          </a:bodyPr>
          <a:lstStyle/>
          <a:p>
            <a:pPr marL="0" indent="0">
              <a:buNone/>
            </a:pPr>
            <a:r>
              <a:rPr lang="es-PE" dirty="0"/>
              <a:t>Definición de DW</a:t>
            </a:r>
          </a:p>
          <a:p>
            <a:r>
              <a:rPr lang="es-ES" dirty="0"/>
              <a:t>En la década de 1990 </a:t>
            </a:r>
            <a:r>
              <a:rPr lang="es-ES" b="1" dirty="0"/>
              <a:t>Bill Inmon </a:t>
            </a:r>
            <a:r>
              <a:rPr lang="es-ES" dirty="0"/>
              <a:t>definió un </a:t>
            </a:r>
            <a:r>
              <a:rPr lang="es-ES" i="1" dirty="0"/>
              <a:t>Data Warehouse </a:t>
            </a:r>
            <a:r>
              <a:rPr lang="es-ES" dirty="0"/>
              <a:t>como </a:t>
            </a:r>
            <a:r>
              <a:rPr lang="es-ES" b="1" i="1" dirty="0">
                <a:solidFill>
                  <a:srgbClr val="0070C0"/>
                </a:solidFill>
              </a:rPr>
              <a:t>"una colección de datos históricos, detallados y resumidos, orientados a temas, integrados, variables en el tiempo y no volátiles, utilizados para apoyar los procesos de toma de decisiones estratégicas de la empresa.“</a:t>
            </a:r>
          </a:p>
          <a:p>
            <a:r>
              <a:rPr lang="es-ES" b="1" dirty="0"/>
              <a:t>Ralph Kimball </a:t>
            </a:r>
            <a:r>
              <a:rPr lang="es-ES" dirty="0"/>
              <a:t>tomó un enfoque diferente, definiendo un </a:t>
            </a:r>
            <a:r>
              <a:rPr lang="es-ES" i="1" dirty="0"/>
              <a:t>Data Warehouse </a:t>
            </a:r>
            <a:r>
              <a:rPr lang="es-ES" dirty="0"/>
              <a:t>simplemente como "</a:t>
            </a:r>
            <a:r>
              <a:rPr lang="es-ES" b="1" i="1" dirty="0">
                <a:solidFill>
                  <a:srgbClr val="0070C0"/>
                </a:solidFill>
              </a:rPr>
              <a:t>una copia de los datos transaccionales específicamente estructurados para consulta y análisis." </a:t>
            </a:r>
          </a:p>
          <a:p>
            <a:r>
              <a:rPr lang="es-ES" dirty="0"/>
              <a:t>La copia, para diferenciarlos de los sistemas operativos o transaccionales, tiene una estructura diferente (</a:t>
            </a:r>
            <a:r>
              <a:rPr lang="es-ES" b="1" dirty="0"/>
              <a:t>el modelo de datos dimensional</a:t>
            </a:r>
            <a:r>
              <a:rPr lang="es-ES" dirty="0"/>
              <a:t>) para permitir a los usuarios del negocio comprender y utilizar los datos de manera exitosa y para hacer frente a rendimiento de las consultas que se realizan en el DW. Los </a:t>
            </a:r>
            <a:r>
              <a:rPr lang="es-ES" i="1" dirty="0"/>
              <a:t>Data </a:t>
            </a:r>
            <a:r>
              <a:rPr lang="es-ES" i="1" dirty="0" err="1"/>
              <a:t>Warehouses</a:t>
            </a:r>
            <a:r>
              <a:rPr lang="es-ES" i="1" dirty="0"/>
              <a:t> </a:t>
            </a:r>
            <a:r>
              <a:rPr lang="es-ES" dirty="0"/>
              <a:t>siempre contienen más que sólo los datos transaccionales— </a:t>
            </a:r>
            <a:r>
              <a:rPr lang="es-ES" b="1" dirty="0"/>
              <a:t>Los datos de referencia o </a:t>
            </a:r>
            <a:r>
              <a:rPr lang="es-ES" b="1" dirty="0" err="1"/>
              <a:t>metadata</a:t>
            </a:r>
            <a:r>
              <a:rPr lang="es-ES" b="1" dirty="0"/>
              <a:t> </a:t>
            </a:r>
            <a:r>
              <a:rPr lang="es-ES" dirty="0"/>
              <a:t>son necesarios para dar contexto y un mejor entendimiento a las transacciones. Sin embargo, los datos transaccionales son la gran mayoría de los datos en un </a:t>
            </a:r>
            <a:r>
              <a:rPr lang="es-ES" i="1" dirty="0"/>
              <a:t>Data Warehouse</a:t>
            </a:r>
            <a:r>
              <a:rPr lang="es-ES" dirty="0"/>
              <a:t>.</a:t>
            </a:r>
            <a:endParaRPr lang="es-PE" dirty="0"/>
          </a:p>
          <a:p>
            <a:r>
              <a:rPr lang="es-ES" b="1" dirty="0"/>
              <a:t>Los modelos de datos dimensionales son modelos de datos relacionales</a:t>
            </a:r>
            <a:r>
              <a:rPr lang="es-ES" dirty="0"/>
              <a:t>. Simplemente no cumplen consistentemente con las reglas de normalización. Los modelos de datos dimensionales reflejan los procesos de negocio de forma más simple que los modelos normalizados.</a:t>
            </a:r>
            <a:endParaRPr lang="es-PE" dirty="0"/>
          </a:p>
          <a:p>
            <a:pPr lvl="1"/>
            <a:endParaRPr lang="es-PE" b="1" i="1" dirty="0">
              <a:solidFill>
                <a:srgbClr val="0070C0"/>
              </a:solidFill>
            </a:endParaRPr>
          </a:p>
          <a:p>
            <a:pPr lvl="1"/>
            <a:endParaRPr lang="es-PE" dirty="0"/>
          </a:p>
        </p:txBody>
      </p:sp>
    </p:spTree>
    <p:extLst>
      <p:ext uri="{BB962C8B-B14F-4D97-AF65-F5344CB8AC3E}">
        <p14:creationId xmlns:p14="http://schemas.microsoft.com/office/powerpoint/2010/main" val="33222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clásicas de un Data Warehouse</a:t>
            </a:r>
            <a:endParaRPr lang="es-PE" dirty="0"/>
          </a:p>
        </p:txBody>
      </p:sp>
      <p:sp>
        <p:nvSpPr>
          <p:cNvPr id="3" name="Marcador de contenido 2"/>
          <p:cNvSpPr>
            <a:spLocks noGrp="1"/>
          </p:cNvSpPr>
          <p:nvPr>
            <p:ph idx="1"/>
          </p:nvPr>
        </p:nvSpPr>
        <p:spPr/>
        <p:txBody>
          <a:bodyPr/>
          <a:lstStyle/>
          <a:p>
            <a:r>
              <a:rPr lang="es-ES" dirty="0"/>
              <a:t>Orientado a temas</a:t>
            </a:r>
          </a:p>
          <a:p>
            <a:r>
              <a:rPr lang="es-ES" dirty="0"/>
              <a:t>Integrado</a:t>
            </a:r>
          </a:p>
          <a:p>
            <a:r>
              <a:rPr lang="es-ES" dirty="0"/>
              <a:t>Variable en el tiempo</a:t>
            </a:r>
          </a:p>
          <a:p>
            <a:r>
              <a:rPr lang="es-ES" dirty="0"/>
              <a:t>No volátil</a:t>
            </a:r>
          </a:p>
          <a:p>
            <a:r>
              <a:rPr lang="es-ES" dirty="0"/>
              <a:t>Datos detallados y resumidos</a:t>
            </a:r>
          </a:p>
          <a:p>
            <a:r>
              <a:rPr lang="es-ES" dirty="0"/>
              <a:t>Histórico</a:t>
            </a:r>
            <a:endParaRPr lang="es-PE" dirty="0"/>
          </a:p>
        </p:txBody>
      </p:sp>
    </p:spTree>
    <p:extLst>
      <p:ext uri="{BB962C8B-B14F-4D97-AF65-F5344CB8AC3E}">
        <p14:creationId xmlns:p14="http://schemas.microsoft.com/office/powerpoint/2010/main" val="104602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y Componentes del DW/BI</a:t>
            </a:r>
          </a:p>
        </p:txBody>
      </p:sp>
      <p:sp>
        <p:nvSpPr>
          <p:cNvPr id="3" name="Marcador de contenido 2"/>
          <p:cNvSpPr>
            <a:spLocks noGrp="1"/>
          </p:cNvSpPr>
          <p:nvPr>
            <p:ph idx="1"/>
          </p:nvPr>
        </p:nvSpPr>
        <p:spPr/>
        <p:txBody>
          <a:bodyPr/>
          <a:lstStyle/>
          <a:p>
            <a:r>
              <a:rPr lang="es-ES" dirty="0"/>
              <a:t>El primer enfoque  es  </a:t>
            </a:r>
            <a:r>
              <a:rPr lang="es-ES" b="1" dirty="0">
                <a:solidFill>
                  <a:srgbClr val="0070C0"/>
                </a:solidFill>
              </a:rPr>
              <a:t>la fábrica de  información corporativa</a:t>
            </a:r>
            <a:r>
              <a:rPr lang="es-ES" dirty="0"/>
              <a:t>,  de  </a:t>
            </a:r>
            <a:r>
              <a:rPr lang="es-ES" b="1" dirty="0"/>
              <a:t>Inmon</a:t>
            </a:r>
            <a:r>
              <a:rPr lang="es-ES" dirty="0"/>
              <a:t>. El segundo es el de </a:t>
            </a:r>
            <a:r>
              <a:rPr lang="es-ES" b="1" dirty="0"/>
              <a:t>Kimball</a:t>
            </a:r>
            <a:r>
              <a:rPr lang="es-ES" dirty="0"/>
              <a:t>, quien se refiere a </a:t>
            </a:r>
            <a:r>
              <a:rPr lang="es-ES" b="1" dirty="0">
                <a:solidFill>
                  <a:srgbClr val="0070C0"/>
                </a:solidFill>
              </a:rPr>
              <a:t>las piezas de ajedrez</a:t>
            </a:r>
            <a:r>
              <a:rPr lang="es-ES" dirty="0"/>
              <a:t>  del "DW"</a:t>
            </a:r>
            <a:endParaRPr lang="es-PE" dirty="0"/>
          </a:p>
        </p:txBody>
      </p:sp>
    </p:spTree>
    <p:extLst>
      <p:ext uri="{BB962C8B-B14F-4D97-AF65-F5344CB8AC3E}">
        <p14:creationId xmlns:p14="http://schemas.microsoft.com/office/powerpoint/2010/main" val="188246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Fabrica de información corporativa de Inmon</a:t>
            </a:r>
          </a:p>
        </p:txBody>
      </p:sp>
      <p:pic>
        <p:nvPicPr>
          <p:cNvPr id="4" name="image44.png"/>
          <p:cNvPicPr/>
          <p:nvPr/>
        </p:nvPicPr>
        <p:blipFill>
          <a:blip r:embed="rId2" cstate="print"/>
          <a:stretch>
            <a:fillRect/>
          </a:stretch>
        </p:blipFill>
        <p:spPr>
          <a:xfrm>
            <a:off x="838200" y="1825625"/>
            <a:ext cx="5480685" cy="4585335"/>
          </a:xfrm>
          <a:prstGeom prst="rect">
            <a:avLst/>
          </a:prstGeom>
        </p:spPr>
      </p:pic>
    </p:spTree>
    <p:extLst>
      <p:ext uri="{BB962C8B-B14F-4D97-AF65-F5344CB8AC3E}">
        <p14:creationId xmlns:p14="http://schemas.microsoft.com/office/powerpoint/2010/main" val="65935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414203"/>
              </p:ext>
            </p:extLst>
          </p:nvPr>
        </p:nvGraphicFramePr>
        <p:xfrm>
          <a:off x="639097" y="1690688"/>
          <a:ext cx="10913806" cy="4651117"/>
        </p:xfrm>
        <a:graphic>
          <a:graphicData uri="http://schemas.openxmlformats.org/drawingml/2006/table">
            <a:tbl>
              <a:tblPr firstRow="1" firstCol="1" lastRow="1" lastCol="1" bandRow="1" bandCol="1">
                <a:tableStyleId>{5C22544A-7EE6-4342-B048-85BDC9FD1C3A}</a:tableStyleId>
              </a:tblPr>
              <a:tblGrid>
                <a:gridCol w="3215935">
                  <a:extLst>
                    <a:ext uri="{9D8B030D-6E8A-4147-A177-3AD203B41FA5}">
                      <a16:colId xmlns:a16="http://schemas.microsoft.com/office/drawing/2014/main" val="3885694603"/>
                    </a:ext>
                  </a:extLst>
                </a:gridCol>
                <a:gridCol w="7697871">
                  <a:extLst>
                    <a:ext uri="{9D8B030D-6E8A-4147-A177-3AD203B41FA5}">
                      <a16:colId xmlns:a16="http://schemas.microsoft.com/office/drawing/2014/main" val="973578126"/>
                    </a:ext>
                  </a:extLst>
                </a:gridCol>
              </a:tblGrid>
              <a:tr h="514047">
                <a:tc>
                  <a:txBody>
                    <a:bodyPr/>
                    <a:lstStyle/>
                    <a:p>
                      <a:pPr marL="227965">
                        <a:spcBef>
                          <a:spcPts val="105"/>
                        </a:spcBef>
                        <a:spcAft>
                          <a:spcPts val="0"/>
                        </a:spcAft>
                      </a:pPr>
                      <a:r>
                        <a:rPr lang="es-ES" sz="2400" dirty="0">
                          <a:effectLst/>
                        </a:rPr>
                        <a:t>Etiqueta</a:t>
                      </a:r>
                      <a:r>
                        <a:rPr lang="es-ES" sz="2400" spc="105" dirty="0">
                          <a:effectLst/>
                        </a:rPr>
                        <a:t> </a:t>
                      </a:r>
                      <a:r>
                        <a:rPr lang="es-ES" sz="2400" dirty="0">
                          <a:effectLst/>
                        </a:rPr>
                        <a:t>–</a:t>
                      </a:r>
                      <a:r>
                        <a:rPr lang="es-ES" sz="2400" spc="105" dirty="0">
                          <a:effectLst/>
                        </a:rPr>
                        <a:t> </a:t>
                      </a:r>
                      <a:r>
                        <a:rPr lang="es-ES" sz="2400" dirty="0">
                          <a:effectLst/>
                        </a:rPr>
                        <a:t>Nombre</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1604010" marR="1598295" algn="ctr">
                        <a:spcBef>
                          <a:spcPts val="105"/>
                        </a:spcBef>
                        <a:spcAft>
                          <a:spcPts val="0"/>
                        </a:spcAft>
                      </a:pPr>
                      <a:r>
                        <a:rPr lang="es-ES" sz="2400" dirty="0">
                          <a:effectLst/>
                        </a:rPr>
                        <a:t>Descripción</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565484977"/>
                  </a:ext>
                </a:extLst>
              </a:tr>
              <a:tr h="2482242">
                <a:tc>
                  <a:txBody>
                    <a:bodyPr/>
                    <a:lstStyle/>
                    <a:p>
                      <a:pPr marL="67945" marR="58420">
                        <a:lnSpc>
                          <a:spcPct val="101000"/>
                        </a:lnSpc>
                        <a:spcBef>
                          <a:spcPts val="30"/>
                        </a:spcBef>
                        <a:spcAft>
                          <a:spcPts val="0"/>
                        </a:spcAft>
                        <a:tabLst>
                          <a:tab pos="1043305" algn="l"/>
                        </a:tabLst>
                      </a:pPr>
                      <a:r>
                        <a:rPr lang="es-ES" sz="2400" dirty="0">
                          <a:effectLst/>
                        </a:rPr>
                        <a:t>Datos	primarios</a:t>
                      </a:r>
                      <a:r>
                        <a:rPr lang="es-ES" sz="2400" spc="-220" dirty="0">
                          <a:effectLst/>
                        </a:rPr>
                        <a:t> </a:t>
                      </a:r>
                      <a:r>
                        <a:rPr lang="es-ES" sz="2400" dirty="0">
                          <a:effectLst/>
                        </a:rPr>
                        <a:t>detallados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57150" algn="just">
                        <a:lnSpc>
                          <a:spcPct val="102000"/>
                        </a:lnSpc>
                        <a:spcBef>
                          <a:spcPts val="30"/>
                        </a:spcBef>
                        <a:spcAft>
                          <a:spcPts val="0"/>
                        </a:spcAft>
                      </a:pPr>
                      <a:r>
                        <a:rPr lang="es-ES" sz="2400" spc="5" dirty="0">
                          <a:effectLst/>
                        </a:rPr>
                        <a:t>D</a:t>
                      </a:r>
                      <a:r>
                        <a:rPr lang="es-ES" sz="2400" spc="-5" dirty="0">
                          <a:effectLst/>
                        </a:rPr>
                        <a:t>at</a:t>
                      </a:r>
                      <a:r>
                        <a:rPr lang="es-ES" sz="2400" spc="5" dirty="0">
                          <a:effectLst/>
                        </a:rPr>
                        <a:t>o</a:t>
                      </a:r>
                      <a:r>
                        <a:rPr lang="es-ES" sz="2400" dirty="0">
                          <a:effectLst/>
                        </a:rPr>
                        <a:t>s</a:t>
                      </a:r>
                      <a:r>
                        <a:rPr lang="es-ES" sz="2400" spc="20" dirty="0">
                          <a:effectLst/>
                        </a:rPr>
                        <a:t> </a:t>
                      </a:r>
                      <a:r>
                        <a:rPr lang="es-ES" sz="2400" spc="5" dirty="0">
                          <a:effectLst/>
                        </a:rPr>
                        <a:t>O</a:t>
                      </a:r>
                      <a:r>
                        <a:rPr lang="es-ES" sz="2400" dirty="0">
                          <a:effectLst/>
                        </a:rPr>
                        <a:t>p</a:t>
                      </a:r>
                      <a:r>
                        <a:rPr lang="es-ES" sz="2400" spc="5" dirty="0">
                          <a:effectLst/>
                        </a:rPr>
                        <a:t>e</a:t>
                      </a:r>
                      <a:r>
                        <a:rPr lang="es-ES" sz="2400" dirty="0">
                          <a:effectLst/>
                        </a:rPr>
                        <a:t>r</a:t>
                      </a:r>
                      <a:r>
                        <a:rPr lang="es-ES" sz="2400" spc="-5" dirty="0">
                          <a:effectLst/>
                        </a:rPr>
                        <a:t>a</a:t>
                      </a:r>
                      <a:r>
                        <a:rPr lang="es-ES" sz="2400" spc="5" dirty="0">
                          <a:effectLst/>
                        </a:rPr>
                        <a:t>t</a:t>
                      </a:r>
                      <a:r>
                        <a:rPr lang="es-ES" sz="2400" spc="-5" dirty="0">
                          <a:effectLst/>
                        </a:rPr>
                        <a:t>i</a:t>
                      </a:r>
                      <a:r>
                        <a:rPr lang="es-ES" sz="2400" dirty="0">
                          <a:effectLst/>
                        </a:rPr>
                        <a:t>v</a:t>
                      </a:r>
                      <a:r>
                        <a:rPr lang="es-ES" sz="2400" spc="5" dirty="0">
                          <a:effectLst/>
                        </a:rPr>
                        <a:t>o</a:t>
                      </a:r>
                      <a:r>
                        <a:rPr lang="es-ES" sz="2400" spc="-5" dirty="0">
                          <a:effectLst/>
                        </a:rPr>
                        <a:t>s/T</a:t>
                      </a:r>
                      <a:r>
                        <a:rPr lang="es-ES" sz="2400" spc="10" dirty="0">
                          <a:effectLst/>
                        </a:rPr>
                        <a:t>r</a:t>
                      </a:r>
                      <a:r>
                        <a:rPr lang="es-ES" sz="2400" spc="-5" dirty="0">
                          <a:effectLst/>
                        </a:rPr>
                        <a:t>a</a:t>
                      </a:r>
                      <a:r>
                        <a:rPr lang="es-ES" sz="2400" dirty="0">
                          <a:effectLst/>
                        </a:rPr>
                        <a:t>n</a:t>
                      </a:r>
                      <a:r>
                        <a:rPr lang="es-ES" sz="2400" spc="-5" dirty="0">
                          <a:effectLst/>
                        </a:rPr>
                        <a:t>sa</a:t>
                      </a:r>
                      <a:r>
                        <a:rPr lang="es-ES" sz="2400" spc="10" dirty="0">
                          <a:effectLst/>
                        </a:rPr>
                        <a:t>c</a:t>
                      </a:r>
                      <a:r>
                        <a:rPr lang="es-ES" sz="2400" dirty="0">
                          <a:effectLst/>
                        </a:rPr>
                        <a:t>c</a:t>
                      </a:r>
                      <a:r>
                        <a:rPr lang="es-ES" sz="2400" spc="-5" dirty="0">
                          <a:effectLst/>
                        </a:rPr>
                        <a:t>i</a:t>
                      </a:r>
                      <a:r>
                        <a:rPr lang="es-ES" sz="2400" spc="5" dirty="0">
                          <a:effectLst/>
                        </a:rPr>
                        <a:t>o</a:t>
                      </a:r>
                      <a:r>
                        <a:rPr lang="es-ES" sz="2400" dirty="0">
                          <a:effectLst/>
                        </a:rPr>
                        <a:t>n</a:t>
                      </a:r>
                      <a:r>
                        <a:rPr lang="es-ES" sz="2400" spc="-5" dirty="0">
                          <a:effectLst/>
                        </a:rPr>
                        <a:t>al</a:t>
                      </a:r>
                      <a:r>
                        <a:rPr lang="es-ES" sz="2400" spc="5" dirty="0">
                          <a:effectLst/>
                        </a:rPr>
                        <a:t>e</a:t>
                      </a:r>
                      <a:r>
                        <a:rPr lang="es-ES" sz="2400" dirty="0">
                          <a:effectLst/>
                        </a:rPr>
                        <a:t>s</a:t>
                      </a:r>
                      <a:r>
                        <a:rPr lang="es-ES" sz="2400" spc="20" dirty="0">
                          <a:effectLst/>
                        </a:rPr>
                        <a:t> </a:t>
                      </a:r>
                      <a:r>
                        <a:rPr lang="es-ES" sz="2400" dirty="0">
                          <a:effectLst/>
                        </a:rPr>
                        <a:t>de</a:t>
                      </a:r>
                      <a:r>
                        <a:rPr lang="es-ES" sz="2400" spc="30" dirty="0">
                          <a:effectLst/>
                        </a:rPr>
                        <a:t> </a:t>
                      </a:r>
                      <a:r>
                        <a:rPr lang="es-ES" sz="2400" spc="-5" dirty="0">
                          <a:effectLst/>
                        </a:rPr>
                        <a:t>l</a:t>
                      </a:r>
                      <a:r>
                        <a:rPr lang="es-ES" sz="2400" dirty="0">
                          <a:effectLst/>
                        </a:rPr>
                        <a:t>a</a:t>
                      </a:r>
                      <a:r>
                        <a:rPr lang="es-ES" sz="2400" spc="35" dirty="0">
                          <a:effectLst/>
                        </a:rPr>
                        <a:t> </a:t>
                      </a:r>
                      <a:r>
                        <a:rPr lang="es-ES" sz="2400" spc="5" dirty="0">
                          <a:effectLst/>
                        </a:rPr>
                        <a:t>e</a:t>
                      </a:r>
                      <a:r>
                        <a:rPr lang="es-ES" sz="2400" dirty="0">
                          <a:effectLst/>
                        </a:rPr>
                        <a:t>mpr</a:t>
                      </a:r>
                      <a:r>
                        <a:rPr lang="es-ES" sz="2400" spc="5" dirty="0">
                          <a:effectLst/>
                        </a:rPr>
                        <a:t>e</a:t>
                      </a:r>
                      <a:r>
                        <a:rPr lang="es-ES" sz="2400" spc="-5" dirty="0">
                          <a:effectLst/>
                        </a:rPr>
                        <a:t>sa</a:t>
                      </a:r>
                      <a:r>
                        <a:rPr lang="es-ES" sz="2400" dirty="0">
                          <a:effectLst/>
                        </a:rPr>
                        <a:t>.</a:t>
                      </a:r>
                      <a:r>
                        <a:rPr lang="es-ES" sz="2400" spc="35" dirty="0">
                          <a:effectLst/>
                        </a:rPr>
                        <a:t> </a:t>
                      </a:r>
                      <a:r>
                        <a:rPr lang="es-ES" sz="2400" spc="-5" dirty="0">
                          <a:effectLst/>
                        </a:rPr>
                        <a:t>L</a:t>
                      </a:r>
                      <a:r>
                        <a:rPr lang="es-ES" sz="2400" spc="15" dirty="0">
                          <a:effectLst/>
                        </a:rPr>
                        <a:t>o</a:t>
                      </a:r>
                      <a:r>
                        <a:rPr lang="es-ES" sz="2400" dirty="0">
                          <a:effectLst/>
                        </a:rPr>
                        <a:t>s</a:t>
                      </a:r>
                      <a:r>
                        <a:rPr lang="es-ES" sz="2400" spc="20" dirty="0">
                          <a:effectLst/>
                        </a:rPr>
                        <a:t> </a:t>
                      </a:r>
                      <a:r>
                        <a:rPr lang="es-ES" sz="2400" dirty="0">
                          <a:effectLst/>
                        </a:rPr>
                        <a:t>d</a:t>
                      </a:r>
                      <a:r>
                        <a:rPr lang="es-ES" sz="2400" spc="5" dirty="0">
                          <a:effectLst/>
                        </a:rPr>
                        <a:t>a</a:t>
                      </a:r>
                      <a:r>
                        <a:rPr lang="es-ES" sz="2400" spc="-5" dirty="0">
                          <a:effectLst/>
                        </a:rPr>
                        <a:t>t</a:t>
                      </a:r>
                      <a:r>
                        <a:rPr lang="es-ES" sz="2400" spc="5" dirty="0">
                          <a:effectLst/>
                        </a:rPr>
                        <a:t>o</a:t>
                      </a:r>
                      <a:r>
                        <a:rPr lang="es-ES" sz="2400" dirty="0">
                          <a:effectLst/>
                        </a:rPr>
                        <a:t>s</a:t>
                      </a:r>
                      <a:r>
                        <a:rPr lang="es-ES" sz="2400" spc="30" dirty="0">
                          <a:effectLst/>
                        </a:rPr>
                        <a:t> </a:t>
                      </a:r>
                      <a:r>
                        <a:rPr lang="es-ES" sz="2400" spc="-5" dirty="0">
                          <a:effectLst/>
                        </a:rPr>
                        <a:t>b</a:t>
                      </a:r>
                      <a:r>
                        <a:rPr lang="es-ES" sz="2400" dirty="0">
                          <a:effectLst/>
                        </a:rPr>
                        <a:t>ru</a:t>
                      </a:r>
                      <a:r>
                        <a:rPr lang="es-ES" sz="2400" spc="-5" dirty="0">
                          <a:effectLst/>
                        </a:rPr>
                        <a:t>t</a:t>
                      </a:r>
                      <a:r>
                        <a:rPr lang="es-ES" sz="2400" spc="5" dirty="0">
                          <a:effectLst/>
                        </a:rPr>
                        <a:t>o</a:t>
                      </a:r>
                      <a:r>
                        <a:rPr lang="es-ES" sz="2400" dirty="0">
                          <a:effectLst/>
                        </a:rPr>
                        <a:t>s detallados proporcionan los datos fuente para ser integrados en el</a:t>
                      </a:r>
                      <a:r>
                        <a:rPr lang="es-ES" sz="2400" spc="5" dirty="0">
                          <a:effectLst/>
                        </a:rPr>
                        <a:t> </a:t>
                      </a:r>
                      <a:r>
                        <a:rPr lang="es-ES" sz="2400" dirty="0">
                          <a:effectLst/>
                        </a:rPr>
                        <a:t>repositorio</a:t>
                      </a:r>
                      <a:r>
                        <a:rPr lang="es-ES" sz="2400" spc="5" dirty="0">
                          <a:effectLst/>
                        </a:rPr>
                        <a:t> </a:t>
                      </a:r>
                      <a:r>
                        <a:rPr lang="es-ES" sz="2400" dirty="0">
                          <a:effectLst/>
                        </a:rPr>
                        <a:t>de</a:t>
                      </a:r>
                      <a:r>
                        <a:rPr lang="es-ES" sz="2400" spc="5" dirty="0">
                          <a:effectLst/>
                        </a:rPr>
                        <a:t> </a:t>
                      </a:r>
                      <a:r>
                        <a:rPr lang="es-ES" sz="2400" dirty="0">
                          <a:effectLst/>
                        </a:rPr>
                        <a:t>datos</a:t>
                      </a:r>
                      <a:r>
                        <a:rPr lang="es-ES" sz="2400" spc="5" dirty="0">
                          <a:effectLst/>
                        </a:rPr>
                        <a:t> </a:t>
                      </a:r>
                      <a:r>
                        <a:rPr lang="es-ES" sz="2400" dirty="0">
                          <a:effectLst/>
                        </a:rPr>
                        <a:t>operativos</a:t>
                      </a:r>
                      <a:r>
                        <a:rPr lang="es-ES" sz="2400" spc="5" dirty="0">
                          <a:effectLst/>
                        </a:rPr>
                        <a:t> </a:t>
                      </a:r>
                      <a:r>
                        <a:rPr lang="es-ES" sz="2400" dirty="0">
                          <a:effectLst/>
                        </a:rPr>
                        <a:t>(ODS</a:t>
                      </a:r>
                      <a:r>
                        <a:rPr lang="es-ES" sz="2400" spc="5" dirty="0">
                          <a:effectLst/>
                        </a:rPr>
                        <a:t> </a:t>
                      </a:r>
                      <a:r>
                        <a:rPr lang="es-ES" sz="2400" dirty="0">
                          <a:effectLst/>
                        </a:rPr>
                        <a:t>por</a:t>
                      </a:r>
                      <a:r>
                        <a:rPr lang="es-ES" sz="2400" spc="5" dirty="0">
                          <a:effectLst/>
                        </a:rPr>
                        <a:t> </a:t>
                      </a:r>
                      <a:r>
                        <a:rPr lang="es-ES" sz="2400" dirty="0">
                          <a:effectLst/>
                        </a:rPr>
                        <a:t>sus</a:t>
                      </a:r>
                      <a:r>
                        <a:rPr lang="es-ES" sz="2400" spc="5" dirty="0">
                          <a:effectLst/>
                        </a:rPr>
                        <a:t> </a:t>
                      </a:r>
                      <a:r>
                        <a:rPr lang="es-ES" sz="2400" dirty="0">
                          <a:effectLst/>
                        </a:rPr>
                        <a:t>siglas</a:t>
                      </a:r>
                      <a:r>
                        <a:rPr lang="es-ES" sz="2400" spc="5" dirty="0">
                          <a:effectLst/>
                        </a:rPr>
                        <a:t> </a:t>
                      </a:r>
                      <a:r>
                        <a:rPr lang="es-ES" sz="2400" dirty="0">
                          <a:effectLst/>
                        </a:rPr>
                        <a:t>en</a:t>
                      </a:r>
                      <a:r>
                        <a:rPr lang="es-ES" sz="2400" spc="5" dirty="0">
                          <a:effectLst/>
                        </a:rPr>
                        <a:t> </a:t>
                      </a:r>
                      <a:r>
                        <a:rPr lang="es-ES" sz="2400" dirty="0">
                          <a:effectLst/>
                        </a:rPr>
                        <a:t>inglés:</a:t>
                      </a:r>
                      <a:r>
                        <a:rPr lang="es-ES" sz="2400" spc="5" dirty="0">
                          <a:effectLst/>
                        </a:rPr>
                        <a:t> </a:t>
                      </a:r>
                      <a:r>
                        <a:rPr lang="es-ES" sz="2400" dirty="0" err="1">
                          <a:effectLst/>
                        </a:rPr>
                        <a:t>Operational</a:t>
                      </a:r>
                      <a:r>
                        <a:rPr lang="es-ES" sz="2400" spc="5" dirty="0">
                          <a:effectLst/>
                        </a:rPr>
                        <a:t> </a:t>
                      </a:r>
                      <a:r>
                        <a:rPr lang="es-ES" sz="2400" dirty="0">
                          <a:effectLst/>
                        </a:rPr>
                        <a:t>Data</a:t>
                      </a:r>
                      <a:r>
                        <a:rPr lang="es-ES" sz="2400" spc="5" dirty="0">
                          <a:effectLst/>
                        </a:rPr>
                        <a:t> </a:t>
                      </a:r>
                      <a:r>
                        <a:rPr lang="es-ES" sz="2400" dirty="0">
                          <a:effectLst/>
                        </a:rPr>
                        <a:t>Store)</a:t>
                      </a:r>
                      <a:r>
                        <a:rPr lang="es-ES" sz="2400" spc="5" dirty="0">
                          <a:effectLst/>
                        </a:rPr>
                        <a:t> </a:t>
                      </a:r>
                      <a:r>
                        <a:rPr lang="es-ES" sz="2400" dirty="0">
                          <a:effectLst/>
                        </a:rPr>
                        <a:t>y</a:t>
                      </a:r>
                      <a:r>
                        <a:rPr lang="es-ES" sz="2400" spc="5" dirty="0">
                          <a:effectLst/>
                        </a:rPr>
                        <a:t> </a:t>
                      </a:r>
                      <a:r>
                        <a:rPr lang="es-ES" sz="2400" dirty="0">
                          <a:effectLst/>
                        </a:rPr>
                        <a:t>los</a:t>
                      </a:r>
                      <a:r>
                        <a:rPr lang="es-ES" sz="2400" spc="5" dirty="0">
                          <a:effectLst/>
                        </a:rPr>
                        <a:t> </a:t>
                      </a:r>
                      <a:r>
                        <a:rPr lang="es-ES" sz="2400" dirty="0">
                          <a:effectLst/>
                        </a:rPr>
                        <a:t>componentes</a:t>
                      </a:r>
                      <a:r>
                        <a:rPr lang="es-ES" sz="2400" spc="5" dirty="0">
                          <a:effectLst/>
                        </a:rPr>
                        <a:t> </a:t>
                      </a:r>
                      <a:r>
                        <a:rPr lang="es-ES" sz="2400" dirty="0">
                          <a:effectLst/>
                        </a:rPr>
                        <a:t>del</a:t>
                      </a:r>
                      <a:r>
                        <a:rPr lang="es-ES" sz="2400" spc="5" dirty="0">
                          <a:effectLst/>
                        </a:rPr>
                        <a:t> </a:t>
                      </a:r>
                      <a:r>
                        <a:rPr lang="es-ES" sz="2400" dirty="0">
                          <a:effectLst/>
                        </a:rPr>
                        <a:t>DW.</a:t>
                      </a:r>
                      <a:r>
                        <a:rPr lang="es-ES" sz="2400" spc="5" dirty="0">
                          <a:effectLst/>
                        </a:rPr>
                        <a:t> </a:t>
                      </a:r>
                      <a:r>
                        <a:rPr lang="es-ES" sz="2400" dirty="0">
                          <a:effectLst/>
                        </a:rPr>
                        <a:t>Estos</a:t>
                      </a:r>
                      <a:r>
                        <a:rPr lang="es-ES" sz="2400" spc="5" dirty="0">
                          <a:effectLst/>
                        </a:rPr>
                        <a:t> </a:t>
                      </a:r>
                      <a:r>
                        <a:rPr lang="es-ES" sz="2400" dirty="0">
                          <a:effectLst/>
                        </a:rPr>
                        <a:t>datos</a:t>
                      </a:r>
                      <a:r>
                        <a:rPr lang="es-ES" sz="2400" spc="5" dirty="0">
                          <a:effectLst/>
                        </a:rPr>
                        <a:t> </a:t>
                      </a:r>
                      <a:r>
                        <a:rPr lang="es-ES" sz="2400" dirty="0">
                          <a:effectLst/>
                        </a:rPr>
                        <a:t>pueden</a:t>
                      </a:r>
                      <a:r>
                        <a:rPr lang="es-ES" sz="2400" spc="5" dirty="0">
                          <a:effectLst/>
                        </a:rPr>
                        <a:t> </a:t>
                      </a:r>
                      <a:r>
                        <a:rPr lang="es-ES" sz="2400" dirty="0">
                          <a:effectLst/>
                        </a:rPr>
                        <a:t>estar</a:t>
                      </a:r>
                      <a:r>
                        <a:rPr lang="es-ES" sz="2400" spc="5" dirty="0">
                          <a:effectLst/>
                        </a:rPr>
                        <a:t> </a:t>
                      </a:r>
                      <a:r>
                        <a:rPr lang="es-ES" sz="2400" dirty="0">
                          <a:effectLst/>
                        </a:rPr>
                        <a:t>en</a:t>
                      </a:r>
                      <a:r>
                        <a:rPr lang="es-ES" sz="2400" spc="5" dirty="0">
                          <a:effectLst/>
                        </a:rPr>
                        <a:t> </a:t>
                      </a:r>
                      <a:r>
                        <a:rPr lang="es-ES" sz="2400" dirty="0">
                          <a:effectLst/>
                        </a:rPr>
                        <a:t>una</a:t>
                      </a:r>
                      <a:r>
                        <a:rPr lang="es-ES" sz="2400" spc="5" dirty="0">
                          <a:effectLst/>
                        </a:rPr>
                        <a:t> </a:t>
                      </a:r>
                      <a:r>
                        <a:rPr lang="es-ES" sz="2400" dirty="0">
                          <a:effectLst/>
                        </a:rPr>
                        <a:t>base</a:t>
                      </a:r>
                      <a:r>
                        <a:rPr lang="es-ES" sz="2400" spc="5" dirty="0">
                          <a:effectLst/>
                        </a:rPr>
                        <a:t> </a:t>
                      </a:r>
                      <a:r>
                        <a:rPr lang="es-ES" sz="2400" dirty="0">
                          <a:effectLst/>
                        </a:rPr>
                        <a:t>de</a:t>
                      </a:r>
                      <a:r>
                        <a:rPr lang="es-ES" sz="2400" spc="5" dirty="0">
                          <a:effectLst/>
                        </a:rPr>
                        <a:t> </a:t>
                      </a:r>
                      <a:r>
                        <a:rPr lang="es-ES" sz="2400" dirty="0">
                          <a:effectLst/>
                        </a:rPr>
                        <a:t>datos</a:t>
                      </a:r>
                      <a:r>
                        <a:rPr lang="es-ES" sz="2400" spc="5" dirty="0">
                          <a:effectLst/>
                        </a:rPr>
                        <a:t> </a:t>
                      </a:r>
                      <a:r>
                        <a:rPr lang="es-ES" sz="2400" dirty="0">
                          <a:effectLst/>
                        </a:rPr>
                        <a:t>o</a:t>
                      </a:r>
                      <a:r>
                        <a:rPr lang="es-ES" sz="2400" spc="5" dirty="0">
                          <a:effectLst/>
                        </a:rPr>
                        <a:t> </a:t>
                      </a:r>
                      <a:r>
                        <a:rPr lang="es-ES" sz="2400" dirty="0">
                          <a:effectLst/>
                        </a:rPr>
                        <a:t>cualquier</a:t>
                      </a:r>
                      <a:r>
                        <a:rPr lang="es-ES" sz="2400" spc="5" dirty="0">
                          <a:effectLst/>
                        </a:rPr>
                        <a:t> </a:t>
                      </a:r>
                      <a:r>
                        <a:rPr lang="es-ES" sz="2400" dirty="0">
                          <a:effectLst/>
                        </a:rPr>
                        <a:t>otro</a:t>
                      </a:r>
                      <a:r>
                        <a:rPr lang="es-ES" sz="2400" spc="5" dirty="0">
                          <a:effectLst/>
                        </a:rPr>
                        <a:t> </a:t>
                      </a:r>
                      <a:r>
                        <a:rPr lang="es-ES" sz="2400" dirty="0">
                          <a:effectLst/>
                        </a:rPr>
                        <a:t>formato</a:t>
                      </a:r>
                      <a:r>
                        <a:rPr lang="es-ES" sz="2400" spc="5" dirty="0">
                          <a:effectLst/>
                        </a:rPr>
                        <a:t> </a:t>
                      </a:r>
                      <a:r>
                        <a:rPr lang="es-ES" sz="2400" dirty="0">
                          <a:effectLst/>
                        </a:rPr>
                        <a:t>de</a:t>
                      </a:r>
                      <a:r>
                        <a:rPr lang="es-ES" sz="2400" spc="-220" dirty="0">
                          <a:effectLst/>
                        </a:rPr>
                        <a:t> </a:t>
                      </a:r>
                      <a:r>
                        <a:rPr lang="es-ES" sz="2400" dirty="0">
                          <a:effectLst/>
                        </a:rPr>
                        <a:t>almacenamiento.</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528836695"/>
                  </a:ext>
                </a:extLst>
              </a:tr>
              <a:tr h="1654828">
                <a:tc>
                  <a:txBody>
                    <a:bodyPr/>
                    <a:lstStyle/>
                    <a:p>
                      <a:pPr marL="67945" marR="58420">
                        <a:lnSpc>
                          <a:spcPct val="101000"/>
                        </a:lnSpc>
                        <a:spcBef>
                          <a:spcPts val="30"/>
                        </a:spcBef>
                        <a:spcAft>
                          <a:spcPts val="0"/>
                        </a:spcAft>
                      </a:pPr>
                      <a:r>
                        <a:rPr lang="es-ES" sz="2400">
                          <a:effectLst/>
                        </a:rPr>
                        <a:t>Integración</a:t>
                      </a:r>
                      <a:r>
                        <a:rPr lang="es-ES" sz="2400" spc="65">
                          <a:effectLst/>
                        </a:rPr>
                        <a:t> </a:t>
                      </a:r>
                      <a:r>
                        <a:rPr lang="es-ES" sz="2400">
                          <a:effectLst/>
                        </a:rPr>
                        <a:t>y</a:t>
                      </a:r>
                      <a:r>
                        <a:rPr lang="es-ES" sz="2400" spc="5">
                          <a:effectLst/>
                        </a:rPr>
                        <a:t> </a:t>
                      </a:r>
                      <a:r>
                        <a:rPr lang="es-ES" sz="2400">
                          <a:effectLst/>
                        </a:rPr>
                        <a:t>Transformación</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70485">
                        <a:lnSpc>
                          <a:spcPct val="102000"/>
                        </a:lnSpc>
                        <a:spcBef>
                          <a:spcPts val="30"/>
                        </a:spcBef>
                        <a:spcAft>
                          <a:spcPts val="0"/>
                        </a:spcAft>
                      </a:pPr>
                      <a:r>
                        <a:rPr lang="es-ES" sz="2400" dirty="0">
                          <a:effectLst/>
                        </a:rPr>
                        <a:t>Esta</a:t>
                      </a:r>
                      <a:r>
                        <a:rPr lang="es-ES" sz="2400" spc="85" dirty="0">
                          <a:effectLst/>
                        </a:rPr>
                        <a:t> </a:t>
                      </a:r>
                      <a:r>
                        <a:rPr lang="es-ES" sz="2400" dirty="0">
                          <a:effectLst/>
                        </a:rPr>
                        <a:t>capa</a:t>
                      </a:r>
                      <a:r>
                        <a:rPr lang="es-ES" sz="2400" spc="85" dirty="0">
                          <a:effectLst/>
                        </a:rPr>
                        <a:t> </a:t>
                      </a:r>
                      <a:r>
                        <a:rPr lang="es-ES" sz="2400" dirty="0">
                          <a:effectLst/>
                        </a:rPr>
                        <a:t>de</a:t>
                      </a:r>
                      <a:r>
                        <a:rPr lang="es-ES" sz="2400" spc="95" dirty="0">
                          <a:effectLst/>
                        </a:rPr>
                        <a:t> </a:t>
                      </a:r>
                      <a:r>
                        <a:rPr lang="es-ES" sz="2400" dirty="0">
                          <a:effectLst/>
                        </a:rPr>
                        <a:t>la</a:t>
                      </a:r>
                      <a:r>
                        <a:rPr lang="es-ES" sz="2400" spc="85" dirty="0">
                          <a:effectLst/>
                        </a:rPr>
                        <a:t> </a:t>
                      </a:r>
                      <a:r>
                        <a:rPr lang="es-ES" sz="2400" dirty="0">
                          <a:effectLst/>
                        </a:rPr>
                        <a:t>arquitectura</a:t>
                      </a:r>
                      <a:r>
                        <a:rPr lang="es-ES" sz="2400" spc="90" dirty="0">
                          <a:effectLst/>
                        </a:rPr>
                        <a:t> </a:t>
                      </a:r>
                      <a:r>
                        <a:rPr lang="es-ES" sz="2400" dirty="0">
                          <a:effectLst/>
                        </a:rPr>
                        <a:t>es</a:t>
                      </a:r>
                      <a:r>
                        <a:rPr lang="es-ES" sz="2400" spc="85" dirty="0">
                          <a:effectLst/>
                        </a:rPr>
                        <a:t> </a:t>
                      </a:r>
                      <a:r>
                        <a:rPr lang="es-ES" sz="2400" dirty="0">
                          <a:effectLst/>
                        </a:rPr>
                        <a:t>en</a:t>
                      </a:r>
                      <a:r>
                        <a:rPr lang="es-ES" sz="2400" spc="90" dirty="0">
                          <a:effectLst/>
                        </a:rPr>
                        <a:t> </a:t>
                      </a:r>
                      <a:r>
                        <a:rPr lang="es-ES" sz="2400" dirty="0">
                          <a:effectLst/>
                        </a:rPr>
                        <a:t>la</a:t>
                      </a:r>
                      <a:r>
                        <a:rPr lang="es-ES" sz="2400" spc="105" dirty="0">
                          <a:effectLst/>
                        </a:rPr>
                        <a:t> </a:t>
                      </a:r>
                      <a:r>
                        <a:rPr lang="es-ES" sz="2400" dirty="0">
                          <a:effectLst/>
                        </a:rPr>
                        <a:t>que</a:t>
                      </a:r>
                      <a:r>
                        <a:rPr lang="es-ES" sz="2400" spc="95" dirty="0">
                          <a:effectLst/>
                        </a:rPr>
                        <a:t> </a:t>
                      </a:r>
                      <a:r>
                        <a:rPr lang="es-ES" sz="2400" dirty="0">
                          <a:effectLst/>
                        </a:rPr>
                        <a:t>los</a:t>
                      </a:r>
                      <a:r>
                        <a:rPr lang="es-ES" sz="2400" spc="85" dirty="0">
                          <a:effectLst/>
                        </a:rPr>
                        <a:t> </a:t>
                      </a:r>
                      <a:r>
                        <a:rPr lang="es-ES" sz="2400" dirty="0">
                          <a:effectLst/>
                        </a:rPr>
                        <a:t>datos</a:t>
                      </a:r>
                      <a:r>
                        <a:rPr lang="es-ES" sz="2400" spc="85" dirty="0">
                          <a:effectLst/>
                        </a:rPr>
                        <a:t> </a:t>
                      </a:r>
                      <a:r>
                        <a:rPr lang="es-ES" sz="2400" dirty="0">
                          <a:effectLst/>
                        </a:rPr>
                        <a:t>no</a:t>
                      </a:r>
                      <a:r>
                        <a:rPr lang="es-ES" sz="2400" spc="100" dirty="0">
                          <a:effectLst/>
                        </a:rPr>
                        <a:t> </a:t>
                      </a:r>
                      <a:r>
                        <a:rPr lang="es-ES" sz="2400" dirty="0">
                          <a:effectLst/>
                        </a:rPr>
                        <a:t>integrados</a:t>
                      </a:r>
                      <a:r>
                        <a:rPr lang="es-ES" sz="2400" spc="-215" dirty="0">
                          <a:effectLst/>
                        </a:rPr>
                        <a:t> </a:t>
                      </a:r>
                      <a:r>
                        <a:rPr lang="es-ES" sz="2400" dirty="0">
                          <a:effectLst/>
                        </a:rPr>
                        <a:t>de</a:t>
                      </a:r>
                      <a:r>
                        <a:rPr lang="es-ES" sz="2400" spc="60" dirty="0">
                          <a:effectLst/>
                        </a:rPr>
                        <a:t> </a:t>
                      </a:r>
                      <a:r>
                        <a:rPr lang="es-ES" sz="2400" dirty="0">
                          <a:effectLst/>
                        </a:rPr>
                        <a:t>las</a:t>
                      </a:r>
                      <a:r>
                        <a:rPr lang="es-ES" sz="2400" spc="50" dirty="0">
                          <a:effectLst/>
                        </a:rPr>
                        <a:t> </a:t>
                      </a:r>
                      <a:r>
                        <a:rPr lang="es-ES" sz="2400" dirty="0">
                          <a:effectLst/>
                        </a:rPr>
                        <a:t>diversas</a:t>
                      </a:r>
                      <a:r>
                        <a:rPr lang="es-ES" sz="2400" spc="65" dirty="0">
                          <a:effectLst/>
                        </a:rPr>
                        <a:t> </a:t>
                      </a:r>
                      <a:r>
                        <a:rPr lang="es-ES" sz="2400" dirty="0">
                          <a:effectLst/>
                        </a:rPr>
                        <a:t>aplicaciones</a:t>
                      </a:r>
                      <a:r>
                        <a:rPr lang="es-ES" sz="2400" spc="50" dirty="0">
                          <a:effectLst/>
                        </a:rPr>
                        <a:t> </a:t>
                      </a:r>
                      <a:r>
                        <a:rPr lang="es-ES" sz="2400" dirty="0">
                          <a:effectLst/>
                        </a:rPr>
                        <a:t>fuente</a:t>
                      </a:r>
                      <a:r>
                        <a:rPr lang="es-ES" sz="2400" spc="65" dirty="0">
                          <a:effectLst/>
                        </a:rPr>
                        <a:t> </a:t>
                      </a:r>
                      <a:r>
                        <a:rPr lang="es-ES" sz="2400" dirty="0">
                          <a:effectLst/>
                        </a:rPr>
                        <a:t>son</a:t>
                      </a:r>
                      <a:r>
                        <a:rPr lang="es-ES" sz="2400" spc="55" dirty="0">
                          <a:effectLst/>
                        </a:rPr>
                        <a:t> </a:t>
                      </a:r>
                      <a:r>
                        <a:rPr lang="es-ES" sz="2400" dirty="0">
                          <a:effectLst/>
                        </a:rPr>
                        <a:t>almacenados,</a:t>
                      </a:r>
                      <a:r>
                        <a:rPr lang="es-ES" sz="2400" spc="5" dirty="0">
                          <a:effectLst/>
                        </a:rPr>
                        <a:t> </a:t>
                      </a:r>
                      <a:r>
                        <a:rPr lang="es-ES" sz="2400" dirty="0">
                          <a:effectLst/>
                        </a:rPr>
                        <a:t>c</a:t>
                      </a:r>
                      <a:r>
                        <a:rPr lang="es-ES" sz="2400" spc="5" dirty="0">
                          <a:effectLst/>
                        </a:rPr>
                        <a:t>o</a:t>
                      </a:r>
                      <a:r>
                        <a:rPr lang="es-ES" sz="2400" dirty="0">
                          <a:effectLst/>
                        </a:rPr>
                        <a:t>m</a:t>
                      </a:r>
                      <a:r>
                        <a:rPr lang="es-ES" sz="2400" spc="-5" dirty="0">
                          <a:effectLst/>
                        </a:rPr>
                        <a:t>bi</a:t>
                      </a:r>
                      <a:r>
                        <a:rPr lang="es-ES" sz="2400" dirty="0">
                          <a:effectLst/>
                        </a:rPr>
                        <a:t>n</a:t>
                      </a:r>
                      <a:r>
                        <a:rPr lang="es-ES" sz="2400" spc="-5" dirty="0">
                          <a:effectLst/>
                        </a:rPr>
                        <a:t>a</a:t>
                      </a:r>
                      <a:r>
                        <a:rPr lang="es-ES" sz="2400" dirty="0">
                          <a:effectLst/>
                        </a:rPr>
                        <a:t>d</a:t>
                      </a:r>
                      <a:r>
                        <a:rPr lang="es-ES" sz="2400" spc="5" dirty="0">
                          <a:effectLst/>
                        </a:rPr>
                        <a:t>o</a:t>
                      </a:r>
                      <a:r>
                        <a:rPr lang="es-ES" sz="2400" spc="-5" dirty="0">
                          <a:effectLst/>
                        </a:rPr>
                        <a:t>s/i</a:t>
                      </a:r>
                      <a:r>
                        <a:rPr lang="es-ES" sz="2400" dirty="0">
                          <a:effectLst/>
                        </a:rPr>
                        <a:t>n</a:t>
                      </a:r>
                      <a:r>
                        <a:rPr lang="es-ES" sz="2400" spc="-5" dirty="0">
                          <a:effectLst/>
                        </a:rPr>
                        <a:t>t</a:t>
                      </a:r>
                      <a:r>
                        <a:rPr lang="es-ES" sz="2400" spc="5" dirty="0">
                          <a:effectLst/>
                        </a:rPr>
                        <a:t>e</a:t>
                      </a:r>
                      <a:r>
                        <a:rPr lang="es-ES" sz="2400" dirty="0">
                          <a:effectLst/>
                        </a:rPr>
                        <a:t>gr</a:t>
                      </a:r>
                      <a:r>
                        <a:rPr lang="es-ES" sz="2400" spc="-5" dirty="0">
                          <a:effectLst/>
                        </a:rPr>
                        <a:t>a</a:t>
                      </a:r>
                      <a:r>
                        <a:rPr lang="es-ES" sz="2400" dirty="0">
                          <a:effectLst/>
                        </a:rPr>
                        <a:t>d</a:t>
                      </a:r>
                      <a:r>
                        <a:rPr lang="es-ES" sz="2400" spc="5" dirty="0">
                          <a:effectLst/>
                        </a:rPr>
                        <a:t>o</a:t>
                      </a:r>
                      <a:r>
                        <a:rPr lang="es-ES" sz="2400" dirty="0">
                          <a:effectLst/>
                        </a:rPr>
                        <a:t>s</a:t>
                      </a:r>
                      <a:r>
                        <a:rPr lang="es-ES" sz="2400" spc="20" dirty="0">
                          <a:effectLst/>
                        </a:rPr>
                        <a:t> </a:t>
                      </a:r>
                      <a:r>
                        <a:rPr lang="es-ES" sz="2400" dirty="0">
                          <a:effectLst/>
                        </a:rPr>
                        <a:t>y</a:t>
                      </a:r>
                      <a:r>
                        <a:rPr lang="es-ES" sz="2400" spc="40" dirty="0">
                          <a:effectLst/>
                        </a:rPr>
                        <a:t> </a:t>
                      </a:r>
                      <a:r>
                        <a:rPr lang="es-ES" sz="2400" spc="5" dirty="0">
                          <a:effectLst/>
                        </a:rPr>
                        <a:t>t</a:t>
                      </a:r>
                      <a:r>
                        <a:rPr lang="es-ES" sz="2400" dirty="0">
                          <a:effectLst/>
                        </a:rPr>
                        <a:t>r</a:t>
                      </a:r>
                      <a:r>
                        <a:rPr lang="es-ES" sz="2400" spc="-5" dirty="0">
                          <a:effectLst/>
                        </a:rPr>
                        <a:t>a</a:t>
                      </a:r>
                      <a:r>
                        <a:rPr lang="es-ES" sz="2400" dirty="0">
                          <a:effectLst/>
                        </a:rPr>
                        <a:t>n</a:t>
                      </a:r>
                      <a:r>
                        <a:rPr lang="es-ES" sz="2400" spc="-5" dirty="0">
                          <a:effectLst/>
                        </a:rPr>
                        <a:t>s</a:t>
                      </a:r>
                      <a:r>
                        <a:rPr lang="es-ES" sz="2400" dirty="0">
                          <a:effectLst/>
                        </a:rPr>
                        <a:t>f</a:t>
                      </a:r>
                      <a:r>
                        <a:rPr lang="es-ES" sz="2400" spc="5" dirty="0">
                          <a:effectLst/>
                        </a:rPr>
                        <a:t>o</a:t>
                      </a:r>
                      <a:r>
                        <a:rPr lang="es-ES" sz="2400" dirty="0">
                          <a:effectLst/>
                        </a:rPr>
                        <a:t>rm</a:t>
                      </a:r>
                      <a:r>
                        <a:rPr lang="es-ES" sz="2400" spc="-5" dirty="0">
                          <a:effectLst/>
                        </a:rPr>
                        <a:t>a</a:t>
                      </a:r>
                      <a:r>
                        <a:rPr lang="es-ES" sz="2400" dirty="0">
                          <a:effectLst/>
                        </a:rPr>
                        <a:t>d</a:t>
                      </a:r>
                      <a:r>
                        <a:rPr lang="es-ES" sz="2400" spc="5" dirty="0">
                          <a:effectLst/>
                        </a:rPr>
                        <a:t>o</a:t>
                      </a:r>
                      <a:r>
                        <a:rPr lang="es-ES" sz="2400" dirty="0">
                          <a:effectLst/>
                        </a:rPr>
                        <a:t>s</a:t>
                      </a:r>
                      <a:r>
                        <a:rPr lang="es-ES" sz="2400" spc="20" dirty="0">
                          <a:effectLst/>
                        </a:rPr>
                        <a:t> </a:t>
                      </a:r>
                      <a:r>
                        <a:rPr lang="es-ES" sz="2400" dirty="0">
                          <a:effectLst/>
                        </a:rPr>
                        <a:t>a</a:t>
                      </a:r>
                      <a:r>
                        <a:rPr lang="es-ES" sz="2400" spc="35" dirty="0">
                          <a:effectLst/>
                        </a:rPr>
                        <a:t> </a:t>
                      </a:r>
                      <a:r>
                        <a:rPr lang="es-ES" sz="2400" spc="-5" dirty="0">
                          <a:effectLst/>
                        </a:rPr>
                        <a:t>l</a:t>
                      </a:r>
                      <a:r>
                        <a:rPr lang="es-ES" sz="2400" dirty="0">
                          <a:effectLst/>
                        </a:rPr>
                        <a:t>a</a:t>
                      </a:r>
                      <a:r>
                        <a:rPr lang="es-ES" sz="2400" spc="20" dirty="0">
                          <a:effectLst/>
                        </a:rPr>
                        <a:t> </a:t>
                      </a:r>
                      <a:r>
                        <a:rPr lang="es-ES" sz="2400" dirty="0">
                          <a:effectLst/>
                        </a:rPr>
                        <a:t>r</a:t>
                      </a:r>
                      <a:r>
                        <a:rPr lang="es-ES" sz="2400" spc="5" dirty="0">
                          <a:effectLst/>
                        </a:rPr>
                        <a:t>e</a:t>
                      </a:r>
                      <a:r>
                        <a:rPr lang="es-ES" sz="2400" dirty="0">
                          <a:effectLst/>
                        </a:rPr>
                        <a:t>pr</a:t>
                      </a:r>
                      <a:r>
                        <a:rPr lang="es-ES" sz="2400" spc="5" dirty="0">
                          <a:effectLst/>
                        </a:rPr>
                        <a:t>e</a:t>
                      </a:r>
                      <a:r>
                        <a:rPr lang="es-ES" sz="2400" spc="-5" dirty="0">
                          <a:effectLst/>
                        </a:rPr>
                        <a:t>s</a:t>
                      </a:r>
                      <a:r>
                        <a:rPr lang="es-ES" sz="2400" spc="15" dirty="0">
                          <a:effectLst/>
                        </a:rPr>
                        <a:t>e</a:t>
                      </a:r>
                      <a:r>
                        <a:rPr lang="es-ES" sz="2400" dirty="0">
                          <a:effectLst/>
                        </a:rPr>
                        <a:t>n</a:t>
                      </a:r>
                      <a:r>
                        <a:rPr lang="es-ES" sz="2400" spc="-5" dirty="0">
                          <a:effectLst/>
                        </a:rPr>
                        <a:t>ta</a:t>
                      </a:r>
                      <a:r>
                        <a:rPr lang="es-ES" sz="2400" dirty="0">
                          <a:effectLst/>
                        </a:rPr>
                        <a:t>c</a:t>
                      </a:r>
                      <a:r>
                        <a:rPr lang="es-ES" sz="2400" spc="-5" dirty="0">
                          <a:effectLst/>
                        </a:rPr>
                        <a:t>i</a:t>
                      </a:r>
                      <a:r>
                        <a:rPr lang="es-ES" sz="2400" spc="5" dirty="0">
                          <a:effectLst/>
                        </a:rPr>
                        <a:t>ó</a:t>
                      </a:r>
                      <a:r>
                        <a:rPr lang="es-ES" sz="2400" dirty="0">
                          <a:effectLst/>
                        </a:rPr>
                        <a:t>n corporativa</a:t>
                      </a:r>
                      <a:r>
                        <a:rPr lang="es-ES" sz="2400" spc="40" dirty="0">
                          <a:effectLst/>
                        </a:rPr>
                        <a:t> </a:t>
                      </a:r>
                      <a:r>
                        <a:rPr lang="es-ES" sz="2400" dirty="0">
                          <a:effectLst/>
                        </a:rPr>
                        <a:t>en</a:t>
                      </a:r>
                      <a:r>
                        <a:rPr lang="es-ES" sz="2400" spc="45" dirty="0">
                          <a:effectLst/>
                        </a:rPr>
                        <a:t> </a:t>
                      </a:r>
                      <a:r>
                        <a:rPr lang="es-ES" sz="2400" dirty="0">
                          <a:effectLst/>
                        </a:rPr>
                        <a:t>el</a:t>
                      </a:r>
                      <a:r>
                        <a:rPr lang="es-ES" sz="2400" spc="40" dirty="0">
                          <a:effectLst/>
                        </a:rPr>
                        <a:t> </a:t>
                      </a:r>
                      <a:r>
                        <a:rPr lang="es-ES" sz="2400" dirty="0">
                          <a:effectLst/>
                        </a:rPr>
                        <a:t>DW.</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73503792"/>
                  </a:ext>
                </a:extLst>
              </a:tr>
            </a:tbl>
          </a:graphicData>
        </a:graphic>
      </p:graphicFrame>
    </p:spTree>
    <p:extLst>
      <p:ext uri="{BB962C8B-B14F-4D97-AF65-F5344CB8AC3E}">
        <p14:creationId xmlns:p14="http://schemas.microsoft.com/office/powerpoint/2010/main" val="14164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2615632"/>
              </p:ext>
            </p:extLst>
          </p:nvPr>
        </p:nvGraphicFramePr>
        <p:xfrm>
          <a:off x="571500" y="200727"/>
          <a:ext cx="11049000" cy="6256212"/>
        </p:xfrm>
        <a:graphic>
          <a:graphicData uri="http://schemas.openxmlformats.org/drawingml/2006/table">
            <a:tbl>
              <a:tblPr firstRow="1" firstCol="1" lastRow="1" lastCol="1" bandRow="1" bandCol="1">
                <a:tableStyleId>{5C22544A-7EE6-4342-B048-85BDC9FD1C3A}</a:tableStyleId>
              </a:tblPr>
              <a:tblGrid>
                <a:gridCol w="2494935">
                  <a:extLst>
                    <a:ext uri="{9D8B030D-6E8A-4147-A177-3AD203B41FA5}">
                      <a16:colId xmlns:a16="http://schemas.microsoft.com/office/drawing/2014/main" val="3853801764"/>
                    </a:ext>
                  </a:extLst>
                </a:gridCol>
                <a:gridCol w="8554065">
                  <a:extLst>
                    <a:ext uri="{9D8B030D-6E8A-4147-A177-3AD203B41FA5}">
                      <a16:colId xmlns:a16="http://schemas.microsoft.com/office/drawing/2014/main" val="3367436835"/>
                    </a:ext>
                  </a:extLst>
                </a:gridCol>
              </a:tblGrid>
              <a:tr h="1192765">
                <a:tc>
                  <a:txBody>
                    <a:bodyPr/>
                    <a:lstStyle/>
                    <a:p>
                      <a:pPr marL="67945">
                        <a:spcBef>
                          <a:spcPts val="30"/>
                        </a:spcBef>
                        <a:spcAft>
                          <a:spcPts val="0"/>
                        </a:spcAft>
                      </a:pPr>
                      <a:r>
                        <a:rPr lang="es-ES" sz="2000">
                          <a:effectLst/>
                        </a:rPr>
                        <a:t>Datos</a:t>
                      </a:r>
                      <a:r>
                        <a:rPr lang="es-ES" sz="2000" spc="80">
                          <a:effectLst/>
                        </a:rPr>
                        <a:t> </a:t>
                      </a:r>
                      <a:r>
                        <a:rPr lang="es-ES" sz="2000">
                          <a:effectLst/>
                        </a:rPr>
                        <a:t>de</a:t>
                      </a:r>
                      <a:r>
                        <a:rPr lang="es-ES" sz="2000" spc="95">
                          <a:effectLst/>
                        </a:rPr>
                        <a:t> </a:t>
                      </a:r>
                      <a:r>
                        <a:rPr lang="es-ES" sz="2000">
                          <a:effectLst/>
                        </a:rPr>
                        <a:t>referencia</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70485">
                        <a:lnSpc>
                          <a:spcPct val="102000"/>
                        </a:lnSpc>
                        <a:spcBef>
                          <a:spcPts val="30"/>
                        </a:spcBef>
                        <a:spcAft>
                          <a:spcPts val="0"/>
                        </a:spcAft>
                      </a:pPr>
                      <a:r>
                        <a:rPr lang="es-ES" sz="2000">
                          <a:effectLst/>
                        </a:rPr>
                        <a:t>Los Datos de referencia fueron los precursores de lo que</a:t>
                      </a:r>
                      <a:r>
                        <a:rPr lang="es-ES" sz="2000" spc="5">
                          <a:effectLst/>
                        </a:rPr>
                        <a:t> </a:t>
                      </a:r>
                      <a:r>
                        <a:rPr lang="es-ES" sz="2000">
                          <a:effectLst/>
                        </a:rPr>
                        <a:t>actualmente</a:t>
                      </a:r>
                      <a:r>
                        <a:rPr lang="es-ES" sz="2000" spc="80">
                          <a:effectLst/>
                        </a:rPr>
                        <a:t> </a:t>
                      </a:r>
                      <a:r>
                        <a:rPr lang="es-ES" sz="2000">
                          <a:effectLst/>
                        </a:rPr>
                        <a:t>se</a:t>
                      </a:r>
                      <a:r>
                        <a:rPr lang="es-ES" sz="2000" spc="65">
                          <a:effectLst/>
                        </a:rPr>
                        <a:t> </a:t>
                      </a:r>
                      <a:r>
                        <a:rPr lang="es-ES" sz="2000">
                          <a:effectLst/>
                        </a:rPr>
                        <a:t>conoce</a:t>
                      </a:r>
                      <a:r>
                        <a:rPr lang="es-ES" sz="2000" spc="70">
                          <a:effectLst/>
                        </a:rPr>
                        <a:t> </a:t>
                      </a:r>
                      <a:r>
                        <a:rPr lang="es-ES" sz="2000">
                          <a:effectLst/>
                        </a:rPr>
                        <a:t>como</a:t>
                      </a:r>
                      <a:r>
                        <a:rPr lang="es-ES" sz="2000" spc="70">
                          <a:effectLst/>
                        </a:rPr>
                        <a:t> </a:t>
                      </a:r>
                      <a:r>
                        <a:rPr lang="es-ES" sz="2000">
                          <a:effectLst/>
                        </a:rPr>
                        <a:t>Gestión</a:t>
                      </a:r>
                      <a:r>
                        <a:rPr lang="es-ES" sz="2000" spc="65">
                          <a:effectLst/>
                        </a:rPr>
                        <a:t> </a:t>
                      </a:r>
                      <a:r>
                        <a:rPr lang="es-ES" sz="2000">
                          <a:effectLst/>
                        </a:rPr>
                        <a:t>de</a:t>
                      </a:r>
                      <a:r>
                        <a:rPr lang="es-ES" sz="2000" spc="70">
                          <a:effectLst/>
                        </a:rPr>
                        <a:t> </a:t>
                      </a:r>
                      <a:r>
                        <a:rPr lang="es-ES" sz="2000">
                          <a:effectLst/>
                        </a:rPr>
                        <a:t>datos</a:t>
                      </a:r>
                      <a:r>
                        <a:rPr lang="es-ES" sz="2000" spc="60">
                          <a:effectLst/>
                        </a:rPr>
                        <a:t> </a:t>
                      </a:r>
                      <a:r>
                        <a:rPr lang="es-ES" sz="2000">
                          <a:effectLst/>
                        </a:rPr>
                        <a:t>maestros</a:t>
                      </a:r>
                      <a:r>
                        <a:rPr lang="es-ES" sz="2000" spc="60">
                          <a:effectLst/>
                        </a:rPr>
                        <a:t> </a:t>
                      </a:r>
                      <a:r>
                        <a:rPr lang="es-ES" sz="2000">
                          <a:effectLst/>
                        </a:rPr>
                        <a:t>(MDM</a:t>
                      </a:r>
                      <a:r>
                        <a:rPr lang="es-ES" sz="2000" spc="55">
                          <a:effectLst/>
                        </a:rPr>
                        <a:t> </a:t>
                      </a:r>
                      <a:r>
                        <a:rPr lang="es-ES" sz="2000">
                          <a:effectLst/>
                        </a:rPr>
                        <a:t>por</a:t>
                      </a:r>
                      <a:r>
                        <a:rPr lang="es-ES" sz="2000" spc="-215">
                          <a:effectLst/>
                        </a:rPr>
                        <a:t> </a:t>
                      </a:r>
                      <a:r>
                        <a:rPr lang="es-ES" sz="2000">
                          <a:effectLst/>
                        </a:rPr>
                        <a:t>sus</a:t>
                      </a:r>
                      <a:r>
                        <a:rPr lang="es-ES" sz="2000" spc="10">
                          <a:effectLst/>
                        </a:rPr>
                        <a:t> </a:t>
                      </a:r>
                      <a:r>
                        <a:rPr lang="es-ES" sz="2000">
                          <a:effectLst/>
                        </a:rPr>
                        <a:t>siglas en</a:t>
                      </a:r>
                      <a:r>
                        <a:rPr lang="es-ES" sz="2000" spc="5">
                          <a:effectLst/>
                        </a:rPr>
                        <a:t> </a:t>
                      </a:r>
                      <a:r>
                        <a:rPr lang="es-ES" sz="2000">
                          <a:effectLst/>
                        </a:rPr>
                        <a:t>inglés:</a:t>
                      </a:r>
                      <a:r>
                        <a:rPr lang="es-ES" sz="2000" spc="20">
                          <a:effectLst/>
                        </a:rPr>
                        <a:t> </a:t>
                      </a:r>
                      <a:r>
                        <a:rPr lang="es-ES" sz="2000">
                          <a:effectLst/>
                        </a:rPr>
                        <a:t>Master</a:t>
                      </a:r>
                      <a:r>
                        <a:rPr lang="es-ES" sz="2000" spc="5">
                          <a:effectLst/>
                        </a:rPr>
                        <a:t> </a:t>
                      </a:r>
                      <a:r>
                        <a:rPr lang="es-ES" sz="2000">
                          <a:effectLst/>
                        </a:rPr>
                        <a:t>Data</a:t>
                      </a:r>
                      <a:r>
                        <a:rPr lang="es-ES" sz="2000" spc="10">
                          <a:effectLst/>
                        </a:rPr>
                        <a:t> </a:t>
                      </a:r>
                      <a:r>
                        <a:rPr lang="es-ES" sz="2000">
                          <a:effectLst/>
                        </a:rPr>
                        <a:t>Managament).</a:t>
                      </a:r>
                      <a:r>
                        <a:rPr lang="es-ES" sz="2000" spc="5">
                          <a:effectLst/>
                        </a:rPr>
                        <a:t> </a:t>
                      </a:r>
                      <a:r>
                        <a:rPr lang="es-ES" sz="2000">
                          <a:effectLst/>
                        </a:rPr>
                        <a:t>El</a:t>
                      </a:r>
                      <a:r>
                        <a:rPr lang="es-ES" sz="2000" spc="5">
                          <a:effectLst/>
                        </a:rPr>
                        <a:t> </a:t>
                      </a:r>
                      <a:r>
                        <a:rPr lang="es-ES" sz="2000">
                          <a:effectLst/>
                        </a:rPr>
                        <a:t>objetivo</a:t>
                      </a:r>
                      <a:r>
                        <a:rPr lang="es-ES" sz="2000" spc="10">
                          <a:effectLst/>
                        </a:rPr>
                        <a:t> </a:t>
                      </a:r>
                      <a:r>
                        <a:rPr lang="es-ES" sz="2000">
                          <a:effectLst/>
                        </a:rPr>
                        <a:t>era</a:t>
                      </a:r>
                      <a:r>
                        <a:rPr lang="es-ES" sz="2000" spc="5">
                          <a:effectLst/>
                        </a:rPr>
                        <a:t> </a:t>
                      </a:r>
                      <a:r>
                        <a:rPr lang="es-ES" sz="2000">
                          <a:effectLst/>
                        </a:rPr>
                        <a:t>permitir el almacenamiento y acceso compartido de datos</a:t>
                      </a:r>
                      <a:r>
                        <a:rPr lang="es-ES" sz="2000" spc="5">
                          <a:effectLst/>
                        </a:rPr>
                        <a:t> </a:t>
                      </a:r>
                      <a:r>
                        <a:rPr lang="es-ES" sz="2000">
                          <a:effectLst/>
                        </a:rPr>
                        <a:t>importantes y de uso frecuente. El enfoque y entendimiento</a:t>
                      </a:r>
                      <a:r>
                        <a:rPr lang="es-ES" sz="2000" spc="5">
                          <a:effectLst/>
                        </a:rPr>
                        <a:t> </a:t>
                      </a:r>
                      <a:r>
                        <a:rPr lang="es-ES" sz="2000">
                          <a:effectLst/>
                        </a:rPr>
                        <a:t>compartido de</a:t>
                      </a:r>
                      <a:r>
                        <a:rPr lang="es-ES" sz="2000" spc="5">
                          <a:effectLst/>
                        </a:rPr>
                        <a:t> </a:t>
                      </a:r>
                      <a:r>
                        <a:rPr lang="es-ES" sz="2000">
                          <a:effectLst/>
                        </a:rPr>
                        <a:t>los</a:t>
                      </a:r>
                      <a:r>
                        <a:rPr lang="es-ES" sz="2000" spc="-5">
                          <a:effectLst/>
                        </a:rPr>
                        <a:t> </a:t>
                      </a:r>
                      <a:r>
                        <a:rPr lang="es-ES" sz="2000">
                          <a:effectLst/>
                        </a:rPr>
                        <a:t>datos en el</a:t>
                      </a:r>
                      <a:r>
                        <a:rPr lang="es-ES" sz="2000" spc="-5">
                          <a:effectLst/>
                        </a:rPr>
                        <a:t> </a:t>
                      </a:r>
                      <a:r>
                        <a:rPr lang="es-ES" sz="2000">
                          <a:effectLst/>
                        </a:rPr>
                        <a:t>DW,</a:t>
                      </a:r>
                      <a:r>
                        <a:rPr lang="es-ES" sz="2000" spc="5">
                          <a:effectLst/>
                        </a:rPr>
                        <a:t> </a:t>
                      </a:r>
                      <a:r>
                        <a:rPr lang="es-ES" sz="2000">
                          <a:effectLst/>
                        </a:rPr>
                        <a:t>simplifican las</a:t>
                      </a:r>
                      <a:r>
                        <a:rPr lang="es-ES" sz="2000" spc="5">
                          <a:effectLst/>
                        </a:rPr>
                        <a:t> </a:t>
                      </a:r>
                      <a:r>
                        <a:rPr lang="es-ES" sz="2000">
                          <a:effectLst/>
                        </a:rPr>
                        <a:t>tareas</a:t>
                      </a:r>
                      <a:r>
                        <a:rPr lang="es-ES" sz="2000" spc="-5">
                          <a:effectLst/>
                        </a:rPr>
                        <a:t> </a:t>
                      </a:r>
                      <a:r>
                        <a:rPr lang="es-ES" sz="2000">
                          <a:effectLst/>
                        </a:rPr>
                        <a:t>de</a:t>
                      </a:r>
                      <a:r>
                        <a:rPr lang="es-ES" sz="2000" spc="5">
                          <a:effectLst/>
                        </a:rPr>
                        <a:t> </a:t>
                      </a:r>
                      <a:r>
                        <a:rPr lang="es-ES" sz="2000">
                          <a:effectLst/>
                        </a:rPr>
                        <a:t>integración.</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15555029"/>
                  </a:ext>
                </a:extLst>
              </a:tr>
              <a:tr h="1194752">
                <a:tc>
                  <a:txBody>
                    <a:bodyPr/>
                    <a:lstStyle/>
                    <a:p>
                      <a:pPr marL="67945" marR="461010">
                        <a:lnSpc>
                          <a:spcPct val="101000"/>
                        </a:lnSpc>
                        <a:spcBef>
                          <a:spcPts val="45"/>
                        </a:spcBef>
                        <a:spcAft>
                          <a:spcPts val="0"/>
                        </a:spcAft>
                      </a:pPr>
                      <a:r>
                        <a:rPr lang="es-ES" sz="2000" dirty="0">
                          <a:effectLst/>
                        </a:rPr>
                        <a:t>Datos</a:t>
                      </a:r>
                      <a:r>
                        <a:rPr lang="es-ES" sz="2000" spc="100" dirty="0">
                          <a:effectLst/>
                        </a:rPr>
                        <a:t> </a:t>
                      </a:r>
                      <a:r>
                        <a:rPr lang="es-ES" sz="2000" dirty="0">
                          <a:effectLst/>
                        </a:rPr>
                        <a:t>de</a:t>
                      </a:r>
                      <a:r>
                        <a:rPr lang="es-ES" sz="2000" spc="115" dirty="0">
                          <a:effectLst/>
                        </a:rPr>
                        <a:t> </a:t>
                      </a:r>
                      <a:r>
                        <a:rPr lang="es-ES" sz="2000" dirty="0">
                          <a:effectLst/>
                        </a:rPr>
                        <a:t>referencia</a:t>
                      </a:r>
                      <a:r>
                        <a:rPr lang="es-ES" sz="2000" spc="-215" dirty="0">
                          <a:effectLst/>
                        </a:rPr>
                        <a:t> </a:t>
                      </a:r>
                      <a:r>
                        <a:rPr lang="es-ES" sz="2000" dirty="0">
                          <a:effectLst/>
                        </a:rPr>
                        <a:t>históricos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67310">
                        <a:lnSpc>
                          <a:spcPct val="102000"/>
                        </a:lnSpc>
                        <a:spcBef>
                          <a:spcPts val="45"/>
                        </a:spcBef>
                        <a:spcAft>
                          <a:spcPts val="0"/>
                        </a:spcAft>
                      </a:pPr>
                      <a:r>
                        <a:rPr lang="es-ES" sz="2000" dirty="0">
                          <a:effectLst/>
                        </a:rPr>
                        <a:t>Cuando se hacen necesarios datos de referencia actuales para los</a:t>
                      </a:r>
                      <a:r>
                        <a:rPr lang="es-ES" sz="2000" spc="-230" dirty="0">
                          <a:effectLst/>
                        </a:rPr>
                        <a:t> </a:t>
                      </a:r>
                      <a:r>
                        <a:rPr lang="es-ES" sz="2000" dirty="0">
                          <a:effectLst/>
                        </a:rPr>
                        <a:t>sistemas transaccionales,</a:t>
                      </a:r>
                      <a:r>
                        <a:rPr lang="es-ES" sz="2000" spc="15" dirty="0">
                          <a:effectLst/>
                        </a:rPr>
                        <a:t> </a:t>
                      </a:r>
                      <a:r>
                        <a:rPr lang="es-ES" sz="2000" dirty="0">
                          <a:effectLst/>
                        </a:rPr>
                        <a:t>y</a:t>
                      </a:r>
                      <a:r>
                        <a:rPr lang="es-ES" sz="2000" spc="10" dirty="0">
                          <a:effectLst/>
                        </a:rPr>
                        <a:t> </a:t>
                      </a:r>
                      <a:r>
                        <a:rPr lang="es-ES" sz="2000" dirty="0">
                          <a:effectLst/>
                        </a:rPr>
                        <a:t>al</a:t>
                      </a:r>
                      <a:r>
                        <a:rPr lang="es-ES" sz="2000" spc="5" dirty="0">
                          <a:effectLst/>
                        </a:rPr>
                        <a:t> </a:t>
                      </a:r>
                      <a:r>
                        <a:rPr lang="es-ES" sz="2000" dirty="0">
                          <a:effectLst/>
                        </a:rPr>
                        <a:t>mismo</a:t>
                      </a:r>
                      <a:r>
                        <a:rPr lang="es-ES" sz="2000" spc="10" dirty="0">
                          <a:effectLst/>
                        </a:rPr>
                        <a:t> </a:t>
                      </a:r>
                      <a:r>
                        <a:rPr lang="es-ES" sz="2000" dirty="0">
                          <a:effectLst/>
                        </a:rPr>
                        <a:t>tiempo</a:t>
                      </a:r>
                      <a:r>
                        <a:rPr lang="es-ES" sz="2000" spc="10" dirty="0">
                          <a:effectLst/>
                        </a:rPr>
                        <a:t> </a:t>
                      </a:r>
                      <a:r>
                        <a:rPr lang="es-ES" sz="2000" dirty="0">
                          <a:effectLst/>
                        </a:rPr>
                        <a:t>es crítico</a:t>
                      </a:r>
                      <a:r>
                        <a:rPr lang="es-ES" sz="2000" spc="10" dirty="0">
                          <a:effectLst/>
                        </a:rPr>
                        <a:t> </a:t>
                      </a:r>
                      <a:r>
                        <a:rPr lang="es-ES" sz="2000" dirty="0">
                          <a:effectLst/>
                        </a:rPr>
                        <a:t>la</a:t>
                      </a:r>
                      <a:r>
                        <a:rPr lang="es-ES" sz="2000" spc="5" dirty="0">
                          <a:effectLst/>
                        </a:rPr>
                        <a:t> </a:t>
                      </a:r>
                      <a:r>
                        <a:rPr lang="es-ES" sz="2000" dirty="0">
                          <a:effectLst/>
                        </a:rPr>
                        <a:t>presentación</a:t>
                      </a:r>
                      <a:r>
                        <a:rPr lang="es-ES" sz="2000" spc="60" dirty="0">
                          <a:effectLst/>
                        </a:rPr>
                        <a:t> </a:t>
                      </a:r>
                      <a:r>
                        <a:rPr lang="es-ES" sz="2000" dirty="0">
                          <a:effectLst/>
                        </a:rPr>
                        <a:t>de</a:t>
                      </a:r>
                      <a:r>
                        <a:rPr lang="es-ES" sz="2000" spc="70" dirty="0">
                          <a:effectLst/>
                        </a:rPr>
                        <a:t> </a:t>
                      </a:r>
                      <a:r>
                        <a:rPr lang="es-ES" sz="2000" dirty="0">
                          <a:effectLst/>
                        </a:rPr>
                        <a:t>datos</a:t>
                      </a:r>
                      <a:r>
                        <a:rPr lang="es-ES" sz="2000" spc="60" dirty="0">
                          <a:effectLst/>
                        </a:rPr>
                        <a:t> </a:t>
                      </a:r>
                      <a:r>
                        <a:rPr lang="es-ES" sz="2000" dirty="0">
                          <a:effectLst/>
                        </a:rPr>
                        <a:t>históricos</a:t>
                      </a:r>
                      <a:r>
                        <a:rPr lang="es-ES" sz="2000" spc="60" dirty="0">
                          <a:effectLst/>
                        </a:rPr>
                        <a:t> </a:t>
                      </a:r>
                      <a:r>
                        <a:rPr lang="es-ES" sz="2000" dirty="0">
                          <a:effectLst/>
                        </a:rPr>
                        <a:t>integrados</a:t>
                      </a:r>
                      <a:r>
                        <a:rPr lang="es-ES" sz="2000" spc="60" dirty="0">
                          <a:effectLst/>
                        </a:rPr>
                        <a:t> </a:t>
                      </a:r>
                      <a:r>
                        <a:rPr lang="es-ES" sz="2000" dirty="0">
                          <a:effectLst/>
                        </a:rPr>
                        <a:t>y</a:t>
                      </a:r>
                      <a:r>
                        <a:rPr lang="es-ES" sz="2000" spc="70" dirty="0">
                          <a:effectLst/>
                        </a:rPr>
                        <a:t> </a:t>
                      </a:r>
                      <a:r>
                        <a:rPr lang="es-ES" sz="2000" dirty="0">
                          <a:effectLst/>
                        </a:rPr>
                        <a:t>exactos,</a:t>
                      </a:r>
                      <a:r>
                        <a:rPr lang="es-ES" sz="2000" spc="65" dirty="0">
                          <a:effectLst/>
                        </a:rPr>
                        <a:t> </a:t>
                      </a:r>
                      <a:r>
                        <a:rPr lang="es-ES" sz="2000" dirty="0">
                          <a:effectLst/>
                        </a:rPr>
                        <a:t>es</a:t>
                      </a:r>
                      <a:r>
                        <a:rPr lang="es-ES" sz="2000" spc="60" dirty="0">
                          <a:effectLst/>
                        </a:rPr>
                        <a:t> </a:t>
                      </a:r>
                      <a:r>
                        <a:rPr lang="es-ES" sz="2000" dirty="0">
                          <a:effectLst/>
                        </a:rPr>
                        <a:t>necesario</a:t>
                      </a:r>
                      <a:r>
                        <a:rPr lang="es-ES" sz="2000" spc="-220" dirty="0">
                          <a:effectLst/>
                        </a:rPr>
                        <a:t> </a:t>
                      </a:r>
                      <a:r>
                        <a:rPr lang="es-ES" sz="2000" dirty="0">
                          <a:effectLst/>
                        </a:rPr>
                        <a:t>capturar datos de referencia y poder identificarlos en cualquier</a:t>
                      </a:r>
                      <a:r>
                        <a:rPr lang="es-ES" sz="2000" spc="5" dirty="0">
                          <a:effectLst/>
                        </a:rPr>
                        <a:t> </a:t>
                      </a:r>
                      <a:r>
                        <a:rPr lang="es-ES" sz="2000" dirty="0">
                          <a:effectLst/>
                        </a:rPr>
                        <a:t>punto del tiempo. Una mayor discusión sobre datos de referencia</a:t>
                      </a:r>
                      <a:r>
                        <a:rPr lang="es-ES" sz="2000" spc="-230" dirty="0">
                          <a:effectLst/>
                        </a:rPr>
                        <a:t> </a:t>
                      </a:r>
                      <a:r>
                        <a:rPr lang="es-ES" sz="2000" dirty="0">
                          <a:effectLst/>
                        </a:rPr>
                        <a:t>se presenta en el Capítulo 8 Administración de datos maestros y</a:t>
                      </a:r>
                      <a:r>
                        <a:rPr lang="es-ES" sz="2000" spc="5" dirty="0">
                          <a:effectLst/>
                        </a:rPr>
                        <a:t> </a:t>
                      </a:r>
                      <a:r>
                        <a:rPr lang="es-ES" sz="2000" dirty="0">
                          <a:effectLst/>
                        </a:rPr>
                        <a:t>de</a:t>
                      </a:r>
                      <a:r>
                        <a:rPr lang="es-ES" sz="2000" spc="35" dirty="0">
                          <a:effectLst/>
                        </a:rPr>
                        <a:t> </a:t>
                      </a:r>
                      <a:r>
                        <a:rPr lang="es-ES" sz="2000" dirty="0">
                          <a:effectLst/>
                        </a:rPr>
                        <a:t>referencia.</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4183012501"/>
                  </a:ext>
                </a:extLst>
              </a:tr>
              <a:tr h="1910014">
                <a:tc>
                  <a:txBody>
                    <a:bodyPr/>
                    <a:lstStyle/>
                    <a:p>
                      <a:pPr marL="67945" marR="181610">
                        <a:lnSpc>
                          <a:spcPct val="102000"/>
                        </a:lnSpc>
                        <a:spcBef>
                          <a:spcPts val="30"/>
                        </a:spcBef>
                        <a:spcAft>
                          <a:spcPts val="0"/>
                        </a:spcAft>
                      </a:pPr>
                      <a:r>
                        <a:rPr lang="es-ES" sz="2000">
                          <a:effectLst/>
                        </a:rPr>
                        <a:t>Repositorio</a:t>
                      </a:r>
                      <a:r>
                        <a:rPr lang="es-ES" sz="2000" spc="40">
                          <a:effectLst/>
                        </a:rPr>
                        <a:t> </a:t>
                      </a:r>
                      <a:r>
                        <a:rPr lang="es-ES" sz="2000">
                          <a:effectLst/>
                        </a:rPr>
                        <a:t>de</a:t>
                      </a:r>
                      <a:r>
                        <a:rPr lang="es-ES" sz="2000" spc="40">
                          <a:effectLst/>
                        </a:rPr>
                        <a:t> </a:t>
                      </a:r>
                      <a:r>
                        <a:rPr lang="es-ES" sz="2000">
                          <a:effectLst/>
                        </a:rPr>
                        <a:t>datos</a:t>
                      </a:r>
                      <a:r>
                        <a:rPr lang="es-ES" sz="2000" spc="5">
                          <a:effectLst/>
                        </a:rPr>
                        <a:t> </a:t>
                      </a:r>
                      <a:r>
                        <a:rPr lang="es-ES" sz="2000">
                          <a:effectLst/>
                        </a:rPr>
                        <a:t>operativos</a:t>
                      </a:r>
                      <a:r>
                        <a:rPr lang="es-ES" sz="2000" spc="90">
                          <a:effectLst/>
                        </a:rPr>
                        <a:t> </a:t>
                      </a:r>
                      <a:r>
                        <a:rPr lang="es-ES" sz="2000">
                          <a:effectLst/>
                        </a:rPr>
                        <a:t>(ODS</a:t>
                      </a:r>
                      <a:r>
                        <a:rPr lang="es-ES" sz="2000" spc="95">
                          <a:effectLst/>
                        </a:rPr>
                        <a:t> </a:t>
                      </a:r>
                      <a:r>
                        <a:rPr lang="es-ES" sz="2000">
                          <a:effectLst/>
                        </a:rPr>
                        <a:t>por</a:t>
                      </a:r>
                      <a:r>
                        <a:rPr lang="es-ES" sz="2000" spc="95">
                          <a:effectLst/>
                        </a:rPr>
                        <a:t> </a:t>
                      </a:r>
                      <a:r>
                        <a:rPr lang="es-ES" sz="2000">
                          <a:effectLst/>
                        </a:rPr>
                        <a:t>sus</a:t>
                      </a:r>
                      <a:r>
                        <a:rPr lang="es-ES" sz="2000" spc="-215">
                          <a:effectLst/>
                        </a:rPr>
                        <a:t> </a:t>
                      </a:r>
                      <a:r>
                        <a:rPr lang="es-ES" sz="2000">
                          <a:effectLst/>
                        </a:rPr>
                        <a:t>siglas</a:t>
                      </a:r>
                      <a:r>
                        <a:rPr lang="es-ES" sz="2000" spc="50">
                          <a:effectLst/>
                        </a:rPr>
                        <a:t> </a:t>
                      </a:r>
                      <a:r>
                        <a:rPr lang="es-ES" sz="2000">
                          <a:effectLst/>
                        </a:rPr>
                        <a:t>en</a:t>
                      </a:r>
                      <a:r>
                        <a:rPr lang="es-ES" sz="2000" spc="55">
                          <a:effectLst/>
                        </a:rPr>
                        <a:t> </a:t>
                      </a:r>
                      <a:r>
                        <a:rPr lang="es-ES" sz="2000">
                          <a:effectLst/>
                        </a:rPr>
                        <a:t>inglés:</a:t>
                      </a:r>
                      <a:r>
                        <a:rPr lang="es-ES" sz="2000" spc="5">
                          <a:effectLst/>
                        </a:rPr>
                        <a:t> </a:t>
                      </a:r>
                      <a:r>
                        <a:rPr lang="es-ES" sz="2000">
                          <a:effectLst/>
                        </a:rPr>
                        <a:t>Operational</a:t>
                      </a:r>
                      <a:r>
                        <a:rPr lang="es-ES" sz="2000" spc="205">
                          <a:effectLst/>
                        </a:rPr>
                        <a:t> </a:t>
                      </a:r>
                      <a:r>
                        <a:rPr lang="es-ES" sz="2000">
                          <a:effectLst/>
                        </a:rPr>
                        <a:t>Data</a:t>
                      </a:r>
                      <a:r>
                        <a:rPr lang="es-ES" sz="2000" spc="210">
                          <a:effectLst/>
                        </a:rPr>
                        <a:t> </a:t>
                      </a:r>
                      <a:r>
                        <a:rPr lang="es-ES" sz="2000">
                          <a:effectLst/>
                        </a:rPr>
                        <a:t>Store)</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70485">
                        <a:lnSpc>
                          <a:spcPct val="102000"/>
                        </a:lnSpc>
                        <a:spcBef>
                          <a:spcPts val="30"/>
                        </a:spcBef>
                        <a:spcAft>
                          <a:spcPts val="0"/>
                        </a:spcAft>
                      </a:pPr>
                      <a:r>
                        <a:rPr lang="es-ES" sz="2000" dirty="0">
                          <a:effectLst/>
                        </a:rPr>
                        <a:t>El</a:t>
                      </a:r>
                      <a:r>
                        <a:rPr lang="es-ES" sz="2000" spc="-50" dirty="0">
                          <a:effectLst/>
                        </a:rPr>
                        <a:t> </a:t>
                      </a:r>
                      <a:r>
                        <a:rPr lang="es-ES" sz="2000" dirty="0">
                          <a:effectLst/>
                        </a:rPr>
                        <a:t>enfoque</a:t>
                      </a:r>
                      <a:r>
                        <a:rPr lang="es-ES" sz="2000" spc="-40" dirty="0">
                          <a:effectLst/>
                        </a:rPr>
                        <a:t> </a:t>
                      </a:r>
                      <a:r>
                        <a:rPr lang="es-ES" sz="2000" dirty="0">
                          <a:effectLst/>
                        </a:rPr>
                        <a:t>de</a:t>
                      </a:r>
                      <a:r>
                        <a:rPr lang="es-ES" sz="2000" spc="-45" dirty="0">
                          <a:effectLst/>
                        </a:rPr>
                        <a:t> </a:t>
                      </a:r>
                      <a:r>
                        <a:rPr lang="es-ES" sz="2000" dirty="0">
                          <a:effectLst/>
                        </a:rPr>
                        <a:t>la</a:t>
                      </a:r>
                      <a:r>
                        <a:rPr lang="es-ES" sz="2000" spc="-45" dirty="0">
                          <a:effectLst/>
                        </a:rPr>
                        <a:t> </a:t>
                      </a:r>
                      <a:r>
                        <a:rPr lang="es-ES" sz="2000" dirty="0">
                          <a:effectLst/>
                        </a:rPr>
                        <a:t>integración</a:t>
                      </a:r>
                      <a:r>
                        <a:rPr lang="es-ES" sz="2000" spc="-45" dirty="0">
                          <a:effectLst/>
                        </a:rPr>
                        <a:t> </a:t>
                      </a:r>
                      <a:r>
                        <a:rPr lang="es-ES" sz="2000" dirty="0">
                          <a:effectLst/>
                        </a:rPr>
                        <a:t>de</a:t>
                      </a:r>
                      <a:r>
                        <a:rPr lang="es-ES" sz="2000" spc="-40" dirty="0">
                          <a:effectLst/>
                        </a:rPr>
                        <a:t> </a:t>
                      </a:r>
                      <a:r>
                        <a:rPr lang="es-ES" sz="2000" dirty="0">
                          <a:effectLst/>
                        </a:rPr>
                        <a:t>datos</a:t>
                      </a:r>
                      <a:r>
                        <a:rPr lang="es-ES" sz="2000" spc="-50" dirty="0">
                          <a:effectLst/>
                        </a:rPr>
                        <a:t> </a:t>
                      </a:r>
                      <a:r>
                        <a:rPr lang="es-ES" sz="2000" dirty="0">
                          <a:effectLst/>
                        </a:rPr>
                        <a:t>es</a:t>
                      </a:r>
                      <a:r>
                        <a:rPr lang="es-ES" sz="2000" spc="-50" dirty="0">
                          <a:effectLst/>
                        </a:rPr>
                        <a:t> </a:t>
                      </a:r>
                      <a:r>
                        <a:rPr lang="es-ES" sz="2000" dirty="0">
                          <a:effectLst/>
                        </a:rPr>
                        <a:t>satisfacer</a:t>
                      </a:r>
                      <a:r>
                        <a:rPr lang="es-ES" sz="2000" spc="-45" dirty="0">
                          <a:effectLst/>
                        </a:rPr>
                        <a:t> </a:t>
                      </a:r>
                      <a:r>
                        <a:rPr lang="es-ES" sz="2000" dirty="0">
                          <a:effectLst/>
                        </a:rPr>
                        <a:t>las</a:t>
                      </a:r>
                      <a:r>
                        <a:rPr lang="es-ES" sz="2000" spc="-45" dirty="0">
                          <a:effectLst/>
                        </a:rPr>
                        <a:t> </a:t>
                      </a:r>
                      <a:r>
                        <a:rPr lang="es-ES" sz="2000" dirty="0">
                          <a:effectLst/>
                        </a:rPr>
                        <a:t>necesidades</a:t>
                      </a:r>
                      <a:r>
                        <a:rPr lang="es-ES" sz="2000" spc="-230" dirty="0">
                          <a:effectLst/>
                        </a:rPr>
                        <a:t> </a:t>
                      </a:r>
                      <a:r>
                        <a:rPr lang="es-ES" sz="2000" dirty="0">
                          <a:effectLst/>
                        </a:rPr>
                        <a:t>de información operativas que requieren datos de múltiples</a:t>
                      </a:r>
                      <a:r>
                        <a:rPr lang="es-ES" sz="2000" spc="5" dirty="0">
                          <a:effectLst/>
                        </a:rPr>
                        <a:t> </a:t>
                      </a:r>
                      <a:r>
                        <a:rPr lang="es-ES" sz="2000" dirty="0">
                          <a:effectLst/>
                        </a:rPr>
                        <a:t>sistemas</a:t>
                      </a:r>
                      <a:r>
                        <a:rPr lang="es-ES" sz="2000" spc="5" dirty="0">
                          <a:effectLst/>
                        </a:rPr>
                        <a:t> </a:t>
                      </a:r>
                      <a:r>
                        <a:rPr lang="es-ES" sz="2000" dirty="0">
                          <a:effectLst/>
                        </a:rPr>
                        <a:t>transaccionales.</a:t>
                      </a:r>
                      <a:r>
                        <a:rPr lang="es-ES" sz="2000" spc="25" dirty="0">
                          <a:effectLst/>
                        </a:rPr>
                        <a:t> </a:t>
                      </a:r>
                      <a:r>
                        <a:rPr lang="es-ES" sz="2000" dirty="0">
                          <a:effectLst/>
                        </a:rPr>
                        <a:t>Las</a:t>
                      </a:r>
                      <a:r>
                        <a:rPr lang="es-ES" sz="2000" spc="10" dirty="0">
                          <a:effectLst/>
                        </a:rPr>
                        <a:t> </a:t>
                      </a:r>
                      <a:r>
                        <a:rPr lang="es-ES" sz="2000" dirty="0">
                          <a:effectLst/>
                        </a:rPr>
                        <a:t>principales</a:t>
                      </a:r>
                      <a:r>
                        <a:rPr lang="es-ES" sz="2000" spc="10" dirty="0">
                          <a:effectLst/>
                        </a:rPr>
                        <a:t> </a:t>
                      </a:r>
                      <a:r>
                        <a:rPr lang="es-ES" sz="2000" dirty="0">
                          <a:effectLst/>
                        </a:rPr>
                        <a:t>características</a:t>
                      </a:r>
                      <a:r>
                        <a:rPr lang="es-ES" sz="2000" spc="5" dirty="0">
                          <a:effectLst/>
                        </a:rPr>
                        <a:t> </a:t>
                      </a:r>
                      <a:r>
                        <a:rPr lang="es-ES" sz="2000" dirty="0">
                          <a:effectLst/>
                        </a:rPr>
                        <a:t>distintivas</a:t>
                      </a:r>
                      <a:r>
                        <a:rPr lang="es-ES" sz="2000" spc="-5" dirty="0">
                          <a:effectLst/>
                        </a:rPr>
                        <a:t> </a:t>
                      </a:r>
                      <a:r>
                        <a:rPr lang="es-ES" sz="2000" dirty="0">
                          <a:effectLst/>
                        </a:rPr>
                        <a:t>de</a:t>
                      </a:r>
                      <a:r>
                        <a:rPr lang="es-ES" sz="2000" spc="10" dirty="0">
                          <a:effectLst/>
                        </a:rPr>
                        <a:t> </a:t>
                      </a:r>
                      <a:r>
                        <a:rPr lang="es-ES" sz="2000" dirty="0">
                          <a:effectLst/>
                        </a:rPr>
                        <a:t>un</a:t>
                      </a:r>
                      <a:r>
                        <a:rPr lang="es-ES" sz="2000" spc="5" dirty="0">
                          <a:effectLst/>
                        </a:rPr>
                        <a:t> </a:t>
                      </a:r>
                      <a:r>
                        <a:rPr lang="es-ES" sz="2000" dirty="0">
                          <a:effectLst/>
                        </a:rPr>
                        <a:t>ODS en</a:t>
                      </a:r>
                      <a:r>
                        <a:rPr lang="es-ES" sz="2000" spc="5" dirty="0">
                          <a:effectLst/>
                        </a:rPr>
                        <a:t> </a:t>
                      </a:r>
                      <a:r>
                        <a:rPr lang="es-ES" sz="2000" dirty="0">
                          <a:effectLst/>
                        </a:rPr>
                        <a:t>comparación</a:t>
                      </a:r>
                      <a:r>
                        <a:rPr lang="es-ES" sz="2000" spc="5" dirty="0">
                          <a:effectLst/>
                        </a:rPr>
                        <a:t> </a:t>
                      </a:r>
                      <a:r>
                        <a:rPr lang="es-ES" sz="2000" dirty="0">
                          <a:effectLst/>
                        </a:rPr>
                        <a:t>con un</a:t>
                      </a:r>
                      <a:r>
                        <a:rPr lang="es-ES" sz="2000" spc="5" dirty="0">
                          <a:effectLst/>
                        </a:rPr>
                        <a:t> </a:t>
                      </a:r>
                      <a:r>
                        <a:rPr lang="es-ES" sz="2000" dirty="0">
                          <a:effectLst/>
                        </a:rPr>
                        <a:t>DW es que</a:t>
                      </a:r>
                      <a:r>
                        <a:rPr lang="es-ES" sz="2000" spc="10" dirty="0">
                          <a:effectLst/>
                        </a:rPr>
                        <a:t> </a:t>
                      </a:r>
                      <a:r>
                        <a:rPr lang="es-ES" sz="2000" dirty="0">
                          <a:effectLst/>
                        </a:rPr>
                        <a:t>los</a:t>
                      </a:r>
                      <a:r>
                        <a:rPr lang="es-ES" sz="2000" spc="5" dirty="0">
                          <a:effectLst/>
                        </a:rPr>
                        <a:t> </a:t>
                      </a:r>
                      <a:r>
                        <a:rPr lang="es-ES" sz="2000" dirty="0">
                          <a:effectLst/>
                        </a:rPr>
                        <a:t>primeros</a:t>
                      </a:r>
                      <a:r>
                        <a:rPr lang="es-ES" sz="2000" spc="-60" dirty="0">
                          <a:effectLst/>
                        </a:rPr>
                        <a:t> </a:t>
                      </a:r>
                      <a:r>
                        <a:rPr lang="es-ES" sz="2000" dirty="0">
                          <a:effectLst/>
                        </a:rPr>
                        <a:t>incluyen</a:t>
                      </a:r>
                      <a:r>
                        <a:rPr lang="es-ES" sz="2000" spc="-50" dirty="0">
                          <a:effectLst/>
                        </a:rPr>
                        <a:t> </a:t>
                      </a:r>
                      <a:r>
                        <a:rPr lang="es-ES" sz="2000" dirty="0">
                          <a:effectLst/>
                        </a:rPr>
                        <a:t>los</a:t>
                      </a:r>
                      <a:r>
                        <a:rPr lang="es-ES" sz="2000" spc="-55" dirty="0">
                          <a:effectLst/>
                        </a:rPr>
                        <a:t> </a:t>
                      </a:r>
                      <a:r>
                        <a:rPr lang="es-ES" sz="2000" dirty="0">
                          <a:effectLst/>
                        </a:rPr>
                        <a:t>datos</a:t>
                      </a:r>
                      <a:r>
                        <a:rPr lang="es-ES" sz="2000" spc="-55" dirty="0">
                          <a:effectLst/>
                        </a:rPr>
                        <a:t> </a:t>
                      </a:r>
                      <a:r>
                        <a:rPr lang="es-ES" sz="2000" dirty="0">
                          <a:effectLst/>
                        </a:rPr>
                        <a:t>actuales,</a:t>
                      </a:r>
                      <a:r>
                        <a:rPr lang="es-ES" sz="2000" spc="-45" dirty="0">
                          <a:effectLst/>
                        </a:rPr>
                        <a:t> </a:t>
                      </a:r>
                      <a:r>
                        <a:rPr lang="es-ES" sz="2000" dirty="0">
                          <a:effectLst/>
                        </a:rPr>
                        <a:t>frente</a:t>
                      </a:r>
                      <a:r>
                        <a:rPr lang="es-ES" sz="2000" spc="-50" dirty="0">
                          <a:effectLst/>
                        </a:rPr>
                        <a:t> </a:t>
                      </a:r>
                      <a:r>
                        <a:rPr lang="es-ES" sz="2000" dirty="0">
                          <a:effectLst/>
                        </a:rPr>
                        <a:t>a</a:t>
                      </a:r>
                      <a:r>
                        <a:rPr lang="es-ES" sz="2000" spc="-55" dirty="0">
                          <a:effectLst/>
                        </a:rPr>
                        <a:t> </a:t>
                      </a:r>
                      <a:r>
                        <a:rPr lang="es-ES" sz="2000" dirty="0">
                          <a:effectLst/>
                        </a:rPr>
                        <a:t>los</a:t>
                      </a:r>
                      <a:r>
                        <a:rPr lang="es-ES" sz="2000" spc="-55" dirty="0">
                          <a:effectLst/>
                        </a:rPr>
                        <a:t> </a:t>
                      </a:r>
                      <a:r>
                        <a:rPr lang="es-ES" sz="2000" dirty="0">
                          <a:effectLst/>
                        </a:rPr>
                        <a:t>datos</a:t>
                      </a:r>
                      <a:r>
                        <a:rPr lang="es-ES" sz="2000" spc="-55" dirty="0">
                          <a:effectLst/>
                        </a:rPr>
                        <a:t> </a:t>
                      </a:r>
                      <a:r>
                        <a:rPr lang="es-ES" sz="2000" dirty="0">
                          <a:effectLst/>
                        </a:rPr>
                        <a:t>históricos</a:t>
                      </a:r>
                      <a:r>
                        <a:rPr lang="es-ES" sz="2000" spc="5" dirty="0">
                          <a:effectLst/>
                        </a:rPr>
                        <a:t> </a:t>
                      </a:r>
                      <a:r>
                        <a:rPr lang="es-ES" sz="2000" dirty="0">
                          <a:effectLst/>
                        </a:rPr>
                        <a:t>de</a:t>
                      </a:r>
                      <a:r>
                        <a:rPr lang="es-ES" sz="2000" spc="10" dirty="0">
                          <a:effectLst/>
                        </a:rPr>
                        <a:t> </a:t>
                      </a:r>
                      <a:r>
                        <a:rPr lang="es-ES" sz="2000" dirty="0">
                          <a:effectLst/>
                        </a:rPr>
                        <a:t>un</a:t>
                      </a:r>
                      <a:r>
                        <a:rPr lang="es-ES" sz="2000" spc="10" dirty="0">
                          <a:effectLst/>
                        </a:rPr>
                        <a:t> </a:t>
                      </a:r>
                      <a:r>
                        <a:rPr lang="es-ES" sz="2000" dirty="0">
                          <a:effectLst/>
                        </a:rPr>
                        <a:t>DW y</a:t>
                      </a:r>
                      <a:r>
                        <a:rPr lang="es-ES" sz="2000" spc="15" dirty="0">
                          <a:effectLst/>
                        </a:rPr>
                        <a:t> </a:t>
                      </a:r>
                      <a:r>
                        <a:rPr lang="es-ES" sz="2000" dirty="0">
                          <a:effectLst/>
                        </a:rPr>
                        <a:t>que</a:t>
                      </a:r>
                      <a:r>
                        <a:rPr lang="es-ES" sz="2000" spc="10" dirty="0">
                          <a:effectLst/>
                        </a:rPr>
                        <a:t> </a:t>
                      </a:r>
                      <a:r>
                        <a:rPr lang="es-ES" sz="2000" dirty="0">
                          <a:effectLst/>
                        </a:rPr>
                        <a:t>los</a:t>
                      </a:r>
                      <a:r>
                        <a:rPr lang="es-ES" sz="2000" spc="5" dirty="0">
                          <a:effectLst/>
                        </a:rPr>
                        <a:t> </a:t>
                      </a:r>
                      <a:r>
                        <a:rPr lang="es-ES" sz="2000" dirty="0">
                          <a:effectLst/>
                        </a:rPr>
                        <a:t>datos</a:t>
                      </a:r>
                      <a:r>
                        <a:rPr lang="es-ES" sz="2000" spc="10" dirty="0">
                          <a:effectLst/>
                        </a:rPr>
                        <a:t> </a:t>
                      </a:r>
                      <a:r>
                        <a:rPr lang="es-ES" sz="2000" dirty="0">
                          <a:effectLst/>
                        </a:rPr>
                        <a:t>del</a:t>
                      </a:r>
                      <a:r>
                        <a:rPr lang="es-ES" sz="2000" spc="5" dirty="0">
                          <a:effectLst/>
                        </a:rPr>
                        <a:t> </a:t>
                      </a:r>
                      <a:r>
                        <a:rPr lang="es-ES" sz="2000" dirty="0">
                          <a:effectLst/>
                        </a:rPr>
                        <a:t>ODS</a:t>
                      </a:r>
                      <a:r>
                        <a:rPr lang="es-ES" sz="2000" spc="5" dirty="0">
                          <a:effectLst/>
                        </a:rPr>
                        <a:t> </a:t>
                      </a:r>
                      <a:r>
                        <a:rPr lang="es-ES" sz="2000" dirty="0">
                          <a:effectLst/>
                        </a:rPr>
                        <a:t>son</a:t>
                      </a:r>
                      <a:r>
                        <a:rPr lang="es-ES" sz="2000" spc="5" dirty="0">
                          <a:effectLst/>
                        </a:rPr>
                        <a:t> </a:t>
                      </a:r>
                      <a:r>
                        <a:rPr lang="es-ES" sz="2000" dirty="0">
                          <a:effectLst/>
                        </a:rPr>
                        <a:t>volátiles</a:t>
                      </a:r>
                      <a:r>
                        <a:rPr lang="es-ES" sz="2000" spc="5" dirty="0">
                          <a:effectLst/>
                        </a:rPr>
                        <a:t> </a:t>
                      </a:r>
                      <a:r>
                        <a:rPr lang="es-ES" sz="2000" dirty="0">
                          <a:effectLst/>
                        </a:rPr>
                        <a:t>vs.</a:t>
                      </a:r>
                      <a:r>
                        <a:rPr lang="es-ES" sz="2000" spc="15" dirty="0">
                          <a:effectLst/>
                        </a:rPr>
                        <a:t> </a:t>
                      </a:r>
                      <a:r>
                        <a:rPr lang="es-ES" sz="2000" dirty="0">
                          <a:effectLst/>
                        </a:rPr>
                        <a:t>datos</a:t>
                      </a:r>
                      <a:r>
                        <a:rPr lang="es-ES" sz="2000" spc="5" dirty="0">
                          <a:effectLst/>
                        </a:rPr>
                        <a:t> </a:t>
                      </a:r>
                      <a:r>
                        <a:rPr lang="es-ES" sz="2000" dirty="0">
                          <a:effectLst/>
                        </a:rPr>
                        <a:t>no</a:t>
                      </a:r>
                      <a:r>
                        <a:rPr lang="es-ES" sz="2000" spc="5" dirty="0">
                          <a:effectLst/>
                        </a:rPr>
                        <a:t> </a:t>
                      </a:r>
                      <a:r>
                        <a:rPr lang="es-ES" sz="2000" dirty="0">
                          <a:effectLst/>
                        </a:rPr>
                        <a:t>volátiles</a:t>
                      </a:r>
                      <a:r>
                        <a:rPr lang="es-ES" sz="2000" spc="25" dirty="0">
                          <a:effectLst/>
                        </a:rPr>
                        <a:t> </a:t>
                      </a:r>
                      <a:r>
                        <a:rPr lang="es-ES" sz="2000" dirty="0">
                          <a:effectLst/>
                        </a:rPr>
                        <a:t>del</a:t>
                      </a:r>
                      <a:r>
                        <a:rPr lang="es-ES" sz="2000" spc="25" dirty="0">
                          <a:effectLst/>
                        </a:rPr>
                        <a:t> </a:t>
                      </a:r>
                      <a:r>
                        <a:rPr lang="es-ES" sz="2000" dirty="0">
                          <a:effectLst/>
                        </a:rPr>
                        <a:t>DW.</a:t>
                      </a:r>
                      <a:endParaRPr lang="es-PE" sz="2000" dirty="0">
                        <a:effectLst/>
                      </a:endParaRPr>
                    </a:p>
                    <a:p>
                      <a:pPr marL="67945" marR="58420" algn="just">
                        <a:lnSpc>
                          <a:spcPct val="102000"/>
                        </a:lnSpc>
                        <a:spcBef>
                          <a:spcPts val="560"/>
                        </a:spcBef>
                        <a:spcAft>
                          <a:spcPts val="0"/>
                        </a:spcAft>
                      </a:pPr>
                      <a:r>
                        <a:rPr lang="es-ES" sz="2000" dirty="0">
                          <a:effectLst/>
                        </a:rPr>
                        <a:t>Nota:</a:t>
                      </a:r>
                      <a:r>
                        <a:rPr lang="es-ES" sz="2000" spc="5" dirty="0">
                          <a:effectLst/>
                        </a:rPr>
                        <a:t> </a:t>
                      </a:r>
                      <a:r>
                        <a:rPr lang="es-ES" sz="2000" dirty="0">
                          <a:effectLst/>
                        </a:rPr>
                        <a:t>El</a:t>
                      </a:r>
                      <a:r>
                        <a:rPr lang="es-ES" sz="2000" spc="5" dirty="0">
                          <a:effectLst/>
                        </a:rPr>
                        <a:t> </a:t>
                      </a:r>
                      <a:r>
                        <a:rPr lang="es-ES" sz="2000" dirty="0">
                          <a:effectLst/>
                        </a:rPr>
                        <a:t>ODS</a:t>
                      </a:r>
                      <a:r>
                        <a:rPr lang="es-ES" sz="2000" spc="5" dirty="0">
                          <a:effectLst/>
                        </a:rPr>
                        <a:t> </a:t>
                      </a:r>
                      <a:r>
                        <a:rPr lang="es-ES" sz="2000" dirty="0">
                          <a:effectLst/>
                        </a:rPr>
                        <a:t>es</a:t>
                      </a:r>
                      <a:r>
                        <a:rPr lang="es-ES" sz="2000" spc="5" dirty="0">
                          <a:effectLst/>
                        </a:rPr>
                        <a:t> </a:t>
                      </a:r>
                      <a:r>
                        <a:rPr lang="es-ES" sz="2000" dirty="0">
                          <a:effectLst/>
                        </a:rPr>
                        <a:t>una</a:t>
                      </a:r>
                      <a:r>
                        <a:rPr lang="es-ES" sz="2000" spc="5" dirty="0">
                          <a:effectLst/>
                        </a:rPr>
                        <a:t> </a:t>
                      </a:r>
                      <a:r>
                        <a:rPr lang="es-ES" sz="2000" dirty="0">
                          <a:effectLst/>
                        </a:rPr>
                        <a:t>parte</a:t>
                      </a:r>
                      <a:r>
                        <a:rPr lang="es-ES" sz="2000" spc="5" dirty="0">
                          <a:effectLst/>
                        </a:rPr>
                        <a:t> </a:t>
                      </a:r>
                      <a:r>
                        <a:rPr lang="es-ES" sz="2000" dirty="0">
                          <a:effectLst/>
                        </a:rPr>
                        <a:t>opcional</a:t>
                      </a:r>
                      <a:r>
                        <a:rPr lang="es-ES" sz="2000" spc="5" dirty="0">
                          <a:effectLst/>
                        </a:rPr>
                        <a:t> </a:t>
                      </a:r>
                      <a:r>
                        <a:rPr lang="es-ES" sz="2000" dirty="0">
                          <a:effectLst/>
                        </a:rPr>
                        <a:t>de  la  arquitectura  CIF,  el</a:t>
                      </a:r>
                      <a:r>
                        <a:rPr lang="es-ES" sz="2000" spc="-230" dirty="0">
                          <a:effectLst/>
                        </a:rPr>
                        <a:t> </a:t>
                      </a:r>
                      <a:r>
                        <a:rPr lang="es-ES" sz="2000" dirty="0">
                          <a:effectLst/>
                        </a:rPr>
                        <a:t>cual</a:t>
                      </a:r>
                      <a:r>
                        <a:rPr lang="es-ES" sz="2000" spc="5" dirty="0">
                          <a:effectLst/>
                        </a:rPr>
                        <a:t> </a:t>
                      </a:r>
                      <a:r>
                        <a:rPr lang="es-ES" sz="2000" dirty="0">
                          <a:effectLst/>
                        </a:rPr>
                        <a:t>es</a:t>
                      </a:r>
                      <a:r>
                        <a:rPr lang="es-ES" sz="2000" spc="5" dirty="0">
                          <a:effectLst/>
                        </a:rPr>
                        <a:t> </a:t>
                      </a:r>
                      <a:r>
                        <a:rPr lang="es-ES" sz="2000" dirty="0">
                          <a:effectLst/>
                        </a:rPr>
                        <a:t>utilizado</a:t>
                      </a:r>
                      <a:r>
                        <a:rPr lang="es-ES" sz="2000" spc="5" dirty="0">
                          <a:effectLst/>
                        </a:rPr>
                        <a:t> </a:t>
                      </a:r>
                      <a:r>
                        <a:rPr lang="es-ES" sz="2000" dirty="0">
                          <a:effectLst/>
                        </a:rPr>
                        <a:t>dependiendo</a:t>
                      </a:r>
                      <a:r>
                        <a:rPr lang="es-ES" sz="2000" spc="5" dirty="0">
                          <a:effectLst/>
                        </a:rPr>
                        <a:t> </a:t>
                      </a:r>
                      <a:r>
                        <a:rPr lang="es-ES" sz="2000" dirty="0">
                          <a:effectLst/>
                        </a:rPr>
                        <a:t>de</a:t>
                      </a:r>
                      <a:r>
                        <a:rPr lang="es-ES" sz="2000" spc="5" dirty="0">
                          <a:effectLst/>
                        </a:rPr>
                        <a:t> </a:t>
                      </a:r>
                      <a:r>
                        <a:rPr lang="es-ES" sz="2000" dirty="0">
                          <a:effectLst/>
                        </a:rPr>
                        <a:t>las</a:t>
                      </a:r>
                      <a:r>
                        <a:rPr lang="es-ES" sz="2000" spc="5" dirty="0">
                          <a:effectLst/>
                        </a:rPr>
                        <a:t> </a:t>
                      </a:r>
                      <a:r>
                        <a:rPr lang="es-ES" sz="2000" dirty="0">
                          <a:effectLst/>
                        </a:rPr>
                        <a:t>necesidades</a:t>
                      </a:r>
                      <a:r>
                        <a:rPr lang="es-ES" sz="2000" spc="5" dirty="0">
                          <a:effectLst/>
                        </a:rPr>
                        <a:t> </a:t>
                      </a:r>
                      <a:r>
                        <a:rPr lang="es-ES" sz="2000" dirty="0">
                          <a:effectLst/>
                        </a:rPr>
                        <a:t>operativas</a:t>
                      </a:r>
                      <a:r>
                        <a:rPr lang="es-ES" sz="2000" spc="5" dirty="0">
                          <a:effectLst/>
                        </a:rPr>
                        <a:t> </a:t>
                      </a:r>
                      <a:r>
                        <a:rPr lang="es-ES" sz="2000" dirty="0">
                          <a:effectLst/>
                        </a:rPr>
                        <a:t>específicas de la organización y es reconocido como un componente</a:t>
                      </a:r>
                      <a:r>
                        <a:rPr lang="es-ES" sz="2000" spc="5" dirty="0">
                          <a:effectLst/>
                        </a:rPr>
                        <a:t> </a:t>
                      </a:r>
                      <a:r>
                        <a:rPr lang="es-ES" sz="2000" dirty="0">
                          <a:effectLst/>
                        </a:rPr>
                        <a:t>que</a:t>
                      </a:r>
                      <a:r>
                        <a:rPr lang="es-ES" sz="2000" spc="30" dirty="0">
                          <a:effectLst/>
                        </a:rPr>
                        <a:t> </a:t>
                      </a:r>
                      <a:r>
                        <a:rPr lang="es-ES" sz="2000" dirty="0">
                          <a:effectLst/>
                        </a:rPr>
                        <a:t>muchas</a:t>
                      </a:r>
                      <a:r>
                        <a:rPr lang="es-ES" sz="2000" spc="20" dirty="0">
                          <a:effectLst/>
                        </a:rPr>
                        <a:t> </a:t>
                      </a:r>
                      <a:r>
                        <a:rPr lang="es-ES" sz="2000" dirty="0">
                          <a:effectLst/>
                        </a:rPr>
                        <a:t>empresas</a:t>
                      </a:r>
                      <a:r>
                        <a:rPr lang="es-ES" sz="2000" spc="25" dirty="0">
                          <a:effectLst/>
                        </a:rPr>
                        <a:t> </a:t>
                      </a:r>
                      <a:r>
                        <a:rPr lang="es-ES" sz="2000" dirty="0">
                          <a:effectLst/>
                        </a:rPr>
                        <a:t>omiten.</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24159073"/>
                  </a:ext>
                </a:extLst>
              </a:tr>
            </a:tbl>
          </a:graphicData>
        </a:graphic>
      </p:graphicFrame>
    </p:spTree>
    <p:extLst>
      <p:ext uri="{BB962C8B-B14F-4D97-AF65-F5344CB8AC3E}">
        <p14:creationId xmlns:p14="http://schemas.microsoft.com/office/powerpoint/2010/main" val="375600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293392814"/>
              </p:ext>
            </p:extLst>
          </p:nvPr>
        </p:nvGraphicFramePr>
        <p:xfrm>
          <a:off x="377927" y="368710"/>
          <a:ext cx="11436145" cy="6068504"/>
        </p:xfrm>
        <a:graphic>
          <a:graphicData uri="http://schemas.openxmlformats.org/drawingml/2006/table">
            <a:tbl>
              <a:tblPr firstRow="1" firstCol="1" lastRow="1" lastCol="1" bandRow="1" bandCol="1">
                <a:tableStyleId>{5C22544A-7EE6-4342-B048-85BDC9FD1C3A}</a:tableStyleId>
              </a:tblPr>
              <a:tblGrid>
                <a:gridCol w="2985433">
                  <a:extLst>
                    <a:ext uri="{9D8B030D-6E8A-4147-A177-3AD203B41FA5}">
                      <a16:colId xmlns:a16="http://schemas.microsoft.com/office/drawing/2014/main" val="3501673802"/>
                    </a:ext>
                  </a:extLst>
                </a:gridCol>
                <a:gridCol w="8450712">
                  <a:extLst>
                    <a:ext uri="{9D8B030D-6E8A-4147-A177-3AD203B41FA5}">
                      <a16:colId xmlns:a16="http://schemas.microsoft.com/office/drawing/2014/main" val="2280346200"/>
                    </a:ext>
                  </a:extLst>
                </a:gridCol>
              </a:tblGrid>
              <a:tr h="2004672">
                <a:tc>
                  <a:txBody>
                    <a:bodyPr/>
                    <a:lstStyle/>
                    <a:p>
                      <a:pPr marL="67945" marR="290195">
                        <a:lnSpc>
                          <a:spcPct val="102000"/>
                        </a:lnSpc>
                        <a:spcBef>
                          <a:spcPts val="30"/>
                        </a:spcBef>
                        <a:spcAft>
                          <a:spcPts val="0"/>
                        </a:spcAft>
                      </a:pPr>
                      <a:r>
                        <a:rPr lang="es-ES" sz="2000">
                          <a:effectLst/>
                        </a:rPr>
                        <a:t>Datamarts Operativos</a:t>
                      </a:r>
                      <a:r>
                        <a:rPr lang="es-ES" sz="2000" spc="-230">
                          <a:effectLst/>
                        </a:rPr>
                        <a:t> </a:t>
                      </a:r>
                      <a:r>
                        <a:rPr lang="es-ES" sz="2000">
                          <a:effectLst/>
                        </a:rPr>
                        <a:t>(Oper-Mart)</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11125">
                        <a:lnSpc>
                          <a:spcPct val="102000"/>
                        </a:lnSpc>
                        <a:spcBef>
                          <a:spcPts val="30"/>
                        </a:spcBef>
                        <a:spcAft>
                          <a:spcPts val="0"/>
                        </a:spcAft>
                      </a:pPr>
                      <a:r>
                        <a:rPr lang="es-ES" sz="2000">
                          <a:effectLst/>
                        </a:rPr>
                        <a:t>Un</a:t>
                      </a:r>
                      <a:r>
                        <a:rPr lang="es-ES" sz="2000" spc="5">
                          <a:effectLst/>
                        </a:rPr>
                        <a:t> </a:t>
                      </a:r>
                      <a:r>
                        <a:rPr lang="es-ES" sz="2000">
                          <a:effectLst/>
                        </a:rPr>
                        <a:t>Data</a:t>
                      </a:r>
                      <a:r>
                        <a:rPr lang="es-ES" sz="2000" spc="20">
                          <a:effectLst/>
                        </a:rPr>
                        <a:t> </a:t>
                      </a:r>
                      <a:r>
                        <a:rPr lang="es-ES" sz="2000">
                          <a:effectLst/>
                        </a:rPr>
                        <a:t>Mart</a:t>
                      </a:r>
                      <a:r>
                        <a:rPr lang="es-ES" sz="2000" spc="5">
                          <a:effectLst/>
                        </a:rPr>
                        <a:t> </a:t>
                      </a:r>
                      <a:r>
                        <a:rPr lang="es-ES" sz="2000">
                          <a:effectLst/>
                        </a:rPr>
                        <a:t>se</a:t>
                      </a:r>
                      <a:r>
                        <a:rPr lang="es-ES" sz="2000" spc="15">
                          <a:effectLst/>
                        </a:rPr>
                        <a:t> </a:t>
                      </a:r>
                      <a:r>
                        <a:rPr lang="es-ES" sz="2000">
                          <a:effectLst/>
                        </a:rPr>
                        <a:t>centra</a:t>
                      </a:r>
                      <a:r>
                        <a:rPr lang="es-ES" sz="2000" spc="15">
                          <a:effectLst/>
                        </a:rPr>
                        <a:t> </a:t>
                      </a:r>
                      <a:r>
                        <a:rPr lang="es-ES" sz="2000">
                          <a:effectLst/>
                        </a:rPr>
                        <a:t>en</a:t>
                      </a:r>
                      <a:r>
                        <a:rPr lang="es-ES" sz="2000" spc="10">
                          <a:effectLst/>
                        </a:rPr>
                        <a:t> </a:t>
                      </a:r>
                      <a:r>
                        <a:rPr lang="es-ES" sz="2000">
                          <a:effectLst/>
                        </a:rPr>
                        <a:t>el</a:t>
                      </a:r>
                      <a:r>
                        <a:rPr lang="es-ES" sz="2000" spc="5">
                          <a:effectLst/>
                        </a:rPr>
                        <a:t> </a:t>
                      </a:r>
                      <a:r>
                        <a:rPr lang="es-ES" sz="2000">
                          <a:effectLst/>
                        </a:rPr>
                        <a:t>apoyo</a:t>
                      </a:r>
                      <a:r>
                        <a:rPr lang="es-ES" sz="2000" spc="15">
                          <a:effectLst/>
                        </a:rPr>
                        <a:t> </a:t>
                      </a:r>
                      <a:r>
                        <a:rPr lang="es-ES" sz="2000">
                          <a:effectLst/>
                        </a:rPr>
                        <a:t>de</a:t>
                      </a:r>
                      <a:r>
                        <a:rPr lang="es-ES" sz="2000" spc="10">
                          <a:effectLst/>
                        </a:rPr>
                        <a:t> </a:t>
                      </a:r>
                      <a:r>
                        <a:rPr lang="es-ES" sz="2000">
                          <a:effectLst/>
                        </a:rPr>
                        <a:t>decisiones</a:t>
                      </a:r>
                      <a:r>
                        <a:rPr lang="es-ES" sz="2000" spc="5">
                          <a:effectLst/>
                        </a:rPr>
                        <a:t> </a:t>
                      </a:r>
                      <a:r>
                        <a:rPr lang="es-ES" sz="2000">
                          <a:effectLst/>
                        </a:rPr>
                        <a:t>tácticas.</a:t>
                      </a:r>
                      <a:r>
                        <a:rPr lang="es-ES" sz="2000" spc="10">
                          <a:effectLst/>
                        </a:rPr>
                        <a:t> </a:t>
                      </a:r>
                      <a:r>
                        <a:rPr lang="es-ES" sz="2000">
                          <a:effectLst/>
                        </a:rPr>
                        <a:t>Las</a:t>
                      </a:r>
                      <a:r>
                        <a:rPr lang="es-ES" sz="2000" spc="5">
                          <a:effectLst/>
                        </a:rPr>
                        <a:t> </a:t>
                      </a:r>
                      <a:r>
                        <a:rPr lang="es-ES" sz="2000">
                          <a:effectLst/>
                        </a:rPr>
                        <a:t>características</a:t>
                      </a:r>
                      <a:r>
                        <a:rPr lang="es-ES" sz="2000" spc="-60">
                          <a:effectLst/>
                        </a:rPr>
                        <a:t> </a:t>
                      </a:r>
                      <a:r>
                        <a:rPr lang="es-ES" sz="2000">
                          <a:effectLst/>
                        </a:rPr>
                        <a:t>principales</a:t>
                      </a:r>
                      <a:r>
                        <a:rPr lang="es-ES" sz="2000" spc="-45">
                          <a:effectLst/>
                        </a:rPr>
                        <a:t> </a:t>
                      </a:r>
                      <a:r>
                        <a:rPr lang="es-ES" sz="2000">
                          <a:effectLst/>
                        </a:rPr>
                        <a:t>del</a:t>
                      </a:r>
                      <a:r>
                        <a:rPr lang="es-ES" sz="2000" spc="-55">
                          <a:effectLst/>
                        </a:rPr>
                        <a:t> </a:t>
                      </a:r>
                      <a:r>
                        <a:rPr lang="es-ES" sz="2000">
                          <a:effectLst/>
                        </a:rPr>
                        <a:t>Oper-Mart</a:t>
                      </a:r>
                      <a:r>
                        <a:rPr lang="es-ES" sz="2000" spc="-55">
                          <a:effectLst/>
                        </a:rPr>
                        <a:t> </a:t>
                      </a:r>
                      <a:r>
                        <a:rPr lang="es-ES" sz="2000">
                          <a:effectLst/>
                        </a:rPr>
                        <a:t>incluyen</a:t>
                      </a:r>
                      <a:r>
                        <a:rPr lang="es-ES" sz="2000" spc="-55">
                          <a:effectLst/>
                        </a:rPr>
                        <a:t> </a:t>
                      </a:r>
                      <a:r>
                        <a:rPr lang="es-ES" sz="2000">
                          <a:effectLst/>
                        </a:rPr>
                        <a:t>datos</a:t>
                      </a:r>
                      <a:r>
                        <a:rPr lang="es-ES" sz="2000" spc="-45">
                          <a:effectLst/>
                        </a:rPr>
                        <a:t> </a:t>
                      </a:r>
                      <a:r>
                        <a:rPr lang="es-ES" sz="2000">
                          <a:effectLst/>
                        </a:rPr>
                        <a:t>actuales</a:t>
                      </a:r>
                      <a:r>
                        <a:rPr lang="es-ES" sz="2000" spc="-230">
                          <a:effectLst/>
                        </a:rPr>
                        <a:t> </a:t>
                      </a:r>
                      <a:r>
                        <a:rPr lang="es-ES" sz="2000">
                          <a:effectLst/>
                        </a:rPr>
                        <a:t>frente a los datos históricos del DW, análisis tácticos vs. análisis</a:t>
                      </a:r>
                      <a:r>
                        <a:rPr lang="es-ES" sz="2000" spc="5">
                          <a:effectLst/>
                        </a:rPr>
                        <a:t> </a:t>
                      </a:r>
                      <a:r>
                        <a:rPr lang="es-ES" sz="2000">
                          <a:effectLst/>
                        </a:rPr>
                        <a:t>estratégicos del DW y procedencia de los datos de un ODS en</a:t>
                      </a:r>
                      <a:r>
                        <a:rPr lang="es-ES" sz="2000" spc="5">
                          <a:effectLst/>
                        </a:rPr>
                        <a:t> </a:t>
                      </a:r>
                      <a:r>
                        <a:rPr lang="es-ES" sz="2000">
                          <a:effectLst/>
                        </a:rPr>
                        <a:t>lugar de sólo del DW. El Oper-Mart fue una adición posterior a la</a:t>
                      </a:r>
                      <a:r>
                        <a:rPr lang="es-ES" sz="2000" spc="-230">
                          <a:effectLst/>
                        </a:rPr>
                        <a:t> </a:t>
                      </a:r>
                      <a:r>
                        <a:rPr lang="es-ES" sz="2000">
                          <a:effectLst/>
                        </a:rPr>
                        <a:t>arquitectura</a:t>
                      </a:r>
                      <a:r>
                        <a:rPr lang="es-ES" sz="2000" spc="30">
                          <a:effectLst/>
                        </a:rPr>
                        <a:t> </a:t>
                      </a:r>
                      <a:r>
                        <a:rPr lang="es-ES" sz="2000">
                          <a:effectLst/>
                        </a:rPr>
                        <a:t>CIF.</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24690934"/>
                  </a:ext>
                </a:extLst>
              </a:tr>
              <a:tr h="2489544">
                <a:tc>
                  <a:txBody>
                    <a:bodyPr/>
                    <a:lstStyle/>
                    <a:p>
                      <a:pPr marL="67945" marR="181610">
                        <a:lnSpc>
                          <a:spcPct val="101000"/>
                        </a:lnSpc>
                        <a:spcBef>
                          <a:spcPts val="30"/>
                        </a:spcBef>
                        <a:spcAft>
                          <a:spcPts val="0"/>
                        </a:spcAft>
                      </a:pPr>
                      <a:r>
                        <a:rPr lang="es-ES" sz="2000" dirty="0">
                          <a:effectLst/>
                        </a:rPr>
                        <a:t>Data</a:t>
                      </a:r>
                      <a:r>
                        <a:rPr lang="es-ES" sz="2000" spc="130" dirty="0">
                          <a:effectLst/>
                        </a:rPr>
                        <a:t> </a:t>
                      </a:r>
                      <a:r>
                        <a:rPr lang="es-ES" sz="2000" dirty="0">
                          <a:effectLst/>
                        </a:rPr>
                        <a:t>Warehouse</a:t>
                      </a:r>
                      <a:r>
                        <a:rPr lang="es-ES" sz="2000" spc="125" dirty="0">
                          <a:effectLst/>
                        </a:rPr>
                        <a:t> </a:t>
                      </a:r>
                      <a:r>
                        <a:rPr lang="es-ES" sz="2000" dirty="0">
                          <a:effectLst/>
                        </a:rPr>
                        <a:t>(DW),</a:t>
                      </a:r>
                      <a:r>
                        <a:rPr lang="es-ES" sz="2000" spc="-215" dirty="0">
                          <a:effectLst/>
                        </a:rPr>
                        <a:t> </a:t>
                      </a:r>
                      <a:r>
                        <a:rPr lang="es-ES" sz="2000" dirty="0">
                          <a:effectLst/>
                        </a:rPr>
                        <a:t>Bodega</a:t>
                      </a:r>
                      <a:r>
                        <a:rPr lang="es-ES" sz="2000" spc="35" dirty="0">
                          <a:effectLst/>
                        </a:rPr>
                        <a:t> </a:t>
                      </a:r>
                      <a:r>
                        <a:rPr lang="es-ES" sz="2000" dirty="0">
                          <a:effectLst/>
                        </a:rPr>
                        <a:t>de</a:t>
                      </a:r>
                      <a:r>
                        <a:rPr lang="es-ES" sz="2000" spc="50" dirty="0">
                          <a:effectLst/>
                        </a:rPr>
                        <a:t> </a:t>
                      </a:r>
                      <a:r>
                        <a:rPr lang="es-ES" sz="2000" dirty="0">
                          <a:effectLst/>
                        </a:rPr>
                        <a:t>datos</a:t>
                      </a:r>
                      <a:r>
                        <a:rPr lang="es-ES" sz="2000" spc="35" dirty="0">
                          <a:effectLst/>
                        </a:rPr>
                        <a:t> </a:t>
                      </a:r>
                      <a:r>
                        <a:rPr lang="es-ES" sz="2000" dirty="0">
                          <a:effectLst/>
                        </a:rPr>
                        <a:t>o</a:t>
                      </a:r>
                      <a:r>
                        <a:rPr lang="es-ES" sz="2000" spc="5" dirty="0">
                          <a:effectLst/>
                        </a:rPr>
                        <a:t> </a:t>
                      </a:r>
                      <a:r>
                        <a:rPr lang="es-ES" sz="2000" dirty="0">
                          <a:effectLst/>
                        </a:rPr>
                        <a:t>Almacén</a:t>
                      </a:r>
                      <a:r>
                        <a:rPr lang="es-ES" sz="2000" spc="50" dirty="0">
                          <a:effectLst/>
                        </a:rPr>
                        <a:t> </a:t>
                      </a:r>
                      <a:r>
                        <a:rPr lang="es-ES" sz="2000" dirty="0">
                          <a:effectLst/>
                        </a:rPr>
                        <a:t>de</a:t>
                      </a:r>
                      <a:r>
                        <a:rPr lang="es-ES" sz="2000" spc="60" dirty="0">
                          <a:effectLst/>
                        </a:rPr>
                        <a:t> </a:t>
                      </a:r>
                      <a:r>
                        <a:rPr lang="es-ES" sz="2000" dirty="0">
                          <a:effectLst/>
                        </a:rPr>
                        <a:t>datos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70485">
                        <a:lnSpc>
                          <a:spcPct val="101000"/>
                        </a:lnSpc>
                        <a:spcBef>
                          <a:spcPts val="30"/>
                        </a:spcBef>
                        <a:spcAft>
                          <a:spcPts val="0"/>
                        </a:spcAft>
                      </a:pPr>
                      <a:r>
                        <a:rPr lang="es-ES" sz="2000" dirty="0">
                          <a:effectLst/>
                        </a:rPr>
                        <a:t>El DW es un</a:t>
                      </a:r>
                      <a:r>
                        <a:rPr lang="es-ES" sz="2000" spc="5" dirty="0">
                          <a:effectLst/>
                        </a:rPr>
                        <a:t> </a:t>
                      </a:r>
                      <a:r>
                        <a:rPr lang="es-ES" sz="2000" dirty="0">
                          <a:effectLst/>
                        </a:rPr>
                        <a:t>recurso</a:t>
                      </a:r>
                      <a:r>
                        <a:rPr lang="es-ES" sz="2000" spc="5" dirty="0">
                          <a:effectLst/>
                        </a:rPr>
                        <a:t> </a:t>
                      </a:r>
                      <a:r>
                        <a:rPr lang="es-ES" sz="2000" dirty="0">
                          <a:effectLst/>
                        </a:rPr>
                        <a:t>corporativo</a:t>
                      </a:r>
                      <a:r>
                        <a:rPr lang="es-ES" sz="2000" spc="5" dirty="0">
                          <a:effectLst/>
                        </a:rPr>
                        <a:t> </a:t>
                      </a:r>
                      <a:r>
                        <a:rPr lang="es-ES" sz="2000" dirty="0">
                          <a:effectLst/>
                        </a:rPr>
                        <a:t>integral,  cuyo  objetivo  principal</a:t>
                      </a:r>
                      <a:r>
                        <a:rPr lang="es-ES" sz="2000" spc="-220" dirty="0">
                          <a:effectLst/>
                        </a:rPr>
                        <a:t> </a:t>
                      </a:r>
                      <a:r>
                        <a:rPr lang="es-ES" sz="2000" dirty="0">
                          <a:effectLst/>
                        </a:rPr>
                        <a:t>es</a:t>
                      </a:r>
                      <a:r>
                        <a:rPr lang="es-ES" sz="2000" spc="45" dirty="0">
                          <a:effectLst/>
                        </a:rPr>
                        <a:t> </a:t>
                      </a:r>
                      <a:r>
                        <a:rPr lang="es-ES" sz="2000" dirty="0">
                          <a:effectLst/>
                        </a:rPr>
                        <a:t>proporcionar</a:t>
                      </a:r>
                      <a:r>
                        <a:rPr lang="es-ES" sz="2000" spc="55" dirty="0">
                          <a:effectLst/>
                        </a:rPr>
                        <a:t> </a:t>
                      </a:r>
                      <a:r>
                        <a:rPr lang="es-ES" sz="2000" dirty="0">
                          <a:effectLst/>
                        </a:rPr>
                        <a:t>un</a:t>
                      </a:r>
                      <a:r>
                        <a:rPr lang="es-ES" sz="2000" spc="55" dirty="0">
                          <a:effectLst/>
                        </a:rPr>
                        <a:t> </a:t>
                      </a:r>
                      <a:r>
                        <a:rPr lang="es-ES" sz="2000" dirty="0">
                          <a:effectLst/>
                        </a:rPr>
                        <a:t>único</a:t>
                      </a:r>
                      <a:r>
                        <a:rPr lang="es-ES" sz="2000" spc="60" dirty="0">
                          <a:effectLst/>
                        </a:rPr>
                        <a:t> </a:t>
                      </a:r>
                      <a:r>
                        <a:rPr lang="es-ES" sz="2000" dirty="0">
                          <a:effectLst/>
                        </a:rPr>
                        <a:t>punto</a:t>
                      </a:r>
                      <a:r>
                        <a:rPr lang="es-ES" sz="2000" spc="55" dirty="0">
                          <a:effectLst/>
                        </a:rPr>
                        <a:t> </a:t>
                      </a:r>
                      <a:r>
                        <a:rPr lang="es-ES" sz="2000" dirty="0">
                          <a:effectLst/>
                        </a:rPr>
                        <a:t>de</a:t>
                      </a:r>
                      <a:r>
                        <a:rPr lang="es-ES" sz="2000" spc="60" dirty="0">
                          <a:effectLst/>
                        </a:rPr>
                        <a:t> </a:t>
                      </a:r>
                      <a:r>
                        <a:rPr lang="es-ES" sz="2000" dirty="0">
                          <a:effectLst/>
                        </a:rPr>
                        <a:t>integración</a:t>
                      </a:r>
                      <a:r>
                        <a:rPr lang="es-ES" sz="2000" spc="55" dirty="0">
                          <a:effectLst/>
                        </a:rPr>
                        <a:t> </a:t>
                      </a:r>
                      <a:r>
                        <a:rPr lang="es-ES" sz="2000" dirty="0">
                          <a:effectLst/>
                        </a:rPr>
                        <a:t>para</a:t>
                      </a:r>
                      <a:r>
                        <a:rPr lang="es-ES" sz="2000" spc="50" dirty="0">
                          <a:effectLst/>
                        </a:rPr>
                        <a:t> </a:t>
                      </a:r>
                      <a:r>
                        <a:rPr lang="es-ES" sz="2000" dirty="0">
                          <a:effectLst/>
                        </a:rPr>
                        <a:t>los</a:t>
                      </a:r>
                      <a:r>
                        <a:rPr lang="es-ES" sz="2000" spc="45" dirty="0">
                          <a:effectLst/>
                        </a:rPr>
                        <a:t> </a:t>
                      </a:r>
                      <a:r>
                        <a:rPr lang="es-ES" sz="2000" dirty="0">
                          <a:effectLst/>
                        </a:rPr>
                        <a:t>datos</a:t>
                      </a:r>
                      <a:r>
                        <a:rPr lang="es-ES" sz="2000" spc="50" dirty="0">
                          <a:effectLst/>
                        </a:rPr>
                        <a:t> </a:t>
                      </a:r>
                      <a:r>
                        <a:rPr lang="es-ES" sz="2000" dirty="0">
                          <a:effectLst/>
                        </a:rPr>
                        <a:t>de</a:t>
                      </a:r>
                      <a:r>
                        <a:rPr lang="es-ES" sz="2000" spc="60" dirty="0">
                          <a:effectLst/>
                        </a:rPr>
                        <a:t> </a:t>
                      </a:r>
                      <a:r>
                        <a:rPr lang="es-ES" sz="2000" dirty="0">
                          <a:effectLst/>
                        </a:rPr>
                        <a:t>la</a:t>
                      </a:r>
                      <a:r>
                        <a:rPr lang="es-ES" sz="2000" spc="-215" dirty="0">
                          <a:effectLst/>
                        </a:rPr>
                        <a:t> </a:t>
                      </a:r>
                      <a:r>
                        <a:rPr lang="es-ES" sz="2000" dirty="0">
                          <a:effectLst/>
                        </a:rPr>
                        <a:t>organización</a:t>
                      </a:r>
                      <a:r>
                        <a:rPr lang="es-ES" sz="2000" spc="75" dirty="0">
                          <a:effectLst/>
                        </a:rPr>
                        <a:t> </a:t>
                      </a:r>
                      <a:r>
                        <a:rPr lang="es-ES" sz="2000" dirty="0">
                          <a:effectLst/>
                        </a:rPr>
                        <a:t>con</a:t>
                      </a:r>
                      <a:r>
                        <a:rPr lang="es-ES" sz="2000" spc="75" dirty="0">
                          <a:effectLst/>
                        </a:rPr>
                        <a:t> </a:t>
                      </a:r>
                      <a:r>
                        <a:rPr lang="es-ES" sz="2000" dirty="0">
                          <a:effectLst/>
                        </a:rPr>
                        <a:t>el</a:t>
                      </a:r>
                      <a:r>
                        <a:rPr lang="es-ES" sz="2000" spc="70" dirty="0">
                          <a:effectLst/>
                        </a:rPr>
                        <a:t> </a:t>
                      </a:r>
                      <a:r>
                        <a:rPr lang="es-ES" sz="2000" dirty="0">
                          <a:effectLst/>
                        </a:rPr>
                        <a:t>fin</a:t>
                      </a:r>
                      <a:r>
                        <a:rPr lang="es-ES" sz="2000" spc="75" dirty="0">
                          <a:effectLst/>
                        </a:rPr>
                        <a:t> </a:t>
                      </a:r>
                      <a:r>
                        <a:rPr lang="es-ES" sz="2000" dirty="0">
                          <a:effectLst/>
                        </a:rPr>
                        <a:t>de</a:t>
                      </a:r>
                      <a:r>
                        <a:rPr lang="es-ES" sz="2000" spc="80" dirty="0">
                          <a:effectLst/>
                        </a:rPr>
                        <a:t> </a:t>
                      </a:r>
                      <a:r>
                        <a:rPr lang="es-ES" sz="2000" dirty="0">
                          <a:effectLst/>
                        </a:rPr>
                        <a:t>apoyar</a:t>
                      </a:r>
                      <a:r>
                        <a:rPr lang="es-ES" sz="2000" spc="80" dirty="0">
                          <a:effectLst/>
                        </a:rPr>
                        <a:t> </a:t>
                      </a:r>
                      <a:r>
                        <a:rPr lang="es-ES" sz="2000" dirty="0">
                          <a:effectLst/>
                        </a:rPr>
                        <a:t>decisiones</a:t>
                      </a:r>
                      <a:r>
                        <a:rPr lang="es-ES" sz="2000" spc="70" dirty="0">
                          <a:effectLst/>
                        </a:rPr>
                        <a:t> </a:t>
                      </a:r>
                      <a:r>
                        <a:rPr lang="es-ES" sz="2000" dirty="0">
                          <a:effectLst/>
                        </a:rPr>
                        <a:t>gerenciales,</a:t>
                      </a:r>
                      <a:r>
                        <a:rPr lang="es-ES" sz="2000" spc="85" dirty="0">
                          <a:effectLst/>
                        </a:rPr>
                        <a:t> </a:t>
                      </a:r>
                      <a:r>
                        <a:rPr lang="es-ES" sz="2000" dirty="0">
                          <a:effectLst/>
                        </a:rPr>
                        <a:t>análisis</a:t>
                      </a:r>
                      <a:r>
                        <a:rPr lang="es-ES" sz="2000" spc="5" dirty="0">
                          <a:effectLst/>
                        </a:rPr>
                        <a:t> </a:t>
                      </a:r>
                      <a:r>
                        <a:rPr lang="es-ES" sz="2000" dirty="0">
                          <a:effectLst/>
                        </a:rPr>
                        <a:t>estratégicos</a:t>
                      </a:r>
                      <a:r>
                        <a:rPr lang="es-ES" sz="2000" spc="45" dirty="0">
                          <a:effectLst/>
                        </a:rPr>
                        <a:t> </a:t>
                      </a:r>
                      <a:r>
                        <a:rPr lang="es-ES" sz="2000" dirty="0">
                          <a:effectLst/>
                        </a:rPr>
                        <a:t>y</a:t>
                      </a:r>
                      <a:r>
                        <a:rPr lang="es-ES" sz="2000" spc="50" dirty="0">
                          <a:effectLst/>
                        </a:rPr>
                        <a:t> </a:t>
                      </a:r>
                      <a:r>
                        <a:rPr lang="es-ES" sz="2000" dirty="0">
                          <a:effectLst/>
                        </a:rPr>
                        <a:t>procesos</a:t>
                      </a:r>
                      <a:r>
                        <a:rPr lang="es-ES" sz="2000" spc="40" dirty="0">
                          <a:effectLst/>
                        </a:rPr>
                        <a:t> </a:t>
                      </a:r>
                      <a:r>
                        <a:rPr lang="es-ES" sz="2000" dirty="0">
                          <a:effectLst/>
                        </a:rPr>
                        <a:t>de</a:t>
                      </a:r>
                      <a:r>
                        <a:rPr lang="es-ES" sz="2000" spc="50" dirty="0">
                          <a:effectLst/>
                        </a:rPr>
                        <a:t> </a:t>
                      </a:r>
                      <a:r>
                        <a:rPr lang="es-ES" sz="2000" dirty="0">
                          <a:effectLst/>
                        </a:rPr>
                        <a:t>planeación.</a:t>
                      </a:r>
                      <a:endParaRPr lang="es-PE" sz="2000" dirty="0">
                        <a:effectLst/>
                      </a:endParaRPr>
                    </a:p>
                    <a:p>
                      <a:pPr marL="67945" marR="70485">
                        <a:lnSpc>
                          <a:spcPct val="102000"/>
                        </a:lnSpc>
                        <a:spcBef>
                          <a:spcPts val="620"/>
                        </a:spcBef>
                        <a:spcAft>
                          <a:spcPts val="0"/>
                        </a:spcAft>
                      </a:pPr>
                      <a:r>
                        <a:rPr lang="es-ES" sz="2000" dirty="0">
                          <a:effectLst/>
                        </a:rPr>
                        <a:t>Los</a:t>
                      </a:r>
                      <a:r>
                        <a:rPr lang="es-ES" sz="2000" spc="-40" dirty="0">
                          <a:effectLst/>
                        </a:rPr>
                        <a:t> </a:t>
                      </a:r>
                      <a:r>
                        <a:rPr lang="es-ES" sz="2000" dirty="0">
                          <a:effectLst/>
                        </a:rPr>
                        <a:t>datos</a:t>
                      </a:r>
                      <a:r>
                        <a:rPr lang="es-ES" sz="2000" spc="-35" dirty="0">
                          <a:effectLst/>
                        </a:rPr>
                        <a:t> </a:t>
                      </a:r>
                      <a:r>
                        <a:rPr lang="es-ES" sz="2000" dirty="0">
                          <a:effectLst/>
                        </a:rPr>
                        <a:t>fluyen</a:t>
                      </a:r>
                      <a:r>
                        <a:rPr lang="es-ES" sz="2000" spc="-35" dirty="0">
                          <a:effectLst/>
                        </a:rPr>
                        <a:t> </a:t>
                      </a:r>
                      <a:r>
                        <a:rPr lang="es-ES" sz="2000" dirty="0">
                          <a:effectLst/>
                        </a:rPr>
                        <a:t>en</a:t>
                      </a:r>
                      <a:r>
                        <a:rPr lang="es-ES" sz="2000" spc="-30" dirty="0">
                          <a:effectLst/>
                        </a:rPr>
                        <a:t> </a:t>
                      </a:r>
                      <a:r>
                        <a:rPr lang="es-ES" sz="2000" dirty="0">
                          <a:effectLst/>
                        </a:rPr>
                        <a:t>un</a:t>
                      </a:r>
                      <a:r>
                        <a:rPr lang="es-ES" sz="2000" spc="-35" dirty="0">
                          <a:effectLst/>
                        </a:rPr>
                        <a:t> </a:t>
                      </a:r>
                      <a:r>
                        <a:rPr lang="es-ES" sz="2000" dirty="0">
                          <a:effectLst/>
                        </a:rPr>
                        <a:t>DW</a:t>
                      </a:r>
                      <a:r>
                        <a:rPr lang="es-ES" sz="2000" spc="-35" dirty="0">
                          <a:effectLst/>
                        </a:rPr>
                        <a:t> </a:t>
                      </a:r>
                      <a:r>
                        <a:rPr lang="es-ES" sz="2000" dirty="0">
                          <a:effectLst/>
                        </a:rPr>
                        <a:t>desde</a:t>
                      </a:r>
                      <a:r>
                        <a:rPr lang="es-ES" sz="2000" spc="-30" dirty="0">
                          <a:effectLst/>
                        </a:rPr>
                        <a:t> </a:t>
                      </a:r>
                      <a:r>
                        <a:rPr lang="es-ES" sz="2000" dirty="0">
                          <a:effectLst/>
                        </a:rPr>
                        <a:t>los</a:t>
                      </a:r>
                      <a:r>
                        <a:rPr lang="es-ES" sz="2000" spc="-30" dirty="0">
                          <a:effectLst/>
                        </a:rPr>
                        <a:t> </a:t>
                      </a:r>
                      <a:r>
                        <a:rPr lang="es-ES" sz="2000" dirty="0">
                          <a:effectLst/>
                        </a:rPr>
                        <a:t>sistemas</a:t>
                      </a:r>
                      <a:r>
                        <a:rPr lang="es-ES" sz="2000" spc="-35" dirty="0">
                          <a:effectLst/>
                        </a:rPr>
                        <a:t> </a:t>
                      </a:r>
                      <a:r>
                        <a:rPr lang="es-ES" sz="2000" dirty="0">
                          <a:effectLst/>
                        </a:rPr>
                        <a:t>transaccionales</a:t>
                      </a:r>
                      <a:r>
                        <a:rPr lang="es-ES" sz="2000" spc="-35" dirty="0">
                          <a:effectLst/>
                        </a:rPr>
                        <a:t> </a:t>
                      </a:r>
                      <a:r>
                        <a:rPr lang="es-ES" sz="2000" dirty="0">
                          <a:effectLst/>
                        </a:rPr>
                        <a:t>y</a:t>
                      </a:r>
                      <a:r>
                        <a:rPr lang="es-ES" sz="2000" spc="-230" dirty="0">
                          <a:effectLst/>
                        </a:rPr>
                        <a:t> </a:t>
                      </a:r>
                      <a:r>
                        <a:rPr lang="es-ES" sz="2000" dirty="0">
                          <a:effectLst/>
                        </a:rPr>
                        <a:t>ODS</a:t>
                      </a:r>
                      <a:r>
                        <a:rPr lang="es-ES" sz="2000" spc="10" dirty="0">
                          <a:effectLst/>
                        </a:rPr>
                        <a:t> </a:t>
                      </a:r>
                      <a:r>
                        <a:rPr lang="es-ES" sz="2000" dirty="0">
                          <a:effectLst/>
                        </a:rPr>
                        <a:t>y</a:t>
                      </a:r>
                      <a:r>
                        <a:rPr lang="es-ES" sz="2000" spc="20" dirty="0">
                          <a:effectLst/>
                        </a:rPr>
                        <a:t> </a:t>
                      </a:r>
                      <a:r>
                        <a:rPr lang="es-ES" sz="2000" dirty="0">
                          <a:effectLst/>
                        </a:rPr>
                        <a:t>luego</a:t>
                      </a:r>
                      <a:r>
                        <a:rPr lang="es-ES" sz="2000" spc="20" dirty="0">
                          <a:effectLst/>
                        </a:rPr>
                        <a:t> </a:t>
                      </a:r>
                      <a:r>
                        <a:rPr lang="es-ES" sz="2000" dirty="0">
                          <a:effectLst/>
                        </a:rPr>
                        <a:t>hacia</a:t>
                      </a:r>
                      <a:r>
                        <a:rPr lang="es-ES" sz="2000" spc="15" dirty="0">
                          <a:effectLst/>
                        </a:rPr>
                        <a:t> </a:t>
                      </a:r>
                      <a:r>
                        <a:rPr lang="es-ES" sz="2000" dirty="0">
                          <a:effectLst/>
                        </a:rPr>
                        <a:t>los</a:t>
                      </a:r>
                      <a:r>
                        <a:rPr lang="es-ES" sz="2000" spc="10" dirty="0">
                          <a:effectLst/>
                        </a:rPr>
                        <a:t> </a:t>
                      </a:r>
                      <a:r>
                        <a:rPr lang="es-ES" sz="2000" dirty="0">
                          <a:effectLst/>
                        </a:rPr>
                        <a:t>Data</a:t>
                      </a:r>
                      <a:r>
                        <a:rPr lang="es-ES" sz="2000" spc="10" dirty="0">
                          <a:effectLst/>
                        </a:rPr>
                        <a:t> </a:t>
                      </a:r>
                      <a:r>
                        <a:rPr lang="es-ES" sz="2000" dirty="0" err="1">
                          <a:effectLst/>
                        </a:rPr>
                        <a:t>Marts</a:t>
                      </a:r>
                      <a:r>
                        <a:rPr lang="es-ES" sz="2000" dirty="0">
                          <a:effectLst/>
                        </a:rPr>
                        <a:t>,</a:t>
                      </a:r>
                      <a:r>
                        <a:rPr lang="es-ES" sz="2000" spc="20" dirty="0">
                          <a:effectLst/>
                        </a:rPr>
                        <a:t> </a:t>
                      </a:r>
                      <a:r>
                        <a:rPr lang="es-ES" sz="2000" dirty="0">
                          <a:effectLst/>
                        </a:rPr>
                        <a:t>por</a:t>
                      </a:r>
                      <a:r>
                        <a:rPr lang="es-ES" sz="2000" spc="15" dirty="0">
                          <a:effectLst/>
                        </a:rPr>
                        <a:t> </a:t>
                      </a:r>
                      <a:r>
                        <a:rPr lang="es-ES" sz="2000" dirty="0">
                          <a:effectLst/>
                        </a:rPr>
                        <a:t>lo</a:t>
                      </a:r>
                      <a:r>
                        <a:rPr lang="es-ES" sz="2000" spc="20" dirty="0">
                          <a:effectLst/>
                        </a:rPr>
                        <a:t> </a:t>
                      </a:r>
                      <a:r>
                        <a:rPr lang="es-ES" sz="2000" dirty="0">
                          <a:effectLst/>
                        </a:rPr>
                        <a:t>general</a:t>
                      </a:r>
                      <a:r>
                        <a:rPr lang="es-ES" sz="2000" spc="10" dirty="0">
                          <a:effectLst/>
                        </a:rPr>
                        <a:t> </a:t>
                      </a:r>
                      <a:r>
                        <a:rPr lang="es-ES" sz="2000" dirty="0">
                          <a:effectLst/>
                        </a:rPr>
                        <a:t>sólo</a:t>
                      </a:r>
                      <a:r>
                        <a:rPr lang="es-ES" sz="2000" spc="25" dirty="0">
                          <a:effectLst/>
                        </a:rPr>
                        <a:t> </a:t>
                      </a:r>
                      <a:r>
                        <a:rPr lang="es-ES" sz="2000" dirty="0">
                          <a:effectLst/>
                        </a:rPr>
                        <a:t>en</a:t>
                      </a:r>
                      <a:r>
                        <a:rPr lang="es-ES" sz="2000" spc="15" dirty="0">
                          <a:effectLst/>
                        </a:rPr>
                        <a:t> </a:t>
                      </a:r>
                      <a:r>
                        <a:rPr lang="es-ES" sz="2000" dirty="0">
                          <a:effectLst/>
                        </a:rPr>
                        <a:t>una</a:t>
                      </a:r>
                      <a:r>
                        <a:rPr lang="es-ES" sz="2000" spc="5" dirty="0">
                          <a:effectLst/>
                        </a:rPr>
                        <a:t> </a:t>
                      </a:r>
                      <a:r>
                        <a:rPr lang="es-ES" sz="2000" dirty="0">
                          <a:effectLst/>
                        </a:rPr>
                        <a:t>dirección.</a:t>
                      </a:r>
                      <a:r>
                        <a:rPr lang="es-ES" sz="2000" spc="55" dirty="0">
                          <a:effectLst/>
                        </a:rPr>
                        <a:t> </a:t>
                      </a:r>
                      <a:r>
                        <a:rPr lang="es-ES" sz="2000" dirty="0">
                          <a:effectLst/>
                        </a:rPr>
                        <a:t>Los</a:t>
                      </a:r>
                      <a:r>
                        <a:rPr lang="es-ES" sz="2000" spc="50" dirty="0">
                          <a:effectLst/>
                        </a:rPr>
                        <a:t> </a:t>
                      </a:r>
                      <a:r>
                        <a:rPr lang="es-ES" sz="2000" dirty="0">
                          <a:effectLst/>
                        </a:rPr>
                        <a:t>datos</a:t>
                      </a:r>
                      <a:r>
                        <a:rPr lang="es-ES" sz="2000" spc="50" dirty="0">
                          <a:effectLst/>
                        </a:rPr>
                        <a:t> </a:t>
                      </a:r>
                      <a:r>
                        <a:rPr lang="es-ES" sz="2000" dirty="0">
                          <a:effectLst/>
                        </a:rPr>
                        <a:t>que</a:t>
                      </a:r>
                      <a:r>
                        <a:rPr lang="es-ES" sz="2000" spc="65" dirty="0">
                          <a:effectLst/>
                        </a:rPr>
                        <a:t> </a:t>
                      </a:r>
                      <a:r>
                        <a:rPr lang="es-ES" sz="2000" dirty="0">
                          <a:effectLst/>
                        </a:rPr>
                        <a:t>necesitan</a:t>
                      </a:r>
                      <a:r>
                        <a:rPr lang="es-ES" sz="2000" spc="55" dirty="0">
                          <a:effectLst/>
                        </a:rPr>
                        <a:t> </a:t>
                      </a:r>
                      <a:r>
                        <a:rPr lang="es-ES" sz="2000" dirty="0">
                          <a:effectLst/>
                        </a:rPr>
                        <a:t>correcciones</a:t>
                      </a:r>
                      <a:r>
                        <a:rPr lang="es-ES" sz="2000" spc="55" dirty="0">
                          <a:effectLst/>
                        </a:rPr>
                        <a:t> </a:t>
                      </a:r>
                      <a:r>
                        <a:rPr lang="es-ES" sz="2000" dirty="0">
                          <a:effectLst/>
                        </a:rPr>
                        <a:t>son</a:t>
                      </a:r>
                      <a:r>
                        <a:rPr lang="es-ES" sz="2000" spc="55" dirty="0">
                          <a:effectLst/>
                        </a:rPr>
                        <a:t> </a:t>
                      </a:r>
                      <a:r>
                        <a:rPr lang="es-ES" sz="2000" dirty="0">
                          <a:effectLst/>
                        </a:rPr>
                        <a:t>rechazados,</a:t>
                      </a:r>
                      <a:r>
                        <a:rPr lang="es-ES" sz="2000" spc="5" dirty="0">
                          <a:effectLst/>
                        </a:rPr>
                        <a:t> </a:t>
                      </a:r>
                      <a:r>
                        <a:rPr lang="es-ES" sz="2000" dirty="0">
                          <a:effectLst/>
                        </a:rPr>
                        <a:t>corregidos</a:t>
                      </a:r>
                      <a:r>
                        <a:rPr lang="es-ES" sz="2000" spc="-15" dirty="0">
                          <a:effectLst/>
                        </a:rPr>
                        <a:t> </a:t>
                      </a:r>
                      <a:r>
                        <a:rPr lang="es-ES" sz="2000" dirty="0">
                          <a:effectLst/>
                        </a:rPr>
                        <a:t>en</a:t>
                      </a:r>
                      <a:r>
                        <a:rPr lang="es-ES" sz="2000" spc="-10" dirty="0">
                          <a:effectLst/>
                        </a:rPr>
                        <a:t> </a:t>
                      </a:r>
                      <a:r>
                        <a:rPr lang="es-ES" sz="2000" dirty="0">
                          <a:effectLst/>
                        </a:rPr>
                        <a:t>su</a:t>
                      </a:r>
                      <a:r>
                        <a:rPr lang="es-ES" sz="2000" spc="-5" dirty="0">
                          <a:effectLst/>
                        </a:rPr>
                        <a:t> </a:t>
                      </a:r>
                      <a:r>
                        <a:rPr lang="es-ES" sz="2000" dirty="0">
                          <a:effectLst/>
                        </a:rPr>
                        <a:t>fuente</a:t>
                      </a:r>
                      <a:r>
                        <a:rPr lang="es-ES" sz="2000" spc="-5" dirty="0">
                          <a:effectLst/>
                        </a:rPr>
                        <a:t> </a:t>
                      </a:r>
                      <a:r>
                        <a:rPr lang="es-ES" sz="2000" dirty="0">
                          <a:effectLst/>
                        </a:rPr>
                        <a:t>y</a:t>
                      </a:r>
                      <a:r>
                        <a:rPr lang="es-ES" sz="2000" spc="-5" dirty="0">
                          <a:effectLst/>
                        </a:rPr>
                        <a:t> </a:t>
                      </a:r>
                      <a:r>
                        <a:rPr lang="es-ES" sz="2000" dirty="0">
                          <a:effectLst/>
                        </a:rPr>
                        <a:t>re-alimentan</a:t>
                      </a:r>
                      <a:r>
                        <a:rPr lang="es-ES" sz="2000" spc="-5" dirty="0">
                          <a:effectLst/>
                        </a:rPr>
                        <a:t> </a:t>
                      </a:r>
                      <a:r>
                        <a:rPr lang="es-ES" sz="2000" dirty="0">
                          <a:effectLst/>
                        </a:rPr>
                        <a:t>a través</a:t>
                      </a:r>
                      <a:r>
                        <a:rPr lang="es-ES" sz="2000" spc="-10" dirty="0">
                          <a:effectLst/>
                        </a:rPr>
                        <a:t> </a:t>
                      </a:r>
                      <a:r>
                        <a:rPr lang="es-ES" sz="2000" dirty="0">
                          <a:effectLst/>
                        </a:rPr>
                        <a:t>del sistema.</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1556473777"/>
                  </a:ext>
                </a:extLst>
              </a:tr>
              <a:tr h="1525292">
                <a:tc>
                  <a:txBody>
                    <a:bodyPr/>
                    <a:lstStyle/>
                    <a:p>
                      <a:pPr marL="67945">
                        <a:spcBef>
                          <a:spcPts val="30"/>
                        </a:spcBef>
                        <a:spcAft>
                          <a:spcPts val="0"/>
                        </a:spcAft>
                      </a:pPr>
                      <a:r>
                        <a:rPr lang="es-ES" sz="2000">
                          <a:effectLst/>
                        </a:rPr>
                        <a:t>Data</a:t>
                      </a:r>
                      <a:r>
                        <a:rPr lang="es-ES" sz="2000" spc="60">
                          <a:effectLst/>
                        </a:rPr>
                        <a:t> </a:t>
                      </a:r>
                      <a:r>
                        <a:rPr lang="es-ES" sz="2000">
                          <a:effectLst/>
                        </a:rPr>
                        <a:t>Marts</a:t>
                      </a:r>
                      <a:r>
                        <a:rPr lang="es-ES" sz="2000" spc="45">
                          <a:effectLst/>
                        </a:rPr>
                        <a:t> </a:t>
                      </a:r>
                      <a:r>
                        <a:rPr lang="es-ES" sz="2000">
                          <a:effectLst/>
                        </a:rPr>
                        <a:t>(DM)</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90170">
                        <a:lnSpc>
                          <a:spcPct val="102000"/>
                        </a:lnSpc>
                        <a:spcBef>
                          <a:spcPts val="30"/>
                        </a:spcBef>
                        <a:spcAft>
                          <a:spcPts val="0"/>
                        </a:spcAft>
                      </a:pPr>
                      <a:r>
                        <a:rPr lang="es-ES" sz="2000" dirty="0">
                          <a:effectLst/>
                        </a:rPr>
                        <a:t>El</a:t>
                      </a:r>
                      <a:r>
                        <a:rPr lang="es-ES" sz="2000" spc="50" dirty="0">
                          <a:effectLst/>
                        </a:rPr>
                        <a:t> </a:t>
                      </a:r>
                      <a:r>
                        <a:rPr lang="es-ES" sz="2000" dirty="0">
                          <a:effectLst/>
                        </a:rPr>
                        <a:t>propósito</a:t>
                      </a:r>
                      <a:r>
                        <a:rPr lang="es-ES" sz="2000" spc="60" dirty="0">
                          <a:effectLst/>
                        </a:rPr>
                        <a:t> </a:t>
                      </a:r>
                      <a:r>
                        <a:rPr lang="es-ES" sz="2000" dirty="0">
                          <a:effectLst/>
                        </a:rPr>
                        <a:t>de</a:t>
                      </a:r>
                      <a:r>
                        <a:rPr lang="es-ES" sz="2000" spc="65" dirty="0">
                          <a:effectLst/>
                        </a:rPr>
                        <a:t> </a:t>
                      </a:r>
                      <a:r>
                        <a:rPr lang="es-ES" sz="2000" dirty="0">
                          <a:effectLst/>
                        </a:rPr>
                        <a:t>los</a:t>
                      </a:r>
                      <a:r>
                        <a:rPr lang="es-ES" sz="2000" spc="50" dirty="0">
                          <a:effectLst/>
                        </a:rPr>
                        <a:t> </a:t>
                      </a:r>
                      <a:r>
                        <a:rPr lang="es-ES" sz="2000" dirty="0">
                          <a:effectLst/>
                        </a:rPr>
                        <a:t>Data</a:t>
                      </a:r>
                      <a:r>
                        <a:rPr lang="es-ES" sz="2000" spc="70" dirty="0">
                          <a:effectLst/>
                        </a:rPr>
                        <a:t> </a:t>
                      </a:r>
                      <a:r>
                        <a:rPr lang="es-ES" sz="2000" dirty="0" err="1">
                          <a:effectLst/>
                        </a:rPr>
                        <a:t>Marts</a:t>
                      </a:r>
                      <a:r>
                        <a:rPr lang="es-ES" sz="2000" spc="65" dirty="0">
                          <a:effectLst/>
                        </a:rPr>
                        <a:t> </a:t>
                      </a:r>
                      <a:r>
                        <a:rPr lang="es-ES" sz="2000" dirty="0">
                          <a:effectLst/>
                        </a:rPr>
                        <a:t>es</a:t>
                      </a:r>
                      <a:r>
                        <a:rPr lang="es-ES" sz="2000" spc="50" dirty="0">
                          <a:effectLst/>
                        </a:rPr>
                        <a:t> </a:t>
                      </a:r>
                      <a:r>
                        <a:rPr lang="es-ES" sz="2000" dirty="0">
                          <a:effectLst/>
                        </a:rPr>
                        <a:t>proporcionar</a:t>
                      </a:r>
                      <a:r>
                        <a:rPr lang="es-ES" sz="2000" spc="55" dirty="0">
                          <a:effectLst/>
                        </a:rPr>
                        <a:t> </a:t>
                      </a:r>
                      <a:r>
                        <a:rPr lang="es-ES" sz="2000" dirty="0">
                          <a:effectLst/>
                        </a:rPr>
                        <a:t>datos</a:t>
                      </a:r>
                      <a:r>
                        <a:rPr lang="es-ES" sz="2000" spc="65" dirty="0">
                          <a:effectLst/>
                        </a:rPr>
                        <a:t> </a:t>
                      </a:r>
                      <a:r>
                        <a:rPr lang="es-ES" sz="2000" dirty="0">
                          <a:effectLst/>
                        </a:rPr>
                        <a:t>para</a:t>
                      </a:r>
                      <a:r>
                        <a:rPr lang="es-ES" sz="2000" spc="5" dirty="0">
                          <a:effectLst/>
                        </a:rPr>
                        <a:t> </a:t>
                      </a:r>
                      <a:r>
                        <a:rPr lang="es-ES" sz="2000" dirty="0">
                          <a:effectLst/>
                        </a:rPr>
                        <a:t>procesos</a:t>
                      </a:r>
                      <a:r>
                        <a:rPr lang="es-ES" sz="2000" spc="25" dirty="0">
                          <a:effectLst/>
                        </a:rPr>
                        <a:t> </a:t>
                      </a:r>
                      <a:r>
                        <a:rPr lang="es-ES" sz="2000" dirty="0">
                          <a:effectLst/>
                        </a:rPr>
                        <a:t>de</a:t>
                      </a:r>
                      <a:r>
                        <a:rPr lang="es-ES" sz="2000" spc="35" dirty="0">
                          <a:effectLst/>
                        </a:rPr>
                        <a:t> </a:t>
                      </a:r>
                      <a:r>
                        <a:rPr lang="es-ES" sz="2000" dirty="0">
                          <a:effectLst/>
                        </a:rPr>
                        <a:t>toma</a:t>
                      </a:r>
                      <a:r>
                        <a:rPr lang="es-ES" sz="2000" spc="25" dirty="0">
                          <a:effectLst/>
                        </a:rPr>
                        <a:t> </a:t>
                      </a:r>
                      <a:r>
                        <a:rPr lang="es-ES" sz="2000" dirty="0">
                          <a:effectLst/>
                        </a:rPr>
                        <a:t>de</a:t>
                      </a:r>
                      <a:r>
                        <a:rPr lang="es-ES" sz="2000" spc="35" dirty="0">
                          <a:effectLst/>
                        </a:rPr>
                        <a:t> </a:t>
                      </a:r>
                      <a:r>
                        <a:rPr lang="es-ES" sz="2000" dirty="0">
                          <a:effectLst/>
                        </a:rPr>
                        <a:t>decisiones</a:t>
                      </a:r>
                      <a:r>
                        <a:rPr lang="es-ES" sz="2000" spc="25" dirty="0">
                          <a:effectLst/>
                        </a:rPr>
                        <a:t> </a:t>
                      </a:r>
                      <a:r>
                        <a:rPr lang="es-ES" sz="2000" dirty="0">
                          <a:effectLst/>
                        </a:rPr>
                        <a:t>y</a:t>
                      </a:r>
                      <a:r>
                        <a:rPr lang="es-ES" sz="2000" spc="35" dirty="0">
                          <a:effectLst/>
                        </a:rPr>
                        <a:t> </a:t>
                      </a:r>
                      <a:r>
                        <a:rPr lang="es-ES" sz="2000" dirty="0">
                          <a:effectLst/>
                        </a:rPr>
                        <a:t>actividades</a:t>
                      </a:r>
                      <a:r>
                        <a:rPr lang="es-ES" sz="2000" spc="25" dirty="0">
                          <a:effectLst/>
                        </a:rPr>
                        <a:t> </a:t>
                      </a:r>
                      <a:r>
                        <a:rPr lang="es-ES" sz="2000" dirty="0">
                          <a:effectLst/>
                        </a:rPr>
                        <a:t>de</a:t>
                      </a:r>
                      <a:r>
                        <a:rPr lang="es-ES" sz="2000" spc="35" dirty="0">
                          <a:effectLst/>
                        </a:rPr>
                        <a:t> </a:t>
                      </a:r>
                      <a:r>
                        <a:rPr lang="es-ES" sz="2000" dirty="0">
                          <a:effectLst/>
                        </a:rPr>
                        <a:t>procesamiento</a:t>
                      </a:r>
                      <a:r>
                        <a:rPr lang="es-ES" sz="2000" spc="35" dirty="0">
                          <a:effectLst/>
                        </a:rPr>
                        <a:t> </a:t>
                      </a:r>
                      <a:r>
                        <a:rPr lang="es-ES" sz="2000" dirty="0">
                          <a:effectLst/>
                        </a:rPr>
                        <a:t>de</a:t>
                      </a:r>
                      <a:r>
                        <a:rPr lang="es-ES" sz="2000" spc="5" dirty="0">
                          <a:effectLst/>
                        </a:rPr>
                        <a:t> </a:t>
                      </a:r>
                      <a:r>
                        <a:rPr lang="es-ES" sz="2000" dirty="0">
                          <a:effectLst/>
                        </a:rPr>
                        <a:t>información. Busca</a:t>
                      </a:r>
                      <a:r>
                        <a:rPr lang="es-ES" sz="2000" spc="5" dirty="0">
                          <a:effectLst/>
                        </a:rPr>
                        <a:t> </a:t>
                      </a:r>
                      <a:r>
                        <a:rPr lang="es-ES" sz="2000" dirty="0">
                          <a:effectLst/>
                        </a:rPr>
                        <a:t>además brindar</a:t>
                      </a:r>
                      <a:r>
                        <a:rPr lang="es-ES" sz="2000" spc="5" dirty="0">
                          <a:effectLst/>
                        </a:rPr>
                        <a:t> </a:t>
                      </a:r>
                      <a:r>
                        <a:rPr lang="es-ES" sz="2000" dirty="0">
                          <a:effectLst/>
                        </a:rPr>
                        <a:t>un acceso</a:t>
                      </a:r>
                      <a:r>
                        <a:rPr lang="es-ES" sz="2000" spc="5" dirty="0">
                          <a:effectLst/>
                        </a:rPr>
                        <a:t> </a:t>
                      </a:r>
                      <a:r>
                        <a:rPr lang="es-ES" sz="2000" dirty="0">
                          <a:effectLst/>
                        </a:rPr>
                        <a:t>personalizado</a:t>
                      </a:r>
                      <a:r>
                        <a:rPr lang="es-ES" sz="2000" spc="5" dirty="0">
                          <a:effectLst/>
                        </a:rPr>
                        <a:t> </a:t>
                      </a:r>
                      <a:r>
                        <a:rPr lang="es-ES" sz="2000" dirty="0">
                          <a:effectLst/>
                        </a:rPr>
                        <a:t>y</a:t>
                      </a:r>
                      <a:r>
                        <a:rPr lang="es-ES" sz="2000" spc="5" dirty="0">
                          <a:effectLst/>
                        </a:rPr>
                        <a:t> </a:t>
                      </a:r>
                      <a:r>
                        <a:rPr lang="es-ES" sz="2000" dirty="0">
                          <a:effectLst/>
                        </a:rPr>
                        <a:t>diseñado</a:t>
                      </a:r>
                      <a:r>
                        <a:rPr lang="es-ES" sz="2000" spc="75" dirty="0">
                          <a:effectLst/>
                        </a:rPr>
                        <a:t> </a:t>
                      </a:r>
                      <a:r>
                        <a:rPr lang="es-ES" sz="2000" dirty="0">
                          <a:effectLst/>
                        </a:rPr>
                        <a:t>para</a:t>
                      </a:r>
                      <a:r>
                        <a:rPr lang="es-ES" sz="2000" spc="65" dirty="0">
                          <a:effectLst/>
                        </a:rPr>
                        <a:t> </a:t>
                      </a:r>
                      <a:r>
                        <a:rPr lang="es-ES" sz="2000" dirty="0">
                          <a:effectLst/>
                        </a:rPr>
                        <a:t>las</a:t>
                      </a:r>
                      <a:r>
                        <a:rPr lang="es-ES" sz="2000" spc="70" dirty="0">
                          <a:effectLst/>
                        </a:rPr>
                        <a:t> </a:t>
                      </a:r>
                      <a:r>
                        <a:rPr lang="es-ES" sz="2000" dirty="0">
                          <a:effectLst/>
                        </a:rPr>
                        <a:t>necesidades</a:t>
                      </a:r>
                      <a:r>
                        <a:rPr lang="es-ES" sz="2000" spc="65" dirty="0">
                          <a:effectLst/>
                        </a:rPr>
                        <a:t> </a:t>
                      </a:r>
                      <a:r>
                        <a:rPr lang="es-ES" sz="2000" dirty="0">
                          <a:effectLst/>
                        </a:rPr>
                        <a:t>de</a:t>
                      </a:r>
                      <a:r>
                        <a:rPr lang="es-ES" sz="2000" spc="80" dirty="0">
                          <a:effectLst/>
                        </a:rPr>
                        <a:t> </a:t>
                      </a:r>
                      <a:r>
                        <a:rPr lang="es-ES" sz="2000" dirty="0">
                          <a:effectLst/>
                        </a:rPr>
                        <a:t>un</a:t>
                      </a:r>
                      <a:r>
                        <a:rPr lang="es-ES" sz="2000" spc="70" dirty="0">
                          <a:effectLst/>
                        </a:rPr>
                        <a:t> </a:t>
                      </a:r>
                      <a:r>
                        <a:rPr lang="es-ES" sz="2000" dirty="0">
                          <a:effectLst/>
                        </a:rPr>
                        <a:t>determinado</a:t>
                      </a:r>
                      <a:r>
                        <a:rPr lang="es-ES" sz="2000" spc="80" dirty="0">
                          <a:effectLst/>
                        </a:rPr>
                        <a:t> </a:t>
                      </a:r>
                      <a:r>
                        <a:rPr lang="es-ES" sz="2000" dirty="0">
                          <a:effectLst/>
                        </a:rPr>
                        <a:t>departamento</a:t>
                      </a:r>
                      <a:r>
                        <a:rPr lang="es-ES" sz="2000" spc="75" dirty="0">
                          <a:effectLst/>
                        </a:rPr>
                        <a:t> </a:t>
                      </a:r>
                      <a:r>
                        <a:rPr lang="es-ES" sz="2000" dirty="0">
                          <a:effectLst/>
                        </a:rPr>
                        <a:t>o</a:t>
                      </a:r>
                      <a:r>
                        <a:rPr lang="es-ES" sz="2000" spc="-215" dirty="0">
                          <a:effectLst/>
                        </a:rPr>
                        <a:t> </a:t>
                      </a:r>
                      <a:r>
                        <a:rPr lang="es-ES" sz="2000" dirty="0">
                          <a:effectLst/>
                        </a:rPr>
                        <a:t>para</a:t>
                      </a:r>
                      <a:r>
                        <a:rPr lang="es-ES" sz="2000" spc="45" dirty="0">
                          <a:effectLst/>
                        </a:rPr>
                        <a:t> </a:t>
                      </a:r>
                      <a:r>
                        <a:rPr lang="es-ES" sz="2000" dirty="0">
                          <a:effectLst/>
                        </a:rPr>
                        <a:t>una</a:t>
                      </a:r>
                      <a:r>
                        <a:rPr lang="es-ES" sz="2000" spc="45" dirty="0">
                          <a:effectLst/>
                        </a:rPr>
                        <a:t> </a:t>
                      </a:r>
                      <a:r>
                        <a:rPr lang="es-ES" sz="2000" dirty="0">
                          <a:effectLst/>
                        </a:rPr>
                        <a:t>necesidad</a:t>
                      </a:r>
                      <a:r>
                        <a:rPr lang="es-ES" sz="2000" spc="70" dirty="0">
                          <a:effectLst/>
                        </a:rPr>
                        <a:t> </a:t>
                      </a:r>
                      <a:r>
                        <a:rPr lang="es-ES" sz="2000" dirty="0">
                          <a:effectLst/>
                        </a:rPr>
                        <a:t>analítica</a:t>
                      </a:r>
                      <a:r>
                        <a:rPr lang="es-ES" sz="2000" spc="45" dirty="0">
                          <a:effectLst/>
                        </a:rPr>
                        <a:t> </a:t>
                      </a:r>
                      <a:r>
                        <a:rPr lang="es-ES" sz="2000" dirty="0">
                          <a:effectLst/>
                        </a:rPr>
                        <a:t>común.</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78558818"/>
                  </a:ext>
                </a:extLst>
              </a:tr>
            </a:tbl>
          </a:graphicData>
        </a:graphic>
      </p:graphicFrame>
    </p:spTree>
    <p:extLst>
      <p:ext uri="{BB962C8B-B14F-4D97-AF65-F5344CB8AC3E}">
        <p14:creationId xmlns:p14="http://schemas.microsoft.com/office/powerpoint/2010/main" val="37634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Notas Aclaratorias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46407464"/>
              </p:ext>
            </p:extLst>
          </p:nvPr>
        </p:nvGraphicFramePr>
        <p:xfrm>
          <a:off x="1017639" y="1356852"/>
          <a:ext cx="10545096" cy="5247564"/>
        </p:xfrm>
        <a:graphic>
          <a:graphicData uri="http://schemas.openxmlformats.org/drawingml/2006/table">
            <a:tbl>
              <a:tblPr firstRow="1" firstCol="1" lastRow="1" lastCol="1" bandRow="1" bandCol="1">
                <a:tableStyleId>{5C22544A-7EE6-4342-B048-85BDC9FD1C3A}</a:tableStyleId>
              </a:tblPr>
              <a:tblGrid>
                <a:gridCol w="1651819">
                  <a:extLst>
                    <a:ext uri="{9D8B030D-6E8A-4147-A177-3AD203B41FA5}">
                      <a16:colId xmlns:a16="http://schemas.microsoft.com/office/drawing/2014/main" val="3462410759"/>
                    </a:ext>
                  </a:extLst>
                </a:gridCol>
                <a:gridCol w="2757948">
                  <a:extLst>
                    <a:ext uri="{9D8B030D-6E8A-4147-A177-3AD203B41FA5}">
                      <a16:colId xmlns:a16="http://schemas.microsoft.com/office/drawing/2014/main" val="935319503"/>
                    </a:ext>
                  </a:extLst>
                </a:gridCol>
                <a:gridCol w="6135329">
                  <a:extLst>
                    <a:ext uri="{9D8B030D-6E8A-4147-A177-3AD203B41FA5}">
                      <a16:colId xmlns:a16="http://schemas.microsoft.com/office/drawing/2014/main" val="2993864916"/>
                    </a:ext>
                  </a:extLst>
                </a:gridCol>
              </a:tblGrid>
              <a:tr h="421186">
                <a:tc>
                  <a:txBody>
                    <a:bodyPr/>
                    <a:lstStyle/>
                    <a:p>
                      <a:pPr marL="182245">
                        <a:spcBef>
                          <a:spcPts val="105"/>
                        </a:spcBef>
                        <a:spcAft>
                          <a:spcPts val="0"/>
                        </a:spcAft>
                      </a:pPr>
                      <a:r>
                        <a:rPr lang="es-ES" sz="1600" dirty="0">
                          <a:effectLst/>
                        </a:rPr>
                        <a:t>Componente</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222250">
                        <a:spcBef>
                          <a:spcPts val="105"/>
                        </a:spcBef>
                        <a:spcAft>
                          <a:spcPts val="0"/>
                        </a:spcAft>
                      </a:pPr>
                      <a:r>
                        <a:rPr lang="es-ES" sz="1600" dirty="0">
                          <a:effectLst/>
                        </a:rPr>
                        <a:t>Alcance</a:t>
                      </a:r>
                      <a:r>
                        <a:rPr lang="es-ES" sz="1600" spc="360" dirty="0">
                          <a:effectLst/>
                        </a:rPr>
                        <a:t> </a:t>
                      </a:r>
                      <a:r>
                        <a:rPr lang="es-ES" sz="1600" dirty="0">
                          <a:effectLst/>
                        </a:rPr>
                        <a:t>/</a:t>
                      </a:r>
                      <a:r>
                        <a:rPr lang="es-ES" sz="1600" spc="375" dirty="0">
                          <a:effectLst/>
                        </a:rPr>
                        <a:t> </a:t>
                      </a:r>
                      <a:r>
                        <a:rPr lang="es-ES" sz="1600" dirty="0">
                          <a:effectLst/>
                        </a:rPr>
                        <a:t>Propósito</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1083945" marR="1073150" algn="ctr">
                        <a:spcBef>
                          <a:spcPts val="105"/>
                        </a:spcBef>
                        <a:spcAft>
                          <a:spcPts val="0"/>
                        </a:spcAft>
                      </a:pPr>
                      <a:r>
                        <a:rPr lang="es-ES" sz="1600" dirty="0">
                          <a:effectLst/>
                        </a:rPr>
                        <a:t>Notas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1746290461"/>
                  </a:ext>
                </a:extLst>
              </a:tr>
              <a:tr h="366036">
                <a:tc>
                  <a:txBody>
                    <a:bodyPr/>
                    <a:lstStyle/>
                    <a:p>
                      <a:pPr marL="67945">
                        <a:spcBef>
                          <a:spcPts val="10"/>
                        </a:spcBef>
                        <a:spcAft>
                          <a:spcPts val="0"/>
                        </a:spcAft>
                      </a:pPr>
                      <a:r>
                        <a:rPr lang="es-ES" sz="1600">
                          <a:effectLst/>
                        </a:rPr>
                        <a:t>Aplicaciones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476250">
                        <a:lnSpc>
                          <a:spcPct val="101000"/>
                        </a:lnSpc>
                        <a:spcBef>
                          <a:spcPts val="10"/>
                        </a:spcBef>
                        <a:spcAft>
                          <a:spcPts val="0"/>
                        </a:spcAft>
                      </a:pPr>
                      <a:r>
                        <a:rPr lang="es-ES" sz="1600">
                          <a:effectLst/>
                        </a:rPr>
                        <a:t>Reportes</a:t>
                      </a:r>
                      <a:r>
                        <a:rPr lang="es-ES" sz="1600" spc="15">
                          <a:effectLst/>
                        </a:rPr>
                        <a:t> </a:t>
                      </a:r>
                      <a:r>
                        <a:rPr lang="es-ES" sz="1600">
                          <a:effectLst/>
                        </a:rPr>
                        <a:t>operativos</a:t>
                      </a:r>
                      <a:r>
                        <a:rPr lang="es-ES" sz="1600" spc="-240">
                          <a:effectLst/>
                        </a:rPr>
                        <a:t> </a:t>
                      </a:r>
                      <a:r>
                        <a:rPr lang="es-ES" sz="1600">
                          <a:effectLst/>
                        </a:rPr>
                        <a:t>aislados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267970">
                        <a:lnSpc>
                          <a:spcPct val="101000"/>
                        </a:lnSpc>
                        <a:spcBef>
                          <a:spcPts val="10"/>
                        </a:spcBef>
                        <a:spcAft>
                          <a:spcPts val="0"/>
                        </a:spcAft>
                      </a:pPr>
                      <a:r>
                        <a:rPr lang="es-ES" sz="1600">
                          <a:effectLst/>
                        </a:rPr>
                        <a:t>Limitado</a:t>
                      </a:r>
                      <a:r>
                        <a:rPr lang="es-ES" sz="1600" spc="-35">
                          <a:effectLst/>
                        </a:rPr>
                        <a:t> </a:t>
                      </a:r>
                      <a:r>
                        <a:rPr lang="es-ES" sz="1600">
                          <a:effectLst/>
                        </a:rPr>
                        <a:t>a</a:t>
                      </a:r>
                      <a:r>
                        <a:rPr lang="es-ES" sz="1600" spc="-35">
                          <a:effectLst/>
                        </a:rPr>
                        <a:t> </a:t>
                      </a:r>
                      <a:r>
                        <a:rPr lang="es-ES" sz="1600">
                          <a:effectLst/>
                        </a:rPr>
                        <a:t>los</a:t>
                      </a:r>
                      <a:r>
                        <a:rPr lang="es-ES" sz="1600" spc="-30">
                          <a:effectLst/>
                        </a:rPr>
                        <a:t> </a:t>
                      </a:r>
                      <a:r>
                        <a:rPr lang="es-ES" sz="1600">
                          <a:effectLst/>
                        </a:rPr>
                        <a:t>datos</a:t>
                      </a:r>
                      <a:r>
                        <a:rPr lang="es-ES" sz="1600" spc="-25">
                          <a:effectLst/>
                        </a:rPr>
                        <a:t> </a:t>
                      </a:r>
                      <a:r>
                        <a:rPr lang="es-ES" sz="1600">
                          <a:effectLst/>
                        </a:rPr>
                        <a:t>dentro</a:t>
                      </a:r>
                      <a:r>
                        <a:rPr lang="es-ES" sz="1600" spc="-35">
                          <a:effectLst/>
                        </a:rPr>
                        <a:t> </a:t>
                      </a:r>
                      <a:r>
                        <a:rPr lang="es-ES" sz="1600">
                          <a:effectLst/>
                        </a:rPr>
                        <a:t>de</a:t>
                      </a:r>
                      <a:r>
                        <a:rPr lang="es-ES" sz="1600" spc="-20">
                          <a:effectLst/>
                        </a:rPr>
                        <a:t> </a:t>
                      </a:r>
                      <a:r>
                        <a:rPr lang="es-ES" sz="1600">
                          <a:effectLst/>
                        </a:rPr>
                        <a:t>una</a:t>
                      </a:r>
                      <a:r>
                        <a:rPr lang="es-ES" sz="1600" spc="-255">
                          <a:effectLst/>
                        </a:rPr>
                        <a:t> </a:t>
                      </a:r>
                      <a:r>
                        <a:rPr lang="es-ES" sz="1600">
                          <a:effectLst/>
                        </a:rPr>
                        <a:t>misma</a:t>
                      </a:r>
                      <a:r>
                        <a:rPr lang="es-ES" sz="1600" spc="35">
                          <a:effectLst/>
                        </a:rPr>
                        <a:t> </a:t>
                      </a:r>
                      <a:r>
                        <a:rPr lang="es-ES" sz="1600">
                          <a:effectLst/>
                        </a:rPr>
                        <a:t>aplicación.</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434687859"/>
                  </a:ext>
                </a:extLst>
              </a:tr>
              <a:tr h="821585">
                <a:tc>
                  <a:txBody>
                    <a:bodyPr/>
                    <a:lstStyle/>
                    <a:p>
                      <a:pPr marL="67945">
                        <a:spcBef>
                          <a:spcPts val="30"/>
                        </a:spcBef>
                        <a:spcAft>
                          <a:spcPts val="0"/>
                        </a:spcAft>
                      </a:pPr>
                      <a:r>
                        <a:rPr lang="es-ES" sz="1600" dirty="0">
                          <a:effectLst/>
                        </a:rPr>
                        <a:t>ODS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lnSpc>
                          <a:spcPct val="101000"/>
                        </a:lnSpc>
                        <a:spcBef>
                          <a:spcPts val="30"/>
                        </a:spcBef>
                        <a:spcAft>
                          <a:spcPts val="0"/>
                        </a:spcAft>
                      </a:pPr>
                      <a:r>
                        <a:rPr lang="es-ES" sz="1600" dirty="0">
                          <a:effectLst/>
                        </a:rPr>
                        <a:t>Informes</a:t>
                      </a:r>
                      <a:r>
                        <a:rPr lang="es-ES" sz="1600" spc="50" dirty="0">
                          <a:effectLst/>
                        </a:rPr>
                        <a:t> </a:t>
                      </a:r>
                      <a:r>
                        <a:rPr lang="es-ES" sz="1600" dirty="0">
                          <a:effectLst/>
                        </a:rPr>
                        <a:t>operativos</a:t>
                      </a:r>
                      <a:r>
                        <a:rPr lang="es-ES" sz="1600" spc="-240" dirty="0">
                          <a:effectLst/>
                        </a:rPr>
                        <a:t> </a:t>
                      </a:r>
                      <a:r>
                        <a:rPr lang="es-ES" sz="1600" dirty="0">
                          <a:effectLst/>
                        </a:rPr>
                        <a:t>integrados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194945">
                        <a:lnSpc>
                          <a:spcPct val="102000"/>
                        </a:lnSpc>
                        <a:spcBef>
                          <a:spcPts val="30"/>
                        </a:spcBef>
                        <a:spcAft>
                          <a:spcPts val="0"/>
                        </a:spcAft>
                      </a:pPr>
                      <a:r>
                        <a:rPr lang="es-ES" sz="1600" dirty="0">
                          <a:effectLst/>
                        </a:rPr>
                        <a:t>Reportes</a:t>
                      </a:r>
                      <a:r>
                        <a:rPr lang="es-ES" sz="1600" spc="65" dirty="0">
                          <a:effectLst/>
                        </a:rPr>
                        <a:t> </a:t>
                      </a:r>
                      <a:r>
                        <a:rPr lang="es-ES" sz="1600" dirty="0">
                          <a:effectLst/>
                        </a:rPr>
                        <a:t>que</a:t>
                      </a:r>
                      <a:r>
                        <a:rPr lang="es-ES" sz="1600" spc="65" dirty="0">
                          <a:effectLst/>
                        </a:rPr>
                        <a:t> </a:t>
                      </a:r>
                      <a:r>
                        <a:rPr lang="es-ES" sz="1600" dirty="0">
                          <a:effectLst/>
                        </a:rPr>
                        <a:t>requieren</a:t>
                      </a:r>
                      <a:r>
                        <a:rPr lang="es-ES" sz="1600" spc="35" dirty="0">
                          <a:effectLst/>
                        </a:rPr>
                        <a:t> </a:t>
                      </a:r>
                      <a:r>
                        <a:rPr lang="es-ES" sz="1600" dirty="0">
                          <a:effectLst/>
                        </a:rPr>
                        <a:t>datos</a:t>
                      </a:r>
                      <a:r>
                        <a:rPr lang="es-ES" sz="1600" spc="55" dirty="0">
                          <a:effectLst/>
                        </a:rPr>
                        <a:t> </a:t>
                      </a:r>
                      <a:r>
                        <a:rPr lang="es-ES" sz="1600" dirty="0">
                          <a:effectLst/>
                        </a:rPr>
                        <a:t>de</a:t>
                      </a:r>
                      <a:r>
                        <a:rPr lang="es-ES" sz="1600" spc="5" dirty="0">
                          <a:effectLst/>
                        </a:rPr>
                        <a:t> </a:t>
                      </a:r>
                      <a:r>
                        <a:rPr lang="es-ES" sz="1600" dirty="0">
                          <a:effectLst/>
                        </a:rPr>
                        <a:t>múltiples</a:t>
                      </a:r>
                      <a:r>
                        <a:rPr lang="es-ES" sz="1600" spc="125" dirty="0">
                          <a:effectLst/>
                        </a:rPr>
                        <a:t> </a:t>
                      </a:r>
                      <a:r>
                        <a:rPr lang="es-ES" sz="1600" dirty="0">
                          <a:effectLst/>
                        </a:rPr>
                        <a:t>de</a:t>
                      </a:r>
                      <a:r>
                        <a:rPr lang="es-ES" sz="1600" spc="125" dirty="0">
                          <a:effectLst/>
                        </a:rPr>
                        <a:t> </a:t>
                      </a:r>
                      <a:r>
                        <a:rPr lang="es-ES" sz="1600" dirty="0">
                          <a:effectLst/>
                        </a:rPr>
                        <a:t>sistemas</a:t>
                      </a:r>
                      <a:r>
                        <a:rPr lang="es-ES" sz="1600" spc="130" dirty="0">
                          <a:effectLst/>
                        </a:rPr>
                        <a:t> </a:t>
                      </a:r>
                      <a:r>
                        <a:rPr lang="es-ES" sz="1600" dirty="0">
                          <a:effectLst/>
                        </a:rPr>
                        <a:t>fuente.</a:t>
                      </a:r>
                      <a:r>
                        <a:rPr lang="es-ES" sz="1600" spc="125" dirty="0">
                          <a:effectLst/>
                        </a:rPr>
                        <a:t> </a:t>
                      </a:r>
                      <a:r>
                        <a:rPr lang="es-ES" sz="1600" dirty="0">
                          <a:effectLst/>
                        </a:rPr>
                        <a:t>Por</a:t>
                      </a:r>
                      <a:r>
                        <a:rPr lang="es-ES" sz="1600" spc="125" dirty="0">
                          <a:effectLst/>
                        </a:rPr>
                        <a:t> </a:t>
                      </a:r>
                      <a:r>
                        <a:rPr lang="es-ES" sz="1600" dirty="0">
                          <a:effectLst/>
                        </a:rPr>
                        <a:t>lo</a:t>
                      </a:r>
                      <a:r>
                        <a:rPr lang="es-ES" sz="1600" spc="-240" dirty="0">
                          <a:effectLst/>
                        </a:rPr>
                        <a:t> </a:t>
                      </a:r>
                      <a:r>
                        <a:rPr lang="es-ES" sz="1600" dirty="0">
                          <a:effectLst/>
                        </a:rPr>
                        <a:t>general,</a:t>
                      </a:r>
                      <a:r>
                        <a:rPr lang="es-ES" sz="1600" spc="165" dirty="0">
                          <a:effectLst/>
                        </a:rPr>
                        <a:t> </a:t>
                      </a:r>
                      <a:r>
                        <a:rPr lang="es-ES" sz="1600" dirty="0">
                          <a:effectLst/>
                        </a:rPr>
                        <a:t>tienen</a:t>
                      </a:r>
                      <a:r>
                        <a:rPr lang="es-ES" sz="1600" spc="155" dirty="0">
                          <a:effectLst/>
                        </a:rPr>
                        <a:t> </a:t>
                      </a:r>
                      <a:r>
                        <a:rPr lang="es-ES" sz="1600" dirty="0">
                          <a:effectLst/>
                        </a:rPr>
                        <a:t>una</a:t>
                      </a:r>
                      <a:r>
                        <a:rPr lang="es-ES" sz="1600" spc="155" dirty="0">
                          <a:effectLst/>
                        </a:rPr>
                        <a:t> </a:t>
                      </a:r>
                      <a:r>
                        <a:rPr lang="es-ES" sz="1600" dirty="0">
                          <a:effectLst/>
                        </a:rPr>
                        <a:t>orientación</a:t>
                      </a:r>
                      <a:r>
                        <a:rPr lang="es-ES" sz="1600" spc="155" dirty="0">
                          <a:effectLst/>
                        </a:rPr>
                        <a:t> </a:t>
                      </a:r>
                      <a:r>
                        <a:rPr lang="es-ES" sz="1600" dirty="0">
                          <a:effectLst/>
                        </a:rPr>
                        <a:t>más</a:t>
                      </a:r>
                      <a:r>
                        <a:rPr lang="es-ES" sz="1600" spc="-240" dirty="0">
                          <a:effectLst/>
                        </a:rPr>
                        <a:t> </a:t>
                      </a:r>
                      <a:r>
                        <a:rPr lang="es-ES" sz="1600" dirty="0">
                          <a:effectLst/>
                        </a:rPr>
                        <a:t>operativa</a:t>
                      </a:r>
                      <a:r>
                        <a:rPr lang="es-ES" sz="1600" spc="65" dirty="0">
                          <a:effectLst/>
                        </a:rPr>
                        <a:t> </a:t>
                      </a:r>
                      <a:r>
                        <a:rPr lang="es-ES" sz="1600" dirty="0">
                          <a:effectLst/>
                        </a:rPr>
                        <a:t>que</a:t>
                      </a:r>
                      <a:r>
                        <a:rPr lang="es-ES" sz="1600" spc="80" dirty="0">
                          <a:effectLst/>
                        </a:rPr>
                        <a:t> </a:t>
                      </a:r>
                      <a:r>
                        <a:rPr lang="es-ES" sz="1600" dirty="0">
                          <a:effectLst/>
                        </a:rPr>
                        <a:t>analítica,</a:t>
                      </a:r>
                      <a:r>
                        <a:rPr lang="es-ES" sz="1600" spc="75" dirty="0">
                          <a:effectLst/>
                        </a:rPr>
                        <a:t> </a:t>
                      </a:r>
                      <a:r>
                        <a:rPr lang="es-ES" sz="1600" dirty="0">
                          <a:effectLst/>
                        </a:rPr>
                        <a:t>con</a:t>
                      </a:r>
                      <a:r>
                        <a:rPr lang="es-ES" sz="1600" spc="65" dirty="0">
                          <a:effectLst/>
                        </a:rPr>
                        <a:t> </a:t>
                      </a:r>
                      <a:r>
                        <a:rPr lang="es-ES" sz="1600" dirty="0">
                          <a:effectLst/>
                        </a:rPr>
                        <a:t>pocos</a:t>
                      </a:r>
                      <a:r>
                        <a:rPr lang="es-ES" sz="1600" spc="5" dirty="0">
                          <a:effectLst/>
                        </a:rPr>
                        <a:t> </a:t>
                      </a:r>
                      <a:r>
                        <a:rPr lang="es-ES" sz="1600" dirty="0">
                          <a:effectLst/>
                        </a:rPr>
                        <a:t>datos</a:t>
                      </a:r>
                      <a:r>
                        <a:rPr lang="es-ES" sz="1600" spc="50" dirty="0">
                          <a:effectLst/>
                        </a:rPr>
                        <a:t> </a:t>
                      </a:r>
                      <a:r>
                        <a:rPr lang="es-ES" sz="1600" dirty="0">
                          <a:effectLst/>
                        </a:rPr>
                        <a:t>históricos.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2003001554"/>
                  </a:ext>
                </a:extLst>
              </a:tr>
              <a:tr h="1425373">
                <a:tc>
                  <a:txBody>
                    <a:bodyPr/>
                    <a:lstStyle/>
                    <a:p>
                      <a:pPr marL="67945">
                        <a:spcBef>
                          <a:spcPts val="30"/>
                        </a:spcBef>
                        <a:spcAft>
                          <a:spcPts val="0"/>
                        </a:spcAft>
                      </a:pPr>
                      <a:r>
                        <a:rPr lang="es-ES" sz="1600">
                          <a:effectLst/>
                        </a:rPr>
                        <a:t>DW</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600">
                          <a:effectLst/>
                        </a:rPr>
                        <a:t>Análisis</a:t>
                      </a:r>
                      <a:r>
                        <a:rPr lang="es-ES" sz="1600" spc="-10">
                          <a:effectLst/>
                        </a:rPr>
                        <a:t> </a:t>
                      </a:r>
                      <a:r>
                        <a:rPr lang="es-ES" sz="1600">
                          <a:effectLst/>
                        </a:rPr>
                        <a:t>Exploratorio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76200">
                        <a:lnSpc>
                          <a:spcPct val="102000"/>
                        </a:lnSpc>
                        <a:spcBef>
                          <a:spcPts val="30"/>
                        </a:spcBef>
                        <a:spcAft>
                          <a:spcPts val="0"/>
                        </a:spcAft>
                      </a:pPr>
                      <a:r>
                        <a:rPr lang="es-ES" sz="1600">
                          <a:effectLst/>
                        </a:rPr>
                        <a:t>Contar</a:t>
                      </a:r>
                      <a:r>
                        <a:rPr lang="es-ES" sz="1600" spc="5">
                          <a:effectLst/>
                        </a:rPr>
                        <a:t> </a:t>
                      </a:r>
                      <a:r>
                        <a:rPr lang="es-ES" sz="1600">
                          <a:effectLst/>
                        </a:rPr>
                        <a:t>con</a:t>
                      </a:r>
                      <a:r>
                        <a:rPr lang="es-ES" sz="1600" spc="5">
                          <a:effectLst/>
                        </a:rPr>
                        <a:t> </a:t>
                      </a:r>
                      <a:r>
                        <a:rPr lang="es-ES" sz="1600">
                          <a:effectLst/>
                        </a:rPr>
                        <a:t>el</a:t>
                      </a:r>
                      <a:r>
                        <a:rPr lang="es-ES" sz="1600" spc="5">
                          <a:effectLst/>
                        </a:rPr>
                        <a:t> </a:t>
                      </a:r>
                      <a:r>
                        <a:rPr lang="es-ES" sz="1600">
                          <a:effectLst/>
                        </a:rPr>
                        <a:t>conjunto  completo  de</a:t>
                      </a:r>
                      <a:r>
                        <a:rPr lang="es-ES" sz="1600" spc="5">
                          <a:effectLst/>
                        </a:rPr>
                        <a:t> </a:t>
                      </a:r>
                      <a:r>
                        <a:rPr lang="es-ES" sz="1600">
                          <a:effectLst/>
                        </a:rPr>
                        <a:t>los</a:t>
                      </a:r>
                      <a:r>
                        <a:rPr lang="es-ES" sz="1600" spc="5">
                          <a:effectLst/>
                        </a:rPr>
                        <a:t> </a:t>
                      </a:r>
                      <a:r>
                        <a:rPr lang="es-ES" sz="1600">
                          <a:effectLst/>
                        </a:rPr>
                        <a:t>datos</a:t>
                      </a:r>
                      <a:r>
                        <a:rPr lang="es-ES" sz="1600" spc="5">
                          <a:effectLst/>
                        </a:rPr>
                        <a:t> </a:t>
                      </a:r>
                      <a:r>
                        <a:rPr lang="es-ES" sz="1600">
                          <a:effectLst/>
                        </a:rPr>
                        <a:t>de  la  organización  permite</a:t>
                      </a:r>
                      <a:r>
                        <a:rPr lang="es-ES" sz="1600" spc="-240">
                          <a:effectLst/>
                        </a:rPr>
                        <a:t> </a:t>
                      </a:r>
                      <a:r>
                        <a:rPr lang="es-ES" sz="1600">
                          <a:effectLst/>
                        </a:rPr>
                        <a:t>el</a:t>
                      </a:r>
                      <a:r>
                        <a:rPr lang="es-ES" sz="1600" spc="60">
                          <a:effectLst/>
                        </a:rPr>
                        <a:t> </a:t>
                      </a:r>
                      <a:r>
                        <a:rPr lang="es-ES" sz="1600">
                          <a:effectLst/>
                        </a:rPr>
                        <a:t>descubrimiento</a:t>
                      </a:r>
                      <a:r>
                        <a:rPr lang="es-ES" sz="1600" spc="55">
                          <a:effectLst/>
                        </a:rPr>
                        <a:t> </a:t>
                      </a:r>
                      <a:r>
                        <a:rPr lang="es-ES" sz="1600">
                          <a:effectLst/>
                        </a:rPr>
                        <a:t>de</a:t>
                      </a:r>
                      <a:r>
                        <a:rPr lang="es-ES" sz="1600" spc="50">
                          <a:effectLst/>
                        </a:rPr>
                        <a:t> </a:t>
                      </a:r>
                      <a:r>
                        <a:rPr lang="es-ES" sz="1600">
                          <a:effectLst/>
                        </a:rPr>
                        <a:t>nuevas</a:t>
                      </a:r>
                      <a:r>
                        <a:rPr lang="es-ES" sz="1600" spc="5">
                          <a:effectLst/>
                        </a:rPr>
                        <a:t> </a:t>
                      </a:r>
                      <a:r>
                        <a:rPr lang="es-ES" sz="1600">
                          <a:effectLst/>
                        </a:rPr>
                        <a:t>relaciones</a:t>
                      </a:r>
                      <a:r>
                        <a:rPr lang="es-ES" sz="1600" spc="5">
                          <a:effectLst/>
                        </a:rPr>
                        <a:t> </a:t>
                      </a:r>
                      <a:r>
                        <a:rPr lang="es-ES" sz="1600">
                          <a:effectLst/>
                        </a:rPr>
                        <a:t>e</a:t>
                      </a:r>
                      <a:r>
                        <a:rPr lang="es-ES" sz="1600" spc="5">
                          <a:effectLst/>
                        </a:rPr>
                        <a:t> </a:t>
                      </a:r>
                      <a:r>
                        <a:rPr lang="es-ES" sz="1600">
                          <a:effectLst/>
                        </a:rPr>
                        <a:t>información.</a:t>
                      </a:r>
                      <a:r>
                        <a:rPr lang="es-ES" sz="1600" spc="5">
                          <a:effectLst/>
                        </a:rPr>
                        <a:t> </a:t>
                      </a:r>
                      <a:r>
                        <a:rPr lang="es-ES" sz="1600">
                          <a:effectLst/>
                        </a:rPr>
                        <a:t>Muchas</a:t>
                      </a:r>
                      <a:r>
                        <a:rPr lang="es-ES" sz="1600" spc="5">
                          <a:effectLst/>
                        </a:rPr>
                        <a:t> </a:t>
                      </a:r>
                      <a:r>
                        <a:rPr lang="es-ES" sz="1600">
                          <a:effectLst/>
                        </a:rPr>
                        <a:t>herramientas</a:t>
                      </a:r>
                      <a:r>
                        <a:rPr lang="es-ES" sz="1600" spc="5">
                          <a:effectLst/>
                        </a:rPr>
                        <a:t> </a:t>
                      </a:r>
                      <a:r>
                        <a:rPr lang="es-ES" sz="1600">
                          <a:effectLst/>
                        </a:rPr>
                        <a:t>de</a:t>
                      </a:r>
                      <a:r>
                        <a:rPr lang="es-ES" sz="1600" spc="5">
                          <a:effectLst/>
                        </a:rPr>
                        <a:t> </a:t>
                      </a:r>
                      <a:r>
                        <a:rPr lang="es-ES" sz="1600">
                          <a:effectLst/>
                        </a:rPr>
                        <a:t>BI</a:t>
                      </a:r>
                      <a:r>
                        <a:rPr lang="es-ES" sz="1600" spc="5">
                          <a:effectLst/>
                        </a:rPr>
                        <a:t> </a:t>
                      </a:r>
                      <a:r>
                        <a:rPr lang="es-ES" sz="1600">
                          <a:effectLst/>
                        </a:rPr>
                        <a:t>de</a:t>
                      </a:r>
                      <a:r>
                        <a:rPr lang="es-ES" sz="1600" spc="5">
                          <a:effectLst/>
                        </a:rPr>
                        <a:t> </a:t>
                      </a:r>
                      <a:r>
                        <a:rPr lang="es-ES" sz="1600">
                          <a:effectLst/>
                        </a:rPr>
                        <a:t>minería  de</a:t>
                      </a:r>
                      <a:r>
                        <a:rPr lang="es-ES" sz="1600" spc="5">
                          <a:effectLst/>
                        </a:rPr>
                        <a:t> </a:t>
                      </a:r>
                      <a:r>
                        <a:rPr lang="es-ES" sz="1600">
                          <a:effectLst/>
                        </a:rPr>
                        <a:t>datos</a:t>
                      </a:r>
                      <a:r>
                        <a:rPr lang="es-ES" sz="1600" spc="5">
                          <a:effectLst/>
                        </a:rPr>
                        <a:t> </a:t>
                      </a:r>
                      <a:r>
                        <a:rPr lang="es-ES" sz="1600">
                          <a:effectLst/>
                        </a:rPr>
                        <a:t>trabajan</a:t>
                      </a:r>
                      <a:r>
                        <a:rPr lang="es-ES" sz="1600" spc="5">
                          <a:effectLst/>
                        </a:rPr>
                        <a:t> </a:t>
                      </a:r>
                      <a:r>
                        <a:rPr lang="es-ES" sz="1600">
                          <a:effectLst/>
                        </a:rPr>
                        <a:t>con</a:t>
                      </a:r>
                      <a:r>
                        <a:rPr lang="es-ES" sz="1600" spc="5">
                          <a:effectLst/>
                        </a:rPr>
                        <a:t> </a:t>
                      </a:r>
                      <a:r>
                        <a:rPr lang="es-ES" sz="1600">
                          <a:effectLst/>
                        </a:rPr>
                        <a:t>extractos  del DW</a:t>
                      </a:r>
                      <a:r>
                        <a:rPr lang="es-ES" sz="1600" spc="5">
                          <a:effectLst/>
                        </a:rPr>
                        <a:t> </a:t>
                      </a:r>
                      <a:r>
                        <a:rPr lang="es-ES" sz="1600">
                          <a:effectLst/>
                        </a:rPr>
                        <a:t>en</a:t>
                      </a:r>
                      <a:r>
                        <a:rPr lang="es-ES" sz="1600" spc="65">
                          <a:effectLst/>
                        </a:rPr>
                        <a:t> </a:t>
                      </a:r>
                      <a:r>
                        <a:rPr lang="es-ES" sz="1600">
                          <a:effectLst/>
                        </a:rPr>
                        <a:t>archivo</a:t>
                      </a:r>
                      <a:r>
                        <a:rPr lang="es-ES" sz="1600" spc="60">
                          <a:effectLst/>
                        </a:rPr>
                        <a:t> </a:t>
                      </a:r>
                      <a:r>
                        <a:rPr lang="es-ES" sz="1600">
                          <a:effectLst/>
                        </a:rPr>
                        <a:t>plano,</a:t>
                      </a:r>
                      <a:r>
                        <a:rPr lang="es-ES" sz="1600" spc="65">
                          <a:effectLst/>
                        </a:rPr>
                        <a:t> </a:t>
                      </a:r>
                      <a:r>
                        <a:rPr lang="es-ES" sz="1600">
                          <a:effectLst/>
                        </a:rPr>
                        <a:t>que</a:t>
                      </a:r>
                      <a:r>
                        <a:rPr lang="es-ES" sz="1600" spc="60">
                          <a:effectLst/>
                        </a:rPr>
                        <a:t> </a:t>
                      </a:r>
                      <a:r>
                        <a:rPr lang="es-ES" sz="1600">
                          <a:effectLst/>
                        </a:rPr>
                        <a:t>también</a:t>
                      </a:r>
                      <a:r>
                        <a:rPr lang="es-ES" sz="1600" spc="5">
                          <a:effectLst/>
                        </a:rPr>
                        <a:t> </a:t>
                      </a:r>
                      <a:r>
                        <a:rPr lang="es-ES" sz="1600">
                          <a:effectLst/>
                        </a:rPr>
                        <a:t>descargan</a:t>
                      </a:r>
                      <a:r>
                        <a:rPr lang="es-ES" sz="1600" spc="95">
                          <a:effectLst/>
                        </a:rPr>
                        <a:t> </a:t>
                      </a:r>
                      <a:r>
                        <a:rPr lang="es-ES" sz="1600">
                          <a:effectLst/>
                        </a:rPr>
                        <a:t>carga</a:t>
                      </a:r>
                      <a:r>
                        <a:rPr lang="es-ES" sz="1600" spc="100">
                          <a:effectLst/>
                        </a:rPr>
                        <a:t> </a:t>
                      </a:r>
                      <a:r>
                        <a:rPr lang="es-ES" sz="1600">
                          <a:effectLst/>
                        </a:rPr>
                        <a:t>de</a:t>
                      </a:r>
                      <a:r>
                        <a:rPr lang="es-ES" sz="1600" spc="90">
                          <a:effectLst/>
                        </a:rPr>
                        <a:t> </a:t>
                      </a:r>
                      <a:r>
                        <a:rPr lang="es-ES" sz="1600">
                          <a:effectLst/>
                        </a:rPr>
                        <a:t>procesamiento</a:t>
                      </a:r>
                      <a:r>
                        <a:rPr lang="es-ES" sz="1600" spc="85">
                          <a:effectLst/>
                        </a:rPr>
                        <a:t> </a:t>
                      </a:r>
                      <a:r>
                        <a:rPr lang="es-ES" sz="1600">
                          <a:effectLst/>
                        </a:rPr>
                        <a:t>del</a:t>
                      </a:r>
                      <a:r>
                        <a:rPr lang="es-ES" sz="1600" spc="-240">
                          <a:effectLst/>
                        </a:rPr>
                        <a:t> </a:t>
                      </a:r>
                      <a:r>
                        <a:rPr lang="es-ES" sz="1600">
                          <a:effectLst/>
                        </a:rPr>
                        <a:t>DW.</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00369786"/>
                  </a:ext>
                </a:extLst>
              </a:tr>
              <a:tr h="671066">
                <a:tc>
                  <a:txBody>
                    <a:bodyPr/>
                    <a:lstStyle/>
                    <a:p>
                      <a:pPr marL="67945">
                        <a:spcBef>
                          <a:spcPts val="30"/>
                        </a:spcBef>
                        <a:spcAft>
                          <a:spcPts val="0"/>
                        </a:spcAft>
                      </a:pPr>
                      <a:r>
                        <a:rPr lang="es-ES" sz="1600" dirty="0" err="1">
                          <a:effectLst/>
                        </a:rPr>
                        <a:t>Oper-Mart</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1600" dirty="0">
                          <a:effectLst/>
                        </a:rPr>
                        <a:t>Análisis</a:t>
                      </a:r>
                      <a:r>
                        <a:rPr lang="es-ES" sz="1600" spc="20" dirty="0">
                          <a:effectLst/>
                        </a:rPr>
                        <a:t> </a:t>
                      </a:r>
                      <a:r>
                        <a:rPr lang="es-ES" sz="1600" dirty="0">
                          <a:effectLst/>
                        </a:rPr>
                        <a:t>táctico</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83185" indent="-635">
                        <a:lnSpc>
                          <a:spcPct val="102000"/>
                        </a:lnSpc>
                        <a:spcBef>
                          <a:spcPts val="30"/>
                        </a:spcBef>
                        <a:spcAft>
                          <a:spcPts val="0"/>
                        </a:spcAft>
                      </a:pPr>
                      <a:r>
                        <a:rPr lang="es-ES" sz="1600" dirty="0">
                          <a:effectLst/>
                        </a:rPr>
                        <a:t>Análisis</a:t>
                      </a:r>
                      <a:r>
                        <a:rPr lang="es-ES" sz="1600" spc="-60" dirty="0">
                          <a:effectLst/>
                        </a:rPr>
                        <a:t> </a:t>
                      </a:r>
                      <a:r>
                        <a:rPr lang="es-ES" sz="1600" dirty="0">
                          <a:effectLst/>
                        </a:rPr>
                        <a:t>de</a:t>
                      </a:r>
                      <a:r>
                        <a:rPr lang="es-ES" sz="1600" spc="-65" dirty="0">
                          <a:effectLst/>
                        </a:rPr>
                        <a:t> </a:t>
                      </a:r>
                      <a:r>
                        <a:rPr lang="es-ES" sz="1600" dirty="0">
                          <a:effectLst/>
                        </a:rPr>
                        <a:t>información</a:t>
                      </a:r>
                      <a:r>
                        <a:rPr lang="es-ES" sz="1600" spc="-65" dirty="0">
                          <a:effectLst/>
                        </a:rPr>
                        <a:t> </a:t>
                      </a:r>
                      <a:r>
                        <a:rPr lang="es-ES" sz="1600" dirty="0">
                          <a:effectLst/>
                        </a:rPr>
                        <a:t>basado</a:t>
                      </a:r>
                      <a:r>
                        <a:rPr lang="es-ES" sz="1600" spc="-60" dirty="0">
                          <a:effectLst/>
                        </a:rPr>
                        <a:t> </a:t>
                      </a:r>
                      <a:r>
                        <a:rPr lang="es-ES" sz="1600" dirty="0">
                          <a:effectLst/>
                        </a:rPr>
                        <a:t>en</a:t>
                      </a:r>
                      <a:r>
                        <a:rPr lang="es-ES" sz="1600" spc="-65" dirty="0">
                          <a:effectLst/>
                        </a:rPr>
                        <a:t> </a:t>
                      </a:r>
                      <a:r>
                        <a:rPr lang="es-ES" sz="1600" dirty="0">
                          <a:effectLst/>
                        </a:rPr>
                        <a:t>los</a:t>
                      </a:r>
                      <a:r>
                        <a:rPr lang="es-ES" sz="1600" spc="-250" dirty="0">
                          <a:effectLst/>
                        </a:rPr>
                        <a:t> </a:t>
                      </a:r>
                      <a:r>
                        <a:rPr lang="es-ES" sz="1600" spc="-5" dirty="0">
                          <a:effectLst/>
                        </a:rPr>
                        <a:t>datos</a:t>
                      </a:r>
                      <a:r>
                        <a:rPr lang="es-ES" sz="1600" spc="-60" dirty="0">
                          <a:effectLst/>
                        </a:rPr>
                        <a:t> </a:t>
                      </a:r>
                      <a:r>
                        <a:rPr lang="es-ES" sz="1600" spc="-5" dirty="0">
                          <a:effectLst/>
                        </a:rPr>
                        <a:t>actuales</a:t>
                      </a:r>
                      <a:r>
                        <a:rPr lang="es-ES" sz="1600" spc="-55" dirty="0">
                          <a:effectLst/>
                        </a:rPr>
                        <a:t> </a:t>
                      </a:r>
                      <a:r>
                        <a:rPr lang="es-ES" sz="1600" dirty="0">
                          <a:effectLst/>
                        </a:rPr>
                        <a:t>con</a:t>
                      </a:r>
                      <a:r>
                        <a:rPr lang="es-ES" sz="1600" spc="-65" dirty="0">
                          <a:effectLst/>
                        </a:rPr>
                        <a:t> </a:t>
                      </a:r>
                      <a:r>
                        <a:rPr lang="es-ES" sz="1600" dirty="0">
                          <a:effectLst/>
                        </a:rPr>
                        <a:t>un</a:t>
                      </a:r>
                      <a:r>
                        <a:rPr lang="es-ES" sz="1600" spc="-65" dirty="0">
                          <a:effectLst/>
                        </a:rPr>
                        <a:t> </a:t>
                      </a:r>
                      <a:r>
                        <a:rPr lang="es-ES" sz="1600" dirty="0">
                          <a:effectLst/>
                        </a:rPr>
                        <a:t>enfoque</a:t>
                      </a:r>
                      <a:r>
                        <a:rPr lang="es-ES" sz="1600" spc="-60" dirty="0">
                          <a:effectLst/>
                        </a:rPr>
                        <a:t> </a:t>
                      </a:r>
                      <a:r>
                        <a:rPr lang="es-ES" sz="1600" dirty="0">
                          <a:effectLst/>
                        </a:rPr>
                        <a:t>táctico.</a:t>
                      </a:r>
                      <a:r>
                        <a:rPr lang="es-ES" sz="1600" spc="-250" dirty="0">
                          <a:effectLst/>
                        </a:rPr>
                        <a:t> </a:t>
                      </a:r>
                      <a:r>
                        <a:rPr lang="es-ES" sz="1600" dirty="0">
                          <a:effectLst/>
                        </a:rPr>
                        <a:t>Se emplean técnicas de modelado de</a:t>
                      </a:r>
                      <a:r>
                        <a:rPr lang="es-ES" sz="1600" spc="5" dirty="0">
                          <a:effectLst/>
                        </a:rPr>
                        <a:t> </a:t>
                      </a:r>
                      <a:r>
                        <a:rPr lang="es-ES" sz="1600" dirty="0">
                          <a:effectLst/>
                        </a:rPr>
                        <a:t>datos</a:t>
                      </a:r>
                      <a:r>
                        <a:rPr lang="es-ES" sz="1600" spc="25" dirty="0">
                          <a:effectLst/>
                        </a:rPr>
                        <a:t> </a:t>
                      </a:r>
                      <a:r>
                        <a:rPr lang="es-ES" sz="1600" dirty="0">
                          <a:effectLst/>
                        </a:rPr>
                        <a:t>dimensionales.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2118893614"/>
                  </a:ext>
                </a:extLst>
              </a:tr>
              <a:tr h="1425373">
                <a:tc>
                  <a:txBody>
                    <a:bodyPr/>
                    <a:lstStyle/>
                    <a:p>
                      <a:pPr marL="67945">
                        <a:spcBef>
                          <a:spcPts val="30"/>
                        </a:spcBef>
                        <a:spcAft>
                          <a:spcPts val="0"/>
                        </a:spcAft>
                      </a:pPr>
                      <a:r>
                        <a:rPr lang="es-ES" sz="1600">
                          <a:effectLst/>
                        </a:rPr>
                        <a:t>DataMart</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212090" indent="-635">
                        <a:lnSpc>
                          <a:spcPct val="102000"/>
                        </a:lnSpc>
                        <a:spcBef>
                          <a:spcPts val="30"/>
                        </a:spcBef>
                        <a:spcAft>
                          <a:spcPts val="0"/>
                        </a:spcAft>
                      </a:pPr>
                      <a:r>
                        <a:rPr lang="es-ES" sz="1600">
                          <a:effectLst/>
                        </a:rPr>
                        <a:t>Analíticos - apoyo a las</a:t>
                      </a:r>
                      <a:r>
                        <a:rPr lang="es-ES" sz="1600" spc="5">
                          <a:effectLst/>
                        </a:rPr>
                        <a:t> </a:t>
                      </a:r>
                      <a:r>
                        <a:rPr lang="es-ES" sz="1600" spc="-5">
                          <a:effectLst/>
                        </a:rPr>
                        <a:t>decisiones</a:t>
                      </a:r>
                      <a:r>
                        <a:rPr lang="es-ES" sz="1600" spc="-55">
                          <a:effectLst/>
                        </a:rPr>
                        <a:t> </a:t>
                      </a:r>
                      <a:r>
                        <a:rPr lang="es-ES" sz="1600" spc="-5">
                          <a:effectLst/>
                        </a:rPr>
                        <a:t>clásicas</a:t>
                      </a:r>
                      <a:r>
                        <a:rPr lang="es-ES" sz="1600" spc="-60">
                          <a:effectLst/>
                        </a:rPr>
                        <a:t> </a:t>
                      </a:r>
                      <a:r>
                        <a:rPr lang="es-ES" sz="1600">
                          <a:effectLst/>
                        </a:rPr>
                        <a:t>de</a:t>
                      </a:r>
                      <a:r>
                        <a:rPr lang="es-ES" sz="1600" spc="-65">
                          <a:effectLst/>
                        </a:rPr>
                        <a:t> </a:t>
                      </a:r>
                      <a:r>
                        <a:rPr lang="es-ES" sz="1600">
                          <a:effectLst/>
                        </a:rPr>
                        <a:t>la</a:t>
                      </a:r>
                      <a:r>
                        <a:rPr lang="es-ES" sz="1600" spc="-250">
                          <a:effectLst/>
                        </a:rPr>
                        <a:t> </a:t>
                      </a:r>
                      <a:r>
                        <a:rPr lang="es-ES" sz="1600">
                          <a:effectLst/>
                        </a:rPr>
                        <a:t>gerencia</a:t>
                      </a:r>
                      <a:r>
                        <a:rPr lang="es-ES" sz="1600" spc="30">
                          <a:effectLst/>
                        </a:rPr>
                        <a:t> </a:t>
                      </a:r>
                      <a:r>
                        <a:rPr lang="es-ES" sz="1600">
                          <a:effectLst/>
                        </a:rPr>
                        <a:t>y</a:t>
                      </a:r>
                      <a:r>
                        <a:rPr lang="es-ES" sz="1600" spc="20">
                          <a:effectLst/>
                        </a:rPr>
                        <a:t> </a:t>
                      </a:r>
                      <a:r>
                        <a:rPr lang="es-ES" sz="1600">
                          <a:effectLst/>
                        </a:rPr>
                        <a:t>a</a:t>
                      </a:r>
                      <a:r>
                        <a:rPr lang="es-ES" sz="1600" spc="35">
                          <a:effectLst/>
                        </a:rPr>
                        <a:t> </a:t>
                      </a:r>
                      <a:r>
                        <a:rPr lang="es-ES" sz="1600">
                          <a:effectLst/>
                        </a:rPr>
                        <a:t>análisis</a:t>
                      </a:r>
                      <a:r>
                        <a:rPr lang="es-ES" sz="1600" spc="5">
                          <a:effectLst/>
                        </a:rPr>
                        <a:t> </a:t>
                      </a:r>
                      <a:r>
                        <a:rPr lang="es-ES" sz="1600">
                          <a:effectLst/>
                        </a:rPr>
                        <a:t>estratégicos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07950">
                        <a:lnSpc>
                          <a:spcPct val="102000"/>
                        </a:lnSpc>
                        <a:spcBef>
                          <a:spcPts val="30"/>
                        </a:spcBef>
                        <a:spcAft>
                          <a:spcPts val="0"/>
                        </a:spcAft>
                      </a:pPr>
                      <a:r>
                        <a:rPr lang="es-ES" sz="1600" dirty="0">
                          <a:effectLst/>
                        </a:rPr>
                        <a:t>El enfoque reciente de Inmon estaba</a:t>
                      </a:r>
                      <a:r>
                        <a:rPr lang="es-ES" sz="1600" spc="-255" dirty="0">
                          <a:effectLst/>
                        </a:rPr>
                        <a:t> </a:t>
                      </a:r>
                      <a:r>
                        <a:rPr lang="es-ES" sz="1600" dirty="0">
                          <a:effectLst/>
                        </a:rPr>
                        <a:t>en "el análisis por departamentos",</a:t>
                      </a:r>
                      <a:r>
                        <a:rPr lang="es-ES" sz="1600" spc="5" dirty="0">
                          <a:effectLst/>
                        </a:rPr>
                        <a:t> </a:t>
                      </a:r>
                      <a:r>
                        <a:rPr lang="es-ES" sz="1600" dirty="0">
                          <a:effectLst/>
                        </a:rPr>
                        <a:t>que fue aplicado para situaciones</a:t>
                      </a:r>
                      <a:r>
                        <a:rPr lang="es-ES" sz="1600" spc="5" dirty="0">
                          <a:effectLst/>
                        </a:rPr>
                        <a:t> </a:t>
                      </a:r>
                      <a:r>
                        <a:rPr lang="es-ES" sz="1600" dirty="0">
                          <a:effectLst/>
                        </a:rPr>
                        <a:t>reales, tales como oportunidades</a:t>
                      </a:r>
                      <a:r>
                        <a:rPr lang="es-ES" sz="1600" spc="5" dirty="0">
                          <a:effectLst/>
                        </a:rPr>
                        <a:t> </a:t>
                      </a:r>
                      <a:r>
                        <a:rPr lang="es-ES" sz="1600" dirty="0">
                          <a:effectLst/>
                        </a:rPr>
                        <a:t>políticas y de financiación. Trabajos</a:t>
                      </a:r>
                      <a:r>
                        <a:rPr lang="es-ES" sz="1600" spc="5" dirty="0">
                          <a:effectLst/>
                        </a:rPr>
                        <a:t> </a:t>
                      </a:r>
                      <a:r>
                        <a:rPr lang="es-ES" sz="1600" dirty="0">
                          <a:effectLst/>
                        </a:rPr>
                        <a:t>posteriores</a:t>
                      </a:r>
                      <a:r>
                        <a:rPr lang="es-ES" sz="1600" spc="45" dirty="0">
                          <a:effectLst/>
                        </a:rPr>
                        <a:t> </a:t>
                      </a:r>
                      <a:r>
                        <a:rPr lang="es-ES" sz="1600" dirty="0">
                          <a:effectLst/>
                        </a:rPr>
                        <a:t>ampliaron</a:t>
                      </a:r>
                      <a:r>
                        <a:rPr lang="es-ES" sz="1600" spc="35" dirty="0">
                          <a:effectLst/>
                        </a:rPr>
                        <a:t> </a:t>
                      </a:r>
                      <a:r>
                        <a:rPr lang="es-ES" sz="1600" dirty="0">
                          <a:effectLst/>
                        </a:rPr>
                        <a:t>los</a:t>
                      </a:r>
                      <a:r>
                        <a:rPr lang="es-ES" sz="1600" spc="45" dirty="0">
                          <a:effectLst/>
                        </a:rPr>
                        <a:t> </a:t>
                      </a:r>
                      <a:r>
                        <a:rPr lang="es-ES" sz="1600" dirty="0">
                          <a:effectLst/>
                        </a:rPr>
                        <a:t>conceptos</a:t>
                      </a:r>
                      <a:r>
                        <a:rPr lang="es-ES" sz="1600" spc="55" dirty="0">
                          <a:effectLst/>
                        </a:rPr>
                        <a:t> </a:t>
                      </a:r>
                      <a:r>
                        <a:rPr lang="es-ES" sz="1600" dirty="0">
                          <a:effectLst/>
                        </a:rPr>
                        <a:t>a</a:t>
                      </a:r>
                      <a:r>
                        <a:rPr lang="es-ES" sz="1600" spc="-240" dirty="0">
                          <a:effectLst/>
                        </a:rPr>
                        <a:t> </a:t>
                      </a:r>
                      <a:r>
                        <a:rPr lang="es-ES" sz="1600" dirty="0">
                          <a:effectLst/>
                        </a:rPr>
                        <a:t>las necesidades comunes de análisis</a:t>
                      </a:r>
                      <a:r>
                        <a:rPr lang="es-ES" sz="1600" spc="5" dirty="0">
                          <a:effectLst/>
                        </a:rPr>
                        <a:t> </a:t>
                      </a:r>
                      <a:r>
                        <a:rPr lang="es-ES" sz="1600" dirty="0">
                          <a:effectLst/>
                        </a:rPr>
                        <a:t>que</a:t>
                      </a:r>
                      <a:r>
                        <a:rPr lang="es-ES" sz="1600" spc="30" dirty="0">
                          <a:effectLst/>
                        </a:rPr>
                        <a:t> </a:t>
                      </a:r>
                      <a:r>
                        <a:rPr lang="es-ES" sz="1600" dirty="0">
                          <a:effectLst/>
                        </a:rPr>
                        <a:t>cruzan</a:t>
                      </a:r>
                      <a:r>
                        <a:rPr lang="es-ES" sz="1600" spc="20" dirty="0">
                          <a:effectLst/>
                        </a:rPr>
                        <a:t> </a:t>
                      </a:r>
                      <a:r>
                        <a:rPr lang="es-ES" sz="1600" dirty="0">
                          <a:effectLst/>
                        </a:rPr>
                        <a:t>los</a:t>
                      </a:r>
                      <a:r>
                        <a:rPr lang="es-ES" sz="1600" spc="40" dirty="0">
                          <a:effectLst/>
                        </a:rPr>
                        <a:t> </a:t>
                      </a:r>
                      <a:r>
                        <a:rPr lang="es-ES" sz="1600" dirty="0">
                          <a:effectLst/>
                        </a:rPr>
                        <a:t>límites</a:t>
                      </a:r>
                      <a:r>
                        <a:rPr lang="es-ES" sz="1600" spc="5" dirty="0">
                          <a:effectLst/>
                        </a:rPr>
                        <a:t> </a:t>
                      </a:r>
                      <a:r>
                        <a:rPr lang="es-ES" sz="1600" dirty="0">
                          <a:effectLst/>
                        </a:rPr>
                        <a:t>departamentales.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826928"/>
                  </a:ext>
                </a:extLst>
              </a:tr>
            </a:tbl>
          </a:graphicData>
        </a:graphic>
      </p:graphicFrame>
    </p:spTree>
    <p:extLst>
      <p:ext uri="{BB962C8B-B14F-4D97-AF65-F5344CB8AC3E}">
        <p14:creationId xmlns:p14="http://schemas.microsoft.com/office/powerpoint/2010/main" val="207650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Diferencias entre un DW y un Data </a:t>
            </a:r>
            <a:r>
              <a:rPr lang="es-PE" dirty="0" err="1"/>
              <a:t>Marts</a:t>
            </a:r>
            <a:endParaRPr lang="es-PE" dirty="0"/>
          </a:p>
        </p:txBody>
      </p:sp>
      <p:sp>
        <p:nvSpPr>
          <p:cNvPr id="3" name="Marcador de contenido 2"/>
          <p:cNvSpPr>
            <a:spLocks noGrp="1"/>
          </p:cNvSpPr>
          <p:nvPr>
            <p:ph idx="1"/>
          </p:nvPr>
        </p:nvSpPr>
        <p:spPr/>
        <p:txBody>
          <a:bodyPr>
            <a:normAutofit fontScale="92500"/>
          </a:bodyPr>
          <a:lstStyle/>
          <a:p>
            <a:pPr lvl="0"/>
            <a:r>
              <a:rPr lang="es-ES" dirty="0"/>
              <a:t>El objetivo se desplaza de un objetivo orientado a la operación, a un objetivo orientado al análisis.</a:t>
            </a:r>
            <a:endParaRPr lang="es-PE" dirty="0"/>
          </a:p>
          <a:p>
            <a:pPr lvl="0"/>
            <a:r>
              <a:rPr lang="es-ES" dirty="0"/>
              <a:t>Los usuarios finales suelen ser responsables de tomar decisiones en lugar de hacedores (trabajadores de primera línea).</a:t>
            </a:r>
            <a:endParaRPr lang="es-PE" dirty="0"/>
          </a:p>
          <a:p>
            <a:pPr lvl="0"/>
            <a:r>
              <a:rPr lang="es-ES" dirty="0"/>
              <a:t>El uso del sistema es más personalizado que un uso de transacciones fijas para la operación.</a:t>
            </a:r>
            <a:endParaRPr lang="es-PE" dirty="0"/>
          </a:p>
          <a:p>
            <a:pPr lvl="0"/>
            <a:r>
              <a:rPr lang="es-ES" dirty="0"/>
              <a:t>Los requerimientos sobre el tiempo de respuesta son más flexibles porque las decisiones estratégicas otorgan más tiempo que la operación diaria.</a:t>
            </a:r>
            <a:endParaRPr lang="es-PE" dirty="0"/>
          </a:p>
          <a:p>
            <a:pPr lvl="0"/>
            <a:r>
              <a:rPr lang="es-ES" dirty="0"/>
              <a:t>Se involucran muchos más datos en cada operación/consulta o proceso</a:t>
            </a:r>
            <a:endParaRPr lang="es-PE" dirty="0"/>
          </a:p>
          <a:p>
            <a:endParaRPr lang="es-PE" dirty="0"/>
          </a:p>
        </p:txBody>
      </p:sp>
    </p:spTree>
    <p:extLst>
      <p:ext uri="{BB962C8B-B14F-4D97-AF65-F5344CB8AC3E}">
        <p14:creationId xmlns:p14="http://schemas.microsoft.com/office/powerpoint/2010/main" val="3008868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Componentes de la Fábrica de Información Corporativa – Vista de Negocio/Aplicación</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7838161"/>
              </p:ext>
            </p:extLst>
          </p:nvPr>
        </p:nvGraphicFramePr>
        <p:xfrm>
          <a:off x="838200" y="1690688"/>
          <a:ext cx="10515600" cy="5113479"/>
        </p:xfrm>
        <a:graphic>
          <a:graphicData uri="http://schemas.openxmlformats.org/drawingml/2006/table">
            <a:tbl>
              <a:tblPr firstRow="1" firstCol="1" lastRow="1" lastCol="1" bandRow="1" bandCol="1">
                <a:tableStyleId>{5C22544A-7EE6-4342-B048-85BDC9FD1C3A}</a:tableStyleId>
              </a:tblPr>
              <a:tblGrid>
                <a:gridCol w="1654277">
                  <a:extLst>
                    <a:ext uri="{9D8B030D-6E8A-4147-A177-3AD203B41FA5}">
                      <a16:colId xmlns:a16="http://schemas.microsoft.com/office/drawing/2014/main" val="1340415159"/>
                    </a:ext>
                  </a:extLst>
                </a:gridCol>
                <a:gridCol w="1946788">
                  <a:extLst>
                    <a:ext uri="{9D8B030D-6E8A-4147-A177-3AD203B41FA5}">
                      <a16:colId xmlns:a16="http://schemas.microsoft.com/office/drawing/2014/main" val="4279880552"/>
                    </a:ext>
                  </a:extLst>
                </a:gridCol>
                <a:gridCol w="1887793">
                  <a:extLst>
                    <a:ext uri="{9D8B030D-6E8A-4147-A177-3AD203B41FA5}">
                      <a16:colId xmlns:a16="http://schemas.microsoft.com/office/drawing/2014/main" val="1180747497"/>
                    </a:ext>
                  </a:extLst>
                </a:gridCol>
                <a:gridCol w="1932039">
                  <a:extLst>
                    <a:ext uri="{9D8B030D-6E8A-4147-A177-3AD203B41FA5}">
                      <a16:colId xmlns:a16="http://schemas.microsoft.com/office/drawing/2014/main" val="1773513030"/>
                    </a:ext>
                  </a:extLst>
                </a:gridCol>
                <a:gridCol w="3094703">
                  <a:extLst>
                    <a:ext uri="{9D8B030D-6E8A-4147-A177-3AD203B41FA5}">
                      <a16:colId xmlns:a16="http://schemas.microsoft.com/office/drawing/2014/main" val="3345784153"/>
                    </a:ext>
                  </a:extLst>
                </a:gridCol>
              </a:tblGrid>
              <a:tr h="359713">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33350" marR="112395" indent="60960">
                        <a:lnSpc>
                          <a:spcPct val="102000"/>
                        </a:lnSpc>
                        <a:spcBef>
                          <a:spcPts val="30"/>
                        </a:spcBef>
                        <a:spcAft>
                          <a:spcPts val="0"/>
                        </a:spcAft>
                      </a:pPr>
                      <a:r>
                        <a:rPr lang="es-ES" sz="1600">
                          <a:effectLst/>
                        </a:rPr>
                        <a:t>Datos de</a:t>
                      </a:r>
                      <a:r>
                        <a:rPr lang="es-ES" sz="1600" spc="5">
                          <a:effectLst/>
                        </a:rPr>
                        <a:t> </a:t>
                      </a:r>
                      <a:r>
                        <a:rPr lang="es-ES" sz="1600" spc="-5">
                          <a:effectLst/>
                        </a:rPr>
                        <a:t>aplicación</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16865">
                        <a:spcBef>
                          <a:spcPts val="30"/>
                        </a:spcBef>
                        <a:spcAft>
                          <a:spcPts val="0"/>
                        </a:spcAft>
                      </a:pPr>
                      <a:r>
                        <a:rPr lang="es-ES" sz="1600">
                          <a:effectLst/>
                        </a:rPr>
                        <a:t>ODS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6515" marR="46990" algn="ctr">
                        <a:spcBef>
                          <a:spcPts val="30"/>
                        </a:spcBef>
                        <a:spcAft>
                          <a:spcPts val="0"/>
                        </a:spcAft>
                      </a:pPr>
                      <a:r>
                        <a:rPr lang="es-ES" sz="1600">
                          <a:effectLst/>
                        </a:rPr>
                        <a:t>DW</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36220">
                        <a:spcBef>
                          <a:spcPts val="30"/>
                        </a:spcBef>
                        <a:spcAft>
                          <a:spcPts val="0"/>
                        </a:spcAft>
                      </a:pPr>
                      <a:r>
                        <a:rPr lang="es-ES" sz="1600">
                          <a:effectLst/>
                        </a:rPr>
                        <a:t>Data</a:t>
                      </a:r>
                      <a:r>
                        <a:rPr lang="es-ES" sz="1600" spc="30">
                          <a:effectLst/>
                        </a:rPr>
                        <a:t> </a:t>
                      </a:r>
                      <a:r>
                        <a:rPr lang="es-ES" sz="1600">
                          <a:effectLst/>
                        </a:rPr>
                        <a:t>Mart</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585361086"/>
                  </a:ext>
                </a:extLst>
              </a:tr>
              <a:tr h="1438848">
                <a:tc>
                  <a:txBody>
                    <a:bodyPr/>
                    <a:lstStyle/>
                    <a:p>
                      <a:pPr marL="67945" marR="153035">
                        <a:lnSpc>
                          <a:spcPct val="101000"/>
                        </a:lnSpc>
                        <a:spcBef>
                          <a:spcPts val="30"/>
                        </a:spcBef>
                        <a:spcAft>
                          <a:spcPts val="0"/>
                        </a:spcAft>
                      </a:pPr>
                      <a:r>
                        <a:rPr lang="es-ES" sz="1600">
                          <a:effectLst/>
                        </a:rPr>
                        <a:t>Propósitos</a:t>
                      </a:r>
                      <a:r>
                        <a:rPr lang="es-ES" sz="1600" spc="75">
                          <a:effectLst/>
                        </a:rPr>
                        <a:t> </a:t>
                      </a:r>
                      <a:r>
                        <a:rPr lang="es-ES" sz="1600">
                          <a:effectLst/>
                        </a:rPr>
                        <a:t>de</a:t>
                      </a:r>
                      <a:r>
                        <a:rPr lang="es-ES" sz="1600" spc="-255">
                          <a:effectLst/>
                        </a:rPr>
                        <a:t> </a:t>
                      </a:r>
                      <a:r>
                        <a:rPr lang="es-ES" sz="1600">
                          <a:effectLst/>
                        </a:rPr>
                        <a:t>negocio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30"/>
                        </a:spcBef>
                        <a:spcAft>
                          <a:spcPts val="0"/>
                        </a:spcAft>
                      </a:pPr>
                      <a:r>
                        <a:rPr lang="es-ES" sz="1600" dirty="0">
                          <a:effectLst/>
                        </a:rPr>
                        <a:t>Función</a:t>
                      </a:r>
                      <a:r>
                        <a:rPr lang="es-ES" sz="1600" spc="85" dirty="0">
                          <a:effectLst/>
                        </a:rPr>
                        <a:t> </a:t>
                      </a:r>
                      <a:r>
                        <a:rPr lang="es-ES" sz="1600" dirty="0">
                          <a:effectLst/>
                        </a:rPr>
                        <a:t>de</a:t>
                      </a:r>
                      <a:r>
                        <a:rPr lang="es-ES" sz="1600" spc="-240" dirty="0">
                          <a:effectLst/>
                        </a:rPr>
                        <a:t> </a:t>
                      </a:r>
                      <a:r>
                        <a:rPr lang="es-ES" sz="1600" dirty="0">
                          <a:effectLst/>
                        </a:rPr>
                        <a:t>negocio</a:t>
                      </a:r>
                      <a:r>
                        <a:rPr lang="es-ES" sz="1600" spc="5" dirty="0">
                          <a:effectLst/>
                        </a:rPr>
                        <a:t> </a:t>
                      </a:r>
                      <a:r>
                        <a:rPr lang="es-ES" sz="1600" dirty="0">
                          <a:effectLst/>
                        </a:rPr>
                        <a:t>específica</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30"/>
                        </a:spcBef>
                        <a:spcAft>
                          <a:spcPts val="0"/>
                        </a:spcAft>
                      </a:pPr>
                      <a:r>
                        <a:rPr lang="es-ES" sz="1600">
                          <a:effectLst/>
                        </a:rPr>
                        <a:t>Necesidades</a:t>
                      </a:r>
                      <a:r>
                        <a:rPr lang="es-ES" sz="1600" spc="-240">
                          <a:effectLst/>
                        </a:rPr>
                        <a:t> </a:t>
                      </a:r>
                      <a:r>
                        <a:rPr lang="es-ES" sz="1600">
                          <a:effectLst/>
                        </a:rPr>
                        <a:t>operativas</a:t>
                      </a:r>
                      <a:r>
                        <a:rPr lang="es-ES" sz="1600" spc="5">
                          <a:effectLst/>
                        </a:rPr>
                        <a:t> </a:t>
                      </a:r>
                      <a:r>
                        <a:rPr lang="es-ES" sz="1600">
                          <a:effectLst/>
                        </a:rPr>
                        <a:t>integradas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210820">
                        <a:lnSpc>
                          <a:spcPct val="102000"/>
                        </a:lnSpc>
                        <a:spcBef>
                          <a:spcPts val="30"/>
                        </a:spcBef>
                        <a:spcAft>
                          <a:spcPts val="0"/>
                        </a:spcAft>
                      </a:pPr>
                      <a:r>
                        <a:rPr lang="es-ES" sz="1600">
                          <a:effectLst/>
                        </a:rPr>
                        <a:t>Repositorio</a:t>
                      </a:r>
                      <a:r>
                        <a:rPr lang="es-ES" sz="1600" spc="5">
                          <a:effectLst/>
                        </a:rPr>
                        <a:t> </a:t>
                      </a:r>
                      <a:r>
                        <a:rPr lang="es-ES" sz="1600">
                          <a:effectLst/>
                        </a:rPr>
                        <a:t>central</a:t>
                      </a:r>
                      <a:r>
                        <a:rPr lang="es-ES" sz="1600" spc="15">
                          <a:effectLst/>
                        </a:rPr>
                        <a:t> </a:t>
                      </a:r>
                      <a:r>
                        <a:rPr lang="es-ES" sz="1600">
                          <a:effectLst/>
                        </a:rPr>
                        <a:t>de</a:t>
                      </a:r>
                      <a:r>
                        <a:rPr lang="es-ES" sz="1600" spc="5">
                          <a:effectLst/>
                        </a:rPr>
                        <a:t> </a:t>
                      </a:r>
                      <a:r>
                        <a:rPr lang="es-ES" sz="1600">
                          <a:effectLst/>
                        </a:rPr>
                        <a:t>datos,</a:t>
                      </a:r>
                      <a:r>
                        <a:rPr lang="es-ES" sz="1600" spc="5">
                          <a:effectLst/>
                        </a:rPr>
                        <a:t> </a:t>
                      </a:r>
                      <a:r>
                        <a:rPr lang="es-ES" sz="1600" spc="-10">
                          <a:effectLst/>
                        </a:rPr>
                        <a:t>integración </a:t>
                      </a:r>
                      <a:r>
                        <a:rPr lang="es-ES" sz="1600" spc="-5">
                          <a:effectLst/>
                        </a:rPr>
                        <a:t>y</a:t>
                      </a:r>
                      <a:r>
                        <a:rPr lang="es-ES" sz="1600" spc="-255">
                          <a:effectLst/>
                        </a:rPr>
                        <a:t> </a:t>
                      </a:r>
                      <a:r>
                        <a:rPr lang="es-ES" sz="1600">
                          <a:effectLst/>
                        </a:rPr>
                        <a:t>reutilización</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600" dirty="0">
                          <a:effectLst/>
                        </a:rPr>
                        <a:t>Análisis:</a:t>
                      </a:r>
                      <a:endParaRPr lang="es-PE" sz="1600" dirty="0">
                        <a:effectLst/>
                      </a:endParaRPr>
                    </a:p>
                    <a:p>
                      <a:pPr marL="68580" marR="136525">
                        <a:lnSpc>
                          <a:spcPct val="101000"/>
                        </a:lnSpc>
                        <a:spcBef>
                          <a:spcPts val="630"/>
                        </a:spcBef>
                        <a:spcAft>
                          <a:spcPts val="0"/>
                        </a:spcAft>
                      </a:pPr>
                      <a:r>
                        <a:rPr lang="es-ES" sz="1600" dirty="0">
                          <a:effectLst/>
                        </a:rPr>
                        <a:t>Departamental</a:t>
                      </a:r>
                      <a:r>
                        <a:rPr lang="es-ES" sz="1600" spc="-255" dirty="0">
                          <a:effectLst/>
                        </a:rPr>
                        <a:t> </a:t>
                      </a:r>
                      <a:r>
                        <a:rPr lang="es-ES" sz="1600" dirty="0">
                          <a:effectLst/>
                        </a:rPr>
                        <a:t>(Inmon)</a:t>
                      </a:r>
                      <a:endParaRPr lang="es-PE" sz="1600" dirty="0">
                        <a:effectLst/>
                      </a:endParaRPr>
                    </a:p>
                    <a:p>
                      <a:pPr marL="68580" marR="442595">
                        <a:lnSpc>
                          <a:spcPct val="101000"/>
                        </a:lnSpc>
                        <a:spcBef>
                          <a:spcPts val="625"/>
                        </a:spcBef>
                        <a:spcAft>
                          <a:spcPts val="0"/>
                        </a:spcAft>
                      </a:pPr>
                      <a:r>
                        <a:rPr lang="es-ES" sz="1600" spc="-5" dirty="0">
                          <a:effectLst/>
                        </a:rPr>
                        <a:t>Proceso </a:t>
                      </a:r>
                      <a:r>
                        <a:rPr lang="es-ES" sz="1600" dirty="0">
                          <a:effectLst/>
                        </a:rPr>
                        <a:t>de</a:t>
                      </a:r>
                      <a:r>
                        <a:rPr lang="es-ES" sz="1600" spc="-240" dirty="0">
                          <a:effectLst/>
                        </a:rPr>
                        <a:t> </a:t>
                      </a:r>
                      <a:r>
                        <a:rPr lang="es-ES" sz="1600" dirty="0">
                          <a:effectLst/>
                        </a:rPr>
                        <a:t>negocio</a:t>
                      </a:r>
                      <a:r>
                        <a:rPr lang="es-ES" sz="1600" spc="5" dirty="0">
                          <a:effectLst/>
                        </a:rPr>
                        <a:t> </a:t>
                      </a:r>
                      <a:r>
                        <a:rPr lang="es-ES" sz="1600" dirty="0">
                          <a:effectLst/>
                        </a:rPr>
                        <a:t>(Kimball)</a:t>
                      </a:r>
                      <a:endParaRPr lang="es-PE" sz="1600" dirty="0">
                        <a:effectLst/>
                      </a:endParaRPr>
                    </a:p>
                    <a:p>
                      <a:pPr marL="68580" marR="160655">
                        <a:lnSpc>
                          <a:spcPct val="101000"/>
                        </a:lnSpc>
                        <a:spcBef>
                          <a:spcPts val="610"/>
                        </a:spcBef>
                        <a:spcAft>
                          <a:spcPts val="0"/>
                        </a:spcAft>
                      </a:pPr>
                      <a:r>
                        <a:rPr lang="es-ES" sz="1600" dirty="0">
                          <a:effectLst/>
                        </a:rPr>
                        <a:t>Medidas</a:t>
                      </a:r>
                      <a:r>
                        <a:rPr lang="es-ES" sz="1600" spc="65" dirty="0">
                          <a:effectLst/>
                        </a:rPr>
                        <a:t> </a:t>
                      </a:r>
                      <a:r>
                        <a:rPr lang="es-ES" sz="1600" dirty="0">
                          <a:effectLst/>
                        </a:rPr>
                        <a:t>de</a:t>
                      </a:r>
                      <a:r>
                        <a:rPr lang="es-ES" sz="1600" spc="5" dirty="0">
                          <a:effectLst/>
                        </a:rPr>
                        <a:t> </a:t>
                      </a:r>
                      <a:r>
                        <a:rPr lang="es-ES" sz="1600" spc="-10" dirty="0">
                          <a:effectLst/>
                        </a:rPr>
                        <a:t>negocio</a:t>
                      </a:r>
                      <a:r>
                        <a:rPr lang="es-ES" sz="1600" spc="-50" dirty="0">
                          <a:effectLst/>
                        </a:rPr>
                        <a:t> </a:t>
                      </a:r>
                      <a:r>
                        <a:rPr lang="es-ES" sz="1600" spc="-5" dirty="0">
                          <a:effectLst/>
                        </a:rPr>
                        <a:t>(Wells)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68523948"/>
                  </a:ext>
                </a:extLst>
              </a:tr>
              <a:tr h="358604">
                <a:tc>
                  <a:txBody>
                    <a:bodyPr/>
                    <a:lstStyle/>
                    <a:p>
                      <a:pPr marL="67945" marR="153035">
                        <a:lnSpc>
                          <a:spcPct val="101000"/>
                        </a:lnSpc>
                        <a:spcBef>
                          <a:spcPts val="30"/>
                        </a:spcBef>
                        <a:spcAft>
                          <a:spcPts val="0"/>
                        </a:spcAft>
                      </a:pPr>
                      <a:r>
                        <a:rPr lang="es-ES" sz="1600" spc="-5" dirty="0">
                          <a:solidFill>
                            <a:schemeClr val="bg1"/>
                          </a:solidFill>
                          <a:effectLst/>
                        </a:rPr>
                        <a:t>Orientación </a:t>
                      </a:r>
                      <a:r>
                        <a:rPr lang="es-ES" sz="1600" dirty="0">
                          <a:solidFill>
                            <a:schemeClr val="bg1"/>
                          </a:solidFill>
                          <a:effectLst/>
                        </a:rPr>
                        <a:t>del</a:t>
                      </a:r>
                      <a:r>
                        <a:rPr lang="es-ES" sz="1600" spc="-265" dirty="0">
                          <a:solidFill>
                            <a:schemeClr val="bg1"/>
                          </a:solidFill>
                          <a:effectLst/>
                        </a:rPr>
                        <a:t> </a:t>
                      </a:r>
                      <a:r>
                        <a:rPr lang="es-ES" sz="1600" dirty="0">
                          <a:solidFill>
                            <a:schemeClr val="bg1"/>
                          </a:solidFill>
                          <a:effectLst/>
                        </a:rPr>
                        <a:t>sistema</a:t>
                      </a:r>
                      <a:endParaRPr lang="es-PE" sz="16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216535">
                        <a:lnSpc>
                          <a:spcPct val="101000"/>
                        </a:lnSpc>
                        <a:spcBef>
                          <a:spcPts val="30"/>
                        </a:spcBef>
                        <a:spcAft>
                          <a:spcPts val="0"/>
                        </a:spcAft>
                      </a:pPr>
                      <a:r>
                        <a:rPr lang="es-ES" sz="1600" dirty="0">
                          <a:solidFill>
                            <a:schemeClr val="bg1"/>
                          </a:solidFill>
                          <a:effectLst/>
                        </a:rPr>
                        <a:t>Operación</a:t>
                      </a:r>
                      <a:r>
                        <a:rPr lang="es-ES" sz="1600" spc="5" dirty="0">
                          <a:solidFill>
                            <a:schemeClr val="bg1"/>
                          </a:solidFill>
                          <a:effectLst/>
                        </a:rPr>
                        <a:t> </a:t>
                      </a:r>
                      <a:r>
                        <a:rPr lang="es-ES" sz="1600" spc="-5" dirty="0">
                          <a:solidFill>
                            <a:schemeClr val="bg1"/>
                          </a:solidFill>
                          <a:effectLst/>
                        </a:rPr>
                        <a:t>(Ejecución)</a:t>
                      </a:r>
                      <a:endParaRPr lang="es-PE" sz="16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lnSpc>
                          <a:spcPct val="101000"/>
                        </a:lnSpc>
                        <a:spcBef>
                          <a:spcPts val="30"/>
                        </a:spcBef>
                        <a:spcAft>
                          <a:spcPts val="0"/>
                        </a:spcAft>
                      </a:pPr>
                      <a:r>
                        <a:rPr lang="es-ES" sz="1600" dirty="0">
                          <a:solidFill>
                            <a:schemeClr val="bg1"/>
                          </a:solidFill>
                          <a:effectLst/>
                        </a:rPr>
                        <a:t>Operación</a:t>
                      </a:r>
                      <a:r>
                        <a:rPr lang="es-ES" sz="1600" spc="-240" dirty="0">
                          <a:solidFill>
                            <a:schemeClr val="bg1"/>
                          </a:solidFill>
                          <a:effectLst/>
                        </a:rPr>
                        <a:t> </a:t>
                      </a:r>
                      <a:r>
                        <a:rPr lang="es-ES" sz="1600" dirty="0">
                          <a:solidFill>
                            <a:schemeClr val="bg1"/>
                          </a:solidFill>
                          <a:effectLst/>
                        </a:rPr>
                        <a:t>(Reportes)</a:t>
                      </a:r>
                      <a:endParaRPr lang="es-PE" sz="16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56515" marR="46990" algn="ctr">
                        <a:spcBef>
                          <a:spcPts val="30"/>
                        </a:spcBef>
                        <a:spcAft>
                          <a:spcPts val="0"/>
                        </a:spcAft>
                      </a:pPr>
                      <a:r>
                        <a:rPr lang="es-ES" sz="1600" dirty="0">
                          <a:solidFill>
                            <a:schemeClr val="bg1"/>
                          </a:solidFill>
                          <a:effectLst/>
                        </a:rPr>
                        <a:t>Infraestructura</a:t>
                      </a:r>
                      <a:endParaRPr lang="es-PE" sz="16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8580" marR="154940">
                        <a:lnSpc>
                          <a:spcPct val="101000"/>
                        </a:lnSpc>
                        <a:spcBef>
                          <a:spcPts val="30"/>
                        </a:spcBef>
                        <a:spcAft>
                          <a:spcPts val="0"/>
                        </a:spcAft>
                      </a:pPr>
                      <a:r>
                        <a:rPr lang="es-ES" sz="1600" dirty="0">
                          <a:solidFill>
                            <a:schemeClr val="bg1"/>
                          </a:solidFill>
                          <a:effectLst/>
                        </a:rPr>
                        <a:t>Informativo,</a:t>
                      </a:r>
                      <a:r>
                        <a:rPr lang="es-ES" sz="1600" spc="5" dirty="0">
                          <a:solidFill>
                            <a:schemeClr val="bg1"/>
                          </a:solidFill>
                          <a:effectLst/>
                        </a:rPr>
                        <a:t> </a:t>
                      </a:r>
                      <a:r>
                        <a:rPr lang="es-ES" sz="1600" dirty="0">
                          <a:solidFill>
                            <a:schemeClr val="bg1"/>
                          </a:solidFill>
                          <a:effectLst/>
                        </a:rPr>
                        <a:t>analítico</a:t>
                      </a:r>
                      <a:r>
                        <a:rPr lang="es-ES" sz="1600" spc="-20" dirty="0">
                          <a:solidFill>
                            <a:schemeClr val="bg1"/>
                          </a:solidFill>
                          <a:effectLst/>
                        </a:rPr>
                        <a:t> </a:t>
                      </a:r>
                      <a:r>
                        <a:rPr lang="es-ES" sz="1600" dirty="0">
                          <a:solidFill>
                            <a:schemeClr val="bg1"/>
                          </a:solidFill>
                          <a:effectLst/>
                        </a:rPr>
                        <a:t>(DSS)</a:t>
                      </a:r>
                      <a:endParaRPr lang="es-PE" sz="16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4139242541"/>
                  </a:ext>
                </a:extLst>
              </a:tr>
              <a:tr h="1045327">
                <a:tc>
                  <a:txBody>
                    <a:bodyPr/>
                    <a:lstStyle/>
                    <a:p>
                      <a:pPr marL="67945" marR="153035">
                        <a:lnSpc>
                          <a:spcPct val="102000"/>
                        </a:lnSpc>
                        <a:spcBef>
                          <a:spcPts val="30"/>
                        </a:spcBef>
                        <a:spcAft>
                          <a:spcPts val="0"/>
                        </a:spcAft>
                      </a:pPr>
                      <a:r>
                        <a:rPr lang="es-ES" sz="1600">
                          <a:effectLst/>
                        </a:rPr>
                        <a:t>Usuarios</a:t>
                      </a:r>
                      <a:r>
                        <a:rPr lang="es-ES" sz="1600" spc="-255">
                          <a:effectLst/>
                        </a:rPr>
                        <a:t> </a:t>
                      </a:r>
                      <a:r>
                        <a:rPr lang="es-ES" sz="1600">
                          <a:effectLst/>
                        </a:rPr>
                        <a:t>Objetivo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90170">
                        <a:lnSpc>
                          <a:spcPct val="102000"/>
                        </a:lnSpc>
                        <a:spcBef>
                          <a:spcPts val="30"/>
                        </a:spcBef>
                        <a:spcAft>
                          <a:spcPts val="0"/>
                        </a:spcAft>
                      </a:pPr>
                      <a:r>
                        <a:rPr lang="es-ES" sz="1600">
                          <a:effectLst/>
                        </a:rPr>
                        <a:t>Usuarios</a:t>
                      </a:r>
                      <a:r>
                        <a:rPr lang="es-ES" sz="1600" spc="5">
                          <a:effectLst/>
                        </a:rPr>
                        <a:t> </a:t>
                      </a:r>
                      <a:r>
                        <a:rPr lang="es-ES" sz="1600">
                          <a:effectLst/>
                        </a:rPr>
                        <a:t>finales:</a:t>
                      </a:r>
                      <a:r>
                        <a:rPr lang="es-ES" sz="1600" spc="5">
                          <a:effectLst/>
                        </a:rPr>
                        <a:t> </a:t>
                      </a:r>
                      <a:r>
                        <a:rPr lang="es-ES" sz="1600">
                          <a:effectLst/>
                        </a:rPr>
                        <a:t>Oficinista</a:t>
                      </a:r>
                      <a:r>
                        <a:rPr lang="es-ES" sz="1600" spc="5">
                          <a:effectLst/>
                        </a:rPr>
                        <a:t> </a:t>
                      </a:r>
                      <a:r>
                        <a:rPr lang="es-ES" sz="1600">
                          <a:effectLst/>
                        </a:rPr>
                        <a:t>(Operaciones</a:t>
                      </a:r>
                      <a:r>
                        <a:rPr lang="es-ES" sz="1600" spc="-240">
                          <a:effectLst/>
                        </a:rPr>
                        <a:t> </a:t>
                      </a:r>
                      <a:r>
                        <a:rPr lang="es-ES" sz="1600">
                          <a:effectLst/>
                        </a:rPr>
                        <a:t>diarias)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69850">
                        <a:lnSpc>
                          <a:spcPct val="102000"/>
                        </a:lnSpc>
                        <a:spcBef>
                          <a:spcPts val="30"/>
                        </a:spcBef>
                        <a:spcAft>
                          <a:spcPts val="0"/>
                        </a:spcAft>
                      </a:pPr>
                      <a:r>
                        <a:rPr lang="es-ES" sz="1600" dirty="0">
                          <a:effectLst/>
                        </a:rPr>
                        <a:t>Gerentes</a:t>
                      </a:r>
                      <a:r>
                        <a:rPr lang="es-ES" sz="1600" spc="130" dirty="0">
                          <a:effectLst/>
                        </a:rPr>
                        <a:t> </a:t>
                      </a:r>
                      <a:r>
                        <a:rPr lang="es-ES" sz="1600" dirty="0">
                          <a:effectLst/>
                        </a:rPr>
                        <a:t>de</a:t>
                      </a:r>
                      <a:r>
                        <a:rPr lang="es-ES" sz="1600" spc="-240" dirty="0">
                          <a:effectLst/>
                        </a:rPr>
                        <a:t> </a:t>
                      </a:r>
                      <a:r>
                        <a:rPr lang="es-ES" sz="1600" dirty="0">
                          <a:effectLst/>
                        </a:rPr>
                        <a:t>negocio:</a:t>
                      </a:r>
                      <a:r>
                        <a:rPr lang="es-ES" sz="1600" spc="5" dirty="0">
                          <a:effectLst/>
                        </a:rPr>
                        <a:t> </a:t>
                      </a:r>
                      <a:r>
                        <a:rPr lang="es-ES" sz="1600" dirty="0">
                          <a:effectLst/>
                        </a:rPr>
                        <a:t>Tomadores</a:t>
                      </a:r>
                      <a:r>
                        <a:rPr lang="es-ES" sz="1600" spc="5" dirty="0">
                          <a:effectLst/>
                        </a:rPr>
                        <a:t> </a:t>
                      </a:r>
                      <a:r>
                        <a:rPr lang="es-ES" sz="1600" dirty="0">
                          <a:effectLst/>
                        </a:rPr>
                        <a:t>de</a:t>
                      </a:r>
                      <a:r>
                        <a:rPr lang="es-ES" sz="1600" spc="5" dirty="0">
                          <a:effectLst/>
                        </a:rPr>
                        <a:t> </a:t>
                      </a:r>
                      <a:r>
                        <a:rPr lang="es-ES" sz="1600" dirty="0">
                          <a:effectLst/>
                        </a:rPr>
                        <a:t>Decisiones</a:t>
                      </a:r>
                      <a:r>
                        <a:rPr lang="es-ES" sz="1600" spc="5" dirty="0">
                          <a:effectLst/>
                        </a:rPr>
                        <a:t> </a:t>
                      </a:r>
                      <a:r>
                        <a:rPr lang="es-ES" sz="1600" dirty="0">
                          <a:effectLst/>
                        </a:rPr>
                        <a:t>Tácticas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600">
                          <a:effectLst/>
                        </a:rPr>
                        <a:t>Sistemas:</a:t>
                      </a:r>
                      <a:endParaRPr lang="es-PE" sz="1600">
                        <a:effectLst/>
                      </a:endParaRPr>
                    </a:p>
                    <a:p>
                      <a:pPr marL="67945">
                        <a:spcBef>
                          <a:spcPts val="645"/>
                        </a:spcBef>
                        <a:spcAft>
                          <a:spcPts val="0"/>
                        </a:spcAft>
                      </a:pPr>
                      <a:r>
                        <a:rPr lang="es-ES" sz="1600">
                          <a:effectLst/>
                        </a:rPr>
                        <a:t>Data</a:t>
                      </a:r>
                      <a:r>
                        <a:rPr lang="es-ES" sz="1600" spc="5">
                          <a:effectLst/>
                        </a:rPr>
                        <a:t> </a:t>
                      </a:r>
                      <a:r>
                        <a:rPr lang="es-ES" sz="1600">
                          <a:effectLst/>
                        </a:rPr>
                        <a:t>Marts,</a:t>
                      </a:r>
                      <a:endParaRPr lang="es-PE" sz="1600">
                        <a:effectLst/>
                      </a:endParaRPr>
                    </a:p>
                    <a:p>
                      <a:pPr marL="67945" marR="349885">
                        <a:lnSpc>
                          <a:spcPct val="101000"/>
                        </a:lnSpc>
                        <a:spcBef>
                          <a:spcPts val="630"/>
                        </a:spcBef>
                        <a:spcAft>
                          <a:spcPts val="0"/>
                        </a:spcAft>
                      </a:pPr>
                      <a:r>
                        <a:rPr lang="es-ES" sz="1600">
                          <a:effectLst/>
                        </a:rPr>
                        <a:t>Minería de</a:t>
                      </a:r>
                      <a:r>
                        <a:rPr lang="es-ES" sz="1600" spc="-255">
                          <a:effectLst/>
                        </a:rPr>
                        <a:t> </a:t>
                      </a:r>
                      <a:r>
                        <a:rPr lang="es-ES" sz="1600">
                          <a:effectLst/>
                        </a:rPr>
                        <a:t>Datos</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600">
                          <a:effectLst/>
                        </a:rPr>
                        <a:t>Ejecutivos:</a:t>
                      </a:r>
                      <a:endParaRPr lang="es-PE" sz="1600">
                        <a:effectLst/>
                      </a:endParaRPr>
                    </a:p>
                    <a:p>
                      <a:pPr marL="68580">
                        <a:lnSpc>
                          <a:spcPct val="101000"/>
                        </a:lnSpc>
                        <a:spcBef>
                          <a:spcPts val="645"/>
                        </a:spcBef>
                        <a:spcAft>
                          <a:spcPts val="0"/>
                        </a:spcAft>
                      </a:pPr>
                      <a:r>
                        <a:rPr lang="es-ES" sz="1600">
                          <a:effectLst/>
                        </a:rPr>
                        <a:t>Métricas</a:t>
                      </a:r>
                      <a:r>
                        <a:rPr lang="es-ES" sz="1600" spc="130">
                          <a:effectLst/>
                        </a:rPr>
                        <a:t> </a:t>
                      </a:r>
                      <a:r>
                        <a:rPr lang="es-ES" sz="1600">
                          <a:effectLst/>
                        </a:rPr>
                        <a:t>de</a:t>
                      </a:r>
                      <a:r>
                        <a:rPr lang="es-ES" sz="1600" spc="-240">
                          <a:effectLst/>
                        </a:rPr>
                        <a:t> </a:t>
                      </a:r>
                      <a:r>
                        <a:rPr lang="es-ES" sz="1600">
                          <a:effectLst/>
                        </a:rPr>
                        <a:t>desempeño</a:t>
                      </a:r>
                      <a:endParaRPr lang="es-PE" sz="1600">
                        <a:effectLst/>
                      </a:endParaRPr>
                    </a:p>
                    <a:p>
                      <a:pPr marL="68580">
                        <a:lnSpc>
                          <a:spcPct val="101000"/>
                        </a:lnSpc>
                        <a:spcBef>
                          <a:spcPts val="10"/>
                        </a:spcBef>
                        <a:spcAft>
                          <a:spcPts val="0"/>
                        </a:spcAft>
                      </a:pPr>
                      <a:r>
                        <a:rPr lang="es-ES" sz="1600" spc="5">
                          <a:effectLst/>
                        </a:rPr>
                        <a:t>/</a:t>
                      </a:r>
                      <a:r>
                        <a:rPr lang="es-ES" sz="1600">
                          <a:effectLst/>
                        </a:rPr>
                        <a:t>Mé</a:t>
                      </a:r>
                      <a:r>
                        <a:rPr lang="es-ES" sz="1600" spc="-10">
                          <a:effectLst/>
                        </a:rPr>
                        <a:t>t</a:t>
                      </a:r>
                      <a:r>
                        <a:rPr lang="es-ES" sz="1600">
                          <a:effectLst/>
                        </a:rPr>
                        <a:t>ric</a:t>
                      </a:r>
                      <a:r>
                        <a:rPr lang="es-ES" sz="1600" spc="-15">
                          <a:effectLst/>
                        </a:rPr>
                        <a:t>a</a:t>
                      </a:r>
                      <a:r>
                        <a:rPr lang="es-ES" sz="1600">
                          <a:effectLst/>
                        </a:rPr>
                        <a:t>s empresariales</a:t>
                      </a:r>
                      <a:endParaRPr lang="es-PE" sz="1600">
                        <a:effectLst/>
                      </a:endParaRPr>
                    </a:p>
                    <a:p>
                      <a:pPr marL="68580">
                        <a:spcBef>
                          <a:spcPts val="610"/>
                        </a:spcBef>
                        <a:spcAft>
                          <a:spcPts val="0"/>
                        </a:spcAft>
                      </a:pPr>
                      <a:r>
                        <a:rPr lang="es-ES" sz="1600">
                          <a:effectLst/>
                        </a:rPr>
                        <a:t>Alta Dirección:</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85871760"/>
                  </a:ext>
                </a:extLst>
              </a:tr>
              <a:tr h="359713">
                <a:tc>
                  <a:txBody>
                    <a:bodyPr/>
                    <a:lstStyle/>
                    <a:p>
                      <a:pPr marL="53975">
                        <a:spcBef>
                          <a:spcPts val="30"/>
                        </a:spcBef>
                        <a:spcAft>
                          <a:spcPts val="0"/>
                        </a:spcAft>
                      </a:pPr>
                      <a:r>
                        <a:rPr lang="es-ES" sz="1600" dirty="0">
                          <a:effectLst/>
                        </a:rPr>
                        <a:t> </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lnSpc>
                          <a:spcPct val="101000"/>
                        </a:lnSpc>
                        <a:spcBef>
                          <a:spcPts val="345"/>
                        </a:spcBef>
                        <a:spcAft>
                          <a:spcPts val="0"/>
                        </a:spcAft>
                      </a:pPr>
                      <a:r>
                        <a:rPr lang="es-ES" sz="1600" dirty="0">
                          <a:effectLst/>
                        </a:rPr>
                        <a:t>Métricas</a:t>
                      </a:r>
                      <a:r>
                        <a:rPr lang="es-ES" sz="1600" spc="5" dirty="0">
                          <a:effectLst/>
                        </a:rPr>
                        <a:t> </a:t>
                      </a:r>
                      <a:r>
                        <a:rPr lang="es-ES" sz="1600" dirty="0">
                          <a:effectLst/>
                        </a:rPr>
                        <a:t>organizacionales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368408735"/>
                  </a:ext>
                </a:extLst>
              </a:tr>
              <a:tr h="652914">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dirty="0">
                          <a:effectLst/>
                        </a:rPr>
                        <a:t> </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dirty="0">
                          <a:effectLst/>
                        </a:rPr>
                        <a:t> </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dirty="0">
                          <a:effectLst/>
                        </a:rPr>
                        <a:t> </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136525">
                        <a:lnSpc>
                          <a:spcPct val="102000"/>
                        </a:lnSpc>
                        <a:spcBef>
                          <a:spcPts val="340"/>
                        </a:spcBef>
                        <a:spcAft>
                          <a:spcPts val="0"/>
                        </a:spcAft>
                      </a:pPr>
                      <a:r>
                        <a:rPr lang="es-ES" sz="1600" dirty="0">
                          <a:effectLst/>
                        </a:rPr>
                        <a:t>Gerentes</a:t>
                      </a:r>
                      <a:r>
                        <a:rPr lang="es-ES" sz="1600" spc="5" dirty="0">
                          <a:effectLst/>
                        </a:rPr>
                        <a:t> </a:t>
                      </a:r>
                      <a:r>
                        <a:rPr lang="es-ES" sz="1600" dirty="0">
                          <a:effectLst/>
                        </a:rPr>
                        <a:t>medios:</a:t>
                      </a:r>
                      <a:r>
                        <a:rPr lang="es-ES" sz="1600" spc="5" dirty="0">
                          <a:effectLst/>
                        </a:rPr>
                        <a:t> </a:t>
                      </a:r>
                      <a:r>
                        <a:rPr lang="es-ES" sz="1600" dirty="0">
                          <a:effectLst/>
                        </a:rPr>
                        <a:t>Métricas</a:t>
                      </a:r>
                      <a:r>
                        <a:rPr lang="es-ES" sz="1600" spc="130" dirty="0">
                          <a:effectLst/>
                        </a:rPr>
                        <a:t> </a:t>
                      </a:r>
                      <a:r>
                        <a:rPr lang="es-ES" sz="1600" dirty="0">
                          <a:effectLst/>
                        </a:rPr>
                        <a:t>de</a:t>
                      </a:r>
                      <a:r>
                        <a:rPr lang="es-ES" sz="1600" spc="-240" dirty="0">
                          <a:effectLst/>
                        </a:rPr>
                        <a:t> </a:t>
                      </a:r>
                      <a:r>
                        <a:rPr lang="es-ES" sz="1600" dirty="0">
                          <a:effectLst/>
                        </a:rPr>
                        <a:t>procesos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586206692"/>
                  </a:ext>
                </a:extLst>
              </a:tr>
              <a:tr h="686724">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1600">
                          <a:effectLst/>
                        </a:rPr>
                        <a:t> </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136525">
                        <a:lnSpc>
                          <a:spcPct val="101000"/>
                        </a:lnSpc>
                        <a:spcBef>
                          <a:spcPts val="340"/>
                        </a:spcBef>
                        <a:spcAft>
                          <a:spcPts val="0"/>
                        </a:spcAft>
                      </a:pPr>
                      <a:r>
                        <a:rPr lang="es-ES" sz="1600" dirty="0">
                          <a:effectLst/>
                        </a:rPr>
                        <a:t>Trabajadores</a:t>
                      </a:r>
                      <a:r>
                        <a:rPr lang="es-ES" sz="1600" spc="5" dirty="0">
                          <a:effectLst/>
                        </a:rPr>
                        <a:t> </a:t>
                      </a:r>
                      <a:r>
                        <a:rPr lang="es-ES" sz="1600" dirty="0">
                          <a:effectLst/>
                        </a:rPr>
                        <a:t>del</a:t>
                      </a:r>
                      <a:r>
                        <a:rPr lang="es-ES" sz="1600" spc="5" dirty="0">
                          <a:effectLst/>
                        </a:rPr>
                        <a:t> </a:t>
                      </a:r>
                      <a:r>
                        <a:rPr lang="es-ES" sz="1600" dirty="0">
                          <a:effectLst/>
                        </a:rPr>
                        <a:t>conocimiento:</a:t>
                      </a:r>
                      <a:r>
                        <a:rPr lang="es-ES" sz="1600" spc="5" dirty="0">
                          <a:effectLst/>
                        </a:rPr>
                        <a:t> </a:t>
                      </a:r>
                      <a:r>
                        <a:rPr lang="es-ES" sz="1600" dirty="0">
                          <a:effectLst/>
                        </a:rPr>
                        <a:t>Actividades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198509265"/>
                  </a:ext>
                </a:extLst>
              </a:tr>
            </a:tbl>
          </a:graphicData>
        </a:graphic>
      </p:graphicFrame>
    </p:spTree>
    <p:extLst>
      <p:ext uri="{BB962C8B-B14F-4D97-AF65-F5344CB8AC3E}">
        <p14:creationId xmlns:p14="http://schemas.microsoft.com/office/powerpoint/2010/main" val="343989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88189" cy="1325563"/>
          </a:xfrm>
        </p:spPr>
        <p:txBody>
          <a:bodyPr>
            <a:normAutofit/>
          </a:bodyPr>
          <a:lstStyle/>
          <a:p>
            <a:r>
              <a:rPr lang="es-PE" dirty="0"/>
              <a:t>Capitulo </a:t>
            </a:r>
            <a:r>
              <a:rPr lang="en-US" dirty="0"/>
              <a:t>9 </a:t>
            </a:r>
            <a:r>
              <a:rPr lang="es-PE" dirty="0"/>
              <a:t>Gestión</a:t>
            </a:r>
            <a:r>
              <a:rPr lang="en-US" dirty="0"/>
              <a:t> de DW y BI </a:t>
            </a:r>
            <a:endParaRPr lang="es-PE" dirty="0"/>
          </a:p>
        </p:txBody>
      </p:sp>
      <p:sp>
        <p:nvSpPr>
          <p:cNvPr id="3" name="Marcador de contenido 2"/>
          <p:cNvSpPr>
            <a:spLocks noGrp="1"/>
          </p:cNvSpPr>
          <p:nvPr>
            <p:ph idx="1"/>
          </p:nvPr>
        </p:nvSpPr>
        <p:spPr/>
        <p:txBody>
          <a:bodyPr>
            <a:normAutofit lnSpcReduction="10000"/>
          </a:bodyPr>
          <a:lstStyle/>
          <a:p>
            <a:r>
              <a:rPr lang="es-PE" dirty="0"/>
              <a:t>Introduccion</a:t>
            </a:r>
          </a:p>
          <a:p>
            <a:r>
              <a:rPr lang="es-PE" dirty="0"/>
              <a:t>Enterprise Data Warehouse</a:t>
            </a:r>
          </a:p>
          <a:p>
            <a:r>
              <a:rPr lang="es-PE" dirty="0"/>
              <a:t>Inteligencia de negocio</a:t>
            </a:r>
          </a:p>
          <a:p>
            <a:r>
              <a:rPr lang="es-PE" dirty="0"/>
              <a:t>Actividades de la Función de Gestión de DW y BI</a:t>
            </a:r>
          </a:p>
          <a:p>
            <a:r>
              <a:rPr lang="es-PE" dirty="0"/>
              <a:t>Arquitectura y Componentes del DW</a:t>
            </a:r>
          </a:p>
          <a:p>
            <a:r>
              <a:rPr lang="es-PE" dirty="0"/>
              <a:t>Modelado Dimensional</a:t>
            </a:r>
          </a:p>
          <a:p>
            <a:r>
              <a:rPr lang="es-PE" dirty="0"/>
              <a:t>Tipos de inteligencia de negocio</a:t>
            </a:r>
          </a:p>
          <a:p>
            <a:r>
              <a:rPr lang="es-PE" dirty="0"/>
              <a:t>Analítica, Aplicaciones, Herramientas y Tipos</a:t>
            </a:r>
          </a:p>
          <a:p>
            <a:r>
              <a:rPr lang="es-PE" dirty="0"/>
              <a:t>Principios Rectores</a:t>
            </a:r>
          </a:p>
          <a:p>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415706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64834001"/>
              </p:ext>
            </p:extLst>
          </p:nvPr>
        </p:nvGraphicFramePr>
        <p:xfrm>
          <a:off x="838202" y="365126"/>
          <a:ext cx="10515597" cy="6079921"/>
        </p:xfrm>
        <a:graphic>
          <a:graphicData uri="http://schemas.openxmlformats.org/drawingml/2006/table">
            <a:tbl>
              <a:tblPr firstRow="1" firstCol="1" lastRow="1" lastCol="1" bandRow="1" bandCol="1">
                <a:tableStyleId>{5C22544A-7EE6-4342-B048-85BDC9FD1C3A}</a:tableStyleId>
              </a:tblPr>
              <a:tblGrid>
                <a:gridCol w="2538046">
                  <a:extLst>
                    <a:ext uri="{9D8B030D-6E8A-4147-A177-3AD203B41FA5}">
                      <a16:colId xmlns:a16="http://schemas.microsoft.com/office/drawing/2014/main" val="2410759028"/>
                    </a:ext>
                  </a:extLst>
                </a:gridCol>
                <a:gridCol w="1873153">
                  <a:extLst>
                    <a:ext uri="{9D8B030D-6E8A-4147-A177-3AD203B41FA5}">
                      <a16:colId xmlns:a16="http://schemas.microsoft.com/office/drawing/2014/main" val="3217091896"/>
                    </a:ext>
                  </a:extLst>
                </a:gridCol>
                <a:gridCol w="1766816">
                  <a:extLst>
                    <a:ext uri="{9D8B030D-6E8A-4147-A177-3AD203B41FA5}">
                      <a16:colId xmlns:a16="http://schemas.microsoft.com/office/drawing/2014/main" val="688672304"/>
                    </a:ext>
                  </a:extLst>
                </a:gridCol>
                <a:gridCol w="2105690">
                  <a:extLst>
                    <a:ext uri="{9D8B030D-6E8A-4147-A177-3AD203B41FA5}">
                      <a16:colId xmlns:a16="http://schemas.microsoft.com/office/drawing/2014/main" val="4060531463"/>
                    </a:ext>
                  </a:extLst>
                </a:gridCol>
                <a:gridCol w="2231892">
                  <a:extLst>
                    <a:ext uri="{9D8B030D-6E8A-4147-A177-3AD203B41FA5}">
                      <a16:colId xmlns:a16="http://schemas.microsoft.com/office/drawing/2014/main" val="1980813579"/>
                    </a:ext>
                  </a:extLst>
                </a:gridCol>
              </a:tblGrid>
              <a:tr h="593007">
                <a:tc>
                  <a:txBody>
                    <a:bodyPr/>
                    <a:lstStyle/>
                    <a:p>
                      <a:pPr marL="53975">
                        <a:spcBef>
                          <a:spcPts val="30"/>
                        </a:spcBef>
                        <a:spcAft>
                          <a:spcPts val="0"/>
                        </a:spcAft>
                      </a:pPr>
                      <a:r>
                        <a:rPr lang="es-ES" sz="1800" dirty="0">
                          <a:effectLst/>
                        </a:rPr>
                        <a:t> </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33350" marR="112395" indent="60960">
                        <a:lnSpc>
                          <a:spcPct val="101000"/>
                        </a:lnSpc>
                        <a:spcBef>
                          <a:spcPts val="30"/>
                        </a:spcBef>
                        <a:spcAft>
                          <a:spcPts val="0"/>
                        </a:spcAft>
                      </a:pPr>
                      <a:r>
                        <a:rPr lang="es-ES" sz="1800">
                          <a:effectLst/>
                        </a:rPr>
                        <a:t>Datos de</a:t>
                      </a:r>
                      <a:r>
                        <a:rPr lang="es-ES" sz="1800" spc="5">
                          <a:effectLst/>
                        </a:rPr>
                        <a:t> </a:t>
                      </a:r>
                      <a:r>
                        <a:rPr lang="es-ES" sz="1800" spc="-5">
                          <a:effectLst/>
                        </a:rPr>
                        <a:t>aplicación</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16865">
                        <a:spcBef>
                          <a:spcPts val="30"/>
                        </a:spcBef>
                        <a:spcAft>
                          <a:spcPts val="0"/>
                        </a:spcAft>
                      </a:pPr>
                      <a:r>
                        <a:rPr lang="es-ES" sz="1800">
                          <a:effectLst/>
                        </a:rPr>
                        <a:t>ODS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6515" marR="46990" algn="ctr">
                        <a:spcBef>
                          <a:spcPts val="30"/>
                        </a:spcBef>
                        <a:spcAft>
                          <a:spcPts val="0"/>
                        </a:spcAft>
                      </a:pPr>
                      <a:r>
                        <a:rPr lang="es-ES" sz="1800">
                          <a:effectLst/>
                        </a:rPr>
                        <a:t>DW</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36220">
                        <a:spcBef>
                          <a:spcPts val="30"/>
                        </a:spcBef>
                        <a:spcAft>
                          <a:spcPts val="0"/>
                        </a:spcAft>
                      </a:pPr>
                      <a:r>
                        <a:rPr lang="es-ES" sz="1800">
                          <a:effectLst/>
                        </a:rPr>
                        <a:t>Data</a:t>
                      </a:r>
                      <a:r>
                        <a:rPr lang="es-ES" sz="1800" spc="30">
                          <a:effectLst/>
                        </a:rPr>
                        <a:t> </a:t>
                      </a:r>
                      <a:r>
                        <a:rPr lang="es-ES" sz="1800">
                          <a:effectLst/>
                        </a:rPr>
                        <a:t>Mart</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088661526"/>
                  </a:ext>
                </a:extLst>
              </a:tr>
              <a:tr h="832403">
                <a:tc>
                  <a:txBody>
                    <a:bodyPr/>
                    <a:lstStyle/>
                    <a:p>
                      <a:pPr marL="67945" marR="179705">
                        <a:lnSpc>
                          <a:spcPct val="101000"/>
                        </a:lnSpc>
                        <a:spcBef>
                          <a:spcPts val="30"/>
                        </a:spcBef>
                        <a:spcAft>
                          <a:spcPts val="0"/>
                        </a:spcAft>
                      </a:pPr>
                      <a:r>
                        <a:rPr lang="es-ES" sz="1800">
                          <a:effectLst/>
                        </a:rPr>
                        <a:t>Cómo</a:t>
                      </a:r>
                      <a:r>
                        <a:rPr lang="es-ES" sz="1800" spc="-30">
                          <a:effectLst/>
                        </a:rPr>
                        <a:t> </a:t>
                      </a:r>
                      <a:r>
                        <a:rPr lang="es-ES" sz="1800">
                          <a:effectLst/>
                        </a:rPr>
                        <a:t>se</a:t>
                      </a:r>
                      <a:r>
                        <a:rPr lang="es-ES" sz="1800" spc="-25">
                          <a:effectLst/>
                        </a:rPr>
                        <a:t> </a:t>
                      </a:r>
                      <a:r>
                        <a:rPr lang="es-ES" sz="1800">
                          <a:effectLst/>
                        </a:rPr>
                        <a:t>utiliza</a:t>
                      </a:r>
                      <a:r>
                        <a:rPr lang="es-ES" sz="1800" spc="-260">
                          <a:effectLst/>
                        </a:rPr>
                        <a:t> </a:t>
                      </a:r>
                      <a:r>
                        <a:rPr lang="es-ES" sz="1800">
                          <a:effectLst/>
                        </a:rPr>
                        <a:t>el</a:t>
                      </a:r>
                      <a:r>
                        <a:rPr lang="es-ES" sz="1800" spc="5">
                          <a:effectLst/>
                        </a:rPr>
                        <a:t> </a:t>
                      </a:r>
                      <a:r>
                        <a:rPr lang="es-ES" sz="1800">
                          <a:effectLst/>
                        </a:rPr>
                        <a:t>sistema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30"/>
                        </a:spcBef>
                        <a:spcAft>
                          <a:spcPts val="0"/>
                        </a:spcAft>
                      </a:pPr>
                      <a:r>
                        <a:rPr lang="es-ES" sz="1800" dirty="0">
                          <a:effectLst/>
                        </a:rPr>
                        <a:t>Operaciones</a:t>
                      </a:r>
                      <a:r>
                        <a:rPr lang="es-ES" sz="1800" spc="-240" dirty="0">
                          <a:effectLst/>
                        </a:rPr>
                        <a:t> </a:t>
                      </a:r>
                      <a:r>
                        <a:rPr lang="es-ES" sz="1800" dirty="0">
                          <a:effectLst/>
                        </a:rPr>
                        <a:t>fijas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30"/>
                        </a:spcBef>
                        <a:spcAft>
                          <a:spcPts val="0"/>
                        </a:spcAft>
                      </a:pPr>
                      <a:r>
                        <a:rPr lang="es-ES" sz="1800" dirty="0">
                          <a:effectLst/>
                        </a:rPr>
                        <a:t>Informes</a:t>
                      </a:r>
                      <a:r>
                        <a:rPr lang="es-ES" sz="1800" spc="5" dirty="0">
                          <a:effectLst/>
                        </a:rPr>
                        <a:t> </a:t>
                      </a:r>
                      <a:r>
                        <a:rPr lang="es-ES" sz="1800" dirty="0">
                          <a:effectLst/>
                        </a:rPr>
                        <a:t>Operativos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344805" algn="just">
                        <a:lnSpc>
                          <a:spcPct val="101000"/>
                        </a:lnSpc>
                        <a:spcBef>
                          <a:spcPts val="30"/>
                        </a:spcBef>
                        <a:spcAft>
                          <a:spcPts val="0"/>
                        </a:spcAft>
                      </a:pPr>
                      <a:r>
                        <a:rPr lang="es-ES" sz="1800" spc="-5">
                          <a:effectLst/>
                        </a:rPr>
                        <a:t>Organizar,</a:t>
                      </a:r>
                      <a:r>
                        <a:rPr lang="es-ES" sz="1800" spc="-270">
                          <a:effectLst/>
                        </a:rPr>
                        <a:t> </a:t>
                      </a:r>
                      <a:r>
                        <a:rPr lang="es-ES" sz="1800">
                          <a:effectLst/>
                        </a:rPr>
                        <a:t>almacenar,</a:t>
                      </a:r>
                      <a:r>
                        <a:rPr lang="es-ES" sz="1800" spc="-255">
                          <a:effectLst/>
                        </a:rPr>
                        <a:t> </a:t>
                      </a:r>
                      <a:r>
                        <a:rPr lang="es-ES" sz="1800">
                          <a:effectLst/>
                        </a:rPr>
                        <a:t>Alimentar</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a:effectLst/>
                        </a:rPr>
                        <a:t>Personalizado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174791303"/>
                  </a:ext>
                </a:extLst>
              </a:tr>
              <a:tr h="593007">
                <a:tc>
                  <a:txBody>
                    <a:bodyPr/>
                    <a:lstStyle/>
                    <a:p>
                      <a:pPr marL="67945" marR="153035">
                        <a:lnSpc>
                          <a:spcPct val="101000"/>
                        </a:lnSpc>
                        <a:spcBef>
                          <a:spcPts val="45"/>
                        </a:spcBef>
                        <a:spcAft>
                          <a:spcPts val="0"/>
                        </a:spcAft>
                      </a:pPr>
                      <a:r>
                        <a:rPr lang="es-ES" sz="1800">
                          <a:effectLst/>
                        </a:rPr>
                        <a:t>Disponibilidad</a:t>
                      </a:r>
                      <a:r>
                        <a:rPr lang="es-ES" sz="1800" spc="-255">
                          <a:effectLst/>
                        </a:rPr>
                        <a:t> </a:t>
                      </a:r>
                      <a:r>
                        <a:rPr lang="es-ES" sz="1800">
                          <a:effectLst/>
                        </a:rPr>
                        <a:t>del sistema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a:effectLst/>
                        </a:rPr>
                        <a:t>Alta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dirty="0">
                          <a:effectLst/>
                        </a:rPr>
                        <a:t>Media</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dirty="0">
                          <a:effectLst/>
                        </a:rPr>
                        <a:t>Varia</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45"/>
                        </a:spcBef>
                        <a:spcAft>
                          <a:spcPts val="0"/>
                        </a:spcAft>
                      </a:pPr>
                      <a:r>
                        <a:rPr lang="es-ES" sz="1800">
                          <a:effectLst/>
                        </a:rPr>
                        <a:t>Flexible</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894420777"/>
                  </a:ext>
                </a:extLst>
              </a:tr>
              <a:tr h="593007">
                <a:tc>
                  <a:txBody>
                    <a:bodyPr/>
                    <a:lstStyle/>
                    <a:p>
                      <a:pPr marL="67945" marR="130810">
                        <a:lnSpc>
                          <a:spcPct val="101000"/>
                        </a:lnSpc>
                        <a:spcBef>
                          <a:spcPts val="30"/>
                        </a:spcBef>
                        <a:spcAft>
                          <a:spcPts val="0"/>
                        </a:spcAft>
                      </a:pPr>
                      <a:r>
                        <a:rPr lang="es-ES" sz="1800">
                          <a:effectLst/>
                        </a:rPr>
                        <a:t>Tiempo</a:t>
                      </a:r>
                      <a:r>
                        <a:rPr lang="es-ES" sz="1800" spc="35">
                          <a:effectLst/>
                        </a:rPr>
                        <a:t> </a:t>
                      </a:r>
                      <a:r>
                        <a:rPr lang="es-ES" sz="1800">
                          <a:effectLst/>
                        </a:rPr>
                        <a:t>de</a:t>
                      </a:r>
                      <a:r>
                        <a:rPr lang="es-ES" sz="1800" spc="5">
                          <a:effectLst/>
                        </a:rPr>
                        <a:t> </a:t>
                      </a:r>
                      <a:r>
                        <a:rPr lang="es-ES" sz="1800">
                          <a:effectLst/>
                        </a:rPr>
                        <a:t>respuesta</a:t>
                      </a:r>
                      <a:r>
                        <a:rPr lang="es-ES" sz="1800" spc="180">
                          <a:effectLst/>
                        </a:rPr>
                        <a:t> </a:t>
                      </a:r>
                      <a:r>
                        <a:rPr lang="es-ES" sz="1800">
                          <a:effectLst/>
                        </a:rPr>
                        <a:t>típico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a:effectLst/>
                        </a:rPr>
                        <a:t>Segundos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35890">
                        <a:lnSpc>
                          <a:spcPct val="101000"/>
                        </a:lnSpc>
                        <a:spcBef>
                          <a:spcPts val="30"/>
                        </a:spcBef>
                        <a:spcAft>
                          <a:spcPts val="0"/>
                        </a:spcAft>
                      </a:pPr>
                      <a:r>
                        <a:rPr lang="es-ES" sz="1800" spc="-5">
                          <a:effectLst/>
                        </a:rPr>
                        <a:t>Segundos </a:t>
                      </a:r>
                      <a:r>
                        <a:rPr lang="es-ES" sz="1800">
                          <a:effectLst/>
                        </a:rPr>
                        <a:t>a</a:t>
                      </a:r>
                      <a:r>
                        <a:rPr lang="es-ES" sz="1800" spc="-255">
                          <a:effectLst/>
                        </a:rPr>
                        <a:t> </a:t>
                      </a:r>
                      <a:r>
                        <a:rPr lang="es-ES" sz="1800">
                          <a:effectLst/>
                        </a:rPr>
                        <a:t>minutos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59055">
                        <a:lnSpc>
                          <a:spcPct val="101000"/>
                        </a:lnSpc>
                        <a:spcBef>
                          <a:spcPts val="30"/>
                        </a:spcBef>
                        <a:spcAft>
                          <a:spcPts val="0"/>
                        </a:spcAft>
                      </a:pPr>
                      <a:r>
                        <a:rPr lang="es-ES" sz="1800" dirty="0">
                          <a:effectLst/>
                        </a:rPr>
                        <a:t>Más</a:t>
                      </a:r>
                      <a:r>
                        <a:rPr lang="es-ES" sz="1800" spc="-35" dirty="0">
                          <a:effectLst/>
                        </a:rPr>
                        <a:t> </a:t>
                      </a:r>
                      <a:r>
                        <a:rPr lang="es-ES" sz="1800" dirty="0">
                          <a:effectLst/>
                        </a:rPr>
                        <a:t>Largo</a:t>
                      </a:r>
                      <a:r>
                        <a:rPr lang="es-ES" sz="1800" spc="-35" dirty="0">
                          <a:effectLst/>
                        </a:rPr>
                        <a:t> </a:t>
                      </a:r>
                      <a:r>
                        <a:rPr lang="es-ES" sz="1800" dirty="0">
                          <a:effectLst/>
                        </a:rPr>
                        <a:t>(Por</a:t>
                      </a:r>
                      <a:r>
                        <a:rPr lang="es-ES" sz="1800" spc="-255" dirty="0">
                          <a:effectLst/>
                        </a:rPr>
                        <a:t> </a:t>
                      </a:r>
                      <a:r>
                        <a:rPr lang="es-ES" sz="1800" dirty="0">
                          <a:effectLst/>
                        </a:rPr>
                        <a:t>lotes)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387985">
                        <a:lnSpc>
                          <a:spcPct val="101000"/>
                        </a:lnSpc>
                        <a:spcBef>
                          <a:spcPts val="30"/>
                        </a:spcBef>
                        <a:spcAft>
                          <a:spcPts val="0"/>
                        </a:spcAft>
                      </a:pPr>
                      <a:r>
                        <a:rPr lang="es-ES" sz="1800" spc="-5">
                          <a:effectLst/>
                        </a:rPr>
                        <a:t>Segundos </a:t>
                      </a:r>
                      <a:r>
                        <a:rPr lang="es-ES" sz="1800">
                          <a:effectLst/>
                        </a:rPr>
                        <a:t>a</a:t>
                      </a:r>
                      <a:r>
                        <a:rPr lang="es-ES" sz="1800" spc="-255">
                          <a:effectLst/>
                        </a:rPr>
                        <a:t> </a:t>
                      </a:r>
                      <a:r>
                        <a:rPr lang="es-ES" sz="1800">
                          <a:effectLst/>
                        </a:rPr>
                        <a:t>horas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00923508"/>
                  </a:ext>
                </a:extLst>
              </a:tr>
              <a:tr h="834230">
                <a:tc>
                  <a:txBody>
                    <a:bodyPr/>
                    <a:lstStyle/>
                    <a:p>
                      <a:pPr marL="67945" marR="113030">
                        <a:lnSpc>
                          <a:spcPct val="101000"/>
                        </a:lnSpc>
                        <a:spcBef>
                          <a:spcPts val="30"/>
                        </a:spcBef>
                        <a:spcAft>
                          <a:spcPts val="0"/>
                        </a:spcAft>
                      </a:pPr>
                      <a:r>
                        <a:rPr lang="es-ES" sz="1800">
                          <a:effectLst/>
                        </a:rPr>
                        <a:t>Número</a:t>
                      </a:r>
                      <a:r>
                        <a:rPr lang="es-ES" sz="1800" spc="45">
                          <a:effectLst/>
                        </a:rPr>
                        <a:t> </a:t>
                      </a:r>
                      <a:r>
                        <a:rPr lang="es-ES" sz="1800">
                          <a:effectLst/>
                        </a:rPr>
                        <a:t>de</a:t>
                      </a:r>
                      <a:r>
                        <a:rPr lang="es-ES" sz="1800" spc="5">
                          <a:effectLst/>
                        </a:rPr>
                        <a:t> </a:t>
                      </a:r>
                      <a:r>
                        <a:rPr lang="es-ES" sz="1800">
                          <a:effectLst/>
                        </a:rPr>
                        <a:t>registros</a:t>
                      </a:r>
                      <a:r>
                        <a:rPr lang="es-ES" sz="1800" spc="120">
                          <a:effectLst/>
                        </a:rPr>
                        <a:t> </a:t>
                      </a:r>
                      <a:r>
                        <a:rPr lang="es-ES" sz="1800">
                          <a:effectLst/>
                        </a:rPr>
                        <a:t>en</a:t>
                      </a:r>
                      <a:r>
                        <a:rPr lang="es-ES" sz="1800" spc="120">
                          <a:effectLst/>
                        </a:rPr>
                        <a:t> </a:t>
                      </a:r>
                      <a:r>
                        <a:rPr lang="es-ES" sz="1800">
                          <a:effectLst/>
                        </a:rPr>
                        <a:t>una</a:t>
                      </a:r>
                      <a:r>
                        <a:rPr lang="es-ES" sz="1800" spc="-255">
                          <a:effectLst/>
                        </a:rPr>
                        <a:t> </a:t>
                      </a:r>
                      <a:r>
                        <a:rPr lang="es-ES" sz="1800">
                          <a:effectLst/>
                        </a:rPr>
                        <a:t>operación</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a:effectLst/>
                        </a:rPr>
                        <a:t>Limitado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203835">
                        <a:lnSpc>
                          <a:spcPct val="101000"/>
                        </a:lnSpc>
                        <a:spcBef>
                          <a:spcPts val="30"/>
                        </a:spcBef>
                        <a:spcAft>
                          <a:spcPts val="0"/>
                        </a:spcAft>
                      </a:pPr>
                      <a:r>
                        <a:rPr lang="es-ES" sz="1800" spc="-15">
                          <a:effectLst/>
                        </a:rPr>
                        <a:t>Pequeño </a:t>
                      </a:r>
                      <a:r>
                        <a:rPr lang="es-ES" sz="1800" spc="-10">
                          <a:effectLst/>
                        </a:rPr>
                        <a:t>a</a:t>
                      </a:r>
                      <a:r>
                        <a:rPr lang="es-ES" sz="1800" spc="-255">
                          <a:effectLst/>
                        </a:rPr>
                        <a:t> </a:t>
                      </a:r>
                      <a:r>
                        <a:rPr lang="es-ES" sz="1800">
                          <a:effectLst/>
                        </a:rPr>
                        <a:t>mediano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dirty="0">
                          <a:effectLst/>
                        </a:rPr>
                        <a:t>Largo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a:effectLst/>
                        </a:rPr>
                        <a:t>Largo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71588369"/>
                  </a:ext>
                </a:extLst>
              </a:tr>
              <a:tr h="832403">
                <a:tc>
                  <a:txBody>
                    <a:bodyPr/>
                    <a:lstStyle/>
                    <a:p>
                      <a:pPr marL="67945" marR="410210">
                        <a:lnSpc>
                          <a:spcPct val="101000"/>
                        </a:lnSpc>
                        <a:spcBef>
                          <a:spcPts val="30"/>
                        </a:spcBef>
                        <a:spcAft>
                          <a:spcPts val="0"/>
                        </a:spcAft>
                      </a:pPr>
                      <a:r>
                        <a:rPr lang="es-ES" sz="1800">
                          <a:effectLst/>
                        </a:rPr>
                        <a:t>Cantidad de</a:t>
                      </a:r>
                      <a:r>
                        <a:rPr lang="es-ES" sz="1800" spc="-265">
                          <a:effectLst/>
                        </a:rPr>
                        <a:t> </a:t>
                      </a:r>
                      <a:r>
                        <a:rPr lang="es-ES" sz="1800">
                          <a:effectLst/>
                        </a:rPr>
                        <a:t>datos por</a:t>
                      </a:r>
                      <a:r>
                        <a:rPr lang="es-ES" sz="1800" spc="5">
                          <a:effectLst/>
                        </a:rPr>
                        <a:t> </a:t>
                      </a:r>
                      <a:r>
                        <a:rPr lang="es-ES" sz="1800">
                          <a:effectLst/>
                        </a:rPr>
                        <a:t>Proceso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a:effectLst/>
                        </a:rPr>
                        <a:t>Pequeña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a:effectLst/>
                        </a:rPr>
                        <a:t>Media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1800" dirty="0">
                          <a:effectLst/>
                        </a:rPr>
                        <a:t>Larga</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a:effectLst/>
                        </a:rPr>
                        <a:t>Larga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761756936"/>
                  </a:ext>
                </a:extLst>
              </a:tr>
              <a:tr h="1801864">
                <a:tc>
                  <a:txBody>
                    <a:bodyPr/>
                    <a:lstStyle/>
                    <a:p>
                      <a:pPr marL="67945" marR="48260">
                        <a:lnSpc>
                          <a:spcPct val="101000"/>
                        </a:lnSpc>
                        <a:spcBef>
                          <a:spcPts val="45"/>
                        </a:spcBef>
                        <a:spcAft>
                          <a:spcPts val="0"/>
                        </a:spcAft>
                      </a:pPr>
                      <a:r>
                        <a:rPr lang="es-ES" sz="1800">
                          <a:effectLst/>
                        </a:rPr>
                        <a:t>Ciclo</a:t>
                      </a:r>
                      <a:r>
                        <a:rPr lang="es-ES" sz="1800" spc="25">
                          <a:effectLst/>
                        </a:rPr>
                        <a:t> </a:t>
                      </a:r>
                      <a:r>
                        <a:rPr lang="es-ES" sz="1800">
                          <a:effectLst/>
                        </a:rPr>
                        <a:t>de</a:t>
                      </a:r>
                      <a:r>
                        <a:rPr lang="es-ES" sz="1800" spc="30">
                          <a:effectLst/>
                        </a:rPr>
                        <a:t> </a:t>
                      </a:r>
                      <a:r>
                        <a:rPr lang="es-ES" sz="1800">
                          <a:effectLst/>
                        </a:rPr>
                        <a:t>Vida</a:t>
                      </a:r>
                      <a:r>
                        <a:rPr lang="es-ES" sz="1800" spc="25">
                          <a:effectLst/>
                        </a:rPr>
                        <a:t> </a:t>
                      </a:r>
                      <a:r>
                        <a:rPr lang="es-ES" sz="1800">
                          <a:effectLst/>
                        </a:rPr>
                        <a:t>de</a:t>
                      </a:r>
                      <a:r>
                        <a:rPr lang="es-ES" sz="1800" spc="5">
                          <a:effectLst/>
                        </a:rPr>
                        <a:t> </a:t>
                      </a:r>
                      <a:r>
                        <a:rPr lang="es-ES" sz="1800">
                          <a:effectLst/>
                        </a:rPr>
                        <a:t>Desarrollo del</a:t>
                      </a:r>
                      <a:r>
                        <a:rPr lang="es-ES" sz="1800" spc="5">
                          <a:effectLst/>
                        </a:rPr>
                        <a:t> </a:t>
                      </a:r>
                      <a:r>
                        <a:rPr lang="es-ES" sz="1800">
                          <a:effectLst/>
                        </a:rPr>
                        <a:t>Sistema</a:t>
                      </a:r>
                      <a:r>
                        <a:rPr lang="es-ES" sz="1800" spc="65">
                          <a:effectLst/>
                        </a:rPr>
                        <a:t> </a:t>
                      </a:r>
                      <a:r>
                        <a:rPr lang="es-ES" sz="1800">
                          <a:effectLst/>
                        </a:rPr>
                        <a:t>(SDLC</a:t>
                      </a:r>
                      <a:r>
                        <a:rPr lang="es-ES" sz="1800" spc="5">
                          <a:effectLst/>
                        </a:rPr>
                        <a:t> </a:t>
                      </a:r>
                      <a:r>
                        <a:rPr lang="es-ES" sz="1800">
                          <a:effectLst/>
                        </a:rPr>
                        <a:t>por sus siglas en</a:t>
                      </a:r>
                      <a:r>
                        <a:rPr lang="es-ES" sz="1800" spc="-265">
                          <a:effectLst/>
                        </a:rPr>
                        <a:t> </a:t>
                      </a:r>
                      <a:r>
                        <a:rPr lang="es-ES" sz="1800">
                          <a:effectLst/>
                        </a:rPr>
                        <a:t>inglés</a:t>
                      </a:r>
                      <a:r>
                        <a:rPr lang="es-ES" sz="1800" spc="5">
                          <a:effectLst/>
                        </a:rPr>
                        <a:t> </a:t>
                      </a:r>
                      <a:r>
                        <a:rPr lang="es-ES" sz="1800">
                          <a:effectLst/>
                        </a:rPr>
                        <a:t>System</a:t>
                      </a:r>
                      <a:r>
                        <a:rPr lang="es-ES" sz="1800" spc="5">
                          <a:effectLst/>
                        </a:rPr>
                        <a:t> </a:t>
                      </a:r>
                      <a:r>
                        <a:rPr lang="es-ES" sz="1800" spc="-5">
                          <a:effectLst/>
                        </a:rPr>
                        <a:t>Development </a:t>
                      </a:r>
                      <a:r>
                        <a:rPr lang="es-ES" sz="1800">
                          <a:effectLst/>
                        </a:rPr>
                        <a:t>Life</a:t>
                      </a:r>
                      <a:r>
                        <a:rPr lang="es-ES" sz="1800" spc="-265">
                          <a:effectLst/>
                        </a:rPr>
                        <a:t> </a:t>
                      </a:r>
                      <a:r>
                        <a:rPr lang="es-ES" sz="1800">
                          <a:effectLst/>
                        </a:rPr>
                        <a:t>Cycle)</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a:effectLst/>
                        </a:rPr>
                        <a:t>Clásico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a:effectLst/>
                        </a:rPr>
                        <a:t>Clásico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dirty="0">
                          <a:effectLst/>
                        </a:rPr>
                        <a:t>Clásico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07950">
                        <a:spcBef>
                          <a:spcPts val="45"/>
                        </a:spcBef>
                        <a:spcAft>
                          <a:spcPts val="0"/>
                        </a:spcAft>
                      </a:pPr>
                      <a:r>
                        <a:rPr lang="es-ES" sz="1800" dirty="0">
                          <a:effectLst/>
                        </a:rPr>
                        <a:t>Modificado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9224835"/>
                  </a:ext>
                </a:extLst>
              </a:tr>
            </a:tbl>
          </a:graphicData>
        </a:graphic>
      </p:graphicFrame>
    </p:spTree>
    <p:extLst>
      <p:ext uri="{BB962C8B-B14F-4D97-AF65-F5344CB8AC3E}">
        <p14:creationId xmlns:p14="http://schemas.microsoft.com/office/powerpoint/2010/main" val="362868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Componentes de la Fábrica de Información Corporativa – Vista de Datos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451792171"/>
              </p:ext>
            </p:extLst>
          </p:nvPr>
        </p:nvGraphicFramePr>
        <p:xfrm>
          <a:off x="1091379" y="1887793"/>
          <a:ext cx="9851923" cy="4055806"/>
        </p:xfrm>
        <a:graphic>
          <a:graphicData uri="http://schemas.openxmlformats.org/drawingml/2006/table">
            <a:tbl>
              <a:tblPr firstRow="1" firstCol="1" lastRow="1" lastCol="1" bandRow="1" bandCol="1">
                <a:tableStyleId>{5C22544A-7EE6-4342-B048-85BDC9FD1C3A}</a:tableStyleId>
              </a:tblPr>
              <a:tblGrid>
                <a:gridCol w="2564389">
                  <a:extLst>
                    <a:ext uri="{9D8B030D-6E8A-4147-A177-3AD203B41FA5}">
                      <a16:colId xmlns:a16="http://schemas.microsoft.com/office/drawing/2014/main" val="3356795490"/>
                    </a:ext>
                  </a:extLst>
                </a:gridCol>
                <a:gridCol w="2383799">
                  <a:extLst>
                    <a:ext uri="{9D8B030D-6E8A-4147-A177-3AD203B41FA5}">
                      <a16:colId xmlns:a16="http://schemas.microsoft.com/office/drawing/2014/main" val="2661117978"/>
                    </a:ext>
                  </a:extLst>
                </a:gridCol>
                <a:gridCol w="2526882">
                  <a:extLst>
                    <a:ext uri="{9D8B030D-6E8A-4147-A177-3AD203B41FA5}">
                      <a16:colId xmlns:a16="http://schemas.microsoft.com/office/drawing/2014/main" val="2289247053"/>
                    </a:ext>
                  </a:extLst>
                </a:gridCol>
                <a:gridCol w="2376853">
                  <a:extLst>
                    <a:ext uri="{9D8B030D-6E8A-4147-A177-3AD203B41FA5}">
                      <a16:colId xmlns:a16="http://schemas.microsoft.com/office/drawing/2014/main" val="48998189"/>
                    </a:ext>
                  </a:extLst>
                </a:gridCol>
              </a:tblGrid>
              <a:tr h="818622">
                <a:tc>
                  <a:txBody>
                    <a:bodyPr/>
                    <a:lstStyle/>
                    <a:p>
                      <a:pPr marL="200660">
                        <a:spcBef>
                          <a:spcPts val="30"/>
                        </a:spcBef>
                        <a:spcAft>
                          <a:spcPts val="0"/>
                        </a:spcAft>
                      </a:pPr>
                      <a:r>
                        <a:rPr lang="es-ES" sz="2400" dirty="0">
                          <a:effectLst/>
                        </a:rPr>
                        <a:t>Aplicación</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364490" marR="355600" algn="ctr">
                        <a:spcBef>
                          <a:spcPts val="30"/>
                        </a:spcBef>
                        <a:spcAft>
                          <a:spcPts val="0"/>
                        </a:spcAft>
                      </a:pPr>
                      <a:r>
                        <a:rPr lang="es-ES" sz="2400" dirty="0">
                          <a:effectLst/>
                        </a:rPr>
                        <a:t>ODS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436880" marR="426720" algn="ctr">
                        <a:spcBef>
                          <a:spcPts val="30"/>
                        </a:spcBef>
                        <a:spcAft>
                          <a:spcPts val="0"/>
                        </a:spcAft>
                      </a:pPr>
                      <a:r>
                        <a:rPr lang="es-ES" sz="2400" dirty="0">
                          <a:effectLst/>
                        </a:rPr>
                        <a:t>DW</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171450">
                        <a:spcBef>
                          <a:spcPts val="30"/>
                        </a:spcBef>
                        <a:spcAft>
                          <a:spcPts val="0"/>
                        </a:spcAft>
                      </a:pPr>
                      <a:r>
                        <a:rPr lang="es-ES" sz="2400" dirty="0">
                          <a:effectLst/>
                        </a:rPr>
                        <a:t>Data</a:t>
                      </a:r>
                      <a:r>
                        <a:rPr lang="es-ES" sz="2400" spc="30" dirty="0">
                          <a:effectLst/>
                        </a:rPr>
                        <a:t> </a:t>
                      </a:r>
                      <a:r>
                        <a:rPr lang="es-ES" sz="2400" dirty="0" err="1">
                          <a:effectLst/>
                        </a:rPr>
                        <a:t>Mart</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extLst>
                  <a:ext uri="{0D108BD9-81ED-4DB2-BD59-A6C34878D82A}">
                    <a16:rowId xmlns:a16="http://schemas.microsoft.com/office/drawing/2014/main" val="1132688160"/>
                  </a:ext>
                </a:extLst>
              </a:tr>
              <a:tr h="1892157">
                <a:tc>
                  <a:txBody>
                    <a:bodyPr/>
                    <a:lstStyle/>
                    <a:p>
                      <a:pPr marL="67945">
                        <a:spcBef>
                          <a:spcPts val="45"/>
                        </a:spcBef>
                        <a:spcAft>
                          <a:spcPts val="0"/>
                        </a:spcAft>
                      </a:pPr>
                      <a:r>
                        <a:rPr lang="es-ES" sz="2400" dirty="0">
                          <a:effectLst/>
                        </a:rPr>
                        <a:t>Funcional</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384810">
                        <a:lnSpc>
                          <a:spcPct val="101000"/>
                        </a:lnSpc>
                        <a:spcBef>
                          <a:spcPts val="45"/>
                        </a:spcBef>
                        <a:spcAft>
                          <a:spcPts val="0"/>
                        </a:spcAft>
                      </a:pPr>
                      <a:r>
                        <a:rPr lang="es-ES" sz="2400" dirty="0">
                          <a:effectLst/>
                        </a:rPr>
                        <a:t>Materia</a:t>
                      </a:r>
                      <a:r>
                        <a:rPr lang="es-ES" sz="2400" spc="5" dirty="0">
                          <a:effectLst/>
                        </a:rPr>
                        <a:t> </a:t>
                      </a:r>
                      <a:r>
                        <a:rPr lang="es-ES" sz="2400" dirty="0">
                          <a:effectLst/>
                        </a:rPr>
                        <a:t>específica</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450215">
                        <a:lnSpc>
                          <a:spcPct val="101000"/>
                        </a:lnSpc>
                        <a:spcBef>
                          <a:spcPts val="45"/>
                        </a:spcBef>
                        <a:spcAft>
                          <a:spcPts val="0"/>
                        </a:spcAft>
                      </a:pPr>
                      <a:r>
                        <a:rPr lang="es-ES" sz="2400" dirty="0">
                          <a:effectLst/>
                        </a:rPr>
                        <a:t>Materia</a:t>
                      </a:r>
                      <a:r>
                        <a:rPr lang="es-ES" sz="2400" spc="5" dirty="0">
                          <a:effectLst/>
                        </a:rPr>
                        <a:t> </a:t>
                      </a:r>
                      <a:r>
                        <a:rPr lang="es-ES" sz="2400" dirty="0">
                          <a:effectLst/>
                        </a:rPr>
                        <a:t>específica</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381635">
                        <a:lnSpc>
                          <a:spcPct val="101000"/>
                        </a:lnSpc>
                        <a:spcBef>
                          <a:spcPts val="45"/>
                        </a:spcBef>
                        <a:spcAft>
                          <a:spcPts val="0"/>
                        </a:spcAft>
                      </a:pPr>
                      <a:r>
                        <a:rPr lang="es-ES" sz="2400">
                          <a:effectLst/>
                        </a:rPr>
                        <a:t>Materia</a:t>
                      </a:r>
                      <a:r>
                        <a:rPr lang="es-ES" sz="2400" spc="5">
                          <a:effectLst/>
                        </a:rPr>
                        <a:t> </a:t>
                      </a:r>
                      <a:r>
                        <a:rPr lang="es-ES" sz="2400">
                          <a:effectLst/>
                        </a:rPr>
                        <a:t>específica</a:t>
                      </a:r>
                      <a:r>
                        <a:rPr lang="es-ES" sz="2400" spc="-240">
                          <a:effectLst/>
                        </a:rPr>
                        <a:t> </a:t>
                      </a:r>
                      <a:r>
                        <a:rPr lang="es-ES" sz="2400">
                          <a:effectLst/>
                        </a:rPr>
                        <a:t>limitada</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925762440"/>
                  </a:ext>
                </a:extLst>
              </a:tr>
              <a:tr h="1345027">
                <a:tc>
                  <a:txBody>
                    <a:bodyPr/>
                    <a:lstStyle/>
                    <a:p>
                      <a:pPr marL="67945">
                        <a:spcBef>
                          <a:spcPts val="45"/>
                        </a:spcBef>
                        <a:spcAft>
                          <a:spcPts val="0"/>
                        </a:spcAft>
                      </a:pPr>
                      <a:r>
                        <a:rPr lang="es-ES" sz="2400">
                          <a:effectLst/>
                        </a:rPr>
                        <a:t>Aplicación</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14300">
                        <a:lnSpc>
                          <a:spcPct val="101000"/>
                        </a:lnSpc>
                        <a:spcBef>
                          <a:spcPts val="45"/>
                        </a:spcBef>
                        <a:spcAft>
                          <a:spcPts val="0"/>
                        </a:spcAft>
                      </a:pPr>
                      <a:r>
                        <a:rPr lang="es-ES" sz="2400">
                          <a:effectLst/>
                        </a:rPr>
                        <a:t>Corporativo</a:t>
                      </a:r>
                      <a:r>
                        <a:rPr lang="es-ES" sz="2400" spc="5">
                          <a:effectLst/>
                        </a:rPr>
                        <a:t> </a:t>
                      </a:r>
                      <a:r>
                        <a:rPr lang="es-ES" sz="2400" spc="-5">
                          <a:effectLst/>
                        </a:rPr>
                        <a:t>(Operaciones)</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45"/>
                        </a:spcBef>
                        <a:spcAft>
                          <a:spcPts val="0"/>
                        </a:spcAft>
                      </a:pPr>
                      <a:r>
                        <a:rPr lang="es-ES" sz="2400" dirty="0">
                          <a:effectLst/>
                        </a:rPr>
                        <a:t>Corporativo</a:t>
                      </a:r>
                      <a:r>
                        <a:rPr lang="es-ES" sz="2400" spc="-240" dirty="0">
                          <a:effectLst/>
                        </a:rPr>
                        <a:t> </a:t>
                      </a:r>
                      <a:r>
                        <a:rPr lang="es-ES" sz="2400" dirty="0">
                          <a:effectLst/>
                        </a:rPr>
                        <a:t>(Histórico)</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1000"/>
                        </a:lnSpc>
                        <a:spcBef>
                          <a:spcPts val="45"/>
                        </a:spcBef>
                        <a:spcAft>
                          <a:spcPts val="0"/>
                        </a:spcAft>
                      </a:pPr>
                      <a:r>
                        <a:rPr lang="es-ES" sz="2400" dirty="0">
                          <a:effectLst/>
                        </a:rPr>
                        <a:t>Enfoque</a:t>
                      </a:r>
                      <a:r>
                        <a:rPr lang="es-ES" sz="2400" spc="55" dirty="0">
                          <a:effectLst/>
                        </a:rPr>
                        <a:t> </a:t>
                      </a:r>
                      <a:r>
                        <a:rPr lang="es-ES" sz="2400" dirty="0">
                          <a:effectLst/>
                        </a:rPr>
                        <a:t>de</a:t>
                      </a:r>
                      <a:r>
                        <a:rPr lang="es-ES" sz="2400" spc="-240" dirty="0">
                          <a:effectLst/>
                        </a:rPr>
                        <a:t> </a:t>
                      </a:r>
                      <a:r>
                        <a:rPr lang="es-ES" sz="2400" dirty="0">
                          <a:effectLst/>
                        </a:rPr>
                        <a:t>análisis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984443129"/>
                  </a:ext>
                </a:extLst>
              </a:tr>
            </a:tbl>
          </a:graphicData>
        </a:graphic>
      </p:graphicFrame>
    </p:spTree>
    <p:extLst>
      <p:ext uri="{BB962C8B-B14F-4D97-AF65-F5344CB8AC3E}">
        <p14:creationId xmlns:p14="http://schemas.microsoft.com/office/powerpoint/2010/main" val="136412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52783895"/>
              </p:ext>
            </p:extLst>
          </p:nvPr>
        </p:nvGraphicFramePr>
        <p:xfrm>
          <a:off x="838200" y="1828800"/>
          <a:ext cx="10515600" cy="4449949"/>
        </p:xfrm>
        <a:graphic>
          <a:graphicData uri="http://schemas.openxmlformats.org/drawingml/2006/table">
            <a:tbl>
              <a:tblPr firstRow="1" firstCol="1" lastRow="1" lastCol="1" bandRow="1" bandCol="1">
                <a:tableStyleId>{5C22544A-7EE6-4342-B048-85BDC9FD1C3A}</a:tableStyleId>
              </a:tblPr>
              <a:tblGrid>
                <a:gridCol w="2229308">
                  <a:extLst>
                    <a:ext uri="{9D8B030D-6E8A-4147-A177-3AD203B41FA5}">
                      <a16:colId xmlns:a16="http://schemas.microsoft.com/office/drawing/2014/main" val="36439533"/>
                    </a:ext>
                  </a:extLst>
                </a:gridCol>
                <a:gridCol w="2156866">
                  <a:extLst>
                    <a:ext uri="{9D8B030D-6E8A-4147-A177-3AD203B41FA5}">
                      <a16:colId xmlns:a16="http://schemas.microsoft.com/office/drawing/2014/main" val="2762782822"/>
                    </a:ext>
                  </a:extLst>
                </a:gridCol>
                <a:gridCol w="2004974">
                  <a:extLst>
                    <a:ext uri="{9D8B030D-6E8A-4147-A177-3AD203B41FA5}">
                      <a16:colId xmlns:a16="http://schemas.microsoft.com/office/drawing/2014/main" val="3428675206"/>
                    </a:ext>
                  </a:extLst>
                </a:gridCol>
                <a:gridCol w="2125319">
                  <a:extLst>
                    <a:ext uri="{9D8B030D-6E8A-4147-A177-3AD203B41FA5}">
                      <a16:colId xmlns:a16="http://schemas.microsoft.com/office/drawing/2014/main" val="4088545099"/>
                    </a:ext>
                  </a:extLst>
                </a:gridCol>
                <a:gridCol w="1999133">
                  <a:extLst>
                    <a:ext uri="{9D8B030D-6E8A-4147-A177-3AD203B41FA5}">
                      <a16:colId xmlns:a16="http://schemas.microsoft.com/office/drawing/2014/main" val="2356866454"/>
                    </a:ext>
                  </a:extLst>
                </a:gridCol>
              </a:tblGrid>
              <a:tr h="393428">
                <a:tc>
                  <a:txBody>
                    <a:bodyPr/>
                    <a:lstStyle/>
                    <a:p>
                      <a:pPr marL="53975">
                        <a:spcBef>
                          <a:spcPts val="30"/>
                        </a:spcBef>
                        <a:spcAft>
                          <a:spcPts val="0"/>
                        </a:spcAft>
                      </a:pPr>
                      <a:r>
                        <a:rPr lang="es-ES" sz="1100">
                          <a:effectLst/>
                        </a:rPr>
                        <a:t> </a:t>
                      </a:r>
                      <a:endParaRPr lang="es-PE"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200660">
                        <a:spcBef>
                          <a:spcPts val="30"/>
                        </a:spcBef>
                        <a:spcAft>
                          <a:spcPts val="0"/>
                        </a:spcAft>
                      </a:pPr>
                      <a:r>
                        <a:rPr lang="es-ES" sz="2000" dirty="0">
                          <a:effectLst/>
                        </a:rPr>
                        <a:t>Aplicación</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364490" marR="355600" algn="ctr">
                        <a:spcBef>
                          <a:spcPts val="30"/>
                        </a:spcBef>
                        <a:spcAft>
                          <a:spcPts val="0"/>
                        </a:spcAft>
                      </a:pPr>
                      <a:r>
                        <a:rPr lang="es-ES" sz="2000" dirty="0">
                          <a:effectLst/>
                        </a:rPr>
                        <a:t>ODS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436880" marR="426720" algn="ctr">
                        <a:spcBef>
                          <a:spcPts val="30"/>
                        </a:spcBef>
                        <a:spcAft>
                          <a:spcPts val="0"/>
                        </a:spcAft>
                      </a:pPr>
                      <a:r>
                        <a:rPr lang="es-ES" sz="2000" dirty="0">
                          <a:effectLst/>
                        </a:rPr>
                        <a:t>DW</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171450">
                        <a:spcBef>
                          <a:spcPts val="30"/>
                        </a:spcBef>
                        <a:spcAft>
                          <a:spcPts val="0"/>
                        </a:spcAft>
                      </a:pPr>
                      <a:r>
                        <a:rPr lang="es-ES" sz="2000" dirty="0">
                          <a:effectLst/>
                        </a:rPr>
                        <a:t>Data</a:t>
                      </a:r>
                      <a:r>
                        <a:rPr lang="es-ES" sz="2000" spc="30" dirty="0">
                          <a:effectLst/>
                        </a:rPr>
                        <a:t> </a:t>
                      </a:r>
                      <a:r>
                        <a:rPr lang="es-ES" sz="2000" dirty="0" err="1">
                          <a:effectLst/>
                        </a:rPr>
                        <a:t>Mart</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extLst>
                  <a:ext uri="{0D108BD9-81ED-4DB2-BD59-A6C34878D82A}">
                    <a16:rowId xmlns:a16="http://schemas.microsoft.com/office/drawing/2014/main" val="2908742127"/>
                  </a:ext>
                </a:extLst>
              </a:tr>
              <a:tr h="909367">
                <a:tc>
                  <a:txBody>
                    <a:bodyPr/>
                    <a:lstStyle/>
                    <a:p>
                      <a:pPr marL="67945">
                        <a:spcBef>
                          <a:spcPts val="30"/>
                        </a:spcBef>
                        <a:spcAft>
                          <a:spcPts val="0"/>
                        </a:spcAft>
                      </a:pPr>
                      <a:r>
                        <a:rPr lang="es-ES" sz="2000">
                          <a:effectLst/>
                        </a:rPr>
                        <a:t>Integración</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07950">
                        <a:lnSpc>
                          <a:spcPct val="102000"/>
                        </a:lnSpc>
                        <a:spcBef>
                          <a:spcPts val="30"/>
                        </a:spcBef>
                        <a:spcAft>
                          <a:spcPts val="0"/>
                        </a:spcAft>
                      </a:pPr>
                      <a:r>
                        <a:rPr lang="es-ES" sz="2000">
                          <a:effectLst/>
                        </a:rPr>
                        <a:t>Específico de</a:t>
                      </a:r>
                      <a:r>
                        <a:rPr lang="es-ES" sz="2000" spc="5">
                          <a:effectLst/>
                        </a:rPr>
                        <a:t> </a:t>
                      </a:r>
                      <a:r>
                        <a:rPr lang="es-ES" sz="2000" spc="-5">
                          <a:effectLst/>
                        </a:rPr>
                        <a:t>una </a:t>
                      </a:r>
                      <a:r>
                        <a:rPr lang="es-ES" sz="2000">
                          <a:effectLst/>
                        </a:rPr>
                        <a:t>aplicación,</a:t>
                      </a:r>
                      <a:r>
                        <a:rPr lang="es-ES" sz="2000" spc="-260">
                          <a:effectLst/>
                        </a:rPr>
                        <a:t> </a:t>
                      </a:r>
                      <a:r>
                        <a:rPr lang="es-ES" sz="2000">
                          <a:effectLst/>
                        </a:rPr>
                        <a:t>No</a:t>
                      </a:r>
                      <a:r>
                        <a:rPr lang="es-ES" sz="2000" spc="5">
                          <a:effectLst/>
                        </a:rPr>
                        <a:t> </a:t>
                      </a:r>
                      <a:r>
                        <a:rPr lang="es-ES" sz="2000">
                          <a:effectLst/>
                        </a:rPr>
                        <a:t>integrado.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14300">
                        <a:lnSpc>
                          <a:spcPct val="102000"/>
                        </a:lnSpc>
                        <a:spcBef>
                          <a:spcPts val="30"/>
                        </a:spcBef>
                        <a:spcAft>
                          <a:spcPts val="0"/>
                        </a:spcAft>
                      </a:pPr>
                      <a:r>
                        <a:rPr lang="es-ES" sz="2000">
                          <a:effectLst/>
                        </a:rPr>
                        <a:t>Datos</a:t>
                      </a:r>
                      <a:r>
                        <a:rPr lang="es-ES" sz="2000" spc="5">
                          <a:effectLst/>
                        </a:rPr>
                        <a:t> </a:t>
                      </a:r>
                      <a:r>
                        <a:rPr lang="es-ES" sz="2000">
                          <a:effectLst/>
                        </a:rPr>
                        <a:t>corporativos</a:t>
                      </a:r>
                      <a:r>
                        <a:rPr lang="es-ES" sz="2000" spc="5">
                          <a:effectLst/>
                        </a:rPr>
                        <a:t> </a:t>
                      </a:r>
                      <a:r>
                        <a:rPr lang="es-ES" sz="2000">
                          <a:effectLst/>
                        </a:rPr>
                        <a:t>integrados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2000"/>
                        </a:lnSpc>
                        <a:spcBef>
                          <a:spcPts val="30"/>
                        </a:spcBef>
                        <a:spcAft>
                          <a:spcPts val="0"/>
                        </a:spcAft>
                      </a:pPr>
                      <a:r>
                        <a:rPr lang="es-ES" sz="2000">
                          <a:effectLst/>
                        </a:rPr>
                        <a:t>Datos</a:t>
                      </a:r>
                      <a:r>
                        <a:rPr lang="es-ES" sz="2000" spc="5">
                          <a:effectLst/>
                        </a:rPr>
                        <a:t> </a:t>
                      </a:r>
                      <a:r>
                        <a:rPr lang="es-ES" sz="2000">
                          <a:effectLst/>
                        </a:rPr>
                        <a:t>corporativos</a:t>
                      </a:r>
                      <a:r>
                        <a:rPr lang="es-ES" sz="2000" spc="5">
                          <a:effectLst/>
                        </a:rPr>
                        <a:t> </a:t>
                      </a:r>
                      <a:r>
                        <a:rPr lang="es-ES" sz="2000">
                          <a:effectLst/>
                        </a:rPr>
                        <a:t>integrados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lnSpc>
                          <a:spcPct val="102000"/>
                        </a:lnSpc>
                        <a:spcBef>
                          <a:spcPts val="30"/>
                        </a:spcBef>
                        <a:spcAft>
                          <a:spcPts val="0"/>
                        </a:spcAft>
                      </a:pPr>
                      <a:r>
                        <a:rPr lang="es-ES" sz="2000">
                          <a:effectLst/>
                        </a:rPr>
                        <a:t>Sub-conjunto</a:t>
                      </a:r>
                      <a:r>
                        <a:rPr lang="es-ES" sz="2000" spc="-240">
                          <a:effectLst/>
                        </a:rPr>
                        <a:t> </a:t>
                      </a:r>
                      <a:r>
                        <a:rPr lang="es-ES" sz="2000">
                          <a:effectLst/>
                        </a:rPr>
                        <a:t>Integrado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072993323"/>
                  </a:ext>
                </a:extLst>
              </a:tr>
              <a:tr h="2490052">
                <a:tc>
                  <a:txBody>
                    <a:bodyPr/>
                    <a:lstStyle/>
                    <a:p>
                      <a:pPr marL="67945">
                        <a:spcBef>
                          <a:spcPts val="30"/>
                        </a:spcBef>
                        <a:spcAft>
                          <a:spcPts val="0"/>
                        </a:spcAft>
                      </a:pPr>
                      <a:r>
                        <a:rPr lang="es-ES" sz="2000" dirty="0">
                          <a:effectLst/>
                        </a:rPr>
                        <a:t>Volatilidad</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107950">
                        <a:lnSpc>
                          <a:spcPct val="102000"/>
                        </a:lnSpc>
                        <a:spcBef>
                          <a:spcPts val="30"/>
                        </a:spcBef>
                        <a:spcAft>
                          <a:spcPts val="0"/>
                        </a:spcAft>
                      </a:pPr>
                      <a:r>
                        <a:rPr lang="es-ES" sz="2000" dirty="0">
                          <a:solidFill>
                            <a:schemeClr val="bg1"/>
                          </a:solidFill>
                          <a:effectLst/>
                        </a:rPr>
                        <a:t>Alto</a:t>
                      </a:r>
                      <a:r>
                        <a:rPr lang="es-ES" sz="2000" spc="5" dirty="0">
                          <a:solidFill>
                            <a:schemeClr val="bg1"/>
                          </a:solidFill>
                          <a:effectLst/>
                        </a:rPr>
                        <a:t> </a:t>
                      </a:r>
                      <a:r>
                        <a:rPr lang="es-ES" sz="2000" dirty="0">
                          <a:solidFill>
                            <a:schemeClr val="bg1"/>
                          </a:solidFill>
                          <a:effectLst/>
                        </a:rPr>
                        <a:t>nivel,</a:t>
                      </a:r>
                      <a:r>
                        <a:rPr lang="es-ES" sz="2000" spc="5" dirty="0">
                          <a:solidFill>
                            <a:schemeClr val="bg1"/>
                          </a:solidFill>
                          <a:effectLst/>
                        </a:rPr>
                        <a:t> </a:t>
                      </a:r>
                      <a:r>
                        <a:rPr lang="es-ES" sz="2000" dirty="0">
                          <a:solidFill>
                            <a:schemeClr val="bg1"/>
                          </a:solidFill>
                          <a:effectLst/>
                        </a:rPr>
                        <a:t>Creación</a:t>
                      </a:r>
                      <a:r>
                        <a:rPr lang="es-ES" sz="2000" spc="65" dirty="0">
                          <a:solidFill>
                            <a:schemeClr val="bg1"/>
                          </a:solidFill>
                          <a:effectLst/>
                        </a:rPr>
                        <a:t> </a:t>
                      </a:r>
                      <a:r>
                        <a:rPr lang="es-ES" sz="2000" dirty="0">
                          <a:solidFill>
                            <a:schemeClr val="bg1"/>
                          </a:solidFill>
                          <a:effectLst/>
                        </a:rPr>
                        <a:t>/</a:t>
                      </a:r>
                      <a:r>
                        <a:rPr lang="es-ES" sz="2000" spc="5" dirty="0">
                          <a:solidFill>
                            <a:schemeClr val="bg1"/>
                          </a:solidFill>
                          <a:effectLst/>
                        </a:rPr>
                        <a:t> </a:t>
                      </a:r>
                      <a:r>
                        <a:rPr lang="es-ES" sz="2000" dirty="0">
                          <a:solidFill>
                            <a:schemeClr val="bg1"/>
                          </a:solidFill>
                          <a:effectLst/>
                        </a:rPr>
                        <a:t>Lectura</a:t>
                      </a:r>
                      <a:r>
                        <a:rPr lang="es-ES" sz="2000" spc="65" dirty="0">
                          <a:solidFill>
                            <a:schemeClr val="bg1"/>
                          </a:solidFill>
                          <a:effectLst/>
                        </a:rPr>
                        <a:t> </a:t>
                      </a:r>
                      <a:r>
                        <a:rPr lang="es-ES" sz="2000" dirty="0">
                          <a:solidFill>
                            <a:schemeClr val="bg1"/>
                          </a:solidFill>
                          <a:effectLst/>
                        </a:rPr>
                        <a:t>/</a:t>
                      </a:r>
                      <a:r>
                        <a:rPr lang="es-ES" sz="2000" spc="5" dirty="0">
                          <a:solidFill>
                            <a:schemeClr val="bg1"/>
                          </a:solidFill>
                          <a:effectLst/>
                        </a:rPr>
                        <a:t> </a:t>
                      </a:r>
                      <a:r>
                        <a:rPr lang="es-ES" sz="2000" dirty="0">
                          <a:solidFill>
                            <a:schemeClr val="bg1"/>
                          </a:solidFill>
                          <a:effectLst/>
                        </a:rPr>
                        <a:t>Actualización</a:t>
                      </a:r>
                      <a:r>
                        <a:rPr lang="es-ES" sz="2000" spc="5" dirty="0">
                          <a:solidFill>
                            <a:schemeClr val="bg1"/>
                          </a:solidFill>
                          <a:effectLst/>
                        </a:rPr>
                        <a:t> </a:t>
                      </a:r>
                      <a:r>
                        <a:rPr lang="es-ES" sz="2000" dirty="0">
                          <a:solidFill>
                            <a:schemeClr val="bg1"/>
                          </a:solidFill>
                          <a:effectLst/>
                        </a:rPr>
                        <a:t>/</a:t>
                      </a:r>
                      <a:r>
                        <a:rPr lang="es-ES" sz="2000" spc="5" dirty="0">
                          <a:solidFill>
                            <a:schemeClr val="bg1"/>
                          </a:solidFill>
                          <a:effectLst/>
                        </a:rPr>
                        <a:t> </a:t>
                      </a:r>
                      <a:r>
                        <a:rPr lang="es-ES" sz="2000" dirty="0">
                          <a:solidFill>
                            <a:schemeClr val="bg1"/>
                          </a:solidFill>
                          <a:effectLst/>
                        </a:rPr>
                        <a:t>Borrado</a:t>
                      </a:r>
                      <a:r>
                        <a:rPr lang="es-ES" sz="2000" spc="5" dirty="0">
                          <a:solidFill>
                            <a:schemeClr val="bg1"/>
                          </a:solidFill>
                          <a:effectLst/>
                        </a:rPr>
                        <a:t> </a:t>
                      </a:r>
                      <a:r>
                        <a:rPr lang="es-ES" sz="2000" dirty="0">
                          <a:solidFill>
                            <a:schemeClr val="bg1"/>
                          </a:solidFill>
                          <a:effectLst/>
                        </a:rPr>
                        <a:t>(CRUD</a:t>
                      </a:r>
                      <a:r>
                        <a:rPr lang="es-ES" sz="2000" spc="-230" dirty="0">
                          <a:solidFill>
                            <a:schemeClr val="bg1"/>
                          </a:solidFill>
                          <a:effectLst/>
                        </a:rPr>
                        <a:t> </a:t>
                      </a:r>
                      <a:r>
                        <a:rPr lang="es-ES" sz="2000" dirty="0">
                          <a:solidFill>
                            <a:schemeClr val="bg1"/>
                          </a:solidFill>
                          <a:effectLst/>
                        </a:rPr>
                        <a:t>por</a:t>
                      </a:r>
                      <a:r>
                        <a:rPr lang="es-ES" sz="2000" spc="245" dirty="0">
                          <a:solidFill>
                            <a:schemeClr val="bg1"/>
                          </a:solidFill>
                          <a:effectLst/>
                        </a:rPr>
                        <a:t> </a:t>
                      </a:r>
                      <a:r>
                        <a:rPr lang="es-ES" sz="2000" dirty="0">
                          <a:solidFill>
                            <a:schemeClr val="bg1"/>
                          </a:solidFill>
                          <a:effectLst/>
                        </a:rPr>
                        <a:t>sus   siglas</a:t>
                      </a:r>
                      <a:r>
                        <a:rPr lang="es-ES" sz="2000" spc="5" dirty="0">
                          <a:solidFill>
                            <a:schemeClr val="bg1"/>
                          </a:solidFill>
                          <a:effectLst/>
                        </a:rPr>
                        <a:t> </a:t>
                      </a:r>
                      <a:r>
                        <a:rPr lang="es-ES" sz="2000" dirty="0">
                          <a:solidFill>
                            <a:schemeClr val="bg1"/>
                          </a:solidFill>
                          <a:effectLst/>
                        </a:rPr>
                        <a:t>en   inglés:</a:t>
                      </a:r>
                      <a:r>
                        <a:rPr lang="es-ES" sz="2000" spc="5" dirty="0">
                          <a:solidFill>
                            <a:schemeClr val="bg1"/>
                          </a:solidFill>
                          <a:effectLst/>
                        </a:rPr>
                        <a:t> </a:t>
                      </a:r>
                      <a:r>
                        <a:rPr lang="es-ES" sz="2000" dirty="0">
                          <a:solidFill>
                            <a:schemeClr val="bg1"/>
                          </a:solidFill>
                          <a:effectLst/>
                        </a:rPr>
                        <a:t>Create,</a:t>
                      </a:r>
                      <a:r>
                        <a:rPr lang="es-ES" sz="2000" spc="5" dirty="0">
                          <a:solidFill>
                            <a:schemeClr val="bg1"/>
                          </a:solidFill>
                          <a:effectLst/>
                        </a:rPr>
                        <a:t> </a:t>
                      </a:r>
                      <a:r>
                        <a:rPr lang="es-ES" sz="2000" dirty="0" err="1">
                          <a:solidFill>
                            <a:schemeClr val="bg1"/>
                          </a:solidFill>
                          <a:effectLst/>
                        </a:rPr>
                        <a:t>Read</a:t>
                      </a:r>
                      <a:r>
                        <a:rPr lang="es-ES" sz="2000" dirty="0">
                          <a:solidFill>
                            <a:schemeClr val="bg1"/>
                          </a:solidFill>
                          <a:effectLst/>
                        </a:rPr>
                        <a:t>,</a:t>
                      </a:r>
                      <a:r>
                        <a:rPr lang="es-ES" sz="2000" spc="5" dirty="0">
                          <a:solidFill>
                            <a:schemeClr val="bg1"/>
                          </a:solidFill>
                          <a:effectLst/>
                        </a:rPr>
                        <a:t> </a:t>
                      </a:r>
                      <a:r>
                        <a:rPr lang="es-ES" sz="2000" dirty="0">
                          <a:solidFill>
                            <a:schemeClr val="bg1"/>
                          </a:solidFill>
                          <a:effectLst/>
                        </a:rPr>
                        <a:t>Update,</a:t>
                      </a:r>
                      <a:r>
                        <a:rPr lang="es-ES" sz="2000" spc="85" dirty="0">
                          <a:solidFill>
                            <a:schemeClr val="bg1"/>
                          </a:solidFill>
                          <a:effectLst/>
                        </a:rPr>
                        <a:t> </a:t>
                      </a:r>
                      <a:r>
                        <a:rPr lang="es-ES" sz="2000" dirty="0">
                          <a:solidFill>
                            <a:schemeClr val="bg1"/>
                          </a:solidFill>
                          <a:effectLst/>
                        </a:rPr>
                        <a:t>Delete)</a:t>
                      </a:r>
                      <a:endParaRPr lang="es-PE" sz="20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000" dirty="0">
                          <a:solidFill>
                            <a:schemeClr val="bg1"/>
                          </a:solidFill>
                          <a:effectLst/>
                        </a:rPr>
                        <a:t>Volátil</a:t>
                      </a:r>
                      <a:endParaRPr lang="es-PE" sz="20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000" dirty="0">
                          <a:solidFill>
                            <a:schemeClr val="bg1"/>
                          </a:solidFill>
                          <a:effectLst/>
                        </a:rPr>
                        <a:t>No</a:t>
                      </a:r>
                      <a:r>
                        <a:rPr lang="es-ES" sz="2000" spc="15" dirty="0">
                          <a:solidFill>
                            <a:schemeClr val="bg1"/>
                          </a:solidFill>
                          <a:effectLst/>
                        </a:rPr>
                        <a:t> </a:t>
                      </a:r>
                      <a:r>
                        <a:rPr lang="es-ES" sz="2000" dirty="0">
                          <a:solidFill>
                            <a:schemeClr val="bg1"/>
                          </a:solidFill>
                          <a:effectLst/>
                        </a:rPr>
                        <a:t>volátil</a:t>
                      </a:r>
                      <a:endParaRPr lang="es-PE" sz="20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000" dirty="0">
                          <a:effectLst/>
                        </a:rPr>
                        <a:t>No</a:t>
                      </a:r>
                      <a:r>
                        <a:rPr lang="es-ES" sz="2000" spc="15" dirty="0">
                          <a:effectLst/>
                        </a:rPr>
                        <a:t> </a:t>
                      </a:r>
                      <a:r>
                        <a:rPr lang="es-ES" sz="2000" dirty="0">
                          <a:effectLst/>
                        </a:rPr>
                        <a:t>volátil</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938414021"/>
                  </a:ext>
                </a:extLst>
              </a:tr>
              <a:tr h="646417">
                <a:tc>
                  <a:txBody>
                    <a:bodyPr/>
                    <a:lstStyle/>
                    <a:p>
                      <a:pPr marL="67945">
                        <a:spcBef>
                          <a:spcPts val="30"/>
                        </a:spcBef>
                        <a:spcAft>
                          <a:spcPts val="0"/>
                        </a:spcAft>
                      </a:pPr>
                      <a:r>
                        <a:rPr lang="es-ES" sz="2000">
                          <a:effectLst/>
                        </a:rPr>
                        <a:t>Tiempo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a:effectLst/>
                        </a:rPr>
                        <a:t>Valor</a:t>
                      </a:r>
                      <a:r>
                        <a:rPr lang="es-ES" sz="2000" spc="60">
                          <a:effectLst/>
                        </a:rPr>
                        <a:t> </a:t>
                      </a:r>
                      <a:r>
                        <a:rPr lang="es-ES" sz="2000">
                          <a:effectLst/>
                        </a:rPr>
                        <a:t>Actual</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a:effectLst/>
                        </a:rPr>
                        <a:t>Valor</a:t>
                      </a:r>
                      <a:r>
                        <a:rPr lang="es-ES" sz="2000" spc="60">
                          <a:effectLst/>
                        </a:rPr>
                        <a:t> </a:t>
                      </a:r>
                      <a:r>
                        <a:rPr lang="es-ES" sz="2000">
                          <a:effectLst/>
                        </a:rPr>
                        <a:t>Actual</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208915" indent="-635">
                        <a:lnSpc>
                          <a:spcPct val="102000"/>
                        </a:lnSpc>
                        <a:spcBef>
                          <a:spcPts val="30"/>
                        </a:spcBef>
                        <a:spcAft>
                          <a:spcPts val="0"/>
                        </a:spcAft>
                      </a:pPr>
                      <a:r>
                        <a:rPr lang="es-ES" sz="2000" spc="-5">
                          <a:effectLst/>
                        </a:rPr>
                        <a:t>Variación </a:t>
                      </a:r>
                      <a:r>
                        <a:rPr lang="es-ES" sz="2000">
                          <a:effectLst/>
                        </a:rPr>
                        <a:t>del</a:t>
                      </a:r>
                      <a:r>
                        <a:rPr lang="es-ES" sz="2000" spc="-255">
                          <a:effectLst/>
                        </a:rPr>
                        <a:t> </a:t>
                      </a:r>
                      <a:r>
                        <a:rPr lang="es-ES" sz="2000">
                          <a:effectLst/>
                        </a:rPr>
                        <a:t>tiempo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40335" indent="-635">
                        <a:lnSpc>
                          <a:spcPct val="102000"/>
                        </a:lnSpc>
                        <a:spcBef>
                          <a:spcPts val="30"/>
                        </a:spcBef>
                        <a:spcAft>
                          <a:spcPts val="0"/>
                        </a:spcAft>
                      </a:pPr>
                      <a:r>
                        <a:rPr lang="es-ES" sz="2000" spc="-5" dirty="0">
                          <a:effectLst/>
                        </a:rPr>
                        <a:t>Variación </a:t>
                      </a:r>
                      <a:r>
                        <a:rPr lang="es-ES" sz="2000" dirty="0">
                          <a:effectLst/>
                        </a:rPr>
                        <a:t>del</a:t>
                      </a:r>
                      <a:r>
                        <a:rPr lang="es-ES" sz="2000" spc="-255" dirty="0">
                          <a:effectLst/>
                        </a:rPr>
                        <a:t> </a:t>
                      </a:r>
                      <a:r>
                        <a:rPr lang="es-ES" sz="2000" dirty="0">
                          <a:effectLst/>
                        </a:rPr>
                        <a:t>tiempo</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65800762"/>
                  </a:ext>
                </a:extLst>
              </a:tr>
            </a:tbl>
          </a:graphicData>
        </a:graphic>
      </p:graphicFrame>
    </p:spTree>
    <p:extLst>
      <p:ext uri="{BB962C8B-B14F-4D97-AF65-F5344CB8AC3E}">
        <p14:creationId xmlns:p14="http://schemas.microsoft.com/office/powerpoint/2010/main" val="2722349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83411200"/>
              </p:ext>
            </p:extLst>
          </p:nvPr>
        </p:nvGraphicFramePr>
        <p:xfrm>
          <a:off x="838200" y="1976282"/>
          <a:ext cx="10515600" cy="4494682"/>
        </p:xfrm>
        <a:graphic>
          <a:graphicData uri="http://schemas.openxmlformats.org/drawingml/2006/table">
            <a:tbl>
              <a:tblPr firstRow="1" firstCol="1" lastRow="1" lastCol="1" bandRow="1" bandCol="1">
                <a:tableStyleId>{5C22544A-7EE6-4342-B048-85BDC9FD1C3A}</a:tableStyleId>
              </a:tblPr>
              <a:tblGrid>
                <a:gridCol w="2229308">
                  <a:extLst>
                    <a:ext uri="{9D8B030D-6E8A-4147-A177-3AD203B41FA5}">
                      <a16:colId xmlns:a16="http://schemas.microsoft.com/office/drawing/2014/main" val="603431771"/>
                    </a:ext>
                  </a:extLst>
                </a:gridCol>
                <a:gridCol w="2156866">
                  <a:extLst>
                    <a:ext uri="{9D8B030D-6E8A-4147-A177-3AD203B41FA5}">
                      <a16:colId xmlns:a16="http://schemas.microsoft.com/office/drawing/2014/main" val="1255029413"/>
                    </a:ext>
                  </a:extLst>
                </a:gridCol>
                <a:gridCol w="2004974">
                  <a:extLst>
                    <a:ext uri="{9D8B030D-6E8A-4147-A177-3AD203B41FA5}">
                      <a16:colId xmlns:a16="http://schemas.microsoft.com/office/drawing/2014/main" val="881942021"/>
                    </a:ext>
                  </a:extLst>
                </a:gridCol>
                <a:gridCol w="2125319">
                  <a:extLst>
                    <a:ext uri="{9D8B030D-6E8A-4147-A177-3AD203B41FA5}">
                      <a16:colId xmlns:a16="http://schemas.microsoft.com/office/drawing/2014/main" val="249983519"/>
                    </a:ext>
                  </a:extLst>
                </a:gridCol>
                <a:gridCol w="1999133">
                  <a:extLst>
                    <a:ext uri="{9D8B030D-6E8A-4147-A177-3AD203B41FA5}">
                      <a16:colId xmlns:a16="http://schemas.microsoft.com/office/drawing/2014/main" val="13789808"/>
                    </a:ext>
                  </a:extLst>
                </a:gridCol>
              </a:tblGrid>
              <a:tr h="692732">
                <a:tc>
                  <a:txBody>
                    <a:bodyPr/>
                    <a:lstStyle/>
                    <a:p>
                      <a:pPr marL="67945" marR="525145">
                        <a:lnSpc>
                          <a:spcPct val="101000"/>
                        </a:lnSpc>
                        <a:spcBef>
                          <a:spcPts val="30"/>
                        </a:spcBef>
                        <a:spcAft>
                          <a:spcPts val="0"/>
                        </a:spcAft>
                      </a:pPr>
                      <a:r>
                        <a:rPr lang="es-ES" sz="2400" dirty="0">
                          <a:effectLst/>
                        </a:rPr>
                        <a:t>Nivel de</a:t>
                      </a:r>
                      <a:r>
                        <a:rPr lang="es-ES" sz="2400" spc="-265" dirty="0">
                          <a:effectLst/>
                        </a:rPr>
                        <a:t> </a:t>
                      </a:r>
                      <a:r>
                        <a:rPr lang="es-ES" sz="2400" dirty="0">
                          <a:effectLst/>
                        </a:rPr>
                        <a:t>detalle</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67945">
                        <a:spcBef>
                          <a:spcPts val="30"/>
                        </a:spcBef>
                        <a:spcAft>
                          <a:spcPts val="0"/>
                        </a:spcAft>
                      </a:pPr>
                      <a:r>
                        <a:rPr lang="es-ES" sz="2400" dirty="0">
                          <a:effectLst/>
                        </a:rPr>
                        <a:t>Sólo</a:t>
                      </a:r>
                      <a:r>
                        <a:rPr lang="es-ES" sz="2400" spc="-20" dirty="0">
                          <a:effectLst/>
                        </a:rPr>
                        <a:t> </a:t>
                      </a:r>
                      <a:r>
                        <a:rPr lang="es-ES" sz="2400" dirty="0">
                          <a:effectLst/>
                        </a:rPr>
                        <a:t>detalle</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67945">
                        <a:spcBef>
                          <a:spcPts val="30"/>
                        </a:spcBef>
                        <a:spcAft>
                          <a:spcPts val="0"/>
                        </a:spcAft>
                      </a:pPr>
                      <a:r>
                        <a:rPr lang="es-ES" sz="2400" dirty="0">
                          <a:effectLst/>
                        </a:rPr>
                        <a:t>Sólo</a:t>
                      </a:r>
                      <a:r>
                        <a:rPr lang="es-ES" sz="2400" spc="-20" dirty="0">
                          <a:effectLst/>
                        </a:rPr>
                        <a:t> </a:t>
                      </a:r>
                      <a:r>
                        <a:rPr lang="es-ES" sz="2400" dirty="0">
                          <a:effectLst/>
                        </a:rPr>
                        <a:t>detalle</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67945" marR="450215">
                        <a:lnSpc>
                          <a:spcPct val="101000"/>
                        </a:lnSpc>
                        <a:spcBef>
                          <a:spcPts val="30"/>
                        </a:spcBef>
                        <a:spcAft>
                          <a:spcPts val="0"/>
                        </a:spcAft>
                      </a:pPr>
                      <a:r>
                        <a:rPr lang="es-ES" sz="2400" dirty="0">
                          <a:effectLst/>
                        </a:rPr>
                        <a:t>Detalle</a:t>
                      </a:r>
                      <a:r>
                        <a:rPr lang="es-ES" sz="2400" spc="65" dirty="0">
                          <a:effectLst/>
                        </a:rPr>
                        <a:t> </a:t>
                      </a:r>
                      <a:r>
                        <a:rPr lang="es-ES" sz="2400" dirty="0">
                          <a:effectLst/>
                        </a:rPr>
                        <a:t>+</a:t>
                      </a:r>
                      <a:r>
                        <a:rPr lang="es-ES" sz="2400" spc="-250" dirty="0">
                          <a:effectLst/>
                        </a:rPr>
                        <a:t> </a:t>
                      </a:r>
                      <a:r>
                        <a:rPr lang="es-ES" sz="2400" dirty="0">
                          <a:effectLst/>
                        </a:rPr>
                        <a:t>Resumen</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67945">
                        <a:lnSpc>
                          <a:spcPct val="101000"/>
                        </a:lnSpc>
                        <a:spcBef>
                          <a:spcPts val="30"/>
                        </a:spcBef>
                        <a:spcAft>
                          <a:spcPts val="0"/>
                        </a:spcAft>
                      </a:pPr>
                      <a:r>
                        <a:rPr lang="es-ES" sz="2400" dirty="0">
                          <a:effectLst/>
                        </a:rPr>
                        <a:t>Detalle</a:t>
                      </a:r>
                      <a:r>
                        <a:rPr lang="es-ES" sz="2400" spc="65" dirty="0">
                          <a:effectLst/>
                        </a:rPr>
                        <a:t> </a:t>
                      </a:r>
                      <a:r>
                        <a:rPr lang="es-ES" sz="2400" dirty="0">
                          <a:effectLst/>
                        </a:rPr>
                        <a:t>+</a:t>
                      </a:r>
                      <a:r>
                        <a:rPr lang="es-ES" sz="2400" spc="-250" dirty="0">
                          <a:effectLst/>
                        </a:rPr>
                        <a:t> </a:t>
                      </a:r>
                      <a:r>
                        <a:rPr lang="es-ES" sz="2400" dirty="0">
                          <a:effectLst/>
                        </a:rPr>
                        <a:t>Resumen</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234829142"/>
                  </a:ext>
                </a:extLst>
              </a:tr>
              <a:tr h="694874">
                <a:tc>
                  <a:txBody>
                    <a:bodyPr/>
                    <a:lstStyle/>
                    <a:p>
                      <a:pPr marL="67945" marR="242570">
                        <a:lnSpc>
                          <a:spcPct val="101000"/>
                        </a:lnSpc>
                        <a:spcBef>
                          <a:spcPts val="45"/>
                        </a:spcBef>
                        <a:spcAft>
                          <a:spcPts val="0"/>
                        </a:spcAft>
                      </a:pPr>
                      <a:r>
                        <a:rPr lang="es-ES" sz="2400">
                          <a:effectLst/>
                        </a:rPr>
                        <a:t>Cantidad de</a:t>
                      </a:r>
                      <a:r>
                        <a:rPr lang="es-ES" sz="2400" spc="-265">
                          <a:effectLst/>
                        </a:rPr>
                        <a:t> </a:t>
                      </a:r>
                      <a:r>
                        <a:rPr lang="es-ES" sz="2400">
                          <a:effectLst/>
                        </a:rPr>
                        <a:t>historia*</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400">
                          <a:effectLst/>
                        </a:rPr>
                        <a:t>30</a:t>
                      </a:r>
                      <a:r>
                        <a:rPr lang="es-ES" sz="2400" spc="-30">
                          <a:effectLst/>
                        </a:rPr>
                        <a:t> </a:t>
                      </a:r>
                      <a:r>
                        <a:rPr lang="es-ES" sz="2400">
                          <a:effectLst/>
                        </a:rPr>
                        <a:t>a</a:t>
                      </a:r>
                      <a:r>
                        <a:rPr lang="es-ES" sz="2400" spc="-30">
                          <a:effectLst/>
                        </a:rPr>
                        <a:t> </a:t>
                      </a:r>
                      <a:r>
                        <a:rPr lang="es-ES" sz="2400">
                          <a:effectLst/>
                        </a:rPr>
                        <a:t>180</a:t>
                      </a:r>
                      <a:r>
                        <a:rPr lang="es-ES" sz="2400" spc="-40">
                          <a:effectLst/>
                        </a:rPr>
                        <a:t> </a:t>
                      </a:r>
                      <a:r>
                        <a:rPr lang="es-ES" sz="2400">
                          <a:effectLst/>
                        </a:rPr>
                        <a:t>días</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400">
                          <a:effectLst/>
                        </a:rPr>
                        <a:t>30</a:t>
                      </a:r>
                      <a:r>
                        <a:rPr lang="es-ES" sz="2400" spc="-30">
                          <a:effectLst/>
                        </a:rPr>
                        <a:t> </a:t>
                      </a:r>
                      <a:r>
                        <a:rPr lang="es-ES" sz="2400">
                          <a:effectLst/>
                        </a:rPr>
                        <a:t>a</a:t>
                      </a:r>
                      <a:r>
                        <a:rPr lang="es-ES" sz="2400" spc="-30">
                          <a:effectLst/>
                        </a:rPr>
                        <a:t> </a:t>
                      </a:r>
                      <a:r>
                        <a:rPr lang="es-ES" sz="2400">
                          <a:effectLst/>
                        </a:rPr>
                        <a:t>180</a:t>
                      </a:r>
                      <a:r>
                        <a:rPr lang="es-ES" sz="2400" spc="-40">
                          <a:effectLst/>
                        </a:rPr>
                        <a:t> </a:t>
                      </a:r>
                      <a:r>
                        <a:rPr lang="es-ES" sz="2400">
                          <a:effectLst/>
                        </a:rPr>
                        <a:t>días</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400">
                          <a:effectLst/>
                        </a:rPr>
                        <a:t>5-10</a:t>
                      </a:r>
                      <a:r>
                        <a:rPr lang="es-ES" sz="2400" spc="10">
                          <a:effectLst/>
                        </a:rPr>
                        <a:t> </a:t>
                      </a:r>
                      <a:r>
                        <a:rPr lang="es-ES" sz="2400">
                          <a:effectLst/>
                        </a:rPr>
                        <a:t>años</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400">
                          <a:effectLst/>
                        </a:rPr>
                        <a:t>1-5</a:t>
                      </a:r>
                      <a:r>
                        <a:rPr lang="es-ES" sz="2400" spc="25">
                          <a:effectLst/>
                        </a:rPr>
                        <a:t> </a:t>
                      </a:r>
                      <a:r>
                        <a:rPr lang="es-ES" sz="2400">
                          <a:effectLst/>
                        </a:rPr>
                        <a:t>años</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7429691"/>
                  </a:ext>
                </a:extLst>
              </a:tr>
              <a:tr h="2111387">
                <a:tc>
                  <a:txBody>
                    <a:bodyPr/>
                    <a:lstStyle/>
                    <a:p>
                      <a:pPr marL="67945">
                        <a:spcBef>
                          <a:spcPts val="30"/>
                        </a:spcBef>
                        <a:spcAft>
                          <a:spcPts val="0"/>
                        </a:spcAft>
                      </a:pPr>
                      <a:r>
                        <a:rPr lang="es-ES" sz="2400" dirty="0">
                          <a:effectLst/>
                        </a:rPr>
                        <a:t>Latencia*</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marR="99060">
                        <a:lnSpc>
                          <a:spcPct val="102000"/>
                        </a:lnSpc>
                        <a:spcBef>
                          <a:spcPts val="30"/>
                        </a:spcBef>
                        <a:spcAft>
                          <a:spcPts val="0"/>
                        </a:spcAft>
                      </a:pPr>
                      <a:r>
                        <a:rPr lang="es-ES" sz="2400" dirty="0">
                          <a:solidFill>
                            <a:schemeClr val="bg1"/>
                          </a:solidFill>
                          <a:effectLst/>
                        </a:rPr>
                        <a:t>Tiempo real o</a:t>
                      </a:r>
                      <a:r>
                        <a:rPr lang="es-ES" sz="2400" spc="5" dirty="0">
                          <a:solidFill>
                            <a:schemeClr val="bg1"/>
                          </a:solidFill>
                          <a:effectLst/>
                        </a:rPr>
                        <a:t> </a:t>
                      </a:r>
                      <a:r>
                        <a:rPr lang="es-ES" sz="2400" dirty="0">
                          <a:solidFill>
                            <a:schemeClr val="bg1"/>
                          </a:solidFill>
                          <a:effectLst/>
                        </a:rPr>
                        <a:t>cercano</a:t>
                      </a:r>
                      <a:r>
                        <a:rPr lang="es-ES" sz="2400" spc="15" dirty="0">
                          <a:solidFill>
                            <a:schemeClr val="bg1"/>
                          </a:solidFill>
                          <a:effectLst/>
                        </a:rPr>
                        <a:t> </a:t>
                      </a:r>
                      <a:r>
                        <a:rPr lang="es-ES" sz="2400" dirty="0">
                          <a:solidFill>
                            <a:schemeClr val="bg1"/>
                          </a:solidFill>
                          <a:effectLst/>
                        </a:rPr>
                        <a:t>al</a:t>
                      </a:r>
                      <a:r>
                        <a:rPr lang="es-ES" sz="2400" spc="5" dirty="0">
                          <a:solidFill>
                            <a:schemeClr val="bg1"/>
                          </a:solidFill>
                          <a:effectLst/>
                        </a:rPr>
                        <a:t> </a:t>
                      </a:r>
                      <a:r>
                        <a:rPr lang="es-ES" sz="2400" dirty="0">
                          <a:solidFill>
                            <a:schemeClr val="bg1"/>
                          </a:solidFill>
                          <a:effectLst/>
                        </a:rPr>
                        <a:t>tiempo</a:t>
                      </a:r>
                      <a:r>
                        <a:rPr lang="es-ES" sz="2400" spc="15" dirty="0">
                          <a:solidFill>
                            <a:schemeClr val="bg1"/>
                          </a:solidFill>
                          <a:effectLst/>
                        </a:rPr>
                        <a:t> </a:t>
                      </a:r>
                      <a:r>
                        <a:rPr lang="es-ES" sz="2400" dirty="0">
                          <a:solidFill>
                            <a:schemeClr val="bg1"/>
                          </a:solidFill>
                          <a:effectLst/>
                        </a:rPr>
                        <a:t>real</a:t>
                      </a:r>
                      <a:r>
                        <a:rPr lang="es-ES" sz="2400" spc="5" dirty="0">
                          <a:solidFill>
                            <a:schemeClr val="bg1"/>
                          </a:solidFill>
                          <a:effectLst/>
                        </a:rPr>
                        <a:t> </a:t>
                      </a:r>
                      <a:r>
                        <a:rPr lang="es-ES" sz="2400" dirty="0">
                          <a:solidFill>
                            <a:schemeClr val="bg1"/>
                          </a:solidFill>
                          <a:effectLst/>
                        </a:rPr>
                        <a:t>(NRT</a:t>
                      </a:r>
                      <a:r>
                        <a:rPr lang="es-ES" sz="2400" spc="10" dirty="0">
                          <a:solidFill>
                            <a:schemeClr val="bg1"/>
                          </a:solidFill>
                          <a:effectLst/>
                        </a:rPr>
                        <a:t> </a:t>
                      </a:r>
                      <a:r>
                        <a:rPr lang="es-ES" sz="2400" dirty="0">
                          <a:solidFill>
                            <a:schemeClr val="bg1"/>
                          </a:solidFill>
                          <a:effectLst/>
                        </a:rPr>
                        <a:t>por</a:t>
                      </a:r>
                      <a:r>
                        <a:rPr lang="es-ES" sz="2400" spc="10" dirty="0">
                          <a:solidFill>
                            <a:schemeClr val="bg1"/>
                          </a:solidFill>
                          <a:effectLst/>
                        </a:rPr>
                        <a:t> </a:t>
                      </a:r>
                      <a:r>
                        <a:rPr lang="es-ES" sz="2400" dirty="0">
                          <a:solidFill>
                            <a:schemeClr val="bg1"/>
                          </a:solidFill>
                          <a:effectLst/>
                        </a:rPr>
                        <a:t>sus</a:t>
                      </a:r>
                      <a:r>
                        <a:rPr lang="es-ES" sz="2400" spc="5" dirty="0">
                          <a:solidFill>
                            <a:schemeClr val="bg1"/>
                          </a:solidFill>
                          <a:effectLst/>
                        </a:rPr>
                        <a:t> </a:t>
                      </a:r>
                      <a:r>
                        <a:rPr lang="es-ES" sz="2400" dirty="0">
                          <a:solidFill>
                            <a:schemeClr val="bg1"/>
                          </a:solidFill>
                          <a:effectLst/>
                        </a:rPr>
                        <a:t>siglas en inglés</a:t>
                      </a:r>
                      <a:r>
                        <a:rPr lang="es-ES" sz="2400" spc="-255" dirty="0">
                          <a:solidFill>
                            <a:schemeClr val="bg1"/>
                          </a:solidFill>
                          <a:effectLst/>
                        </a:rPr>
                        <a:t> </a:t>
                      </a:r>
                      <a:r>
                        <a:rPr lang="es-ES" sz="2400" dirty="0" err="1">
                          <a:solidFill>
                            <a:schemeClr val="bg1"/>
                          </a:solidFill>
                          <a:effectLst/>
                        </a:rPr>
                        <a:t>Near</a:t>
                      </a:r>
                      <a:r>
                        <a:rPr lang="es-ES" sz="2400" spc="40" dirty="0">
                          <a:solidFill>
                            <a:schemeClr val="bg1"/>
                          </a:solidFill>
                          <a:effectLst/>
                        </a:rPr>
                        <a:t> </a:t>
                      </a:r>
                      <a:r>
                        <a:rPr lang="es-ES" sz="2400" dirty="0">
                          <a:solidFill>
                            <a:schemeClr val="bg1"/>
                          </a:solidFill>
                          <a:effectLst/>
                        </a:rPr>
                        <a:t>Real</a:t>
                      </a:r>
                      <a:r>
                        <a:rPr lang="es-ES" sz="2400" spc="5" dirty="0">
                          <a:solidFill>
                            <a:schemeClr val="bg1"/>
                          </a:solidFill>
                          <a:effectLst/>
                        </a:rPr>
                        <a:t> </a:t>
                      </a:r>
                      <a:r>
                        <a:rPr lang="es-ES" sz="2400" dirty="0">
                          <a:solidFill>
                            <a:schemeClr val="bg1"/>
                          </a:solidFill>
                          <a:effectLst/>
                        </a:rPr>
                        <a:t>Time)</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400" dirty="0">
                          <a:solidFill>
                            <a:schemeClr val="bg1"/>
                          </a:solidFill>
                          <a:effectLst/>
                        </a:rPr>
                        <a:t>NRT</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400" dirty="0">
                          <a:solidFill>
                            <a:schemeClr val="bg1"/>
                          </a:solidFill>
                          <a:effectLst/>
                        </a:rPr>
                        <a:t>&gt;</a:t>
                      </a:r>
                      <a:r>
                        <a:rPr lang="es-ES" sz="2400" spc="60" dirty="0">
                          <a:solidFill>
                            <a:schemeClr val="bg1"/>
                          </a:solidFill>
                          <a:effectLst/>
                        </a:rPr>
                        <a:t> </a:t>
                      </a:r>
                      <a:r>
                        <a:rPr lang="es-ES" sz="2400" dirty="0">
                          <a:solidFill>
                            <a:schemeClr val="bg1"/>
                          </a:solidFill>
                          <a:effectLst/>
                        </a:rPr>
                        <a:t>24</a:t>
                      </a:r>
                      <a:r>
                        <a:rPr lang="es-ES" sz="2400" spc="45" dirty="0">
                          <a:solidFill>
                            <a:schemeClr val="bg1"/>
                          </a:solidFill>
                          <a:effectLst/>
                        </a:rPr>
                        <a:t> </a:t>
                      </a:r>
                      <a:r>
                        <a:rPr lang="es-ES" sz="2400" dirty="0">
                          <a:solidFill>
                            <a:schemeClr val="bg1"/>
                          </a:solidFill>
                          <a:effectLst/>
                        </a:rPr>
                        <a:t>horas</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7945">
                        <a:spcBef>
                          <a:spcPts val="30"/>
                        </a:spcBef>
                        <a:spcAft>
                          <a:spcPts val="0"/>
                        </a:spcAft>
                      </a:pPr>
                      <a:r>
                        <a:rPr lang="es-ES" sz="2400" dirty="0">
                          <a:effectLst/>
                        </a:rPr>
                        <a:t>1</a:t>
                      </a:r>
                      <a:r>
                        <a:rPr lang="es-ES" sz="2400" spc="70" dirty="0">
                          <a:effectLst/>
                        </a:rPr>
                        <a:t> </a:t>
                      </a:r>
                      <a:r>
                        <a:rPr lang="es-ES" sz="2400" dirty="0">
                          <a:effectLst/>
                        </a:rPr>
                        <a:t>día</a:t>
                      </a:r>
                      <a:r>
                        <a:rPr lang="es-ES" sz="2400" spc="55" dirty="0">
                          <a:effectLst/>
                        </a:rPr>
                        <a:t> </a:t>
                      </a:r>
                      <a:r>
                        <a:rPr lang="es-ES" sz="2400" dirty="0">
                          <a:effectLst/>
                        </a:rPr>
                        <a:t>a</a:t>
                      </a:r>
                      <a:r>
                        <a:rPr lang="es-ES" sz="2400" spc="70" dirty="0">
                          <a:effectLst/>
                        </a:rPr>
                        <a:t> </a:t>
                      </a:r>
                      <a:r>
                        <a:rPr lang="es-ES" sz="2400" dirty="0">
                          <a:effectLst/>
                        </a:rPr>
                        <a:t>1</a:t>
                      </a:r>
                      <a:r>
                        <a:rPr lang="es-ES" sz="2400" spc="55" dirty="0">
                          <a:effectLst/>
                        </a:rPr>
                        <a:t> </a:t>
                      </a:r>
                      <a:r>
                        <a:rPr lang="es-ES" sz="2400" dirty="0">
                          <a:effectLst/>
                        </a:rPr>
                        <a:t>mes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3994856219"/>
                  </a:ext>
                </a:extLst>
              </a:tr>
              <a:tr h="410072">
                <a:tc>
                  <a:txBody>
                    <a:bodyPr/>
                    <a:lstStyle/>
                    <a:p>
                      <a:pPr marL="67945">
                        <a:spcBef>
                          <a:spcPts val="30"/>
                        </a:spcBef>
                        <a:spcAft>
                          <a:spcPts val="0"/>
                        </a:spcAft>
                      </a:pPr>
                      <a:r>
                        <a:rPr lang="es-ES" sz="2400">
                          <a:effectLst/>
                        </a:rPr>
                        <a:t>¿Normalizado?</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Si</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dirty="0">
                          <a:effectLst/>
                        </a:rPr>
                        <a:t>Si</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Si</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No</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175079792"/>
                  </a:ext>
                </a:extLst>
              </a:tr>
              <a:tr h="412213">
                <a:tc>
                  <a:txBody>
                    <a:bodyPr/>
                    <a:lstStyle/>
                    <a:p>
                      <a:pPr marL="67945">
                        <a:spcBef>
                          <a:spcPts val="30"/>
                        </a:spcBef>
                        <a:spcAft>
                          <a:spcPts val="0"/>
                        </a:spcAft>
                      </a:pPr>
                      <a:r>
                        <a:rPr lang="es-ES" sz="2400">
                          <a:effectLst/>
                        </a:rPr>
                        <a:t>Modelado</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Relacional</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Relacional</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a:effectLst/>
                        </a:rPr>
                        <a:t>Relacional</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400" dirty="0">
                          <a:effectLst/>
                        </a:rPr>
                        <a:t>Dimensional</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032824593"/>
                  </a:ext>
                </a:extLst>
              </a:tr>
            </a:tbl>
          </a:graphicData>
        </a:graphic>
      </p:graphicFrame>
    </p:spTree>
    <p:extLst>
      <p:ext uri="{BB962C8B-B14F-4D97-AF65-F5344CB8AC3E}">
        <p14:creationId xmlns:p14="http://schemas.microsoft.com/office/powerpoint/2010/main" val="322201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Contraste entre DW y Data </a:t>
            </a:r>
            <a:r>
              <a:rPr lang="es-PE" dirty="0" err="1"/>
              <a:t>Marts</a:t>
            </a:r>
            <a:r>
              <a:rPr lang="es-PE" dirty="0"/>
              <a:t> – Vista de Aplicaciones</a:t>
            </a:r>
          </a:p>
        </p:txBody>
      </p:sp>
      <p:sp>
        <p:nvSpPr>
          <p:cNvPr id="3" name="Marcador de contenido 2"/>
          <p:cNvSpPr>
            <a:spLocks noGrp="1"/>
          </p:cNvSpPr>
          <p:nvPr>
            <p:ph idx="1"/>
          </p:nvPr>
        </p:nvSpPr>
        <p:spPr/>
        <p:txBody>
          <a:bodyPr/>
          <a:lstStyle/>
          <a:p>
            <a:pPr marL="0" indent="0">
              <a:buNone/>
            </a:pPr>
            <a:r>
              <a:rPr lang="es-ES" dirty="0"/>
              <a:t>Contraste entre la información en el DW y Data </a:t>
            </a:r>
            <a:r>
              <a:rPr lang="es-ES" dirty="0" err="1"/>
              <a:t>Marts</a:t>
            </a:r>
            <a:r>
              <a:rPr lang="es-ES" dirty="0"/>
              <a:t>, en comparación con la información en las aplicaciones:</a:t>
            </a:r>
            <a:endParaRPr lang="es-PE" dirty="0"/>
          </a:p>
          <a:p>
            <a:pPr lvl="0"/>
            <a:r>
              <a:rPr lang="es-ES" dirty="0"/>
              <a:t>Los datos son por tema vs. orientación funcional.</a:t>
            </a:r>
            <a:endParaRPr lang="es-PE" dirty="0"/>
          </a:p>
          <a:p>
            <a:pPr lvl="0"/>
            <a:r>
              <a:rPr lang="es-ES" dirty="0"/>
              <a:t>Datos Integrados vs silos de datos.</a:t>
            </a:r>
            <a:endParaRPr lang="es-PE" dirty="0"/>
          </a:p>
          <a:p>
            <a:pPr lvl="0"/>
            <a:r>
              <a:rPr lang="es-ES" dirty="0"/>
              <a:t>Datos variantes en el tiempo vs. valores actuales.</a:t>
            </a:r>
            <a:endParaRPr lang="es-PE" dirty="0"/>
          </a:p>
          <a:p>
            <a:pPr lvl="0"/>
            <a:r>
              <a:rPr lang="es-ES" dirty="0"/>
              <a:t>Mayor latencia en los datos.</a:t>
            </a:r>
            <a:endParaRPr lang="es-PE" dirty="0"/>
          </a:p>
          <a:p>
            <a:pPr lvl="0"/>
            <a:r>
              <a:rPr lang="es-ES" dirty="0"/>
              <a:t>Más historia está disponible.</a:t>
            </a:r>
            <a:endParaRPr lang="es-PE" dirty="0"/>
          </a:p>
          <a:p>
            <a:endParaRPr lang="es-PE" dirty="0"/>
          </a:p>
        </p:txBody>
      </p:sp>
    </p:spTree>
    <p:extLst>
      <p:ext uri="{BB962C8B-B14F-4D97-AF65-F5344CB8AC3E}">
        <p14:creationId xmlns:p14="http://schemas.microsoft.com/office/powerpoint/2010/main" val="295021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Desarrollo de Negocios del ciclo de vida de </a:t>
            </a:r>
            <a:r>
              <a:rPr lang="es-PE" dirty="0" err="1"/>
              <a:t>Kimball</a:t>
            </a:r>
            <a:r>
              <a:rPr lang="es-PE" dirty="0"/>
              <a:t> y piezas de ajedrez de DW</a:t>
            </a:r>
          </a:p>
        </p:txBody>
      </p:sp>
      <p:sp>
        <p:nvSpPr>
          <p:cNvPr id="3" name="Marcador de contenido 2"/>
          <p:cNvSpPr>
            <a:spLocks noGrp="1"/>
          </p:cNvSpPr>
          <p:nvPr>
            <p:ph idx="1"/>
          </p:nvPr>
        </p:nvSpPr>
        <p:spPr/>
        <p:txBody>
          <a:bodyPr>
            <a:normAutofit fontScale="92500"/>
          </a:bodyPr>
          <a:lstStyle/>
          <a:p>
            <a:r>
              <a:rPr lang="es-ES" dirty="0"/>
              <a:t>Ralph Kimball denominó su enfoque El Ciclo de vida de Dimensiones de Negocio; sin embargo, se conoce comúnmente como el Método de Kimball. </a:t>
            </a:r>
          </a:p>
          <a:p>
            <a:r>
              <a:rPr lang="es-ES" dirty="0"/>
              <a:t>El Ciclo de vida de Dimensiones Negocio está basado en tres principios:</a:t>
            </a:r>
            <a:endParaRPr lang="es-PE" dirty="0"/>
          </a:p>
          <a:p>
            <a:pPr lvl="1"/>
            <a:r>
              <a:rPr lang="es-ES" b="1" dirty="0">
                <a:solidFill>
                  <a:srgbClr val="0070C0"/>
                </a:solidFill>
              </a:rPr>
              <a:t>Orientación al Negocio</a:t>
            </a:r>
            <a:r>
              <a:rPr lang="es-ES" dirty="0"/>
              <a:t>: Tanto para  atender  requerimientos  inmediatos  de negocio, como para contar con datos de largo plazo, integrados y consistentes.</a:t>
            </a:r>
            <a:endParaRPr lang="es-PE" dirty="0"/>
          </a:p>
          <a:p>
            <a:pPr lvl="1"/>
            <a:r>
              <a:rPr lang="es-ES" b="1" dirty="0">
                <a:solidFill>
                  <a:srgbClr val="0070C0"/>
                </a:solidFill>
              </a:rPr>
              <a:t>Modelos de datos dimensionales y atómicos</a:t>
            </a:r>
            <a:r>
              <a:rPr lang="es-ES" dirty="0"/>
              <a:t>: Tanto para facilitar la comprensión del usuario de negocio, como para obtener un mejor rendimiento en las consultas.</a:t>
            </a:r>
            <a:endParaRPr lang="es-PE" dirty="0"/>
          </a:p>
          <a:p>
            <a:pPr lvl="1"/>
            <a:r>
              <a:rPr lang="es-ES" b="1" dirty="0">
                <a:solidFill>
                  <a:srgbClr val="0070C0"/>
                </a:solidFill>
              </a:rPr>
              <a:t>Evolución iterativa de gestión</a:t>
            </a:r>
            <a:r>
              <a:rPr lang="es-ES" dirty="0"/>
              <a:t>: Gestionar los cambios y mejoras en el </a:t>
            </a:r>
            <a:r>
              <a:rPr lang="es-ES" i="1" dirty="0"/>
              <a:t>Data Warehouse</a:t>
            </a:r>
            <a:r>
              <a:rPr lang="es-ES" dirty="0"/>
              <a:t>, almacén o bodega de datos, como proyectos individuales y finitos, a pesar de que nunca haya fin para la serie de estos proyectos.</a:t>
            </a:r>
            <a:endParaRPr lang="es-PE" dirty="0"/>
          </a:p>
          <a:p>
            <a:pPr lvl="1"/>
            <a:endParaRPr lang="es-PE" dirty="0"/>
          </a:p>
        </p:txBody>
      </p:sp>
    </p:spTree>
    <p:extLst>
      <p:ext uri="{BB962C8B-B14F-4D97-AF65-F5344CB8AC3E}">
        <p14:creationId xmlns:p14="http://schemas.microsoft.com/office/powerpoint/2010/main" val="361750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lstStyle/>
          <a:p>
            <a:r>
              <a:rPr lang="es-ES" dirty="0"/>
              <a:t>Los defensores del </a:t>
            </a:r>
            <a:r>
              <a:rPr lang="es-ES" b="1" dirty="0">
                <a:solidFill>
                  <a:srgbClr val="0070C0"/>
                </a:solidFill>
              </a:rPr>
              <a:t>Ciclo de vida de Dimensiones de Negocio </a:t>
            </a:r>
            <a:r>
              <a:rPr lang="es-ES" dirty="0"/>
              <a:t>solicitan utilizar un diseño de tablas de dimensiones y hechos conforme. </a:t>
            </a:r>
          </a:p>
          <a:p>
            <a:r>
              <a:rPr lang="es-ES" dirty="0"/>
              <a:t>El proceso de desarrollo debe cumplir con una taxonomía organizacional y con unas reglas de negocio consistentes, para que las partes del </a:t>
            </a:r>
            <a:r>
              <a:rPr lang="es-ES" i="1" dirty="0"/>
              <a:t>Data Warehouse, </a:t>
            </a:r>
            <a:r>
              <a:rPr lang="es-ES" dirty="0"/>
              <a:t>almacén o bodega de datos, se conviertan en </a:t>
            </a:r>
            <a:r>
              <a:rPr lang="es-ES" b="1" dirty="0">
                <a:solidFill>
                  <a:srgbClr val="0070C0"/>
                </a:solidFill>
              </a:rPr>
              <a:t>componentes reutilizables </a:t>
            </a:r>
            <a:r>
              <a:rPr lang="es-ES" dirty="0"/>
              <a:t>que ya estén integrados.</a:t>
            </a:r>
            <a:endParaRPr lang="es-PE" dirty="0"/>
          </a:p>
          <a:p>
            <a:endParaRPr lang="es-PE" dirty="0"/>
          </a:p>
        </p:txBody>
      </p:sp>
    </p:spTree>
    <p:extLst>
      <p:ext uri="{BB962C8B-B14F-4D97-AF65-F5344CB8AC3E}">
        <p14:creationId xmlns:p14="http://schemas.microsoft.com/office/powerpoint/2010/main" val="1499291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Componentes críticos del Data Warehouse de </a:t>
            </a:r>
            <a:r>
              <a:rPr lang="es-PE" dirty="0" err="1"/>
              <a:t>Kimball</a:t>
            </a:r>
            <a:endParaRPr lang="es-PE" dirty="0"/>
          </a:p>
        </p:txBody>
      </p:sp>
      <p:sp>
        <p:nvSpPr>
          <p:cNvPr id="3" name="Marcador de contenido 2"/>
          <p:cNvSpPr>
            <a:spLocks noGrp="1"/>
          </p:cNvSpPr>
          <p:nvPr>
            <p:ph idx="1"/>
          </p:nvPr>
        </p:nvSpPr>
        <p:spPr/>
        <p:txBody>
          <a:bodyPr/>
          <a:lstStyle/>
          <a:p>
            <a:endParaRPr lang="es-PE"/>
          </a:p>
        </p:txBody>
      </p:sp>
      <p:pic>
        <p:nvPicPr>
          <p:cNvPr id="4" name="image45.jpeg"/>
          <p:cNvPicPr/>
          <p:nvPr/>
        </p:nvPicPr>
        <p:blipFill>
          <a:blip r:embed="rId2" cstate="print"/>
          <a:stretch>
            <a:fillRect/>
          </a:stretch>
        </p:blipFill>
        <p:spPr>
          <a:xfrm>
            <a:off x="971938" y="1825625"/>
            <a:ext cx="6505493" cy="4351338"/>
          </a:xfrm>
          <a:prstGeom prst="rect">
            <a:avLst/>
          </a:prstGeom>
        </p:spPr>
      </p:pic>
    </p:spTree>
    <p:extLst>
      <p:ext uri="{BB962C8B-B14F-4D97-AF65-F5344CB8AC3E}">
        <p14:creationId xmlns:p14="http://schemas.microsoft.com/office/powerpoint/2010/main" val="1893800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Componentes básicos de las fichas de ajedrez del Data Warehouse de </a:t>
            </a:r>
            <a:r>
              <a:rPr lang="es-PE" dirty="0" err="1"/>
              <a:t>Kimball</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160231341"/>
              </p:ext>
            </p:extLst>
          </p:nvPr>
        </p:nvGraphicFramePr>
        <p:xfrm>
          <a:off x="838199" y="1799304"/>
          <a:ext cx="10237839" cy="1281107"/>
        </p:xfrm>
        <a:graphic>
          <a:graphicData uri="http://schemas.openxmlformats.org/drawingml/2006/table">
            <a:tbl>
              <a:tblPr firstRow="1" firstCol="1" lastRow="1" lastCol="1" bandRow="1" bandCol="1">
                <a:tableStyleId>{5C22544A-7EE6-4342-B048-85BDC9FD1C3A}</a:tableStyleId>
              </a:tblPr>
              <a:tblGrid>
                <a:gridCol w="2612924">
                  <a:extLst>
                    <a:ext uri="{9D8B030D-6E8A-4147-A177-3AD203B41FA5}">
                      <a16:colId xmlns:a16="http://schemas.microsoft.com/office/drawing/2014/main" val="3299217440"/>
                    </a:ext>
                  </a:extLst>
                </a:gridCol>
                <a:gridCol w="7624915">
                  <a:extLst>
                    <a:ext uri="{9D8B030D-6E8A-4147-A177-3AD203B41FA5}">
                      <a16:colId xmlns:a16="http://schemas.microsoft.com/office/drawing/2014/main" val="329982139"/>
                    </a:ext>
                  </a:extLst>
                </a:gridCol>
              </a:tblGrid>
              <a:tr h="289237">
                <a:tc>
                  <a:txBody>
                    <a:bodyPr/>
                    <a:lstStyle/>
                    <a:p>
                      <a:pPr marL="670560" marR="660400" algn="ctr">
                        <a:spcBef>
                          <a:spcPts val="115"/>
                        </a:spcBef>
                        <a:spcAft>
                          <a:spcPts val="0"/>
                        </a:spcAft>
                      </a:pPr>
                      <a:r>
                        <a:rPr lang="es-ES" sz="1600" dirty="0">
                          <a:effectLst/>
                        </a:rPr>
                        <a:t>Nombre</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a:txBody>
                    <a:bodyPr/>
                    <a:lstStyle/>
                    <a:p>
                      <a:pPr marL="1478915" marR="1468120" algn="ctr">
                        <a:spcBef>
                          <a:spcPts val="115"/>
                        </a:spcBef>
                        <a:spcAft>
                          <a:spcPts val="0"/>
                        </a:spcAft>
                      </a:pPr>
                      <a:r>
                        <a:rPr lang="es-ES" sz="1600" dirty="0">
                          <a:effectLst/>
                        </a:rPr>
                        <a:t>Descripción</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166922411"/>
                  </a:ext>
                </a:extLst>
              </a:tr>
              <a:tr h="991870">
                <a:tc>
                  <a:txBody>
                    <a:bodyPr/>
                    <a:lstStyle/>
                    <a:p>
                      <a:pPr marL="69850">
                        <a:spcBef>
                          <a:spcPts val="35"/>
                        </a:spcBef>
                        <a:spcAft>
                          <a:spcPts val="0"/>
                        </a:spcAft>
                      </a:pPr>
                      <a:r>
                        <a:rPr lang="es-ES" sz="1600" dirty="0">
                          <a:effectLst/>
                        </a:rPr>
                        <a:t>Sistemas</a:t>
                      </a:r>
                      <a:r>
                        <a:rPr lang="es-ES" sz="1600" spc="70" dirty="0">
                          <a:effectLst/>
                        </a:rPr>
                        <a:t> </a:t>
                      </a:r>
                      <a:r>
                        <a:rPr lang="es-ES" sz="1600" dirty="0">
                          <a:effectLst/>
                        </a:rPr>
                        <a:t>Fuente</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236855" indent="-635">
                        <a:lnSpc>
                          <a:spcPct val="101000"/>
                        </a:lnSpc>
                        <a:spcBef>
                          <a:spcPts val="35"/>
                        </a:spcBef>
                        <a:spcAft>
                          <a:spcPts val="0"/>
                        </a:spcAft>
                      </a:pPr>
                      <a:r>
                        <a:rPr lang="es-ES" sz="1600" dirty="0">
                          <a:effectLst/>
                        </a:rPr>
                        <a:t>Aplicaciones transaccionales de</a:t>
                      </a:r>
                      <a:r>
                        <a:rPr lang="es-ES" sz="1600" spc="-5" dirty="0">
                          <a:effectLst/>
                        </a:rPr>
                        <a:t> </a:t>
                      </a:r>
                      <a:r>
                        <a:rPr lang="es-ES" sz="1600" dirty="0">
                          <a:effectLst/>
                        </a:rPr>
                        <a:t>la</a:t>
                      </a:r>
                      <a:r>
                        <a:rPr lang="es-ES" sz="1600" spc="5" dirty="0">
                          <a:effectLst/>
                        </a:rPr>
                        <a:t> </a:t>
                      </a:r>
                      <a:r>
                        <a:rPr lang="es-ES" sz="1600" dirty="0">
                          <a:effectLst/>
                        </a:rPr>
                        <a:t>empresa.</a:t>
                      </a:r>
                      <a:r>
                        <a:rPr lang="es-ES" sz="1600" spc="5" dirty="0">
                          <a:effectLst/>
                        </a:rPr>
                        <a:t> </a:t>
                      </a:r>
                      <a:r>
                        <a:rPr lang="es-ES" sz="1600" dirty="0">
                          <a:effectLst/>
                        </a:rPr>
                        <a:t>Estos</a:t>
                      </a:r>
                      <a:r>
                        <a:rPr lang="es-ES" sz="1600" spc="5" dirty="0">
                          <a:effectLst/>
                        </a:rPr>
                        <a:t> </a:t>
                      </a:r>
                      <a:r>
                        <a:rPr lang="es-ES" sz="1600" dirty="0">
                          <a:effectLst/>
                        </a:rPr>
                        <a:t>proporcionan</a:t>
                      </a:r>
                      <a:r>
                        <a:rPr lang="es-ES" sz="1600" spc="50" dirty="0">
                          <a:effectLst/>
                        </a:rPr>
                        <a:t> </a:t>
                      </a:r>
                      <a:r>
                        <a:rPr lang="es-ES" sz="1600" dirty="0">
                          <a:effectLst/>
                        </a:rPr>
                        <a:t>los</a:t>
                      </a:r>
                      <a:r>
                        <a:rPr lang="es-ES" sz="1600" spc="65" dirty="0">
                          <a:effectLst/>
                        </a:rPr>
                        <a:t> </a:t>
                      </a:r>
                      <a:r>
                        <a:rPr lang="es-ES" sz="1600" dirty="0">
                          <a:effectLst/>
                        </a:rPr>
                        <a:t>datos</a:t>
                      </a:r>
                      <a:r>
                        <a:rPr lang="es-ES" sz="1600" spc="65" dirty="0">
                          <a:effectLst/>
                        </a:rPr>
                        <a:t> </a:t>
                      </a:r>
                      <a:r>
                        <a:rPr lang="es-ES" sz="1600" dirty="0">
                          <a:effectLst/>
                        </a:rPr>
                        <a:t>de</a:t>
                      </a:r>
                      <a:r>
                        <a:rPr lang="es-ES" sz="1600" spc="70" dirty="0">
                          <a:effectLst/>
                        </a:rPr>
                        <a:t> </a:t>
                      </a:r>
                      <a:r>
                        <a:rPr lang="es-ES" sz="1600" dirty="0">
                          <a:effectLst/>
                        </a:rPr>
                        <a:t>origen</a:t>
                      </a:r>
                      <a:r>
                        <a:rPr lang="es-ES" sz="1600" spc="65" dirty="0">
                          <a:effectLst/>
                        </a:rPr>
                        <a:t> </a:t>
                      </a:r>
                      <a:r>
                        <a:rPr lang="es-ES" sz="1600" dirty="0">
                          <a:effectLst/>
                        </a:rPr>
                        <a:t>para</a:t>
                      </a:r>
                      <a:r>
                        <a:rPr lang="es-ES" sz="1600" spc="70" dirty="0">
                          <a:effectLst/>
                        </a:rPr>
                        <a:t> </a:t>
                      </a:r>
                      <a:r>
                        <a:rPr lang="es-ES" sz="1600" dirty="0">
                          <a:effectLst/>
                        </a:rPr>
                        <a:t>integrarse</a:t>
                      </a:r>
                      <a:r>
                        <a:rPr lang="es-ES" sz="1600" spc="70" dirty="0">
                          <a:effectLst/>
                        </a:rPr>
                        <a:t> </a:t>
                      </a:r>
                      <a:r>
                        <a:rPr lang="es-ES" sz="1600" dirty="0">
                          <a:effectLst/>
                        </a:rPr>
                        <a:t>en</a:t>
                      </a:r>
                      <a:r>
                        <a:rPr lang="es-ES" sz="1600" spc="55" dirty="0">
                          <a:effectLst/>
                        </a:rPr>
                        <a:t> </a:t>
                      </a:r>
                      <a:r>
                        <a:rPr lang="es-ES" sz="1600" dirty="0">
                          <a:effectLst/>
                        </a:rPr>
                        <a:t>los</a:t>
                      </a:r>
                      <a:r>
                        <a:rPr lang="es-ES" sz="1600" spc="-240" dirty="0">
                          <a:effectLst/>
                        </a:rPr>
                        <a:t> </a:t>
                      </a:r>
                      <a:r>
                        <a:rPr lang="es-ES" sz="1600" dirty="0">
                          <a:effectLst/>
                        </a:rPr>
                        <a:t>componentes</a:t>
                      </a:r>
                      <a:r>
                        <a:rPr lang="es-ES" sz="1600" spc="30" dirty="0">
                          <a:effectLst/>
                        </a:rPr>
                        <a:t> </a:t>
                      </a:r>
                      <a:r>
                        <a:rPr lang="es-ES" sz="1600" dirty="0">
                          <a:effectLst/>
                        </a:rPr>
                        <a:t>de</a:t>
                      </a:r>
                      <a:r>
                        <a:rPr lang="es-ES" sz="1600" spc="30" dirty="0">
                          <a:effectLst/>
                        </a:rPr>
                        <a:t> </a:t>
                      </a:r>
                      <a:r>
                        <a:rPr lang="es-ES" sz="1600" dirty="0">
                          <a:effectLst/>
                        </a:rPr>
                        <a:t>SAO</a:t>
                      </a:r>
                      <a:r>
                        <a:rPr lang="es-ES" sz="1600" spc="35" dirty="0">
                          <a:effectLst/>
                        </a:rPr>
                        <a:t> </a:t>
                      </a:r>
                      <a:r>
                        <a:rPr lang="es-ES" sz="1600" dirty="0">
                          <a:effectLst/>
                        </a:rPr>
                        <a:t>y</a:t>
                      </a:r>
                      <a:r>
                        <a:rPr lang="es-ES" sz="1600" spc="25" dirty="0">
                          <a:effectLst/>
                        </a:rPr>
                        <a:t> </a:t>
                      </a:r>
                      <a:r>
                        <a:rPr lang="es-ES" sz="1600" dirty="0">
                          <a:effectLst/>
                        </a:rPr>
                        <a:t>DW.</a:t>
                      </a:r>
                      <a:endParaRPr lang="es-PE" sz="1600" dirty="0">
                        <a:effectLst/>
                      </a:endParaRPr>
                    </a:p>
                    <a:p>
                      <a:pPr marL="68580" marR="753745">
                        <a:lnSpc>
                          <a:spcPct val="101000"/>
                        </a:lnSpc>
                        <a:spcBef>
                          <a:spcPts val="625"/>
                        </a:spcBef>
                        <a:spcAft>
                          <a:spcPts val="0"/>
                        </a:spcAft>
                      </a:pPr>
                      <a:r>
                        <a:rPr lang="es-ES" sz="1600" dirty="0">
                          <a:effectLst/>
                        </a:rPr>
                        <a:t>Equivalente</a:t>
                      </a:r>
                      <a:r>
                        <a:rPr lang="es-ES" sz="1600" spc="5" dirty="0">
                          <a:effectLst/>
                        </a:rPr>
                        <a:t> </a:t>
                      </a:r>
                      <a:r>
                        <a:rPr lang="es-ES" sz="1600" dirty="0">
                          <a:effectLst/>
                        </a:rPr>
                        <a:t>a</a:t>
                      </a:r>
                      <a:r>
                        <a:rPr lang="es-ES" sz="1600" spc="-5" dirty="0">
                          <a:effectLst/>
                        </a:rPr>
                        <a:t> </a:t>
                      </a:r>
                      <a:r>
                        <a:rPr lang="es-ES" sz="1600" dirty="0">
                          <a:effectLst/>
                        </a:rPr>
                        <a:t>las</a:t>
                      </a:r>
                      <a:r>
                        <a:rPr lang="es-ES" sz="1600" spc="5" dirty="0">
                          <a:effectLst/>
                        </a:rPr>
                        <a:t> </a:t>
                      </a:r>
                      <a:r>
                        <a:rPr lang="es-ES" sz="1600" dirty="0">
                          <a:effectLst/>
                        </a:rPr>
                        <a:t>aplicaciones</a:t>
                      </a:r>
                      <a:r>
                        <a:rPr lang="es-ES" sz="1600" spc="5" dirty="0">
                          <a:effectLst/>
                        </a:rPr>
                        <a:t> </a:t>
                      </a:r>
                      <a:r>
                        <a:rPr lang="es-ES" sz="1600" dirty="0">
                          <a:effectLst/>
                        </a:rPr>
                        <a:t>de la</a:t>
                      </a:r>
                      <a:r>
                        <a:rPr lang="es-ES" sz="1600" spc="-5" dirty="0">
                          <a:effectLst/>
                        </a:rPr>
                        <a:t> </a:t>
                      </a:r>
                      <a:r>
                        <a:rPr lang="es-ES" sz="1600" dirty="0">
                          <a:effectLst/>
                        </a:rPr>
                        <a:t>Fábrica</a:t>
                      </a:r>
                      <a:r>
                        <a:rPr lang="es-ES" sz="1600" spc="-5" dirty="0">
                          <a:effectLst/>
                        </a:rPr>
                        <a:t> </a:t>
                      </a:r>
                      <a:r>
                        <a:rPr lang="es-ES" sz="1600" dirty="0">
                          <a:effectLst/>
                        </a:rPr>
                        <a:t>de</a:t>
                      </a:r>
                      <a:r>
                        <a:rPr lang="es-ES" sz="1600" spc="-250" dirty="0">
                          <a:effectLst/>
                        </a:rPr>
                        <a:t> </a:t>
                      </a:r>
                      <a:r>
                        <a:rPr lang="es-ES" sz="1600" dirty="0">
                          <a:effectLst/>
                        </a:rPr>
                        <a:t>Información</a:t>
                      </a:r>
                      <a:r>
                        <a:rPr lang="es-ES" sz="1600" spc="30" dirty="0">
                          <a:effectLst/>
                        </a:rPr>
                        <a:t> </a:t>
                      </a:r>
                      <a:r>
                        <a:rPr lang="es-ES" sz="1600" dirty="0">
                          <a:effectLst/>
                        </a:rPr>
                        <a:t>Corporativa</a:t>
                      </a:r>
                      <a:r>
                        <a:rPr lang="es-ES" sz="1600" spc="35" dirty="0">
                          <a:effectLst/>
                        </a:rPr>
                        <a:t> </a:t>
                      </a:r>
                      <a:r>
                        <a:rPr lang="es-ES" sz="1600" dirty="0">
                          <a:effectLst/>
                        </a:rPr>
                        <a:t>.</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918583997"/>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63014242"/>
              </p:ext>
            </p:extLst>
          </p:nvPr>
        </p:nvGraphicFramePr>
        <p:xfrm>
          <a:off x="838200" y="3080410"/>
          <a:ext cx="10237838" cy="3660140"/>
        </p:xfrm>
        <a:graphic>
          <a:graphicData uri="http://schemas.openxmlformats.org/drawingml/2006/table">
            <a:tbl>
              <a:tblPr firstRow="1" firstCol="1" lastRow="1" lastCol="1" bandRow="1" bandCol="1">
                <a:tableStyleId>{5C22544A-7EE6-4342-B048-85BDC9FD1C3A}</a:tableStyleId>
              </a:tblPr>
              <a:tblGrid>
                <a:gridCol w="2612923">
                  <a:extLst>
                    <a:ext uri="{9D8B030D-6E8A-4147-A177-3AD203B41FA5}">
                      <a16:colId xmlns:a16="http://schemas.microsoft.com/office/drawing/2014/main" val="3816674043"/>
                    </a:ext>
                  </a:extLst>
                </a:gridCol>
                <a:gridCol w="7624915">
                  <a:extLst>
                    <a:ext uri="{9D8B030D-6E8A-4147-A177-3AD203B41FA5}">
                      <a16:colId xmlns:a16="http://schemas.microsoft.com/office/drawing/2014/main" val="383511447"/>
                    </a:ext>
                  </a:extLst>
                </a:gridCol>
              </a:tblGrid>
              <a:tr h="3660140">
                <a:tc>
                  <a:txBody>
                    <a:bodyPr/>
                    <a:lstStyle/>
                    <a:p>
                      <a:pPr marL="69850" indent="-635">
                        <a:lnSpc>
                          <a:spcPct val="101000"/>
                        </a:lnSpc>
                        <a:spcBef>
                          <a:spcPts val="10"/>
                        </a:spcBef>
                        <a:spcAft>
                          <a:spcPts val="0"/>
                        </a:spcAft>
                      </a:pPr>
                      <a:r>
                        <a:rPr lang="es-ES" sz="1600" dirty="0">
                          <a:effectLst/>
                        </a:rPr>
                        <a:t>Área</a:t>
                      </a:r>
                      <a:r>
                        <a:rPr lang="es-ES" sz="1600" spc="85" dirty="0">
                          <a:effectLst/>
                        </a:rPr>
                        <a:t> </a:t>
                      </a:r>
                      <a:r>
                        <a:rPr lang="es-ES" sz="1600" dirty="0">
                          <a:effectLst/>
                        </a:rPr>
                        <a:t>de</a:t>
                      </a:r>
                      <a:r>
                        <a:rPr lang="es-ES" sz="1600" spc="75" dirty="0">
                          <a:effectLst/>
                        </a:rPr>
                        <a:t> </a:t>
                      </a:r>
                      <a:r>
                        <a:rPr lang="es-ES" sz="1600" dirty="0">
                          <a:effectLst/>
                        </a:rPr>
                        <a:t>organización</a:t>
                      </a:r>
                      <a:r>
                        <a:rPr lang="es-ES" sz="1600" spc="75" dirty="0">
                          <a:effectLst/>
                        </a:rPr>
                        <a:t> </a:t>
                      </a:r>
                      <a:r>
                        <a:rPr lang="es-ES" sz="1600" dirty="0">
                          <a:effectLst/>
                        </a:rPr>
                        <a:t>de</a:t>
                      </a:r>
                      <a:r>
                        <a:rPr lang="es-ES" sz="1600" spc="-240" dirty="0">
                          <a:effectLst/>
                        </a:rPr>
                        <a:t> </a:t>
                      </a:r>
                      <a:r>
                        <a:rPr lang="es-ES" sz="1600" dirty="0">
                          <a:effectLst/>
                        </a:rPr>
                        <a:t>datos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8580" marR="200025">
                        <a:lnSpc>
                          <a:spcPct val="102000"/>
                        </a:lnSpc>
                        <a:spcBef>
                          <a:spcPts val="10"/>
                        </a:spcBef>
                        <a:spcAft>
                          <a:spcPts val="0"/>
                        </a:spcAft>
                      </a:pPr>
                      <a:r>
                        <a:rPr lang="es-ES" sz="1600" dirty="0">
                          <a:effectLst/>
                        </a:rPr>
                        <a:t>Kimball</a:t>
                      </a:r>
                      <a:r>
                        <a:rPr lang="es-ES" sz="1600" spc="10" dirty="0">
                          <a:effectLst/>
                        </a:rPr>
                        <a:t> </a:t>
                      </a:r>
                      <a:r>
                        <a:rPr lang="es-ES" sz="1600" dirty="0">
                          <a:effectLst/>
                        </a:rPr>
                        <a:t>utiliza</a:t>
                      </a:r>
                      <a:r>
                        <a:rPr lang="es-ES" sz="1600" spc="10" dirty="0">
                          <a:effectLst/>
                        </a:rPr>
                        <a:t> </a:t>
                      </a:r>
                      <a:r>
                        <a:rPr lang="es-ES" sz="1600" dirty="0">
                          <a:effectLst/>
                        </a:rPr>
                        <a:t>hábilmente</a:t>
                      </a:r>
                      <a:r>
                        <a:rPr lang="es-ES" sz="1600" spc="10" dirty="0">
                          <a:effectLst/>
                        </a:rPr>
                        <a:t> </a:t>
                      </a:r>
                      <a:r>
                        <a:rPr lang="es-ES" sz="1600" dirty="0">
                          <a:effectLst/>
                        </a:rPr>
                        <a:t>la</a:t>
                      </a:r>
                      <a:r>
                        <a:rPr lang="es-ES" sz="1600" spc="-5" dirty="0">
                          <a:effectLst/>
                        </a:rPr>
                        <a:t> </a:t>
                      </a:r>
                      <a:r>
                        <a:rPr lang="es-ES" sz="1600" dirty="0">
                          <a:effectLst/>
                        </a:rPr>
                        <a:t>analogía de una</a:t>
                      </a:r>
                      <a:r>
                        <a:rPr lang="es-ES" sz="1600" spc="10" dirty="0">
                          <a:effectLst/>
                        </a:rPr>
                        <a:t> </a:t>
                      </a:r>
                      <a:r>
                        <a:rPr lang="es-ES" sz="1600" dirty="0">
                          <a:effectLst/>
                        </a:rPr>
                        <a:t>"cocina"</a:t>
                      </a:r>
                      <a:r>
                        <a:rPr lang="es-ES" sz="1600" spc="5" dirty="0">
                          <a:effectLst/>
                        </a:rPr>
                        <a:t> </a:t>
                      </a:r>
                      <a:r>
                        <a:rPr lang="es-ES" sz="1600" dirty="0">
                          <a:effectLst/>
                        </a:rPr>
                        <a:t>para referirse a esta zona como aquella donde se</a:t>
                      </a:r>
                      <a:r>
                        <a:rPr lang="es-ES" sz="1600" spc="5" dirty="0">
                          <a:effectLst/>
                        </a:rPr>
                        <a:t> </a:t>
                      </a:r>
                      <a:r>
                        <a:rPr lang="es-ES" sz="1600" dirty="0">
                          <a:effectLst/>
                        </a:rPr>
                        <a:t>preparan</a:t>
                      </a:r>
                      <a:r>
                        <a:rPr lang="es-ES" sz="1600" spc="10" dirty="0">
                          <a:effectLst/>
                        </a:rPr>
                        <a:t> </a:t>
                      </a:r>
                      <a:r>
                        <a:rPr lang="es-ES" sz="1600" dirty="0">
                          <a:effectLst/>
                        </a:rPr>
                        <a:t>los</a:t>
                      </a:r>
                      <a:r>
                        <a:rPr lang="es-ES" sz="1600" spc="5" dirty="0">
                          <a:effectLst/>
                        </a:rPr>
                        <a:t> </a:t>
                      </a:r>
                      <a:r>
                        <a:rPr lang="es-ES" sz="1600" dirty="0">
                          <a:effectLst/>
                        </a:rPr>
                        <a:t>datos</a:t>
                      </a:r>
                      <a:r>
                        <a:rPr lang="es-ES" sz="1600" spc="10" dirty="0">
                          <a:effectLst/>
                        </a:rPr>
                        <a:t> </a:t>
                      </a:r>
                      <a:r>
                        <a:rPr lang="es-ES" sz="1600" dirty="0">
                          <a:effectLst/>
                        </a:rPr>
                        <a:t>detrás</a:t>
                      </a:r>
                      <a:r>
                        <a:rPr lang="es-ES" sz="1600" spc="15" dirty="0">
                          <a:effectLst/>
                        </a:rPr>
                        <a:t> </a:t>
                      </a:r>
                      <a:r>
                        <a:rPr lang="es-ES" sz="1600" dirty="0">
                          <a:effectLst/>
                        </a:rPr>
                        <a:t>de</a:t>
                      </a:r>
                      <a:r>
                        <a:rPr lang="es-ES" sz="1600" spc="15" dirty="0">
                          <a:effectLst/>
                        </a:rPr>
                        <a:t> </a:t>
                      </a:r>
                      <a:r>
                        <a:rPr lang="es-ES" sz="1600" dirty="0">
                          <a:effectLst/>
                        </a:rPr>
                        <a:t>las</a:t>
                      </a:r>
                      <a:r>
                        <a:rPr lang="es-ES" sz="1600" spc="5" dirty="0">
                          <a:effectLst/>
                        </a:rPr>
                        <a:t> </a:t>
                      </a:r>
                      <a:r>
                        <a:rPr lang="es-ES" sz="1600" dirty="0">
                          <a:effectLst/>
                        </a:rPr>
                        <a:t>escenas</a:t>
                      </a:r>
                      <a:r>
                        <a:rPr lang="es-ES" sz="1600" spc="10" dirty="0">
                          <a:effectLst/>
                        </a:rPr>
                        <a:t> </a:t>
                      </a:r>
                      <a:r>
                        <a:rPr lang="es-ES" sz="1600" dirty="0">
                          <a:effectLst/>
                        </a:rPr>
                        <a:t>para</a:t>
                      </a:r>
                      <a:r>
                        <a:rPr lang="es-ES" sz="1600" spc="-10" dirty="0">
                          <a:effectLst/>
                        </a:rPr>
                        <a:t> </a:t>
                      </a:r>
                      <a:r>
                        <a:rPr lang="es-ES" sz="1600" dirty="0">
                          <a:effectLst/>
                        </a:rPr>
                        <a:t>su</a:t>
                      </a:r>
                      <a:r>
                        <a:rPr lang="es-ES" sz="1600" spc="5" dirty="0">
                          <a:effectLst/>
                        </a:rPr>
                        <a:t> </a:t>
                      </a:r>
                      <a:r>
                        <a:rPr lang="es-ES" sz="1600" dirty="0">
                          <a:effectLst/>
                        </a:rPr>
                        <a:t>presentación.</a:t>
                      </a:r>
                      <a:r>
                        <a:rPr lang="es-ES" sz="1600" spc="-45" dirty="0">
                          <a:effectLst/>
                        </a:rPr>
                        <a:t> </a:t>
                      </a:r>
                      <a:r>
                        <a:rPr lang="es-ES" sz="1600" dirty="0">
                          <a:effectLst/>
                        </a:rPr>
                        <a:t>Él</a:t>
                      </a:r>
                      <a:r>
                        <a:rPr lang="es-ES" sz="1600" spc="-45" dirty="0">
                          <a:effectLst/>
                        </a:rPr>
                        <a:t> </a:t>
                      </a:r>
                      <a:r>
                        <a:rPr lang="es-ES" sz="1600" dirty="0">
                          <a:effectLst/>
                        </a:rPr>
                        <a:t>se</a:t>
                      </a:r>
                      <a:r>
                        <a:rPr lang="es-ES" sz="1600" spc="-45" dirty="0">
                          <a:effectLst/>
                        </a:rPr>
                        <a:t> </a:t>
                      </a:r>
                      <a:r>
                        <a:rPr lang="es-ES" sz="1600" dirty="0">
                          <a:effectLst/>
                        </a:rPr>
                        <a:t>refiere</a:t>
                      </a:r>
                      <a:r>
                        <a:rPr lang="es-ES" sz="1600" spc="-40" dirty="0">
                          <a:effectLst/>
                        </a:rPr>
                        <a:t> </a:t>
                      </a:r>
                      <a:r>
                        <a:rPr lang="es-ES" sz="1600" dirty="0">
                          <a:effectLst/>
                        </a:rPr>
                        <a:t>a</a:t>
                      </a:r>
                      <a:r>
                        <a:rPr lang="es-ES" sz="1600" spc="-50" dirty="0">
                          <a:effectLst/>
                        </a:rPr>
                        <a:t> </a:t>
                      </a:r>
                      <a:r>
                        <a:rPr lang="es-ES" sz="1600" dirty="0">
                          <a:effectLst/>
                        </a:rPr>
                        <a:t>ella</a:t>
                      </a:r>
                      <a:r>
                        <a:rPr lang="es-ES" sz="1600" spc="-50" dirty="0">
                          <a:effectLst/>
                        </a:rPr>
                        <a:t> </a:t>
                      </a:r>
                      <a:r>
                        <a:rPr lang="es-ES" sz="1600" dirty="0">
                          <a:effectLst/>
                        </a:rPr>
                        <a:t>como</a:t>
                      </a:r>
                      <a:r>
                        <a:rPr lang="es-ES" sz="1600" spc="-40" dirty="0">
                          <a:effectLst/>
                        </a:rPr>
                        <a:t> </a:t>
                      </a:r>
                      <a:r>
                        <a:rPr lang="es-ES" sz="1600" dirty="0">
                          <a:effectLst/>
                        </a:rPr>
                        <a:t>la</a:t>
                      </a:r>
                      <a:r>
                        <a:rPr lang="es-ES" sz="1600" spc="-50" dirty="0">
                          <a:effectLst/>
                        </a:rPr>
                        <a:t> </a:t>
                      </a:r>
                      <a:r>
                        <a:rPr lang="es-ES" sz="1600" dirty="0">
                          <a:effectLst/>
                        </a:rPr>
                        <a:t>serie</a:t>
                      </a:r>
                      <a:r>
                        <a:rPr lang="es-ES" sz="1600" spc="-45" dirty="0">
                          <a:effectLst/>
                        </a:rPr>
                        <a:t> </a:t>
                      </a:r>
                      <a:r>
                        <a:rPr lang="es-ES" sz="1600" dirty="0">
                          <a:effectLst/>
                        </a:rPr>
                        <a:t>completa</a:t>
                      </a:r>
                      <a:r>
                        <a:rPr lang="es-ES" sz="1600" spc="-250" dirty="0">
                          <a:effectLst/>
                        </a:rPr>
                        <a:t> </a:t>
                      </a:r>
                      <a:r>
                        <a:rPr lang="es-ES" sz="1600" dirty="0">
                          <a:effectLst/>
                        </a:rPr>
                        <a:t>de</a:t>
                      </a:r>
                      <a:r>
                        <a:rPr lang="es-ES" sz="1600" spc="-50" dirty="0">
                          <a:effectLst/>
                        </a:rPr>
                        <a:t> </a:t>
                      </a:r>
                      <a:r>
                        <a:rPr lang="es-ES" sz="1600" dirty="0">
                          <a:effectLst/>
                        </a:rPr>
                        <a:t>todos</a:t>
                      </a:r>
                      <a:r>
                        <a:rPr lang="es-ES" sz="1600" spc="-45" dirty="0">
                          <a:effectLst/>
                        </a:rPr>
                        <a:t> </a:t>
                      </a:r>
                      <a:r>
                        <a:rPr lang="es-ES" sz="1600" dirty="0">
                          <a:effectLst/>
                        </a:rPr>
                        <a:t>los</a:t>
                      </a:r>
                      <a:r>
                        <a:rPr lang="es-ES" sz="1600" spc="-50" dirty="0">
                          <a:effectLst/>
                        </a:rPr>
                        <a:t> </a:t>
                      </a:r>
                      <a:r>
                        <a:rPr lang="es-ES" sz="1600" dirty="0">
                          <a:effectLst/>
                        </a:rPr>
                        <a:t>procesos</a:t>
                      </a:r>
                      <a:r>
                        <a:rPr lang="es-ES" sz="1600" spc="-50" dirty="0">
                          <a:effectLst/>
                        </a:rPr>
                        <a:t> </a:t>
                      </a:r>
                      <a:r>
                        <a:rPr lang="es-ES" sz="1600" dirty="0">
                          <a:effectLst/>
                        </a:rPr>
                        <a:t>de</a:t>
                      </a:r>
                      <a:r>
                        <a:rPr lang="es-ES" sz="1600" spc="-65" dirty="0">
                          <a:effectLst/>
                        </a:rPr>
                        <a:t> </a:t>
                      </a:r>
                      <a:r>
                        <a:rPr lang="es-ES" sz="1600" dirty="0">
                          <a:effectLst/>
                        </a:rPr>
                        <a:t>almacenamiento</a:t>
                      </a:r>
                      <a:r>
                        <a:rPr lang="es-ES" sz="1600" spc="-50" dirty="0">
                          <a:effectLst/>
                        </a:rPr>
                        <a:t> </a:t>
                      </a:r>
                      <a:r>
                        <a:rPr lang="es-ES" sz="1600" dirty="0">
                          <a:effectLst/>
                        </a:rPr>
                        <a:t>y</a:t>
                      </a:r>
                      <a:r>
                        <a:rPr lang="es-ES" sz="1600" spc="-50" dirty="0">
                          <a:effectLst/>
                        </a:rPr>
                        <a:t> </a:t>
                      </a:r>
                      <a:r>
                        <a:rPr lang="es-ES" sz="1600" dirty="0">
                          <a:effectLst/>
                        </a:rPr>
                        <a:t>ETL</a:t>
                      </a:r>
                      <a:r>
                        <a:rPr lang="es-ES" sz="1600" spc="-60" dirty="0">
                          <a:effectLst/>
                        </a:rPr>
                        <a:t> </a:t>
                      </a:r>
                      <a:r>
                        <a:rPr lang="es-ES" sz="1600" dirty="0">
                          <a:effectLst/>
                        </a:rPr>
                        <a:t>que</a:t>
                      </a:r>
                      <a:r>
                        <a:rPr lang="es-ES" sz="1600" spc="-45" dirty="0">
                          <a:effectLst/>
                        </a:rPr>
                        <a:t> </a:t>
                      </a:r>
                      <a:r>
                        <a:rPr lang="es-ES" sz="1600" dirty="0">
                          <a:effectLst/>
                        </a:rPr>
                        <a:t>se</a:t>
                      </a:r>
                      <a:r>
                        <a:rPr lang="es-ES" sz="1600" spc="5" dirty="0">
                          <a:effectLst/>
                        </a:rPr>
                        <a:t> </a:t>
                      </a:r>
                      <a:r>
                        <a:rPr lang="es-ES" sz="1600" dirty="0">
                          <a:effectLst/>
                        </a:rPr>
                        <a:t>interponen entre los sistemas de origen y el área de</a:t>
                      </a:r>
                      <a:r>
                        <a:rPr lang="es-ES" sz="1600" spc="5" dirty="0">
                          <a:effectLst/>
                        </a:rPr>
                        <a:t> </a:t>
                      </a:r>
                      <a:r>
                        <a:rPr lang="es-ES" sz="1600" dirty="0">
                          <a:effectLst/>
                        </a:rPr>
                        <a:t>presentación</a:t>
                      </a:r>
                      <a:r>
                        <a:rPr lang="es-ES" sz="1600" spc="25" dirty="0">
                          <a:effectLst/>
                        </a:rPr>
                        <a:t> </a:t>
                      </a:r>
                      <a:r>
                        <a:rPr lang="es-ES" sz="1600" dirty="0">
                          <a:effectLst/>
                        </a:rPr>
                        <a:t>de</a:t>
                      </a:r>
                      <a:r>
                        <a:rPr lang="es-ES" sz="1600" spc="35" dirty="0">
                          <a:effectLst/>
                        </a:rPr>
                        <a:t> </a:t>
                      </a:r>
                      <a:r>
                        <a:rPr lang="es-ES" sz="1600" dirty="0">
                          <a:effectLst/>
                        </a:rPr>
                        <a:t>los</a:t>
                      </a:r>
                      <a:r>
                        <a:rPr lang="es-ES" sz="1600" spc="30" dirty="0">
                          <a:effectLst/>
                        </a:rPr>
                        <a:t> </a:t>
                      </a:r>
                      <a:r>
                        <a:rPr lang="es-ES" sz="1600" dirty="0">
                          <a:effectLst/>
                        </a:rPr>
                        <a:t>datos.</a:t>
                      </a:r>
                      <a:endParaRPr lang="es-PE" sz="1600" dirty="0">
                        <a:effectLst/>
                      </a:endParaRPr>
                    </a:p>
                    <a:p>
                      <a:pPr marL="68580" marR="52705">
                        <a:lnSpc>
                          <a:spcPct val="102000"/>
                        </a:lnSpc>
                        <a:spcBef>
                          <a:spcPts val="550"/>
                        </a:spcBef>
                        <a:spcAft>
                          <a:spcPts val="0"/>
                        </a:spcAft>
                      </a:pPr>
                      <a:r>
                        <a:rPr lang="es-ES" sz="1600" dirty="0">
                          <a:effectLst/>
                        </a:rPr>
                        <a:t>La diferencia clave con el enfoque de arquitectura es que</a:t>
                      </a:r>
                      <a:r>
                        <a:rPr lang="es-ES" sz="1600" spc="-255" dirty="0">
                          <a:effectLst/>
                        </a:rPr>
                        <a:t> </a:t>
                      </a:r>
                      <a:r>
                        <a:rPr lang="es-ES" sz="1600" dirty="0">
                          <a:effectLst/>
                        </a:rPr>
                        <a:t>el</a:t>
                      </a:r>
                      <a:r>
                        <a:rPr lang="es-ES" sz="1600" spc="-45" dirty="0">
                          <a:effectLst/>
                        </a:rPr>
                        <a:t> </a:t>
                      </a:r>
                      <a:r>
                        <a:rPr lang="es-ES" sz="1600" dirty="0">
                          <a:effectLst/>
                        </a:rPr>
                        <a:t>enfoque</a:t>
                      </a:r>
                      <a:r>
                        <a:rPr lang="es-ES" sz="1600" spc="-50" dirty="0">
                          <a:effectLst/>
                        </a:rPr>
                        <a:t> </a:t>
                      </a:r>
                      <a:r>
                        <a:rPr lang="es-ES" sz="1600" dirty="0">
                          <a:effectLst/>
                        </a:rPr>
                        <a:t>de</a:t>
                      </a:r>
                      <a:r>
                        <a:rPr lang="es-ES" sz="1600" spc="-50" dirty="0">
                          <a:effectLst/>
                        </a:rPr>
                        <a:t> </a:t>
                      </a:r>
                      <a:r>
                        <a:rPr lang="es-ES" sz="1600" dirty="0">
                          <a:effectLst/>
                        </a:rPr>
                        <a:t>Kimball</a:t>
                      </a:r>
                      <a:r>
                        <a:rPr lang="es-ES" sz="1600" spc="-50" dirty="0">
                          <a:effectLst/>
                        </a:rPr>
                        <a:t> </a:t>
                      </a:r>
                      <a:r>
                        <a:rPr lang="es-ES" sz="1600" dirty="0">
                          <a:effectLst/>
                        </a:rPr>
                        <a:t>siempre</a:t>
                      </a:r>
                      <a:r>
                        <a:rPr lang="es-ES" sz="1600" spc="-50" dirty="0">
                          <a:effectLst/>
                        </a:rPr>
                        <a:t> </a:t>
                      </a:r>
                      <a:r>
                        <a:rPr lang="es-ES" sz="1600" dirty="0">
                          <a:effectLst/>
                        </a:rPr>
                        <a:t>ha</a:t>
                      </a:r>
                      <a:r>
                        <a:rPr lang="es-ES" sz="1600" spc="-55" dirty="0">
                          <a:effectLst/>
                        </a:rPr>
                        <a:t> </a:t>
                      </a:r>
                      <a:r>
                        <a:rPr lang="es-ES" sz="1600" dirty="0">
                          <a:effectLst/>
                        </a:rPr>
                        <a:t>estado</a:t>
                      </a:r>
                      <a:r>
                        <a:rPr lang="es-ES" sz="1600" spc="-50" dirty="0">
                          <a:effectLst/>
                        </a:rPr>
                        <a:t> </a:t>
                      </a:r>
                      <a:r>
                        <a:rPr lang="es-ES" sz="1600" dirty="0">
                          <a:effectLst/>
                        </a:rPr>
                        <a:t>en</a:t>
                      </a:r>
                      <a:r>
                        <a:rPr lang="es-ES" sz="1600" spc="-50" dirty="0">
                          <a:effectLst/>
                        </a:rPr>
                        <a:t> </a:t>
                      </a:r>
                      <a:r>
                        <a:rPr lang="es-ES" sz="1600" dirty="0">
                          <a:effectLst/>
                        </a:rPr>
                        <a:t>el</a:t>
                      </a:r>
                      <a:r>
                        <a:rPr lang="es-ES" sz="1600" spc="-45" dirty="0">
                          <a:effectLst/>
                        </a:rPr>
                        <a:t> </a:t>
                      </a:r>
                      <a:r>
                        <a:rPr lang="es-ES" sz="1600" dirty="0">
                          <a:effectLst/>
                        </a:rPr>
                        <a:t>extremo</a:t>
                      </a:r>
                      <a:r>
                        <a:rPr lang="es-ES" sz="1600" spc="-50" dirty="0">
                          <a:effectLst/>
                        </a:rPr>
                        <a:t> </a:t>
                      </a:r>
                      <a:r>
                        <a:rPr lang="es-ES" sz="1600" dirty="0">
                          <a:effectLst/>
                        </a:rPr>
                        <a:t>de</a:t>
                      </a:r>
                      <a:r>
                        <a:rPr lang="es-ES" sz="1600" spc="-250" dirty="0">
                          <a:effectLst/>
                        </a:rPr>
                        <a:t> </a:t>
                      </a:r>
                      <a:r>
                        <a:rPr lang="es-ES" sz="1600" dirty="0">
                          <a:effectLst/>
                        </a:rPr>
                        <a:t>la presentación eficiente de los datos analíticos. Con ese</a:t>
                      </a:r>
                      <a:r>
                        <a:rPr lang="es-ES" sz="1600" spc="5" dirty="0">
                          <a:effectLst/>
                        </a:rPr>
                        <a:t> </a:t>
                      </a:r>
                      <a:r>
                        <a:rPr lang="es-ES" sz="1600" dirty="0">
                          <a:effectLst/>
                        </a:rPr>
                        <a:t>alcance,</a:t>
                      </a:r>
                      <a:r>
                        <a:rPr lang="es-ES" sz="1600" spc="5" dirty="0">
                          <a:effectLst/>
                        </a:rPr>
                        <a:t> </a:t>
                      </a:r>
                      <a:r>
                        <a:rPr lang="es-ES" sz="1600" dirty="0">
                          <a:effectLst/>
                        </a:rPr>
                        <a:t>menor que</a:t>
                      </a:r>
                      <a:r>
                        <a:rPr lang="es-ES" sz="1600" spc="5" dirty="0">
                          <a:effectLst/>
                        </a:rPr>
                        <a:t> </a:t>
                      </a:r>
                      <a:r>
                        <a:rPr lang="es-ES" sz="1600" dirty="0">
                          <a:effectLst/>
                        </a:rPr>
                        <a:t>el de</a:t>
                      </a:r>
                      <a:r>
                        <a:rPr lang="es-ES" sz="1600" spc="10" dirty="0">
                          <a:effectLst/>
                        </a:rPr>
                        <a:t> </a:t>
                      </a:r>
                      <a:r>
                        <a:rPr lang="es-ES" sz="1600" dirty="0">
                          <a:effectLst/>
                        </a:rPr>
                        <a:t>la</a:t>
                      </a:r>
                      <a:r>
                        <a:rPr lang="es-ES" sz="1600" spc="10" dirty="0">
                          <a:effectLst/>
                        </a:rPr>
                        <a:t> </a:t>
                      </a:r>
                      <a:r>
                        <a:rPr lang="es-ES" sz="1600" dirty="0">
                          <a:effectLst/>
                        </a:rPr>
                        <a:t>Fábrica de Información</a:t>
                      </a:r>
                      <a:r>
                        <a:rPr lang="es-ES" sz="1600" spc="5" dirty="0">
                          <a:effectLst/>
                        </a:rPr>
                        <a:t> </a:t>
                      </a:r>
                      <a:r>
                        <a:rPr lang="es-ES" sz="1600" dirty="0" err="1">
                          <a:effectLst/>
                        </a:rPr>
                        <a:t>Coporativa</a:t>
                      </a:r>
                      <a:r>
                        <a:rPr lang="es-ES" sz="1600" dirty="0">
                          <a:effectLst/>
                        </a:rPr>
                        <a:t> de Inmon, el área de preparación de datos se</a:t>
                      </a:r>
                      <a:r>
                        <a:rPr lang="es-ES" sz="1600" spc="5" dirty="0">
                          <a:effectLst/>
                        </a:rPr>
                        <a:t> </a:t>
                      </a:r>
                      <a:r>
                        <a:rPr lang="es-ES" sz="1600" dirty="0">
                          <a:effectLst/>
                        </a:rPr>
                        <a:t>convierte</a:t>
                      </a:r>
                      <a:r>
                        <a:rPr lang="es-ES" sz="1600" spc="50" dirty="0">
                          <a:effectLst/>
                        </a:rPr>
                        <a:t> </a:t>
                      </a:r>
                      <a:r>
                        <a:rPr lang="es-ES" sz="1600" dirty="0">
                          <a:effectLst/>
                        </a:rPr>
                        <a:t>en</a:t>
                      </a:r>
                      <a:r>
                        <a:rPr lang="es-ES" sz="1600" spc="50" dirty="0">
                          <a:effectLst/>
                        </a:rPr>
                        <a:t> </a:t>
                      </a:r>
                      <a:r>
                        <a:rPr lang="es-ES" sz="1600" dirty="0">
                          <a:effectLst/>
                        </a:rPr>
                        <a:t>un</a:t>
                      </a:r>
                      <a:r>
                        <a:rPr lang="es-ES" sz="1600" spc="65" dirty="0">
                          <a:effectLst/>
                        </a:rPr>
                        <a:t> </a:t>
                      </a:r>
                      <a:r>
                        <a:rPr lang="es-ES" sz="1600" dirty="0">
                          <a:effectLst/>
                        </a:rPr>
                        <a:t>espacio</a:t>
                      </a:r>
                      <a:r>
                        <a:rPr lang="es-ES" sz="1600" spc="55" dirty="0">
                          <a:effectLst/>
                        </a:rPr>
                        <a:t> </a:t>
                      </a:r>
                      <a:r>
                        <a:rPr lang="es-ES" sz="1600" dirty="0">
                          <a:effectLst/>
                        </a:rPr>
                        <a:t>para</a:t>
                      </a:r>
                      <a:r>
                        <a:rPr lang="es-ES" sz="1600" spc="65" dirty="0">
                          <a:effectLst/>
                        </a:rPr>
                        <a:t> </a:t>
                      </a:r>
                      <a:r>
                        <a:rPr lang="es-ES" sz="1600" dirty="0">
                          <a:effectLst/>
                        </a:rPr>
                        <a:t>los</a:t>
                      </a:r>
                      <a:r>
                        <a:rPr lang="es-ES" sz="1600" spc="60" dirty="0">
                          <a:effectLst/>
                        </a:rPr>
                        <a:t> </a:t>
                      </a:r>
                      <a:r>
                        <a:rPr lang="es-ES" sz="1600" dirty="0">
                          <a:effectLst/>
                        </a:rPr>
                        <a:t>procesos</a:t>
                      </a:r>
                      <a:r>
                        <a:rPr lang="es-ES" sz="1600" spc="60" dirty="0">
                          <a:effectLst/>
                        </a:rPr>
                        <a:t> </a:t>
                      </a:r>
                      <a:r>
                        <a:rPr lang="es-ES" sz="1600" dirty="0">
                          <a:effectLst/>
                        </a:rPr>
                        <a:t>necesarios</a:t>
                      </a:r>
                      <a:r>
                        <a:rPr lang="es-ES" sz="1600" spc="60" dirty="0">
                          <a:effectLst/>
                        </a:rPr>
                        <a:t> </a:t>
                      </a:r>
                      <a:r>
                        <a:rPr lang="es-ES" sz="1600" dirty="0">
                          <a:effectLst/>
                        </a:rPr>
                        <a:t>para</a:t>
                      </a:r>
                      <a:r>
                        <a:rPr lang="es-ES" sz="1600" spc="5" dirty="0">
                          <a:effectLst/>
                        </a:rPr>
                        <a:t> </a:t>
                      </a:r>
                      <a:r>
                        <a:rPr lang="es-ES" sz="1600" dirty="0">
                          <a:effectLst/>
                        </a:rPr>
                        <a:t>integrar</a:t>
                      </a:r>
                      <a:r>
                        <a:rPr lang="es-ES" sz="1600" spc="-15" dirty="0">
                          <a:effectLst/>
                        </a:rPr>
                        <a:t> </a:t>
                      </a:r>
                      <a:r>
                        <a:rPr lang="es-ES" sz="1600" dirty="0">
                          <a:effectLst/>
                        </a:rPr>
                        <a:t>y</a:t>
                      </a:r>
                      <a:r>
                        <a:rPr lang="es-ES" sz="1600" spc="-5" dirty="0">
                          <a:effectLst/>
                        </a:rPr>
                        <a:t> </a:t>
                      </a:r>
                      <a:r>
                        <a:rPr lang="es-ES" sz="1600" dirty="0">
                          <a:effectLst/>
                        </a:rPr>
                        <a:t>transformar</a:t>
                      </a:r>
                      <a:r>
                        <a:rPr lang="es-ES" sz="1600" spc="-5" dirty="0">
                          <a:effectLst/>
                        </a:rPr>
                        <a:t> </a:t>
                      </a:r>
                      <a:r>
                        <a:rPr lang="es-ES" sz="1600" dirty="0">
                          <a:effectLst/>
                        </a:rPr>
                        <a:t>los</a:t>
                      </a:r>
                      <a:r>
                        <a:rPr lang="es-ES" sz="1600" spc="-5" dirty="0">
                          <a:effectLst/>
                        </a:rPr>
                        <a:t> </a:t>
                      </a:r>
                      <a:r>
                        <a:rPr lang="es-ES" sz="1600" dirty="0">
                          <a:effectLst/>
                        </a:rPr>
                        <a:t>datos</a:t>
                      </a:r>
                      <a:r>
                        <a:rPr lang="es-ES" sz="1600" spc="-5" dirty="0">
                          <a:effectLst/>
                        </a:rPr>
                        <a:t> </a:t>
                      </a:r>
                      <a:r>
                        <a:rPr lang="es-ES" sz="1600" dirty="0">
                          <a:effectLst/>
                        </a:rPr>
                        <a:t>para</a:t>
                      </a:r>
                      <a:r>
                        <a:rPr lang="es-ES" sz="1600" spc="-15" dirty="0">
                          <a:effectLst/>
                        </a:rPr>
                        <a:t> </a:t>
                      </a:r>
                      <a:r>
                        <a:rPr lang="es-ES" sz="1600" dirty="0">
                          <a:effectLst/>
                        </a:rPr>
                        <a:t>su</a:t>
                      </a:r>
                      <a:r>
                        <a:rPr lang="es-ES" sz="1600" spc="-15" dirty="0">
                          <a:effectLst/>
                        </a:rPr>
                        <a:t> </a:t>
                      </a:r>
                      <a:r>
                        <a:rPr lang="es-ES" sz="1600" dirty="0">
                          <a:effectLst/>
                        </a:rPr>
                        <a:t>presentación.</a:t>
                      </a:r>
                      <a:endParaRPr lang="es-PE" sz="1600" dirty="0">
                        <a:effectLst/>
                      </a:endParaRPr>
                    </a:p>
                    <a:p>
                      <a:pPr marL="68580" marR="500380">
                        <a:lnSpc>
                          <a:spcPct val="102000"/>
                        </a:lnSpc>
                        <a:spcBef>
                          <a:spcPts val="555"/>
                        </a:spcBef>
                        <a:spcAft>
                          <a:spcPts val="0"/>
                        </a:spcAft>
                      </a:pPr>
                      <a:r>
                        <a:rPr lang="es-ES" sz="1600" spc="-5" dirty="0">
                          <a:effectLst/>
                        </a:rPr>
                        <a:t>Similar</a:t>
                      </a:r>
                      <a:r>
                        <a:rPr lang="es-ES" sz="1600" spc="-65" dirty="0">
                          <a:effectLst/>
                        </a:rPr>
                        <a:t> </a:t>
                      </a:r>
                      <a:r>
                        <a:rPr lang="es-ES" sz="1600" dirty="0">
                          <a:effectLst/>
                        </a:rPr>
                        <a:t>a</a:t>
                      </a:r>
                      <a:r>
                        <a:rPr lang="es-ES" sz="1600" spc="-60" dirty="0">
                          <a:effectLst/>
                        </a:rPr>
                        <a:t> </a:t>
                      </a:r>
                      <a:r>
                        <a:rPr lang="es-ES" sz="1600" dirty="0">
                          <a:effectLst/>
                        </a:rPr>
                        <a:t>la</a:t>
                      </a:r>
                      <a:r>
                        <a:rPr lang="es-ES" sz="1600" spc="-65" dirty="0">
                          <a:effectLst/>
                        </a:rPr>
                        <a:t> </a:t>
                      </a:r>
                      <a:r>
                        <a:rPr lang="es-ES" sz="1600" dirty="0">
                          <a:effectLst/>
                        </a:rPr>
                        <a:t>combinación</a:t>
                      </a:r>
                      <a:r>
                        <a:rPr lang="es-ES" sz="1600" spc="-55" dirty="0">
                          <a:effectLst/>
                        </a:rPr>
                        <a:t> </a:t>
                      </a:r>
                      <a:r>
                        <a:rPr lang="es-ES" sz="1600" dirty="0">
                          <a:effectLst/>
                        </a:rPr>
                        <a:t>de</a:t>
                      </a:r>
                      <a:r>
                        <a:rPr lang="es-ES" sz="1600" spc="-60" dirty="0">
                          <a:effectLst/>
                        </a:rPr>
                        <a:t> </a:t>
                      </a:r>
                      <a:r>
                        <a:rPr lang="es-ES" sz="1600" dirty="0">
                          <a:effectLst/>
                        </a:rPr>
                        <a:t>dos</a:t>
                      </a:r>
                      <a:r>
                        <a:rPr lang="es-ES" sz="1600" spc="-55" dirty="0">
                          <a:effectLst/>
                        </a:rPr>
                        <a:t> </a:t>
                      </a:r>
                      <a:r>
                        <a:rPr lang="es-ES" sz="1600" dirty="0">
                          <a:effectLst/>
                        </a:rPr>
                        <a:t>componentes</a:t>
                      </a:r>
                      <a:r>
                        <a:rPr lang="es-ES" sz="1600" spc="-60" dirty="0">
                          <a:effectLst/>
                        </a:rPr>
                        <a:t> </a:t>
                      </a:r>
                      <a:r>
                        <a:rPr lang="es-ES" sz="1600" dirty="0">
                          <a:effectLst/>
                        </a:rPr>
                        <a:t>de</a:t>
                      </a:r>
                      <a:r>
                        <a:rPr lang="es-ES" sz="1600" spc="-50" dirty="0">
                          <a:effectLst/>
                        </a:rPr>
                        <a:t> </a:t>
                      </a:r>
                      <a:r>
                        <a:rPr lang="es-ES" sz="1600" dirty="0">
                          <a:effectLst/>
                        </a:rPr>
                        <a:t>la</a:t>
                      </a:r>
                      <a:r>
                        <a:rPr lang="es-ES" sz="1600" spc="-255" dirty="0">
                          <a:effectLst/>
                        </a:rPr>
                        <a:t> </a:t>
                      </a:r>
                      <a:r>
                        <a:rPr lang="es-ES" sz="1600" spc="-5" dirty="0">
                          <a:effectLst/>
                        </a:rPr>
                        <a:t>Fábrica de </a:t>
                      </a:r>
                      <a:r>
                        <a:rPr lang="es-ES" sz="1600" dirty="0">
                          <a:effectLst/>
                        </a:rPr>
                        <a:t>Información corporativa: Integración y</a:t>
                      </a:r>
                      <a:r>
                        <a:rPr lang="es-ES" sz="1600" spc="-255" dirty="0">
                          <a:effectLst/>
                        </a:rPr>
                        <a:t> </a:t>
                      </a:r>
                      <a:r>
                        <a:rPr lang="es-ES" sz="1600" dirty="0">
                          <a:effectLst/>
                        </a:rPr>
                        <a:t>Transformación</a:t>
                      </a:r>
                      <a:r>
                        <a:rPr lang="es-ES" sz="1600" spc="30" dirty="0">
                          <a:effectLst/>
                        </a:rPr>
                        <a:t> </a:t>
                      </a:r>
                      <a:r>
                        <a:rPr lang="es-ES" sz="1600" dirty="0">
                          <a:effectLst/>
                        </a:rPr>
                        <a:t>y</a:t>
                      </a:r>
                      <a:r>
                        <a:rPr lang="es-ES" sz="1600" spc="25" dirty="0">
                          <a:effectLst/>
                        </a:rPr>
                        <a:t> </a:t>
                      </a:r>
                      <a:r>
                        <a:rPr lang="es-ES" sz="1600" dirty="0">
                          <a:effectLst/>
                        </a:rPr>
                        <a:t>DW.</a:t>
                      </a:r>
                      <a:endParaRPr lang="es-PE" sz="1600" dirty="0">
                        <a:effectLst/>
                      </a:endParaRPr>
                    </a:p>
                    <a:p>
                      <a:pPr marL="68580" marR="107315" algn="just">
                        <a:lnSpc>
                          <a:spcPct val="101000"/>
                        </a:lnSpc>
                        <a:spcBef>
                          <a:spcPts val="590"/>
                        </a:spcBef>
                        <a:spcAft>
                          <a:spcPts val="0"/>
                        </a:spcAft>
                      </a:pPr>
                      <a:r>
                        <a:rPr lang="es-ES" sz="1600" dirty="0">
                          <a:effectLst/>
                        </a:rPr>
                        <a:t>Nota:</a:t>
                      </a:r>
                      <a:r>
                        <a:rPr lang="es-ES" sz="1600" spc="-25" dirty="0">
                          <a:effectLst/>
                        </a:rPr>
                        <a:t> </a:t>
                      </a:r>
                      <a:r>
                        <a:rPr lang="es-ES" sz="1600" dirty="0">
                          <a:effectLst/>
                        </a:rPr>
                        <a:t>En</a:t>
                      </a:r>
                      <a:r>
                        <a:rPr lang="es-ES" sz="1600" spc="-15" dirty="0">
                          <a:effectLst/>
                        </a:rPr>
                        <a:t> </a:t>
                      </a:r>
                      <a:r>
                        <a:rPr lang="es-ES" sz="1600" dirty="0">
                          <a:effectLst/>
                        </a:rPr>
                        <a:t>los</a:t>
                      </a:r>
                      <a:r>
                        <a:rPr lang="es-ES" sz="1600" spc="-20" dirty="0">
                          <a:effectLst/>
                        </a:rPr>
                        <a:t> </a:t>
                      </a:r>
                      <a:r>
                        <a:rPr lang="es-ES" sz="1600" dirty="0">
                          <a:effectLst/>
                        </a:rPr>
                        <a:t>últimos</a:t>
                      </a:r>
                      <a:r>
                        <a:rPr lang="es-ES" sz="1600" spc="-20" dirty="0">
                          <a:effectLst/>
                        </a:rPr>
                        <a:t> </a:t>
                      </a:r>
                      <a:r>
                        <a:rPr lang="es-ES" sz="1600" dirty="0">
                          <a:effectLst/>
                        </a:rPr>
                        <a:t>años,</a:t>
                      </a:r>
                      <a:r>
                        <a:rPr lang="es-ES" sz="1600" spc="-20" dirty="0">
                          <a:effectLst/>
                        </a:rPr>
                        <a:t> </a:t>
                      </a:r>
                      <a:r>
                        <a:rPr lang="es-ES" sz="1600" dirty="0">
                          <a:effectLst/>
                        </a:rPr>
                        <a:t>Kimball</a:t>
                      </a:r>
                      <a:r>
                        <a:rPr lang="es-ES" sz="1600" spc="-25" dirty="0">
                          <a:effectLst/>
                        </a:rPr>
                        <a:t> </a:t>
                      </a:r>
                      <a:r>
                        <a:rPr lang="es-ES" sz="1600" dirty="0">
                          <a:effectLst/>
                        </a:rPr>
                        <a:t>ha</a:t>
                      </a:r>
                      <a:r>
                        <a:rPr lang="es-ES" sz="1600" spc="-25" dirty="0">
                          <a:effectLst/>
                        </a:rPr>
                        <a:t> </a:t>
                      </a:r>
                      <a:r>
                        <a:rPr lang="es-ES" sz="1600" dirty="0">
                          <a:effectLst/>
                        </a:rPr>
                        <a:t>reconocido</a:t>
                      </a:r>
                      <a:r>
                        <a:rPr lang="es-ES" sz="1600" spc="-20" dirty="0">
                          <a:effectLst/>
                        </a:rPr>
                        <a:t> </a:t>
                      </a:r>
                      <a:r>
                        <a:rPr lang="es-ES" sz="1600" dirty="0">
                          <a:effectLst/>
                        </a:rPr>
                        <a:t>que</a:t>
                      </a:r>
                      <a:r>
                        <a:rPr lang="es-ES" sz="1600" spc="-25" dirty="0">
                          <a:effectLst/>
                        </a:rPr>
                        <a:t> </a:t>
                      </a:r>
                      <a:r>
                        <a:rPr lang="es-ES" sz="1600" dirty="0">
                          <a:effectLst/>
                        </a:rPr>
                        <a:t>un</a:t>
                      </a:r>
                      <a:r>
                        <a:rPr lang="es-ES" sz="1600" spc="-250" dirty="0">
                          <a:effectLst/>
                        </a:rPr>
                        <a:t> </a:t>
                      </a:r>
                      <a:r>
                        <a:rPr lang="es-ES" sz="1600" dirty="0">
                          <a:effectLst/>
                        </a:rPr>
                        <a:t>DW</a:t>
                      </a:r>
                      <a:r>
                        <a:rPr lang="es-ES" sz="1600" spc="-45" dirty="0">
                          <a:effectLst/>
                        </a:rPr>
                        <a:t> </a:t>
                      </a:r>
                      <a:r>
                        <a:rPr lang="es-ES" sz="1600" dirty="0">
                          <a:effectLst/>
                        </a:rPr>
                        <a:t>empresarial</a:t>
                      </a:r>
                      <a:r>
                        <a:rPr lang="es-ES" sz="1600" spc="-45" dirty="0">
                          <a:effectLst/>
                        </a:rPr>
                        <a:t> </a:t>
                      </a:r>
                      <a:r>
                        <a:rPr lang="es-ES" sz="1600" dirty="0">
                          <a:effectLst/>
                        </a:rPr>
                        <a:t>puede</a:t>
                      </a:r>
                      <a:r>
                        <a:rPr lang="es-ES" sz="1600" spc="-45" dirty="0">
                          <a:effectLst/>
                        </a:rPr>
                        <a:t> </a:t>
                      </a:r>
                      <a:r>
                        <a:rPr lang="es-ES" sz="1600" dirty="0">
                          <a:effectLst/>
                        </a:rPr>
                        <a:t>encajar</a:t>
                      </a:r>
                      <a:r>
                        <a:rPr lang="es-ES" sz="1600" spc="-35" dirty="0">
                          <a:effectLst/>
                        </a:rPr>
                        <a:t> </a:t>
                      </a:r>
                      <a:r>
                        <a:rPr lang="es-ES" sz="1600" dirty="0">
                          <a:effectLst/>
                        </a:rPr>
                        <a:t>en</a:t>
                      </a:r>
                      <a:r>
                        <a:rPr lang="es-ES" sz="1600" spc="-50" dirty="0">
                          <a:effectLst/>
                        </a:rPr>
                        <a:t> </a:t>
                      </a:r>
                      <a:r>
                        <a:rPr lang="es-ES" sz="1600" dirty="0">
                          <a:effectLst/>
                        </a:rPr>
                        <a:t>la</a:t>
                      </a:r>
                      <a:r>
                        <a:rPr lang="es-ES" sz="1600" spc="-50" dirty="0">
                          <a:effectLst/>
                        </a:rPr>
                        <a:t> </a:t>
                      </a:r>
                      <a:r>
                        <a:rPr lang="es-ES" sz="1600" dirty="0">
                          <a:effectLst/>
                        </a:rPr>
                        <a:t>arquitectura</a:t>
                      </a:r>
                      <a:r>
                        <a:rPr lang="es-ES" sz="1600" spc="-35" dirty="0">
                          <a:effectLst/>
                        </a:rPr>
                        <a:t> </a:t>
                      </a:r>
                      <a:r>
                        <a:rPr lang="es-ES" sz="1600" dirty="0">
                          <a:effectLst/>
                        </a:rPr>
                        <a:t>dentro</a:t>
                      </a:r>
                      <a:r>
                        <a:rPr lang="es-ES" sz="1600" spc="-255" dirty="0">
                          <a:effectLst/>
                        </a:rPr>
                        <a:t> </a:t>
                      </a:r>
                      <a:r>
                        <a:rPr lang="es-ES" sz="1600" dirty="0">
                          <a:effectLst/>
                        </a:rPr>
                        <a:t>de</a:t>
                      </a:r>
                      <a:r>
                        <a:rPr lang="es-ES" sz="1600" spc="20" dirty="0">
                          <a:effectLst/>
                        </a:rPr>
                        <a:t> </a:t>
                      </a:r>
                      <a:r>
                        <a:rPr lang="es-ES" sz="1600" dirty="0">
                          <a:effectLst/>
                        </a:rPr>
                        <a:t>su</a:t>
                      </a:r>
                      <a:r>
                        <a:rPr lang="es-ES" sz="1600" spc="30" dirty="0">
                          <a:effectLst/>
                        </a:rPr>
                        <a:t> </a:t>
                      </a:r>
                      <a:r>
                        <a:rPr lang="es-ES" sz="1600" dirty="0">
                          <a:effectLst/>
                        </a:rPr>
                        <a:t>área</a:t>
                      </a:r>
                      <a:r>
                        <a:rPr lang="es-ES" sz="1600" spc="20" dirty="0">
                          <a:effectLst/>
                        </a:rPr>
                        <a:t> </a:t>
                      </a:r>
                      <a:r>
                        <a:rPr lang="es-ES" sz="1600" dirty="0">
                          <a:effectLst/>
                        </a:rPr>
                        <a:t>de</a:t>
                      </a:r>
                      <a:r>
                        <a:rPr lang="es-ES" sz="1600" spc="30" dirty="0">
                          <a:effectLst/>
                        </a:rPr>
                        <a:t> </a:t>
                      </a:r>
                      <a:r>
                        <a:rPr lang="es-ES" sz="1600" dirty="0">
                          <a:effectLst/>
                        </a:rPr>
                        <a:t>organización</a:t>
                      </a:r>
                      <a:r>
                        <a:rPr lang="es-ES" sz="1600" spc="30" dirty="0">
                          <a:effectLst/>
                        </a:rPr>
                        <a:t> </a:t>
                      </a:r>
                      <a:r>
                        <a:rPr lang="es-ES" sz="1600" dirty="0">
                          <a:effectLst/>
                        </a:rPr>
                        <a:t>de</a:t>
                      </a:r>
                      <a:r>
                        <a:rPr lang="es-ES" sz="1600" spc="20" dirty="0">
                          <a:effectLst/>
                        </a:rPr>
                        <a:t> </a:t>
                      </a:r>
                      <a:r>
                        <a:rPr lang="es-ES" sz="1600" dirty="0">
                          <a:effectLst/>
                        </a:rPr>
                        <a:t>Datos.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193867988"/>
                  </a:ext>
                </a:extLst>
              </a:tr>
            </a:tbl>
          </a:graphicData>
        </a:graphic>
      </p:graphicFrame>
    </p:spTree>
    <p:extLst>
      <p:ext uri="{BB962C8B-B14F-4D97-AF65-F5344CB8AC3E}">
        <p14:creationId xmlns:p14="http://schemas.microsoft.com/office/powerpoint/2010/main" val="730379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33373410"/>
              </p:ext>
            </p:extLst>
          </p:nvPr>
        </p:nvGraphicFramePr>
        <p:xfrm>
          <a:off x="838200" y="1969836"/>
          <a:ext cx="10515600" cy="4312977"/>
        </p:xfrm>
        <a:graphic>
          <a:graphicData uri="http://schemas.openxmlformats.org/drawingml/2006/table">
            <a:tbl>
              <a:tblPr firstRow="1" firstCol="1" lastRow="1" lastCol="1" bandRow="1" bandCol="1">
                <a:tableStyleId>{5C22544A-7EE6-4342-B048-85BDC9FD1C3A}</a:tableStyleId>
              </a:tblPr>
              <a:tblGrid>
                <a:gridCol w="3506739">
                  <a:extLst>
                    <a:ext uri="{9D8B030D-6E8A-4147-A177-3AD203B41FA5}">
                      <a16:colId xmlns:a16="http://schemas.microsoft.com/office/drawing/2014/main" val="4097503350"/>
                    </a:ext>
                  </a:extLst>
                </a:gridCol>
                <a:gridCol w="7008861">
                  <a:extLst>
                    <a:ext uri="{9D8B030D-6E8A-4147-A177-3AD203B41FA5}">
                      <a16:colId xmlns:a16="http://schemas.microsoft.com/office/drawing/2014/main" val="2112566202"/>
                    </a:ext>
                  </a:extLst>
                </a:gridCol>
              </a:tblGrid>
              <a:tr h="1636819">
                <a:tc>
                  <a:txBody>
                    <a:bodyPr/>
                    <a:lstStyle/>
                    <a:p>
                      <a:pPr marL="69850" marR="184150" indent="-635">
                        <a:lnSpc>
                          <a:spcPct val="101000"/>
                        </a:lnSpc>
                        <a:spcBef>
                          <a:spcPts val="30"/>
                        </a:spcBef>
                        <a:spcAft>
                          <a:spcPts val="0"/>
                        </a:spcAft>
                      </a:pPr>
                      <a:r>
                        <a:rPr lang="es-ES" sz="2000">
                          <a:effectLst/>
                        </a:rPr>
                        <a:t>Área</a:t>
                      </a:r>
                      <a:r>
                        <a:rPr lang="es-ES" sz="2000" spc="5">
                          <a:effectLst/>
                        </a:rPr>
                        <a:t> </a:t>
                      </a:r>
                      <a:r>
                        <a:rPr lang="es-ES" sz="2000">
                          <a:effectLst/>
                        </a:rPr>
                        <a:t>de presentación de</a:t>
                      </a:r>
                      <a:r>
                        <a:rPr lang="es-ES" sz="2000" spc="-240">
                          <a:effectLst/>
                        </a:rPr>
                        <a:t> </a:t>
                      </a:r>
                      <a:r>
                        <a:rPr lang="es-ES" sz="2000">
                          <a:effectLst/>
                        </a:rPr>
                        <a:t>datos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62865">
                        <a:lnSpc>
                          <a:spcPct val="102000"/>
                        </a:lnSpc>
                        <a:spcBef>
                          <a:spcPts val="30"/>
                        </a:spcBef>
                        <a:spcAft>
                          <a:spcPts val="0"/>
                        </a:spcAft>
                      </a:pPr>
                      <a:r>
                        <a:rPr lang="es-ES" sz="2000">
                          <a:effectLst/>
                        </a:rPr>
                        <a:t>Similar</a:t>
                      </a:r>
                      <a:r>
                        <a:rPr lang="es-ES" sz="2000" spc="25">
                          <a:effectLst/>
                        </a:rPr>
                        <a:t> </a:t>
                      </a:r>
                      <a:r>
                        <a:rPr lang="es-ES" sz="2000">
                          <a:effectLst/>
                        </a:rPr>
                        <a:t>a</a:t>
                      </a:r>
                      <a:r>
                        <a:rPr lang="es-ES" sz="2000" spc="20">
                          <a:effectLst/>
                        </a:rPr>
                        <a:t> </a:t>
                      </a:r>
                      <a:r>
                        <a:rPr lang="es-ES" sz="2000">
                          <a:effectLst/>
                        </a:rPr>
                        <a:t>los</a:t>
                      </a:r>
                      <a:r>
                        <a:rPr lang="es-ES" sz="2000" spc="20">
                          <a:effectLst/>
                        </a:rPr>
                        <a:t> </a:t>
                      </a:r>
                      <a:r>
                        <a:rPr lang="es-ES" sz="2000">
                          <a:effectLst/>
                        </a:rPr>
                        <a:t>Data</a:t>
                      </a:r>
                      <a:r>
                        <a:rPr lang="es-ES" sz="2000" spc="20">
                          <a:effectLst/>
                        </a:rPr>
                        <a:t> </a:t>
                      </a:r>
                      <a:r>
                        <a:rPr lang="es-ES" sz="2000">
                          <a:effectLst/>
                        </a:rPr>
                        <a:t>Mart,</a:t>
                      </a:r>
                      <a:r>
                        <a:rPr lang="es-ES" sz="2000" spc="40">
                          <a:effectLst/>
                        </a:rPr>
                        <a:t> </a:t>
                      </a:r>
                      <a:r>
                        <a:rPr lang="es-ES" sz="2000">
                          <a:effectLst/>
                        </a:rPr>
                        <a:t>con</a:t>
                      </a:r>
                      <a:r>
                        <a:rPr lang="es-ES" sz="2000" spc="35">
                          <a:effectLst/>
                        </a:rPr>
                        <a:t> </a:t>
                      </a:r>
                      <a:r>
                        <a:rPr lang="es-ES" sz="2000">
                          <a:effectLst/>
                        </a:rPr>
                        <a:t>una</a:t>
                      </a:r>
                      <a:r>
                        <a:rPr lang="es-ES" sz="2000" spc="20">
                          <a:effectLst/>
                        </a:rPr>
                        <a:t> </a:t>
                      </a:r>
                      <a:r>
                        <a:rPr lang="es-ES" sz="2000">
                          <a:effectLst/>
                        </a:rPr>
                        <a:t>diferencia</a:t>
                      </a:r>
                      <a:r>
                        <a:rPr lang="es-ES" sz="2000" spc="20">
                          <a:effectLst/>
                        </a:rPr>
                        <a:t> </a:t>
                      </a:r>
                      <a:r>
                        <a:rPr lang="es-ES" sz="2000">
                          <a:effectLst/>
                        </a:rPr>
                        <a:t>clave</a:t>
                      </a:r>
                      <a:r>
                        <a:rPr lang="es-ES" sz="2000" spc="40">
                          <a:effectLst/>
                        </a:rPr>
                        <a:t> </a:t>
                      </a:r>
                      <a:r>
                        <a:rPr lang="es-ES" sz="2000">
                          <a:effectLst/>
                        </a:rPr>
                        <a:t>de</a:t>
                      </a:r>
                      <a:r>
                        <a:rPr lang="es-ES" sz="2000" spc="5">
                          <a:effectLst/>
                        </a:rPr>
                        <a:t> </a:t>
                      </a:r>
                      <a:r>
                        <a:rPr lang="es-ES" sz="2000">
                          <a:effectLst/>
                        </a:rPr>
                        <a:t>arquitectura,</a:t>
                      </a:r>
                      <a:r>
                        <a:rPr lang="es-ES" sz="2000" spc="185">
                          <a:effectLst/>
                        </a:rPr>
                        <a:t> </a:t>
                      </a:r>
                      <a:r>
                        <a:rPr lang="es-ES" sz="2000">
                          <a:effectLst/>
                        </a:rPr>
                        <a:t>esta</a:t>
                      </a:r>
                      <a:r>
                        <a:rPr lang="es-ES" sz="2000" spc="-35">
                          <a:effectLst/>
                        </a:rPr>
                        <a:t> </a:t>
                      </a:r>
                      <a:r>
                        <a:rPr lang="es-ES" sz="2000">
                          <a:effectLst/>
                        </a:rPr>
                        <a:t>área</a:t>
                      </a:r>
                      <a:r>
                        <a:rPr lang="es-ES" sz="2000" spc="-50">
                          <a:effectLst/>
                        </a:rPr>
                        <a:t> </a:t>
                      </a:r>
                      <a:r>
                        <a:rPr lang="es-ES" sz="2000">
                          <a:effectLst/>
                        </a:rPr>
                        <a:t>tiene</a:t>
                      </a:r>
                      <a:r>
                        <a:rPr lang="es-ES" sz="2000" spc="-40">
                          <a:effectLst/>
                        </a:rPr>
                        <a:t> </a:t>
                      </a:r>
                      <a:r>
                        <a:rPr lang="es-ES" sz="2000">
                          <a:effectLst/>
                        </a:rPr>
                        <a:t>la</a:t>
                      </a:r>
                      <a:r>
                        <a:rPr lang="es-ES" sz="2000" spc="-45">
                          <a:effectLst/>
                        </a:rPr>
                        <a:t> </a:t>
                      </a:r>
                      <a:r>
                        <a:rPr lang="es-ES" sz="2000">
                          <a:effectLst/>
                        </a:rPr>
                        <a:t>intención</a:t>
                      </a:r>
                      <a:r>
                        <a:rPr lang="es-ES" sz="2000" spc="-50">
                          <a:effectLst/>
                        </a:rPr>
                        <a:t> </a:t>
                      </a:r>
                      <a:r>
                        <a:rPr lang="es-ES" sz="2000">
                          <a:effectLst/>
                        </a:rPr>
                        <a:t>de</a:t>
                      </a:r>
                      <a:r>
                        <a:rPr lang="es-ES" sz="2000" spc="-40">
                          <a:effectLst/>
                        </a:rPr>
                        <a:t> </a:t>
                      </a:r>
                      <a:r>
                        <a:rPr lang="es-ES" sz="2000">
                          <a:effectLst/>
                        </a:rPr>
                        <a:t>comportarse</a:t>
                      </a:r>
                      <a:r>
                        <a:rPr lang="es-ES" sz="2000" spc="-255">
                          <a:effectLst/>
                        </a:rPr>
                        <a:t> </a:t>
                      </a:r>
                      <a:r>
                        <a:rPr lang="es-ES" sz="2000">
                          <a:effectLst/>
                        </a:rPr>
                        <a:t>como</a:t>
                      </a:r>
                      <a:r>
                        <a:rPr lang="es-ES" sz="2000" spc="-5">
                          <a:effectLst/>
                        </a:rPr>
                        <a:t> </a:t>
                      </a:r>
                      <a:r>
                        <a:rPr lang="es-ES" sz="2000">
                          <a:effectLst/>
                        </a:rPr>
                        <a:t>un</a:t>
                      </a:r>
                      <a:r>
                        <a:rPr lang="es-ES" sz="2000" spc="5">
                          <a:effectLst/>
                        </a:rPr>
                        <a:t> </a:t>
                      </a:r>
                      <a:r>
                        <a:rPr lang="es-ES" sz="2000">
                          <a:effectLst/>
                        </a:rPr>
                        <a:t>integrador, algo</a:t>
                      </a:r>
                      <a:r>
                        <a:rPr lang="es-ES" sz="2000" spc="5">
                          <a:effectLst/>
                        </a:rPr>
                        <a:t> </a:t>
                      </a:r>
                      <a:r>
                        <a:rPr lang="es-ES" sz="2000">
                          <a:effectLst/>
                        </a:rPr>
                        <a:t>como</a:t>
                      </a:r>
                      <a:r>
                        <a:rPr lang="es-ES" sz="2000" spc="-5">
                          <a:effectLst/>
                        </a:rPr>
                        <a:t> </a:t>
                      </a:r>
                      <a:r>
                        <a:rPr lang="es-ES" sz="2000">
                          <a:effectLst/>
                        </a:rPr>
                        <a:t>el</a:t>
                      </a:r>
                      <a:r>
                        <a:rPr lang="es-ES" sz="2000" spc="5">
                          <a:effectLst/>
                        </a:rPr>
                        <a:t> </a:t>
                      </a:r>
                      <a:r>
                        <a:rPr lang="es-ES" sz="2000">
                          <a:effectLst/>
                        </a:rPr>
                        <a:t>Bus</a:t>
                      </a:r>
                      <a:r>
                        <a:rPr lang="es-ES" sz="2000" spc="5">
                          <a:effectLst/>
                        </a:rPr>
                        <a:t> </a:t>
                      </a:r>
                      <a:r>
                        <a:rPr lang="es-ES" sz="2000">
                          <a:effectLst/>
                        </a:rPr>
                        <a:t>del DW,</a:t>
                      </a:r>
                      <a:r>
                        <a:rPr lang="es-ES" sz="2000" spc="5">
                          <a:effectLst/>
                        </a:rPr>
                        <a:t> </a:t>
                      </a:r>
                      <a:r>
                        <a:rPr lang="es-ES" sz="2000">
                          <a:effectLst/>
                        </a:rPr>
                        <a:t>con</a:t>
                      </a:r>
                      <a:r>
                        <a:rPr lang="es-ES" sz="2000" spc="5">
                          <a:effectLst/>
                        </a:rPr>
                        <a:t> </a:t>
                      </a:r>
                      <a:r>
                        <a:rPr lang="es-ES" sz="2000">
                          <a:effectLst/>
                        </a:rPr>
                        <a:t>dimensiones compartidas conformes, unificando</a:t>
                      </a:r>
                      <a:r>
                        <a:rPr lang="es-ES" sz="2000" spc="5">
                          <a:effectLst/>
                        </a:rPr>
                        <a:t> </a:t>
                      </a:r>
                      <a:r>
                        <a:rPr lang="es-ES" sz="2000">
                          <a:effectLst/>
                        </a:rPr>
                        <a:t>múltiples</a:t>
                      </a:r>
                      <a:r>
                        <a:rPr lang="es-ES" sz="2000" spc="25">
                          <a:effectLst/>
                        </a:rPr>
                        <a:t> </a:t>
                      </a:r>
                      <a:r>
                        <a:rPr lang="es-ES" sz="2000">
                          <a:effectLst/>
                        </a:rPr>
                        <a:t>Data</a:t>
                      </a:r>
                      <a:r>
                        <a:rPr lang="es-ES" sz="2000" spc="30">
                          <a:effectLst/>
                        </a:rPr>
                        <a:t> </a:t>
                      </a:r>
                      <a:r>
                        <a:rPr lang="es-ES" sz="2000">
                          <a:effectLst/>
                        </a:rPr>
                        <a:t>Marts.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479387856"/>
                  </a:ext>
                </a:extLst>
              </a:tr>
              <a:tr h="2676158">
                <a:tc>
                  <a:txBody>
                    <a:bodyPr/>
                    <a:lstStyle/>
                    <a:p>
                      <a:pPr marL="69850" marR="184150">
                        <a:lnSpc>
                          <a:spcPct val="101000"/>
                        </a:lnSpc>
                        <a:spcBef>
                          <a:spcPts val="30"/>
                        </a:spcBef>
                        <a:spcAft>
                          <a:spcPts val="0"/>
                        </a:spcAft>
                      </a:pPr>
                      <a:r>
                        <a:rPr lang="es-ES" sz="2000" dirty="0">
                          <a:effectLst/>
                        </a:rPr>
                        <a:t>Herramientas</a:t>
                      </a:r>
                      <a:r>
                        <a:rPr lang="es-ES" sz="2000" spc="-60" dirty="0">
                          <a:effectLst/>
                        </a:rPr>
                        <a:t> </a:t>
                      </a:r>
                      <a:r>
                        <a:rPr lang="es-ES" sz="2000" dirty="0">
                          <a:effectLst/>
                        </a:rPr>
                        <a:t>de</a:t>
                      </a:r>
                      <a:r>
                        <a:rPr lang="es-ES" sz="2000" spc="-65" dirty="0">
                          <a:effectLst/>
                        </a:rPr>
                        <a:t> </a:t>
                      </a:r>
                      <a:r>
                        <a:rPr lang="es-ES" sz="2000" dirty="0">
                          <a:effectLst/>
                        </a:rPr>
                        <a:t>acceso</a:t>
                      </a:r>
                      <a:r>
                        <a:rPr lang="es-ES" sz="2000" spc="-65" dirty="0">
                          <a:effectLst/>
                        </a:rPr>
                        <a:t> </a:t>
                      </a:r>
                      <a:r>
                        <a:rPr lang="es-ES" sz="2000" dirty="0">
                          <a:effectLst/>
                        </a:rPr>
                        <a:t>a</a:t>
                      </a:r>
                      <a:r>
                        <a:rPr lang="es-ES" sz="2000" spc="-250" dirty="0">
                          <a:effectLst/>
                        </a:rPr>
                        <a:t> </a:t>
                      </a:r>
                      <a:r>
                        <a:rPr lang="es-ES" sz="2000" dirty="0">
                          <a:effectLst/>
                        </a:rPr>
                        <a:t>datos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68580" marR="130175">
                        <a:lnSpc>
                          <a:spcPct val="102000"/>
                        </a:lnSpc>
                        <a:spcBef>
                          <a:spcPts val="30"/>
                        </a:spcBef>
                        <a:spcAft>
                          <a:spcPts val="0"/>
                        </a:spcAft>
                      </a:pPr>
                      <a:r>
                        <a:rPr lang="es-ES" sz="2000" dirty="0">
                          <a:effectLst/>
                        </a:rPr>
                        <a:t>Centrarse</a:t>
                      </a:r>
                      <a:r>
                        <a:rPr lang="es-ES" sz="2000" spc="105" dirty="0">
                          <a:effectLst/>
                        </a:rPr>
                        <a:t> </a:t>
                      </a:r>
                      <a:r>
                        <a:rPr lang="es-ES" sz="2000" dirty="0">
                          <a:effectLst/>
                        </a:rPr>
                        <a:t>en</a:t>
                      </a:r>
                      <a:r>
                        <a:rPr lang="es-ES" sz="2000" spc="85" dirty="0">
                          <a:effectLst/>
                        </a:rPr>
                        <a:t> </a:t>
                      </a:r>
                      <a:r>
                        <a:rPr lang="es-ES" sz="2000" dirty="0">
                          <a:effectLst/>
                        </a:rPr>
                        <a:t>las</a:t>
                      </a:r>
                      <a:r>
                        <a:rPr lang="es-ES" sz="2000" spc="110" dirty="0">
                          <a:effectLst/>
                        </a:rPr>
                        <a:t> </a:t>
                      </a:r>
                      <a:r>
                        <a:rPr lang="es-ES" sz="2000" dirty="0">
                          <a:effectLst/>
                        </a:rPr>
                        <a:t>necesidades</a:t>
                      </a:r>
                      <a:r>
                        <a:rPr lang="es-ES" sz="2000" spc="100" dirty="0">
                          <a:effectLst/>
                        </a:rPr>
                        <a:t> </a:t>
                      </a:r>
                      <a:r>
                        <a:rPr lang="es-ES" sz="2000" dirty="0">
                          <a:effectLst/>
                        </a:rPr>
                        <a:t>y</a:t>
                      </a:r>
                      <a:r>
                        <a:rPr lang="es-ES" sz="2000" spc="90" dirty="0">
                          <a:effectLst/>
                        </a:rPr>
                        <a:t> </a:t>
                      </a:r>
                      <a:r>
                        <a:rPr lang="es-ES" sz="2000" dirty="0">
                          <a:effectLst/>
                        </a:rPr>
                        <a:t>requisitos</a:t>
                      </a:r>
                      <a:r>
                        <a:rPr lang="es-ES" sz="2000" spc="100" dirty="0">
                          <a:effectLst/>
                        </a:rPr>
                        <a:t> </a:t>
                      </a:r>
                      <a:r>
                        <a:rPr lang="es-ES" sz="2000" dirty="0">
                          <a:effectLst/>
                        </a:rPr>
                        <a:t>de</a:t>
                      </a:r>
                      <a:r>
                        <a:rPr lang="es-ES" sz="2000" spc="105" dirty="0">
                          <a:effectLst/>
                        </a:rPr>
                        <a:t> </a:t>
                      </a:r>
                      <a:r>
                        <a:rPr lang="es-ES" sz="2000" dirty="0">
                          <a:effectLst/>
                        </a:rPr>
                        <a:t>los</a:t>
                      </a:r>
                      <a:r>
                        <a:rPr lang="es-ES" sz="2000" spc="110" dirty="0">
                          <a:effectLst/>
                        </a:rPr>
                        <a:t> </a:t>
                      </a:r>
                      <a:r>
                        <a:rPr lang="es-ES" sz="2000" dirty="0">
                          <a:effectLst/>
                        </a:rPr>
                        <a:t>clientes</a:t>
                      </a:r>
                      <a:r>
                        <a:rPr lang="es-ES" sz="2000" spc="5" dirty="0">
                          <a:effectLst/>
                        </a:rPr>
                        <a:t> </a:t>
                      </a:r>
                      <a:r>
                        <a:rPr lang="es-ES" sz="2000" dirty="0">
                          <a:effectLst/>
                        </a:rPr>
                        <a:t>fi</a:t>
                      </a:r>
                      <a:r>
                        <a:rPr lang="es-ES" sz="2000" spc="-5" dirty="0">
                          <a:effectLst/>
                        </a:rPr>
                        <a:t>na</a:t>
                      </a:r>
                      <a:r>
                        <a:rPr lang="es-ES" sz="2000" dirty="0">
                          <a:effectLst/>
                        </a:rPr>
                        <a:t>le</a:t>
                      </a:r>
                      <a:r>
                        <a:rPr lang="es-ES" sz="2000" spc="-10" dirty="0">
                          <a:effectLst/>
                        </a:rPr>
                        <a:t>s</a:t>
                      </a:r>
                      <a:r>
                        <a:rPr lang="es-ES" sz="2000" spc="5" dirty="0">
                          <a:effectLst/>
                        </a:rPr>
                        <a:t>/</a:t>
                      </a:r>
                      <a:r>
                        <a:rPr lang="es-ES" sz="2000" dirty="0">
                          <a:effectLst/>
                        </a:rPr>
                        <a:t>co</a:t>
                      </a:r>
                      <a:r>
                        <a:rPr lang="es-ES" sz="2000" spc="-15" dirty="0">
                          <a:effectLst/>
                        </a:rPr>
                        <a:t>n</a:t>
                      </a:r>
                      <a:r>
                        <a:rPr lang="es-ES" sz="2000" spc="5" dirty="0">
                          <a:effectLst/>
                        </a:rPr>
                        <a:t>s</a:t>
                      </a:r>
                      <a:r>
                        <a:rPr lang="es-ES" sz="2000" spc="-15" dirty="0">
                          <a:effectLst/>
                        </a:rPr>
                        <a:t>u</a:t>
                      </a:r>
                      <a:r>
                        <a:rPr lang="es-ES" sz="2000" dirty="0">
                          <a:effectLst/>
                        </a:rPr>
                        <a:t>mido</a:t>
                      </a:r>
                      <a:r>
                        <a:rPr lang="es-ES" sz="2000" spc="-10" dirty="0">
                          <a:effectLst/>
                        </a:rPr>
                        <a:t>r</a:t>
                      </a:r>
                      <a:r>
                        <a:rPr lang="es-ES" sz="2000" dirty="0">
                          <a:effectLst/>
                        </a:rPr>
                        <a:t>es</a:t>
                      </a:r>
                      <a:r>
                        <a:rPr lang="es-ES" sz="2000" spc="30" dirty="0">
                          <a:effectLst/>
                        </a:rPr>
                        <a:t> </a:t>
                      </a:r>
                      <a:r>
                        <a:rPr lang="es-ES" sz="2000" dirty="0">
                          <a:effectLst/>
                        </a:rPr>
                        <a:t>de</a:t>
                      </a:r>
                      <a:r>
                        <a:rPr lang="es-ES" sz="2000" spc="25" dirty="0">
                          <a:effectLst/>
                        </a:rPr>
                        <a:t> </a:t>
                      </a:r>
                      <a:r>
                        <a:rPr lang="es-ES" sz="2000" dirty="0">
                          <a:effectLst/>
                        </a:rPr>
                        <a:t>los</a:t>
                      </a:r>
                      <a:r>
                        <a:rPr lang="es-ES" sz="2000" spc="30" dirty="0">
                          <a:effectLst/>
                        </a:rPr>
                        <a:t> </a:t>
                      </a:r>
                      <a:r>
                        <a:rPr lang="es-ES" sz="2000" dirty="0">
                          <a:effectLst/>
                        </a:rPr>
                        <a:t>d</a:t>
                      </a:r>
                      <a:r>
                        <a:rPr lang="es-ES" sz="2000" spc="-15" dirty="0">
                          <a:effectLst/>
                        </a:rPr>
                        <a:t>a</a:t>
                      </a:r>
                      <a:r>
                        <a:rPr lang="es-ES" sz="2000" dirty="0">
                          <a:effectLst/>
                        </a:rPr>
                        <a:t>tos</a:t>
                      </a:r>
                      <a:r>
                        <a:rPr lang="es-ES" sz="2000" spc="30" dirty="0">
                          <a:effectLst/>
                        </a:rPr>
                        <a:t> </a:t>
                      </a:r>
                      <a:r>
                        <a:rPr lang="es-ES" sz="2000" spc="-5" dirty="0">
                          <a:effectLst/>
                        </a:rPr>
                        <a:t>h</a:t>
                      </a:r>
                      <a:r>
                        <a:rPr lang="es-ES" sz="2000" dirty="0">
                          <a:effectLst/>
                        </a:rPr>
                        <a:t>a</a:t>
                      </a:r>
                      <a:r>
                        <a:rPr lang="es-ES" sz="2000" spc="20" dirty="0">
                          <a:effectLst/>
                        </a:rPr>
                        <a:t> </a:t>
                      </a:r>
                      <a:r>
                        <a:rPr lang="es-ES" sz="2000" spc="5" dirty="0">
                          <a:effectLst/>
                        </a:rPr>
                        <a:t>s</a:t>
                      </a:r>
                      <a:r>
                        <a:rPr lang="es-ES" sz="2000" dirty="0">
                          <a:effectLst/>
                        </a:rPr>
                        <a:t>i</a:t>
                      </a:r>
                      <a:r>
                        <a:rPr lang="es-ES" sz="2000" spc="-15" dirty="0">
                          <a:effectLst/>
                        </a:rPr>
                        <a:t>d</a:t>
                      </a:r>
                      <a:r>
                        <a:rPr lang="es-ES" sz="2000" dirty="0">
                          <a:effectLst/>
                        </a:rPr>
                        <a:t>o</a:t>
                      </a:r>
                      <a:r>
                        <a:rPr lang="es-ES" sz="2000" spc="35" dirty="0">
                          <a:effectLst/>
                        </a:rPr>
                        <a:t> </a:t>
                      </a:r>
                      <a:r>
                        <a:rPr lang="es-ES" sz="2000" spc="-5" dirty="0">
                          <a:effectLst/>
                        </a:rPr>
                        <a:t>u</a:t>
                      </a:r>
                      <a:r>
                        <a:rPr lang="es-ES" sz="2000" dirty="0">
                          <a:effectLst/>
                        </a:rPr>
                        <a:t>n</a:t>
                      </a:r>
                      <a:r>
                        <a:rPr lang="es-ES" sz="2000" spc="20" dirty="0">
                          <a:effectLst/>
                        </a:rPr>
                        <a:t> </a:t>
                      </a:r>
                      <a:r>
                        <a:rPr lang="es-ES" sz="2000" spc="5" dirty="0">
                          <a:effectLst/>
                        </a:rPr>
                        <a:t>s</a:t>
                      </a:r>
                      <a:r>
                        <a:rPr lang="es-ES" sz="2000" spc="-15" dirty="0">
                          <a:effectLst/>
                        </a:rPr>
                        <a:t>el</a:t>
                      </a:r>
                      <a:r>
                        <a:rPr lang="es-ES" sz="2000" dirty="0">
                          <a:effectLst/>
                        </a:rPr>
                        <a:t>lo distintivo</a:t>
                      </a:r>
                      <a:r>
                        <a:rPr lang="es-ES" sz="2000" spc="5" dirty="0">
                          <a:effectLst/>
                        </a:rPr>
                        <a:t> </a:t>
                      </a:r>
                      <a:r>
                        <a:rPr lang="es-ES" sz="2000" dirty="0">
                          <a:effectLst/>
                        </a:rPr>
                        <a:t>del</a:t>
                      </a:r>
                      <a:r>
                        <a:rPr lang="es-ES" sz="2000" spc="5" dirty="0">
                          <a:effectLst/>
                        </a:rPr>
                        <a:t> </a:t>
                      </a:r>
                      <a:r>
                        <a:rPr lang="es-ES" sz="2000" dirty="0">
                          <a:effectLst/>
                        </a:rPr>
                        <a:t>enfoque</a:t>
                      </a:r>
                      <a:r>
                        <a:rPr lang="es-ES" sz="2000" spc="5" dirty="0">
                          <a:effectLst/>
                        </a:rPr>
                        <a:t> </a:t>
                      </a:r>
                      <a:r>
                        <a:rPr lang="es-ES" sz="2000" dirty="0">
                          <a:effectLst/>
                        </a:rPr>
                        <a:t>de</a:t>
                      </a:r>
                      <a:r>
                        <a:rPr lang="es-ES" sz="2000" spc="5" dirty="0">
                          <a:effectLst/>
                        </a:rPr>
                        <a:t> </a:t>
                      </a:r>
                      <a:r>
                        <a:rPr lang="es-ES" sz="2000" dirty="0">
                          <a:effectLst/>
                        </a:rPr>
                        <a:t>Kimball.</a:t>
                      </a:r>
                      <a:r>
                        <a:rPr lang="es-ES" sz="2000" spc="5" dirty="0">
                          <a:effectLst/>
                        </a:rPr>
                        <a:t> </a:t>
                      </a:r>
                      <a:r>
                        <a:rPr lang="es-ES" sz="2000" dirty="0">
                          <a:effectLst/>
                        </a:rPr>
                        <a:t>Estas</a:t>
                      </a:r>
                      <a:r>
                        <a:rPr lang="es-ES" sz="2000" spc="5" dirty="0">
                          <a:effectLst/>
                        </a:rPr>
                        <a:t> </a:t>
                      </a:r>
                      <a:r>
                        <a:rPr lang="es-ES" sz="2000" dirty="0">
                          <a:effectLst/>
                        </a:rPr>
                        <a:t>necesidades se</a:t>
                      </a:r>
                      <a:r>
                        <a:rPr lang="es-ES" sz="2000" spc="-240" dirty="0">
                          <a:effectLst/>
                        </a:rPr>
                        <a:t> </a:t>
                      </a:r>
                      <a:r>
                        <a:rPr lang="es-ES" sz="2000" dirty="0">
                          <a:effectLst/>
                        </a:rPr>
                        <a:t>traducen</a:t>
                      </a:r>
                      <a:r>
                        <a:rPr lang="es-ES" sz="2000" spc="90" dirty="0">
                          <a:effectLst/>
                        </a:rPr>
                        <a:t> </a:t>
                      </a:r>
                      <a:r>
                        <a:rPr lang="es-ES" sz="2000" dirty="0">
                          <a:effectLst/>
                        </a:rPr>
                        <a:t>en</a:t>
                      </a:r>
                      <a:r>
                        <a:rPr lang="es-ES" sz="2000" spc="95" dirty="0">
                          <a:effectLst/>
                        </a:rPr>
                        <a:t> </a:t>
                      </a:r>
                      <a:r>
                        <a:rPr lang="es-ES" sz="2000" dirty="0">
                          <a:effectLst/>
                        </a:rPr>
                        <a:t>criterios</a:t>
                      </a:r>
                      <a:r>
                        <a:rPr lang="es-ES" sz="2000" spc="105" dirty="0">
                          <a:effectLst/>
                        </a:rPr>
                        <a:t> </a:t>
                      </a:r>
                      <a:r>
                        <a:rPr lang="es-ES" sz="2000" dirty="0">
                          <a:effectLst/>
                        </a:rPr>
                        <a:t>de</a:t>
                      </a:r>
                      <a:r>
                        <a:rPr lang="es-ES" sz="2000" spc="100" dirty="0">
                          <a:effectLst/>
                        </a:rPr>
                        <a:t> </a:t>
                      </a:r>
                      <a:r>
                        <a:rPr lang="es-ES" sz="2000" dirty="0">
                          <a:effectLst/>
                        </a:rPr>
                        <a:t>selección</a:t>
                      </a:r>
                      <a:r>
                        <a:rPr lang="es-ES" sz="2000" spc="95" dirty="0">
                          <a:effectLst/>
                        </a:rPr>
                        <a:t> </a:t>
                      </a:r>
                      <a:r>
                        <a:rPr lang="es-ES" sz="2000" dirty="0">
                          <a:effectLst/>
                        </a:rPr>
                        <a:t>a</a:t>
                      </a:r>
                      <a:r>
                        <a:rPr lang="es-ES" sz="2000" spc="95" dirty="0">
                          <a:effectLst/>
                        </a:rPr>
                        <a:t> </a:t>
                      </a:r>
                      <a:r>
                        <a:rPr lang="es-ES" sz="2000" dirty="0">
                          <a:effectLst/>
                        </a:rPr>
                        <a:t>partir</a:t>
                      </a:r>
                      <a:r>
                        <a:rPr lang="es-ES" sz="2000" spc="100" dirty="0">
                          <a:effectLst/>
                        </a:rPr>
                        <a:t> </a:t>
                      </a:r>
                      <a:r>
                        <a:rPr lang="es-ES" sz="2000" dirty="0">
                          <a:effectLst/>
                        </a:rPr>
                        <a:t>de</a:t>
                      </a:r>
                      <a:r>
                        <a:rPr lang="es-ES" sz="2000" spc="95" dirty="0">
                          <a:effectLst/>
                        </a:rPr>
                        <a:t> </a:t>
                      </a:r>
                      <a:r>
                        <a:rPr lang="es-ES" sz="2000" dirty="0">
                          <a:effectLst/>
                        </a:rPr>
                        <a:t>una</a:t>
                      </a:r>
                      <a:r>
                        <a:rPr lang="es-ES" sz="2000" spc="115" dirty="0">
                          <a:effectLst/>
                        </a:rPr>
                        <a:t> </a:t>
                      </a:r>
                      <a:r>
                        <a:rPr lang="es-ES" sz="2000" dirty="0">
                          <a:effectLst/>
                        </a:rPr>
                        <a:t>amplia</a:t>
                      </a:r>
                      <a:r>
                        <a:rPr lang="es-ES" sz="2000" spc="-240" dirty="0">
                          <a:effectLst/>
                        </a:rPr>
                        <a:t> </a:t>
                      </a:r>
                      <a:r>
                        <a:rPr lang="es-ES" sz="2000" dirty="0">
                          <a:effectLst/>
                        </a:rPr>
                        <a:t>gama</a:t>
                      </a:r>
                      <a:r>
                        <a:rPr lang="es-ES" sz="2000" spc="5" dirty="0">
                          <a:effectLst/>
                        </a:rPr>
                        <a:t> </a:t>
                      </a:r>
                      <a:r>
                        <a:rPr lang="es-ES" sz="2000" dirty="0">
                          <a:effectLst/>
                        </a:rPr>
                        <a:t>de herramientas de</a:t>
                      </a:r>
                      <a:r>
                        <a:rPr lang="es-ES" sz="2000" spc="5" dirty="0">
                          <a:effectLst/>
                        </a:rPr>
                        <a:t> </a:t>
                      </a:r>
                      <a:r>
                        <a:rPr lang="es-ES" sz="2000" dirty="0">
                          <a:effectLst/>
                        </a:rPr>
                        <a:t>acceso</a:t>
                      </a:r>
                      <a:r>
                        <a:rPr lang="es-ES" sz="2000" spc="5" dirty="0">
                          <a:effectLst/>
                        </a:rPr>
                        <a:t> </a:t>
                      </a:r>
                      <a:r>
                        <a:rPr lang="es-ES" sz="2000" dirty="0">
                          <a:effectLst/>
                        </a:rPr>
                        <a:t>a los  datos,  utilizando</a:t>
                      </a:r>
                      <a:r>
                        <a:rPr lang="es-ES" sz="2000" spc="5" dirty="0">
                          <a:effectLst/>
                        </a:rPr>
                        <a:t> </a:t>
                      </a:r>
                      <a:r>
                        <a:rPr lang="es-ES" sz="2000" dirty="0">
                          <a:effectLst/>
                        </a:rPr>
                        <a:t>las</a:t>
                      </a:r>
                      <a:r>
                        <a:rPr lang="es-ES" sz="2000" spc="90" dirty="0">
                          <a:effectLst/>
                        </a:rPr>
                        <a:t> </a:t>
                      </a:r>
                      <a:r>
                        <a:rPr lang="es-ES" sz="2000" dirty="0">
                          <a:effectLst/>
                        </a:rPr>
                        <a:t>herramientas</a:t>
                      </a:r>
                      <a:r>
                        <a:rPr lang="es-ES" sz="2000" spc="95" dirty="0">
                          <a:effectLst/>
                        </a:rPr>
                        <a:t> </a:t>
                      </a:r>
                      <a:r>
                        <a:rPr lang="es-ES" sz="2000" dirty="0">
                          <a:effectLst/>
                        </a:rPr>
                        <a:t>adecuadas</a:t>
                      </a:r>
                      <a:r>
                        <a:rPr lang="es-ES" sz="2000" spc="85" dirty="0">
                          <a:effectLst/>
                        </a:rPr>
                        <a:t> </a:t>
                      </a:r>
                      <a:r>
                        <a:rPr lang="es-ES" sz="2000" dirty="0">
                          <a:effectLst/>
                        </a:rPr>
                        <a:t>para</a:t>
                      </a:r>
                      <a:r>
                        <a:rPr lang="es-ES" sz="2000" spc="70" dirty="0">
                          <a:effectLst/>
                        </a:rPr>
                        <a:t> </a:t>
                      </a:r>
                      <a:r>
                        <a:rPr lang="es-ES" sz="2000" dirty="0">
                          <a:effectLst/>
                        </a:rPr>
                        <a:t>cada</a:t>
                      </a:r>
                      <a:r>
                        <a:rPr lang="es-ES" sz="2000" spc="75" dirty="0">
                          <a:effectLst/>
                        </a:rPr>
                        <a:t> </a:t>
                      </a:r>
                      <a:r>
                        <a:rPr lang="es-ES" sz="2000" dirty="0">
                          <a:effectLst/>
                        </a:rPr>
                        <a:t>tarea.</a:t>
                      </a:r>
                      <a:endParaRPr lang="es-PE" sz="2000" dirty="0">
                        <a:effectLst/>
                      </a:endParaRPr>
                    </a:p>
                    <a:p>
                      <a:pPr marL="68580" marR="135890">
                        <a:lnSpc>
                          <a:spcPct val="101000"/>
                        </a:lnSpc>
                        <a:spcBef>
                          <a:spcPts val="565"/>
                        </a:spcBef>
                        <a:spcAft>
                          <a:spcPts val="0"/>
                        </a:spcAft>
                      </a:pPr>
                      <a:r>
                        <a:rPr lang="es-ES" sz="2000" dirty="0">
                          <a:effectLst/>
                        </a:rPr>
                        <a:t>En</a:t>
                      </a:r>
                      <a:r>
                        <a:rPr lang="es-ES" sz="2000" spc="-30" dirty="0">
                          <a:effectLst/>
                        </a:rPr>
                        <a:t> </a:t>
                      </a:r>
                      <a:r>
                        <a:rPr lang="es-ES" sz="2000" dirty="0">
                          <a:effectLst/>
                        </a:rPr>
                        <a:t>el</a:t>
                      </a:r>
                      <a:r>
                        <a:rPr lang="es-ES" sz="2000" spc="-40" dirty="0">
                          <a:effectLst/>
                        </a:rPr>
                        <a:t> </a:t>
                      </a:r>
                      <a:r>
                        <a:rPr lang="es-ES" sz="2000" dirty="0">
                          <a:effectLst/>
                        </a:rPr>
                        <a:t>modelo</a:t>
                      </a:r>
                      <a:r>
                        <a:rPr lang="es-ES" sz="2000" spc="-35" dirty="0">
                          <a:effectLst/>
                        </a:rPr>
                        <a:t> </a:t>
                      </a:r>
                      <a:r>
                        <a:rPr lang="es-ES" sz="2000" dirty="0">
                          <a:effectLst/>
                        </a:rPr>
                        <a:t>de</a:t>
                      </a:r>
                      <a:r>
                        <a:rPr lang="es-ES" sz="2000" spc="-30" dirty="0">
                          <a:effectLst/>
                        </a:rPr>
                        <a:t> </a:t>
                      </a:r>
                      <a:r>
                        <a:rPr lang="es-ES" sz="2000" dirty="0">
                          <a:effectLst/>
                        </a:rPr>
                        <a:t>Inmon,</a:t>
                      </a:r>
                      <a:r>
                        <a:rPr lang="es-ES" sz="2000" spc="-30" dirty="0">
                          <a:effectLst/>
                        </a:rPr>
                        <a:t> </a:t>
                      </a:r>
                      <a:r>
                        <a:rPr lang="es-ES" sz="2000" dirty="0">
                          <a:effectLst/>
                        </a:rPr>
                        <a:t>las</a:t>
                      </a:r>
                      <a:r>
                        <a:rPr lang="es-ES" sz="2000" spc="-35" dirty="0">
                          <a:effectLst/>
                        </a:rPr>
                        <a:t> </a:t>
                      </a:r>
                      <a:r>
                        <a:rPr lang="es-ES" sz="2000" dirty="0">
                          <a:effectLst/>
                        </a:rPr>
                        <a:t>herramientas</a:t>
                      </a:r>
                      <a:r>
                        <a:rPr lang="es-ES" sz="2000" spc="-35" dirty="0">
                          <a:effectLst/>
                        </a:rPr>
                        <a:t> </a:t>
                      </a:r>
                      <a:r>
                        <a:rPr lang="es-ES" sz="2000" dirty="0">
                          <a:effectLst/>
                        </a:rPr>
                        <a:t>de</a:t>
                      </a:r>
                      <a:r>
                        <a:rPr lang="es-ES" sz="2000" spc="-35" dirty="0">
                          <a:effectLst/>
                        </a:rPr>
                        <a:t> </a:t>
                      </a:r>
                      <a:r>
                        <a:rPr lang="es-ES" sz="2000" dirty="0">
                          <a:effectLst/>
                        </a:rPr>
                        <a:t>acceso</a:t>
                      </a:r>
                      <a:r>
                        <a:rPr lang="es-ES" sz="2000" spc="-35" dirty="0">
                          <a:effectLst/>
                        </a:rPr>
                        <a:t> </a:t>
                      </a:r>
                      <a:r>
                        <a:rPr lang="es-ES" sz="2000" dirty="0">
                          <a:effectLst/>
                        </a:rPr>
                        <a:t>a</a:t>
                      </a:r>
                      <a:r>
                        <a:rPr lang="es-ES" sz="2000" spc="-30" dirty="0">
                          <a:effectLst/>
                        </a:rPr>
                        <a:t> </a:t>
                      </a:r>
                      <a:r>
                        <a:rPr lang="es-ES" sz="2000" dirty="0">
                          <a:effectLst/>
                        </a:rPr>
                        <a:t>los</a:t>
                      </a:r>
                      <a:r>
                        <a:rPr lang="es-ES" sz="2000" spc="-250" dirty="0">
                          <a:effectLst/>
                        </a:rPr>
                        <a:t> </a:t>
                      </a:r>
                      <a:r>
                        <a:rPr lang="es-ES" sz="2000" dirty="0">
                          <a:effectLst/>
                        </a:rPr>
                        <a:t>datos</a:t>
                      </a:r>
                      <a:r>
                        <a:rPr lang="es-ES" sz="2000" spc="25" dirty="0">
                          <a:effectLst/>
                        </a:rPr>
                        <a:t> </a:t>
                      </a:r>
                      <a:r>
                        <a:rPr lang="es-ES" sz="2000" dirty="0">
                          <a:effectLst/>
                        </a:rPr>
                        <a:t>están</a:t>
                      </a:r>
                      <a:r>
                        <a:rPr lang="es-ES" sz="2000" spc="20" dirty="0">
                          <a:effectLst/>
                        </a:rPr>
                        <a:t> </a:t>
                      </a:r>
                      <a:r>
                        <a:rPr lang="es-ES" sz="2000" dirty="0">
                          <a:effectLst/>
                        </a:rPr>
                        <a:t>fuera</a:t>
                      </a:r>
                      <a:r>
                        <a:rPr lang="es-ES" sz="2000" spc="35" dirty="0">
                          <a:effectLst/>
                        </a:rPr>
                        <a:t> </a:t>
                      </a:r>
                      <a:r>
                        <a:rPr lang="es-ES" sz="2000" dirty="0">
                          <a:effectLst/>
                        </a:rPr>
                        <a:t>de</a:t>
                      </a:r>
                      <a:r>
                        <a:rPr lang="es-ES" sz="2000" spc="35" dirty="0">
                          <a:effectLst/>
                        </a:rPr>
                        <a:t> </a:t>
                      </a:r>
                      <a:r>
                        <a:rPr lang="es-ES" sz="2000" dirty="0">
                          <a:effectLst/>
                        </a:rPr>
                        <a:t>la</a:t>
                      </a:r>
                      <a:r>
                        <a:rPr lang="es-ES" sz="2000" spc="10" dirty="0">
                          <a:effectLst/>
                        </a:rPr>
                        <a:t> </a:t>
                      </a:r>
                      <a:r>
                        <a:rPr lang="es-ES" sz="2000" dirty="0">
                          <a:effectLst/>
                        </a:rPr>
                        <a:t>arquitectura</a:t>
                      </a:r>
                      <a:r>
                        <a:rPr lang="es-ES" sz="2000" spc="20" dirty="0">
                          <a:effectLst/>
                        </a:rPr>
                        <a:t> </a:t>
                      </a:r>
                      <a:r>
                        <a:rPr lang="es-ES" sz="2000" dirty="0">
                          <a:effectLst/>
                        </a:rPr>
                        <a:t>del</a:t>
                      </a:r>
                      <a:r>
                        <a:rPr lang="es-ES" sz="2000" spc="20" dirty="0">
                          <a:effectLst/>
                        </a:rPr>
                        <a:t> </a:t>
                      </a:r>
                      <a:r>
                        <a:rPr lang="es-ES" sz="2000" dirty="0">
                          <a:effectLst/>
                        </a:rPr>
                        <a:t>DW.</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2426182829"/>
                  </a:ext>
                </a:extLst>
              </a:tr>
            </a:tbl>
          </a:graphicData>
        </a:graphic>
      </p:graphicFrame>
    </p:spTree>
    <p:extLst>
      <p:ext uri="{BB962C8B-B14F-4D97-AF65-F5344CB8AC3E}">
        <p14:creationId xmlns:p14="http://schemas.microsoft.com/office/powerpoint/2010/main" val="378271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normAutofit fontScale="85000" lnSpcReduction="20000"/>
          </a:bodyPr>
          <a:lstStyle/>
          <a:p>
            <a:r>
              <a:rPr lang="es-ES" dirty="0"/>
              <a:t>Un </a:t>
            </a:r>
            <a:r>
              <a:rPr lang="es-ES" b="1" i="1" dirty="0">
                <a:solidFill>
                  <a:srgbClr val="C00000"/>
                </a:solidFill>
              </a:rPr>
              <a:t>Data </a:t>
            </a:r>
            <a:r>
              <a:rPr lang="es-ES" b="1" i="1" dirty="0" err="1">
                <a:solidFill>
                  <a:srgbClr val="C00000"/>
                </a:solidFill>
              </a:rPr>
              <a:t>Warehouse</a:t>
            </a:r>
            <a:r>
              <a:rPr lang="es-ES" b="1" i="1" dirty="0">
                <a:solidFill>
                  <a:srgbClr val="C00000"/>
                </a:solidFill>
              </a:rPr>
              <a:t> </a:t>
            </a:r>
            <a:r>
              <a:rPr lang="es-ES" dirty="0"/>
              <a:t>(DW), Bodega de Datos o Almacén de Datos es una combinación de dos componentes principales. </a:t>
            </a:r>
          </a:p>
          <a:p>
            <a:r>
              <a:rPr lang="es-ES" dirty="0"/>
              <a:t>El primero es una </a:t>
            </a:r>
            <a:r>
              <a:rPr lang="es-ES" b="1" dirty="0">
                <a:solidFill>
                  <a:srgbClr val="0070C0"/>
                </a:solidFill>
              </a:rPr>
              <a:t>base de datos </a:t>
            </a:r>
            <a:r>
              <a:rPr lang="es-ES" dirty="0"/>
              <a:t>integrada para el soporte a la toma de decisiones. </a:t>
            </a:r>
          </a:p>
          <a:p>
            <a:r>
              <a:rPr lang="es-ES" dirty="0"/>
              <a:t>El segundo está relacionado con los </a:t>
            </a:r>
            <a:r>
              <a:rPr lang="es-ES" b="1" dirty="0">
                <a:solidFill>
                  <a:srgbClr val="0070C0"/>
                </a:solidFill>
              </a:rPr>
              <a:t>programas computacionales </a:t>
            </a:r>
            <a:r>
              <a:rPr lang="es-ES" dirty="0"/>
              <a:t>utilizados para </a:t>
            </a:r>
            <a:r>
              <a:rPr lang="es-ES" b="1" dirty="0">
                <a:solidFill>
                  <a:srgbClr val="0070C0"/>
                </a:solidFill>
              </a:rPr>
              <a:t>recolectar, limpiar, transformar y almacenar </a:t>
            </a:r>
            <a:r>
              <a:rPr lang="es-ES" dirty="0"/>
              <a:t>datos de diversas fuentes operacionales y externas. </a:t>
            </a:r>
          </a:p>
          <a:p>
            <a:r>
              <a:rPr lang="es-ES" dirty="0"/>
              <a:t>Ambas partes se combinan para soportar los requerimientos históricos, analíticos y de inteligencia de negocios (BI por sus siglas en inglés: </a:t>
            </a:r>
            <a:r>
              <a:rPr lang="es-ES" b="1" i="1" dirty="0">
                <a:solidFill>
                  <a:srgbClr val="C00000"/>
                </a:solidFill>
              </a:rPr>
              <a:t>Business </a:t>
            </a:r>
            <a:r>
              <a:rPr lang="es-ES" b="1" i="1" dirty="0" err="1">
                <a:solidFill>
                  <a:srgbClr val="C00000"/>
                </a:solidFill>
              </a:rPr>
              <a:t>Intelligence</a:t>
            </a:r>
            <a:r>
              <a:rPr lang="es-ES" dirty="0"/>
              <a:t>). </a:t>
            </a:r>
          </a:p>
          <a:p>
            <a:r>
              <a:rPr lang="es-ES" dirty="0"/>
              <a:t>Un DW también puede incluir </a:t>
            </a:r>
            <a:r>
              <a:rPr lang="es-ES" b="1" i="1" dirty="0">
                <a:solidFill>
                  <a:srgbClr val="C00000"/>
                </a:solidFill>
              </a:rPr>
              <a:t>Data </a:t>
            </a:r>
            <a:r>
              <a:rPr lang="es-ES" b="1" i="1" dirty="0" err="1">
                <a:solidFill>
                  <a:srgbClr val="C00000"/>
                </a:solidFill>
              </a:rPr>
              <a:t>Marts</a:t>
            </a:r>
            <a:r>
              <a:rPr lang="es-ES" b="1" i="1" dirty="0">
                <a:solidFill>
                  <a:srgbClr val="C00000"/>
                </a:solidFill>
              </a:rPr>
              <a:t> </a:t>
            </a:r>
            <a:r>
              <a:rPr lang="es-ES" dirty="0"/>
              <a:t>conformes, que son subconjuntos del DW principal.</a:t>
            </a:r>
          </a:p>
          <a:p>
            <a:r>
              <a:rPr lang="es-ES" b="1" i="1" dirty="0">
                <a:solidFill>
                  <a:srgbClr val="C00000"/>
                </a:solidFill>
              </a:rPr>
              <a:t>Data </a:t>
            </a:r>
            <a:r>
              <a:rPr lang="es-ES" b="1" i="1" dirty="0" err="1">
                <a:solidFill>
                  <a:srgbClr val="C00000"/>
                </a:solidFill>
              </a:rPr>
              <a:t>Warehousing</a:t>
            </a:r>
            <a:r>
              <a:rPr lang="es-ES" b="1" i="1" dirty="0">
                <a:solidFill>
                  <a:srgbClr val="C00000"/>
                </a:solidFill>
              </a:rPr>
              <a:t> </a:t>
            </a:r>
            <a:r>
              <a:rPr lang="es-ES" dirty="0"/>
              <a:t>también incluye procesos que interactúan con los repositorios de metadatos.</a:t>
            </a:r>
            <a:endParaRPr lang="es-PE" dirty="0"/>
          </a:p>
        </p:txBody>
      </p:sp>
    </p:spTree>
    <p:extLst>
      <p:ext uri="{BB962C8B-B14F-4D97-AF65-F5344CB8AC3E}">
        <p14:creationId xmlns:p14="http://schemas.microsoft.com/office/powerpoint/2010/main" val="485751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Inteligencia de Negocio, Táctica, Estratégica y Operativa</a:t>
            </a:r>
          </a:p>
        </p:txBody>
      </p:sp>
      <p:sp>
        <p:nvSpPr>
          <p:cNvPr id="3" name="Marcador de contenido 2"/>
          <p:cNvSpPr>
            <a:spLocks noGrp="1"/>
          </p:cNvSpPr>
          <p:nvPr>
            <p:ph idx="1"/>
          </p:nvPr>
        </p:nvSpPr>
        <p:spPr/>
        <p:txBody>
          <a:bodyPr>
            <a:normAutofit fontScale="70000" lnSpcReduction="20000"/>
          </a:bodyPr>
          <a:lstStyle/>
          <a:p>
            <a:r>
              <a:rPr lang="es-ES" b="1" i="1" dirty="0">
                <a:solidFill>
                  <a:srgbClr val="C00000"/>
                </a:solidFill>
              </a:rPr>
              <a:t>BI Táctica </a:t>
            </a:r>
            <a:r>
              <a:rPr lang="es-ES" dirty="0"/>
              <a:t>es la aplicación de las herramientas de BI para analizar las tendencias de negocios mediante la comparación de una métrica con ella misma en un mes o año anterior o para analizar los datos históricos con el fin de descubrir las tendencias </a:t>
            </a:r>
            <a:r>
              <a:rPr lang="es-ES" dirty="0" err="1"/>
              <a:t>quenecesitan</a:t>
            </a:r>
            <a:r>
              <a:rPr lang="es-ES" dirty="0"/>
              <a:t> atención. BI tácita se utiliza para apoyar las decisiones de negocio a corto plazo.</a:t>
            </a:r>
            <a:endParaRPr lang="es-PE" dirty="0"/>
          </a:p>
          <a:p>
            <a:r>
              <a:rPr lang="es-ES" b="1" i="1" dirty="0">
                <a:solidFill>
                  <a:srgbClr val="C00000"/>
                </a:solidFill>
              </a:rPr>
              <a:t>BI Estratégico </a:t>
            </a:r>
            <a:r>
              <a:rPr lang="es-ES" dirty="0"/>
              <a:t>ha implicado clásicamente proporcionar métricas para ejecutivos, a menudo en combinación con algún método formal de gestión del rendimiento empresarial, para ayudarles a determinar si la corporación está cumpliendo sus objetivos. BI estratégico se utiliza para apoyar las metas y objetivos corporativos a largo plazo.</a:t>
            </a:r>
          </a:p>
          <a:p>
            <a:r>
              <a:rPr lang="es-ES" b="1" i="1" dirty="0">
                <a:solidFill>
                  <a:srgbClr val="C00000"/>
                </a:solidFill>
              </a:rPr>
              <a:t>BI Operativo </a:t>
            </a:r>
            <a:r>
              <a:rPr lang="es-ES" i="1" dirty="0"/>
              <a:t>ofrece BI </a:t>
            </a:r>
            <a:r>
              <a:rPr lang="es-ES" dirty="0"/>
              <a:t>a las líneas del frente de la empresa, donde las capacidades analíticas guían las decisiones operativas. BI operacional se utiliza para gestionar y optimizar las operaciones comerciales. BI Operativo fue el último de estos tres enfoques en evolucionar en la industria. Implica el acoplamiento de las aplicaciones de BI con las funciones y los procesos operativos, con el requerimiento de una muy baja latencia (captura y entrega de datos cercano al tiempo real). Por lo tanto, enfoques como arquitectura orientada a servicios (SOA) se hacen necesarios para apoyar el funcionamiento de BI Operativo. </a:t>
            </a:r>
            <a:endParaRPr lang="es-PE" dirty="0"/>
          </a:p>
          <a:p>
            <a:endParaRPr lang="es-PE" dirty="0"/>
          </a:p>
          <a:p>
            <a:endParaRPr lang="es-PE" dirty="0"/>
          </a:p>
        </p:txBody>
      </p:sp>
    </p:spTree>
    <p:extLst>
      <p:ext uri="{BB962C8B-B14F-4D97-AF65-F5344CB8AC3E}">
        <p14:creationId xmlns:p14="http://schemas.microsoft.com/office/powerpoint/2010/main" val="611580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Almacenamiento de Datos</a:t>
            </a:r>
          </a:p>
        </p:txBody>
      </p:sp>
      <p:sp>
        <p:nvSpPr>
          <p:cNvPr id="3" name="Marcador de contenido 2"/>
          <p:cNvSpPr>
            <a:spLocks noGrp="1"/>
          </p:cNvSpPr>
          <p:nvPr>
            <p:ph idx="1"/>
          </p:nvPr>
        </p:nvSpPr>
        <p:spPr/>
        <p:txBody>
          <a:bodyPr/>
          <a:lstStyle/>
          <a:p>
            <a:pPr marL="228600" lvl="3">
              <a:spcBef>
                <a:spcPts val="1000"/>
              </a:spcBef>
            </a:pPr>
            <a:r>
              <a:rPr lang="es-ES" sz="3200" dirty="0"/>
              <a:t>Almacenamiento de datos activo</a:t>
            </a:r>
            <a:endParaRPr lang="es-PE" sz="3200" dirty="0"/>
          </a:p>
          <a:p>
            <a:pPr marL="228600" lvl="3">
              <a:spcBef>
                <a:spcPts val="1000"/>
              </a:spcBef>
            </a:pPr>
            <a:r>
              <a:rPr lang="es-ES" sz="3200" dirty="0"/>
              <a:t>Análisis Multidimensional - OLAP</a:t>
            </a:r>
            <a:endParaRPr lang="es-PE" sz="3200" dirty="0"/>
          </a:p>
          <a:p>
            <a:pPr marL="228600" lvl="3">
              <a:spcBef>
                <a:spcPts val="1000"/>
              </a:spcBef>
            </a:pPr>
            <a:r>
              <a:rPr lang="es-ES" sz="3200" dirty="0"/>
              <a:t>ROLAP, MOLAP, HOLAP y DOLAP</a:t>
            </a:r>
            <a:endParaRPr lang="es-PE" sz="3200" dirty="0"/>
          </a:p>
          <a:p>
            <a:endParaRPr lang="es-PE" dirty="0"/>
          </a:p>
        </p:txBody>
      </p:sp>
    </p:spTree>
    <p:extLst>
      <p:ext uri="{BB962C8B-B14F-4D97-AF65-F5344CB8AC3E}">
        <p14:creationId xmlns:p14="http://schemas.microsoft.com/office/powerpoint/2010/main" val="804180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Almacenamiento de datos activo</a:t>
            </a:r>
          </a:p>
        </p:txBody>
      </p:sp>
      <p:sp>
        <p:nvSpPr>
          <p:cNvPr id="3" name="Marcador de contenido 2"/>
          <p:cNvSpPr>
            <a:spLocks noGrp="1"/>
          </p:cNvSpPr>
          <p:nvPr>
            <p:ph idx="1"/>
          </p:nvPr>
        </p:nvSpPr>
        <p:spPr/>
        <p:txBody>
          <a:bodyPr/>
          <a:lstStyle/>
          <a:p>
            <a:r>
              <a:rPr lang="es-ES" dirty="0"/>
              <a:t>Los almacenes de datos que sirven para BI táctico y estratégico han existido durante muchos años, a menudo con una frecuencia de carga </a:t>
            </a:r>
            <a:r>
              <a:rPr lang="es-ES" dirty="0" err="1"/>
              <a:t>diariamediante</a:t>
            </a:r>
            <a:r>
              <a:rPr lang="es-ES" dirty="0"/>
              <a:t> servicios nocturnos de carga por lotes. Estas arquitecturas eran muy dependientes de una de las características originales de los datos propuestas por Inmon, tales como datos no volátiles.</a:t>
            </a:r>
            <a:endParaRPr lang="es-PE" dirty="0"/>
          </a:p>
          <a:p>
            <a:endParaRPr lang="es-PE" dirty="0"/>
          </a:p>
        </p:txBody>
      </p:sp>
    </p:spTree>
    <p:extLst>
      <p:ext uri="{BB962C8B-B14F-4D97-AF65-F5344CB8AC3E}">
        <p14:creationId xmlns:p14="http://schemas.microsoft.com/office/powerpoint/2010/main" val="73045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Análisis Multidimensional - OLAP</a:t>
            </a:r>
          </a:p>
        </p:txBody>
      </p:sp>
      <p:sp>
        <p:nvSpPr>
          <p:cNvPr id="3" name="Marcador de contenido 2"/>
          <p:cNvSpPr>
            <a:spLocks noGrp="1"/>
          </p:cNvSpPr>
          <p:nvPr>
            <p:ph idx="1"/>
          </p:nvPr>
        </p:nvSpPr>
        <p:spPr/>
        <p:txBody>
          <a:bodyPr>
            <a:normAutofit lnSpcReduction="10000"/>
          </a:bodyPr>
          <a:lstStyle/>
          <a:p>
            <a:r>
              <a:rPr lang="es-ES" i="1" dirty="0"/>
              <a:t>Procesamiento analítico en línea (OLAP) </a:t>
            </a:r>
            <a:r>
              <a:rPr lang="es-ES" dirty="0"/>
              <a:t>se refiere a un método para proporcionar un rendimiento rápido para consultas analíticas multidimensionales. El término OLAP se originó, en parte, por hacer una clara distinción entre OLTP, procesamiento de transacciones en línea. La salida típica de las consultas OLAP son en forma de matriz. </a:t>
            </a:r>
          </a:p>
          <a:p>
            <a:r>
              <a:rPr lang="es-ES" dirty="0"/>
              <a:t>Las dimensiones forman las filas y columnas de la matriz; y los hechos o medidas, son los valores dentro de la matriz. Conceptualmente, esto se ilustra como un cubo. </a:t>
            </a:r>
          </a:p>
          <a:p>
            <a:r>
              <a:rPr lang="es-ES" dirty="0"/>
              <a:t>El análisis multidimensional con cubos es particularmente útil cuando hay formas conocidas en que los analistas quieren ver los resúmenes de datos.</a:t>
            </a:r>
            <a:endParaRPr lang="es-PE" dirty="0"/>
          </a:p>
          <a:p>
            <a:endParaRPr lang="es-PE" dirty="0"/>
          </a:p>
        </p:txBody>
      </p:sp>
    </p:spTree>
    <p:extLst>
      <p:ext uri="{BB962C8B-B14F-4D97-AF65-F5344CB8AC3E}">
        <p14:creationId xmlns:p14="http://schemas.microsoft.com/office/powerpoint/2010/main" val="3610224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ROLAP, MOLAP, HOLAP y DOLAP</a:t>
            </a:r>
          </a:p>
        </p:txBody>
      </p:sp>
      <p:sp>
        <p:nvSpPr>
          <p:cNvPr id="3" name="Marcador de contenido 2"/>
          <p:cNvSpPr>
            <a:spLocks noGrp="1"/>
          </p:cNvSpPr>
          <p:nvPr>
            <p:ph idx="1"/>
          </p:nvPr>
        </p:nvSpPr>
        <p:spPr/>
        <p:txBody>
          <a:bodyPr>
            <a:normAutofit fontScale="77500" lnSpcReduction="20000"/>
          </a:bodyPr>
          <a:lstStyle/>
          <a:p>
            <a:pPr marL="0" indent="0">
              <a:buNone/>
            </a:pPr>
            <a:r>
              <a:rPr lang="es-ES" dirty="0"/>
              <a:t>Tres aplicaciones clásicas soportan el procesamiento analítico en línea. Los nombres de éstas se relacionan con el respectivo enfoque de la base de datos subyacente: relacional, multidimensional, híbrido y base de datos.</a:t>
            </a:r>
            <a:endParaRPr lang="es-PE" dirty="0"/>
          </a:p>
          <a:p>
            <a:pPr lvl="0"/>
            <a:r>
              <a:rPr lang="es-ES" b="1" dirty="0">
                <a:solidFill>
                  <a:srgbClr val="7030A0"/>
                </a:solidFill>
              </a:rPr>
              <a:t>El procesamiento analítico en línea relacional (ROLAP): </a:t>
            </a:r>
            <a:r>
              <a:rPr lang="es-ES" dirty="0"/>
              <a:t>apoya OLAP utilizando técnicas que implementan </a:t>
            </a:r>
            <a:r>
              <a:rPr lang="es-ES" dirty="0" err="1"/>
              <a:t>multidimensionalidad</a:t>
            </a:r>
            <a:r>
              <a:rPr lang="es-ES" dirty="0"/>
              <a:t> en las tablas bidimensionales de los sistemas de gestión de bases de datos relacionales (RDBMS). Los esquemas en estrella son una técnica de diseño común que se utiliza en entornos ROLAP.</a:t>
            </a:r>
            <a:endParaRPr lang="es-PE" dirty="0"/>
          </a:p>
          <a:p>
            <a:pPr lvl="0"/>
            <a:r>
              <a:rPr lang="es-ES" b="1" dirty="0">
                <a:solidFill>
                  <a:srgbClr val="7030A0"/>
                </a:solidFill>
              </a:rPr>
              <a:t>El Procesamiento analítico en línea multidimensional (MOLAP): </a:t>
            </a:r>
            <a:r>
              <a:rPr lang="es-ES" dirty="0"/>
              <a:t>apoya OLAP utilizando la tecnología de base de datos multidimensional patentada y especializada.</a:t>
            </a:r>
            <a:endParaRPr lang="es-PE" dirty="0"/>
          </a:p>
          <a:p>
            <a:pPr lvl="0"/>
            <a:r>
              <a:rPr lang="es-ES" b="1" dirty="0">
                <a:solidFill>
                  <a:srgbClr val="7030A0"/>
                </a:solidFill>
              </a:rPr>
              <a:t>Procesamiento analítico en línea híbrido (HOLAP): </a:t>
            </a:r>
            <a:r>
              <a:rPr lang="es-ES" dirty="0"/>
              <a:t>Esto es simplemente una combinación de ROLAP y MOLAP. Las implementaciones HOLAP permiten que parte de los datos se almacenen en forma MOLAP y otra parte en ROLAP.</a:t>
            </a:r>
            <a:endParaRPr lang="es-PE" dirty="0"/>
          </a:p>
          <a:p>
            <a:pPr lvl="0"/>
            <a:r>
              <a:rPr lang="es-ES" b="1" dirty="0">
                <a:solidFill>
                  <a:srgbClr val="7030A0"/>
                </a:solidFill>
              </a:rPr>
              <a:t>Base de datos de procesamiento analítico  en  línea  (DOLAP):  </a:t>
            </a:r>
            <a:r>
              <a:rPr lang="es-ES" dirty="0"/>
              <a:t>Un  cubo  OLAP virtual está disponible como una función patentada especial de una base de datos relacional clásica.</a:t>
            </a:r>
            <a:endParaRPr lang="es-PE" dirty="0"/>
          </a:p>
          <a:p>
            <a:endParaRPr lang="es-PE" dirty="0"/>
          </a:p>
        </p:txBody>
      </p:sp>
    </p:spTree>
    <p:extLst>
      <p:ext uri="{BB962C8B-B14F-4D97-AF65-F5344CB8AC3E}">
        <p14:creationId xmlns:p14="http://schemas.microsoft.com/office/powerpoint/2010/main" val="1996671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Conceptos y terminología de modelado de datos dimensionales</a:t>
            </a:r>
          </a:p>
        </p:txBody>
      </p:sp>
      <p:sp>
        <p:nvSpPr>
          <p:cNvPr id="3" name="Marcador de contenido 2"/>
          <p:cNvSpPr>
            <a:spLocks noGrp="1"/>
          </p:cNvSpPr>
          <p:nvPr>
            <p:ph idx="1"/>
          </p:nvPr>
        </p:nvSpPr>
        <p:spPr/>
        <p:txBody>
          <a:bodyPr>
            <a:normAutofit fontScale="92500" lnSpcReduction="10000"/>
          </a:bodyPr>
          <a:lstStyle/>
          <a:p>
            <a:r>
              <a:rPr lang="es-ES" dirty="0"/>
              <a:t>El modelado de datos dimensional es la técnica de modelado preferida para el diseño de almacenes de datos. El Dr. Ralph Kimball fue pionero en muchos de los términos y las técnicas de modelado de datos dimensional.</a:t>
            </a:r>
          </a:p>
          <a:p>
            <a:r>
              <a:rPr lang="es-ES" dirty="0"/>
              <a:t>El enfoque de Kimball ha estado en la presentación de los datos a los usuarios finales y en el modelado de datos dimensional, en general, se centra en lo que en buscar facilidad para que el usuario final pueda comprender y acceder a los datos. Inherente a esta técnica de diseño está la consciente disyuntiva de preferir y elegir estructuras fáciles de entender y de utilizar por el usuario final, a costa de más trabajo de implementación para los desarrolladores. Esto ayuda a contribuir al hecho de que la mayoría de los trabajos de diseño de Data </a:t>
            </a:r>
            <a:r>
              <a:rPr lang="es-ES" dirty="0" err="1"/>
              <a:t>Mart</a:t>
            </a:r>
            <a:r>
              <a:rPr lang="es-ES" dirty="0"/>
              <a:t> termina siendo en el proceso ETL.</a:t>
            </a:r>
            <a:endParaRPr lang="es-PE" dirty="0"/>
          </a:p>
          <a:p>
            <a:endParaRPr lang="es-PE" dirty="0"/>
          </a:p>
          <a:p>
            <a:endParaRPr lang="es-PE" dirty="0"/>
          </a:p>
        </p:txBody>
      </p:sp>
    </p:spTree>
    <p:extLst>
      <p:ext uri="{BB962C8B-B14F-4D97-AF65-F5344CB8AC3E}">
        <p14:creationId xmlns:p14="http://schemas.microsoft.com/office/powerpoint/2010/main" val="3938622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Características de los sistemas para las aplicaciones transaccionales y para Data </a:t>
            </a:r>
            <a:r>
              <a:rPr lang="es-PE" dirty="0" err="1"/>
              <a:t>Marts</a:t>
            </a: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96222097"/>
              </p:ext>
            </p:extLst>
          </p:nvPr>
        </p:nvGraphicFramePr>
        <p:xfrm>
          <a:off x="838200" y="1845531"/>
          <a:ext cx="10515600" cy="4671680"/>
        </p:xfrm>
        <a:graphic>
          <a:graphicData uri="http://schemas.openxmlformats.org/drawingml/2006/table">
            <a:tbl>
              <a:tblPr firstRow="1" firstCol="1" lastRow="1" lastCol="1" bandRow="1" bandCol="1">
                <a:tableStyleId>{5C22544A-7EE6-4342-B048-85BDC9FD1C3A}</a:tableStyleId>
              </a:tblPr>
              <a:tblGrid>
                <a:gridCol w="3036455">
                  <a:extLst>
                    <a:ext uri="{9D8B030D-6E8A-4147-A177-3AD203B41FA5}">
                      <a16:colId xmlns:a16="http://schemas.microsoft.com/office/drawing/2014/main" val="2808183371"/>
                    </a:ext>
                  </a:extLst>
                </a:gridCol>
                <a:gridCol w="3740727">
                  <a:extLst>
                    <a:ext uri="{9D8B030D-6E8A-4147-A177-3AD203B41FA5}">
                      <a16:colId xmlns:a16="http://schemas.microsoft.com/office/drawing/2014/main" val="1761849184"/>
                    </a:ext>
                  </a:extLst>
                </a:gridCol>
                <a:gridCol w="3738418">
                  <a:extLst>
                    <a:ext uri="{9D8B030D-6E8A-4147-A177-3AD203B41FA5}">
                      <a16:colId xmlns:a16="http://schemas.microsoft.com/office/drawing/2014/main" val="2462843447"/>
                    </a:ext>
                  </a:extLst>
                </a:gridCol>
              </a:tblGrid>
              <a:tr h="830914">
                <a:tc>
                  <a:txBody>
                    <a:bodyPr/>
                    <a:lstStyle/>
                    <a:p>
                      <a:pPr marL="53975">
                        <a:spcBef>
                          <a:spcPts val="30"/>
                        </a:spcBef>
                        <a:spcAft>
                          <a:spcPts val="0"/>
                        </a:spcAft>
                      </a:pPr>
                      <a:r>
                        <a:rPr lang="es-ES" sz="1800" dirty="0">
                          <a:effectLst/>
                        </a:rPr>
                        <a:t> </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362585" marR="351155" algn="ctr">
                        <a:lnSpc>
                          <a:spcPct val="101000"/>
                        </a:lnSpc>
                        <a:spcBef>
                          <a:spcPts val="45"/>
                        </a:spcBef>
                        <a:spcAft>
                          <a:spcPts val="0"/>
                        </a:spcAft>
                      </a:pPr>
                      <a:r>
                        <a:rPr lang="es-ES" sz="1800" spc="-5" dirty="0">
                          <a:effectLst/>
                        </a:rPr>
                        <a:t>Modelado Entidad</a:t>
                      </a:r>
                      <a:r>
                        <a:rPr lang="es-ES" sz="1800" spc="-265" dirty="0">
                          <a:effectLst/>
                        </a:rPr>
                        <a:t> </a:t>
                      </a:r>
                      <a:r>
                        <a:rPr lang="es-ES" sz="1800" dirty="0">
                          <a:effectLst/>
                        </a:rPr>
                        <a:t>Relación</a:t>
                      </a:r>
                      <a:endParaRPr lang="es-PE" sz="1800" dirty="0">
                        <a:effectLst/>
                      </a:endParaRPr>
                    </a:p>
                    <a:p>
                      <a:pPr marL="411480" marR="397510" indent="-3175" algn="ctr">
                        <a:lnSpc>
                          <a:spcPct val="101000"/>
                        </a:lnSpc>
                        <a:spcBef>
                          <a:spcPts val="610"/>
                        </a:spcBef>
                        <a:spcAft>
                          <a:spcPts val="0"/>
                        </a:spcAft>
                      </a:pPr>
                      <a:r>
                        <a:rPr lang="es-ES" sz="1800" dirty="0">
                          <a:effectLst/>
                        </a:rPr>
                        <a:t>(Aplicaciones</a:t>
                      </a:r>
                      <a:r>
                        <a:rPr lang="es-ES" sz="1800" spc="5" dirty="0">
                          <a:effectLst/>
                        </a:rPr>
                        <a:t> </a:t>
                      </a:r>
                      <a:r>
                        <a:rPr lang="es-ES" sz="1800" dirty="0">
                          <a:effectLst/>
                        </a:rPr>
                        <a:t>Transaccionales)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350520" marR="339725" algn="ctr">
                        <a:lnSpc>
                          <a:spcPct val="101000"/>
                        </a:lnSpc>
                        <a:spcBef>
                          <a:spcPts val="45"/>
                        </a:spcBef>
                        <a:spcAft>
                          <a:spcPts val="0"/>
                        </a:spcAft>
                      </a:pPr>
                      <a:r>
                        <a:rPr lang="es-ES" sz="1800" dirty="0">
                          <a:effectLst/>
                        </a:rPr>
                        <a:t>Modelado</a:t>
                      </a:r>
                      <a:r>
                        <a:rPr lang="es-ES" sz="1800" spc="50" dirty="0">
                          <a:effectLst/>
                        </a:rPr>
                        <a:t> </a:t>
                      </a:r>
                      <a:r>
                        <a:rPr lang="es-ES" sz="1800" dirty="0">
                          <a:effectLst/>
                        </a:rPr>
                        <a:t>de</a:t>
                      </a:r>
                      <a:r>
                        <a:rPr lang="es-ES" sz="1800" spc="60" dirty="0">
                          <a:effectLst/>
                        </a:rPr>
                        <a:t> </a:t>
                      </a:r>
                      <a:r>
                        <a:rPr lang="es-ES" sz="1800" dirty="0">
                          <a:effectLst/>
                        </a:rPr>
                        <a:t>datos</a:t>
                      </a:r>
                      <a:r>
                        <a:rPr lang="es-ES" sz="1800" spc="-250" dirty="0">
                          <a:effectLst/>
                        </a:rPr>
                        <a:t> </a:t>
                      </a:r>
                      <a:r>
                        <a:rPr lang="es-ES" sz="1800" dirty="0">
                          <a:effectLst/>
                        </a:rPr>
                        <a:t>dimensional</a:t>
                      </a:r>
                      <a:endParaRPr lang="es-PE" sz="1800" dirty="0">
                        <a:effectLst/>
                      </a:endParaRPr>
                    </a:p>
                    <a:p>
                      <a:pPr marL="349885" marR="339725" algn="ctr">
                        <a:spcBef>
                          <a:spcPts val="610"/>
                        </a:spcBef>
                        <a:spcAft>
                          <a:spcPts val="0"/>
                        </a:spcAft>
                      </a:pPr>
                      <a:r>
                        <a:rPr lang="es-ES" sz="1800" dirty="0">
                          <a:effectLst/>
                        </a:rPr>
                        <a:t>(Data</a:t>
                      </a:r>
                      <a:r>
                        <a:rPr lang="es-ES" sz="1800" spc="140" dirty="0">
                          <a:effectLst/>
                        </a:rPr>
                        <a:t> </a:t>
                      </a:r>
                      <a:r>
                        <a:rPr lang="es-ES" sz="1800" dirty="0" err="1">
                          <a:effectLst/>
                        </a:rPr>
                        <a:t>Marts</a:t>
                      </a:r>
                      <a:r>
                        <a:rPr lang="es-ES" sz="1800" dirty="0">
                          <a:effectLst/>
                        </a:rPr>
                        <a:t>)</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extLst>
                  <a:ext uri="{0D108BD9-81ED-4DB2-BD59-A6C34878D82A}">
                    <a16:rowId xmlns:a16="http://schemas.microsoft.com/office/drawing/2014/main" val="962571159"/>
                  </a:ext>
                </a:extLst>
              </a:tr>
              <a:tr h="246647">
                <a:tc>
                  <a:txBody>
                    <a:bodyPr/>
                    <a:lstStyle/>
                    <a:p>
                      <a:pPr marL="69850">
                        <a:spcBef>
                          <a:spcPts val="45"/>
                        </a:spcBef>
                        <a:spcAft>
                          <a:spcPts val="0"/>
                        </a:spcAft>
                      </a:pPr>
                      <a:r>
                        <a:rPr lang="es-ES" sz="1800">
                          <a:effectLst/>
                        </a:rPr>
                        <a:t>Sistema</a:t>
                      </a:r>
                      <a:r>
                        <a:rPr lang="es-ES" sz="1800" spc="-10">
                          <a:effectLst/>
                        </a:rPr>
                        <a:t> </a:t>
                      </a:r>
                      <a:r>
                        <a:rPr lang="es-ES" sz="1800">
                          <a:effectLst/>
                        </a:rPr>
                        <a:t>típico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45"/>
                        </a:spcBef>
                        <a:spcAft>
                          <a:spcPts val="0"/>
                        </a:spcAft>
                      </a:pPr>
                      <a:r>
                        <a:rPr lang="es-ES" sz="1800" dirty="0">
                          <a:effectLst/>
                        </a:rPr>
                        <a:t>Operativo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45"/>
                        </a:spcBef>
                        <a:spcAft>
                          <a:spcPts val="0"/>
                        </a:spcAft>
                      </a:pPr>
                      <a:r>
                        <a:rPr lang="es-ES" sz="1800">
                          <a:effectLst/>
                        </a:rPr>
                        <a:t>Informacional,</a:t>
                      </a:r>
                      <a:r>
                        <a:rPr lang="es-ES" sz="1800" spc="-40">
                          <a:effectLst/>
                        </a:rPr>
                        <a:t> </a:t>
                      </a:r>
                      <a:r>
                        <a:rPr lang="es-ES" sz="1800">
                          <a:effectLst/>
                        </a:rPr>
                        <a:t>Analítico</a:t>
                      </a:r>
                      <a:r>
                        <a:rPr lang="es-ES" sz="1800" spc="-35">
                          <a:effectLst/>
                        </a:rPr>
                        <a:t> </a:t>
                      </a:r>
                      <a:r>
                        <a:rPr lang="es-ES" sz="1800">
                          <a:effectLst/>
                        </a:rPr>
                        <a:t>(BI)</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922905033"/>
                  </a:ext>
                </a:extLst>
              </a:tr>
              <a:tr h="414496">
                <a:tc>
                  <a:txBody>
                    <a:bodyPr/>
                    <a:lstStyle/>
                    <a:p>
                      <a:pPr marL="69850" marR="302260" indent="-635">
                        <a:lnSpc>
                          <a:spcPct val="101000"/>
                        </a:lnSpc>
                        <a:spcBef>
                          <a:spcPts val="30"/>
                        </a:spcBef>
                        <a:spcAft>
                          <a:spcPts val="0"/>
                        </a:spcAft>
                      </a:pPr>
                      <a:r>
                        <a:rPr lang="es-ES" sz="1800">
                          <a:effectLst/>
                        </a:rPr>
                        <a:t>#</a:t>
                      </a:r>
                      <a:r>
                        <a:rPr lang="es-ES" sz="1800" spc="65">
                          <a:effectLst/>
                        </a:rPr>
                        <a:t> </a:t>
                      </a:r>
                      <a:r>
                        <a:rPr lang="es-ES" sz="1800">
                          <a:effectLst/>
                        </a:rPr>
                        <a:t>Los</a:t>
                      </a:r>
                      <a:r>
                        <a:rPr lang="es-ES" sz="1800" spc="70">
                          <a:effectLst/>
                        </a:rPr>
                        <a:t> </a:t>
                      </a:r>
                      <a:r>
                        <a:rPr lang="es-ES" sz="1800">
                          <a:effectLst/>
                        </a:rPr>
                        <a:t>registros</a:t>
                      </a:r>
                      <a:r>
                        <a:rPr lang="es-ES" sz="1800" spc="70">
                          <a:effectLst/>
                        </a:rPr>
                        <a:t> </a:t>
                      </a:r>
                      <a:r>
                        <a:rPr lang="es-ES" sz="1800">
                          <a:effectLst/>
                        </a:rPr>
                        <a:t>en</a:t>
                      </a:r>
                      <a:r>
                        <a:rPr lang="es-ES" sz="1800" spc="-250">
                          <a:effectLst/>
                        </a:rPr>
                        <a:t> </a:t>
                      </a:r>
                      <a:r>
                        <a:rPr lang="es-ES" sz="1800">
                          <a:effectLst/>
                        </a:rPr>
                        <a:t>una</a:t>
                      </a:r>
                      <a:r>
                        <a:rPr lang="es-ES" sz="1800" spc="60">
                          <a:effectLst/>
                        </a:rPr>
                        <a:t> </a:t>
                      </a:r>
                      <a:r>
                        <a:rPr lang="es-ES" sz="1800">
                          <a:effectLst/>
                        </a:rPr>
                        <a:t>operación</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dirty="0">
                          <a:effectLst/>
                        </a:rPr>
                        <a:t>Unos</a:t>
                      </a:r>
                      <a:r>
                        <a:rPr lang="es-ES" sz="1800" spc="40" dirty="0">
                          <a:effectLst/>
                        </a:rPr>
                        <a:t> </a:t>
                      </a:r>
                      <a:r>
                        <a:rPr lang="es-ES" sz="1800" dirty="0">
                          <a:effectLst/>
                        </a:rPr>
                        <a:t>pocos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30"/>
                        </a:spcBef>
                        <a:spcAft>
                          <a:spcPts val="0"/>
                        </a:spcAft>
                      </a:pPr>
                      <a:r>
                        <a:rPr lang="es-ES" sz="1800">
                          <a:effectLst/>
                        </a:rPr>
                        <a:t>Muchos</a:t>
                      </a:r>
                      <a:r>
                        <a:rPr lang="es-ES" sz="1800" spc="80">
                          <a:effectLst/>
                        </a:rPr>
                        <a:t> </a:t>
                      </a:r>
                      <a:r>
                        <a:rPr lang="es-ES" sz="1800">
                          <a:effectLst/>
                        </a:rPr>
                        <a:t>(Millones</a:t>
                      </a:r>
                      <a:r>
                        <a:rPr lang="es-ES" sz="1800" spc="85">
                          <a:effectLst/>
                        </a:rPr>
                        <a:t> </a:t>
                      </a:r>
                      <a:r>
                        <a:rPr lang="es-ES" sz="1800">
                          <a:effectLst/>
                        </a:rPr>
                        <a:t>+)</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66552170"/>
                  </a:ext>
                </a:extLst>
              </a:tr>
              <a:tr h="415777">
                <a:tc>
                  <a:txBody>
                    <a:bodyPr/>
                    <a:lstStyle/>
                    <a:p>
                      <a:pPr marL="69850" marR="323850">
                        <a:lnSpc>
                          <a:spcPct val="101000"/>
                        </a:lnSpc>
                        <a:spcBef>
                          <a:spcPts val="45"/>
                        </a:spcBef>
                        <a:spcAft>
                          <a:spcPts val="0"/>
                        </a:spcAft>
                      </a:pPr>
                      <a:r>
                        <a:rPr lang="es-ES" sz="1800">
                          <a:effectLst/>
                        </a:rPr>
                        <a:t>Típico</a:t>
                      </a:r>
                      <a:r>
                        <a:rPr lang="es-ES" sz="1800" spc="85">
                          <a:effectLst/>
                        </a:rPr>
                        <a:t> </a:t>
                      </a:r>
                      <a:r>
                        <a:rPr lang="es-ES" sz="1800">
                          <a:effectLst/>
                        </a:rPr>
                        <a:t>Tiempo</a:t>
                      </a:r>
                      <a:r>
                        <a:rPr lang="es-ES" sz="1800" spc="90">
                          <a:effectLst/>
                        </a:rPr>
                        <a:t> </a:t>
                      </a:r>
                      <a:r>
                        <a:rPr lang="es-ES" sz="1800">
                          <a:effectLst/>
                        </a:rPr>
                        <a:t>de</a:t>
                      </a:r>
                      <a:r>
                        <a:rPr lang="es-ES" sz="1800" spc="-250">
                          <a:effectLst/>
                        </a:rPr>
                        <a:t> </a:t>
                      </a:r>
                      <a:r>
                        <a:rPr lang="es-ES" sz="1800">
                          <a:effectLst/>
                        </a:rPr>
                        <a:t>respuesta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45"/>
                        </a:spcBef>
                        <a:spcAft>
                          <a:spcPts val="0"/>
                        </a:spcAft>
                      </a:pPr>
                      <a:r>
                        <a:rPr lang="es-ES" sz="1800" dirty="0">
                          <a:effectLst/>
                        </a:rPr>
                        <a:t>Segundos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45"/>
                        </a:spcBef>
                        <a:spcAft>
                          <a:spcPts val="0"/>
                        </a:spcAft>
                      </a:pPr>
                      <a:r>
                        <a:rPr lang="es-ES" sz="1800">
                          <a:effectLst/>
                        </a:rPr>
                        <a:t>Segundos,</a:t>
                      </a:r>
                      <a:r>
                        <a:rPr lang="es-ES" sz="1800" spc="-20">
                          <a:effectLst/>
                        </a:rPr>
                        <a:t> </a:t>
                      </a:r>
                      <a:r>
                        <a:rPr lang="es-ES" sz="1800">
                          <a:effectLst/>
                        </a:rPr>
                        <a:t>minutos</a:t>
                      </a:r>
                      <a:r>
                        <a:rPr lang="es-ES" sz="1800" spc="-20">
                          <a:effectLst/>
                        </a:rPr>
                        <a:t> </a:t>
                      </a:r>
                      <a:r>
                        <a:rPr lang="es-ES" sz="1800">
                          <a:effectLst/>
                        </a:rPr>
                        <a:t>a</a:t>
                      </a:r>
                      <a:r>
                        <a:rPr lang="es-ES" sz="1800" spc="-15">
                          <a:effectLst/>
                        </a:rPr>
                        <a:t> </a:t>
                      </a:r>
                      <a:r>
                        <a:rPr lang="es-ES" sz="1800">
                          <a:effectLst/>
                        </a:rPr>
                        <a:t>horas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63272609"/>
                  </a:ext>
                </a:extLst>
              </a:tr>
              <a:tr h="415777">
                <a:tc>
                  <a:txBody>
                    <a:bodyPr/>
                    <a:lstStyle/>
                    <a:p>
                      <a:pPr marL="69850">
                        <a:spcBef>
                          <a:spcPts val="30"/>
                        </a:spcBef>
                        <a:spcAft>
                          <a:spcPts val="0"/>
                        </a:spcAft>
                      </a:pPr>
                      <a:r>
                        <a:rPr lang="es-ES" sz="1800" spc="-5">
                          <a:effectLst/>
                        </a:rPr>
                        <a:t>Usuarios</a:t>
                      </a:r>
                      <a:r>
                        <a:rPr lang="es-ES" sz="1800" spc="-50">
                          <a:effectLst/>
                        </a:rPr>
                        <a:t> </a:t>
                      </a:r>
                      <a:r>
                        <a:rPr lang="es-ES" sz="1800" spc="-5">
                          <a:effectLst/>
                        </a:rPr>
                        <a:t>objetivos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213360">
                        <a:lnSpc>
                          <a:spcPct val="102000"/>
                        </a:lnSpc>
                        <a:spcBef>
                          <a:spcPts val="30"/>
                        </a:spcBef>
                        <a:spcAft>
                          <a:spcPts val="0"/>
                        </a:spcAft>
                      </a:pPr>
                      <a:r>
                        <a:rPr lang="es-ES" sz="1800" dirty="0">
                          <a:effectLst/>
                        </a:rPr>
                        <a:t>Personal</a:t>
                      </a:r>
                      <a:r>
                        <a:rPr lang="es-ES" sz="1800" spc="-50" dirty="0">
                          <a:effectLst/>
                        </a:rPr>
                        <a:t> </a:t>
                      </a:r>
                      <a:r>
                        <a:rPr lang="es-ES" sz="1800" dirty="0">
                          <a:effectLst/>
                        </a:rPr>
                        <a:t>de</a:t>
                      </a:r>
                      <a:r>
                        <a:rPr lang="es-ES" sz="1800" spc="-45" dirty="0">
                          <a:effectLst/>
                        </a:rPr>
                        <a:t> </a:t>
                      </a:r>
                      <a:r>
                        <a:rPr lang="es-ES" sz="1800" dirty="0">
                          <a:effectLst/>
                        </a:rPr>
                        <a:t>primera</a:t>
                      </a:r>
                      <a:r>
                        <a:rPr lang="es-ES" sz="1800" spc="-40" dirty="0">
                          <a:effectLst/>
                        </a:rPr>
                        <a:t> </a:t>
                      </a:r>
                      <a:r>
                        <a:rPr lang="es-ES" sz="1800" dirty="0">
                          <a:effectLst/>
                        </a:rPr>
                        <a:t>línea</a:t>
                      </a:r>
                      <a:r>
                        <a:rPr lang="es-ES" sz="1800" spc="-45" dirty="0">
                          <a:effectLst/>
                        </a:rPr>
                        <a:t> </a:t>
                      </a:r>
                      <a:r>
                        <a:rPr lang="es-ES" sz="1800" dirty="0">
                          <a:effectLst/>
                        </a:rPr>
                        <a:t>-</a:t>
                      </a:r>
                      <a:r>
                        <a:rPr lang="es-ES" sz="1800" spc="-250" dirty="0">
                          <a:effectLst/>
                        </a:rPr>
                        <a:t> </a:t>
                      </a:r>
                      <a:r>
                        <a:rPr lang="es-ES" sz="1800" dirty="0">
                          <a:effectLst/>
                        </a:rPr>
                        <a:t>Operativo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30"/>
                        </a:spcBef>
                        <a:spcAft>
                          <a:spcPts val="0"/>
                        </a:spcAft>
                      </a:pPr>
                      <a:r>
                        <a:rPr lang="es-ES" sz="1800">
                          <a:effectLst/>
                        </a:rPr>
                        <a:t>Gerencia</a:t>
                      </a:r>
                      <a:r>
                        <a:rPr lang="es-ES" sz="1800" spc="65">
                          <a:effectLst/>
                        </a:rPr>
                        <a:t> </a:t>
                      </a:r>
                      <a:r>
                        <a:rPr lang="es-ES" sz="1800">
                          <a:effectLst/>
                        </a:rPr>
                        <a:t>y</a:t>
                      </a:r>
                      <a:r>
                        <a:rPr lang="es-ES" sz="1800" spc="45">
                          <a:effectLst/>
                        </a:rPr>
                        <a:t> </a:t>
                      </a:r>
                      <a:r>
                        <a:rPr lang="es-ES" sz="1800">
                          <a:effectLst/>
                        </a:rPr>
                        <a:t>analistas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86700430"/>
                  </a:ext>
                </a:extLst>
              </a:tr>
              <a:tr h="414496">
                <a:tc>
                  <a:txBody>
                    <a:bodyPr/>
                    <a:lstStyle/>
                    <a:p>
                      <a:pPr marL="69850">
                        <a:spcBef>
                          <a:spcPts val="30"/>
                        </a:spcBef>
                        <a:spcAft>
                          <a:spcPts val="0"/>
                        </a:spcAft>
                      </a:pPr>
                      <a:r>
                        <a:rPr lang="es-ES" sz="1800">
                          <a:effectLst/>
                        </a:rPr>
                        <a:t>Orientación</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marR="471170" indent="-635">
                        <a:lnSpc>
                          <a:spcPct val="101000"/>
                        </a:lnSpc>
                        <a:spcBef>
                          <a:spcPts val="30"/>
                        </a:spcBef>
                        <a:spcAft>
                          <a:spcPts val="0"/>
                        </a:spcAft>
                      </a:pPr>
                      <a:r>
                        <a:rPr lang="es-ES" sz="1800" dirty="0">
                          <a:effectLst/>
                        </a:rPr>
                        <a:t>Aplicación</a:t>
                      </a:r>
                      <a:r>
                        <a:rPr lang="es-ES" sz="1800" spc="150" dirty="0">
                          <a:effectLst/>
                        </a:rPr>
                        <a:t> </a:t>
                      </a:r>
                      <a:r>
                        <a:rPr lang="es-ES" sz="1800" dirty="0">
                          <a:effectLst/>
                        </a:rPr>
                        <a:t>-</a:t>
                      </a:r>
                      <a:r>
                        <a:rPr lang="es-ES" sz="1800" spc="155" dirty="0">
                          <a:effectLst/>
                        </a:rPr>
                        <a:t> </a:t>
                      </a:r>
                      <a:r>
                        <a:rPr lang="es-ES" sz="1800" dirty="0">
                          <a:effectLst/>
                        </a:rPr>
                        <a:t>Ejecutar</a:t>
                      </a:r>
                      <a:r>
                        <a:rPr lang="es-ES" sz="1800" spc="175" dirty="0">
                          <a:effectLst/>
                        </a:rPr>
                        <a:t> </a:t>
                      </a:r>
                      <a:r>
                        <a:rPr lang="es-ES" sz="1800" dirty="0">
                          <a:effectLst/>
                        </a:rPr>
                        <a:t>el</a:t>
                      </a:r>
                      <a:r>
                        <a:rPr lang="es-ES" sz="1800" spc="-240" dirty="0">
                          <a:effectLst/>
                        </a:rPr>
                        <a:t> </a:t>
                      </a:r>
                      <a:r>
                        <a:rPr lang="es-ES" sz="1800" dirty="0">
                          <a:effectLst/>
                        </a:rPr>
                        <a:t>negocio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7945">
                        <a:spcBef>
                          <a:spcPts val="30"/>
                        </a:spcBef>
                        <a:spcAft>
                          <a:spcPts val="0"/>
                        </a:spcAft>
                      </a:pPr>
                      <a:r>
                        <a:rPr lang="es-ES" sz="1800">
                          <a:effectLst/>
                        </a:rPr>
                        <a:t>Análisis</a:t>
                      </a:r>
                      <a:r>
                        <a:rPr lang="es-ES" sz="1800" spc="-5">
                          <a:effectLst/>
                        </a:rPr>
                        <a:t> </a:t>
                      </a:r>
                      <a:r>
                        <a:rPr lang="es-ES" sz="1800">
                          <a:effectLst/>
                        </a:rPr>
                        <a:t>-</a:t>
                      </a:r>
                      <a:r>
                        <a:rPr lang="es-ES" sz="1800" spc="-5">
                          <a:effectLst/>
                        </a:rPr>
                        <a:t> </a:t>
                      </a:r>
                      <a:r>
                        <a:rPr lang="es-ES" sz="1800">
                          <a:effectLst/>
                        </a:rPr>
                        <a:t>Analizar</a:t>
                      </a:r>
                      <a:r>
                        <a:rPr lang="es-ES" sz="1800" spc="-5">
                          <a:effectLst/>
                        </a:rPr>
                        <a:t> </a:t>
                      </a:r>
                      <a:r>
                        <a:rPr lang="es-ES" sz="1800">
                          <a:effectLst/>
                        </a:rPr>
                        <a:t>el negocio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037352404"/>
                  </a:ext>
                </a:extLst>
              </a:tr>
              <a:tr h="246647">
                <a:tc>
                  <a:txBody>
                    <a:bodyPr/>
                    <a:lstStyle/>
                    <a:p>
                      <a:pPr marL="69850">
                        <a:spcBef>
                          <a:spcPts val="45"/>
                        </a:spcBef>
                        <a:spcAft>
                          <a:spcPts val="0"/>
                        </a:spcAft>
                      </a:pPr>
                      <a:r>
                        <a:rPr lang="es-ES" sz="1800">
                          <a:effectLst/>
                        </a:rPr>
                        <a:t>Disponibilidad</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1800" dirty="0">
                          <a:effectLst/>
                        </a:rPr>
                        <a:t>Alto</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45"/>
                        </a:spcBef>
                        <a:spcAft>
                          <a:spcPts val="0"/>
                        </a:spcAft>
                      </a:pPr>
                      <a:r>
                        <a:rPr lang="es-ES" sz="1800">
                          <a:effectLst/>
                        </a:rPr>
                        <a:t>Flexible</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704293506"/>
                  </a:ext>
                </a:extLst>
              </a:tr>
              <a:tr h="414496">
                <a:tc>
                  <a:txBody>
                    <a:bodyPr/>
                    <a:lstStyle/>
                    <a:p>
                      <a:pPr marL="69850" marR="100330">
                        <a:lnSpc>
                          <a:spcPct val="101000"/>
                        </a:lnSpc>
                        <a:spcBef>
                          <a:spcPts val="30"/>
                        </a:spcBef>
                        <a:spcAft>
                          <a:spcPts val="0"/>
                        </a:spcAft>
                      </a:pPr>
                      <a:r>
                        <a:rPr lang="es-ES" sz="1800">
                          <a:effectLst/>
                        </a:rPr>
                        <a:t>Cantidad</a:t>
                      </a:r>
                      <a:r>
                        <a:rPr lang="es-ES" sz="1800" spc="155">
                          <a:effectLst/>
                        </a:rPr>
                        <a:t> </a:t>
                      </a:r>
                      <a:r>
                        <a:rPr lang="es-ES" sz="1800">
                          <a:effectLst/>
                        </a:rPr>
                        <a:t>de</a:t>
                      </a:r>
                      <a:r>
                        <a:rPr lang="es-ES" sz="1800" spc="170">
                          <a:effectLst/>
                        </a:rPr>
                        <a:t> </a:t>
                      </a:r>
                      <a:r>
                        <a:rPr lang="es-ES" sz="1800">
                          <a:effectLst/>
                        </a:rPr>
                        <a:t>datos</a:t>
                      </a:r>
                      <a:r>
                        <a:rPr lang="es-ES" sz="1800" spc="-255">
                          <a:effectLst/>
                        </a:rPr>
                        <a:t> </a:t>
                      </a:r>
                      <a:r>
                        <a:rPr lang="es-ES" sz="1800">
                          <a:effectLst/>
                        </a:rPr>
                        <a:t>por</a:t>
                      </a:r>
                      <a:r>
                        <a:rPr lang="es-ES" sz="1800" spc="45">
                          <a:effectLst/>
                        </a:rPr>
                        <a:t> </a:t>
                      </a:r>
                      <a:r>
                        <a:rPr lang="es-ES" sz="1800">
                          <a:effectLst/>
                        </a:rPr>
                        <a:t>proceso</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dirty="0">
                          <a:effectLst/>
                        </a:rPr>
                        <a:t>Pequeña</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30"/>
                        </a:spcBef>
                        <a:spcAft>
                          <a:spcPts val="0"/>
                        </a:spcAft>
                      </a:pPr>
                      <a:r>
                        <a:rPr lang="es-ES" sz="1800">
                          <a:effectLst/>
                        </a:rPr>
                        <a:t>Grande</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37001687"/>
                  </a:ext>
                </a:extLst>
              </a:tr>
              <a:tr h="415777">
                <a:tc>
                  <a:txBody>
                    <a:bodyPr/>
                    <a:lstStyle/>
                    <a:p>
                      <a:pPr marL="69850" marR="100330">
                        <a:lnSpc>
                          <a:spcPct val="101000"/>
                        </a:lnSpc>
                        <a:spcBef>
                          <a:spcPts val="45"/>
                        </a:spcBef>
                        <a:spcAft>
                          <a:spcPts val="0"/>
                        </a:spcAft>
                      </a:pPr>
                      <a:r>
                        <a:rPr lang="es-ES" sz="1800">
                          <a:effectLst/>
                        </a:rPr>
                        <a:t>Horizonte</a:t>
                      </a:r>
                      <a:r>
                        <a:rPr lang="es-ES" sz="1800" spc="100">
                          <a:effectLst/>
                        </a:rPr>
                        <a:t> </a:t>
                      </a:r>
                      <a:r>
                        <a:rPr lang="es-ES" sz="1800">
                          <a:effectLst/>
                        </a:rPr>
                        <a:t>de</a:t>
                      </a:r>
                      <a:r>
                        <a:rPr lang="es-ES" sz="1800" spc="100">
                          <a:effectLst/>
                        </a:rPr>
                        <a:t> </a:t>
                      </a:r>
                      <a:r>
                        <a:rPr lang="es-ES" sz="1800">
                          <a:effectLst/>
                        </a:rPr>
                        <a:t>tiempo</a:t>
                      </a:r>
                      <a:r>
                        <a:rPr lang="es-ES" sz="1800" spc="-250">
                          <a:effectLst/>
                        </a:rPr>
                        <a:t> </a:t>
                      </a:r>
                      <a:r>
                        <a:rPr lang="es-ES" sz="1800">
                          <a:effectLst/>
                        </a:rPr>
                        <a:t>para</a:t>
                      </a:r>
                      <a:r>
                        <a:rPr lang="es-ES" sz="1800" spc="40">
                          <a:effectLst/>
                        </a:rPr>
                        <a:t> </a:t>
                      </a:r>
                      <a:r>
                        <a:rPr lang="es-ES" sz="1800">
                          <a:effectLst/>
                        </a:rPr>
                        <a:t>los</a:t>
                      </a:r>
                      <a:r>
                        <a:rPr lang="es-ES" sz="1800" spc="50">
                          <a:effectLst/>
                        </a:rPr>
                        <a:t> </a:t>
                      </a:r>
                      <a:r>
                        <a:rPr lang="es-ES" sz="1800">
                          <a:effectLst/>
                        </a:rPr>
                        <a:t>datos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45"/>
                        </a:spcBef>
                        <a:spcAft>
                          <a:spcPts val="0"/>
                        </a:spcAft>
                      </a:pPr>
                      <a:r>
                        <a:rPr lang="es-ES" sz="1800" dirty="0">
                          <a:effectLst/>
                        </a:rPr>
                        <a:t>60-180</a:t>
                      </a:r>
                      <a:r>
                        <a:rPr lang="es-ES" sz="1800" spc="10" dirty="0">
                          <a:effectLst/>
                        </a:rPr>
                        <a:t> </a:t>
                      </a:r>
                      <a:r>
                        <a:rPr lang="es-ES" sz="1800" dirty="0">
                          <a:effectLst/>
                        </a:rPr>
                        <a:t>días</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a:spcBef>
                          <a:spcPts val="45"/>
                        </a:spcBef>
                        <a:spcAft>
                          <a:spcPts val="0"/>
                        </a:spcAft>
                      </a:pPr>
                      <a:r>
                        <a:rPr lang="es-ES" sz="1800">
                          <a:effectLst/>
                        </a:rPr>
                        <a:t>Uno</a:t>
                      </a:r>
                      <a:r>
                        <a:rPr lang="es-ES" sz="1800" spc="-15">
                          <a:effectLst/>
                        </a:rPr>
                        <a:t> </a:t>
                      </a:r>
                      <a:r>
                        <a:rPr lang="es-ES" sz="1800">
                          <a:effectLst/>
                        </a:rPr>
                        <a:t>a</a:t>
                      </a:r>
                      <a:r>
                        <a:rPr lang="es-ES" sz="1800" spc="-20">
                          <a:effectLst/>
                        </a:rPr>
                        <a:t> </a:t>
                      </a:r>
                      <a:r>
                        <a:rPr lang="es-ES" sz="1800">
                          <a:effectLst/>
                        </a:rPr>
                        <a:t>muchos</a:t>
                      </a:r>
                      <a:r>
                        <a:rPr lang="es-ES" sz="1800" spc="-15">
                          <a:effectLst/>
                        </a:rPr>
                        <a:t> </a:t>
                      </a:r>
                      <a:r>
                        <a:rPr lang="es-ES" sz="1800">
                          <a:effectLst/>
                        </a:rPr>
                        <a:t>años</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254657598"/>
                  </a:ext>
                </a:extLst>
              </a:tr>
              <a:tr h="415777">
                <a:tc>
                  <a:txBody>
                    <a:bodyPr/>
                    <a:lstStyle/>
                    <a:p>
                      <a:pPr marL="69850" marR="234315">
                        <a:lnSpc>
                          <a:spcPct val="102000"/>
                        </a:lnSpc>
                        <a:spcBef>
                          <a:spcPts val="30"/>
                        </a:spcBef>
                        <a:spcAft>
                          <a:spcPts val="0"/>
                        </a:spcAft>
                      </a:pPr>
                      <a:r>
                        <a:rPr lang="es-ES" sz="1800">
                          <a:effectLst/>
                        </a:rPr>
                        <a:t>¿Cómo</a:t>
                      </a:r>
                      <a:r>
                        <a:rPr lang="es-ES" sz="1800" spc="-40">
                          <a:effectLst/>
                        </a:rPr>
                        <a:t> </a:t>
                      </a:r>
                      <a:r>
                        <a:rPr lang="es-ES" sz="1800">
                          <a:effectLst/>
                        </a:rPr>
                        <a:t>se</a:t>
                      </a:r>
                      <a:r>
                        <a:rPr lang="es-ES" sz="1800" spc="-40">
                          <a:effectLst/>
                        </a:rPr>
                        <a:t> </a:t>
                      </a:r>
                      <a:r>
                        <a:rPr lang="es-ES" sz="1800">
                          <a:effectLst/>
                        </a:rPr>
                        <a:t>utiliza</a:t>
                      </a:r>
                      <a:r>
                        <a:rPr lang="es-ES" sz="1800" spc="-40">
                          <a:effectLst/>
                        </a:rPr>
                        <a:t> </a:t>
                      </a:r>
                      <a:r>
                        <a:rPr lang="es-ES" sz="1800">
                          <a:effectLst/>
                        </a:rPr>
                        <a:t>el</a:t>
                      </a:r>
                      <a:r>
                        <a:rPr lang="es-ES" sz="1800" spc="-260">
                          <a:effectLst/>
                        </a:rPr>
                        <a:t> </a:t>
                      </a:r>
                      <a:r>
                        <a:rPr lang="es-ES" sz="1800">
                          <a:effectLst/>
                        </a:rPr>
                        <a:t>sistema?</a:t>
                      </a:r>
                      <a:endParaRPr lang="es-PE" sz="18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8580">
                        <a:spcBef>
                          <a:spcPts val="30"/>
                        </a:spcBef>
                        <a:spcAft>
                          <a:spcPts val="0"/>
                        </a:spcAft>
                      </a:pPr>
                      <a:r>
                        <a:rPr lang="es-ES" sz="1800" b="0" dirty="0">
                          <a:solidFill>
                            <a:schemeClr val="tx1"/>
                          </a:solidFill>
                          <a:effectLst/>
                        </a:rPr>
                        <a:t>Operaciones</a:t>
                      </a:r>
                      <a:r>
                        <a:rPr lang="es-ES" sz="1800" b="0" spc="-50" dirty="0">
                          <a:solidFill>
                            <a:schemeClr val="tx1"/>
                          </a:solidFill>
                          <a:effectLst/>
                        </a:rPr>
                        <a:t> </a:t>
                      </a:r>
                      <a:r>
                        <a:rPr lang="es-ES" sz="1800" b="0" dirty="0">
                          <a:solidFill>
                            <a:schemeClr val="tx1"/>
                          </a:solidFill>
                          <a:effectLst/>
                        </a:rPr>
                        <a:t>fijas</a:t>
                      </a:r>
                      <a:endParaRPr lang="es-PE" sz="18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20000"/>
                        <a:lumOff val="80000"/>
                      </a:schemeClr>
                    </a:solidFill>
                  </a:tcPr>
                </a:tc>
                <a:tc>
                  <a:txBody>
                    <a:bodyPr/>
                    <a:lstStyle/>
                    <a:p>
                      <a:pPr marL="68580" indent="-635">
                        <a:lnSpc>
                          <a:spcPct val="102000"/>
                        </a:lnSpc>
                        <a:spcBef>
                          <a:spcPts val="30"/>
                        </a:spcBef>
                        <a:spcAft>
                          <a:spcPts val="0"/>
                        </a:spcAft>
                      </a:pPr>
                      <a:r>
                        <a:rPr lang="es-ES" sz="1800" dirty="0">
                          <a:effectLst/>
                        </a:rPr>
                        <a:t>Análisis</a:t>
                      </a:r>
                      <a:r>
                        <a:rPr lang="es-ES" sz="1800" spc="135" dirty="0">
                          <a:effectLst/>
                        </a:rPr>
                        <a:t> </a:t>
                      </a:r>
                      <a:r>
                        <a:rPr lang="es-ES" sz="1800" dirty="0">
                          <a:effectLst/>
                        </a:rPr>
                        <a:t>Fijos</a:t>
                      </a:r>
                      <a:r>
                        <a:rPr lang="es-ES" sz="1800" spc="135" dirty="0">
                          <a:effectLst/>
                        </a:rPr>
                        <a:t> </a:t>
                      </a:r>
                      <a:r>
                        <a:rPr lang="es-ES" sz="1800" dirty="0">
                          <a:effectLst/>
                        </a:rPr>
                        <a:t>y</a:t>
                      </a:r>
                      <a:r>
                        <a:rPr lang="es-ES" sz="1800" spc="140" dirty="0">
                          <a:effectLst/>
                        </a:rPr>
                        <a:t> </a:t>
                      </a:r>
                      <a:r>
                        <a:rPr lang="es-ES" sz="1800" dirty="0">
                          <a:effectLst/>
                        </a:rPr>
                        <a:t>Ad-Hoc</a:t>
                      </a:r>
                      <a:r>
                        <a:rPr lang="es-ES" sz="1800" spc="115" dirty="0">
                          <a:effectLst/>
                        </a:rPr>
                        <a:t> </a:t>
                      </a:r>
                      <a:r>
                        <a:rPr lang="es-ES" sz="1800" dirty="0">
                          <a:effectLst/>
                        </a:rPr>
                        <a:t>(a</a:t>
                      </a:r>
                      <a:r>
                        <a:rPr lang="es-ES" sz="1800" spc="145" dirty="0">
                          <a:effectLst/>
                        </a:rPr>
                        <a:t> </a:t>
                      </a:r>
                      <a:r>
                        <a:rPr lang="es-ES" sz="1800" dirty="0">
                          <a:effectLst/>
                        </a:rPr>
                        <a:t>la</a:t>
                      </a:r>
                      <a:r>
                        <a:rPr lang="es-ES" sz="1800" spc="-240" dirty="0">
                          <a:effectLst/>
                        </a:rPr>
                        <a:t> </a:t>
                      </a:r>
                      <a:r>
                        <a:rPr lang="es-ES" sz="1800" dirty="0">
                          <a:effectLst/>
                        </a:rPr>
                        <a:t>medida)</a:t>
                      </a:r>
                      <a:endParaRPr lang="es-PE" sz="18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44762130"/>
                  </a:ext>
                </a:extLst>
              </a:tr>
            </a:tbl>
          </a:graphicData>
        </a:graphic>
      </p:graphicFrame>
    </p:spTree>
    <p:extLst>
      <p:ext uri="{BB962C8B-B14F-4D97-AF65-F5344CB8AC3E}">
        <p14:creationId xmlns:p14="http://schemas.microsoft.com/office/powerpoint/2010/main" val="2976013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El Modelado Dimensional</a:t>
            </a:r>
          </a:p>
        </p:txBody>
      </p:sp>
      <p:sp>
        <p:nvSpPr>
          <p:cNvPr id="3" name="Marcador de contenido 2"/>
          <p:cNvSpPr>
            <a:spLocks noGrp="1"/>
          </p:cNvSpPr>
          <p:nvPr>
            <p:ph idx="1"/>
          </p:nvPr>
        </p:nvSpPr>
        <p:spPr/>
        <p:txBody>
          <a:bodyPr/>
          <a:lstStyle/>
          <a:p>
            <a:r>
              <a:rPr lang="es-ES" dirty="0"/>
              <a:t>El modelado de datos dimensional es un subconjunto del modelado de datos entidad- relación y tiene los elementos básicos: entidades, atributos y relaciones. Las entidades vienen en dos tipos básicos: hechos, que proporcionan las mediciones; y las dimensiones, que proporcionan el contexto. Las relaciones en el modelado dimensional sencillo están limitadas a que todas pasen por las tablas de hechos y  todas  las  relaciones  de dimensiones a hechos son uno-a-muchos (1: M).</a:t>
            </a:r>
            <a:endParaRPr lang="es-PE" dirty="0"/>
          </a:p>
          <a:p>
            <a:endParaRPr lang="es-PE" dirty="0"/>
          </a:p>
          <a:p>
            <a:endParaRPr lang="es-PE" dirty="0"/>
          </a:p>
        </p:txBody>
      </p:sp>
    </p:spTree>
    <p:extLst>
      <p:ext uri="{BB962C8B-B14F-4D97-AF65-F5344CB8AC3E}">
        <p14:creationId xmlns:p14="http://schemas.microsoft.com/office/powerpoint/2010/main" val="428008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Tablas de hechos</a:t>
            </a:r>
          </a:p>
        </p:txBody>
      </p:sp>
      <p:sp>
        <p:nvSpPr>
          <p:cNvPr id="3" name="Marcador de contenido 2"/>
          <p:cNvSpPr>
            <a:spLocks noGrp="1"/>
          </p:cNvSpPr>
          <p:nvPr>
            <p:ph idx="1"/>
          </p:nvPr>
        </p:nvSpPr>
        <p:spPr/>
        <p:txBody>
          <a:bodyPr>
            <a:normAutofit fontScale="77500" lnSpcReduction="20000"/>
          </a:bodyPr>
          <a:lstStyle/>
          <a:p>
            <a:r>
              <a:rPr lang="es-ES" dirty="0"/>
              <a:t>Las tablas de hechos representan y contienen </a:t>
            </a:r>
            <a:r>
              <a:rPr lang="es-ES" b="1" dirty="0"/>
              <a:t>medidas importantes</a:t>
            </a:r>
            <a:r>
              <a:rPr lang="es-ES" dirty="0"/>
              <a:t>. El término "hecho" está sobrecargado, las "tablas de hechos" (entidades) contienen uno o más "hechos" (atributos que representan las medidas). </a:t>
            </a:r>
            <a:r>
              <a:rPr lang="es-ES" b="1" dirty="0"/>
              <a:t>Las filas de una tabla de hechos corresponden a una medida particular </a:t>
            </a:r>
            <a:r>
              <a:rPr lang="es-ES" dirty="0"/>
              <a:t>y son numéricas, tales como importes, cantidades, o recuentos. Algunas medidas son los resultados de los algoritmos para que los metadatos se conviertan en fundamentales para la comprensión y el uso apropiado. Las tablas de hechos ocupan la mayoría del espacio en las bases de datos (90% es una regla de oro razonable ) y tienden a tener un gran número de filas.</a:t>
            </a:r>
            <a:endParaRPr lang="es-PE" dirty="0"/>
          </a:p>
          <a:p>
            <a:r>
              <a:rPr lang="es-ES" dirty="0"/>
              <a:t>Las tablas de hechos expresan o resuelven relaciones </a:t>
            </a:r>
            <a:r>
              <a:rPr lang="es-ES" b="1" dirty="0"/>
              <a:t>muchos-a-muchos</a:t>
            </a:r>
            <a:r>
              <a:rPr lang="es-ES" dirty="0"/>
              <a:t> entre las dimensiones. El acceso a las tablas de hechos es generalmente a través de las tablas de dimensiones.</a:t>
            </a:r>
            <a:endParaRPr lang="es-PE" dirty="0"/>
          </a:p>
          <a:p>
            <a:r>
              <a:rPr lang="es-ES" dirty="0"/>
              <a:t>Las tablas de hechos a menudo tienen un número de </a:t>
            </a:r>
            <a:r>
              <a:rPr lang="es-ES" b="1" dirty="0"/>
              <a:t>columnas de control </a:t>
            </a:r>
            <a:r>
              <a:rPr lang="es-ES" dirty="0"/>
              <a:t>que expresan por ejemplo: </a:t>
            </a:r>
            <a:r>
              <a:rPr lang="es-ES" b="1" dirty="0"/>
              <a:t>cuando se cargó la fila, para qué programa</a:t>
            </a:r>
            <a:r>
              <a:rPr lang="es-ES" dirty="0"/>
              <a:t>, </a:t>
            </a:r>
            <a:r>
              <a:rPr lang="es-ES" b="1" dirty="0"/>
              <a:t>cuál es el registro más reciente u otros estados</a:t>
            </a:r>
            <a:r>
              <a:rPr lang="es-ES" dirty="0"/>
              <a:t>. Estos campos ayudan a los programadores, los operadores y los súper- usuarios a navegar y validar los datos.</a:t>
            </a:r>
            <a:endParaRPr lang="es-PE" dirty="0"/>
          </a:p>
          <a:p>
            <a:endParaRPr lang="es-PE" dirty="0"/>
          </a:p>
        </p:txBody>
      </p:sp>
    </p:spTree>
    <p:extLst>
      <p:ext uri="{BB962C8B-B14F-4D97-AF65-F5344CB8AC3E}">
        <p14:creationId xmlns:p14="http://schemas.microsoft.com/office/powerpoint/2010/main" val="435874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Tablas de Dimensiones</a:t>
            </a:r>
          </a:p>
        </p:txBody>
      </p:sp>
      <p:sp>
        <p:nvSpPr>
          <p:cNvPr id="3" name="Marcador de contenido 2"/>
          <p:cNvSpPr>
            <a:spLocks noGrp="1"/>
          </p:cNvSpPr>
          <p:nvPr>
            <p:ph idx="1"/>
          </p:nvPr>
        </p:nvSpPr>
        <p:spPr/>
        <p:txBody>
          <a:bodyPr>
            <a:normAutofit fontScale="92500" lnSpcReduction="10000"/>
          </a:bodyPr>
          <a:lstStyle/>
          <a:p>
            <a:r>
              <a:rPr lang="es-ES" dirty="0"/>
              <a:t>Las tablas de dimensiones, o dimensiones para abreviar, representan los objetos importantes del negocio y contienen descripciones textuales de la empresa. Las dimensiones sirven como la principal fuente de consulta o informes. Actúan como los puntos de entrada o enlaces con las tablas de hechos, y su contenido sirve en los informes como agrupadores o etiquetas. Las dimensiones están típicamente altamente </a:t>
            </a:r>
            <a:r>
              <a:rPr lang="es-ES" dirty="0" err="1"/>
              <a:t>desnormalizadas</a:t>
            </a:r>
            <a:r>
              <a:rPr lang="es-ES" dirty="0"/>
              <a:t> y representan aproximadamente el 10% del total de los datos, como una regla de oro. La profundidad y la calidad del diseño detallado de las dimensiones determinan la utilidad analítica de los sistemas resultantes.</a:t>
            </a:r>
            <a:endParaRPr lang="es-PE" dirty="0"/>
          </a:p>
          <a:p>
            <a:r>
              <a:rPr lang="es-ES" dirty="0"/>
              <a:t>Todos los diseños probablemente tendrán una dimensión de fecha, una dimensión de organización o grupo como mínimo. Otras dimensiones dependen del tipo de análisis que soportan los datos en las tablas de hechos.</a:t>
            </a:r>
            <a:endParaRPr lang="es-PE" dirty="0"/>
          </a:p>
          <a:p>
            <a:endParaRPr lang="es-PE" dirty="0"/>
          </a:p>
        </p:txBody>
      </p:sp>
    </p:spTree>
    <p:extLst>
      <p:ext uri="{BB962C8B-B14F-4D97-AF65-F5344CB8AC3E}">
        <p14:creationId xmlns:p14="http://schemas.microsoft.com/office/powerpoint/2010/main" val="81238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Enterprise Data Warehouse</a:t>
            </a:r>
          </a:p>
        </p:txBody>
      </p:sp>
      <p:sp>
        <p:nvSpPr>
          <p:cNvPr id="3" name="Marcador de contenido 2"/>
          <p:cNvSpPr>
            <a:spLocks noGrp="1"/>
          </p:cNvSpPr>
          <p:nvPr>
            <p:ph idx="1"/>
          </p:nvPr>
        </p:nvSpPr>
        <p:spPr/>
        <p:txBody>
          <a:bodyPr/>
          <a:lstStyle/>
          <a:p>
            <a:r>
              <a:rPr lang="es-ES" dirty="0"/>
              <a:t>Un </a:t>
            </a:r>
            <a:r>
              <a:rPr lang="es-ES" b="1" i="1" dirty="0">
                <a:solidFill>
                  <a:srgbClr val="C00000"/>
                </a:solidFill>
              </a:rPr>
              <a:t>Enterprise Data </a:t>
            </a:r>
            <a:r>
              <a:rPr lang="es-ES" b="1" i="1" dirty="0" err="1">
                <a:solidFill>
                  <a:srgbClr val="C00000"/>
                </a:solidFill>
              </a:rPr>
              <a:t>Warehouse</a:t>
            </a:r>
            <a:r>
              <a:rPr lang="es-ES" b="1" i="1" dirty="0">
                <a:solidFill>
                  <a:srgbClr val="C00000"/>
                </a:solidFill>
              </a:rPr>
              <a:t> (</a:t>
            </a:r>
            <a:r>
              <a:rPr lang="es-ES" b="1" dirty="0">
                <a:solidFill>
                  <a:srgbClr val="C00000"/>
                </a:solidFill>
              </a:rPr>
              <a:t>EDW), </a:t>
            </a:r>
            <a:r>
              <a:rPr lang="es-ES" dirty="0"/>
              <a:t>Bodega de Datos Empresarial o Almacén de Datos empresarial, es una bodega centralizada, diseñada para atender las necesidades de inteligencia de negocios de toda la organización. Una bodega de datos empresarial respeta el modelo de datos de la organización para garantizar la consistencia de las actividades de toma de decisiones a lo largo de toda la empresa.</a:t>
            </a:r>
            <a:endParaRPr lang="es-PE" dirty="0"/>
          </a:p>
          <a:p>
            <a:endParaRPr lang="es-PE" dirty="0"/>
          </a:p>
        </p:txBody>
      </p:sp>
    </p:spTree>
    <p:extLst>
      <p:ext uri="{BB962C8B-B14F-4D97-AF65-F5344CB8AC3E}">
        <p14:creationId xmlns:p14="http://schemas.microsoft.com/office/powerpoint/2010/main" val="3342947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77500" lnSpcReduction="20000"/>
          </a:bodyPr>
          <a:lstStyle/>
          <a:p>
            <a:pPr marL="0" indent="0">
              <a:buNone/>
            </a:pPr>
            <a:r>
              <a:rPr lang="es-ES" dirty="0"/>
              <a:t>Las tablas de dimensiones suelen tener un pequeño número de filas y un gran número de columnas. El contenido principal de una tabla de dimensión es:</a:t>
            </a:r>
            <a:endParaRPr lang="es-PE" dirty="0"/>
          </a:p>
          <a:p>
            <a:r>
              <a:rPr lang="es-ES" dirty="0"/>
              <a:t>Llaves subrogadas y no subrogadas.</a:t>
            </a:r>
            <a:r>
              <a:rPr lang="es-PE" dirty="0"/>
              <a:t>Una clave subrogada es un identificador único que se asigna a cada registro de una tabla de dimensión. Esta clave, generalmente, no tiene ningún sentido específico de negocio. Son siempre de tipo numérico.</a:t>
            </a:r>
          </a:p>
          <a:p>
            <a:r>
              <a:rPr lang="es-ES" dirty="0"/>
              <a:t>La clave principal que representa lo que se utiliza para hacer vínculos con otras tablas en el DW.</a:t>
            </a:r>
            <a:endParaRPr lang="es-PE" dirty="0"/>
          </a:p>
          <a:p>
            <a:r>
              <a:rPr lang="es-ES" dirty="0"/>
              <a:t>Los elementos descriptivos, incluidos los códigos, descripciones, nombres, estados etc.</a:t>
            </a:r>
            <a:endParaRPr lang="es-PE" dirty="0"/>
          </a:p>
          <a:p>
            <a:r>
              <a:rPr lang="es-ES" dirty="0"/>
              <a:t>Cualquier información de jerarquía, incluyendo múltiples jerarquías y con frecuencia descomposición por 'tipos'.</a:t>
            </a:r>
          </a:p>
          <a:p>
            <a:pPr lvl="0"/>
            <a:r>
              <a:rPr lang="es-ES" dirty="0"/>
              <a:t>La clave de negocio que el usuario final utiliza para identificar una fila única.</a:t>
            </a:r>
            <a:endParaRPr lang="es-PE" dirty="0"/>
          </a:p>
          <a:p>
            <a:pPr lvl="0"/>
            <a:r>
              <a:rPr lang="es-ES" dirty="0"/>
              <a:t>Los campos clave para identificar el sistema fuente para fines de trazabilidad.</a:t>
            </a:r>
            <a:endParaRPr lang="es-PE" dirty="0"/>
          </a:p>
          <a:p>
            <a:r>
              <a:rPr lang="es-ES" dirty="0"/>
              <a:t>Los campos de control similares a los campos de control de la tabla de hechos, pero orientados al tipo de captura histórica</a:t>
            </a:r>
            <a:endParaRPr lang="es-PE" dirty="0"/>
          </a:p>
          <a:p>
            <a:endParaRPr lang="es-PE" dirty="0"/>
          </a:p>
        </p:txBody>
      </p:sp>
    </p:spTree>
    <p:extLst>
      <p:ext uri="{BB962C8B-B14F-4D97-AF65-F5344CB8AC3E}">
        <p14:creationId xmlns:p14="http://schemas.microsoft.com/office/powerpoint/2010/main" val="316375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Claves Subrogadas y Naturales</a:t>
            </a:r>
          </a:p>
        </p:txBody>
      </p:sp>
      <p:sp>
        <p:nvSpPr>
          <p:cNvPr id="3" name="Marcador de contenido 2"/>
          <p:cNvSpPr>
            <a:spLocks noGrp="1"/>
          </p:cNvSpPr>
          <p:nvPr>
            <p:ph idx="1"/>
          </p:nvPr>
        </p:nvSpPr>
        <p:spPr/>
        <p:txBody>
          <a:bodyPr/>
          <a:lstStyle/>
          <a:p>
            <a:r>
              <a:rPr lang="es-ES" dirty="0"/>
              <a:t>Las dimensiones deben tener identificadores únicos para cada fila. Los dos enfoques principales para la identificación de las claves para tablas de medidas son las claves subrogadas y claves naturales.</a:t>
            </a:r>
            <a:endParaRPr lang="es-PE" dirty="0"/>
          </a:p>
          <a:p>
            <a:endParaRPr lang="es-PE" dirty="0"/>
          </a:p>
        </p:txBody>
      </p:sp>
    </p:spTree>
    <p:extLst>
      <p:ext uri="{BB962C8B-B14F-4D97-AF65-F5344CB8AC3E}">
        <p14:creationId xmlns:p14="http://schemas.microsoft.com/office/powerpoint/2010/main" val="3631950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Claves Subrogadas</a:t>
            </a:r>
          </a:p>
        </p:txBody>
      </p:sp>
      <p:sp>
        <p:nvSpPr>
          <p:cNvPr id="3" name="Marcador de contenido 2"/>
          <p:cNvSpPr>
            <a:spLocks noGrp="1"/>
          </p:cNvSpPr>
          <p:nvPr>
            <p:ph idx="1"/>
          </p:nvPr>
        </p:nvSpPr>
        <p:spPr/>
        <p:txBody>
          <a:bodyPr>
            <a:normAutofit fontScale="92500" lnSpcReduction="20000"/>
          </a:bodyPr>
          <a:lstStyle/>
          <a:p>
            <a:r>
              <a:rPr lang="es-ES" dirty="0"/>
              <a:t>El enfoque de Kimball le da a cada dimensión una sola clave primaria, poblada por un número que no tiene relación con los datos reales. El número es una "clave sustituta" o "clave en el anonimato" y puede ser  un  número  secuencial,  o  un  número verdaderamente aleatorio. Las ventajas del uso de las claves subrogadas incluyen:</a:t>
            </a:r>
            <a:endParaRPr lang="es-PE" dirty="0"/>
          </a:p>
          <a:p>
            <a:r>
              <a:rPr lang="es-PE" dirty="0"/>
              <a:t>Rendimiento</a:t>
            </a:r>
          </a:p>
          <a:p>
            <a:r>
              <a:rPr lang="es-PE" dirty="0"/>
              <a:t>Aislamiento</a:t>
            </a:r>
          </a:p>
          <a:p>
            <a:r>
              <a:rPr lang="es-PE" dirty="0" err="1"/>
              <a:t>Integracion</a:t>
            </a:r>
            <a:endParaRPr lang="es-PE" dirty="0"/>
          </a:p>
          <a:p>
            <a:r>
              <a:rPr lang="es-PE" dirty="0"/>
              <a:t>Mejoramiento</a:t>
            </a:r>
          </a:p>
          <a:p>
            <a:r>
              <a:rPr lang="es-PE" dirty="0"/>
              <a:t>Interoperabilidad</a:t>
            </a:r>
          </a:p>
          <a:p>
            <a:r>
              <a:rPr lang="es-PE" dirty="0" err="1"/>
              <a:t>Versionamiento</a:t>
            </a:r>
            <a:endParaRPr lang="es-PE" dirty="0"/>
          </a:p>
          <a:p>
            <a:r>
              <a:rPr lang="es-PE" dirty="0"/>
              <a:t>Depurado</a:t>
            </a:r>
          </a:p>
        </p:txBody>
      </p:sp>
    </p:spTree>
    <p:extLst>
      <p:ext uri="{BB962C8B-B14F-4D97-AF65-F5344CB8AC3E}">
        <p14:creationId xmlns:p14="http://schemas.microsoft.com/office/powerpoint/2010/main" val="3168936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Claves Naturales</a:t>
            </a:r>
          </a:p>
        </p:txBody>
      </p:sp>
      <p:sp>
        <p:nvSpPr>
          <p:cNvPr id="3" name="Marcador de contenido 2"/>
          <p:cNvSpPr>
            <a:spLocks noGrp="1"/>
          </p:cNvSpPr>
          <p:nvPr>
            <p:ph idx="1"/>
          </p:nvPr>
        </p:nvSpPr>
        <p:spPr/>
        <p:txBody>
          <a:bodyPr>
            <a:normAutofit fontScale="92500" lnSpcReduction="20000"/>
          </a:bodyPr>
          <a:lstStyle/>
          <a:p>
            <a:r>
              <a:rPr lang="es-ES" dirty="0"/>
              <a:t>Las ventajas de utilizar claves naturales incluyen:</a:t>
            </a:r>
            <a:endParaRPr lang="es-PE" dirty="0"/>
          </a:p>
          <a:p>
            <a:pPr lvl="0"/>
            <a:r>
              <a:rPr lang="es-ES" dirty="0"/>
              <a:t>Bajos gastos: Los campos clave ya están presentes, por lo que no se requiere ningún modelado o procesamiento adicional para crearlas o poblarlas.</a:t>
            </a:r>
            <a:endParaRPr lang="es-PE" dirty="0"/>
          </a:p>
          <a:p>
            <a:pPr lvl="0"/>
            <a:r>
              <a:rPr lang="es-ES" dirty="0"/>
              <a:t>Facilidad de cambio: En RDBMS donde existe el concepto de un dominio, es fácil hacer cambios globales debido a los cambios en el sistema de origen.</a:t>
            </a:r>
            <a:endParaRPr lang="es-PE" dirty="0"/>
          </a:p>
          <a:p>
            <a:pPr lvl="0"/>
            <a:r>
              <a:rPr lang="es-ES" dirty="0"/>
              <a:t>Ventaja de Rendimiento: El uso de valores únicos en las claves puede eliminar algunas uniones o relaciones (</a:t>
            </a:r>
            <a:r>
              <a:rPr lang="es-ES" dirty="0" err="1"/>
              <a:t>joins</a:t>
            </a:r>
            <a:r>
              <a:rPr lang="es-ES" dirty="0"/>
              <a:t>)completamente, mejorando el rendimiento.</a:t>
            </a:r>
            <a:endParaRPr lang="es-PE" dirty="0"/>
          </a:p>
          <a:p>
            <a:pPr lvl="0"/>
            <a:r>
              <a:rPr lang="es-ES" dirty="0"/>
              <a:t>Proveniencia u origen de datos: Es más fácil de rastrear a través de los sistemas, especialmente cuando los datos viajan a través de más de dos sistemas.</a:t>
            </a:r>
            <a:endParaRPr lang="es-PE" dirty="0"/>
          </a:p>
          <a:p>
            <a:endParaRPr lang="es-PE" dirty="0"/>
          </a:p>
        </p:txBody>
      </p:sp>
    </p:spTree>
    <p:extLst>
      <p:ext uri="{BB962C8B-B14F-4D97-AF65-F5344CB8AC3E}">
        <p14:creationId xmlns:p14="http://schemas.microsoft.com/office/powerpoint/2010/main" val="2284217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Atributos Dimensionales</a:t>
            </a:r>
          </a:p>
        </p:txBody>
      </p:sp>
      <p:sp>
        <p:nvSpPr>
          <p:cNvPr id="3" name="Marcador de contenido 2"/>
          <p:cNvSpPr>
            <a:spLocks noGrp="1"/>
          </p:cNvSpPr>
          <p:nvPr>
            <p:ph idx="1"/>
          </p:nvPr>
        </p:nvSpPr>
        <p:spPr/>
        <p:txBody>
          <a:bodyPr/>
          <a:lstStyle/>
          <a:p>
            <a:r>
              <a:rPr lang="es-PE" dirty="0"/>
              <a:t>Tipo 1 Sobre escritura</a:t>
            </a:r>
          </a:p>
          <a:p>
            <a:r>
              <a:rPr lang="es-PE" dirty="0"/>
              <a:t>Tipo 2 Nueva Fila</a:t>
            </a:r>
          </a:p>
          <a:p>
            <a:r>
              <a:rPr lang="es-PE" dirty="0"/>
              <a:t>Tipo 3 Nueva Columna</a:t>
            </a:r>
          </a:p>
          <a:p>
            <a:r>
              <a:rPr lang="es-PE" dirty="0"/>
              <a:t>Tipo 4 Nueva Tabla</a:t>
            </a:r>
          </a:p>
          <a:p>
            <a:r>
              <a:rPr lang="es-PE" dirty="0"/>
              <a:t>Tipo 6 (1+2+3)</a:t>
            </a:r>
          </a:p>
        </p:txBody>
      </p:sp>
    </p:spTree>
    <p:extLst>
      <p:ext uri="{BB962C8B-B14F-4D97-AF65-F5344CB8AC3E}">
        <p14:creationId xmlns:p14="http://schemas.microsoft.com/office/powerpoint/2010/main" val="2911729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Esquema Estrella</a:t>
            </a:r>
          </a:p>
        </p:txBody>
      </p:sp>
      <p:sp>
        <p:nvSpPr>
          <p:cNvPr id="3" name="Marcador de contenido 2"/>
          <p:cNvSpPr>
            <a:spLocks noGrp="1"/>
          </p:cNvSpPr>
          <p:nvPr>
            <p:ph idx="1"/>
          </p:nvPr>
        </p:nvSpPr>
        <p:spPr/>
        <p:txBody>
          <a:bodyPr/>
          <a:lstStyle/>
          <a:p>
            <a:r>
              <a:rPr lang="es-ES" dirty="0"/>
              <a:t>Un esquema en estrella es la representación de un modelo de datos dimensional con una sola tabla de hechos en el centro conectada a una serie de tablas de dimensiones de los </a:t>
            </a:r>
            <a:r>
              <a:rPr lang="es-ES" dirty="0" err="1"/>
              <a:t>alrededores.También</a:t>
            </a:r>
            <a:r>
              <a:rPr lang="es-ES" dirty="0"/>
              <a:t> se le conoce como esquema de relación en estrella, haciendo hincapié en que  las  relaciones  de  la  tabla  de  hechos central son a través de las claves principales individuales a cada una de las tablas de dimensiones circundantes. La tabla de hechos central tiene una clave compuesta de las claves de cada dimensión</a:t>
            </a:r>
            <a:endParaRPr lang="es-PE" dirty="0"/>
          </a:p>
        </p:txBody>
      </p:sp>
    </p:spTree>
    <p:extLst>
      <p:ext uri="{BB962C8B-B14F-4D97-AF65-F5344CB8AC3E}">
        <p14:creationId xmlns:p14="http://schemas.microsoft.com/office/powerpoint/2010/main" val="940537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Esquema Copo de Nieve</a:t>
            </a:r>
          </a:p>
        </p:txBody>
      </p:sp>
      <p:sp>
        <p:nvSpPr>
          <p:cNvPr id="3" name="Marcador de contenido 2"/>
          <p:cNvSpPr>
            <a:spLocks noGrp="1"/>
          </p:cNvSpPr>
          <p:nvPr>
            <p:ph idx="1"/>
          </p:nvPr>
        </p:nvSpPr>
        <p:spPr/>
        <p:txBody>
          <a:bodyPr/>
          <a:lstStyle/>
          <a:p>
            <a:r>
              <a:rPr lang="es-ES" b="1" dirty="0" err="1"/>
              <a:t>Snowflaking</a:t>
            </a:r>
            <a:r>
              <a:rPr lang="es-ES" dirty="0"/>
              <a:t> (copo de nieve) es el término dado para la </a:t>
            </a:r>
            <a:r>
              <a:rPr lang="es-ES" dirty="0" err="1"/>
              <a:t>desnormalización</a:t>
            </a:r>
            <a:r>
              <a:rPr lang="es-ES" dirty="0"/>
              <a:t> de una tabla dimensional plana de un esquema en estrella, en los respectivas componentes jerárquicos o estructuras de red. Métodos de diseño como el de Kimball van en contra del </a:t>
            </a:r>
            <a:r>
              <a:rPr lang="es-ES" dirty="0" err="1"/>
              <a:t>snowflaking</a:t>
            </a:r>
            <a:r>
              <a:rPr lang="es-ES" dirty="0"/>
              <a:t> (copo de nieve) en dos principios fundamentales:</a:t>
            </a:r>
          </a:p>
          <a:p>
            <a:r>
              <a:rPr lang="es-ES" dirty="0"/>
              <a:t> 1) se diluye la simplicidad y comprensibilidad del usuario final del esquema en estrella </a:t>
            </a:r>
          </a:p>
          <a:p>
            <a:r>
              <a:rPr lang="es-ES" dirty="0"/>
              <a:t> 2) el ahorro de espacio suele ser mínimos</a:t>
            </a:r>
            <a:endParaRPr lang="es-PE" dirty="0"/>
          </a:p>
        </p:txBody>
      </p:sp>
    </p:spTree>
    <p:extLst>
      <p:ext uri="{BB962C8B-B14F-4D97-AF65-F5344CB8AC3E}">
        <p14:creationId xmlns:p14="http://schemas.microsoft.com/office/powerpoint/2010/main" val="2043774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Tablas de “Snowflaking (copo de nieve)”</a:t>
            </a:r>
          </a:p>
        </p:txBody>
      </p:sp>
      <p:sp>
        <p:nvSpPr>
          <p:cNvPr id="3" name="Marcador de contenido 2"/>
          <p:cNvSpPr>
            <a:spLocks noGrp="1"/>
          </p:cNvSpPr>
          <p:nvPr>
            <p:ph idx="1"/>
          </p:nvPr>
        </p:nvSpPr>
        <p:spPr/>
        <p:txBody>
          <a:bodyPr>
            <a:normAutofit fontScale="77500" lnSpcReduction="20000"/>
          </a:bodyPr>
          <a:lstStyle/>
          <a:p>
            <a:r>
              <a:rPr lang="es-ES" b="1" dirty="0"/>
              <a:t>Verdaderas</a:t>
            </a:r>
            <a:r>
              <a:rPr lang="es-ES" dirty="0"/>
              <a:t>: Formadas cuando una jerarquía se resuelve en tablas de niveles. Por ejemplo: una tabla dimensional de periodos diarios se resuelve en una tabla detalle de fecha y otra tabla para el mes o el año que está vinculado directamente a la tabla de la fecha.</a:t>
            </a:r>
            <a:endParaRPr lang="es-PE" dirty="0"/>
          </a:p>
          <a:p>
            <a:r>
              <a:rPr lang="es-ES" b="1" dirty="0"/>
              <a:t>Tablas estabilizadoras</a:t>
            </a:r>
            <a:r>
              <a:rPr lang="es-ES" dirty="0"/>
              <a:t>: Formadas cuando atributos en una dimensión se relacionan con filas en otra tabla de dimensión. Por ejemplo, un campo de fecha en una dimensión (como la fecha de contratación de un empleado) se relaciona con la tabla dimensional período para facilitar las consultas que deseen ordenar empleados por fecha de contratación del año fiscal.</a:t>
            </a:r>
            <a:endParaRPr lang="es-PE" dirty="0"/>
          </a:p>
          <a:p>
            <a:r>
              <a:rPr lang="es-ES" b="1" dirty="0"/>
              <a:t>Tablas puente</a:t>
            </a:r>
            <a:r>
              <a:rPr lang="es-ES" dirty="0"/>
              <a:t>: Formadas en dos situaciones. La primera es cuando una relación de muchos a muchos entre dos dimensiones no se puede resolver a través de una tabla de hechos . Un ejemplo es una cuenta bancaria con propietarios compartidos La tabla puente captura la lista de propietarios en una tabla "grupo propietario". La segunda es cuando la normalización es de profundidad variable o jerarquías desiguales. La tabla puente puede capturar cada relación padre-hijo en la jerarquía, lo que permite un recorrido más eficiente.</a:t>
            </a:r>
            <a:endParaRPr lang="es-PE" dirty="0"/>
          </a:p>
          <a:p>
            <a:endParaRPr lang="es-PE" dirty="0"/>
          </a:p>
        </p:txBody>
      </p:sp>
    </p:spTree>
    <p:extLst>
      <p:ext uri="{BB962C8B-B14F-4D97-AF65-F5344CB8AC3E}">
        <p14:creationId xmlns:p14="http://schemas.microsoft.com/office/powerpoint/2010/main" val="195031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Grano</a:t>
            </a:r>
          </a:p>
        </p:txBody>
      </p:sp>
      <p:sp>
        <p:nvSpPr>
          <p:cNvPr id="3" name="Marcador de contenido 2"/>
          <p:cNvSpPr>
            <a:spLocks noGrp="1"/>
          </p:cNvSpPr>
          <p:nvPr>
            <p:ph idx="1"/>
          </p:nvPr>
        </p:nvSpPr>
        <p:spPr/>
        <p:txBody>
          <a:bodyPr/>
          <a:lstStyle/>
          <a:p>
            <a:r>
              <a:rPr lang="es-ES" dirty="0"/>
              <a:t>Kimball acuñó el término grano (</a:t>
            </a:r>
            <a:r>
              <a:rPr lang="es-ES" dirty="0" err="1"/>
              <a:t>Grain</a:t>
            </a:r>
            <a:r>
              <a:rPr lang="es-ES" dirty="0"/>
              <a:t>) para describir una sola fila de datos en una tabla de hechos. O dicho de otra manera, se refiere al nivel atómico de los datos para una transacción. Definir el grano de una tabla de hechos es uno de los pasos clave en el método de diseño dimensional de Kimball. Por ejemplo, si la tabla de hechos tiene datos de todas las transacciones de un mes de una tienda, podemos saber que el grano o el límite de los datos de la tabla de hechos no incluyen los datos correspondientes al año pasado.</a:t>
            </a:r>
            <a:endParaRPr lang="es-PE" dirty="0"/>
          </a:p>
          <a:p>
            <a:endParaRPr lang="es-PE" dirty="0"/>
          </a:p>
        </p:txBody>
      </p:sp>
    </p:spTree>
    <p:extLst>
      <p:ext uri="{BB962C8B-B14F-4D97-AF65-F5344CB8AC3E}">
        <p14:creationId xmlns:p14="http://schemas.microsoft.com/office/powerpoint/2010/main" val="41422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Esquema Estrella: Ejemplo</a:t>
            </a:r>
          </a:p>
        </p:txBody>
      </p:sp>
      <p:sp>
        <p:nvSpPr>
          <p:cNvPr id="3" name="Marcador de contenido 2"/>
          <p:cNvSpPr>
            <a:spLocks noGrp="1"/>
          </p:cNvSpPr>
          <p:nvPr>
            <p:ph idx="1"/>
          </p:nvPr>
        </p:nvSpPr>
        <p:spPr/>
        <p:txBody>
          <a:bodyPr/>
          <a:lstStyle/>
          <a:p>
            <a:endParaRPr lang="es-PE"/>
          </a:p>
        </p:txBody>
      </p:sp>
      <p:pic>
        <p:nvPicPr>
          <p:cNvPr id="4" name="image46.png"/>
          <p:cNvPicPr/>
          <p:nvPr/>
        </p:nvPicPr>
        <p:blipFill>
          <a:blip r:embed="rId2" cstate="print"/>
          <a:stretch>
            <a:fillRect/>
          </a:stretch>
        </p:blipFill>
        <p:spPr>
          <a:xfrm>
            <a:off x="963182" y="1724501"/>
            <a:ext cx="5605145" cy="4553585"/>
          </a:xfrm>
          <a:prstGeom prst="rect">
            <a:avLst/>
          </a:prstGeom>
        </p:spPr>
      </p:pic>
    </p:spTree>
    <p:extLst>
      <p:ext uri="{BB962C8B-B14F-4D97-AF65-F5344CB8AC3E}">
        <p14:creationId xmlns:p14="http://schemas.microsoft.com/office/powerpoint/2010/main" val="51450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Inteligencia de Negocio</a:t>
            </a:r>
          </a:p>
        </p:txBody>
      </p:sp>
      <p:sp>
        <p:nvSpPr>
          <p:cNvPr id="3" name="Marcador de contenido 2"/>
          <p:cNvSpPr>
            <a:spLocks noGrp="1"/>
          </p:cNvSpPr>
          <p:nvPr>
            <p:ph idx="1"/>
          </p:nvPr>
        </p:nvSpPr>
        <p:spPr/>
        <p:txBody>
          <a:bodyPr>
            <a:normAutofit fontScale="77500" lnSpcReduction="20000"/>
          </a:bodyPr>
          <a:lstStyle/>
          <a:p>
            <a:pPr marL="0" indent="0">
              <a:buNone/>
            </a:pPr>
            <a:r>
              <a:rPr lang="es-ES" dirty="0"/>
              <a:t>Inteligencia de negocios es un conjunto de capacidades empresariales. BI significa muchas cosas, entre ellas:</a:t>
            </a:r>
          </a:p>
          <a:p>
            <a:pPr marL="457200" indent="-457200">
              <a:buFont typeface="+mj-lt"/>
              <a:buAutoNum type="arabicPeriod"/>
            </a:pPr>
            <a:r>
              <a:rPr lang="es-ES" dirty="0"/>
              <a:t>Consulta, análisis y actividades de reportes para monitorear y entender la salud financiera de la operación y tomar decisiones empresariales sobre la organización.</a:t>
            </a:r>
            <a:endParaRPr lang="es-PE" dirty="0"/>
          </a:p>
          <a:p>
            <a:pPr marL="457200" indent="-457200">
              <a:buFont typeface="+mj-lt"/>
              <a:buAutoNum type="arabicPeriod"/>
            </a:pPr>
            <a:r>
              <a:rPr lang="es-ES" dirty="0"/>
              <a:t>Consulta, análisis, procesos y procedimientos de reportes.</a:t>
            </a:r>
            <a:endParaRPr lang="es-PE" dirty="0"/>
          </a:p>
          <a:p>
            <a:pPr marL="457200" indent="-457200">
              <a:buFont typeface="+mj-lt"/>
              <a:buAutoNum type="arabicPeriod"/>
            </a:pPr>
            <a:r>
              <a:rPr lang="es-ES" b="1" dirty="0"/>
              <a:t>Data </a:t>
            </a:r>
            <a:r>
              <a:rPr lang="es-ES" b="1" dirty="0" err="1"/>
              <a:t>Warehousing</a:t>
            </a:r>
            <a:r>
              <a:rPr lang="es-ES" b="1" dirty="0"/>
              <a:t> es un sinónimo </a:t>
            </a:r>
            <a:r>
              <a:rPr lang="es-ES" dirty="0"/>
              <a:t>para el entorno de inteligencia de negocios.</a:t>
            </a:r>
            <a:endParaRPr lang="es-PE" dirty="0"/>
          </a:p>
          <a:p>
            <a:pPr marL="457200" indent="-457200">
              <a:buFont typeface="+mj-lt"/>
              <a:buAutoNum type="arabicPeriod"/>
            </a:pPr>
            <a:r>
              <a:rPr lang="es-ES" dirty="0"/>
              <a:t>El segmento de mercado de las herramientas de software de inteligencia de negocios.</a:t>
            </a:r>
          </a:p>
          <a:p>
            <a:pPr marL="514350" indent="-514350">
              <a:buFont typeface="+mj-lt"/>
              <a:buAutoNum type="arabicPeriod"/>
            </a:pPr>
            <a:r>
              <a:rPr lang="es-ES" dirty="0"/>
              <a:t>Análisis estratégicos y operativos, y reportes sobre datos operativos organizacionales para apoyar la toma de decisiones de negocio, gestión de riesgos y cumplimiento.</a:t>
            </a:r>
            <a:endParaRPr lang="es-PE" dirty="0"/>
          </a:p>
          <a:p>
            <a:pPr marL="514350" indent="-514350">
              <a:buFont typeface="+mj-lt"/>
              <a:buAutoNum type="arabicPeriod"/>
            </a:pPr>
            <a:r>
              <a:rPr lang="es-ES" dirty="0"/>
              <a:t>Un sinónimo de sistemas de apoyo a las decisiones (DSS por sus siglas en inglés: </a:t>
            </a:r>
            <a:r>
              <a:rPr lang="es-ES" i="1" dirty="0"/>
              <a:t>Decision </a:t>
            </a:r>
            <a:r>
              <a:rPr lang="es-ES" i="1" dirty="0" err="1"/>
              <a:t>Support</a:t>
            </a:r>
            <a:r>
              <a:rPr lang="es-ES" i="1" dirty="0"/>
              <a:t> </a:t>
            </a:r>
            <a:r>
              <a:rPr lang="es-ES" i="1" dirty="0" err="1"/>
              <a:t>Systems</a:t>
            </a:r>
            <a:r>
              <a:rPr lang="es-ES" dirty="0"/>
              <a:t>).</a:t>
            </a:r>
          </a:p>
          <a:p>
            <a:pPr marL="0" indent="0">
              <a:buNone/>
            </a:pPr>
            <a:r>
              <a:rPr lang="es-ES" b="1" i="1" dirty="0">
                <a:solidFill>
                  <a:srgbClr val="0070C0"/>
                </a:solidFill>
              </a:rPr>
              <a:t>Data </a:t>
            </a:r>
            <a:r>
              <a:rPr lang="es-ES" b="1" i="1" dirty="0" err="1">
                <a:solidFill>
                  <a:srgbClr val="0070C0"/>
                </a:solidFill>
              </a:rPr>
              <a:t>Warehousing</a:t>
            </a:r>
            <a:r>
              <a:rPr lang="es-ES" b="1" i="1" dirty="0">
                <a:solidFill>
                  <a:srgbClr val="0070C0"/>
                </a:solidFill>
              </a:rPr>
              <a:t> e inteligencia de </a:t>
            </a:r>
            <a:r>
              <a:rPr lang="es-ES" b="1" dirty="0">
                <a:solidFill>
                  <a:srgbClr val="0070C0"/>
                </a:solidFill>
              </a:rPr>
              <a:t>negocios </a:t>
            </a:r>
            <a:r>
              <a:rPr lang="es-ES" dirty="0"/>
              <a:t>(DW-BIM por sus siglas en inglés) es la </a:t>
            </a:r>
            <a:r>
              <a:rPr lang="es-ES" b="1" i="1" dirty="0"/>
              <a:t>recopilación</a:t>
            </a:r>
            <a:r>
              <a:rPr lang="es-ES" dirty="0"/>
              <a:t>, </a:t>
            </a:r>
            <a:r>
              <a:rPr lang="es-ES" b="1" i="1" dirty="0"/>
              <a:t>integración</a:t>
            </a:r>
            <a:r>
              <a:rPr lang="es-ES" dirty="0"/>
              <a:t> </a:t>
            </a:r>
            <a:r>
              <a:rPr lang="es-ES" b="1" i="1" dirty="0"/>
              <a:t>y presentación de datos </a:t>
            </a:r>
            <a:r>
              <a:rPr lang="es-ES" dirty="0"/>
              <a:t>para propósitos de análisis de negocio y toma de decisiones.</a:t>
            </a:r>
            <a:endParaRPr lang="es-PE" dirty="0"/>
          </a:p>
        </p:txBody>
      </p:sp>
    </p:spTree>
    <p:extLst>
      <p:ext uri="{BB962C8B-B14F-4D97-AF65-F5344CB8AC3E}">
        <p14:creationId xmlns:p14="http://schemas.microsoft.com/office/powerpoint/2010/main" val="2676041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Dimensiones Conformes</a:t>
            </a:r>
          </a:p>
        </p:txBody>
      </p:sp>
      <p:sp>
        <p:nvSpPr>
          <p:cNvPr id="3" name="Marcador de contenido 2"/>
          <p:cNvSpPr>
            <a:spLocks noGrp="1"/>
          </p:cNvSpPr>
          <p:nvPr>
            <p:ph idx="1"/>
          </p:nvPr>
        </p:nvSpPr>
        <p:spPr/>
        <p:txBody>
          <a:bodyPr>
            <a:normAutofit fontScale="85000" lnSpcReduction="20000"/>
          </a:bodyPr>
          <a:lstStyle/>
          <a:p>
            <a:r>
              <a:rPr lang="es-ES" dirty="0"/>
              <a:t>Las dimensiones conformes son las dimensiones comunes o compartidas a través de múltiples Data </a:t>
            </a:r>
            <a:r>
              <a:rPr lang="es-ES" dirty="0" err="1"/>
              <a:t>Marts</a:t>
            </a:r>
            <a:r>
              <a:rPr lang="es-ES" dirty="0"/>
              <a:t> en el método de diseño de Kimball. Más precisamente, Kimball define dimensiones conformes cuando corresponden tanto en términos de elementos como en sus respectivos valores, o contienen un subconjunto estricto.</a:t>
            </a:r>
          </a:p>
          <a:p>
            <a:r>
              <a:rPr lang="es-ES" dirty="0"/>
              <a:t> En la  práctica es que los encabezados de fila para cualquier conjunto de  una  dimensión conforme debe ser capaz de coincidir exactamente.</a:t>
            </a:r>
            <a:endParaRPr lang="es-PE" dirty="0"/>
          </a:p>
          <a:p>
            <a:r>
              <a:rPr lang="es-ES" dirty="0"/>
              <a:t>Por ejemplo, piense en múltiples Data </a:t>
            </a:r>
            <a:r>
              <a:rPr lang="es-ES" dirty="0" err="1"/>
              <a:t>Marts</a:t>
            </a:r>
            <a:r>
              <a:rPr lang="es-ES" dirty="0"/>
              <a:t> o tablas de hechos que vinculan directamente a la misma tabla de dimensión, o una copia directa de esa tabla de dimensión. Una actualización a esa tabla de dimensión automáticamente se muestra en todas las consultas de esos Data </a:t>
            </a:r>
            <a:r>
              <a:rPr lang="es-ES" dirty="0" err="1"/>
              <a:t>Marts</a:t>
            </a:r>
            <a:r>
              <a:rPr lang="es-ES" dirty="0"/>
              <a:t>.</a:t>
            </a:r>
          </a:p>
          <a:p>
            <a:r>
              <a:rPr lang="es-ES" dirty="0"/>
              <a:t>La reutilización de las dimensiones conformes en otros esquemas de estrella permite un desarrollo modular del DW. Las estrellas pueden ser unidas entre sí a través de dimensiones conformes como el diseño crece. </a:t>
            </a:r>
            <a:endParaRPr lang="es-PE" dirty="0"/>
          </a:p>
          <a:p>
            <a:endParaRPr lang="es-PE" dirty="0"/>
          </a:p>
        </p:txBody>
      </p:sp>
    </p:spTree>
    <p:extLst>
      <p:ext uri="{BB962C8B-B14F-4D97-AF65-F5344CB8AC3E}">
        <p14:creationId xmlns:p14="http://schemas.microsoft.com/office/powerpoint/2010/main" val="3703526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Conformes</a:t>
            </a:r>
          </a:p>
        </p:txBody>
      </p:sp>
      <p:sp>
        <p:nvSpPr>
          <p:cNvPr id="3" name="Marcador de contenido 2"/>
          <p:cNvSpPr>
            <a:spLocks noGrp="1"/>
          </p:cNvSpPr>
          <p:nvPr>
            <p:ph idx="1"/>
          </p:nvPr>
        </p:nvSpPr>
        <p:spPr/>
        <p:txBody>
          <a:bodyPr/>
          <a:lstStyle/>
          <a:p>
            <a:r>
              <a:rPr lang="es-ES" dirty="0"/>
              <a:t>Los datos conformes </a:t>
            </a:r>
            <a:r>
              <a:rPr lang="es-ES" b="1" dirty="0"/>
              <a:t>utilizan definiciones estandarizadas </a:t>
            </a:r>
            <a:r>
              <a:rPr lang="es-ES" dirty="0"/>
              <a:t>de términos a través Data </a:t>
            </a:r>
            <a:r>
              <a:rPr lang="es-ES" dirty="0" err="1"/>
              <a:t>Marts</a:t>
            </a:r>
            <a:r>
              <a:rPr lang="es-ES" dirty="0"/>
              <a:t> individuales. Diferentes usuarios de negocios podrán utilizar el mismo término en diferentes maneras. ¿"Aumento de clientes" se refiere al "delta de crecimiento" o " las adiciones nominales"? ¿Las "órdenes procesadas" se refieren a todas las ordenes, o la suma de partidas individuales?</a:t>
            </a:r>
            <a:endParaRPr lang="es-PE" dirty="0"/>
          </a:p>
          <a:p>
            <a:endParaRPr lang="es-PE" dirty="0"/>
          </a:p>
        </p:txBody>
      </p:sp>
    </p:spTree>
    <p:extLst>
      <p:ext uri="{BB962C8B-B14F-4D97-AF65-F5344CB8AC3E}">
        <p14:creationId xmlns:p14="http://schemas.microsoft.com/office/powerpoint/2010/main" val="1841794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Arquitectura DW-Bus y Matriz Bus</a:t>
            </a:r>
          </a:p>
        </p:txBody>
      </p:sp>
      <p:sp>
        <p:nvSpPr>
          <p:cNvPr id="3" name="Marcador de contenido 2"/>
          <p:cNvSpPr>
            <a:spLocks noGrp="1"/>
          </p:cNvSpPr>
          <p:nvPr>
            <p:ph idx="1"/>
          </p:nvPr>
        </p:nvSpPr>
        <p:spPr/>
        <p:txBody>
          <a:bodyPr/>
          <a:lstStyle/>
          <a:p>
            <a:r>
              <a:rPr lang="es-ES" dirty="0"/>
              <a:t>El término bus vino de la formación en ingeniería eléctrica de Kimball, donde un bus fue algo que proporciona energía común a un número de componentes eléctricos. Sobre la base de esa analogía, la arquitectura DW-bus de dimensiones conformes es lo que permite a múltiples Data </a:t>
            </a:r>
            <a:r>
              <a:rPr lang="es-ES" dirty="0" err="1"/>
              <a:t>Marts</a:t>
            </a:r>
            <a:r>
              <a:rPr lang="es-ES" dirty="0"/>
              <a:t> coexistir y conectarse mediante un bus de dimensiones compartidas conformes.</a:t>
            </a:r>
            <a:endParaRPr lang="es-PE" dirty="0"/>
          </a:p>
          <a:p>
            <a:r>
              <a:rPr lang="es-ES" dirty="0"/>
              <a:t>La matriz de DW-bus es una forma tabular de mostrar  la intersección de los Data </a:t>
            </a:r>
            <a:r>
              <a:rPr lang="es-ES" dirty="0" err="1"/>
              <a:t>Marts</a:t>
            </a:r>
            <a:r>
              <a:rPr lang="es-ES" dirty="0"/>
              <a:t>, procesos de datos, o áreas de datos con las dimensiones compartidas conformes</a:t>
            </a:r>
            <a:endParaRPr lang="es-PE" dirty="0"/>
          </a:p>
        </p:txBody>
      </p:sp>
    </p:spTree>
    <p:extLst>
      <p:ext uri="{BB962C8B-B14F-4D97-AF65-F5344CB8AC3E}">
        <p14:creationId xmlns:p14="http://schemas.microsoft.com/office/powerpoint/2010/main" val="2348994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Matriz DW-Bus: Ejemplo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76472377"/>
              </p:ext>
            </p:extLst>
          </p:nvPr>
        </p:nvGraphicFramePr>
        <p:xfrm>
          <a:off x="616974" y="1932040"/>
          <a:ext cx="11093244" cy="4144295"/>
        </p:xfrm>
        <a:graphic>
          <a:graphicData uri="http://schemas.openxmlformats.org/drawingml/2006/table">
            <a:tbl>
              <a:tblPr firstRow="1" firstCol="1" lastRow="1" lastCol="1" bandRow="1" bandCol="1">
                <a:tableStyleId>{5C22544A-7EE6-4342-B048-85BDC9FD1C3A}</a:tableStyleId>
              </a:tblPr>
              <a:tblGrid>
                <a:gridCol w="2718172">
                  <a:extLst>
                    <a:ext uri="{9D8B030D-6E8A-4147-A177-3AD203B41FA5}">
                      <a16:colId xmlns:a16="http://schemas.microsoft.com/office/drawing/2014/main" val="1144973157"/>
                    </a:ext>
                  </a:extLst>
                </a:gridCol>
                <a:gridCol w="1080703">
                  <a:extLst>
                    <a:ext uri="{9D8B030D-6E8A-4147-A177-3AD203B41FA5}">
                      <a16:colId xmlns:a16="http://schemas.microsoft.com/office/drawing/2014/main" val="1977927464"/>
                    </a:ext>
                  </a:extLst>
                </a:gridCol>
                <a:gridCol w="1756980">
                  <a:extLst>
                    <a:ext uri="{9D8B030D-6E8A-4147-A177-3AD203B41FA5}">
                      <a16:colId xmlns:a16="http://schemas.microsoft.com/office/drawing/2014/main" val="1632966150"/>
                    </a:ext>
                  </a:extLst>
                </a:gridCol>
                <a:gridCol w="2532584">
                  <a:extLst>
                    <a:ext uri="{9D8B030D-6E8A-4147-A177-3AD203B41FA5}">
                      <a16:colId xmlns:a16="http://schemas.microsoft.com/office/drawing/2014/main" val="3902048643"/>
                    </a:ext>
                  </a:extLst>
                </a:gridCol>
                <a:gridCol w="1603710">
                  <a:extLst>
                    <a:ext uri="{9D8B030D-6E8A-4147-A177-3AD203B41FA5}">
                      <a16:colId xmlns:a16="http://schemas.microsoft.com/office/drawing/2014/main" val="2544924542"/>
                    </a:ext>
                  </a:extLst>
                </a:gridCol>
                <a:gridCol w="1401095">
                  <a:extLst>
                    <a:ext uri="{9D8B030D-6E8A-4147-A177-3AD203B41FA5}">
                      <a16:colId xmlns:a16="http://schemas.microsoft.com/office/drawing/2014/main" val="4192278668"/>
                    </a:ext>
                  </a:extLst>
                </a:gridCol>
              </a:tblGrid>
              <a:tr h="652831">
                <a:tc>
                  <a:txBody>
                    <a:bodyPr/>
                    <a:lstStyle/>
                    <a:p>
                      <a:pPr marL="53975">
                        <a:spcBef>
                          <a:spcPts val="30"/>
                        </a:spcBef>
                        <a:spcAft>
                          <a:spcPts val="0"/>
                        </a:spcAft>
                      </a:pPr>
                      <a:r>
                        <a:rPr lang="es-ES" sz="2400" dirty="0">
                          <a:effectLst/>
                        </a:rPr>
                        <a:t> </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gridSpan="5">
                  <a:txBody>
                    <a:bodyPr/>
                    <a:lstStyle/>
                    <a:p>
                      <a:pPr marL="1363980" marR="1362710" algn="ctr">
                        <a:spcBef>
                          <a:spcPts val="30"/>
                        </a:spcBef>
                        <a:spcAft>
                          <a:spcPts val="0"/>
                        </a:spcAft>
                      </a:pPr>
                      <a:r>
                        <a:rPr lang="es-ES" sz="2400" dirty="0">
                          <a:effectLst/>
                        </a:rPr>
                        <a:t>Dimensiones</a:t>
                      </a:r>
                      <a:r>
                        <a:rPr lang="es-ES" sz="2400" spc="75" dirty="0">
                          <a:effectLst/>
                        </a:rPr>
                        <a:t> </a:t>
                      </a:r>
                      <a:r>
                        <a:rPr lang="es-ES" sz="2400" dirty="0">
                          <a:effectLst/>
                        </a:rPr>
                        <a:t>conformes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967226773"/>
                  </a:ext>
                </a:extLst>
              </a:tr>
              <a:tr h="1529335">
                <a:tc>
                  <a:txBody>
                    <a:bodyPr/>
                    <a:lstStyle/>
                    <a:p>
                      <a:pPr marL="67945" marR="130810">
                        <a:lnSpc>
                          <a:spcPct val="102000"/>
                        </a:lnSpc>
                        <a:spcBef>
                          <a:spcPts val="30"/>
                        </a:spcBef>
                        <a:spcAft>
                          <a:spcPts val="0"/>
                        </a:spcAft>
                      </a:pPr>
                      <a:r>
                        <a:rPr lang="es-ES" sz="2400" dirty="0">
                          <a:effectLst/>
                        </a:rPr>
                        <a:t>Proceso</a:t>
                      </a:r>
                      <a:r>
                        <a:rPr lang="es-ES" sz="2400" spc="55" dirty="0">
                          <a:effectLst/>
                        </a:rPr>
                        <a:t> </a:t>
                      </a:r>
                      <a:r>
                        <a:rPr lang="es-ES" sz="2400" dirty="0">
                          <a:effectLst/>
                        </a:rPr>
                        <a:t>de</a:t>
                      </a:r>
                      <a:r>
                        <a:rPr lang="es-ES" sz="2400" spc="5" dirty="0">
                          <a:effectLst/>
                        </a:rPr>
                        <a:t> </a:t>
                      </a:r>
                      <a:r>
                        <a:rPr lang="es-ES" sz="2400" dirty="0">
                          <a:effectLst/>
                        </a:rPr>
                        <a:t>negocio</a:t>
                      </a:r>
                      <a:r>
                        <a:rPr lang="es-ES" sz="2400" spc="80" dirty="0">
                          <a:effectLst/>
                        </a:rPr>
                        <a:t> </a:t>
                      </a:r>
                      <a:r>
                        <a:rPr lang="es-ES" sz="2400" dirty="0">
                          <a:effectLst/>
                        </a:rPr>
                        <a:t>(Data</a:t>
                      </a:r>
                      <a:r>
                        <a:rPr lang="es-ES" sz="2400" spc="-225" dirty="0">
                          <a:effectLst/>
                        </a:rPr>
                        <a:t> </a:t>
                      </a:r>
                      <a:r>
                        <a:rPr lang="es-ES" sz="2400" dirty="0" err="1">
                          <a:effectLst/>
                        </a:rPr>
                        <a:t>Marts</a:t>
                      </a:r>
                      <a:r>
                        <a:rPr lang="es-ES" sz="2400" dirty="0">
                          <a:effectLst/>
                        </a:rPr>
                        <a:t>)</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2400" dirty="0">
                          <a:effectLst/>
                        </a:rPr>
                        <a:t> </a:t>
                      </a:r>
                      <a:endParaRPr lang="es-PE" sz="2400" dirty="0">
                        <a:effectLst/>
                      </a:endParaRPr>
                    </a:p>
                    <a:p>
                      <a:pPr marL="111760" marR="109855" algn="ctr">
                        <a:spcBef>
                          <a:spcPts val="1035"/>
                        </a:spcBef>
                        <a:spcAft>
                          <a:spcPts val="0"/>
                        </a:spcAft>
                      </a:pPr>
                      <a:r>
                        <a:rPr lang="es-ES" sz="2400" dirty="0">
                          <a:effectLst/>
                        </a:rPr>
                        <a:t>Fecha</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2400" dirty="0">
                          <a:effectLst/>
                        </a:rPr>
                        <a:t> </a:t>
                      </a:r>
                      <a:endParaRPr lang="es-PE" sz="2400" dirty="0">
                        <a:effectLst/>
                      </a:endParaRPr>
                    </a:p>
                    <a:p>
                      <a:pPr marL="205105" marR="200025" algn="ctr">
                        <a:spcBef>
                          <a:spcPts val="1035"/>
                        </a:spcBef>
                        <a:spcAft>
                          <a:spcPts val="0"/>
                        </a:spcAft>
                      </a:pPr>
                      <a:r>
                        <a:rPr lang="es-ES" sz="2400" dirty="0">
                          <a:effectLst/>
                        </a:rPr>
                        <a:t>Producto</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10"/>
                        </a:spcBef>
                        <a:spcAft>
                          <a:spcPts val="0"/>
                        </a:spcAft>
                      </a:pPr>
                      <a:r>
                        <a:rPr lang="es-ES" sz="2400" dirty="0">
                          <a:effectLst/>
                        </a:rPr>
                        <a:t> </a:t>
                      </a:r>
                      <a:endParaRPr lang="es-PE" sz="2400" dirty="0">
                        <a:effectLst/>
                      </a:endParaRPr>
                    </a:p>
                    <a:p>
                      <a:pPr marL="67310" indent="-635">
                        <a:lnSpc>
                          <a:spcPct val="101000"/>
                        </a:lnSpc>
                        <a:spcBef>
                          <a:spcPts val="30"/>
                        </a:spcBef>
                        <a:spcAft>
                          <a:spcPts val="0"/>
                        </a:spcAft>
                      </a:pPr>
                      <a:r>
                        <a:rPr lang="es-ES" sz="2400" dirty="0">
                          <a:effectLst/>
                        </a:rPr>
                        <a:t>Almacenam</a:t>
                      </a:r>
                      <a:r>
                        <a:rPr lang="es-ES" sz="2400" spc="-220" dirty="0">
                          <a:effectLst/>
                        </a:rPr>
                        <a:t> </a:t>
                      </a:r>
                      <a:r>
                        <a:rPr lang="es-ES" sz="2400" dirty="0" err="1">
                          <a:effectLst/>
                        </a:rPr>
                        <a:t>iento</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2400" dirty="0">
                          <a:effectLst/>
                        </a:rPr>
                        <a:t> </a:t>
                      </a:r>
                      <a:endParaRPr lang="es-PE" sz="2400" dirty="0">
                        <a:effectLst/>
                      </a:endParaRPr>
                    </a:p>
                    <a:p>
                      <a:pPr marL="113665" marR="109855" algn="ctr">
                        <a:spcBef>
                          <a:spcPts val="1035"/>
                        </a:spcBef>
                        <a:spcAft>
                          <a:spcPts val="0"/>
                        </a:spcAft>
                      </a:pPr>
                      <a:r>
                        <a:rPr lang="es-ES" sz="2400" dirty="0">
                          <a:effectLst/>
                        </a:rPr>
                        <a:t>Proveedor</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spcBef>
                          <a:spcPts val="30"/>
                        </a:spcBef>
                        <a:spcAft>
                          <a:spcPts val="0"/>
                        </a:spcAft>
                      </a:pPr>
                      <a:r>
                        <a:rPr lang="es-ES" sz="2400" dirty="0">
                          <a:effectLst/>
                        </a:rPr>
                        <a:t> </a:t>
                      </a:r>
                      <a:endParaRPr lang="es-PE" sz="2400" dirty="0">
                        <a:effectLst/>
                      </a:endParaRPr>
                    </a:p>
                    <a:p>
                      <a:pPr marL="119380" marR="119380" algn="ctr">
                        <a:spcBef>
                          <a:spcPts val="1035"/>
                        </a:spcBef>
                        <a:spcAft>
                          <a:spcPts val="0"/>
                        </a:spcAft>
                      </a:pPr>
                      <a:r>
                        <a:rPr lang="es-ES" sz="2400" dirty="0">
                          <a:effectLst/>
                        </a:rPr>
                        <a:t>Almacén</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844456091"/>
                  </a:ext>
                </a:extLst>
              </a:tr>
              <a:tr h="652831">
                <a:tc>
                  <a:txBody>
                    <a:bodyPr/>
                    <a:lstStyle/>
                    <a:p>
                      <a:pPr marL="67945">
                        <a:spcBef>
                          <a:spcPts val="30"/>
                        </a:spcBef>
                        <a:spcAft>
                          <a:spcPts val="0"/>
                        </a:spcAft>
                      </a:pPr>
                      <a:r>
                        <a:rPr lang="es-ES" sz="2400" dirty="0">
                          <a:solidFill>
                            <a:schemeClr val="bg1"/>
                          </a:solidFill>
                          <a:effectLst/>
                        </a:rPr>
                        <a:t>Ventas</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1270" algn="ctr">
                        <a:spcBef>
                          <a:spcPts val="30"/>
                        </a:spcBef>
                        <a:spcAft>
                          <a:spcPts val="0"/>
                        </a:spcAft>
                      </a:pPr>
                      <a:r>
                        <a:rPr lang="es-ES" sz="2400" dirty="0">
                          <a:solidFill>
                            <a:schemeClr val="bg1"/>
                          </a:solidFill>
                          <a:effectLst/>
                        </a:rPr>
                        <a:t>X</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3175" algn="ctr">
                        <a:spcBef>
                          <a:spcPts val="30"/>
                        </a:spcBef>
                        <a:spcAft>
                          <a:spcPts val="0"/>
                        </a:spcAft>
                      </a:pPr>
                      <a:r>
                        <a:rPr lang="es-ES" sz="2400" dirty="0">
                          <a:solidFill>
                            <a:schemeClr val="bg1"/>
                          </a:solidFill>
                          <a:effectLst/>
                        </a:rPr>
                        <a:t>X</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379730">
                        <a:spcBef>
                          <a:spcPts val="30"/>
                        </a:spcBef>
                        <a:spcAft>
                          <a:spcPts val="0"/>
                        </a:spcAft>
                      </a:pPr>
                      <a:r>
                        <a:rPr lang="es-ES" sz="2400" dirty="0">
                          <a:solidFill>
                            <a:schemeClr val="bg1"/>
                          </a:solidFill>
                          <a:effectLst/>
                        </a:rPr>
                        <a:t>X</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53975">
                        <a:spcBef>
                          <a:spcPts val="30"/>
                        </a:spcBef>
                        <a:spcAft>
                          <a:spcPts val="0"/>
                        </a:spcAft>
                      </a:pPr>
                      <a:r>
                        <a:rPr lang="es-ES" sz="2400" dirty="0">
                          <a:solidFill>
                            <a:schemeClr val="bg1"/>
                          </a:solidFill>
                          <a:effectLst/>
                        </a:rPr>
                        <a:t> </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53975">
                        <a:spcBef>
                          <a:spcPts val="30"/>
                        </a:spcBef>
                        <a:spcAft>
                          <a:spcPts val="0"/>
                        </a:spcAft>
                      </a:pPr>
                      <a:r>
                        <a:rPr lang="es-ES" sz="2400" dirty="0">
                          <a:solidFill>
                            <a:schemeClr val="bg1"/>
                          </a:solidFill>
                          <a:effectLst/>
                        </a:rPr>
                        <a:t> </a:t>
                      </a:r>
                      <a:endParaRPr lang="es-PE" sz="24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1214371152"/>
                  </a:ext>
                </a:extLst>
              </a:tr>
              <a:tr h="656467">
                <a:tc>
                  <a:txBody>
                    <a:bodyPr/>
                    <a:lstStyle/>
                    <a:p>
                      <a:pPr marL="67945">
                        <a:spcBef>
                          <a:spcPts val="30"/>
                        </a:spcBef>
                        <a:spcAft>
                          <a:spcPts val="0"/>
                        </a:spcAft>
                      </a:pPr>
                      <a:r>
                        <a:rPr lang="es-ES" sz="2400">
                          <a:effectLst/>
                        </a:rPr>
                        <a:t>Inventario</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270" algn="ctr">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175" algn="ctr">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79730">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05" algn="ctr">
                        <a:spcBef>
                          <a:spcPts val="30"/>
                        </a:spcBef>
                        <a:spcAft>
                          <a:spcPts val="0"/>
                        </a:spcAft>
                      </a:pPr>
                      <a:r>
                        <a:rPr lang="es-ES" sz="2400">
                          <a:effectLst/>
                        </a:rPr>
                        <a:t>X</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53975" algn="ctr">
                        <a:spcBef>
                          <a:spcPts val="30"/>
                        </a:spcBef>
                        <a:spcAft>
                          <a:spcPts val="0"/>
                        </a:spcAft>
                      </a:pPr>
                      <a:r>
                        <a:rPr lang="es-ES" sz="2400">
                          <a:effectLst/>
                        </a:rPr>
                        <a:t>X</a:t>
                      </a:r>
                      <a:endParaRPr lang="es-PE" sz="24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514129659"/>
                  </a:ext>
                </a:extLst>
              </a:tr>
              <a:tr h="652831">
                <a:tc>
                  <a:txBody>
                    <a:bodyPr/>
                    <a:lstStyle/>
                    <a:p>
                      <a:pPr marL="67945">
                        <a:spcBef>
                          <a:spcPts val="30"/>
                        </a:spcBef>
                        <a:spcAft>
                          <a:spcPts val="0"/>
                        </a:spcAft>
                      </a:pPr>
                      <a:r>
                        <a:rPr lang="es-ES" sz="2400" dirty="0">
                          <a:effectLst/>
                        </a:rPr>
                        <a:t>Ordenes</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1270" algn="ctr">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3175" algn="ctr">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53975">
                        <a:spcBef>
                          <a:spcPts val="30"/>
                        </a:spcBef>
                        <a:spcAft>
                          <a:spcPts val="0"/>
                        </a:spcAft>
                      </a:pPr>
                      <a:r>
                        <a:rPr lang="es-ES" sz="2400" dirty="0">
                          <a:effectLst/>
                        </a:rPr>
                        <a:t> </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1905" algn="ctr">
                        <a:spcBef>
                          <a:spcPts val="30"/>
                        </a:spcBef>
                        <a:spcAft>
                          <a:spcPts val="0"/>
                        </a:spcAft>
                      </a:pPr>
                      <a:r>
                        <a:rPr lang="es-ES" sz="2400" dirty="0">
                          <a:effectLst/>
                        </a:rPr>
                        <a:t>X</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tc>
                  <a:txBody>
                    <a:bodyPr/>
                    <a:lstStyle/>
                    <a:p>
                      <a:pPr marL="53975">
                        <a:spcBef>
                          <a:spcPts val="30"/>
                        </a:spcBef>
                        <a:spcAft>
                          <a:spcPts val="0"/>
                        </a:spcAft>
                      </a:pPr>
                      <a:r>
                        <a:rPr lang="es-ES" sz="2400" dirty="0">
                          <a:effectLst/>
                        </a:rPr>
                        <a:t> </a:t>
                      </a:r>
                      <a:endParaRPr lang="es-PE" sz="24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accent1">
                        <a:lumMod val="50000"/>
                      </a:schemeClr>
                    </a:solidFill>
                  </a:tcPr>
                </a:tc>
                <a:extLst>
                  <a:ext uri="{0D108BD9-81ED-4DB2-BD59-A6C34878D82A}">
                    <a16:rowId xmlns:a16="http://schemas.microsoft.com/office/drawing/2014/main" val="2946518577"/>
                  </a:ext>
                </a:extLst>
              </a:tr>
            </a:tbl>
          </a:graphicData>
        </a:graphic>
      </p:graphicFrame>
    </p:spTree>
    <p:extLst>
      <p:ext uri="{BB962C8B-B14F-4D97-AF65-F5344CB8AC3E}">
        <p14:creationId xmlns:p14="http://schemas.microsoft.com/office/powerpoint/2010/main" val="3524549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DW BIM</a:t>
            </a:r>
          </a:p>
        </p:txBody>
      </p:sp>
      <p:sp>
        <p:nvSpPr>
          <p:cNvPr id="3" name="Marcador de contenido 2"/>
          <p:cNvSpPr>
            <a:spLocks noGrp="1"/>
          </p:cNvSpPr>
          <p:nvPr>
            <p:ph idx="1"/>
          </p:nvPr>
        </p:nvSpPr>
        <p:spPr/>
        <p:txBody>
          <a:bodyPr/>
          <a:lstStyle/>
          <a:p>
            <a:r>
              <a:rPr lang="es-PE" dirty="0"/>
              <a:t>Entender las necesidades de información de Inteligencia de Negocio</a:t>
            </a:r>
          </a:p>
          <a:p>
            <a:r>
              <a:rPr lang="es-PE" dirty="0"/>
              <a:t>Definir y </a:t>
            </a:r>
            <a:r>
              <a:rPr lang="es-PE" dirty="0" err="1"/>
              <a:t>Mangener</a:t>
            </a:r>
            <a:r>
              <a:rPr lang="es-PE" dirty="0"/>
              <a:t> la Arquitectura de DW BI</a:t>
            </a:r>
          </a:p>
          <a:p>
            <a:r>
              <a:rPr lang="es-PE" dirty="0"/>
              <a:t>Implementar Data </a:t>
            </a:r>
            <a:r>
              <a:rPr lang="es-PE" dirty="0" err="1"/>
              <a:t>Warehouses</a:t>
            </a:r>
            <a:r>
              <a:rPr lang="es-PE" dirty="0"/>
              <a:t> y Data </a:t>
            </a:r>
            <a:r>
              <a:rPr lang="es-PE" dirty="0" err="1"/>
              <a:t>Marts</a:t>
            </a:r>
            <a:endParaRPr lang="es-PE" dirty="0"/>
          </a:p>
          <a:p>
            <a:r>
              <a:rPr lang="es-PE" dirty="0"/>
              <a:t>Implementar herramientas de inteligencia de negocios  e interfaces de usuario</a:t>
            </a:r>
          </a:p>
          <a:p>
            <a:r>
              <a:rPr lang="es-PE" dirty="0"/>
              <a:t>Consultas y herramientas de informes</a:t>
            </a:r>
          </a:p>
          <a:p>
            <a:endParaRPr lang="es-PE" dirty="0"/>
          </a:p>
        </p:txBody>
      </p:sp>
    </p:spTree>
    <p:extLst>
      <p:ext uri="{BB962C8B-B14F-4D97-AF65-F5344CB8AC3E}">
        <p14:creationId xmlns:p14="http://schemas.microsoft.com/office/powerpoint/2010/main" val="2011544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Producción frente a reportes de negocios y consulta </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586942474"/>
              </p:ext>
            </p:extLst>
          </p:nvPr>
        </p:nvGraphicFramePr>
        <p:xfrm>
          <a:off x="981994" y="1690683"/>
          <a:ext cx="10371805" cy="5182897"/>
        </p:xfrm>
        <a:graphic>
          <a:graphicData uri="http://schemas.openxmlformats.org/drawingml/2006/table">
            <a:tbl>
              <a:tblPr firstRow="1" firstCol="1" lastRow="1" lastCol="1" bandRow="1" bandCol="1">
                <a:tableStyleId>{5C22544A-7EE6-4342-B048-85BDC9FD1C3A}</a:tableStyleId>
              </a:tblPr>
              <a:tblGrid>
                <a:gridCol w="2511129">
                  <a:extLst>
                    <a:ext uri="{9D8B030D-6E8A-4147-A177-3AD203B41FA5}">
                      <a16:colId xmlns:a16="http://schemas.microsoft.com/office/drawing/2014/main" val="2706563772"/>
                    </a:ext>
                  </a:extLst>
                </a:gridCol>
                <a:gridCol w="4126826">
                  <a:extLst>
                    <a:ext uri="{9D8B030D-6E8A-4147-A177-3AD203B41FA5}">
                      <a16:colId xmlns:a16="http://schemas.microsoft.com/office/drawing/2014/main" val="1404897232"/>
                    </a:ext>
                  </a:extLst>
                </a:gridCol>
                <a:gridCol w="3733850">
                  <a:extLst>
                    <a:ext uri="{9D8B030D-6E8A-4147-A177-3AD203B41FA5}">
                      <a16:colId xmlns:a16="http://schemas.microsoft.com/office/drawing/2014/main" val="3248814486"/>
                    </a:ext>
                  </a:extLst>
                </a:gridCol>
              </a:tblGrid>
              <a:tr h="532188">
                <a:tc>
                  <a:txBody>
                    <a:bodyPr/>
                    <a:lstStyle/>
                    <a:p>
                      <a:pPr marL="201930">
                        <a:spcBef>
                          <a:spcPts val="30"/>
                        </a:spcBef>
                        <a:spcAft>
                          <a:spcPts val="0"/>
                        </a:spcAft>
                      </a:pPr>
                      <a:r>
                        <a:rPr lang="es-ES" sz="2000" dirty="0">
                          <a:effectLst/>
                        </a:rPr>
                        <a:t>Características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898525" marR="278130" indent="-605155">
                        <a:lnSpc>
                          <a:spcPct val="102000"/>
                        </a:lnSpc>
                        <a:spcBef>
                          <a:spcPts val="30"/>
                        </a:spcBef>
                        <a:spcAft>
                          <a:spcPts val="0"/>
                        </a:spcAft>
                      </a:pPr>
                      <a:r>
                        <a:rPr lang="es-ES" sz="2000" dirty="0">
                          <a:effectLst/>
                        </a:rPr>
                        <a:t>Informes</a:t>
                      </a:r>
                      <a:r>
                        <a:rPr lang="es-ES" sz="2000" spc="75" dirty="0">
                          <a:effectLst/>
                        </a:rPr>
                        <a:t> </a:t>
                      </a:r>
                      <a:r>
                        <a:rPr lang="es-ES" sz="2000" dirty="0">
                          <a:effectLst/>
                        </a:rPr>
                        <a:t>operacionales</a:t>
                      </a:r>
                      <a:r>
                        <a:rPr lang="es-ES" sz="2000" spc="75" dirty="0">
                          <a:effectLst/>
                        </a:rPr>
                        <a:t> </a:t>
                      </a:r>
                      <a:r>
                        <a:rPr lang="es-ES" sz="2000" dirty="0">
                          <a:effectLst/>
                        </a:rPr>
                        <a:t>de</a:t>
                      </a:r>
                      <a:r>
                        <a:rPr lang="es-ES" sz="2000" spc="-240" dirty="0">
                          <a:effectLst/>
                        </a:rPr>
                        <a:t> </a:t>
                      </a:r>
                      <a:r>
                        <a:rPr lang="es-ES" sz="2000" dirty="0">
                          <a:effectLst/>
                        </a:rPr>
                        <a:t>negocio</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tc>
                  <a:txBody>
                    <a:bodyPr/>
                    <a:lstStyle/>
                    <a:p>
                      <a:pPr marL="723265" marR="313055" indent="-399415">
                        <a:lnSpc>
                          <a:spcPct val="102000"/>
                        </a:lnSpc>
                        <a:spcBef>
                          <a:spcPts val="30"/>
                        </a:spcBef>
                        <a:spcAft>
                          <a:spcPts val="0"/>
                        </a:spcAft>
                      </a:pPr>
                      <a:r>
                        <a:rPr lang="es-ES" sz="2000" dirty="0">
                          <a:effectLst/>
                        </a:rPr>
                        <a:t>Negocio</a:t>
                      </a:r>
                      <a:r>
                        <a:rPr lang="es-ES" sz="2000" spc="20" dirty="0">
                          <a:effectLst/>
                        </a:rPr>
                        <a:t> </a:t>
                      </a:r>
                      <a:r>
                        <a:rPr lang="es-ES" sz="2000" dirty="0">
                          <a:effectLst/>
                        </a:rPr>
                        <a:t>e</a:t>
                      </a:r>
                      <a:r>
                        <a:rPr lang="es-ES" sz="2000" spc="30" dirty="0">
                          <a:effectLst/>
                        </a:rPr>
                        <a:t> </a:t>
                      </a:r>
                      <a:r>
                        <a:rPr lang="es-ES" sz="2000" dirty="0">
                          <a:effectLst/>
                        </a:rPr>
                        <a:t>informes</a:t>
                      </a:r>
                      <a:r>
                        <a:rPr lang="es-ES" sz="2000" spc="25" dirty="0">
                          <a:effectLst/>
                        </a:rPr>
                        <a:t> </a:t>
                      </a:r>
                      <a:r>
                        <a:rPr lang="es-ES" sz="2000" dirty="0">
                          <a:effectLst/>
                        </a:rPr>
                        <a:t>de</a:t>
                      </a:r>
                      <a:r>
                        <a:rPr lang="es-ES" sz="2000" spc="-235" dirty="0">
                          <a:effectLst/>
                        </a:rPr>
                        <a:t> </a:t>
                      </a:r>
                      <a:r>
                        <a:rPr lang="es-ES" sz="2000" dirty="0">
                          <a:effectLst/>
                        </a:rPr>
                        <a:t>consultas</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solidFill>
                  </a:tcPr>
                </a:tc>
                <a:extLst>
                  <a:ext uri="{0D108BD9-81ED-4DB2-BD59-A6C34878D82A}">
                    <a16:rowId xmlns:a16="http://schemas.microsoft.com/office/drawing/2014/main" val="429284845"/>
                  </a:ext>
                </a:extLst>
              </a:tr>
              <a:tr h="530548">
                <a:tc>
                  <a:txBody>
                    <a:bodyPr/>
                    <a:lstStyle/>
                    <a:p>
                      <a:pPr marL="67945">
                        <a:spcBef>
                          <a:spcPts val="30"/>
                        </a:spcBef>
                        <a:spcAft>
                          <a:spcPts val="0"/>
                        </a:spcAft>
                      </a:pPr>
                      <a:r>
                        <a:rPr lang="es-ES" sz="2000">
                          <a:effectLst/>
                        </a:rPr>
                        <a:t>Autor</a:t>
                      </a:r>
                      <a:r>
                        <a:rPr lang="es-ES" sz="2000" spc="-65">
                          <a:effectLst/>
                        </a:rPr>
                        <a:t> </a:t>
                      </a:r>
                      <a:r>
                        <a:rPr lang="es-ES" sz="2000">
                          <a:effectLst/>
                        </a:rPr>
                        <a:t>primario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b="0" dirty="0">
                          <a:solidFill>
                            <a:schemeClr val="tx1"/>
                          </a:solidFill>
                          <a:effectLst/>
                        </a:rPr>
                        <a:t>Desarrollador</a:t>
                      </a:r>
                      <a:r>
                        <a:rPr lang="es-ES" sz="2000" b="0" spc="-15" dirty="0">
                          <a:solidFill>
                            <a:schemeClr val="tx1"/>
                          </a:solidFill>
                          <a:effectLst/>
                        </a:rPr>
                        <a:t> </a:t>
                      </a:r>
                      <a:r>
                        <a:rPr lang="es-ES" sz="2000" b="0" dirty="0">
                          <a:solidFill>
                            <a:schemeClr val="tx1"/>
                          </a:solidFill>
                          <a:effectLst/>
                        </a:rPr>
                        <a:t>IT</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marR="567690">
                        <a:lnSpc>
                          <a:spcPct val="101000"/>
                        </a:lnSpc>
                        <a:spcBef>
                          <a:spcPts val="30"/>
                        </a:spcBef>
                        <a:spcAft>
                          <a:spcPts val="0"/>
                        </a:spcAft>
                      </a:pPr>
                      <a:r>
                        <a:rPr lang="es-ES" sz="2000" spc="-5">
                          <a:effectLst/>
                        </a:rPr>
                        <a:t>Usuarios</a:t>
                      </a:r>
                      <a:r>
                        <a:rPr lang="es-ES" sz="2000" spc="-60">
                          <a:effectLst/>
                        </a:rPr>
                        <a:t> </a:t>
                      </a:r>
                      <a:r>
                        <a:rPr lang="es-ES" sz="2000">
                          <a:effectLst/>
                        </a:rPr>
                        <a:t>avanzados</a:t>
                      </a:r>
                      <a:r>
                        <a:rPr lang="es-ES" sz="2000" spc="-60">
                          <a:effectLst/>
                        </a:rPr>
                        <a:t> </a:t>
                      </a:r>
                      <a:r>
                        <a:rPr lang="es-ES" sz="2000">
                          <a:effectLst/>
                        </a:rPr>
                        <a:t>o</a:t>
                      </a:r>
                      <a:r>
                        <a:rPr lang="es-ES" sz="2000" spc="-250">
                          <a:effectLst/>
                        </a:rPr>
                        <a:t> </a:t>
                      </a:r>
                      <a:r>
                        <a:rPr lang="es-ES" sz="2000" spc="-5">
                          <a:effectLst/>
                        </a:rPr>
                        <a:t>usuarios</a:t>
                      </a:r>
                      <a:r>
                        <a:rPr lang="es-ES" sz="2000" spc="-60">
                          <a:effectLst/>
                        </a:rPr>
                        <a:t> </a:t>
                      </a:r>
                      <a:r>
                        <a:rPr lang="es-ES" sz="2000" spc="-5">
                          <a:effectLst/>
                        </a:rPr>
                        <a:t>de</a:t>
                      </a:r>
                      <a:r>
                        <a:rPr lang="es-ES" sz="2000" spc="-60">
                          <a:effectLst/>
                        </a:rPr>
                        <a:t> </a:t>
                      </a:r>
                      <a:r>
                        <a:rPr lang="es-ES" sz="2000">
                          <a:effectLst/>
                        </a:rPr>
                        <a:t>negocios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77057592"/>
                  </a:ext>
                </a:extLst>
              </a:tr>
              <a:tr h="315705">
                <a:tc>
                  <a:txBody>
                    <a:bodyPr/>
                    <a:lstStyle/>
                    <a:p>
                      <a:pPr marL="67945">
                        <a:spcBef>
                          <a:spcPts val="45"/>
                        </a:spcBef>
                        <a:spcAft>
                          <a:spcPts val="0"/>
                        </a:spcAft>
                      </a:pPr>
                      <a:r>
                        <a:rPr lang="es-ES" sz="2000">
                          <a:effectLst/>
                        </a:rPr>
                        <a:t>Propósito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000" b="0">
                          <a:solidFill>
                            <a:schemeClr val="tx1"/>
                          </a:solidFill>
                          <a:effectLst/>
                        </a:rPr>
                        <a:t>Preparación</a:t>
                      </a:r>
                      <a:r>
                        <a:rPr lang="es-ES" sz="2000" b="0" spc="55">
                          <a:solidFill>
                            <a:schemeClr val="tx1"/>
                          </a:solidFill>
                          <a:effectLst/>
                        </a:rPr>
                        <a:t> </a:t>
                      </a:r>
                      <a:r>
                        <a:rPr lang="es-ES" sz="2000" b="0">
                          <a:solidFill>
                            <a:schemeClr val="tx1"/>
                          </a:solidFill>
                          <a:effectLst/>
                        </a:rPr>
                        <a:t>de</a:t>
                      </a:r>
                      <a:r>
                        <a:rPr lang="es-ES" sz="2000" b="0" spc="65">
                          <a:solidFill>
                            <a:schemeClr val="tx1"/>
                          </a:solidFill>
                          <a:effectLst/>
                        </a:rPr>
                        <a:t> </a:t>
                      </a:r>
                      <a:r>
                        <a:rPr lang="es-ES" sz="2000" b="0">
                          <a:solidFill>
                            <a:schemeClr val="tx1"/>
                          </a:solidFill>
                          <a:effectLst/>
                        </a:rPr>
                        <a:t>documentos</a:t>
                      </a:r>
                      <a:endParaRPr lang="es-PE" sz="2000" b="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a:spcBef>
                          <a:spcPts val="45"/>
                        </a:spcBef>
                        <a:spcAft>
                          <a:spcPts val="0"/>
                        </a:spcAft>
                      </a:pPr>
                      <a:r>
                        <a:rPr lang="es-ES" sz="2000">
                          <a:effectLst/>
                        </a:rPr>
                        <a:t>Toma</a:t>
                      </a:r>
                      <a:r>
                        <a:rPr lang="es-ES" sz="2000" spc="45">
                          <a:effectLst/>
                        </a:rPr>
                        <a:t> </a:t>
                      </a:r>
                      <a:r>
                        <a:rPr lang="es-ES" sz="2000">
                          <a:effectLst/>
                        </a:rPr>
                        <a:t>de</a:t>
                      </a:r>
                      <a:r>
                        <a:rPr lang="es-ES" sz="2000" spc="50">
                          <a:effectLst/>
                        </a:rPr>
                        <a:t> </a:t>
                      </a:r>
                      <a:r>
                        <a:rPr lang="es-ES" sz="2000">
                          <a:effectLst/>
                        </a:rPr>
                        <a:t>decisiones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164676019"/>
                  </a:ext>
                </a:extLst>
              </a:tr>
              <a:tr h="530548">
                <a:tc>
                  <a:txBody>
                    <a:bodyPr/>
                    <a:lstStyle/>
                    <a:p>
                      <a:pPr marL="67945" marR="499110">
                        <a:lnSpc>
                          <a:spcPct val="101000"/>
                        </a:lnSpc>
                        <a:spcBef>
                          <a:spcPts val="30"/>
                        </a:spcBef>
                        <a:spcAft>
                          <a:spcPts val="0"/>
                        </a:spcAft>
                      </a:pPr>
                      <a:r>
                        <a:rPr lang="es-ES" sz="2000">
                          <a:effectLst/>
                        </a:rPr>
                        <a:t>Entrega de</a:t>
                      </a:r>
                      <a:r>
                        <a:rPr lang="es-ES" sz="2000" spc="-265">
                          <a:effectLst/>
                        </a:rPr>
                        <a:t> </a:t>
                      </a:r>
                      <a:r>
                        <a:rPr lang="es-ES" sz="2000">
                          <a:effectLst/>
                        </a:rPr>
                        <a:t>informe</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339090">
                        <a:lnSpc>
                          <a:spcPct val="101000"/>
                        </a:lnSpc>
                        <a:spcBef>
                          <a:spcPts val="30"/>
                        </a:spcBef>
                        <a:spcAft>
                          <a:spcPts val="0"/>
                        </a:spcAft>
                      </a:pPr>
                      <a:r>
                        <a:rPr lang="es-ES" sz="2000" b="0">
                          <a:solidFill>
                            <a:schemeClr val="tx1"/>
                          </a:solidFill>
                          <a:effectLst/>
                        </a:rPr>
                        <a:t>Papel</a:t>
                      </a:r>
                      <a:r>
                        <a:rPr lang="es-ES" sz="2000" b="0" spc="45">
                          <a:solidFill>
                            <a:schemeClr val="tx1"/>
                          </a:solidFill>
                          <a:effectLst/>
                        </a:rPr>
                        <a:t> </a:t>
                      </a:r>
                      <a:r>
                        <a:rPr lang="es-ES" sz="2000" b="0">
                          <a:solidFill>
                            <a:schemeClr val="tx1"/>
                          </a:solidFill>
                          <a:effectLst/>
                        </a:rPr>
                        <a:t>o</a:t>
                      </a:r>
                      <a:r>
                        <a:rPr lang="es-ES" sz="2000" b="0" spc="35">
                          <a:solidFill>
                            <a:schemeClr val="tx1"/>
                          </a:solidFill>
                          <a:effectLst/>
                        </a:rPr>
                        <a:t> </a:t>
                      </a:r>
                      <a:r>
                        <a:rPr lang="es-ES" sz="2000" b="0">
                          <a:solidFill>
                            <a:schemeClr val="tx1"/>
                          </a:solidFill>
                          <a:effectLst/>
                        </a:rPr>
                        <a:t>correo</a:t>
                      </a:r>
                      <a:r>
                        <a:rPr lang="es-ES" sz="2000" b="0" spc="30">
                          <a:solidFill>
                            <a:schemeClr val="tx1"/>
                          </a:solidFill>
                          <a:effectLst/>
                        </a:rPr>
                        <a:t> </a:t>
                      </a:r>
                      <a:r>
                        <a:rPr lang="es-ES" sz="2000" b="0">
                          <a:solidFill>
                            <a:schemeClr val="tx1"/>
                          </a:solidFill>
                          <a:effectLst/>
                        </a:rPr>
                        <a:t>electrónico,</a:t>
                      </a:r>
                      <a:r>
                        <a:rPr lang="es-ES" sz="2000" b="0" spc="5">
                          <a:solidFill>
                            <a:schemeClr val="tx1"/>
                          </a:solidFill>
                          <a:effectLst/>
                        </a:rPr>
                        <a:t> </a:t>
                      </a:r>
                      <a:r>
                        <a:rPr lang="es-ES" sz="2000" b="0">
                          <a:solidFill>
                            <a:schemeClr val="tx1"/>
                          </a:solidFill>
                          <a:effectLst/>
                        </a:rPr>
                        <a:t>incrustado</a:t>
                      </a:r>
                      <a:r>
                        <a:rPr lang="es-ES" sz="2000" b="0" spc="135">
                          <a:solidFill>
                            <a:schemeClr val="tx1"/>
                          </a:solidFill>
                          <a:effectLst/>
                        </a:rPr>
                        <a:t> </a:t>
                      </a:r>
                      <a:r>
                        <a:rPr lang="es-ES" sz="2000" b="0">
                          <a:solidFill>
                            <a:schemeClr val="tx1"/>
                          </a:solidFill>
                          <a:effectLst/>
                        </a:rPr>
                        <a:t>en</a:t>
                      </a:r>
                      <a:r>
                        <a:rPr lang="es-ES" sz="2000" b="0" spc="145">
                          <a:solidFill>
                            <a:schemeClr val="tx1"/>
                          </a:solidFill>
                          <a:effectLst/>
                        </a:rPr>
                        <a:t> </a:t>
                      </a:r>
                      <a:r>
                        <a:rPr lang="es-ES" sz="2000" b="0">
                          <a:solidFill>
                            <a:schemeClr val="tx1"/>
                          </a:solidFill>
                          <a:effectLst/>
                        </a:rPr>
                        <a:t>una</a:t>
                      </a:r>
                      <a:r>
                        <a:rPr lang="es-ES" sz="2000" b="0" spc="130">
                          <a:solidFill>
                            <a:schemeClr val="tx1"/>
                          </a:solidFill>
                          <a:effectLst/>
                        </a:rPr>
                        <a:t> </a:t>
                      </a:r>
                      <a:r>
                        <a:rPr lang="es-ES" sz="2000" b="0">
                          <a:solidFill>
                            <a:schemeClr val="tx1"/>
                          </a:solidFill>
                          <a:effectLst/>
                        </a:rPr>
                        <a:t>aplicación</a:t>
                      </a:r>
                      <a:endParaRPr lang="es-PE" sz="2000" b="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marR="473075">
                        <a:lnSpc>
                          <a:spcPct val="101000"/>
                        </a:lnSpc>
                        <a:spcBef>
                          <a:spcPts val="30"/>
                        </a:spcBef>
                        <a:spcAft>
                          <a:spcPts val="0"/>
                        </a:spcAft>
                      </a:pPr>
                      <a:r>
                        <a:rPr lang="es-ES" sz="2000">
                          <a:effectLst/>
                        </a:rPr>
                        <a:t>Portal,</a:t>
                      </a:r>
                      <a:r>
                        <a:rPr lang="es-ES" sz="2000" spc="195">
                          <a:effectLst/>
                        </a:rPr>
                        <a:t> </a:t>
                      </a:r>
                      <a:r>
                        <a:rPr lang="es-ES" sz="2000">
                          <a:effectLst/>
                        </a:rPr>
                        <a:t>hoja</a:t>
                      </a:r>
                      <a:r>
                        <a:rPr lang="es-ES" sz="2000" spc="185">
                          <a:effectLst/>
                        </a:rPr>
                        <a:t> </a:t>
                      </a:r>
                      <a:r>
                        <a:rPr lang="es-ES" sz="2000">
                          <a:effectLst/>
                        </a:rPr>
                        <a:t>de</a:t>
                      </a:r>
                      <a:r>
                        <a:rPr lang="es-ES" sz="2000" spc="205">
                          <a:effectLst/>
                        </a:rPr>
                        <a:t> </a:t>
                      </a:r>
                      <a:r>
                        <a:rPr lang="es-ES" sz="2000">
                          <a:effectLst/>
                        </a:rPr>
                        <a:t>Cálculo,</a:t>
                      </a:r>
                      <a:r>
                        <a:rPr lang="es-ES" sz="2000" spc="-240">
                          <a:effectLst/>
                        </a:rPr>
                        <a:t> </a:t>
                      </a:r>
                      <a:r>
                        <a:rPr lang="es-ES" sz="2000">
                          <a:effectLst/>
                        </a:rPr>
                        <a:t>Correo</a:t>
                      </a:r>
                      <a:r>
                        <a:rPr lang="es-ES" sz="2000" spc="40">
                          <a:effectLst/>
                        </a:rPr>
                        <a:t> </a:t>
                      </a:r>
                      <a:r>
                        <a:rPr lang="es-ES" sz="2000">
                          <a:effectLst/>
                        </a:rPr>
                        <a:t>electrónico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03667808"/>
                  </a:ext>
                </a:extLst>
              </a:tr>
              <a:tr h="532188">
                <a:tc>
                  <a:txBody>
                    <a:bodyPr/>
                    <a:lstStyle/>
                    <a:p>
                      <a:pPr marL="67945" marR="520700">
                        <a:lnSpc>
                          <a:spcPct val="101000"/>
                        </a:lnSpc>
                        <a:spcBef>
                          <a:spcPts val="45"/>
                        </a:spcBef>
                        <a:spcAft>
                          <a:spcPts val="0"/>
                        </a:spcAft>
                      </a:pPr>
                      <a:r>
                        <a:rPr lang="es-ES" sz="2000">
                          <a:effectLst/>
                        </a:rPr>
                        <a:t>Calidad de</a:t>
                      </a:r>
                      <a:r>
                        <a:rPr lang="es-ES" sz="2000" spc="-265">
                          <a:effectLst/>
                        </a:rPr>
                        <a:t> </a:t>
                      </a:r>
                      <a:r>
                        <a:rPr lang="es-ES" sz="2000">
                          <a:effectLst/>
                        </a:rPr>
                        <a:t>impresión</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45"/>
                        </a:spcBef>
                        <a:spcAft>
                          <a:spcPts val="0"/>
                        </a:spcAft>
                      </a:pPr>
                      <a:r>
                        <a:rPr lang="es-ES" sz="2000" b="0" dirty="0">
                          <a:solidFill>
                            <a:schemeClr val="tx1"/>
                          </a:solidFill>
                          <a:effectLst/>
                        </a:rPr>
                        <a:t>Pixel</a:t>
                      </a:r>
                      <a:r>
                        <a:rPr lang="es-ES" sz="2000" b="0" spc="-60" dirty="0">
                          <a:solidFill>
                            <a:schemeClr val="tx1"/>
                          </a:solidFill>
                          <a:effectLst/>
                        </a:rPr>
                        <a:t> </a:t>
                      </a:r>
                      <a:r>
                        <a:rPr lang="es-ES" sz="2000" b="0" dirty="0">
                          <a:solidFill>
                            <a:schemeClr val="tx1"/>
                          </a:solidFill>
                          <a:effectLst/>
                        </a:rPr>
                        <a:t>perfecto</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marR="250825">
                        <a:lnSpc>
                          <a:spcPct val="101000"/>
                        </a:lnSpc>
                        <a:spcBef>
                          <a:spcPts val="45"/>
                        </a:spcBef>
                        <a:spcAft>
                          <a:spcPts val="0"/>
                        </a:spcAft>
                      </a:pPr>
                      <a:r>
                        <a:rPr lang="es-ES" sz="2000">
                          <a:effectLst/>
                        </a:rPr>
                        <a:t>Calidad</a:t>
                      </a:r>
                      <a:r>
                        <a:rPr lang="es-ES" sz="2000" spc="-30">
                          <a:effectLst/>
                        </a:rPr>
                        <a:t> </a:t>
                      </a:r>
                      <a:r>
                        <a:rPr lang="es-ES" sz="2000">
                          <a:effectLst/>
                        </a:rPr>
                        <a:t>de</a:t>
                      </a:r>
                      <a:r>
                        <a:rPr lang="es-ES" sz="2000" spc="-25">
                          <a:effectLst/>
                        </a:rPr>
                        <a:t> </a:t>
                      </a:r>
                      <a:r>
                        <a:rPr lang="es-ES" sz="2000">
                          <a:effectLst/>
                        </a:rPr>
                        <a:t>la</a:t>
                      </a:r>
                      <a:r>
                        <a:rPr lang="es-ES" sz="2000" spc="-20">
                          <a:effectLst/>
                        </a:rPr>
                        <a:t> </a:t>
                      </a:r>
                      <a:r>
                        <a:rPr lang="es-ES" sz="2000">
                          <a:effectLst/>
                        </a:rPr>
                        <a:t>presentación</a:t>
                      </a:r>
                      <a:r>
                        <a:rPr lang="es-ES" sz="2000" spc="-250">
                          <a:effectLst/>
                        </a:rPr>
                        <a:t> </a:t>
                      </a:r>
                      <a:r>
                        <a:rPr lang="es-ES" sz="2000">
                          <a:effectLst/>
                        </a:rPr>
                        <a:t>histórica, Pixel perfecto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44509051"/>
                  </a:ext>
                </a:extLst>
              </a:tr>
              <a:tr h="315705">
                <a:tc>
                  <a:txBody>
                    <a:bodyPr/>
                    <a:lstStyle/>
                    <a:p>
                      <a:pPr marL="67945">
                        <a:spcBef>
                          <a:spcPts val="30"/>
                        </a:spcBef>
                        <a:spcAft>
                          <a:spcPts val="0"/>
                        </a:spcAft>
                      </a:pPr>
                      <a:r>
                        <a:rPr lang="es-ES" sz="2000">
                          <a:effectLst/>
                        </a:rPr>
                        <a:t>Base</a:t>
                      </a:r>
                      <a:r>
                        <a:rPr lang="es-ES" sz="2000" spc="-15">
                          <a:effectLst/>
                        </a:rPr>
                        <a:t> </a:t>
                      </a:r>
                      <a:r>
                        <a:rPr lang="es-ES" sz="2000">
                          <a:effectLst/>
                        </a:rPr>
                        <a:t>de</a:t>
                      </a:r>
                      <a:r>
                        <a:rPr lang="es-ES" sz="2000" spc="-10">
                          <a:effectLst/>
                        </a:rPr>
                        <a:t> </a:t>
                      </a:r>
                      <a:r>
                        <a:rPr lang="es-ES" sz="2000">
                          <a:effectLst/>
                        </a:rPr>
                        <a:t>Usuario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b="0" dirty="0">
                          <a:solidFill>
                            <a:schemeClr val="tx1"/>
                          </a:solidFill>
                          <a:effectLst/>
                        </a:rPr>
                        <a:t>10s</a:t>
                      </a:r>
                      <a:r>
                        <a:rPr lang="es-ES" sz="2000" b="0" spc="-10" dirty="0">
                          <a:solidFill>
                            <a:schemeClr val="tx1"/>
                          </a:solidFill>
                          <a:effectLst/>
                        </a:rPr>
                        <a:t> </a:t>
                      </a:r>
                      <a:r>
                        <a:rPr lang="es-ES" sz="2000" b="0" dirty="0">
                          <a:solidFill>
                            <a:schemeClr val="tx1"/>
                          </a:solidFill>
                          <a:effectLst/>
                        </a:rPr>
                        <a:t>of</a:t>
                      </a:r>
                      <a:r>
                        <a:rPr lang="es-ES" sz="2000" b="0" spc="-10" dirty="0">
                          <a:solidFill>
                            <a:schemeClr val="tx1"/>
                          </a:solidFill>
                          <a:effectLst/>
                        </a:rPr>
                        <a:t> </a:t>
                      </a:r>
                      <a:r>
                        <a:rPr lang="es-ES" sz="2000" b="0" dirty="0">
                          <a:solidFill>
                            <a:schemeClr val="tx1"/>
                          </a:solidFill>
                          <a:effectLst/>
                        </a:rPr>
                        <a:t>1000s</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a:spcBef>
                          <a:spcPts val="30"/>
                        </a:spcBef>
                        <a:spcAft>
                          <a:spcPts val="0"/>
                        </a:spcAft>
                      </a:pPr>
                      <a:r>
                        <a:rPr lang="es-ES" sz="2000">
                          <a:effectLst/>
                        </a:rPr>
                        <a:t>100s</a:t>
                      </a:r>
                      <a:r>
                        <a:rPr lang="es-ES" sz="2000" spc="85">
                          <a:effectLst/>
                        </a:rPr>
                        <a:t> </a:t>
                      </a:r>
                      <a:r>
                        <a:rPr lang="es-ES" sz="2000">
                          <a:effectLst/>
                        </a:rPr>
                        <a:t>o</a:t>
                      </a:r>
                      <a:r>
                        <a:rPr lang="es-ES" sz="2000" spc="70">
                          <a:effectLst/>
                        </a:rPr>
                        <a:t> </a:t>
                      </a:r>
                      <a:r>
                        <a:rPr lang="es-ES" sz="2000">
                          <a:effectLst/>
                        </a:rPr>
                        <a:t>1000s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690457604"/>
                  </a:ext>
                </a:extLst>
              </a:tr>
              <a:tr h="530548">
                <a:tc>
                  <a:txBody>
                    <a:bodyPr/>
                    <a:lstStyle/>
                    <a:p>
                      <a:pPr marL="67945">
                        <a:spcBef>
                          <a:spcPts val="30"/>
                        </a:spcBef>
                        <a:spcAft>
                          <a:spcPts val="0"/>
                        </a:spcAft>
                      </a:pPr>
                      <a:r>
                        <a:rPr lang="es-ES" sz="2000">
                          <a:effectLst/>
                        </a:rPr>
                        <a:t>Origen</a:t>
                      </a:r>
                      <a:r>
                        <a:rPr lang="es-ES" sz="2000" spc="-30">
                          <a:effectLst/>
                        </a:rPr>
                        <a:t> </a:t>
                      </a:r>
                      <a:r>
                        <a:rPr lang="es-ES" sz="2000">
                          <a:effectLst/>
                        </a:rPr>
                        <a:t>de</a:t>
                      </a:r>
                      <a:r>
                        <a:rPr lang="es-ES" sz="2000" spc="-25">
                          <a:effectLst/>
                        </a:rPr>
                        <a:t> </a:t>
                      </a:r>
                      <a:r>
                        <a:rPr lang="es-ES" sz="2000">
                          <a:effectLst/>
                        </a:rPr>
                        <a:t>datos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b="0" dirty="0">
                          <a:solidFill>
                            <a:schemeClr val="tx1"/>
                          </a:solidFill>
                          <a:effectLst/>
                        </a:rPr>
                        <a:t>OLTP</a:t>
                      </a:r>
                      <a:r>
                        <a:rPr lang="es-ES" sz="2000" b="0" spc="40" dirty="0">
                          <a:solidFill>
                            <a:schemeClr val="tx1"/>
                          </a:solidFill>
                          <a:effectLst/>
                        </a:rPr>
                        <a:t> </a:t>
                      </a:r>
                      <a:r>
                        <a:rPr lang="es-ES" sz="2000" b="0" dirty="0">
                          <a:solidFill>
                            <a:schemeClr val="tx1"/>
                          </a:solidFill>
                          <a:effectLst/>
                        </a:rPr>
                        <a:t>–</a:t>
                      </a:r>
                      <a:r>
                        <a:rPr lang="es-ES" sz="2000" b="0" spc="50" dirty="0">
                          <a:solidFill>
                            <a:schemeClr val="tx1"/>
                          </a:solidFill>
                          <a:effectLst/>
                        </a:rPr>
                        <a:t> </a:t>
                      </a:r>
                      <a:r>
                        <a:rPr lang="es-ES" sz="2000" b="0" dirty="0">
                          <a:solidFill>
                            <a:schemeClr val="tx1"/>
                          </a:solidFill>
                          <a:effectLst/>
                        </a:rPr>
                        <a:t>Tiempo</a:t>
                      </a:r>
                      <a:r>
                        <a:rPr lang="es-ES" sz="2000" b="0" spc="35" dirty="0">
                          <a:solidFill>
                            <a:schemeClr val="tx1"/>
                          </a:solidFill>
                          <a:effectLst/>
                        </a:rPr>
                        <a:t> </a:t>
                      </a:r>
                      <a:r>
                        <a:rPr lang="es-ES" sz="2000" b="0" dirty="0">
                          <a:solidFill>
                            <a:schemeClr val="tx1"/>
                          </a:solidFill>
                          <a:effectLst/>
                        </a:rPr>
                        <a:t>real</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marR="149860" indent="-635">
                        <a:lnSpc>
                          <a:spcPct val="101000"/>
                        </a:lnSpc>
                        <a:spcBef>
                          <a:spcPts val="30"/>
                        </a:spcBef>
                        <a:spcAft>
                          <a:spcPts val="0"/>
                        </a:spcAft>
                      </a:pPr>
                      <a:r>
                        <a:rPr lang="es-ES" sz="2000">
                          <a:effectLst/>
                        </a:rPr>
                        <a:t>Almacén</a:t>
                      </a:r>
                      <a:r>
                        <a:rPr lang="es-ES" sz="2000" spc="-5">
                          <a:effectLst/>
                        </a:rPr>
                        <a:t> </a:t>
                      </a:r>
                      <a:r>
                        <a:rPr lang="es-ES" sz="2000">
                          <a:effectLst/>
                        </a:rPr>
                        <a:t>de</a:t>
                      </a:r>
                      <a:r>
                        <a:rPr lang="es-ES" sz="2000" spc="5">
                          <a:effectLst/>
                        </a:rPr>
                        <a:t> </a:t>
                      </a:r>
                      <a:r>
                        <a:rPr lang="es-ES" sz="2000">
                          <a:effectLst/>
                        </a:rPr>
                        <a:t>datos</a:t>
                      </a:r>
                      <a:r>
                        <a:rPr lang="es-ES" sz="2000" spc="10">
                          <a:effectLst/>
                        </a:rPr>
                        <a:t> </a:t>
                      </a:r>
                      <a:r>
                        <a:rPr lang="es-ES" sz="2000">
                          <a:effectLst/>
                        </a:rPr>
                        <a:t>o</a:t>
                      </a:r>
                      <a:r>
                        <a:rPr lang="es-ES" sz="2000" spc="15">
                          <a:effectLst/>
                        </a:rPr>
                        <a:t> </a:t>
                      </a:r>
                      <a:r>
                        <a:rPr lang="es-ES" sz="2000">
                          <a:effectLst/>
                        </a:rPr>
                        <a:t>data</a:t>
                      </a:r>
                      <a:r>
                        <a:rPr lang="es-ES" sz="2000" spc="5">
                          <a:effectLst/>
                        </a:rPr>
                        <a:t> </a:t>
                      </a:r>
                      <a:r>
                        <a:rPr lang="es-ES" sz="2000">
                          <a:effectLst/>
                        </a:rPr>
                        <a:t>mart,</a:t>
                      </a:r>
                      <a:r>
                        <a:rPr lang="es-ES" sz="2000" spc="30">
                          <a:effectLst/>
                        </a:rPr>
                        <a:t> </a:t>
                      </a:r>
                      <a:r>
                        <a:rPr lang="es-ES" sz="2000">
                          <a:effectLst/>
                        </a:rPr>
                        <a:t>ocasionalmente</a:t>
                      </a:r>
                      <a:r>
                        <a:rPr lang="es-ES" sz="2000" spc="15">
                          <a:effectLst/>
                        </a:rPr>
                        <a:t> </a:t>
                      </a:r>
                      <a:r>
                        <a:rPr lang="es-ES" sz="2000">
                          <a:effectLst/>
                        </a:rPr>
                        <a:t>OLTP</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002278587"/>
                  </a:ext>
                </a:extLst>
              </a:tr>
              <a:tr h="532188">
                <a:tc>
                  <a:txBody>
                    <a:bodyPr/>
                    <a:lstStyle/>
                    <a:p>
                      <a:pPr marL="67945" marR="26035">
                        <a:lnSpc>
                          <a:spcPct val="102000"/>
                        </a:lnSpc>
                        <a:spcBef>
                          <a:spcPts val="30"/>
                        </a:spcBef>
                        <a:spcAft>
                          <a:spcPts val="0"/>
                        </a:spcAft>
                      </a:pPr>
                      <a:r>
                        <a:rPr lang="es-ES" sz="2000">
                          <a:effectLst/>
                        </a:rPr>
                        <a:t>Nivel</a:t>
                      </a:r>
                      <a:r>
                        <a:rPr lang="es-ES" sz="2000" spc="105">
                          <a:effectLst/>
                        </a:rPr>
                        <a:t> </a:t>
                      </a:r>
                      <a:r>
                        <a:rPr lang="es-ES" sz="2000">
                          <a:effectLst/>
                        </a:rPr>
                        <a:t>de</a:t>
                      </a:r>
                      <a:r>
                        <a:rPr lang="es-ES" sz="2000" spc="110">
                          <a:effectLst/>
                        </a:rPr>
                        <a:t> </a:t>
                      </a:r>
                      <a:r>
                        <a:rPr lang="es-ES" sz="2000">
                          <a:effectLst/>
                        </a:rPr>
                        <a:t>detalle</a:t>
                      </a:r>
                      <a:r>
                        <a:rPr lang="es-ES" sz="2000" spc="-250">
                          <a:effectLst/>
                        </a:rPr>
                        <a:t> </a:t>
                      </a:r>
                      <a:r>
                        <a:rPr lang="es-ES" sz="2000">
                          <a:effectLst/>
                        </a:rPr>
                        <a:t>de</a:t>
                      </a:r>
                      <a:r>
                        <a:rPr lang="es-ES" sz="2000" spc="45">
                          <a:effectLst/>
                        </a:rPr>
                        <a:t> </a:t>
                      </a:r>
                      <a:r>
                        <a:rPr lang="es-ES" sz="2000">
                          <a:effectLst/>
                        </a:rPr>
                        <a:t>datos</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b="0" dirty="0">
                          <a:solidFill>
                            <a:schemeClr val="tx1"/>
                          </a:solidFill>
                          <a:effectLst/>
                        </a:rPr>
                        <a:t>Atómico</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a:spcBef>
                          <a:spcPts val="30"/>
                        </a:spcBef>
                        <a:spcAft>
                          <a:spcPts val="0"/>
                        </a:spcAft>
                      </a:pPr>
                      <a:r>
                        <a:rPr lang="es-ES" sz="2000">
                          <a:effectLst/>
                        </a:rPr>
                        <a:t>Agregados,</a:t>
                      </a:r>
                      <a:r>
                        <a:rPr lang="es-ES" sz="2000" spc="5">
                          <a:effectLst/>
                        </a:rPr>
                        <a:t> </a:t>
                      </a:r>
                      <a:r>
                        <a:rPr lang="es-ES" sz="2000">
                          <a:effectLst/>
                        </a:rPr>
                        <a:t>filtrada</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618052977"/>
                  </a:ext>
                </a:extLst>
              </a:tr>
              <a:tr h="314065">
                <a:tc>
                  <a:txBody>
                    <a:bodyPr/>
                    <a:lstStyle/>
                    <a:p>
                      <a:pPr marL="67945">
                        <a:spcBef>
                          <a:spcPts val="30"/>
                        </a:spcBef>
                        <a:spcAft>
                          <a:spcPts val="0"/>
                        </a:spcAft>
                      </a:pPr>
                      <a:r>
                        <a:rPr lang="es-ES" sz="2000">
                          <a:effectLst/>
                        </a:rPr>
                        <a:t>Alcance</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a:spcBef>
                          <a:spcPts val="30"/>
                        </a:spcBef>
                        <a:spcAft>
                          <a:spcPts val="0"/>
                        </a:spcAft>
                      </a:pPr>
                      <a:r>
                        <a:rPr lang="es-ES" sz="2000" b="0" dirty="0">
                          <a:solidFill>
                            <a:schemeClr val="tx1"/>
                          </a:solidFill>
                          <a:effectLst/>
                        </a:rPr>
                        <a:t>Operativo</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a:spcBef>
                          <a:spcPts val="30"/>
                        </a:spcBef>
                        <a:spcAft>
                          <a:spcPts val="0"/>
                        </a:spcAft>
                      </a:pPr>
                      <a:r>
                        <a:rPr lang="es-ES" sz="2000" spc="-5">
                          <a:effectLst/>
                        </a:rPr>
                        <a:t>Táctico,</a:t>
                      </a:r>
                      <a:r>
                        <a:rPr lang="es-ES" sz="2000" spc="-55">
                          <a:effectLst/>
                        </a:rPr>
                        <a:t> </a:t>
                      </a:r>
                      <a:r>
                        <a:rPr lang="es-ES" sz="2000">
                          <a:effectLst/>
                        </a:rPr>
                        <a:t>estratégico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905819221"/>
                  </a:ext>
                </a:extLst>
              </a:tr>
              <a:tr h="532188">
                <a:tc>
                  <a:txBody>
                    <a:bodyPr/>
                    <a:lstStyle/>
                    <a:p>
                      <a:pPr marL="67945">
                        <a:spcBef>
                          <a:spcPts val="45"/>
                        </a:spcBef>
                        <a:spcAft>
                          <a:spcPts val="0"/>
                        </a:spcAft>
                      </a:pPr>
                      <a:r>
                        <a:rPr lang="es-ES" sz="2000">
                          <a:effectLst/>
                        </a:rPr>
                        <a:t>Uso</a:t>
                      </a:r>
                      <a:endParaRPr lang="es-PE" sz="20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67945" marR="161290" indent="-635">
                        <a:lnSpc>
                          <a:spcPct val="101000"/>
                        </a:lnSpc>
                        <a:spcBef>
                          <a:spcPts val="45"/>
                        </a:spcBef>
                        <a:spcAft>
                          <a:spcPts val="0"/>
                        </a:spcAft>
                      </a:pPr>
                      <a:r>
                        <a:rPr lang="es-ES" sz="2000" b="0" dirty="0">
                          <a:solidFill>
                            <a:schemeClr val="tx1"/>
                          </a:solidFill>
                          <a:effectLst/>
                        </a:rPr>
                        <a:t>A</a:t>
                      </a:r>
                      <a:r>
                        <a:rPr lang="es-ES" sz="2000" b="0" spc="75" dirty="0">
                          <a:solidFill>
                            <a:schemeClr val="tx1"/>
                          </a:solidFill>
                          <a:effectLst/>
                        </a:rPr>
                        <a:t> </a:t>
                      </a:r>
                      <a:r>
                        <a:rPr lang="es-ES" sz="2000" b="0" dirty="0">
                          <a:solidFill>
                            <a:schemeClr val="tx1"/>
                          </a:solidFill>
                          <a:effectLst/>
                        </a:rPr>
                        <a:t>menudo</a:t>
                      </a:r>
                      <a:r>
                        <a:rPr lang="es-ES" sz="2000" b="0" spc="80" dirty="0">
                          <a:solidFill>
                            <a:schemeClr val="tx1"/>
                          </a:solidFill>
                          <a:effectLst/>
                        </a:rPr>
                        <a:t> </a:t>
                      </a:r>
                      <a:r>
                        <a:rPr lang="es-ES" sz="2000" b="0" dirty="0">
                          <a:solidFill>
                            <a:schemeClr val="tx1"/>
                          </a:solidFill>
                          <a:effectLst/>
                        </a:rPr>
                        <a:t>incrustado</a:t>
                      </a:r>
                      <a:r>
                        <a:rPr lang="es-ES" sz="2000" b="0" spc="75" dirty="0">
                          <a:solidFill>
                            <a:schemeClr val="tx1"/>
                          </a:solidFill>
                          <a:effectLst/>
                        </a:rPr>
                        <a:t> </a:t>
                      </a:r>
                      <a:r>
                        <a:rPr lang="es-ES" sz="2000" b="0" dirty="0">
                          <a:solidFill>
                            <a:schemeClr val="tx1"/>
                          </a:solidFill>
                          <a:effectLst/>
                        </a:rPr>
                        <a:t>dentro</a:t>
                      </a:r>
                      <a:r>
                        <a:rPr lang="es-ES" sz="2000" b="0" spc="70" dirty="0">
                          <a:solidFill>
                            <a:schemeClr val="tx1"/>
                          </a:solidFill>
                          <a:effectLst/>
                        </a:rPr>
                        <a:t> </a:t>
                      </a:r>
                      <a:r>
                        <a:rPr lang="es-ES" sz="2000" b="0" dirty="0">
                          <a:solidFill>
                            <a:schemeClr val="tx1"/>
                          </a:solidFill>
                          <a:effectLst/>
                        </a:rPr>
                        <a:t>de</a:t>
                      </a:r>
                      <a:r>
                        <a:rPr lang="es-ES" sz="2000" b="0" spc="-240" dirty="0">
                          <a:solidFill>
                            <a:schemeClr val="tx1"/>
                          </a:solidFill>
                          <a:effectLst/>
                        </a:rPr>
                        <a:t> </a:t>
                      </a:r>
                      <a:r>
                        <a:rPr lang="es-ES" sz="2000" b="0" dirty="0">
                          <a:solidFill>
                            <a:schemeClr val="tx1"/>
                          </a:solidFill>
                          <a:effectLst/>
                        </a:rPr>
                        <a:t>una</a:t>
                      </a:r>
                      <a:r>
                        <a:rPr lang="es-ES" sz="2000" b="0" spc="45" dirty="0">
                          <a:solidFill>
                            <a:schemeClr val="tx1"/>
                          </a:solidFill>
                          <a:effectLst/>
                        </a:rPr>
                        <a:t> </a:t>
                      </a:r>
                      <a:r>
                        <a:rPr lang="es-ES" sz="2000" b="0" dirty="0">
                          <a:solidFill>
                            <a:schemeClr val="tx1"/>
                          </a:solidFill>
                          <a:effectLst/>
                        </a:rPr>
                        <a:t>aplicación</a:t>
                      </a:r>
                      <a:r>
                        <a:rPr lang="es-ES" sz="2000" b="0" spc="35" dirty="0">
                          <a:solidFill>
                            <a:schemeClr val="tx1"/>
                          </a:solidFill>
                          <a:effectLst/>
                        </a:rPr>
                        <a:t> </a:t>
                      </a:r>
                      <a:r>
                        <a:rPr lang="es-ES" sz="2000" b="0" dirty="0">
                          <a:solidFill>
                            <a:schemeClr val="tx1"/>
                          </a:solidFill>
                          <a:effectLst/>
                        </a:rPr>
                        <a:t>OLTP</a:t>
                      </a:r>
                      <a:endParaRPr lang="es-PE" sz="2000" b="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2">
                        <a:lumMod val="20000"/>
                        <a:lumOff val="80000"/>
                      </a:schemeClr>
                    </a:solidFill>
                  </a:tcPr>
                </a:tc>
                <a:tc>
                  <a:txBody>
                    <a:bodyPr/>
                    <a:lstStyle/>
                    <a:p>
                      <a:pPr marL="67945">
                        <a:lnSpc>
                          <a:spcPct val="101000"/>
                        </a:lnSpc>
                        <a:spcBef>
                          <a:spcPts val="45"/>
                        </a:spcBef>
                        <a:spcAft>
                          <a:spcPts val="0"/>
                        </a:spcAft>
                      </a:pPr>
                      <a:r>
                        <a:rPr lang="es-ES" sz="2000" dirty="0">
                          <a:effectLst/>
                        </a:rPr>
                        <a:t>BI</a:t>
                      </a:r>
                      <a:r>
                        <a:rPr lang="es-ES" sz="2000" spc="100" dirty="0">
                          <a:effectLst/>
                        </a:rPr>
                        <a:t> </a:t>
                      </a:r>
                      <a:r>
                        <a:rPr lang="es-ES" sz="2000" dirty="0">
                          <a:effectLst/>
                        </a:rPr>
                        <a:t>como</a:t>
                      </a:r>
                      <a:r>
                        <a:rPr lang="es-ES" sz="2000" spc="90" dirty="0">
                          <a:effectLst/>
                        </a:rPr>
                        <a:t> </a:t>
                      </a:r>
                      <a:r>
                        <a:rPr lang="es-ES" sz="2000" dirty="0">
                          <a:effectLst/>
                        </a:rPr>
                        <a:t>una</a:t>
                      </a:r>
                      <a:r>
                        <a:rPr lang="es-ES" sz="2000" spc="110" dirty="0">
                          <a:effectLst/>
                        </a:rPr>
                        <a:t> </a:t>
                      </a:r>
                      <a:r>
                        <a:rPr lang="es-ES" sz="2000" dirty="0">
                          <a:effectLst/>
                        </a:rPr>
                        <a:t>aplicación</a:t>
                      </a:r>
                      <a:r>
                        <a:rPr lang="es-ES" sz="2000" spc="-240" dirty="0">
                          <a:effectLst/>
                        </a:rPr>
                        <a:t> </a:t>
                      </a:r>
                      <a:r>
                        <a:rPr lang="es-ES" sz="2000" dirty="0">
                          <a:effectLst/>
                        </a:rPr>
                        <a:t>independiente</a:t>
                      </a:r>
                      <a:endParaRPr lang="es-PE" sz="20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016733506"/>
                  </a:ext>
                </a:extLst>
              </a:tr>
            </a:tbl>
          </a:graphicData>
        </a:graphic>
      </p:graphicFrame>
    </p:spTree>
    <p:extLst>
      <p:ext uri="{BB962C8B-B14F-4D97-AF65-F5344CB8AC3E}">
        <p14:creationId xmlns:p14="http://schemas.microsoft.com/office/powerpoint/2010/main" val="912920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Usuarios y Herramientas de BI</a:t>
            </a:r>
          </a:p>
        </p:txBody>
      </p:sp>
      <p:sp>
        <p:nvSpPr>
          <p:cNvPr id="3" name="Marcador de contenido 2"/>
          <p:cNvSpPr>
            <a:spLocks noGrp="1"/>
          </p:cNvSpPr>
          <p:nvPr>
            <p:ph idx="1"/>
          </p:nvPr>
        </p:nvSpPr>
        <p:spPr>
          <a:xfrm>
            <a:off x="838200" y="1471663"/>
            <a:ext cx="10515600" cy="4351338"/>
          </a:xfrm>
        </p:spPr>
        <p:txBody>
          <a:bodyPr/>
          <a:lstStyle/>
          <a:p>
            <a:r>
              <a:rPr lang="es-ES" dirty="0"/>
              <a:t>En la definición de los grupos de usuarios de destino,  hay un espectro de necesidades  de BI. En primer lugar, conocer a sus grupos  de  usuarios  y  luego  igualar  la  herramienta para los grupos de usuarios en su empresa. </a:t>
            </a:r>
            <a:endParaRPr lang="es-PE" dirty="0"/>
          </a:p>
        </p:txBody>
      </p:sp>
      <p:pic>
        <p:nvPicPr>
          <p:cNvPr id="4" name="image47.png"/>
          <p:cNvPicPr/>
          <p:nvPr/>
        </p:nvPicPr>
        <p:blipFill>
          <a:blip r:embed="rId2" cstate="print"/>
          <a:stretch>
            <a:fillRect/>
          </a:stretch>
        </p:blipFill>
        <p:spPr>
          <a:xfrm>
            <a:off x="1578406" y="2979175"/>
            <a:ext cx="7875310" cy="3569109"/>
          </a:xfrm>
          <a:prstGeom prst="rect">
            <a:avLst/>
          </a:prstGeom>
        </p:spPr>
      </p:pic>
    </p:spTree>
    <p:extLst>
      <p:ext uri="{BB962C8B-B14F-4D97-AF65-F5344CB8AC3E}">
        <p14:creationId xmlns:p14="http://schemas.microsoft.com/office/powerpoint/2010/main" val="794518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Herramientas de OLAP</a:t>
            </a:r>
          </a:p>
        </p:txBody>
      </p:sp>
      <p:sp>
        <p:nvSpPr>
          <p:cNvPr id="3" name="Marcador de contenido 2"/>
          <p:cNvSpPr>
            <a:spLocks noGrp="1"/>
          </p:cNvSpPr>
          <p:nvPr>
            <p:ph idx="1"/>
          </p:nvPr>
        </p:nvSpPr>
        <p:spPr/>
        <p:txBody>
          <a:bodyPr/>
          <a:lstStyle/>
          <a:p>
            <a:r>
              <a:rPr lang="es-ES" dirty="0"/>
              <a:t>OLAP proporciona análisis interactivo, </a:t>
            </a:r>
            <a:r>
              <a:rPr lang="es-ES" dirty="0" err="1"/>
              <a:t>multi</a:t>
            </a:r>
            <a:r>
              <a:rPr lang="es-ES" dirty="0"/>
              <a:t>-dimensional con diferentes dimensiones y diferentes niveles de detalle. </a:t>
            </a:r>
          </a:p>
          <a:p>
            <a:r>
              <a:rPr lang="es-ES" dirty="0"/>
              <a:t>Aplicaciones Analíticas</a:t>
            </a:r>
          </a:p>
          <a:p>
            <a:r>
              <a:rPr lang="es-ES" dirty="0"/>
              <a:t>Paneles de gestión y cuadros de mando</a:t>
            </a:r>
          </a:p>
          <a:p>
            <a:endParaRPr lang="es-PE" dirty="0"/>
          </a:p>
        </p:txBody>
      </p:sp>
    </p:spTree>
    <p:extLst>
      <p:ext uri="{BB962C8B-B14F-4D97-AF65-F5344CB8AC3E}">
        <p14:creationId xmlns:p14="http://schemas.microsoft.com/office/powerpoint/2010/main" val="15431174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Aplicaciones Analíticas</a:t>
            </a:r>
          </a:p>
        </p:txBody>
      </p:sp>
      <p:sp>
        <p:nvSpPr>
          <p:cNvPr id="3" name="Marcador de contenido 2"/>
          <p:cNvSpPr>
            <a:spLocks noGrp="1"/>
          </p:cNvSpPr>
          <p:nvPr>
            <p:ph idx="1"/>
          </p:nvPr>
        </p:nvSpPr>
        <p:spPr/>
        <p:txBody>
          <a:bodyPr/>
          <a:lstStyle/>
          <a:p>
            <a:r>
              <a:rPr lang="es-ES" dirty="0"/>
              <a:t>Henry Morris  de IDC primero acuñó el término "aplicaciones  analíticas"  a mediados de la década de 1990, aclarando en qué se diferencian de OLAP y BI herramientas en general. </a:t>
            </a:r>
            <a:r>
              <a:rPr lang="es-ES" b="1" i="1" dirty="0">
                <a:solidFill>
                  <a:srgbClr val="7030A0"/>
                </a:solidFill>
              </a:rPr>
              <a:t>Las aplicaciones analíticas incluyen la lógica y los procesos para extraer datos de los sistemas de origen muy conocidos, tales como  los  sistemas  ERP </a:t>
            </a:r>
            <a:r>
              <a:rPr lang="es-ES" dirty="0"/>
              <a:t>vendedor,  un modelo de datos  para el mercado de datos  y los  informes predefinidos y cuadros de mando. Las aplicaciones analíticas proporcionan a las empresas una solución pre-construidos para optimizar un área funcional (gestión de personas, por ejemplo) o verticales (análisis por menor, por ejemplo) de la industria.</a:t>
            </a:r>
            <a:endParaRPr lang="es-PE" dirty="0"/>
          </a:p>
          <a:p>
            <a:endParaRPr lang="es-PE" dirty="0"/>
          </a:p>
        </p:txBody>
      </p:sp>
    </p:spTree>
    <p:extLst>
      <p:ext uri="{BB962C8B-B14F-4D97-AF65-F5344CB8AC3E}">
        <p14:creationId xmlns:p14="http://schemas.microsoft.com/office/powerpoint/2010/main" val="627108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Cuadros de Mando de Rendimiento</a:t>
            </a:r>
          </a:p>
        </p:txBody>
      </p:sp>
      <p:sp>
        <p:nvSpPr>
          <p:cNvPr id="3" name="Marcador de contenido 2"/>
          <p:cNvSpPr>
            <a:spLocks noGrp="1"/>
          </p:cNvSpPr>
          <p:nvPr>
            <p:ph idx="1"/>
          </p:nvPr>
        </p:nvSpPr>
        <p:spPr/>
        <p:txBody>
          <a:bodyPr/>
          <a:lstStyle/>
          <a:p>
            <a:r>
              <a:rPr lang="es-PE" dirty="0"/>
              <a:t>Cuadros de Mando</a:t>
            </a:r>
          </a:p>
        </p:txBody>
      </p:sp>
      <p:pic>
        <p:nvPicPr>
          <p:cNvPr id="4" name="image48.png"/>
          <p:cNvPicPr/>
          <p:nvPr/>
        </p:nvPicPr>
        <p:blipFill>
          <a:blip r:embed="rId2" cstate="print"/>
          <a:stretch>
            <a:fillRect/>
          </a:stretch>
        </p:blipFill>
        <p:spPr>
          <a:xfrm>
            <a:off x="838200" y="2477847"/>
            <a:ext cx="6451918" cy="3699116"/>
          </a:xfrm>
          <a:prstGeom prst="rect">
            <a:avLst/>
          </a:prstGeom>
        </p:spPr>
      </p:pic>
    </p:spTree>
    <p:extLst>
      <p:ext uri="{BB962C8B-B14F-4D97-AF65-F5344CB8AC3E}">
        <p14:creationId xmlns:p14="http://schemas.microsoft.com/office/powerpoint/2010/main" val="321349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la Función de Gestión de Data Warehouse y Business Intelligence</a:t>
            </a:r>
          </a:p>
        </p:txBody>
      </p:sp>
      <p:pic>
        <p:nvPicPr>
          <p:cNvPr id="4" name="Imagen 3"/>
          <p:cNvPicPr>
            <a:picLocks noChangeAspect="1"/>
          </p:cNvPicPr>
          <p:nvPr/>
        </p:nvPicPr>
        <p:blipFill>
          <a:blip r:embed="rId2"/>
          <a:stretch>
            <a:fillRect/>
          </a:stretch>
        </p:blipFill>
        <p:spPr>
          <a:xfrm>
            <a:off x="721902" y="1690688"/>
            <a:ext cx="7267575" cy="5153025"/>
          </a:xfrm>
          <a:prstGeom prst="rect">
            <a:avLst/>
          </a:prstGeom>
        </p:spPr>
      </p:pic>
    </p:spTree>
    <p:extLst>
      <p:ext uri="{BB962C8B-B14F-4D97-AF65-F5344CB8AC3E}">
        <p14:creationId xmlns:p14="http://schemas.microsoft.com/office/powerpoint/2010/main" val="290005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Herramientas de Gestión de Rendimiento</a:t>
            </a:r>
          </a:p>
        </p:txBody>
      </p:sp>
      <p:sp>
        <p:nvSpPr>
          <p:cNvPr id="3" name="Marcador de contenido 2"/>
          <p:cNvSpPr>
            <a:spLocks noGrp="1"/>
          </p:cNvSpPr>
          <p:nvPr>
            <p:ph idx="1"/>
          </p:nvPr>
        </p:nvSpPr>
        <p:spPr/>
        <p:txBody>
          <a:bodyPr/>
          <a:lstStyle/>
          <a:p>
            <a:r>
              <a:rPr lang="es-ES" dirty="0"/>
              <a:t>Aplicaciones de gestión del rendimiento incluyen el plan del presupuesto, planificación y consolidación financiera. Ha habido una serie de grandes adquisiciones en este segmento, como los proveedores de ERP y los proveedores de BI ven grandes oportunidades de crecimiento aquí y creen BI y Gestión del Rendimiento están convergiendo. En el lado de compra del cliente, el grado en que los clientes comprar BI y gestión del rendimiento del mismo proveedor depende de las capacidades del producto, sino también en el grado en que el CFO y CIO cooperan. </a:t>
            </a:r>
            <a:endParaRPr lang="es-PE" dirty="0"/>
          </a:p>
        </p:txBody>
      </p:sp>
    </p:spTree>
    <p:extLst>
      <p:ext uri="{BB962C8B-B14F-4D97-AF65-F5344CB8AC3E}">
        <p14:creationId xmlns:p14="http://schemas.microsoft.com/office/powerpoint/2010/main" val="40160151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Análisis Predictivo y Herramientas de extracción de Datos</a:t>
            </a:r>
          </a:p>
        </p:txBody>
      </p:sp>
      <p:sp>
        <p:nvSpPr>
          <p:cNvPr id="3" name="Marcador de contenido 2"/>
          <p:cNvSpPr>
            <a:spLocks noGrp="1"/>
          </p:cNvSpPr>
          <p:nvPr>
            <p:ph idx="1"/>
          </p:nvPr>
        </p:nvSpPr>
        <p:spPr/>
        <p:txBody>
          <a:bodyPr>
            <a:normAutofit fontScale="92500" lnSpcReduction="20000"/>
          </a:bodyPr>
          <a:lstStyle/>
          <a:p>
            <a:r>
              <a:rPr lang="es-ES" dirty="0"/>
              <a:t>La extracción de datos es un tipo particular de análisis que revela patrones en los datos utilizando varios algoritmos. Mientras que las herramientas de consulta y de información estándar requieren hacer una pregunta específica, una herramienta de minería de datos ayudará a los usuarios a descubrir las relaciones o muestran patrones de una manera más exploratoria. El análisis predictivo ("que-si" análisis) permite a los usuarios crear un modelo, prueban el modelo basado en datos reales y luego proyectar resultados futuros. Motores subyacentes pueden ser las redes neuronales o inferencia.</a:t>
            </a:r>
            <a:endParaRPr lang="es-PE" dirty="0"/>
          </a:p>
          <a:p>
            <a:r>
              <a:rPr lang="es-ES" dirty="0"/>
              <a:t>Utilice la extracción de datos en el análisis predictivo, detección de fraudes, análisis de causa raíz (a través de la agrupación), la segmentación de clientes y de puntuación y análisis de la cesta de mercado. Aunque la minería de datos es un segmento del mercado de BI, que sigue siendo una aplicación reservada a usuarios especializados.</a:t>
            </a:r>
            <a:endParaRPr lang="es-PE" dirty="0"/>
          </a:p>
        </p:txBody>
      </p:sp>
    </p:spTree>
    <p:extLst>
      <p:ext uri="{BB962C8B-B14F-4D97-AF65-F5344CB8AC3E}">
        <p14:creationId xmlns:p14="http://schemas.microsoft.com/office/powerpoint/2010/main" val="2374948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Visualización y Herramientas avanzadas de descubrimiento</a:t>
            </a:r>
          </a:p>
        </p:txBody>
      </p:sp>
      <p:sp>
        <p:nvSpPr>
          <p:cNvPr id="3" name="Marcador de contenido 2"/>
          <p:cNvSpPr>
            <a:spLocks noGrp="1"/>
          </p:cNvSpPr>
          <p:nvPr>
            <p:ph idx="1"/>
          </p:nvPr>
        </p:nvSpPr>
        <p:spPr/>
        <p:txBody>
          <a:bodyPr>
            <a:normAutofit fontScale="85000" lnSpcReduction="20000"/>
          </a:bodyPr>
          <a:lstStyle/>
          <a:p>
            <a:r>
              <a:rPr lang="es-ES" dirty="0"/>
              <a:t>Herramientas avanzadas de visualización y de descubrimiento a menudo utilizan una arquitectura en-memoria para permitir a los usuarios interactuar con los datos de una forma muy visual e interactiva. Patrones en un gran  conjunto  de  datos  pueden  ser difíciles de reconocer en una pantalla de números. </a:t>
            </a:r>
          </a:p>
          <a:p>
            <a:r>
              <a:rPr lang="es-ES" dirty="0"/>
              <a:t>La diferencia en estas herramientas frente a la mayoría de los productos de tablero de instrumentos está por lo general en:</a:t>
            </a:r>
            <a:endParaRPr lang="es-PE" dirty="0"/>
          </a:p>
          <a:p>
            <a:pPr marL="342900" indent="-342900">
              <a:buFont typeface="+mj-lt"/>
              <a:buAutoNum type="arabicPeriod"/>
            </a:pPr>
            <a:r>
              <a:rPr lang="es-ES" dirty="0"/>
              <a:t>El grado de análisis y visualización sofisticados tipos, tales como pequeños múltiplos, líneas de chispa, mapas de calor, histogramas, diagramas en cascada, gráficos de bala y así sucesivamente.</a:t>
            </a:r>
            <a:endParaRPr lang="es-PE" dirty="0"/>
          </a:p>
          <a:p>
            <a:pPr marL="342900" indent="-342900">
              <a:buFont typeface="+mj-lt"/>
              <a:buAutoNum type="arabicPeriod"/>
            </a:pPr>
            <a:r>
              <a:rPr lang="es-ES" dirty="0"/>
              <a:t>El cumplimiento de las mejores prácticas de acuerdo con la comunidad visualización.</a:t>
            </a:r>
            <a:endParaRPr lang="es-PE" dirty="0"/>
          </a:p>
          <a:p>
            <a:pPr marL="342900" indent="-342900">
              <a:buFont typeface="+mj-lt"/>
              <a:buAutoNum type="arabicPeriod"/>
            </a:pPr>
            <a:r>
              <a:rPr lang="es-ES" dirty="0"/>
              <a:t>El grado de interactividad y el descubrimiento visual frente a la creación de un gráfico en una pantalla de datos tabulares.</a:t>
            </a:r>
            <a:endParaRPr lang="es-PE" dirty="0"/>
          </a:p>
          <a:p>
            <a:endParaRPr lang="es-PE" dirty="0"/>
          </a:p>
        </p:txBody>
      </p:sp>
    </p:spTree>
    <p:extLst>
      <p:ext uri="{BB962C8B-B14F-4D97-AF65-F5344CB8AC3E}">
        <p14:creationId xmlns:p14="http://schemas.microsoft.com/office/powerpoint/2010/main" val="911415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Procesamiento de Datos para la Inteligencia de Negocios</a:t>
            </a:r>
          </a:p>
        </p:txBody>
      </p:sp>
      <p:sp>
        <p:nvSpPr>
          <p:cNvPr id="3" name="Marcador de contenido 2"/>
          <p:cNvSpPr>
            <a:spLocks noGrp="1"/>
          </p:cNvSpPr>
          <p:nvPr>
            <p:ph idx="1"/>
          </p:nvPr>
        </p:nvSpPr>
        <p:spPr/>
        <p:txBody>
          <a:bodyPr/>
          <a:lstStyle/>
          <a:p>
            <a:r>
              <a:rPr lang="es-PE" dirty="0"/>
              <a:t>Áreas de almacenamiento intermedio</a:t>
            </a:r>
          </a:p>
          <a:p>
            <a:r>
              <a:rPr lang="es-PE" dirty="0"/>
              <a:t>Fuentes y Objetivos de cartografía</a:t>
            </a:r>
          </a:p>
          <a:p>
            <a:r>
              <a:rPr lang="es-PE" dirty="0"/>
              <a:t>Limpieza de datos y Transformaciones (Adquisición de Datos)</a:t>
            </a:r>
          </a:p>
        </p:txBody>
      </p:sp>
    </p:spTree>
    <p:extLst>
      <p:ext uri="{BB962C8B-B14F-4D97-AF65-F5344CB8AC3E}">
        <p14:creationId xmlns:p14="http://schemas.microsoft.com/office/powerpoint/2010/main" val="4019121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Supervisar y ajustar los Procesos de Almacenamiento de Datos</a:t>
            </a:r>
          </a:p>
        </p:txBody>
      </p:sp>
      <p:sp>
        <p:nvSpPr>
          <p:cNvPr id="3" name="Marcador de contenido 2"/>
          <p:cNvSpPr>
            <a:spLocks noGrp="1"/>
          </p:cNvSpPr>
          <p:nvPr>
            <p:ph idx="1"/>
          </p:nvPr>
        </p:nvSpPr>
        <p:spPr/>
        <p:txBody>
          <a:bodyPr>
            <a:normAutofit fontScale="92500"/>
          </a:bodyPr>
          <a:lstStyle/>
          <a:p>
            <a:r>
              <a:rPr lang="es-ES" dirty="0"/>
              <a:t>La transparencia y la visibilidad son los principios fundamentales que deben conducir el monitoreo DW-BIM. Cuanto más se puede exponer a los detalles de las actividades DW- BIM, más clientes finales pueden ver y entender lo que está pasando (y tener confianza en el BI) y menos apoyo directo del cliente final será requerida. </a:t>
            </a:r>
          </a:p>
          <a:p>
            <a:r>
              <a:rPr lang="es-ES" dirty="0"/>
              <a:t>Proporcionar un panel que expone el estado de alto nivel de las actividades de suministro de datos, con capacidad de drill-</a:t>
            </a:r>
            <a:r>
              <a:rPr lang="es-ES" dirty="0" err="1"/>
              <a:t>down</a:t>
            </a:r>
            <a:r>
              <a:rPr lang="es-ES" dirty="0"/>
              <a:t>, es una buena práctica que permite a un tirón de la demanda en la información por tanto el personal de apoyo y clientes. </a:t>
            </a:r>
          </a:p>
          <a:p>
            <a:r>
              <a:rPr lang="es-ES" dirty="0"/>
              <a:t>La incorporación de medidas de calidad de datos mejorará el valor de este tablero donde el rendimiento es más que sólo velocidad y sincronización.</a:t>
            </a:r>
            <a:endParaRPr lang="es-PE" dirty="0"/>
          </a:p>
        </p:txBody>
      </p:sp>
    </p:spTree>
    <p:extLst>
      <p:ext uri="{BB962C8B-B14F-4D97-AF65-F5344CB8AC3E}">
        <p14:creationId xmlns:p14="http://schemas.microsoft.com/office/powerpoint/2010/main" val="3717789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Monitorear y ajustar actividades BI y Rendimiento</a:t>
            </a:r>
          </a:p>
        </p:txBody>
      </p:sp>
      <p:sp>
        <p:nvSpPr>
          <p:cNvPr id="3" name="Marcador de contenido 2"/>
          <p:cNvSpPr>
            <a:spLocks noGrp="1"/>
          </p:cNvSpPr>
          <p:nvPr>
            <p:ph idx="1"/>
          </p:nvPr>
        </p:nvSpPr>
        <p:spPr/>
        <p:txBody>
          <a:bodyPr>
            <a:normAutofit fontScale="77500" lnSpcReduction="20000"/>
          </a:bodyPr>
          <a:lstStyle/>
          <a:p>
            <a:r>
              <a:rPr lang="es-ES" dirty="0"/>
              <a:t>Una buena práctica para el monitoreo y ajuste a punto de BI es definir y mostrar un conjunto de métricas de satisfacción del cliente. El tiempo medio de respuesta de la consulta y el número de usuarios por día / semana / mes, son ejemplos de métricas útiles para mostrar. Además de mostrar las medidas estadísticas disponibles de los sistemas, es útil para estudiar los clientes DW-BIM regularmente.</a:t>
            </a:r>
            <a:endParaRPr lang="es-PE" dirty="0"/>
          </a:p>
          <a:p>
            <a:r>
              <a:rPr lang="es-ES" dirty="0"/>
              <a:t>Revisión periódica de las estadísticas de uso y los patrones es esencial. Los informes que proporcionan la frecuencia y uso de los recursos de datos, consultas e informes permiten mejora prudente. </a:t>
            </a:r>
          </a:p>
          <a:p>
            <a:r>
              <a:rPr lang="es-ES" dirty="0"/>
              <a:t>Ajustar la actividad BI es análogo  al  principio  de  aplicaciones  de perfiles con el fin de saber dónde están los cuellos de botella son y dónde aplicar los esfuerzos de optimización. La creación de índices y agregaciones es más eficaz cuando se hace de acuerdo con los patrones de uso y las estadísticas.</a:t>
            </a:r>
          </a:p>
          <a:p>
            <a:r>
              <a:rPr lang="es-ES" dirty="0"/>
              <a:t> Mejoras de rendimiento tremendas pueden venir de soluciones simples, tales como  la  publicación  de  los resultados diarios completados a un informe que corre cientos o miles de veces al día.</a:t>
            </a:r>
            <a:endParaRPr lang="es-PE" dirty="0"/>
          </a:p>
          <a:p>
            <a:endParaRPr lang="es-PE" dirty="0"/>
          </a:p>
        </p:txBody>
      </p:sp>
    </p:spTree>
    <p:extLst>
      <p:ext uri="{BB962C8B-B14F-4D97-AF65-F5344CB8AC3E}">
        <p14:creationId xmlns:p14="http://schemas.microsoft.com/office/powerpoint/2010/main" val="2334225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normAutofit fontScale="92500" lnSpcReduction="10000"/>
          </a:bodyPr>
          <a:lstStyle/>
          <a:p>
            <a:r>
              <a:rPr lang="es-ES" dirty="0"/>
              <a:t>Obtener el compromiso y apoyo ejecutivo. Estos proyectos son mano de obra intensiva.</a:t>
            </a:r>
            <a:endParaRPr lang="es-PE" dirty="0"/>
          </a:p>
          <a:p>
            <a:r>
              <a:rPr lang="es-ES" dirty="0"/>
              <a:t>Asegure el negocio de la </a:t>
            </a:r>
            <a:r>
              <a:rPr lang="es-ES" dirty="0" err="1"/>
              <a:t>SME’s</a:t>
            </a:r>
            <a:r>
              <a:rPr lang="es-ES" dirty="0"/>
              <a:t>. Soporte y alta disponibilidad son necesarios para obtener los datos correctos y solución de BI útil.</a:t>
            </a:r>
            <a:endParaRPr lang="es-PE" dirty="0"/>
          </a:p>
          <a:p>
            <a:r>
              <a:rPr lang="es-ES" dirty="0"/>
              <a:t>Sé   negocio   enfocado   y   conducido.   Asegúrese   que   el   trabajo   DW/BI   está cumpliendo las necesidades de negocio de prioridad real y la solución de la quema de los problemas de negocio. Dejar que el negocio defina la priorización.</a:t>
            </a:r>
            <a:endParaRPr lang="es-PE" dirty="0"/>
          </a:p>
          <a:p>
            <a:r>
              <a:rPr lang="es-ES" dirty="0"/>
              <a:t>La calidad demostrable de los datos es esencial. Imprescindible para el éxito BI/DW  es  ser  capaz  de  responder  a  preguntas  básicas  como  "¿Por  qué  es  esta suma X?" "¿Cómo fue que calculada?" Y "¿De dónde provienen los datos?"</a:t>
            </a:r>
            <a:endParaRPr lang="es-PE" dirty="0"/>
          </a:p>
          <a:p>
            <a:endParaRPr lang="es-PE" dirty="0"/>
          </a:p>
        </p:txBody>
      </p:sp>
    </p:spTree>
    <p:extLst>
      <p:ext uri="{BB962C8B-B14F-4D97-AF65-F5344CB8AC3E}">
        <p14:creationId xmlns:p14="http://schemas.microsoft.com/office/powerpoint/2010/main" val="3779864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92500" lnSpcReduction="10000"/>
          </a:bodyPr>
          <a:lstStyle/>
          <a:p>
            <a:r>
              <a:rPr lang="es-ES" dirty="0"/>
              <a:t>Proporcionar valor incremental. Lo ideal es entregar en continuas segmentos 2- 3 meses.</a:t>
            </a:r>
            <a:endParaRPr lang="es-PE" dirty="0"/>
          </a:p>
          <a:p>
            <a:r>
              <a:rPr lang="es-ES" dirty="0"/>
              <a:t>Transparencia y de autoservicio. El más contexto (metadatos de todo tipo), siempre, más clientes de valor derivan. Exponiendo Sabiamente información sobre el proceso reduce las llamadas y aumenta la satisfacción.</a:t>
            </a:r>
            <a:endParaRPr lang="es-PE" dirty="0"/>
          </a:p>
          <a:p>
            <a:r>
              <a:rPr lang="es-ES" dirty="0"/>
              <a:t>Un tamaño no sirve para todos. Asegúrate de encontrar las herramientas y productos adecuados para cada uno de sus segmentos de clientes.</a:t>
            </a:r>
            <a:endParaRPr lang="es-PE" dirty="0"/>
          </a:p>
          <a:p>
            <a:r>
              <a:rPr lang="es-ES" dirty="0"/>
              <a:t>Piense y arquitecto globalmente, actuar y construir localmente. Deje que la gran imagen y visión final guían la arquitectura, sino construir y entregar de forma incremental, con mucho más corto plazo y un mayor enfoque basado en proyectos.</a:t>
            </a:r>
            <a:endParaRPr lang="es-PE" dirty="0"/>
          </a:p>
          <a:p>
            <a:endParaRPr lang="es-PE" dirty="0"/>
          </a:p>
        </p:txBody>
      </p:sp>
    </p:spTree>
    <p:extLst>
      <p:ext uri="{BB962C8B-B14F-4D97-AF65-F5344CB8AC3E}">
        <p14:creationId xmlns:p14="http://schemas.microsoft.com/office/powerpoint/2010/main" val="3686361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lstStyle/>
          <a:p>
            <a:r>
              <a:rPr lang="es-ES" dirty="0"/>
              <a:t>Colaborar e integrarse con todos las demás iniciativas de datos, sobre todo los de Gobierno de Datos, calidad de datos y metadatos.</a:t>
            </a:r>
            <a:endParaRPr lang="es-PE" dirty="0"/>
          </a:p>
          <a:p>
            <a:r>
              <a:rPr lang="es-ES" dirty="0"/>
              <a:t>Comience con el final en mente. Deje que la prioridad de negocio y alcance de extremo-datos-entrega en el espacio BI impulsan la creación  del  contenido  de DW. El propósito principal de la existencia de la DW es servir de seguridad de datos a los clientes de negocios final a través de las capacidades de BI.</a:t>
            </a:r>
            <a:endParaRPr lang="es-PE" dirty="0"/>
          </a:p>
          <a:p>
            <a:r>
              <a:rPr lang="es-ES" dirty="0"/>
              <a:t>Resumir y optimizar última, no la primera. Basarse en los datos atómicos y añadir agregados o resúmenes según sea necesario para el rendimiento, pero no para reemplazar el detalle.</a:t>
            </a:r>
            <a:endParaRPr lang="es-PE" dirty="0"/>
          </a:p>
          <a:p>
            <a:endParaRPr lang="es-PE" dirty="0"/>
          </a:p>
        </p:txBody>
      </p:sp>
    </p:spTree>
    <p:extLst>
      <p:ext uri="{BB962C8B-B14F-4D97-AF65-F5344CB8AC3E}">
        <p14:creationId xmlns:p14="http://schemas.microsoft.com/office/powerpoint/2010/main" val="2460462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Data </a:t>
            </a:r>
            <a:r>
              <a:rPr lang="es-ES" dirty="0" err="1"/>
              <a:t>Warehousing</a:t>
            </a:r>
            <a:r>
              <a:rPr lang="es-ES" dirty="0"/>
              <a:t> e inteligencia de negocios</a:t>
            </a:r>
            <a:endParaRPr lang="es-PE" dirty="0"/>
          </a:p>
        </p:txBody>
      </p:sp>
      <p:sp>
        <p:nvSpPr>
          <p:cNvPr id="3" name="Marcador de contenido 2"/>
          <p:cNvSpPr>
            <a:spLocks noGrp="1"/>
          </p:cNvSpPr>
          <p:nvPr>
            <p:ph idx="1"/>
          </p:nvPr>
        </p:nvSpPr>
        <p:spPr/>
        <p:txBody>
          <a:bodyPr/>
          <a:lstStyle/>
          <a:p>
            <a:r>
              <a:rPr lang="es-ES" i="1" dirty="0"/>
              <a:t>Data </a:t>
            </a:r>
            <a:r>
              <a:rPr lang="es-ES" i="1" dirty="0" err="1"/>
              <a:t>Warehousing</a:t>
            </a:r>
            <a:r>
              <a:rPr lang="es-ES" i="1" dirty="0"/>
              <a:t> e inteligencia de </a:t>
            </a:r>
            <a:r>
              <a:rPr lang="es-ES" dirty="0"/>
              <a:t>negocios (DW-BIM por sus siglas en inglés) es la recopilación, integración y presentación de datos para propósitos de análisis de negocio y toma de decisiones. DW-BIM se compone de actividades que soportan todas las fases del ciclo de vida de soporte a las decisiones que provee contexto, mueve y transforma datos desde las fuentes a un repositorio destino común y luego proporciona diversos medios de acceso, manipulación y presentación de reportes sobre un conjunto de datos integrado.</a:t>
            </a:r>
            <a:endParaRPr lang="es-PE" dirty="0"/>
          </a:p>
          <a:p>
            <a:endParaRPr lang="es-PE" dirty="0"/>
          </a:p>
        </p:txBody>
      </p:sp>
    </p:spTree>
    <p:extLst>
      <p:ext uri="{BB962C8B-B14F-4D97-AF65-F5344CB8AC3E}">
        <p14:creationId xmlns:p14="http://schemas.microsoft.com/office/powerpoint/2010/main" val="266526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objetivos de DW-BIM</a:t>
            </a:r>
            <a:endParaRPr lang="es-PE" dirty="0"/>
          </a:p>
        </p:txBody>
      </p:sp>
      <p:sp>
        <p:nvSpPr>
          <p:cNvPr id="3" name="Marcador de contenido 2"/>
          <p:cNvSpPr>
            <a:spLocks noGrp="1"/>
          </p:cNvSpPr>
          <p:nvPr>
            <p:ph idx="1"/>
          </p:nvPr>
        </p:nvSpPr>
        <p:spPr/>
        <p:txBody>
          <a:bodyPr>
            <a:normAutofit lnSpcReduction="10000"/>
          </a:bodyPr>
          <a:lstStyle/>
          <a:p>
            <a:pPr lvl="0"/>
            <a:r>
              <a:rPr lang="es-ES" dirty="0"/>
              <a:t>Proporcionar un almacenamiento integrado de los datos requeridos actuales e históricos, organizado por áreas.</a:t>
            </a:r>
            <a:endParaRPr lang="es-PE" dirty="0"/>
          </a:p>
          <a:p>
            <a:pPr lvl="0"/>
            <a:r>
              <a:rPr lang="es-ES" dirty="0"/>
              <a:t>Garantizar datos creíbles y de calidad para todas las capacidades de acceso.</a:t>
            </a:r>
            <a:endParaRPr lang="es-PE" dirty="0"/>
          </a:p>
          <a:p>
            <a:pPr lvl="0"/>
            <a:r>
              <a:rPr lang="es-ES" dirty="0"/>
              <a:t>Asegurar un ambiente estable, de alto desempeño y confiable para la adquisición, administración y acceso a datos.</a:t>
            </a:r>
            <a:endParaRPr lang="es-PE" dirty="0"/>
          </a:p>
          <a:p>
            <a:pPr lvl="0"/>
            <a:r>
              <a:rPr lang="es-ES" dirty="0"/>
              <a:t>Proporcionar un ambiente de acceso a datos fácil de usar, flexible y comprensible.</a:t>
            </a:r>
            <a:endParaRPr lang="es-PE" dirty="0"/>
          </a:p>
          <a:p>
            <a:pPr lvl="0"/>
            <a:r>
              <a:rPr lang="es-ES" dirty="0"/>
              <a:t>Entregar contenido y acceso a los datos de forma apropiada para los objetivos de la organización.</a:t>
            </a:r>
            <a:endParaRPr lang="es-PE" dirty="0"/>
          </a:p>
          <a:p>
            <a:endParaRPr lang="es-PE" dirty="0"/>
          </a:p>
        </p:txBody>
      </p:sp>
    </p:spTree>
    <p:extLst>
      <p:ext uri="{BB962C8B-B14F-4D97-AF65-F5344CB8AC3E}">
        <p14:creationId xmlns:p14="http://schemas.microsoft.com/office/powerpoint/2010/main" val="293273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92500" lnSpcReduction="10000"/>
          </a:bodyPr>
          <a:lstStyle/>
          <a:p>
            <a:pPr lvl="0"/>
            <a:r>
              <a:rPr lang="es-ES" dirty="0"/>
              <a:t>Apalancar, en lugar de duplicar, funciones relevantes de gestión de datos, como Referencia y Gestión de Datos Maestros, Gobierno de Datos, Calidad de datos y </a:t>
            </a:r>
            <a:r>
              <a:rPr lang="es-ES" dirty="0" err="1"/>
              <a:t>Metadata</a:t>
            </a:r>
            <a:r>
              <a:rPr lang="es-ES" dirty="0"/>
              <a:t>.</a:t>
            </a:r>
            <a:endParaRPr lang="es-PE" dirty="0"/>
          </a:p>
          <a:p>
            <a:pPr lvl="0"/>
            <a:r>
              <a:rPr lang="es-ES" dirty="0"/>
              <a:t>Proveer un punto empresarial para la entrega de datos como apoyo a las decisiones, políticas, procedimientos, definiciones y normas que surgen del gobierno de datos.</a:t>
            </a:r>
            <a:endParaRPr lang="es-PE" dirty="0"/>
          </a:p>
          <a:p>
            <a:pPr lvl="0"/>
            <a:r>
              <a:rPr lang="es-ES" dirty="0"/>
              <a:t>Definir, construir y soportar todos los repositorios de datos, procesos de datos, infraestructura de datos y herramientas de datos que contienen datos integrados, post-transaccionales y refinados, los cuales se utilizan para visualización, análisis o solicitud de cumplimiento.</a:t>
            </a:r>
            <a:endParaRPr lang="es-PE" dirty="0"/>
          </a:p>
          <a:p>
            <a:r>
              <a:rPr lang="es-ES" dirty="0"/>
              <a:t>Integrar datos recientemente descubiertos como resultado de los procesos de BI en el DW para futuros análisis y uso de inteligencia de negocios.</a:t>
            </a:r>
            <a:endParaRPr lang="es-PE" dirty="0"/>
          </a:p>
        </p:txBody>
      </p:sp>
    </p:spTree>
    <p:extLst>
      <p:ext uri="{BB962C8B-B14F-4D97-AF65-F5344CB8AC3E}">
        <p14:creationId xmlns:p14="http://schemas.microsoft.com/office/powerpoint/2010/main" val="1599394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7209</Words>
  <Application>Microsoft Office PowerPoint</Application>
  <PresentationFormat>Panorámica</PresentationFormat>
  <Paragraphs>531</Paragraphs>
  <Slides>69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69</vt:i4>
      </vt:variant>
    </vt:vector>
  </HeadingPairs>
  <TitlesOfParts>
    <vt:vector size="74" baseType="lpstr">
      <vt:lpstr>Arial</vt:lpstr>
      <vt:lpstr>Calibri</vt:lpstr>
      <vt:lpstr>Calibri Light</vt:lpstr>
      <vt:lpstr>Cambria</vt:lpstr>
      <vt:lpstr>Tema de Office</vt:lpstr>
      <vt:lpstr> Gestion de Datos con la Guia DAMA DMBOK</vt:lpstr>
      <vt:lpstr>Capitulo 9 Gestión de DW y BI </vt:lpstr>
      <vt:lpstr>Introduccion</vt:lpstr>
      <vt:lpstr>Enterprise Data Warehouse</vt:lpstr>
      <vt:lpstr>Inteligencia de Negocio</vt:lpstr>
      <vt:lpstr>Actividades de la Función de Gestión de Data Warehouse y Business Intelligence</vt:lpstr>
      <vt:lpstr>Data Warehousing e inteligencia de negocios</vt:lpstr>
      <vt:lpstr>Los objetivos de DW-BIM</vt:lpstr>
      <vt:lpstr>… continua</vt:lpstr>
      <vt:lpstr>Actividades y Conceptos de DW-BIM</vt:lpstr>
      <vt:lpstr>Características clásicas de un Data Warehouse</vt:lpstr>
      <vt:lpstr>Arquitectura y Componentes del DW/BI</vt:lpstr>
      <vt:lpstr>Fabrica de información corporativa de Inmon</vt:lpstr>
      <vt:lpstr>… continua</vt:lpstr>
      <vt:lpstr>Presentación de PowerPoint</vt:lpstr>
      <vt:lpstr>Presentación de PowerPoint</vt:lpstr>
      <vt:lpstr>Notas Aclaratorias</vt:lpstr>
      <vt:lpstr>Diferencias entre un DW y un Data Marts</vt:lpstr>
      <vt:lpstr>Componentes de la Fábrica de Información Corporativa – Vista de Negocio/Aplicación</vt:lpstr>
      <vt:lpstr>Presentación de PowerPoint</vt:lpstr>
      <vt:lpstr>Componentes de la Fábrica de Información Corporativa – Vista de Datos</vt:lpstr>
      <vt:lpstr>Presentación de PowerPoint</vt:lpstr>
      <vt:lpstr>Presentación de PowerPoint</vt:lpstr>
      <vt:lpstr>Contraste entre DW y Data Marts – Vista de Aplicaciones</vt:lpstr>
      <vt:lpstr>Desarrollo de Negocios del ciclo de vida de Kimball y piezas de ajedrez de DW</vt:lpstr>
      <vt:lpstr>… continua</vt:lpstr>
      <vt:lpstr>Componentes críticos del Data Warehouse de Kimball</vt:lpstr>
      <vt:lpstr>Componentes básicos de las fichas de ajedrez del Data Warehouse de Kimball</vt:lpstr>
      <vt:lpstr>… continua</vt:lpstr>
      <vt:lpstr>Inteligencia de Negocio, Táctica, Estratégica y Operativa</vt:lpstr>
      <vt:lpstr>Tipos de Almacenamiento de Datos</vt:lpstr>
      <vt:lpstr>Almacenamiento de datos activo</vt:lpstr>
      <vt:lpstr>Análisis Multidimensional - OLAP</vt:lpstr>
      <vt:lpstr>ROLAP, MOLAP, HOLAP y DOLAP</vt:lpstr>
      <vt:lpstr>Conceptos y terminología de modelado de datos dimensionales</vt:lpstr>
      <vt:lpstr>Características de los sistemas para las aplicaciones transaccionales y para Data Marts</vt:lpstr>
      <vt:lpstr>El Modelado Dimensional</vt:lpstr>
      <vt:lpstr>Tablas de hechos</vt:lpstr>
      <vt:lpstr>Tablas de Dimensiones</vt:lpstr>
      <vt:lpstr>… continua</vt:lpstr>
      <vt:lpstr>Claves Subrogadas y Naturales</vt:lpstr>
      <vt:lpstr>Claves Subrogadas</vt:lpstr>
      <vt:lpstr>Claves Naturales</vt:lpstr>
      <vt:lpstr>Tipos de Atributos Dimensionales</vt:lpstr>
      <vt:lpstr>Esquema Estrella</vt:lpstr>
      <vt:lpstr>Esquema Copo de Nieve</vt:lpstr>
      <vt:lpstr>tipos de Tablas de “Snowflaking (copo de nieve)”</vt:lpstr>
      <vt:lpstr>Grano</vt:lpstr>
      <vt:lpstr>Esquema Estrella: Ejemplo</vt:lpstr>
      <vt:lpstr>Dimensiones Conformes</vt:lpstr>
      <vt:lpstr>Datos Conformes</vt:lpstr>
      <vt:lpstr>Arquitectura DW-Bus y Matriz Bus</vt:lpstr>
      <vt:lpstr>Matriz DW-Bus: Ejemplo </vt:lpstr>
      <vt:lpstr>Actividades de DW BIM</vt:lpstr>
      <vt:lpstr>Producción frente a reportes de negocios y consulta </vt:lpstr>
      <vt:lpstr>Usuarios y Herramientas de BI</vt:lpstr>
      <vt:lpstr>Herramientas de OLAP</vt:lpstr>
      <vt:lpstr>Aplicaciones Analíticas</vt:lpstr>
      <vt:lpstr>Cuadros de Mando de Rendimiento</vt:lpstr>
      <vt:lpstr>Herramientas de Gestión de Rendimiento</vt:lpstr>
      <vt:lpstr>Análisis Predictivo y Herramientas de extracción de Datos</vt:lpstr>
      <vt:lpstr>Visualización y Herramientas avanzadas de descubrimiento</vt:lpstr>
      <vt:lpstr>Procesamiento de Datos para la Inteligencia de Negocios</vt:lpstr>
      <vt:lpstr>Supervisar y ajustar los Procesos de Almacenamiento de Datos</vt:lpstr>
      <vt:lpstr>Monitorear y ajustar actividades BI y Rendimiento</vt:lpstr>
      <vt:lpstr>Principios Rectores</vt:lpstr>
      <vt:lpstr>… continua</vt:lpstr>
      <vt:lpstr>… continua</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74</cp:revision>
  <dcterms:created xsi:type="dcterms:W3CDTF">2022-10-18T20:55:37Z</dcterms:created>
  <dcterms:modified xsi:type="dcterms:W3CDTF">2024-04-22T17:14:27Z</dcterms:modified>
</cp:coreProperties>
</file>