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56" r:id="rId2"/>
    <p:sldId id="257" r:id="rId3"/>
    <p:sldId id="258" r:id="rId4"/>
    <p:sldId id="259" r:id="rId5"/>
    <p:sldId id="267" r:id="rId6"/>
    <p:sldId id="268" r:id="rId7"/>
    <p:sldId id="262" r:id="rId8"/>
    <p:sldId id="269" r:id="rId9"/>
    <p:sldId id="263" r:id="rId10"/>
    <p:sldId id="264" r:id="rId11"/>
    <p:sldId id="270" r:id="rId12"/>
    <p:sldId id="272" r:id="rId13"/>
    <p:sldId id="271" r:id="rId14"/>
    <p:sldId id="273" r:id="rId15"/>
    <p:sldId id="265" r:id="rId16"/>
    <p:sldId id="266" r:id="rId17"/>
    <p:sldId id="260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3" r:id="rId26"/>
    <p:sldId id="284" r:id="rId27"/>
    <p:sldId id="280" r:id="rId28"/>
    <p:sldId id="281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301" r:id="rId43"/>
    <p:sldId id="298" r:id="rId44"/>
    <p:sldId id="299" r:id="rId45"/>
    <p:sldId id="302" r:id="rId46"/>
    <p:sldId id="325" r:id="rId47"/>
    <p:sldId id="300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30" r:id="rId61"/>
    <p:sldId id="315" r:id="rId62"/>
    <p:sldId id="333" r:id="rId63"/>
    <p:sldId id="316" r:id="rId64"/>
    <p:sldId id="317" r:id="rId65"/>
    <p:sldId id="318" r:id="rId66"/>
    <p:sldId id="334" r:id="rId67"/>
    <p:sldId id="335" r:id="rId68"/>
    <p:sldId id="336" r:id="rId69"/>
    <p:sldId id="337" r:id="rId70"/>
    <p:sldId id="338" r:id="rId71"/>
    <p:sldId id="319" r:id="rId72"/>
    <p:sldId id="320" r:id="rId73"/>
    <p:sldId id="321" r:id="rId74"/>
    <p:sldId id="322" r:id="rId75"/>
    <p:sldId id="339" r:id="rId76"/>
    <p:sldId id="323" r:id="rId77"/>
    <p:sldId id="324" r:id="rId78"/>
    <p:sldId id="340" r:id="rId79"/>
    <p:sldId id="327" r:id="rId80"/>
    <p:sldId id="328" r:id="rId81"/>
    <p:sldId id="329" r:id="rId82"/>
    <p:sldId id="331" r:id="rId83"/>
    <p:sldId id="332" r:id="rId8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97" autoAdjust="0"/>
  </p:normalViewPr>
  <p:slideViewPr>
    <p:cSldViewPr snapToGrid="0">
      <p:cViewPr varScale="1">
        <p:scale>
          <a:sx n="42" d="100"/>
          <a:sy n="42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3E6A4-0F54-46E0-9300-0DF324C91C10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5D34D-59DB-405B-BC7B-F53D8958F43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625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5D34D-59DB-405B-BC7B-F53D8958F433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4982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5D34D-59DB-405B-BC7B-F53D8958F433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527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5D34D-59DB-405B-BC7B-F53D8958F433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2496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5D34D-59DB-405B-BC7B-F53D8958F433}" type="slidenum">
              <a:rPr lang="es-PE" smtClean="0"/>
              <a:t>61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141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7FFF4-131B-9939-E556-A54F722C8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F78577-4FD0-CED1-3BF4-91F1637EB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E19383-D966-FF9C-4490-5589ACAA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31-E19A-4DF6-9D2F-A7B774557DA5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A2A9BD-B36B-C9FE-2E7D-87DD3174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D609ED-273E-49EE-3DC3-4C0FD1CF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589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CD789-5796-3708-8165-84C69051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305F59-8ECA-4EDC-8A7C-0FA7B9DA4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D65B3F-568A-BF8F-EEF3-2DB6A32B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31-E19A-4DF6-9D2F-A7B774557DA5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C893B8-7110-EFCB-D2D1-E26D1C15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1A9DD3-CE9B-FC59-8B45-C280E852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669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6846B0-8A3C-725B-9596-DB4B968EB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B23F74-06A8-04F8-E0F0-B8F5447C2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0CC5C-BDD0-8131-5A5F-85A7A1EA1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31-E19A-4DF6-9D2F-A7B774557DA5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07A28E-B7BA-BAE7-62C2-C802895F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2E43F2-6800-3B18-15D2-11F77F60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652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32688-178E-5AB3-A576-0C09A288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778852-0866-03EE-D646-199B6D859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C1FB4-1A63-8054-6A74-4DF8513F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31-E19A-4DF6-9D2F-A7B774557DA5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D9727C-EAD7-0060-9950-5D5C610F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B74316-F472-6BC2-4C0D-2058D361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4E30959-4445-D897-858E-394C2C4C24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938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52AED-E976-327D-AD45-74C4A612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CF7507-7DB4-0C08-B43E-885FC5D65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15F5F6-6945-2A97-0ADC-7AE75D68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31-E19A-4DF6-9D2F-A7B774557DA5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1AAAF7-BA5A-3349-2701-ACA976A7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4C3E24-F3A0-040C-47B1-8742930A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936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B1055-D250-6A38-2926-60D0DEBC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7AA850-CD20-B4F3-2A16-DDA8F58E2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0FF2A1-B4E3-126B-B8DE-EF93315A9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732579-4E6F-D87D-96A8-686081BC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31-E19A-4DF6-9D2F-A7B774557DA5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1DB3A4-C471-1758-FB23-9DA07678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C820F7-8497-F97D-F1DF-96A557A9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05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46ACC-0ED3-6B52-2409-237B6D1F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BF7CCE-C873-0F1D-B14E-164EB72C7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372E2D-E88B-A41A-96BA-1101414BF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2835A50-66E5-B7F9-BDA6-9EBEEB9A1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AA5C1C-1CCE-C530-5875-ABDA35E19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1449D2-BA41-DE69-37F1-5D8AB635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31-E19A-4DF6-9D2F-A7B774557DA5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F1A4D9-26E7-6ACA-530A-F34727E7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D7BBDCF-DB41-A958-1996-03EF5199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462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7C1BF-E039-3B8B-A8C1-E1CB3BD4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B1DED5-D0DC-8B66-03AB-2DA88847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31-E19A-4DF6-9D2F-A7B774557DA5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0FE323-D872-1E07-6A1E-E96B50E6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0F3056-B083-E4E2-923E-D64C6B57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120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BE2318-DD01-961C-FA77-2F21DFBF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31-E19A-4DF6-9D2F-A7B774557DA5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733803-30BA-51C7-35DC-834A1E73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3A103B-CCDF-ADB0-BA88-5D985184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272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66B50-241F-EA65-A1C7-25557CB9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526A24-71DC-F2DE-DDF6-0FC0398AE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E29343-D54D-1732-FAB7-BC834399D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312EE5-1EA0-D597-76B4-DAF1E4FC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31-E19A-4DF6-9D2F-A7B774557DA5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37CBD3-A148-CFFA-987A-B1F73DB6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4ABC52-38C3-5DB7-CFDE-ED29C218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572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0C6DB-D149-D119-76F6-0211544C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2FAA6B-0C4A-C875-F6AE-71943B8E2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3FB755-D010-2EB6-02A0-D68C748E0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65A6D8-735C-A210-C747-904E365F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B31-E19A-4DF6-9D2F-A7B774557DA5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EC2D10-A4B8-7370-B023-67F7F52C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4B97B3-402C-C9E2-0456-3B9E6FC2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575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FDBD45F-AE5C-60BF-AD1D-3EED14E0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2C76D3-9604-DBF3-CBCE-A54906510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80A084-9C53-BFED-ADEB-1CECAC64D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CBB31-E19A-4DF6-9D2F-A7B774557DA5}" type="datetimeFigureOut">
              <a:rPr lang="es-PE" smtClean="0"/>
              <a:t>2/07/2024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E63CCC-C82F-7C5B-85B6-98C622E6E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720E0C-E818-16B7-B124-D22EE3DF6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B1B80-BF47-4E4F-9523-7EB52FF2114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912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34EC8-1D55-CE35-27F1-864172043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00B0F0"/>
                </a:solidFill>
              </a:rPr>
              <a:t>PowerShell Scripting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E8497E-3D52-24D8-0774-4C789B26C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Carlos Carreño</a:t>
            </a:r>
          </a:p>
          <a:p>
            <a:r>
              <a:rPr lang="es-ES" dirty="0"/>
              <a:t>ccarrenovi@gmail.com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82918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3231E-BA76-AD6C-3226-12F58B5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– Vistazo a PowerShell ISE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6687C5-CD51-1C88-A19F-002F89222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Revisar las  herramientas incluidas em PowerShell ISE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5926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DDE2E-14B1-A700-8A13-DE5AFC5B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Seguridad de ejecución de scripts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50EEF-16C6-D4BE-2251-0827A1ED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Seguridad de </a:t>
            </a:r>
            <a:r>
              <a:rPr lang="es-ES" dirty="0" err="1"/>
              <a:t>ejecucion</a:t>
            </a:r>
            <a:r>
              <a:rPr lang="es-ES" dirty="0"/>
              <a:t> de scripts debido a su potencia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69670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41523-30C7-B1CE-1932-8EA2DDDD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Niveles de Permisos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1B45F0-B029-C444-30AB-1C2FA662C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Restricted</a:t>
            </a:r>
            <a:endParaRPr lang="es-ES" dirty="0">
              <a:solidFill>
                <a:schemeClr val="accent2"/>
              </a:solidFill>
            </a:endParaRPr>
          </a:p>
          <a:p>
            <a:pPr lvl="1"/>
            <a:r>
              <a:rPr lang="es-ES" dirty="0"/>
              <a:t>Modo interactivo, no se permite la </a:t>
            </a:r>
            <a:r>
              <a:rPr lang="es-ES" dirty="0" err="1"/>
              <a:t>ejecucion</a:t>
            </a:r>
            <a:r>
              <a:rPr lang="es-ES" dirty="0"/>
              <a:t> de scripts.</a:t>
            </a:r>
          </a:p>
          <a:p>
            <a:r>
              <a:rPr lang="es-ES" dirty="0" err="1">
                <a:solidFill>
                  <a:schemeClr val="accent2"/>
                </a:solidFill>
              </a:rPr>
              <a:t>AllSigned</a:t>
            </a:r>
            <a:endParaRPr lang="es-ES" dirty="0">
              <a:solidFill>
                <a:schemeClr val="accent2"/>
              </a:solidFill>
            </a:endParaRPr>
          </a:p>
          <a:p>
            <a:pPr lvl="1"/>
            <a:r>
              <a:rPr lang="es-ES" dirty="0" err="1"/>
              <a:t>Autenticacion</a:t>
            </a:r>
            <a:r>
              <a:rPr lang="es-ES" dirty="0"/>
              <a:t> de los scripts</a:t>
            </a:r>
          </a:p>
          <a:p>
            <a:r>
              <a:rPr lang="es-ES" dirty="0" err="1">
                <a:solidFill>
                  <a:schemeClr val="accent2"/>
                </a:solidFill>
              </a:rPr>
              <a:t>RemoteSigned</a:t>
            </a:r>
            <a:endParaRPr lang="es-ES" dirty="0">
              <a:solidFill>
                <a:schemeClr val="accent2"/>
              </a:solidFill>
            </a:endParaRPr>
          </a:p>
          <a:p>
            <a:pPr lvl="1"/>
            <a:r>
              <a:rPr lang="es-ES" dirty="0"/>
              <a:t>Solo se autentican los scripts remotos</a:t>
            </a:r>
          </a:p>
          <a:p>
            <a:r>
              <a:rPr lang="es-ES" dirty="0" err="1">
                <a:solidFill>
                  <a:schemeClr val="accent2"/>
                </a:solidFill>
              </a:rPr>
              <a:t>Unrestricted</a:t>
            </a:r>
            <a:endParaRPr lang="es-ES" dirty="0">
              <a:solidFill>
                <a:schemeClr val="accent2"/>
              </a:solidFill>
            </a:endParaRPr>
          </a:p>
          <a:p>
            <a:pPr lvl="1"/>
            <a:r>
              <a:rPr lang="es-ES" dirty="0"/>
              <a:t>Ejecuta cualquier script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5025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2B777-24A3-8D59-649E-14F28BD3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Status de la política de seguridad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AEC92-B0E2-D481-FE68-4EC59D27A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Politica actual</a:t>
            </a:r>
          </a:p>
          <a:p>
            <a:r>
              <a:rPr lang="en-US" dirty="0">
                <a:solidFill>
                  <a:schemeClr val="accent2"/>
                </a:solidFill>
              </a:rPr>
              <a:t>Get-</a:t>
            </a:r>
            <a:r>
              <a:rPr lang="en-US" dirty="0" err="1">
                <a:solidFill>
                  <a:schemeClr val="accent2"/>
                </a:solidFill>
              </a:rPr>
              <a:t>ExecutionPolicy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dirty="0" err="1"/>
              <a:t>Cambiar</a:t>
            </a:r>
            <a:r>
              <a:rPr lang="en-US" dirty="0"/>
              <a:t> la </a:t>
            </a:r>
            <a:r>
              <a:rPr lang="en-US" dirty="0" err="1"/>
              <a:t>politica</a:t>
            </a: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Set-</a:t>
            </a:r>
            <a:r>
              <a:rPr lang="en-US" dirty="0" err="1">
                <a:solidFill>
                  <a:schemeClr val="accent2"/>
                </a:solidFill>
              </a:rPr>
              <a:t>ExecutionPolicy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RemoteSigned</a:t>
            </a:r>
            <a:endParaRPr lang="es-P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7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2C46F-8994-ED59-06F0-E34DBF91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Editor de Scripts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E562D5-B7F1-64B1-EFA3-C4280483E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Editor sin formato</a:t>
            </a:r>
          </a:p>
          <a:p>
            <a:r>
              <a:rPr lang="es-PE" dirty="0"/>
              <a:t>Notepad, Sublime Text, VS Code Notepad++</a:t>
            </a:r>
          </a:p>
          <a:p>
            <a:r>
              <a:rPr lang="es-PE" dirty="0"/>
              <a:t>nano pico</a:t>
            </a:r>
          </a:p>
          <a:p>
            <a:r>
              <a:rPr lang="es-PE" dirty="0"/>
              <a:t>PowerShell ISE</a:t>
            </a:r>
          </a:p>
          <a:p>
            <a:r>
              <a:rPr lang="es-PE" dirty="0" err="1"/>
              <a:t>Extension</a:t>
            </a:r>
            <a:r>
              <a:rPr lang="es-PE" dirty="0"/>
              <a:t> de archivos (*.ps1)</a:t>
            </a:r>
          </a:p>
        </p:txBody>
      </p:sp>
    </p:spTree>
    <p:extLst>
      <p:ext uri="{BB962C8B-B14F-4D97-AF65-F5344CB8AC3E}">
        <p14:creationId xmlns:p14="http://schemas.microsoft.com/office/powerpoint/2010/main" val="1134124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E96AC-1028-51F7-EC33-A9BDD51E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Primer script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1D8E82-C368-A427-EB62-14B32C34C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Nuestro Hola Mundo en PowerShell</a:t>
            </a:r>
          </a:p>
          <a:p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Write-Host</a:t>
            </a:r>
            <a:r>
              <a:rPr lang="es-ES" dirty="0"/>
              <a:t> </a:t>
            </a:r>
            <a:r>
              <a:rPr lang="es-ES" dirty="0">
                <a:solidFill>
                  <a:srgbClr val="C00000"/>
                </a:solidFill>
              </a:rPr>
              <a:t>"Hola Mundo"</a:t>
            </a:r>
          </a:p>
          <a:p>
            <a:r>
              <a:rPr lang="es-ES" dirty="0"/>
              <a:t>hello.ps1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66996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E4B0A-46B1-3163-98E4-46730BDB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Ejecución del Script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DCCE86-234F-AAD4-E17B-4F2166E6A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Falla porque la Shell busca un comando.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AEFD0E-3532-7220-B99D-73490D776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9640"/>
            <a:ext cx="5957047" cy="310986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0A60CCA-132A-EA73-3FFA-5B50C8296EB5}"/>
              </a:ext>
            </a:extLst>
          </p:cNvPr>
          <p:cNvSpPr txBox="1"/>
          <p:nvPr/>
        </p:nvSpPr>
        <p:spPr>
          <a:xfrm>
            <a:off x="838200" y="5624363"/>
            <a:ext cx="3863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1800" dirty="0">
                <a:solidFill>
                  <a:srgbClr val="F5F5F5"/>
                </a:solidFill>
                <a:latin typeface="Lucida Console" panose="020B0609040504020204" pitchFamily="49" charset="0"/>
              </a:rPr>
              <a:t>PS C:\Scripts&gt; ./hello.ps1</a:t>
            </a:r>
          </a:p>
          <a:p>
            <a:r>
              <a:rPr lang="es-PE" sz="1800" dirty="0">
                <a:solidFill>
                  <a:srgbClr val="F5F5F5"/>
                </a:solidFill>
                <a:latin typeface="Lucida Console" panose="020B0609040504020204" pitchFamily="49" charset="0"/>
              </a:rPr>
              <a:t>Hola Mundo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8454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223A6-A956-3D2D-E809-00976B21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Personalización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6F7E45-C8C0-ECC6-95C0-5AAC9F97F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Asocia los archivos de </a:t>
            </a:r>
            <a:r>
              <a:rPr lang="es-PE" dirty="0" err="1"/>
              <a:t>extension</a:t>
            </a:r>
            <a:r>
              <a:rPr lang="es-PE" dirty="0"/>
              <a:t> *.ps1 a powershell_ise.exe ubicado en C:\Windows\System32\WindowsPowerShell\v1.0</a:t>
            </a:r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FCED9C-1F9E-7891-8ECE-ACD4B9544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88" y="2975295"/>
            <a:ext cx="5087471" cy="319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88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B00AE-FDD0-6255-DC89-87AB8D19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Datos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AE3ABB-C137-1D60-84BB-1A58D843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[</a:t>
            </a:r>
            <a:r>
              <a:rPr lang="es-ES" dirty="0" err="1"/>
              <a:t>string</a:t>
            </a:r>
            <a:r>
              <a:rPr lang="es-ES" dirty="0"/>
              <a:t>] Cadena de caracteres</a:t>
            </a:r>
          </a:p>
          <a:p>
            <a:r>
              <a:rPr lang="es-ES" dirty="0"/>
              <a:t>[</a:t>
            </a:r>
            <a:r>
              <a:rPr lang="es-ES" dirty="0" err="1"/>
              <a:t>char</a:t>
            </a:r>
            <a:r>
              <a:rPr lang="es-ES" dirty="0"/>
              <a:t>] Un solo </a:t>
            </a:r>
            <a:r>
              <a:rPr lang="es-ES" dirty="0" err="1"/>
              <a:t>caracter</a:t>
            </a:r>
            <a:r>
              <a:rPr lang="es-ES" dirty="0"/>
              <a:t> Unicode</a:t>
            </a:r>
          </a:p>
          <a:p>
            <a:r>
              <a:rPr lang="es-ES" dirty="0"/>
              <a:t>[</a:t>
            </a:r>
            <a:r>
              <a:rPr lang="es-ES" dirty="0" err="1"/>
              <a:t>int</a:t>
            </a:r>
            <a:r>
              <a:rPr lang="es-ES" dirty="0"/>
              <a:t>] Entero con signo de 32 bits</a:t>
            </a:r>
          </a:p>
          <a:p>
            <a:r>
              <a:rPr lang="es-ES" dirty="0"/>
              <a:t>[</a:t>
            </a:r>
            <a:r>
              <a:rPr lang="es-ES" dirty="0" err="1"/>
              <a:t>long</a:t>
            </a:r>
            <a:r>
              <a:rPr lang="es-ES" dirty="0"/>
              <a:t>] Entero con signo de 64 bits</a:t>
            </a:r>
          </a:p>
          <a:p>
            <a:r>
              <a:rPr lang="es-ES" dirty="0"/>
              <a:t>[single] Numero con coma flotante de 32 bits</a:t>
            </a:r>
          </a:p>
          <a:p>
            <a:r>
              <a:rPr lang="es-ES" dirty="0"/>
              <a:t>[</a:t>
            </a:r>
            <a:r>
              <a:rPr lang="es-ES" dirty="0" err="1"/>
              <a:t>double</a:t>
            </a:r>
            <a:r>
              <a:rPr lang="es-ES" dirty="0"/>
              <a:t>] Numero con coma flotante de 64 bits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3184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9E521-815E-FCF2-EB96-6EAB2A09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…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CB97C2-288F-A63D-DADA-C39A34A0D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[</a:t>
            </a:r>
            <a:r>
              <a:rPr lang="es-ES" dirty="0" err="1"/>
              <a:t>datetime</a:t>
            </a:r>
            <a:r>
              <a:rPr lang="es-ES" dirty="0"/>
              <a:t>] Fecha y hora</a:t>
            </a:r>
          </a:p>
          <a:p>
            <a:r>
              <a:rPr lang="es-ES" dirty="0"/>
              <a:t>[</a:t>
            </a:r>
            <a:r>
              <a:rPr lang="es-ES" dirty="0" err="1"/>
              <a:t>bool</a:t>
            </a:r>
            <a:r>
              <a:rPr lang="es-ES" dirty="0"/>
              <a:t>] Valor </a:t>
            </a:r>
            <a:r>
              <a:rPr lang="es-ES" dirty="0" err="1"/>
              <a:t>logico</a:t>
            </a:r>
            <a:r>
              <a:rPr lang="es-ES" dirty="0"/>
              <a:t> True o False</a:t>
            </a:r>
          </a:p>
          <a:p>
            <a:r>
              <a:rPr lang="es-ES" dirty="0"/>
              <a:t>[array] Conjunto de valores</a:t>
            </a:r>
          </a:p>
          <a:p>
            <a:r>
              <a:rPr lang="es-ES" dirty="0"/>
              <a:t>[</a:t>
            </a:r>
            <a:r>
              <a:rPr lang="es-ES" dirty="0" err="1"/>
              <a:t>hashtable</a:t>
            </a:r>
            <a:r>
              <a:rPr lang="es-ES" dirty="0"/>
              <a:t>] Representa una tabla hash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4731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7449E-88B1-97E4-8988-E3F10E6C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973AB3-F486-1CE2-57A8-CAF21209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Editor de scripts</a:t>
            </a:r>
          </a:p>
          <a:p>
            <a:r>
              <a:rPr lang="es-ES" dirty="0"/>
              <a:t>Variables y operadores aritméticos, relacionales y lógicos</a:t>
            </a:r>
          </a:p>
          <a:p>
            <a:r>
              <a:rPr lang="es-ES" dirty="0"/>
              <a:t>Estructuras condicionales, selectiva y repetitivas</a:t>
            </a:r>
          </a:p>
          <a:p>
            <a:r>
              <a:rPr lang="es-ES" dirty="0"/>
              <a:t>Creación y uso de arreglos</a:t>
            </a:r>
          </a:p>
          <a:p>
            <a:r>
              <a:rPr lang="es-ES" dirty="0"/>
              <a:t>Ejercicios </a:t>
            </a:r>
            <a:r>
              <a:rPr lang="es-ES" dirty="0" err="1"/>
              <a:t>practicos</a:t>
            </a:r>
            <a:endParaRPr lang="es-ES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85912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6D055-9808-6599-B9AE-53E3FF0F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Obtener el tipo de la variable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7B9C21-5F39-CF92-6C3F-96C63B7D4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Usa la </a:t>
            </a:r>
            <a:r>
              <a:rPr lang="es-PE" dirty="0" err="1"/>
              <a:t>construccion</a:t>
            </a:r>
            <a:r>
              <a:rPr lang="es-PE" dirty="0"/>
              <a:t> </a:t>
            </a:r>
            <a:r>
              <a:rPr lang="es-PE" dirty="0" err="1"/>
              <a:t>var.GetType</a:t>
            </a:r>
            <a:r>
              <a:rPr lang="es-PE" dirty="0"/>
              <a:t>().</a:t>
            </a:r>
            <a:r>
              <a:rPr lang="es-PE" dirty="0" err="1"/>
              <a:t>name</a:t>
            </a:r>
            <a:endParaRPr lang="es-PE" dirty="0"/>
          </a:p>
          <a:p>
            <a:endParaRPr lang="es-PE" dirty="0"/>
          </a:p>
          <a:p>
            <a:pPr marL="0" indent="0">
              <a:buNone/>
            </a:pPr>
            <a:r>
              <a:rPr lang="es-PE" dirty="0">
                <a:solidFill>
                  <a:schemeClr val="accent2"/>
                </a:solidFill>
              </a:rPr>
              <a:t>$</a:t>
            </a:r>
            <a:r>
              <a:rPr lang="es-PE" dirty="0" err="1">
                <a:solidFill>
                  <a:schemeClr val="accent2"/>
                </a:solidFill>
              </a:rPr>
              <a:t>city</a:t>
            </a:r>
            <a:r>
              <a:rPr lang="es-PE" dirty="0">
                <a:solidFill>
                  <a:schemeClr val="accent2"/>
                </a:solidFill>
              </a:rPr>
              <a:t> = "Lima"</a:t>
            </a:r>
          </a:p>
          <a:p>
            <a:pPr marL="0" indent="0">
              <a:buNone/>
            </a:pPr>
            <a:r>
              <a:rPr lang="es-PE" dirty="0">
                <a:solidFill>
                  <a:srgbClr val="00B0F0"/>
                </a:solidFill>
              </a:rPr>
              <a:t>Write-Host</a:t>
            </a:r>
            <a:r>
              <a:rPr lang="es-PE" dirty="0"/>
              <a:t> </a:t>
            </a:r>
            <a:r>
              <a:rPr lang="es-PE" dirty="0">
                <a:solidFill>
                  <a:srgbClr val="FFC000"/>
                </a:solidFill>
              </a:rPr>
              <a:t>$</a:t>
            </a:r>
            <a:r>
              <a:rPr lang="es-PE" dirty="0" err="1">
                <a:solidFill>
                  <a:srgbClr val="FFC000"/>
                </a:solidFill>
              </a:rPr>
              <a:t>city</a:t>
            </a:r>
            <a:r>
              <a:rPr lang="es-PE" dirty="0" err="1"/>
              <a:t>.GetType</a:t>
            </a:r>
            <a:r>
              <a:rPr lang="es-PE" dirty="0"/>
              <a:t>().</a:t>
            </a:r>
            <a:r>
              <a:rPr lang="es-PE" dirty="0" err="1"/>
              <a:t>name</a:t>
            </a:r>
            <a:endParaRPr lang="es-PE" dirty="0"/>
          </a:p>
          <a:p>
            <a:endParaRPr lang="es-PE" dirty="0"/>
          </a:p>
          <a:p>
            <a:r>
              <a:rPr lang="es-PE" dirty="0"/>
              <a:t>La programación de PowerShell es orientada a objetos</a:t>
            </a:r>
          </a:p>
          <a:p>
            <a:r>
              <a:rPr lang="es-PE" dirty="0"/>
              <a:t>Lenguaje de alto nivel</a:t>
            </a:r>
          </a:p>
        </p:txBody>
      </p:sp>
    </p:spTree>
    <p:extLst>
      <p:ext uri="{BB962C8B-B14F-4D97-AF65-F5344CB8AC3E}">
        <p14:creationId xmlns:p14="http://schemas.microsoft.com/office/powerpoint/2010/main" val="354761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5B344-D64E-221B-E07B-E8A57B8F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del tipo de datos de la Variable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326964-9C80-113B-EC62-8E3DC552D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Implícita: El tipo se define cuando se le asigna el valor.</a:t>
            </a:r>
          </a:p>
          <a:p>
            <a:r>
              <a:rPr lang="es-ES" dirty="0"/>
              <a:t>Explicita: Se define el dato cuando se crea la variable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2064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FFFB2-A50F-32D9-4082-31DF6C8C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Definición Implícita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472D9B-54B0-DFCB-333E-D86DEAC25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$</a:t>
            </a:r>
            <a:r>
              <a:rPr lang="es-PE" dirty="0" err="1">
                <a:solidFill>
                  <a:srgbClr val="FFC000"/>
                </a:solidFill>
              </a:rPr>
              <a:t>customer</a:t>
            </a:r>
            <a:r>
              <a:rPr lang="es-PE" dirty="0">
                <a:solidFill>
                  <a:srgbClr val="FFC000"/>
                </a:solidFill>
              </a:rPr>
              <a:t> = "</a:t>
            </a:r>
            <a:r>
              <a:rPr lang="es-PE" dirty="0" err="1">
                <a:solidFill>
                  <a:srgbClr val="FFC000"/>
                </a:solidFill>
              </a:rPr>
              <a:t>Pepsico</a:t>
            </a:r>
            <a:r>
              <a:rPr lang="es-PE" dirty="0">
                <a:solidFill>
                  <a:srgbClr val="FFC000"/>
                </a:solidFill>
              </a:rPr>
              <a:t>"</a:t>
            </a:r>
          </a:p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$</a:t>
            </a:r>
            <a:r>
              <a:rPr lang="es-PE" dirty="0" err="1">
                <a:solidFill>
                  <a:srgbClr val="FFC000"/>
                </a:solidFill>
              </a:rPr>
              <a:t>price</a:t>
            </a:r>
            <a:r>
              <a:rPr lang="es-PE" dirty="0">
                <a:solidFill>
                  <a:srgbClr val="FFC000"/>
                </a:solidFill>
              </a:rPr>
              <a:t>=23.78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Write-Host</a:t>
            </a:r>
            <a:r>
              <a:rPr lang="en-US" dirty="0">
                <a:solidFill>
                  <a:srgbClr val="FFC000"/>
                </a:solidFill>
              </a:rPr>
              <a:t> $</a:t>
            </a:r>
            <a:r>
              <a:rPr lang="en-US" dirty="0" err="1">
                <a:solidFill>
                  <a:srgbClr val="FFC000"/>
                </a:solidFill>
              </a:rPr>
              <a:t>customer.GetType</a:t>
            </a:r>
            <a:r>
              <a:rPr lang="en-US" dirty="0">
                <a:solidFill>
                  <a:srgbClr val="FFC000"/>
                </a:solidFill>
              </a:rPr>
              <a:t>().Name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Write-Host </a:t>
            </a:r>
            <a:r>
              <a:rPr lang="en-US" dirty="0">
                <a:solidFill>
                  <a:srgbClr val="FFC000"/>
                </a:solidFill>
              </a:rPr>
              <a:t>$</a:t>
            </a:r>
            <a:r>
              <a:rPr lang="en-US" dirty="0" err="1">
                <a:solidFill>
                  <a:srgbClr val="FFC000"/>
                </a:solidFill>
              </a:rPr>
              <a:t>price.GetType</a:t>
            </a:r>
            <a:r>
              <a:rPr lang="en-US" dirty="0">
                <a:solidFill>
                  <a:srgbClr val="FFC000"/>
                </a:solidFill>
              </a:rPr>
              <a:t>().Name</a:t>
            </a:r>
          </a:p>
          <a:p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47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2B345-044F-4014-23CD-1CD45EF6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Definición Explicita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C2FC20-C5AB-D7DD-8DC9-1EA60A138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$</a:t>
            </a:r>
            <a:r>
              <a:rPr lang="es-ES" dirty="0" err="1">
                <a:solidFill>
                  <a:srgbClr val="FFC000"/>
                </a:solidFill>
              </a:rPr>
              <a:t>temperature</a:t>
            </a:r>
            <a:r>
              <a:rPr lang="es-ES" dirty="0">
                <a:solidFill>
                  <a:srgbClr val="FFC000"/>
                </a:solidFill>
              </a:rPr>
              <a:t> = 4.89</a:t>
            </a:r>
          </a:p>
          <a:p>
            <a:r>
              <a:rPr lang="es-ES" dirty="0"/>
              <a:t>En modo implícito </a:t>
            </a:r>
            <a:r>
              <a:rPr lang="es-ES" dirty="0" err="1"/>
              <a:t>sera</a:t>
            </a:r>
            <a:r>
              <a:rPr lang="es-ES" dirty="0"/>
              <a:t> un </a:t>
            </a:r>
            <a:r>
              <a:rPr lang="es-ES" b="1" dirty="0" err="1"/>
              <a:t>double</a:t>
            </a:r>
            <a:r>
              <a:rPr lang="es-ES" dirty="0"/>
              <a:t> (64 bits)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[single] $</a:t>
            </a:r>
            <a:r>
              <a:rPr lang="es-ES" dirty="0" err="1">
                <a:solidFill>
                  <a:srgbClr val="FFC000"/>
                </a:solidFill>
              </a:rPr>
              <a:t>temperature</a:t>
            </a:r>
            <a:r>
              <a:rPr lang="es-ES" dirty="0">
                <a:solidFill>
                  <a:srgbClr val="FFC000"/>
                </a:solidFill>
              </a:rPr>
              <a:t> = 4.89</a:t>
            </a:r>
          </a:p>
          <a:p>
            <a:r>
              <a:rPr lang="es-ES" dirty="0"/>
              <a:t>En modo explicito será </a:t>
            </a:r>
            <a:r>
              <a:rPr lang="es-ES" b="1" dirty="0" err="1"/>
              <a:t>float</a:t>
            </a:r>
            <a:r>
              <a:rPr lang="es-ES" dirty="0"/>
              <a:t> (32 bits)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[single]$precio = 4.89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$precio = "El precio es bajo"</a:t>
            </a:r>
          </a:p>
          <a:p>
            <a:endParaRPr lang="es-ES" dirty="0"/>
          </a:p>
          <a:p>
            <a:r>
              <a:rPr lang="es-ES" dirty="0"/>
              <a:t>Cuando tiene un tipo definido la variable no cambia el tipo y </a:t>
            </a:r>
            <a:r>
              <a:rPr lang="es-ES" dirty="0" err="1"/>
              <a:t>generaria</a:t>
            </a:r>
            <a:r>
              <a:rPr lang="es-ES" dirty="0"/>
              <a:t> un error.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20019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1991A-3E63-5DBB-D786-1352C85D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Demo: Definición </a:t>
            </a:r>
            <a:r>
              <a:rPr lang="es-ES" dirty="0" err="1"/>
              <a:t>implicita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F2FFC-EDCC-B7B1-B0FF-A321BF43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$customer = "</a:t>
            </a:r>
            <a:r>
              <a:rPr lang="en-US" dirty="0" err="1">
                <a:solidFill>
                  <a:srgbClr val="FFC000"/>
                </a:solidFill>
              </a:rPr>
              <a:t>Pepsico</a:t>
            </a:r>
            <a:r>
              <a:rPr lang="en-US" dirty="0">
                <a:solidFill>
                  <a:srgbClr val="FFC00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$price=35.78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$price="bajo"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Write-Host $</a:t>
            </a:r>
            <a:r>
              <a:rPr lang="en-US" dirty="0" err="1">
                <a:solidFill>
                  <a:srgbClr val="FFC000"/>
                </a:solidFill>
              </a:rPr>
              <a:t>customer.GetType</a:t>
            </a:r>
            <a:r>
              <a:rPr lang="en-US" dirty="0">
                <a:solidFill>
                  <a:srgbClr val="FFC000"/>
                </a:solidFill>
              </a:rPr>
              <a:t>().Name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Write-Host $</a:t>
            </a:r>
            <a:r>
              <a:rPr lang="en-US" dirty="0" err="1">
                <a:solidFill>
                  <a:srgbClr val="FFC000"/>
                </a:solidFill>
              </a:rPr>
              <a:t>price.GetType</a:t>
            </a:r>
            <a:r>
              <a:rPr lang="en-US" dirty="0">
                <a:solidFill>
                  <a:srgbClr val="FFC000"/>
                </a:solidFill>
              </a:rPr>
              <a:t>().Name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56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C70BD-FB8C-6B0E-024D-DEB954C1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Demo: Definición explicita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88F8EE-6D6A-9405-1CD8-8E7FB83D1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$customer = "</a:t>
            </a:r>
            <a:r>
              <a:rPr lang="en-US" dirty="0" err="1">
                <a:solidFill>
                  <a:srgbClr val="FFC000"/>
                </a:solidFill>
              </a:rPr>
              <a:t>Pepsico</a:t>
            </a:r>
            <a:r>
              <a:rPr lang="en-US" dirty="0">
                <a:solidFill>
                  <a:srgbClr val="FFC00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[float ]$price=35.78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$price="bajo"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Write-Host $</a:t>
            </a:r>
            <a:r>
              <a:rPr lang="en-US" dirty="0" err="1">
                <a:solidFill>
                  <a:srgbClr val="FFC000"/>
                </a:solidFill>
              </a:rPr>
              <a:t>customer.GetType</a:t>
            </a:r>
            <a:r>
              <a:rPr lang="en-US" dirty="0">
                <a:solidFill>
                  <a:srgbClr val="FFC000"/>
                </a:solidFill>
              </a:rPr>
              <a:t>().Name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Write-Host $</a:t>
            </a:r>
            <a:r>
              <a:rPr lang="en-US" dirty="0" err="1">
                <a:solidFill>
                  <a:srgbClr val="FFC000"/>
                </a:solidFill>
              </a:rPr>
              <a:t>price.GetType</a:t>
            </a:r>
            <a:r>
              <a:rPr lang="en-US" dirty="0">
                <a:solidFill>
                  <a:srgbClr val="FFC000"/>
                </a:solidFill>
              </a:rPr>
              <a:t>().Name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690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D29E9-F0CB-80EB-2188-47340916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Casting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2B72EB-3B2B-AF4A-6CBF-95AB56B06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$</a:t>
            </a:r>
            <a:r>
              <a:rPr lang="en-US" dirty="0" err="1">
                <a:solidFill>
                  <a:srgbClr val="FFC000"/>
                </a:solidFill>
              </a:rPr>
              <a:t>fecha</a:t>
            </a:r>
            <a:r>
              <a:rPr lang="en-US" dirty="0">
                <a:solidFill>
                  <a:srgbClr val="FFC000"/>
                </a:solidFill>
              </a:rPr>
              <a:t> = "2024-06-23"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Write-Host $</a:t>
            </a:r>
            <a:r>
              <a:rPr lang="en-US" dirty="0" err="1">
                <a:solidFill>
                  <a:srgbClr val="FFC000"/>
                </a:solidFill>
              </a:rPr>
              <a:t>fecha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Write-Host $</a:t>
            </a:r>
            <a:r>
              <a:rPr lang="en-US" dirty="0" err="1">
                <a:solidFill>
                  <a:srgbClr val="FFC000"/>
                </a:solidFill>
              </a:rPr>
              <a:t>fecha.GetType</a:t>
            </a:r>
            <a:r>
              <a:rPr lang="en-US" dirty="0">
                <a:solidFill>
                  <a:srgbClr val="FFC000"/>
                </a:solidFill>
              </a:rPr>
              <a:t>().name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$</a:t>
            </a:r>
            <a:r>
              <a:rPr lang="en-US" dirty="0" err="1">
                <a:solidFill>
                  <a:srgbClr val="FFC000"/>
                </a:solidFill>
              </a:rPr>
              <a:t>fecha</a:t>
            </a:r>
            <a:r>
              <a:rPr lang="en-US" dirty="0">
                <a:solidFill>
                  <a:srgbClr val="FFC000"/>
                </a:solidFill>
              </a:rPr>
              <a:t> = [datetime]  "2024-06-23"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Write-Host $</a:t>
            </a:r>
            <a:r>
              <a:rPr lang="en-US" dirty="0" err="1">
                <a:solidFill>
                  <a:srgbClr val="FFC000"/>
                </a:solidFill>
              </a:rPr>
              <a:t>fecha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Write-Host $</a:t>
            </a:r>
            <a:r>
              <a:rPr lang="en-US" dirty="0" err="1">
                <a:solidFill>
                  <a:srgbClr val="FFC000"/>
                </a:solidFill>
              </a:rPr>
              <a:t>fecha.GetType</a:t>
            </a:r>
            <a:r>
              <a:rPr lang="en-US" dirty="0">
                <a:solidFill>
                  <a:srgbClr val="FFC000"/>
                </a:solidFill>
              </a:rPr>
              <a:t>().name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81700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34DB0-C6E3-E17B-BBCB-832BAD8C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Memoria Utilizada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CD9BC5-DDEC-819C-6A99-40EC7ACF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Longitud fija</a:t>
            </a:r>
          </a:p>
          <a:p>
            <a:pPr marL="0" indent="0">
              <a:buNone/>
            </a:pPr>
            <a:r>
              <a:rPr lang="es-PE" dirty="0" err="1">
                <a:solidFill>
                  <a:srgbClr val="FFC000"/>
                </a:solidFill>
              </a:rPr>
              <a:t>char</a:t>
            </a:r>
            <a:r>
              <a:rPr lang="es-PE" dirty="0">
                <a:solidFill>
                  <a:srgbClr val="FFC000"/>
                </a:solidFill>
              </a:rPr>
              <a:t>, byte, </a:t>
            </a:r>
            <a:r>
              <a:rPr lang="es-PE" dirty="0" err="1">
                <a:solidFill>
                  <a:srgbClr val="FFC000"/>
                </a:solidFill>
              </a:rPr>
              <a:t>int</a:t>
            </a:r>
            <a:r>
              <a:rPr lang="es-PE" dirty="0">
                <a:solidFill>
                  <a:srgbClr val="FFC000"/>
                </a:solidFill>
              </a:rPr>
              <a:t> ,</a:t>
            </a:r>
            <a:r>
              <a:rPr lang="es-PE" dirty="0" err="1">
                <a:solidFill>
                  <a:srgbClr val="FFC000"/>
                </a:solidFill>
              </a:rPr>
              <a:t>long</a:t>
            </a:r>
            <a:r>
              <a:rPr lang="es-PE" dirty="0">
                <a:solidFill>
                  <a:srgbClr val="FFC000"/>
                </a:solidFill>
              </a:rPr>
              <a:t>, single, </a:t>
            </a:r>
            <a:r>
              <a:rPr lang="es-PE" dirty="0" err="1">
                <a:solidFill>
                  <a:srgbClr val="FFC000"/>
                </a:solidFill>
              </a:rPr>
              <a:t>double</a:t>
            </a:r>
            <a:r>
              <a:rPr lang="es-PE" dirty="0">
                <a:solidFill>
                  <a:srgbClr val="FFC000"/>
                </a:solidFill>
              </a:rPr>
              <a:t>, decimal, </a:t>
            </a:r>
            <a:r>
              <a:rPr lang="es-PE" dirty="0" err="1">
                <a:solidFill>
                  <a:srgbClr val="FFC000"/>
                </a:solidFill>
              </a:rPr>
              <a:t>datetime</a:t>
            </a:r>
            <a:r>
              <a:rPr lang="es-PE" dirty="0">
                <a:solidFill>
                  <a:srgbClr val="FFC000"/>
                </a:solidFill>
              </a:rPr>
              <a:t> y </a:t>
            </a:r>
            <a:r>
              <a:rPr lang="es-PE" dirty="0" err="1">
                <a:solidFill>
                  <a:srgbClr val="FFC000"/>
                </a:solidFill>
              </a:rPr>
              <a:t>bool</a:t>
            </a:r>
            <a:endParaRPr lang="es-PE" dirty="0">
              <a:solidFill>
                <a:srgbClr val="FFC000"/>
              </a:solidFill>
            </a:endParaRPr>
          </a:p>
          <a:p>
            <a:r>
              <a:rPr lang="es-PE" dirty="0"/>
              <a:t>longitud variable</a:t>
            </a:r>
          </a:p>
          <a:p>
            <a:pPr marL="0" indent="0">
              <a:buNone/>
            </a:pPr>
            <a:r>
              <a:rPr lang="es-PE" dirty="0" err="1">
                <a:solidFill>
                  <a:srgbClr val="FFC000"/>
                </a:solidFill>
              </a:rPr>
              <a:t>string</a:t>
            </a:r>
            <a:r>
              <a:rPr lang="es-PE" dirty="0">
                <a:solidFill>
                  <a:srgbClr val="FFC000"/>
                </a:solidFill>
              </a:rPr>
              <a:t> array </a:t>
            </a:r>
            <a:r>
              <a:rPr lang="es-PE" dirty="0" err="1">
                <a:solidFill>
                  <a:srgbClr val="FFC000"/>
                </a:solidFill>
              </a:rPr>
              <a:t>hashtable</a:t>
            </a: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dirty="0" err="1">
                <a:solidFill>
                  <a:srgbClr val="FFC000"/>
                </a:solidFill>
              </a:rPr>
              <a:t>xml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733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7E41F-86AD-5C49-4842-0721696D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Operadores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D1653E-AD3A-964A-B002-60D7BCC61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Asignación =</a:t>
            </a:r>
          </a:p>
          <a:p>
            <a:r>
              <a:rPr lang="es-ES" dirty="0"/>
              <a:t>  Modifica el valor de la variable</a:t>
            </a:r>
          </a:p>
          <a:p>
            <a:r>
              <a:rPr lang="es-ES" dirty="0"/>
              <a:t>  Funciona de derecha a izquierda</a:t>
            </a:r>
          </a:p>
          <a:p>
            <a:r>
              <a:rPr lang="es-ES" dirty="0"/>
              <a:t>  No confundir con ==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05064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522A3-2E55-2BC3-4BF6-DEFE7BE5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Operadores Aritméticos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2EBBC-9AA2-F6AC-F96D-48909E2AF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+ - / * %</a:t>
            </a:r>
          </a:p>
          <a:p>
            <a:endParaRPr lang="es-PE" dirty="0"/>
          </a:p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$suma = (4+5)</a:t>
            </a:r>
          </a:p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Write-Host $suma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4184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2610C-20CE-8570-F452-D77562DD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008311-9227-06F7-7F4D-2ED72F375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Interfaz de comandos  MS-DOS</a:t>
            </a:r>
          </a:p>
          <a:p>
            <a:r>
              <a:rPr lang="es-PE" dirty="0"/>
              <a:t>Archivos *.bat (específicos demasiado obsoleta).</a:t>
            </a:r>
          </a:p>
          <a:p>
            <a:r>
              <a:rPr lang="es-PE" dirty="0"/>
              <a:t>PowerShell disponible desde 2006</a:t>
            </a:r>
          </a:p>
          <a:p>
            <a:r>
              <a:rPr lang="es-PE" dirty="0"/>
              <a:t>Con PowerShell se pueden crear scripts sin que sean archivos *.bat</a:t>
            </a:r>
          </a:p>
          <a:p>
            <a:r>
              <a:rPr lang="es-PE" dirty="0"/>
              <a:t>Los scripts de PowerShell se parece mas a los scripts en PERL</a:t>
            </a:r>
          </a:p>
          <a:p>
            <a:r>
              <a:rPr lang="es-PE" dirty="0"/>
              <a:t>Inicialmente se llamó Monas, después derivo en PowerShell</a:t>
            </a:r>
          </a:p>
          <a:p>
            <a:r>
              <a:rPr lang="es-PE" dirty="0"/>
              <a:t>Requiere </a:t>
            </a:r>
            <a:r>
              <a:rPr lang="es-PE" dirty="0" err="1"/>
              <a:t>.Net</a:t>
            </a:r>
            <a:r>
              <a:rPr lang="es-PE" dirty="0"/>
              <a:t> Framework</a:t>
            </a:r>
          </a:p>
          <a:p>
            <a:r>
              <a:rPr lang="es-PE" dirty="0"/>
              <a:t>El código de PowerShell es público desde 2016 para integrarse con Linux y Mac OS</a:t>
            </a:r>
          </a:p>
          <a:p>
            <a:r>
              <a:rPr lang="es-PE" dirty="0"/>
              <a:t>Las instrucciones en PowerShell se denominan </a:t>
            </a:r>
            <a:r>
              <a:rPr lang="es-PE" b="1" dirty="0" err="1"/>
              <a:t>cmdlets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4191899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3B615-D5CD-C3CF-9324-DAF4F964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Operadores de Comparación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9F1E4E-7822-566F-9FE9-88C8A6403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igual que </a:t>
            </a:r>
            <a:r>
              <a:rPr lang="es-PE" dirty="0">
                <a:solidFill>
                  <a:srgbClr val="FFC000"/>
                </a:solidFill>
              </a:rPr>
              <a:t>-</a:t>
            </a:r>
            <a:r>
              <a:rPr lang="es-PE" dirty="0" err="1">
                <a:solidFill>
                  <a:srgbClr val="FFC000"/>
                </a:solidFill>
              </a:rPr>
              <a:t>eq</a:t>
            </a: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dirty="0"/>
              <a:t>o ==</a:t>
            </a:r>
          </a:p>
          <a:p>
            <a:r>
              <a:rPr lang="es-PE" dirty="0" err="1"/>
              <a:t>defirente</a:t>
            </a:r>
            <a:r>
              <a:rPr lang="es-PE" dirty="0"/>
              <a:t> que </a:t>
            </a:r>
            <a:r>
              <a:rPr lang="es-PE" dirty="0">
                <a:solidFill>
                  <a:srgbClr val="FFC000"/>
                </a:solidFill>
              </a:rPr>
              <a:t>-</a:t>
            </a:r>
            <a:r>
              <a:rPr lang="es-PE" dirty="0" err="1">
                <a:solidFill>
                  <a:srgbClr val="FFC000"/>
                </a:solidFill>
              </a:rPr>
              <a:t>ne</a:t>
            </a: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dirty="0"/>
              <a:t>o !=</a:t>
            </a:r>
          </a:p>
          <a:p>
            <a:r>
              <a:rPr lang="es-PE" dirty="0"/>
              <a:t>Mayor que </a:t>
            </a:r>
            <a:r>
              <a:rPr lang="es-PE" dirty="0">
                <a:solidFill>
                  <a:srgbClr val="FFC000"/>
                </a:solidFill>
              </a:rPr>
              <a:t>-</a:t>
            </a:r>
            <a:r>
              <a:rPr lang="es-PE" dirty="0" err="1">
                <a:solidFill>
                  <a:srgbClr val="FFC000"/>
                </a:solidFill>
              </a:rPr>
              <a:t>gt</a:t>
            </a: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dirty="0"/>
              <a:t>o &gt;</a:t>
            </a:r>
          </a:p>
          <a:p>
            <a:r>
              <a:rPr lang="es-PE" dirty="0"/>
              <a:t>Mayor o igual </a:t>
            </a:r>
            <a:r>
              <a:rPr lang="es-PE" dirty="0">
                <a:solidFill>
                  <a:srgbClr val="FFC000"/>
                </a:solidFill>
              </a:rPr>
              <a:t>-ge </a:t>
            </a:r>
            <a:r>
              <a:rPr lang="es-PE" dirty="0"/>
              <a:t>o &gt;=</a:t>
            </a:r>
          </a:p>
          <a:p>
            <a:r>
              <a:rPr lang="es-PE" dirty="0"/>
              <a:t>Menor que </a:t>
            </a:r>
            <a:r>
              <a:rPr lang="es-PE" dirty="0">
                <a:solidFill>
                  <a:srgbClr val="FFC000"/>
                </a:solidFill>
              </a:rPr>
              <a:t>-</a:t>
            </a:r>
            <a:r>
              <a:rPr lang="es-PE" dirty="0" err="1">
                <a:solidFill>
                  <a:srgbClr val="FFC000"/>
                </a:solidFill>
              </a:rPr>
              <a:t>lt</a:t>
            </a: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dirty="0"/>
              <a:t>o &lt;</a:t>
            </a:r>
          </a:p>
          <a:p>
            <a:r>
              <a:rPr lang="es-PE" dirty="0"/>
              <a:t>Menor igual que  </a:t>
            </a:r>
            <a:r>
              <a:rPr lang="es-PE" dirty="0">
                <a:solidFill>
                  <a:srgbClr val="FFC000"/>
                </a:solidFill>
              </a:rPr>
              <a:t>-le </a:t>
            </a:r>
            <a:r>
              <a:rPr lang="es-PE" dirty="0"/>
              <a:t>&lt;=</a:t>
            </a:r>
          </a:p>
        </p:txBody>
      </p:sp>
    </p:spTree>
    <p:extLst>
      <p:ext uri="{BB962C8B-B14F-4D97-AF65-F5344CB8AC3E}">
        <p14:creationId xmlns:p14="http://schemas.microsoft.com/office/powerpoint/2010/main" val="511746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4592-ACB5-E5BC-DB58-0E9E3BF7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Comparando cadenas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A8C92E-0C1B-3856-8196-748C5F638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$cadena1 </a:t>
            </a:r>
            <a:r>
              <a:rPr lang="es-PE" dirty="0">
                <a:solidFill>
                  <a:srgbClr val="FFC000"/>
                </a:solidFill>
              </a:rPr>
              <a:t>-</a:t>
            </a:r>
            <a:r>
              <a:rPr lang="es-PE" dirty="0" err="1">
                <a:solidFill>
                  <a:srgbClr val="FFC000"/>
                </a:solidFill>
              </a:rPr>
              <a:t>like</a:t>
            </a: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dirty="0"/>
              <a:t>$cadena2</a:t>
            </a:r>
          </a:p>
          <a:p>
            <a:r>
              <a:rPr lang="es-PE" dirty="0"/>
              <a:t>$cadena1 </a:t>
            </a:r>
            <a:r>
              <a:rPr lang="es-PE" dirty="0">
                <a:solidFill>
                  <a:srgbClr val="FFC000"/>
                </a:solidFill>
              </a:rPr>
              <a:t>-</a:t>
            </a:r>
            <a:r>
              <a:rPr lang="es-PE" dirty="0" err="1">
                <a:solidFill>
                  <a:srgbClr val="FFC000"/>
                </a:solidFill>
              </a:rPr>
              <a:t>notlike</a:t>
            </a: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dirty="0"/>
              <a:t>$cadena2</a:t>
            </a:r>
          </a:p>
          <a:p>
            <a:r>
              <a:rPr lang="es-PE" dirty="0">
                <a:solidFill>
                  <a:srgbClr val="FFC000"/>
                </a:solidFill>
              </a:rPr>
              <a:t>-match</a:t>
            </a:r>
          </a:p>
          <a:p>
            <a:r>
              <a:rPr lang="es-PE" dirty="0">
                <a:solidFill>
                  <a:srgbClr val="FFC000"/>
                </a:solidFill>
              </a:rPr>
              <a:t>-</a:t>
            </a:r>
            <a:r>
              <a:rPr lang="es-PE" dirty="0" err="1">
                <a:solidFill>
                  <a:srgbClr val="FFC000"/>
                </a:solidFill>
              </a:rPr>
              <a:t>nomatch</a:t>
            </a:r>
            <a:endParaRPr lang="es-PE" dirty="0">
              <a:solidFill>
                <a:srgbClr val="FFC000"/>
              </a:solidFill>
            </a:endParaRPr>
          </a:p>
          <a:p>
            <a:r>
              <a:rPr lang="es-PE" dirty="0"/>
              <a:t>Con arreglos</a:t>
            </a:r>
          </a:p>
          <a:p>
            <a:r>
              <a:rPr lang="es-PE" dirty="0">
                <a:solidFill>
                  <a:srgbClr val="FFC000"/>
                </a:solidFill>
              </a:rPr>
              <a:t>-</a:t>
            </a:r>
            <a:r>
              <a:rPr lang="es-PE" dirty="0" err="1">
                <a:solidFill>
                  <a:srgbClr val="FFC000"/>
                </a:solidFill>
              </a:rPr>
              <a:t>contains</a:t>
            </a:r>
            <a:endParaRPr lang="es-PE" dirty="0">
              <a:solidFill>
                <a:srgbClr val="FFC000"/>
              </a:solidFill>
            </a:endParaRPr>
          </a:p>
          <a:p>
            <a:r>
              <a:rPr lang="es-PE" dirty="0">
                <a:solidFill>
                  <a:srgbClr val="FFC000"/>
                </a:solidFill>
              </a:rPr>
              <a:t>-</a:t>
            </a:r>
            <a:r>
              <a:rPr lang="es-PE" dirty="0" err="1">
                <a:solidFill>
                  <a:srgbClr val="FFC000"/>
                </a:solidFill>
              </a:rPr>
              <a:t>notcontains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234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30111-64D3-3213-9248-E440794F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Concatenar Cadenas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3E3F64-4CAD-FD72-3A8B-62EE25D66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$hello = "Hola"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$world = "Mundo"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$message = $hello +" "+ $world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Write-Host $message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860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2AAC2-FEB9-E5EE-5683-7C212B39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Multiplicación de cadenas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AAFF10-4D6E-9312-A2FB-998A0CB8B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$</a:t>
            </a:r>
            <a:r>
              <a:rPr lang="es-PE" dirty="0" err="1">
                <a:solidFill>
                  <a:srgbClr val="FFC000"/>
                </a:solidFill>
              </a:rPr>
              <a:t>hello</a:t>
            </a:r>
            <a:r>
              <a:rPr lang="es-PE" dirty="0">
                <a:solidFill>
                  <a:srgbClr val="FFC000"/>
                </a:solidFill>
              </a:rPr>
              <a:t> =  "hola"*5</a:t>
            </a:r>
          </a:p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Write-Host $</a:t>
            </a:r>
            <a:r>
              <a:rPr lang="es-PE" dirty="0" err="1">
                <a:solidFill>
                  <a:srgbClr val="FFC000"/>
                </a:solidFill>
              </a:rPr>
              <a:t>hello</a:t>
            </a:r>
            <a:endParaRPr lang="es-PE" dirty="0">
              <a:solidFill>
                <a:srgbClr val="FFC000"/>
              </a:solidFill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97311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482D1-92B5-2AA6-56FB-7CF3BEA4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Operaciones abreviadas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62C54E-1E5B-7679-7BD8-05D3C2E84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$n++</a:t>
            </a:r>
          </a:p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$n +=5</a:t>
            </a:r>
          </a:p>
          <a:p>
            <a:endParaRPr lang="es-PE" dirty="0"/>
          </a:p>
          <a:p>
            <a:r>
              <a:rPr lang="es-PE" dirty="0"/>
              <a:t>Se puede aplicar cualquier operador aritmético </a:t>
            </a:r>
          </a:p>
        </p:txBody>
      </p:sp>
    </p:spTree>
    <p:extLst>
      <p:ext uri="{BB962C8B-B14F-4D97-AF65-F5344CB8AC3E}">
        <p14:creationId xmlns:p14="http://schemas.microsoft.com/office/powerpoint/2010/main" val="3717376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3BC77-993F-5DFC-837D-C623F67E7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Lógicos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81BFDA-CAFB-0059-ED36-D4815BF67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Operador </a:t>
            </a:r>
            <a:r>
              <a:rPr lang="es-ES" dirty="0">
                <a:solidFill>
                  <a:srgbClr val="FFC000"/>
                </a:solidFill>
              </a:rPr>
              <a:t>–And</a:t>
            </a:r>
          </a:p>
          <a:p>
            <a:r>
              <a:rPr lang="es-ES" dirty="0"/>
              <a:t>Operador</a:t>
            </a:r>
            <a:r>
              <a:rPr lang="es-ES" dirty="0">
                <a:solidFill>
                  <a:srgbClr val="FFC000"/>
                </a:solidFill>
              </a:rPr>
              <a:t> -</a:t>
            </a:r>
            <a:r>
              <a:rPr lang="es-ES" dirty="0" err="1">
                <a:solidFill>
                  <a:srgbClr val="FFC000"/>
                </a:solidFill>
              </a:rPr>
              <a:t>Or</a:t>
            </a:r>
            <a:endParaRPr lang="es-ES" dirty="0"/>
          </a:p>
          <a:p>
            <a:r>
              <a:rPr lang="es-PE" dirty="0"/>
              <a:t>Operador (</a:t>
            </a:r>
            <a:r>
              <a:rPr lang="es-PE" dirty="0" err="1"/>
              <a:t>Or</a:t>
            </a:r>
            <a:r>
              <a:rPr lang="es-PE" dirty="0"/>
              <a:t> exclusivo) </a:t>
            </a:r>
            <a:r>
              <a:rPr lang="es-PE" dirty="0">
                <a:solidFill>
                  <a:srgbClr val="FFC000"/>
                </a:solidFill>
              </a:rPr>
              <a:t>–</a:t>
            </a:r>
            <a:r>
              <a:rPr lang="es-PE" dirty="0" err="1">
                <a:solidFill>
                  <a:srgbClr val="FFC000"/>
                </a:solidFill>
              </a:rPr>
              <a:t>Xor</a:t>
            </a:r>
            <a:endParaRPr lang="es-PE" dirty="0">
              <a:solidFill>
                <a:srgbClr val="FFC000"/>
              </a:solidFill>
            </a:endParaRPr>
          </a:p>
          <a:p>
            <a:r>
              <a:rPr lang="es-PE" dirty="0"/>
              <a:t>Operador </a:t>
            </a:r>
            <a:r>
              <a:rPr lang="es-PE" dirty="0" err="1"/>
              <a:t>negacion</a:t>
            </a:r>
            <a:r>
              <a:rPr lang="es-PE" dirty="0"/>
              <a:t>  </a:t>
            </a:r>
            <a:r>
              <a:rPr lang="es-PE" dirty="0">
                <a:solidFill>
                  <a:srgbClr val="FFC000"/>
                </a:solidFill>
              </a:rPr>
              <a:t>-</a:t>
            </a:r>
            <a:r>
              <a:rPr lang="es-PE" dirty="0" err="1">
                <a:solidFill>
                  <a:srgbClr val="FFC000"/>
                </a:solidFill>
              </a:rPr>
              <a:t>Not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19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268DB-55CE-CDA8-1764-D2761B18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 tipo de dato: -</a:t>
            </a:r>
            <a:r>
              <a:rPr lang="es-ES" dirty="0" err="1"/>
              <a:t>is</a:t>
            </a:r>
            <a:r>
              <a:rPr lang="es-ES" dirty="0"/>
              <a:t> y -</a:t>
            </a:r>
            <a:r>
              <a:rPr lang="es-ES" dirty="0" err="1"/>
              <a:t>isnot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A9735A-9505-422A-981F-0C3044F92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$a=“Hola”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$a –</a:t>
            </a:r>
            <a:r>
              <a:rPr lang="es-ES" dirty="0" err="1">
                <a:solidFill>
                  <a:srgbClr val="FFC000"/>
                </a:solidFill>
              </a:rPr>
              <a:t>is</a:t>
            </a:r>
            <a:r>
              <a:rPr lang="es-ES" dirty="0">
                <a:solidFill>
                  <a:srgbClr val="FFC000"/>
                </a:solidFill>
              </a:rPr>
              <a:t> [</a:t>
            </a:r>
            <a:r>
              <a:rPr lang="es-ES" dirty="0" err="1">
                <a:solidFill>
                  <a:srgbClr val="FFC000"/>
                </a:solidFill>
              </a:rPr>
              <a:t>int</a:t>
            </a:r>
            <a:r>
              <a:rPr lang="es-ES" dirty="0">
                <a:solidFill>
                  <a:srgbClr val="FFC000"/>
                </a:solidFill>
              </a:rPr>
              <a:t>]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$a –</a:t>
            </a:r>
            <a:r>
              <a:rPr lang="es-ES" dirty="0" err="1">
                <a:solidFill>
                  <a:srgbClr val="FFC000"/>
                </a:solidFill>
              </a:rPr>
              <a:t>isnot</a:t>
            </a:r>
            <a:r>
              <a:rPr lang="es-ES" dirty="0">
                <a:solidFill>
                  <a:srgbClr val="FFC000"/>
                </a:solidFill>
              </a:rPr>
              <a:t> [</a:t>
            </a:r>
            <a:r>
              <a:rPr lang="es-ES" dirty="0" err="1">
                <a:solidFill>
                  <a:srgbClr val="FFC000"/>
                </a:solidFill>
              </a:rPr>
              <a:t>int</a:t>
            </a:r>
            <a:r>
              <a:rPr lang="es-ES" dirty="0">
                <a:solidFill>
                  <a:srgbClr val="FFC000"/>
                </a:solidFill>
              </a:rPr>
              <a:t>]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4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B7110-D498-FCAC-C387-1F8D6537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 Studio Code – VS Code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C0FDFE-6024-86D0-209D-BA3A77E2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Editor estándar para programar</a:t>
            </a:r>
          </a:p>
          <a:p>
            <a:r>
              <a:rPr lang="es-ES" dirty="0"/>
              <a:t>Extensión PowerShell para VS Code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ED92F7-96A7-6CC6-077F-33ED36F07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2926866"/>
            <a:ext cx="6284630" cy="338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09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88D4E-8C45-ADB8-1CEF-31A0190F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Arreglos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E437D7-32FB-5E3A-A735-B2FB6278F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Estructura de datos para almacenar una colección de datos</a:t>
            </a:r>
          </a:p>
          <a:p>
            <a:r>
              <a:rPr lang="es-ES" dirty="0"/>
              <a:t>Permite acceder a un conjunto de datos con un solo identificador y un índice</a:t>
            </a:r>
          </a:p>
          <a:p>
            <a:r>
              <a:rPr lang="es-ES" dirty="0"/>
              <a:t>En PowerShell los elementos del arreglo pueden ser del mismo o diferente tipo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73312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EEB58-182A-8FAA-C9C4-98385290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 Arreglo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78467F-54EF-D509-199D-C9ACC5984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$números=@()</a:t>
            </a:r>
          </a:p>
          <a:p>
            <a:r>
              <a:rPr lang="es-ES" dirty="0"/>
              <a:t>$enteros=@(1,2,3,4,5)</a:t>
            </a:r>
          </a:p>
          <a:p>
            <a:r>
              <a:rPr lang="es-ES" dirty="0"/>
              <a:t>$enteros=1,2,3,4,5</a:t>
            </a:r>
          </a:p>
          <a:p>
            <a:r>
              <a:rPr lang="es-ES" dirty="0"/>
              <a:t>$enteros=1..5</a:t>
            </a:r>
          </a:p>
          <a:p>
            <a:r>
              <a:rPr lang="es-ES" dirty="0"/>
              <a:t>$carácter=“</a:t>
            </a:r>
            <a:r>
              <a:rPr lang="es-ES" dirty="0" err="1"/>
              <a:t>a”,”b”,”c</a:t>
            </a:r>
            <a:r>
              <a:rPr lang="es-ES" dirty="0"/>
              <a:t>”</a:t>
            </a:r>
          </a:p>
          <a:p>
            <a:r>
              <a:rPr lang="es-ES" dirty="0"/>
              <a:t>$variado=@(1,2,3,’a’,’b’,’c’)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0478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B28EF-BE3B-7906-2D1D-82DC02CC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Ejecución de Scripts de PowerShell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7B7B9D-E59D-98F9-A0BD-F9034D6FB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Interfaz de comandos PowerShell</a:t>
            </a:r>
          </a:p>
          <a:p>
            <a:r>
              <a:rPr lang="es-ES" dirty="0"/>
              <a:t>Windows PowerShell ISE</a:t>
            </a:r>
          </a:p>
          <a:p>
            <a:r>
              <a:rPr lang="es-ES" dirty="0"/>
              <a:t>Ejecutar los archivos de extensión *.ps1</a:t>
            </a:r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89ACA5-5C28-BA06-DE5B-2A3AD2F0B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162" y="1690688"/>
            <a:ext cx="4755038" cy="335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3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7B64A-753D-F41E-0FAA-1B370AB9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Agregando elementos al arreglo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E4E484-A39E-5768-E708-B68E2757B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arreglos son estáticos el PowerShell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$enteros=@(1,2,3,5)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$enteros+=4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90700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16C7B-0AFA-D4FB-5F7B-3FCCF13D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Eliminando elementos del arreglo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69FB08-E7C0-9E47-1FB8-81F2946D4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se pueden eliminar elementos de arreglo en PowerShell para hacerlo hay que crear otro.</a:t>
            </a:r>
          </a:p>
          <a:p>
            <a:r>
              <a:rPr lang="es-ES" dirty="0"/>
              <a:t>Usa ArrayList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458219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06F73-6FCE-3B0F-9D84-C2D316DA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Número de Elementos del Array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24BF84-5901-4B35-2B4F-73DA20A85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FFC000"/>
                </a:solidFill>
              </a:rPr>
              <a:t>$</a:t>
            </a:r>
            <a:r>
              <a:rPr lang="es-ES" dirty="0" err="1">
                <a:solidFill>
                  <a:srgbClr val="FFC000"/>
                </a:solidFill>
              </a:rPr>
              <a:t>miarreglo</a:t>
            </a:r>
            <a:r>
              <a:rPr lang="es-ES" dirty="0">
                <a:solidFill>
                  <a:srgbClr val="FFC000"/>
                </a:solidFill>
              </a:rPr>
              <a:t>=@(1)</a:t>
            </a:r>
          </a:p>
          <a:p>
            <a:r>
              <a:rPr lang="es-ES" dirty="0">
                <a:solidFill>
                  <a:srgbClr val="FFC000"/>
                </a:solidFill>
              </a:rPr>
              <a:t>$</a:t>
            </a:r>
            <a:r>
              <a:rPr lang="es-ES" dirty="0" err="1">
                <a:solidFill>
                  <a:srgbClr val="FFC000"/>
                </a:solidFill>
              </a:rPr>
              <a:t>miarreglo.length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3371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7B05F-4114-952F-D35F-5896983F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ArrayList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327710-156D-E288-51EF-720F0D5DF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ArrayList es como un arreglo pero dinámico, al ser un objeto tiene  métodos para controlar los elementos de la lista.</a:t>
            </a:r>
          </a:p>
          <a:p>
            <a:pPr marL="0" indent="0">
              <a:buNone/>
            </a:pPr>
            <a:endParaRPr lang="es-PE" sz="180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[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System.Collections.ArrayList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]$letras= “A”,”B”,”C”,”D”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$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letras.Remove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("B")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Write-Host $letras </a:t>
            </a:r>
          </a:p>
          <a:p>
            <a:pPr marL="0" indent="0">
              <a:buNone/>
            </a:pPr>
            <a:r>
              <a:rPr lang="es-PE" sz="1200" dirty="0">
                <a:solidFill>
                  <a:srgbClr val="FFC000"/>
                </a:solidFill>
              </a:rPr>
              <a:t> 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$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letras.Add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("F")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Write-Host $letras </a:t>
            </a:r>
          </a:p>
          <a:p>
            <a:pPr marL="0" indent="0">
              <a:buNone/>
            </a:pPr>
            <a:endParaRPr lang="es-PE" sz="1800" dirty="0">
              <a:solidFill>
                <a:srgbClr val="FFC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6367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5F748-CB78-6A29-781D-5657C08B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Suma de Arreglos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997C31-5C4D-7E21-D9C2-34167DC03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suma da como resultado la concatenación de los dos arreglos.</a:t>
            </a:r>
          </a:p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[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System.Collections.ArrayList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]$letras= “A”,”B”,”C”,”D” </a:t>
            </a:r>
          </a:p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$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numeros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= 1,2,3,4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$alfa = $letras + $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numeros</a:t>
            </a:r>
            <a:endParaRPr lang="es-PE" sz="180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Write-Host $alfa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9365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95A49-389F-DD98-2175-FAEA057D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útiles con los arreglos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CB76A9-2115-779F-8CE8-AD4145A6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" y="1825625"/>
            <a:ext cx="10515600" cy="4351338"/>
          </a:xfrm>
        </p:spPr>
        <p:txBody>
          <a:bodyPr/>
          <a:lstStyle/>
          <a:p>
            <a:r>
              <a:rPr lang="es-ES" dirty="0" err="1"/>
              <a:t>Join</a:t>
            </a:r>
            <a:r>
              <a:rPr lang="es-ES" dirty="0"/>
              <a:t> concatena los elementos con un carácter</a:t>
            </a:r>
          </a:p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$fila = 100, 34,67 ,"M"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$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filaext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= $fila -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join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';'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Write-Host $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filaext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s-ES" dirty="0"/>
              <a:t> Contains </a:t>
            </a:r>
          </a:p>
          <a:p>
            <a:pPr marL="0" indent="0">
              <a:buNone/>
            </a:pPr>
            <a:r>
              <a:rPr lang="es-PE" dirty="0"/>
              <a:t> 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($fila –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contains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“M”)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($fila –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contains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“S”)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5525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48F37-6C20-3199-3F6B-B02F9DE8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Lectura de Valores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456E78-5C24-2A41-F919-0DCE1D831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0425" cy="4351338"/>
          </a:xfrm>
        </p:spPr>
        <p:txBody>
          <a:bodyPr/>
          <a:lstStyle/>
          <a:p>
            <a:r>
              <a:rPr lang="es-PE" sz="2800" dirty="0">
                <a:solidFill>
                  <a:srgbClr val="FFC000"/>
                </a:solidFill>
                <a:latin typeface="Lucida Console" panose="020B0609040504020204" pitchFamily="49" charset="0"/>
              </a:rPr>
              <a:t>[</a:t>
            </a:r>
            <a:r>
              <a:rPr lang="es-PE" sz="2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int</a:t>
            </a:r>
            <a:r>
              <a:rPr lang="es-PE" sz="2800" dirty="0">
                <a:solidFill>
                  <a:srgbClr val="FFC000"/>
                </a:solidFill>
                <a:latin typeface="Lucida Console" panose="020B0609040504020204" pitchFamily="49" charset="0"/>
              </a:rPr>
              <a:t>] $edad = </a:t>
            </a:r>
            <a:r>
              <a:rPr lang="es-PE" sz="2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Read</a:t>
            </a:r>
            <a:r>
              <a:rPr lang="es-PE" sz="2800" dirty="0">
                <a:solidFill>
                  <a:srgbClr val="FFC000"/>
                </a:solidFill>
                <a:latin typeface="Lucida Console" panose="020B0609040504020204" pitchFamily="49" charset="0"/>
              </a:rPr>
              <a:t>-Host "Ingresa tu edad:“</a:t>
            </a:r>
          </a:p>
          <a:p>
            <a:r>
              <a:rPr lang="es-PE" sz="2800" dirty="0">
                <a:solidFill>
                  <a:srgbClr val="FFC000"/>
                </a:solidFill>
                <a:latin typeface="Lucida Console" panose="020B0609040504020204" pitchFamily="49" charset="0"/>
              </a:rPr>
              <a:t>[</a:t>
            </a:r>
            <a:r>
              <a:rPr lang="es-PE" sz="2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string</a:t>
            </a:r>
            <a:r>
              <a:rPr lang="es-PE" sz="2800" dirty="0">
                <a:solidFill>
                  <a:srgbClr val="FFC000"/>
                </a:solidFill>
                <a:latin typeface="Lucida Console" panose="020B0609040504020204" pitchFamily="49" charset="0"/>
              </a:rPr>
              <a:t>] $nombre = </a:t>
            </a:r>
            <a:r>
              <a:rPr lang="es-PE" sz="2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Read</a:t>
            </a:r>
            <a:r>
              <a:rPr lang="es-PE" sz="2800" dirty="0">
                <a:solidFill>
                  <a:srgbClr val="FFC000"/>
                </a:solidFill>
                <a:latin typeface="Lucida Console" panose="020B0609040504020204" pitchFamily="49" charset="0"/>
              </a:rPr>
              <a:t>-Host "Ingresa tu nombre:"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389421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C0EB9-9291-4670-A0C1-83853448D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Estructuras de Control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76F17C-05FB-39B8-A21C-38280BCAD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Condicional</a:t>
            </a:r>
          </a:p>
          <a:p>
            <a:r>
              <a:rPr lang="es-ES" dirty="0"/>
              <a:t>Selectiva</a:t>
            </a:r>
          </a:p>
          <a:p>
            <a:r>
              <a:rPr lang="es-ES" dirty="0"/>
              <a:t>Bucles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434754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A86-AC92-E496-AF2A-14F8BBDC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condicional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BC1490-2A6B-75C2-D098-0F057F155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if(</a:t>
            </a:r>
            <a:r>
              <a:rPr lang="en-US" dirty="0" err="1">
                <a:solidFill>
                  <a:srgbClr val="FFFF00"/>
                </a:solidFill>
              </a:rPr>
              <a:t>Boolean_expression</a:t>
            </a:r>
            <a:r>
              <a:rPr lang="en-US" dirty="0">
                <a:solidFill>
                  <a:srgbClr val="FFC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 // </a:t>
            </a:r>
            <a:r>
              <a:rPr lang="en-US" dirty="0" err="1">
                <a:solidFill>
                  <a:srgbClr val="FFC000"/>
                </a:solidFill>
              </a:rPr>
              <a:t>Sentencias</a:t>
            </a:r>
            <a:r>
              <a:rPr lang="en-US" dirty="0">
                <a:solidFill>
                  <a:srgbClr val="FFC000"/>
                </a:solidFill>
              </a:rPr>
              <a:t> a </a:t>
            </a:r>
            <a:r>
              <a:rPr lang="en-US" dirty="0" err="1">
                <a:solidFill>
                  <a:srgbClr val="FFC000"/>
                </a:solidFill>
              </a:rPr>
              <a:t>ejecutsr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si</a:t>
            </a:r>
            <a:r>
              <a:rPr lang="en-US" dirty="0">
                <a:solidFill>
                  <a:srgbClr val="FFC000"/>
                </a:solidFill>
              </a:rPr>
              <a:t> la expresion </a:t>
            </a:r>
            <a:r>
              <a:rPr lang="en-US" dirty="0" err="1">
                <a:solidFill>
                  <a:srgbClr val="FFC000"/>
                </a:solidFill>
              </a:rPr>
              <a:t>Booleana</a:t>
            </a:r>
            <a:r>
              <a:rPr lang="en-US" dirty="0">
                <a:solidFill>
                  <a:srgbClr val="FFC000"/>
                </a:solidFill>
              </a:rPr>
              <a:t> es true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}</a:t>
            </a:r>
          </a:p>
          <a:p>
            <a:r>
              <a:rPr lang="en-US" dirty="0"/>
              <a:t>Ejemplo: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$x = 10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if($x -le 20){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 write-host(“$x es </a:t>
            </a:r>
            <a:r>
              <a:rPr lang="en-US" dirty="0" err="1">
                <a:solidFill>
                  <a:srgbClr val="FFC000"/>
                </a:solidFill>
              </a:rPr>
              <a:t>menor</a:t>
            </a:r>
            <a:r>
              <a:rPr lang="en-US" dirty="0">
                <a:solidFill>
                  <a:srgbClr val="FFC000"/>
                </a:solidFill>
              </a:rPr>
              <a:t> a 20")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}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116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67214-2A32-0BF2-034C-07FA4A5E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Mas ejemplos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2B1633-D559-CDAB-E3C3-E69359560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[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int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] $edad = 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Read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-Host "Ingresa tu edad:"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if($edad -ge 18){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Write-Host "Si puedes emitir tu voto"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8663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E488D-0E08-E613-CE2F-C70FBC2C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…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542D82-58CC-E612-A769-EBCE062B6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ejecutar comandos muchas veces se requiere ejecutarlos como usuario administrador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934735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2E3F9-9B94-9B95-11A8-0FFED5B2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 if-</a:t>
            </a:r>
            <a:r>
              <a:rPr lang="es-ES" dirty="0" err="1"/>
              <a:t>else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18A3EE-1525-FEB5-B507-F6CB284BE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[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int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] $edad = 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Read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-Host "Ingresa tu edad:"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if($edad -ge 18){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Write-Host "Si puedes emitir tu voto"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} 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else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Write-Host "Aun no puedes votar, intenta el 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proximo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año"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589558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91283-A800-CE70-7CCE-48886B88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 if-</a:t>
            </a:r>
            <a:r>
              <a:rPr lang="es-ES" dirty="0" err="1"/>
              <a:t>elseif</a:t>
            </a:r>
            <a:r>
              <a:rPr lang="es-ES" dirty="0"/>
              <a:t>-</a:t>
            </a:r>
            <a:r>
              <a:rPr lang="es-ES" dirty="0" err="1"/>
              <a:t>else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390890-5C51-843B-E5A9-AB30222F9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[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int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] $edad = 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Read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-Host "Ingresa tu edad:"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if($edad -ge 18){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Write-Host "Si puedes emitir tu voto"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} elseif( ($</a:t>
            </a:r>
            <a:r>
              <a:rPr lang="en-U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edad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-</a:t>
            </a:r>
            <a:r>
              <a:rPr lang="en-U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lt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18) -and ($</a:t>
            </a:r>
            <a:r>
              <a:rPr lang="en-U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edad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-</a:t>
            </a:r>
            <a:r>
              <a:rPr lang="en-U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ge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13)){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Write-Host "Eres solo un adolescente"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} 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else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Write-Host "Aun no puedes votar, intenta el 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proximo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año"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8716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9BEE8-2378-42D9-EB6A-AB6F8B61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 Switch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7D93D-E333-E5DF-49A0-08AF79A4A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hay múltiples condiciones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[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string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] $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tipoSeguro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= 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Read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-Host "Ingresa el tipo de seguro:"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switch($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tipoSeguro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){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'total' {  Write-Host "Pasar a la 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atencion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" }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'parcial' {  Write-Host "ir a la mesa del asesor"}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default { Write-Host "No es posible la 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atencion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, ir a servicio al cliente" }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382587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E47D3-CD43-67BA-584E-A694E8B9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Switch y break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58138C-0195-FD92-3425-4787778D3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err="1"/>
              <a:t>Evalua</a:t>
            </a:r>
            <a:r>
              <a:rPr lang="es-ES" dirty="0"/>
              <a:t> el siguiente código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[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int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]$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pct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= 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Read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-Host "Ingresa el porcentaje de descuento"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switch($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pct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){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{$_ -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gt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50} {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   Write-Host "alto"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}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{$_ -ge 30} {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   Write-Host "medio"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}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{$_ -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lt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10} {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   Write-Host "bajo"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}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55039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E6688-0B27-1108-A625-BA5C2AAE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…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6C429B-9F1D-B63D-F3F5-AC91A64E5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[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int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]$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pct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= 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Read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-Host "Ingresa el porcentaje de descuento"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switch($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pct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){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{$_ -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gt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50} {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   Write-Host "alto“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   </a:t>
            </a:r>
            <a:r>
              <a:rPr lang="es-PE" sz="1800" dirty="0">
                <a:solidFill>
                  <a:srgbClr val="FFFF00"/>
                </a:solidFill>
                <a:latin typeface="Lucida Console" panose="020B0609040504020204" pitchFamily="49" charset="0"/>
              </a:rPr>
              <a:t>Break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}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{$_ -ge 30} {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   Write-Host "medio“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   </a:t>
            </a:r>
            <a:r>
              <a:rPr lang="es-PE" sz="1800" dirty="0">
                <a:solidFill>
                  <a:srgbClr val="FFFF00"/>
                </a:solidFill>
                <a:latin typeface="Lucida Console" panose="020B0609040504020204" pitchFamily="49" charset="0"/>
              </a:rPr>
              <a:t>Break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}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{$_ -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lt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10} {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   Write-Host "bajo“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   </a:t>
            </a:r>
            <a:r>
              <a:rPr lang="es-PE" sz="1800" dirty="0">
                <a:solidFill>
                  <a:srgbClr val="FFFF00"/>
                </a:solidFill>
                <a:latin typeface="Lucida Console" panose="020B0609040504020204" pitchFamily="49" charset="0"/>
              </a:rPr>
              <a:t>Break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}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01917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E8647-CFB4-4230-6030-B6018939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Sentencias de Bucles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E175F0-9698-46EB-9ABB-BE2A9DF5C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For </a:t>
            </a:r>
          </a:p>
          <a:p>
            <a:r>
              <a:rPr lang="es-ES" dirty="0"/>
              <a:t>While</a:t>
            </a:r>
          </a:p>
          <a:p>
            <a:r>
              <a:rPr lang="es-ES" dirty="0"/>
              <a:t>Do while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379211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932BC-0850-BD79-F99C-59997165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While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5D6A21-9404-1104-FC2B-382AA340A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Mientras la condición es verdadera se ejecuta el bucle</a:t>
            </a:r>
          </a:p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$veces=0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FF00"/>
                </a:solidFill>
                <a:latin typeface="Lucida Console" panose="020B0609040504020204" pitchFamily="49" charset="0"/>
              </a:rPr>
              <a:t>while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($veces -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lt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100)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Write-Host "Intentando la 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reconexion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" $veces "veces"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$veces++ 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104315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C1526-704D-68B5-ABE0-B0DD98AB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 while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63D847-5F76-C9C2-9B50-1229AC190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Ejecuta el bucle al menos una vez</a:t>
            </a:r>
          </a:p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$veces=0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FF00"/>
                </a:solidFill>
                <a:latin typeface="Lucida Console" panose="020B0609040504020204" pitchFamily="49" charset="0"/>
              </a:rPr>
              <a:t>do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$veces++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Write-Host "Intentando la 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reconexion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" $veces "veces"  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}</a:t>
            </a:r>
            <a:r>
              <a:rPr lang="es-PE" sz="1800" dirty="0">
                <a:solidFill>
                  <a:srgbClr val="FFFF00"/>
                </a:solidFill>
                <a:latin typeface="Lucida Console" panose="020B0609040504020204" pitchFamily="49" charset="0"/>
              </a:rPr>
              <a:t>while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($veces -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lt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100)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756940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71E8F-BDBC-03D5-EB77-7C97C5A7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ForEach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E813C3-F7B3-CC63-4620-50F3FBA84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$hosts = @("10.0.0.1", "10.0.0.2", "10.0.0.3" )</a:t>
            </a:r>
          </a:p>
          <a:p>
            <a:pPr marL="0" indent="0">
              <a:buNone/>
            </a:pPr>
            <a:r>
              <a:rPr lang="es-PE" sz="18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foreach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($nodo in $hosts){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</a:t>
            </a:r>
            <a:r>
              <a:rPr lang="es-PE" sz="1800" dirty="0">
                <a:solidFill>
                  <a:srgbClr val="FFFF00"/>
                </a:solidFill>
                <a:latin typeface="Lucida Console" panose="020B0609040504020204" pitchFamily="49" charset="0"/>
              </a:rPr>
              <a:t>Write-Host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'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Testing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del Nodo:' $nodo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</a:t>
            </a:r>
            <a:r>
              <a:rPr lang="es-PE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ping /n 2 $nodo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424271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7B903-9445-C6D0-A5B7-1414CC3D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D39D63-6DC8-E648-2866-A84D3420C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Cuando sabemos el número de ejecuciones del bucle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[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string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]$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raiz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= 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Read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-Host "Ingresa el directorio 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raiz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de la practica"</a:t>
            </a:r>
          </a:p>
          <a:p>
            <a:pPr marL="0" indent="0">
              <a:buNone/>
            </a:pPr>
            <a:endParaRPr lang="es-PE" sz="180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New-Item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-Path 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raiz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-ItemType 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Directory</a:t>
            </a:r>
          </a:p>
          <a:p>
            <a:pPr marL="0" indent="0">
              <a:buNone/>
            </a:pPr>
            <a:endParaRPr lang="es-PE" sz="180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[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int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] $N=3</a:t>
            </a:r>
          </a:p>
          <a:p>
            <a:pPr marL="0" indent="0">
              <a:buNone/>
            </a:pPr>
            <a:endParaRPr lang="es-PE" sz="180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nn-NO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for($i=1; $i -le $N; $i++){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</a:t>
            </a:r>
            <a:r>
              <a:rPr lang="es-PE" sz="18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$directorio = $</a:t>
            </a:r>
            <a:r>
              <a:rPr lang="es-PE" sz="1800" dirty="0" err="1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raiz</a:t>
            </a:r>
            <a:r>
              <a:rPr lang="es-PE" sz="18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+'\'+"practica-"+$i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New-Item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-Path $</a:t>
            </a:r>
            <a:r>
              <a:rPr lang="en-U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directorio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-ItemType Directory 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</a:t>
            </a:r>
            <a:r>
              <a:rPr lang="es-ES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Write-Host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'Directorio' $directorio 'creado con 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exito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!' 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4759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72B96-6601-C55A-ED9F-85E2DE55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2B9919-570D-6B01-1ECB-C8A4617AF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62A885-0F1F-0D0A-68B8-62A1F70EC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8" y="147790"/>
            <a:ext cx="11816922" cy="65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823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98EB3-3C68-24B1-4595-F2857958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Parámetros en PowerShell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6033CC-A834-3883-BAFB-27836F75A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Param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[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string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] $Primero,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[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string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] $Segundo = "valor por defecto",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[switch] $Tercero = $false,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[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bool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] $Cuarto,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[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int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] $Quinto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s-PE" sz="1800" dirty="0">
                <a:latin typeface="Lucida Console" panose="020B0609040504020204" pitchFamily="49" charset="0"/>
              </a:rPr>
              <a:t>Write-Host </a:t>
            </a:r>
            <a:r>
              <a:rPr lang="es-PE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$Primero</a:t>
            </a:r>
          </a:p>
          <a:p>
            <a:pPr marL="0" indent="0">
              <a:buNone/>
            </a:pPr>
            <a:r>
              <a:rPr lang="es-PE" sz="1800" dirty="0">
                <a:latin typeface="Lucida Console" panose="020B0609040504020204" pitchFamily="49" charset="0"/>
              </a:rPr>
              <a:t>Write-Host </a:t>
            </a:r>
            <a:r>
              <a:rPr lang="es-PE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$Segundo</a:t>
            </a:r>
          </a:p>
          <a:p>
            <a:pPr marL="0" indent="0">
              <a:buNone/>
            </a:pPr>
            <a:r>
              <a:rPr lang="es-PE" sz="1800" dirty="0">
                <a:latin typeface="Lucida Console" panose="020B0609040504020204" pitchFamily="49" charset="0"/>
              </a:rPr>
              <a:t>Write-Host </a:t>
            </a:r>
            <a:r>
              <a:rPr lang="es-PE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$Tercero</a:t>
            </a:r>
          </a:p>
          <a:p>
            <a:pPr marL="0" indent="0">
              <a:buNone/>
            </a:pPr>
            <a:r>
              <a:rPr lang="es-PE" sz="1800" dirty="0">
                <a:latin typeface="Lucida Console" panose="020B0609040504020204" pitchFamily="49" charset="0"/>
              </a:rPr>
              <a:t>Write-Host </a:t>
            </a:r>
            <a:r>
              <a:rPr lang="es-PE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$Cuarto</a:t>
            </a:r>
          </a:p>
          <a:p>
            <a:pPr marL="0" indent="0">
              <a:buNone/>
            </a:pPr>
            <a:r>
              <a:rPr lang="es-PE" sz="1800" dirty="0">
                <a:latin typeface="Lucida Console" panose="020B0609040504020204" pitchFamily="49" charset="0"/>
              </a:rPr>
              <a:t>Write-Host </a:t>
            </a:r>
            <a:r>
              <a:rPr lang="es-PE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$Quinto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513793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6DBE2-B6EC-3CB0-1D62-2CEB9C8A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4728FF-3B3C-814C-3B3B-A3612097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función es un bloque de código reutilizable que realiza una tarea especifica. Pueden aceptar parámetros.</a:t>
            </a:r>
          </a:p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function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s-PE" sz="18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saludar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($nombre){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"Bienvenido, $nombre " 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s-PE" sz="180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saludar -nombre "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Administrator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"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0680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9E496-8CD3-06B5-9F5F-2601A756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Filtros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51C395-5199-ECDB-391B-C72490E30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54" y="1807153"/>
            <a:ext cx="1141614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rgbClr val="66D9E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Get-</a:t>
            </a:r>
            <a:r>
              <a:rPr lang="en-US" sz="2400" b="0" dirty="0" err="1">
                <a:solidFill>
                  <a:srgbClr val="66D9E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ChildItem</a:t>
            </a:r>
            <a:r>
              <a:rPr lang="en-US" sz="2400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267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Path $</a:t>
            </a:r>
            <a:r>
              <a:rPr lang="en-US" sz="2400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env:ProgramFiles</a:t>
            </a:r>
            <a:r>
              <a:rPr lang="en-US" sz="2400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267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Recurse </a:t>
            </a:r>
            <a:r>
              <a:rPr lang="en-US" sz="2400" b="0" dirty="0">
                <a:solidFill>
                  <a:srgbClr val="F9267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Include </a:t>
            </a:r>
            <a:r>
              <a:rPr lang="en-US" sz="2400" b="0" dirty="0">
                <a:solidFill>
                  <a:srgbClr val="F9267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.exe </a:t>
            </a:r>
            <a:r>
              <a:rPr lang="en-US" sz="2400" b="0" dirty="0">
                <a:solidFill>
                  <a:srgbClr val="F9267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|</a:t>
            </a:r>
            <a:endParaRPr lang="en-US" sz="2400" b="0" dirty="0">
              <a:solidFill>
                <a:srgbClr val="F8F8F2"/>
              </a:solidFill>
              <a:effectLst/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66D9E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Where-Object</a:t>
            </a:r>
            <a:r>
              <a:rPr lang="en-US" sz="2400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267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sz="2400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FilterScript</a:t>
            </a:r>
            <a:r>
              <a:rPr lang="en-US" sz="2400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      ($_.</a:t>
            </a:r>
            <a:r>
              <a:rPr lang="en-US" sz="2400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LastWriteTime</a:t>
            </a:r>
            <a:r>
              <a:rPr lang="en-US" sz="2400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9267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-gt</a:t>
            </a:r>
            <a:r>
              <a:rPr lang="en-US" sz="2400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E6DB74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'2024-01-01'</a:t>
            </a:r>
            <a:r>
              <a:rPr lang="en-US" sz="2400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) </a:t>
            </a:r>
            <a:r>
              <a:rPr lang="en-US" sz="2400" b="0" dirty="0">
                <a:solidFill>
                  <a:srgbClr val="F9267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-and</a:t>
            </a:r>
            <a:r>
              <a:rPr lang="en-US" sz="2400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8F8F2"/>
                </a:solidFill>
                <a:highlight>
                  <a:srgbClr val="272822"/>
                </a:highlight>
                <a:latin typeface="Consolas" panose="020B0609020204030204" pitchFamily="49" charset="0"/>
              </a:rPr>
              <a:t>        </a:t>
            </a:r>
            <a:r>
              <a:rPr lang="en-US" sz="2400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($_.Length </a:t>
            </a:r>
            <a:r>
              <a:rPr lang="en-US" sz="2400" b="0" dirty="0">
                <a:solidFill>
                  <a:srgbClr val="F9267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sz="2400" b="0" dirty="0" err="1">
                <a:solidFill>
                  <a:srgbClr val="F9267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ge</a:t>
            </a:r>
            <a:r>
              <a:rPr lang="en-US" sz="2400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E81F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F9267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mb</a:t>
            </a:r>
            <a:r>
              <a:rPr lang="en-US" sz="2400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) </a:t>
            </a:r>
            <a:r>
              <a:rPr lang="en-US" sz="2400" b="0" dirty="0">
                <a:solidFill>
                  <a:srgbClr val="F9267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-and</a:t>
            </a:r>
            <a:r>
              <a:rPr lang="en-US" sz="2400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($_.Length </a:t>
            </a:r>
            <a:r>
              <a:rPr lang="en-US" sz="2400" b="0" dirty="0">
                <a:solidFill>
                  <a:srgbClr val="F9267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-le</a:t>
            </a:r>
            <a:r>
              <a:rPr lang="en-US" sz="2400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E81F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F9267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mb</a:t>
            </a:r>
            <a:r>
              <a:rPr lang="en-US" sz="2400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  }</a:t>
            </a:r>
          </a:p>
          <a:p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5349289-7747-F6B3-02B2-822C7A342B6F}"/>
              </a:ext>
            </a:extLst>
          </p:cNvPr>
          <p:cNvSpPr txBox="1"/>
          <p:nvPr/>
        </p:nvSpPr>
        <p:spPr>
          <a:xfrm>
            <a:off x="674254" y="4405745"/>
            <a:ext cx="9809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 dirty="0">
                <a:solidFill>
                  <a:srgbClr val="88846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# Busca todos los ejecutables dentro de la carpeta Archivos de programa que </a:t>
            </a:r>
            <a:endParaRPr lang="es-ES" b="0" dirty="0">
              <a:solidFill>
                <a:srgbClr val="F8F8F2"/>
              </a:solidFill>
              <a:effectLst/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88846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# se modificaron por última vez después del 1 de enero de 2024</a:t>
            </a:r>
            <a:endParaRPr lang="es-ES" b="0" dirty="0">
              <a:solidFill>
                <a:srgbClr val="F8F8F2"/>
              </a:solidFill>
              <a:effectLst/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88846F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# y que no sean menores a 1 megabyte ni mayores a 10 megabytes</a:t>
            </a:r>
            <a:endParaRPr lang="es-ES" b="0" dirty="0">
              <a:solidFill>
                <a:srgbClr val="F8F8F2"/>
              </a:solidFill>
              <a:effectLst/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926271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3AD47-F999-F44A-0E3F-624E83A4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Manejo de errores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02392E-2AC6-296B-A34C-9D35C5975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La sección try encapsula el código que podría generar errores</a:t>
            </a:r>
          </a:p>
          <a:p>
            <a:r>
              <a:rPr lang="es-ES" dirty="0"/>
              <a:t>Catch es donde se maneja la excepción</a:t>
            </a:r>
          </a:p>
          <a:p>
            <a:r>
              <a:rPr lang="es-ES" dirty="0" err="1"/>
              <a:t>Finally</a:t>
            </a:r>
            <a:r>
              <a:rPr lang="es-ES" dirty="0"/>
              <a:t> se ejecuta siempre. Podría limpiar los recursos.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try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>
                <a:solidFill>
                  <a:srgbClr val="00B0F0"/>
                </a:solidFill>
              </a:rPr>
              <a:t>{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</a:rPr>
              <a:t>    # Código que podría generar una excepción</a:t>
            </a:r>
          </a:p>
          <a:p>
            <a:pPr marL="0" indent="0">
              <a:buNone/>
            </a:pPr>
            <a:endParaRPr lang="es-E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}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>
                <a:solidFill>
                  <a:srgbClr val="00B0F0"/>
                </a:solidFill>
              </a:rPr>
              <a:t>catch [</a:t>
            </a:r>
            <a:r>
              <a:rPr lang="es-ES" dirty="0" err="1">
                <a:solidFill>
                  <a:srgbClr val="00B0F0"/>
                </a:solidFill>
              </a:rPr>
              <a:t>TipoDeExcepcion</a:t>
            </a:r>
            <a:r>
              <a:rPr lang="es-ES" dirty="0">
                <a:solidFill>
                  <a:srgbClr val="00B0F0"/>
                </a:solidFill>
              </a:rPr>
              <a:t>] {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</a:rPr>
              <a:t>    # Código para manejar la excepción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} catch {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</a:rPr>
              <a:t>    # Código para manejar cualquier excepción no especificada anteriormente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} </a:t>
            </a:r>
            <a:r>
              <a:rPr lang="es-ES" dirty="0" err="1">
                <a:solidFill>
                  <a:srgbClr val="00B0F0"/>
                </a:solidFill>
              </a:rPr>
              <a:t>finally</a:t>
            </a:r>
            <a:r>
              <a:rPr lang="es-ES" dirty="0">
                <a:solidFill>
                  <a:srgbClr val="00B0F0"/>
                </a:solidFill>
              </a:rPr>
              <a:t>{  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    # liberar recursos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}</a:t>
            </a:r>
            <a:endParaRPr lang="es-P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4801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2C9A7-27BC-93B8-50CE-C4BE16C7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Excepciones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7999AD-5EAE-011E-6E8A-2B79A13D4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try</a:t>
            </a:r>
            <a:r>
              <a:rPr lang="es-ES" dirty="0">
                <a:solidFill>
                  <a:srgbClr val="FFC000"/>
                </a:solidFill>
              </a:rPr>
              <a:t> {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  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# Intento dividir por cero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   $resultado = 1 / 0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} </a:t>
            </a:r>
            <a:r>
              <a:rPr lang="es-ES" dirty="0">
                <a:solidFill>
                  <a:srgbClr val="00B0F0"/>
                </a:solidFill>
              </a:rPr>
              <a:t>catch</a:t>
            </a:r>
            <a:r>
              <a:rPr lang="es-ES" dirty="0">
                <a:solidFill>
                  <a:srgbClr val="FFC000"/>
                </a:solidFill>
              </a:rPr>
              <a:t> [</a:t>
            </a:r>
            <a:r>
              <a:rPr lang="es-ES" dirty="0" err="1">
                <a:solidFill>
                  <a:srgbClr val="FFC000"/>
                </a:solidFill>
              </a:rPr>
              <a:t>DivideByZeroException</a:t>
            </a:r>
            <a:r>
              <a:rPr lang="es-ES" dirty="0">
                <a:solidFill>
                  <a:srgbClr val="FFC000"/>
                </a:solidFill>
              </a:rPr>
              <a:t>] {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  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# Manejo de la excepción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   Write-Host "No se puede dividir por cero"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} </a:t>
            </a:r>
            <a:r>
              <a:rPr lang="es-ES" dirty="0" err="1">
                <a:solidFill>
                  <a:srgbClr val="00B0F0"/>
                </a:solidFill>
              </a:rPr>
              <a:t>finally</a:t>
            </a:r>
            <a:r>
              <a:rPr lang="es-ES" dirty="0">
                <a:solidFill>
                  <a:srgbClr val="FFC000"/>
                </a:solidFill>
              </a:rPr>
              <a:t> {</a:t>
            </a:r>
          </a:p>
          <a:p>
            <a:pPr marL="0" indent="0">
              <a:buNone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   # Limpieza de recursos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    </a:t>
            </a:r>
            <a:r>
              <a:rPr lang="es-ES" dirty="0">
                <a:solidFill>
                  <a:srgbClr val="92D050"/>
                </a:solidFill>
              </a:rPr>
              <a:t>Write-Host</a:t>
            </a:r>
            <a:r>
              <a:rPr lang="es-ES" dirty="0">
                <a:solidFill>
                  <a:srgbClr val="FFC000"/>
                </a:solidFill>
              </a:rPr>
              <a:t> "Se ejecuta siempre, independientemente de si ocurrió una excepción o no"</a:t>
            </a:r>
          </a:p>
          <a:p>
            <a:pPr marL="0" indent="0">
              <a:buNone/>
            </a:pPr>
            <a:r>
              <a:rPr lang="es-ES" dirty="0">
                <a:solidFill>
                  <a:srgbClr val="FFC000"/>
                </a:solidFill>
              </a:rPr>
              <a:t>}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5433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5DF4B-36C9-8686-F25D-67677483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 y Depuración de scripts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C394DD-AFFB-841D-A0C4-00F42407F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</a:t>
            </a:r>
            <a:r>
              <a:rPr lang="es-ES" dirty="0" err="1"/>
              <a:t>cmdlet</a:t>
            </a:r>
            <a:r>
              <a:rPr lang="es-ES" dirty="0"/>
              <a:t> </a:t>
            </a:r>
            <a:r>
              <a:rPr lang="es-ES" dirty="0">
                <a:solidFill>
                  <a:srgbClr val="FFFF00"/>
                </a:solidFill>
              </a:rPr>
              <a:t>Set-</a:t>
            </a:r>
            <a:r>
              <a:rPr lang="es-ES" dirty="0" err="1">
                <a:solidFill>
                  <a:srgbClr val="FFFF00"/>
                </a:solidFill>
              </a:rPr>
              <a:t>PSDebug</a:t>
            </a:r>
            <a:r>
              <a:rPr lang="es-ES" dirty="0"/>
              <a:t> permite establecer opciones de depuración. Usa el parámetro </a:t>
            </a:r>
            <a:r>
              <a:rPr lang="es-ES" dirty="0">
                <a:solidFill>
                  <a:srgbClr val="FFFF00"/>
                </a:solidFill>
              </a:rPr>
              <a:t>–Step </a:t>
            </a:r>
            <a:r>
              <a:rPr lang="es-ES" dirty="0"/>
              <a:t>para ejecutar el script línea por </a:t>
            </a:r>
            <a:r>
              <a:rPr lang="es-ES" dirty="0" err="1"/>
              <a:t>linea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B358ED-CA5B-B268-07F0-C55E73659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2767238"/>
            <a:ext cx="7215187" cy="381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793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1716C-161C-A5DE-32A4-7741AA94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Cambiando de directorio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04CFFA-E1A2-53F6-D0EB-BD14D68BD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Get-Location</a:t>
            </a:r>
          </a:p>
          <a:p>
            <a:r>
              <a:rPr lang="en-US" dirty="0">
                <a:solidFill>
                  <a:srgbClr val="FFC000"/>
                </a:solidFill>
              </a:rPr>
              <a:t>Set-Location -Path C:\Windows</a:t>
            </a:r>
          </a:p>
          <a:p>
            <a:r>
              <a:rPr lang="en-US" dirty="0">
                <a:solidFill>
                  <a:srgbClr val="FFC000"/>
                </a:solidFill>
              </a:rPr>
              <a:t>Set-Location -Path C:\Windows -</a:t>
            </a:r>
            <a:r>
              <a:rPr lang="en-US" dirty="0" err="1">
                <a:solidFill>
                  <a:srgbClr val="FFC000"/>
                </a:solidFill>
              </a:rPr>
              <a:t>PassThru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2276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9B401-8E38-FC91-69ED-B4557CBE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Unidades o drives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AFA06B-151D-FC40-BB1F-83228BC5E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err="1">
                <a:solidFill>
                  <a:srgbClr val="FFC000"/>
                </a:solidFill>
              </a:rPr>
              <a:t>Get-PSDrive</a:t>
            </a:r>
            <a:endParaRPr lang="es-PE" dirty="0">
              <a:solidFill>
                <a:srgbClr val="FFC000"/>
              </a:solidFill>
            </a:endParaRPr>
          </a:p>
          <a:p>
            <a:r>
              <a:rPr lang="es-PE" dirty="0"/>
              <a:t>Mapeando una carpeta a una unidad o drive</a:t>
            </a:r>
          </a:p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New-</a:t>
            </a:r>
            <a:r>
              <a:rPr lang="es-PE" dirty="0" err="1">
                <a:solidFill>
                  <a:srgbClr val="FFC000"/>
                </a:solidFill>
              </a:rPr>
              <a:t>PSDrive</a:t>
            </a:r>
            <a:r>
              <a:rPr lang="es-PE" dirty="0">
                <a:solidFill>
                  <a:srgbClr val="FFC000"/>
                </a:solidFill>
              </a:rPr>
              <a:t> -</a:t>
            </a:r>
            <a:r>
              <a:rPr lang="es-PE" dirty="0" err="1">
                <a:solidFill>
                  <a:srgbClr val="FFC000"/>
                </a:solidFill>
              </a:rPr>
              <a:t>Name</a:t>
            </a:r>
            <a:r>
              <a:rPr lang="es-PE" dirty="0">
                <a:solidFill>
                  <a:srgbClr val="FFC000"/>
                </a:solidFill>
              </a:rPr>
              <a:t> P -</a:t>
            </a:r>
            <a:r>
              <a:rPr lang="es-PE" dirty="0" err="1">
                <a:solidFill>
                  <a:srgbClr val="FFC000"/>
                </a:solidFill>
              </a:rPr>
              <a:t>Root</a:t>
            </a:r>
            <a:r>
              <a:rPr lang="es-PE" dirty="0">
                <a:solidFill>
                  <a:srgbClr val="FFC000"/>
                </a:solidFill>
              </a:rPr>
              <a:t> $</a:t>
            </a:r>
            <a:r>
              <a:rPr lang="es-PE" dirty="0" err="1">
                <a:solidFill>
                  <a:srgbClr val="FFC000"/>
                </a:solidFill>
              </a:rPr>
              <a:t>env:ProgramFiles</a:t>
            </a:r>
            <a:r>
              <a:rPr lang="es-PE" dirty="0">
                <a:solidFill>
                  <a:srgbClr val="FFC000"/>
                </a:solidFill>
              </a:rPr>
              <a:t> -</a:t>
            </a:r>
            <a:r>
              <a:rPr lang="es-PE" dirty="0" err="1">
                <a:solidFill>
                  <a:srgbClr val="FFC000"/>
                </a:solidFill>
              </a:rPr>
              <a:t>PSProvider</a:t>
            </a:r>
            <a:r>
              <a:rPr lang="es-PE" dirty="0">
                <a:solidFill>
                  <a:srgbClr val="FFC000"/>
                </a:solidFill>
              </a:rPr>
              <a:t> </a:t>
            </a:r>
            <a:r>
              <a:rPr lang="es-PE" dirty="0" err="1">
                <a:solidFill>
                  <a:srgbClr val="FFC000"/>
                </a:solidFill>
              </a:rPr>
              <a:t>FileSystem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5912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50CA0-2C49-D490-5117-32CF5B0B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Mostrando el Contenido del Directorio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E8CA02-1F4E-EF82-1C83-A36B40408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Get-</a:t>
            </a:r>
            <a:r>
              <a:rPr lang="en-US" dirty="0" err="1">
                <a:solidFill>
                  <a:srgbClr val="FFC000"/>
                </a:solidFill>
              </a:rPr>
              <a:t>ChildItem</a:t>
            </a:r>
            <a:r>
              <a:rPr lang="en-US" dirty="0">
                <a:solidFill>
                  <a:srgbClr val="FFC000"/>
                </a:solidFill>
              </a:rPr>
              <a:t> -Path C:\ -Force</a:t>
            </a:r>
          </a:p>
          <a:p>
            <a:r>
              <a:rPr lang="en-US" dirty="0">
                <a:solidFill>
                  <a:srgbClr val="FFC000"/>
                </a:solidFill>
              </a:rPr>
              <a:t>Get-</a:t>
            </a:r>
            <a:r>
              <a:rPr lang="en-US" dirty="0" err="1">
                <a:solidFill>
                  <a:srgbClr val="FFC000"/>
                </a:solidFill>
              </a:rPr>
              <a:t>ChildItem</a:t>
            </a:r>
            <a:r>
              <a:rPr lang="en-US" dirty="0">
                <a:solidFill>
                  <a:srgbClr val="FFC000"/>
                </a:solidFill>
              </a:rPr>
              <a:t> -Path C:\ -Force -Recurse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050317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7F0A9-BE89-709E-DC4C-CDD6C570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Copiando Archivos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DE96DF-678A-9127-6C85-5C0AD40FC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if (Test-Path -Path $PROFILE) {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  Copy-Item -Path $PROFILE -Destination $($PROFILE -replace 'ps1$', '</a:t>
            </a:r>
            <a:r>
              <a:rPr lang="en-US" dirty="0" err="1">
                <a:solidFill>
                  <a:srgbClr val="FFC000"/>
                </a:solidFill>
              </a:rPr>
              <a:t>bak</a:t>
            </a:r>
            <a:r>
              <a:rPr lang="en-US" dirty="0">
                <a:solidFill>
                  <a:srgbClr val="FFC000"/>
                </a:solidFill>
              </a:rPr>
              <a:t>')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}</a:t>
            </a:r>
          </a:p>
          <a:p>
            <a:r>
              <a:rPr lang="es-PE" dirty="0"/>
              <a:t>Si la copia existe falla, agrega –</a:t>
            </a:r>
            <a:r>
              <a:rPr lang="es-PE" dirty="0" err="1"/>
              <a:t>Force</a:t>
            </a:r>
            <a:endParaRPr lang="es-PE" dirty="0"/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if (Test-Path -Path $PROFILE) {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 Copy-Item -Path $PROFILE -Destination $($PROFILE -replace 'ps1$', '</a:t>
            </a:r>
            <a:r>
              <a:rPr lang="en-US" dirty="0" err="1">
                <a:solidFill>
                  <a:srgbClr val="FFFF00"/>
                </a:solidFill>
              </a:rPr>
              <a:t>bak</a:t>
            </a:r>
            <a:r>
              <a:rPr lang="en-US" dirty="0">
                <a:solidFill>
                  <a:srgbClr val="FFFF00"/>
                </a:solidFill>
              </a:rPr>
              <a:t>') -Force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}</a:t>
            </a:r>
            <a:endParaRPr lang="es-P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90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C7642-68F9-9A54-C57D-E1AAAE2E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Simples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EB271B-2C1B-03A3-5A2D-CE0993ADF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equivalente a </a:t>
            </a:r>
            <a:r>
              <a:rPr lang="es-ES" dirty="0" err="1"/>
              <a:t>dir</a:t>
            </a:r>
            <a:r>
              <a:rPr lang="es-ES" dirty="0"/>
              <a:t> es </a:t>
            </a:r>
            <a:r>
              <a:rPr lang="es-PE" dirty="0"/>
              <a:t> </a:t>
            </a:r>
            <a:r>
              <a:rPr lang="es-PE" sz="1800" dirty="0" err="1">
                <a:latin typeface="Lucida Console" panose="020B0609040504020204" pitchFamily="49" charset="0"/>
              </a:rPr>
              <a:t>Get-ChildItem</a:t>
            </a:r>
            <a:r>
              <a:rPr lang="es-PE" sz="1800" dirty="0">
                <a:latin typeface="Lucida Console" panose="020B0609040504020204" pitchFamily="49" charset="0"/>
              </a:rPr>
              <a:t> </a:t>
            </a:r>
          </a:p>
          <a:p>
            <a:r>
              <a:rPr lang="es-PE" dirty="0"/>
              <a:t>Para pedir ayuda sobre un comando usa:  </a:t>
            </a:r>
          </a:p>
          <a:p>
            <a:pPr marL="0" indent="0">
              <a:buNone/>
            </a:pPr>
            <a:r>
              <a:rPr lang="es-PE" sz="1800" dirty="0">
                <a:latin typeface="Lucida Console" panose="020B0609040504020204" pitchFamily="49" charset="0"/>
              </a:rPr>
              <a:t>  </a:t>
            </a:r>
            <a:r>
              <a:rPr lang="es-PE" sz="1800" dirty="0" err="1">
                <a:latin typeface="Lucida Console" panose="020B0609040504020204" pitchFamily="49" charset="0"/>
              </a:rPr>
              <a:t>Get-Help</a:t>
            </a:r>
            <a:r>
              <a:rPr lang="es-PE" sz="1800" dirty="0">
                <a:latin typeface="Lucida Console" panose="020B0609040504020204" pitchFamily="49" charset="0"/>
              </a:rPr>
              <a:t> -Online </a:t>
            </a:r>
            <a:r>
              <a:rPr lang="es-PE" sz="1800" dirty="0" err="1">
                <a:latin typeface="Lucida Console" panose="020B0609040504020204" pitchFamily="49" charset="0"/>
              </a:rPr>
              <a:t>Get-ChildItem</a:t>
            </a:r>
            <a:r>
              <a:rPr lang="es-PE" sz="1800" dirty="0">
                <a:latin typeface="Lucida Console" panose="020B0609040504020204" pitchFamily="49" charset="0"/>
              </a:rPr>
              <a:t> </a:t>
            </a:r>
          </a:p>
          <a:p>
            <a:r>
              <a:rPr lang="es-PE" dirty="0"/>
              <a:t>Actualizar la ayuda local con la ayuda online</a:t>
            </a:r>
          </a:p>
          <a:p>
            <a:r>
              <a:rPr lang="es-PE" dirty="0"/>
              <a:t> </a:t>
            </a:r>
            <a:r>
              <a:rPr lang="es-PE" sz="1800" dirty="0" err="1">
                <a:latin typeface="Lucida Console" panose="020B0609040504020204" pitchFamily="49" charset="0"/>
              </a:rPr>
              <a:t>Get-Help</a:t>
            </a:r>
            <a:r>
              <a:rPr lang="es-PE" sz="1800" dirty="0">
                <a:latin typeface="Lucida Console" panose="020B0609040504020204" pitchFamily="49" charset="0"/>
              </a:rPr>
              <a:t> </a:t>
            </a:r>
            <a:r>
              <a:rPr lang="es-PE" sz="1800" dirty="0" err="1">
                <a:latin typeface="Lucida Console" panose="020B0609040504020204" pitchFamily="49" charset="0"/>
              </a:rPr>
              <a:t>Get-ChildItem</a:t>
            </a:r>
            <a:r>
              <a:rPr lang="es-PE" sz="1800" dirty="0">
                <a:latin typeface="Lucida Console" panose="020B0609040504020204" pitchFamily="49" charset="0"/>
              </a:rPr>
              <a:t> -</a:t>
            </a:r>
            <a:r>
              <a:rPr lang="es-PE" sz="1800" dirty="0" err="1">
                <a:latin typeface="Lucida Console" panose="020B0609040504020204" pitchFamily="49" charset="0"/>
              </a:rPr>
              <a:t>Detailed</a:t>
            </a:r>
            <a:r>
              <a:rPr lang="es-PE" sz="1800" dirty="0">
                <a:latin typeface="Lucida Console" panose="020B0609040504020204" pitchFamily="49" charset="0"/>
              </a:rPr>
              <a:t>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479035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779F9-C981-24A5-2EF1-EAB6DFE3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Copiando Directorios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5EA8DD-8FBE-AC56-E5CF-93105DB8A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err="1">
                <a:solidFill>
                  <a:srgbClr val="FFC000"/>
                </a:solidFill>
              </a:rPr>
              <a:t>Copy-Item</a:t>
            </a:r>
            <a:r>
              <a:rPr lang="es-PE" dirty="0">
                <a:solidFill>
                  <a:srgbClr val="FFC000"/>
                </a:solidFill>
              </a:rPr>
              <a:t> C:\temp\test1 -Recurse C:\temp\tempo</a:t>
            </a:r>
          </a:p>
          <a:p>
            <a:pPr marL="0" indent="0">
              <a:buNone/>
            </a:pPr>
            <a:r>
              <a:rPr lang="es-PE" dirty="0" err="1">
                <a:solidFill>
                  <a:srgbClr val="FFC000"/>
                </a:solidFill>
              </a:rPr>
              <a:t>Copy-Item</a:t>
            </a:r>
            <a:r>
              <a:rPr lang="es-PE" dirty="0">
                <a:solidFill>
                  <a:srgbClr val="FFC000"/>
                </a:solidFill>
              </a:rPr>
              <a:t> -</a:t>
            </a:r>
            <a:r>
              <a:rPr lang="es-PE" dirty="0" err="1">
                <a:solidFill>
                  <a:srgbClr val="FFC000"/>
                </a:solidFill>
              </a:rPr>
              <a:t>Filter</a:t>
            </a:r>
            <a:r>
              <a:rPr lang="es-PE" dirty="0">
                <a:solidFill>
                  <a:srgbClr val="FFC000"/>
                </a:solidFill>
              </a:rPr>
              <a:t> *.</a:t>
            </a:r>
            <a:r>
              <a:rPr lang="es-PE" dirty="0" err="1">
                <a:solidFill>
                  <a:srgbClr val="FFC000"/>
                </a:solidFill>
              </a:rPr>
              <a:t>txt</a:t>
            </a:r>
            <a:r>
              <a:rPr lang="es-PE" dirty="0">
                <a:solidFill>
                  <a:srgbClr val="FFC000"/>
                </a:solidFill>
              </a:rPr>
              <a:t> -Path c:\data -Recurse -</a:t>
            </a:r>
            <a:r>
              <a:rPr lang="es-PE" dirty="0" err="1">
                <a:solidFill>
                  <a:srgbClr val="FFC000"/>
                </a:solidFill>
              </a:rPr>
              <a:t>Destination</a:t>
            </a:r>
            <a:r>
              <a:rPr lang="es-PE" dirty="0">
                <a:solidFill>
                  <a:srgbClr val="FFC000"/>
                </a:solidFill>
              </a:rPr>
              <a:t> C:\temp\text</a:t>
            </a:r>
          </a:p>
          <a:p>
            <a:r>
              <a:rPr lang="en-US" dirty="0" err="1"/>
              <a:t>Creando</a:t>
            </a:r>
            <a:r>
              <a:rPr lang="en-US" dirty="0"/>
              <a:t> </a:t>
            </a:r>
            <a:r>
              <a:rPr lang="en-US" dirty="0" err="1"/>
              <a:t>directorios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New-Item -Path 'C:\temp\New Folder' -ItemType Directory</a:t>
            </a:r>
          </a:p>
          <a:p>
            <a:r>
              <a:rPr lang="en-US" dirty="0" err="1"/>
              <a:t>Borrando</a:t>
            </a:r>
            <a:r>
              <a:rPr lang="en-US" dirty="0"/>
              <a:t> </a:t>
            </a:r>
            <a:r>
              <a:rPr lang="en-US" dirty="0" err="1"/>
              <a:t>directorios</a:t>
            </a:r>
            <a:endParaRPr lang="en-US" dirty="0"/>
          </a:p>
          <a:p>
            <a:pPr marL="0" indent="0">
              <a:buNone/>
            </a:pPr>
            <a:r>
              <a:rPr lang="pt-BR" dirty="0">
                <a:solidFill>
                  <a:srgbClr val="FFC000"/>
                </a:solidFill>
              </a:rPr>
              <a:t>Remove-Item -Path C:\temp\tempo</a:t>
            </a:r>
          </a:p>
          <a:p>
            <a:pPr marL="0" indent="0">
              <a:buNone/>
            </a:pPr>
            <a:r>
              <a:rPr lang="pt-BR" dirty="0">
                <a:solidFill>
                  <a:srgbClr val="FFC000"/>
                </a:solidFill>
              </a:rPr>
              <a:t>Remove-Item -Path C:\temp\tempo -Recurse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082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454B0-2540-2519-2BE3-14442167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Manejo de Archivos y Directorios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7703BF-A9AF-6744-45A3-EA9B6864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Creación de Archivos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New-Item -ItemType File -Path .\nuevoarchivo.txt</a:t>
            </a:r>
            <a:endParaRPr lang="es-E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"Hola, </a:t>
            </a:r>
            <a:r>
              <a:rPr lang="en-US" dirty="0" err="1">
                <a:solidFill>
                  <a:srgbClr val="FFC000"/>
                </a:solidFill>
              </a:rPr>
              <a:t>mundo</a:t>
            </a:r>
            <a:r>
              <a:rPr lang="en-US" dirty="0">
                <a:solidFill>
                  <a:srgbClr val="FFC000"/>
                </a:solidFill>
              </a:rPr>
              <a:t>!" | Out-File -</a:t>
            </a:r>
            <a:r>
              <a:rPr lang="en-US" dirty="0" err="1">
                <a:solidFill>
                  <a:srgbClr val="FFC000"/>
                </a:solidFill>
              </a:rPr>
              <a:t>FilePath</a:t>
            </a:r>
            <a:r>
              <a:rPr lang="en-US" dirty="0">
                <a:solidFill>
                  <a:srgbClr val="FFC000"/>
                </a:solidFill>
              </a:rPr>
              <a:t> .\archivotexto.txt</a:t>
            </a:r>
          </a:p>
          <a:p>
            <a:r>
              <a:rPr lang="en-US" dirty="0" err="1"/>
              <a:t>Creando</a:t>
            </a:r>
            <a:r>
              <a:rPr lang="en-US" dirty="0"/>
              <a:t> un archive </a:t>
            </a:r>
            <a:r>
              <a:rPr lang="en-US" dirty="0" err="1"/>
              <a:t>vacio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New-Item -Path 'C:\temp\New Folder\file.txt' -ItemType File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8336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FB951-8456-D5D3-489F-5CE7D2BD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Modificación y eliminación de archivos y directorios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0F6B39-DF86-0C9F-C86B-E86703540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Agrega contenido al archivo</a:t>
            </a:r>
          </a:p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"Adiós, mundo!" | </a:t>
            </a:r>
            <a:r>
              <a:rPr lang="es-PE" dirty="0" err="1">
                <a:solidFill>
                  <a:srgbClr val="FFC000"/>
                </a:solidFill>
              </a:rPr>
              <a:t>Add</a:t>
            </a:r>
            <a:r>
              <a:rPr lang="es-PE" dirty="0">
                <a:solidFill>
                  <a:srgbClr val="FFC000"/>
                </a:solidFill>
              </a:rPr>
              <a:t>-Content -Path .\archivotexto.txt</a:t>
            </a:r>
          </a:p>
          <a:p>
            <a:r>
              <a:rPr lang="es-PE" dirty="0"/>
              <a:t>Elimina el archivo</a:t>
            </a:r>
            <a:endParaRPr lang="es-PE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s-PE" dirty="0" err="1">
                <a:solidFill>
                  <a:srgbClr val="FFC000"/>
                </a:solidFill>
              </a:rPr>
              <a:t>Remove-Item</a:t>
            </a:r>
            <a:r>
              <a:rPr lang="es-PE" dirty="0">
                <a:solidFill>
                  <a:srgbClr val="FFC000"/>
                </a:solidFill>
              </a:rPr>
              <a:t> -Path .\nuevoarchivo.txt</a:t>
            </a:r>
          </a:p>
          <a:p>
            <a:r>
              <a:rPr lang="es-PE" dirty="0"/>
              <a:t>Elimina la carpeta y su contenido</a:t>
            </a:r>
          </a:p>
          <a:p>
            <a:pPr marL="0" indent="0">
              <a:buNone/>
            </a:pPr>
            <a:r>
              <a:rPr lang="es-PE" dirty="0" err="1">
                <a:solidFill>
                  <a:srgbClr val="FFC000"/>
                </a:solidFill>
              </a:rPr>
              <a:t>Remove-Item</a:t>
            </a:r>
            <a:r>
              <a:rPr lang="es-PE" dirty="0">
                <a:solidFill>
                  <a:srgbClr val="FFC000"/>
                </a:solidFill>
              </a:rPr>
              <a:t> -Path .\</a:t>
            </a:r>
            <a:r>
              <a:rPr lang="es-PE" dirty="0" err="1">
                <a:solidFill>
                  <a:srgbClr val="FFC000"/>
                </a:solidFill>
              </a:rPr>
              <a:t>nuevocarpeta</a:t>
            </a:r>
            <a:r>
              <a:rPr lang="es-PE" dirty="0">
                <a:solidFill>
                  <a:srgbClr val="FFC000"/>
                </a:solidFill>
              </a:rPr>
              <a:t> –Recurse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879490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750A6-8CF8-5FDA-5BEB-158884F8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Copia de archivos y directorios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340CE-84AB-09C0-9E06-7B2ADC449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Copia de archivos</a:t>
            </a:r>
          </a:p>
          <a:p>
            <a:pPr marL="0" indent="0">
              <a:buNone/>
            </a:pPr>
            <a:r>
              <a:rPr lang="es-PE" dirty="0" err="1">
                <a:solidFill>
                  <a:srgbClr val="FFC000"/>
                </a:solidFill>
              </a:rPr>
              <a:t>Copy-Item</a:t>
            </a:r>
            <a:r>
              <a:rPr lang="es-PE" dirty="0">
                <a:solidFill>
                  <a:srgbClr val="FFC000"/>
                </a:solidFill>
              </a:rPr>
              <a:t> -Path .\archivotexto.txt -</a:t>
            </a:r>
            <a:r>
              <a:rPr lang="es-PE" dirty="0" err="1">
                <a:solidFill>
                  <a:srgbClr val="FFC000"/>
                </a:solidFill>
              </a:rPr>
              <a:t>Destination</a:t>
            </a:r>
            <a:r>
              <a:rPr lang="es-PE" dirty="0">
                <a:solidFill>
                  <a:srgbClr val="FFC000"/>
                </a:solidFill>
              </a:rPr>
              <a:t> .\archivotextocopia.txt</a:t>
            </a:r>
            <a:endParaRPr lang="es-ES" dirty="0">
              <a:solidFill>
                <a:srgbClr val="FFC000"/>
              </a:solidFill>
            </a:endParaRPr>
          </a:p>
          <a:p>
            <a:r>
              <a:rPr lang="es-ES" dirty="0"/>
              <a:t>Mover un archivo</a:t>
            </a:r>
          </a:p>
          <a:p>
            <a:pPr marL="0" indent="0">
              <a:buNone/>
            </a:pPr>
            <a:r>
              <a:rPr lang="es-PE" dirty="0" err="1">
                <a:solidFill>
                  <a:srgbClr val="FFC000"/>
                </a:solidFill>
              </a:rPr>
              <a:t>Move-Item</a:t>
            </a:r>
            <a:r>
              <a:rPr lang="es-PE" dirty="0">
                <a:solidFill>
                  <a:srgbClr val="FFC000"/>
                </a:solidFill>
              </a:rPr>
              <a:t> -Path .\archivotextocopia.txt -</a:t>
            </a:r>
            <a:r>
              <a:rPr lang="es-PE" dirty="0" err="1">
                <a:solidFill>
                  <a:srgbClr val="FFC000"/>
                </a:solidFill>
              </a:rPr>
              <a:t>Destination</a:t>
            </a:r>
            <a:r>
              <a:rPr lang="es-PE" dirty="0">
                <a:solidFill>
                  <a:srgbClr val="FFC000"/>
                </a:solidFill>
              </a:rPr>
              <a:t> .\archivotextomovido.txt</a:t>
            </a:r>
            <a:endParaRPr lang="es-ES" dirty="0">
              <a:solidFill>
                <a:srgbClr val="FFC000"/>
              </a:solidFill>
            </a:endParaRPr>
          </a:p>
          <a:p>
            <a:r>
              <a:rPr lang="es-ES" dirty="0"/>
              <a:t>Copiar el directorio con el contenido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FFC000"/>
                </a:solidFill>
              </a:rPr>
              <a:t>Copy-Item</a:t>
            </a:r>
            <a:r>
              <a:rPr lang="es-ES" dirty="0">
                <a:solidFill>
                  <a:srgbClr val="FFC000"/>
                </a:solidFill>
              </a:rPr>
              <a:t> -Path .\</a:t>
            </a:r>
            <a:r>
              <a:rPr lang="es-ES" dirty="0" err="1">
                <a:solidFill>
                  <a:srgbClr val="FFC000"/>
                </a:solidFill>
              </a:rPr>
              <a:t>nuevocarpeta</a:t>
            </a:r>
            <a:r>
              <a:rPr lang="es-ES" dirty="0">
                <a:solidFill>
                  <a:srgbClr val="FFC000"/>
                </a:solidFill>
              </a:rPr>
              <a:t> -</a:t>
            </a:r>
            <a:r>
              <a:rPr lang="es-ES" dirty="0" err="1">
                <a:solidFill>
                  <a:srgbClr val="FFC000"/>
                </a:solidFill>
              </a:rPr>
              <a:t>Destination</a:t>
            </a:r>
            <a:r>
              <a:rPr lang="es-ES" dirty="0">
                <a:solidFill>
                  <a:srgbClr val="FFC000"/>
                </a:solidFill>
              </a:rPr>
              <a:t> .\</a:t>
            </a:r>
            <a:r>
              <a:rPr lang="es-ES" dirty="0" err="1">
                <a:solidFill>
                  <a:srgbClr val="FFC000"/>
                </a:solidFill>
              </a:rPr>
              <a:t>nuevocarpetacopia</a:t>
            </a:r>
            <a:r>
              <a:rPr lang="es-ES" dirty="0">
                <a:solidFill>
                  <a:srgbClr val="FFC000"/>
                </a:solidFill>
              </a:rPr>
              <a:t> –Recurse</a:t>
            </a:r>
          </a:p>
          <a:p>
            <a:r>
              <a:rPr lang="es-ES" dirty="0"/>
              <a:t>Mover el directorio y su contenido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FFC000"/>
                </a:solidFill>
              </a:rPr>
              <a:t>Move-Item</a:t>
            </a:r>
            <a:r>
              <a:rPr lang="es-ES" dirty="0">
                <a:solidFill>
                  <a:srgbClr val="FFC000"/>
                </a:solidFill>
              </a:rPr>
              <a:t> -Path .\</a:t>
            </a:r>
            <a:r>
              <a:rPr lang="es-ES" dirty="0" err="1">
                <a:solidFill>
                  <a:srgbClr val="FFC000"/>
                </a:solidFill>
              </a:rPr>
              <a:t>nuevocarpetacopia</a:t>
            </a:r>
            <a:r>
              <a:rPr lang="es-ES" dirty="0">
                <a:solidFill>
                  <a:srgbClr val="FFC000"/>
                </a:solidFill>
              </a:rPr>
              <a:t> -</a:t>
            </a:r>
            <a:r>
              <a:rPr lang="es-ES" dirty="0" err="1">
                <a:solidFill>
                  <a:srgbClr val="FFC000"/>
                </a:solidFill>
              </a:rPr>
              <a:t>Destination</a:t>
            </a:r>
            <a:r>
              <a:rPr lang="es-ES" dirty="0">
                <a:solidFill>
                  <a:srgbClr val="FFC000"/>
                </a:solidFill>
              </a:rPr>
              <a:t> .\</a:t>
            </a:r>
            <a:r>
              <a:rPr lang="es-ES" dirty="0" err="1">
                <a:solidFill>
                  <a:srgbClr val="FFC000"/>
                </a:solidFill>
              </a:rPr>
              <a:t>nuevocarpetamovida</a:t>
            </a:r>
            <a:r>
              <a:rPr lang="es-ES" dirty="0">
                <a:solidFill>
                  <a:srgbClr val="FFC000"/>
                </a:solidFill>
              </a:rPr>
              <a:t> -Recurse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1765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C61DA-3F67-3D80-325E-E5C7B634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Lectura de Archivos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32BDAB-0E5F-7063-9D3C-68DFB0EA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Usa </a:t>
            </a:r>
            <a:r>
              <a:rPr lang="es-ES" dirty="0" err="1"/>
              <a:t>Get</a:t>
            </a:r>
            <a:r>
              <a:rPr lang="es-ES" dirty="0"/>
              <a:t>-Content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$content = Get-Content -Path .\example.txt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foreach ($line in $content) {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  Write-Output $line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}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593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68E99-0635-E332-9537-21D3D4A4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 de Archivo y Array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3FC37C-BCE4-96DD-0B3C-A9E7EAAE4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Cargando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contenido</a:t>
            </a:r>
            <a:r>
              <a:rPr lang="en-US" dirty="0"/>
              <a:t> del archive </a:t>
            </a:r>
            <a:r>
              <a:rPr lang="en-US" dirty="0" err="1"/>
              <a:t>en</a:t>
            </a:r>
            <a:r>
              <a:rPr lang="en-US" dirty="0"/>
              <a:t> un array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$Computers = Get-Content -Path C:\temp\DomainMembers.txt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7306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47BE2-DC93-BDCC-F6CB-CB92F600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Escritura de archivos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ABCE1E-078C-ADAA-E1BD-6F8DA22D2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Usando </a:t>
            </a:r>
            <a:r>
              <a:rPr lang="es-ES" dirty="0" err="1"/>
              <a:t>Out</a:t>
            </a:r>
            <a:r>
              <a:rPr lang="es-ES" dirty="0"/>
              <a:t>-File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"Hola, </a:t>
            </a:r>
            <a:r>
              <a:rPr lang="en-US" dirty="0" err="1">
                <a:solidFill>
                  <a:srgbClr val="FFC000"/>
                </a:solidFill>
              </a:rPr>
              <a:t>mundo</a:t>
            </a:r>
            <a:r>
              <a:rPr lang="en-US" dirty="0">
                <a:solidFill>
                  <a:srgbClr val="FFC000"/>
                </a:solidFill>
              </a:rPr>
              <a:t>!" | Out-File -Path .\output.txt</a:t>
            </a:r>
          </a:p>
          <a:p>
            <a:r>
              <a:rPr lang="es-ES" dirty="0"/>
              <a:t>Usando </a:t>
            </a:r>
            <a:r>
              <a:rPr lang="es-ES" dirty="0" err="1"/>
              <a:t>Add</a:t>
            </a:r>
            <a:r>
              <a:rPr lang="es-ES" dirty="0"/>
              <a:t>-Content</a:t>
            </a:r>
          </a:p>
          <a:p>
            <a:pPr marL="0" indent="0">
              <a:buNone/>
            </a:pPr>
            <a:r>
              <a:rPr lang="es-PE" dirty="0">
                <a:solidFill>
                  <a:srgbClr val="FFC000"/>
                </a:solidFill>
              </a:rPr>
              <a:t>"¡Adiós, mundo!" | </a:t>
            </a:r>
            <a:r>
              <a:rPr lang="es-PE" dirty="0" err="1">
                <a:solidFill>
                  <a:srgbClr val="FFC000"/>
                </a:solidFill>
              </a:rPr>
              <a:t>Add</a:t>
            </a:r>
            <a:r>
              <a:rPr lang="es-PE" dirty="0">
                <a:solidFill>
                  <a:srgbClr val="FFC000"/>
                </a:solidFill>
              </a:rPr>
              <a:t>-Content -Path .\output.txt</a:t>
            </a:r>
          </a:p>
        </p:txBody>
      </p:sp>
    </p:spTree>
    <p:extLst>
      <p:ext uri="{BB962C8B-B14F-4D97-AF65-F5344CB8AC3E}">
        <p14:creationId xmlns:p14="http://schemas.microsoft.com/office/powerpoint/2010/main" val="25895661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6915A-CCA4-6B69-01FA-C331CA6B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Búsquedas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F27BAA-6042-DAC1-813F-1152722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Retorna los elementos de un directorio</a:t>
            </a:r>
          </a:p>
          <a:p>
            <a:pPr marL="0" indent="0">
              <a:buNone/>
            </a:pPr>
            <a:r>
              <a:rPr lang="es-PE" dirty="0" err="1">
                <a:solidFill>
                  <a:srgbClr val="FFC000"/>
                </a:solidFill>
              </a:rPr>
              <a:t>Get-ChildItem</a:t>
            </a:r>
            <a:r>
              <a:rPr lang="es-PE" dirty="0">
                <a:solidFill>
                  <a:srgbClr val="FFC000"/>
                </a:solidFill>
              </a:rPr>
              <a:t> .</a:t>
            </a:r>
            <a:endParaRPr lang="es-E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s-PE" dirty="0" err="1">
                <a:solidFill>
                  <a:srgbClr val="FFC000"/>
                </a:solidFill>
              </a:rPr>
              <a:t>Get-ChildItem</a:t>
            </a:r>
            <a:r>
              <a:rPr lang="es-PE" dirty="0">
                <a:solidFill>
                  <a:srgbClr val="FFC000"/>
                </a:solidFill>
              </a:rPr>
              <a:t> -Recurse .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Search-Path -Path C:\ -Pattern "*.txt“</a:t>
            </a:r>
          </a:p>
          <a:p>
            <a:r>
              <a:rPr lang="en-US" dirty="0" err="1"/>
              <a:t>Mostando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ocultos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Get-</a:t>
            </a:r>
            <a:r>
              <a:rPr lang="en-US" dirty="0" err="1">
                <a:solidFill>
                  <a:srgbClr val="FFC000"/>
                </a:solidFill>
              </a:rPr>
              <a:t>ChildItem</a:t>
            </a:r>
            <a:r>
              <a:rPr lang="en-US" dirty="0">
                <a:solidFill>
                  <a:srgbClr val="FFC000"/>
                </a:solidFill>
              </a:rPr>
              <a:t> -Path C:\Windows -Force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5447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B2E0D-C326-B26E-C295-EE4166F2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Búsquedas con Wildcards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A5C093-41B2-C034-86A2-7D2BA5E96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 Get-</a:t>
            </a:r>
            <a:r>
              <a:rPr lang="en-US" dirty="0" err="1">
                <a:solidFill>
                  <a:srgbClr val="FFC000"/>
                </a:solidFill>
              </a:rPr>
              <a:t>ChildItem</a:t>
            </a:r>
            <a:r>
              <a:rPr lang="en-US" dirty="0">
                <a:solidFill>
                  <a:srgbClr val="FFC000"/>
                </a:solidFill>
              </a:rPr>
              <a:t> -Path C:\Windows\?????.log</a:t>
            </a:r>
          </a:p>
          <a:p>
            <a:r>
              <a:rPr lang="en-US" dirty="0">
                <a:solidFill>
                  <a:srgbClr val="FFC000"/>
                </a:solidFill>
              </a:rPr>
              <a:t> Get-</a:t>
            </a:r>
            <a:r>
              <a:rPr lang="en-US" dirty="0" err="1">
                <a:solidFill>
                  <a:srgbClr val="FFC000"/>
                </a:solidFill>
              </a:rPr>
              <a:t>ChildItem</a:t>
            </a:r>
            <a:r>
              <a:rPr lang="en-US" dirty="0">
                <a:solidFill>
                  <a:srgbClr val="FFC000"/>
                </a:solidFill>
              </a:rPr>
              <a:t> -Path C:\Windows\x*</a:t>
            </a:r>
          </a:p>
          <a:p>
            <a:r>
              <a:rPr lang="en-US" dirty="0">
                <a:solidFill>
                  <a:srgbClr val="FFC000"/>
                </a:solidFill>
              </a:rPr>
              <a:t> Get-</a:t>
            </a:r>
            <a:r>
              <a:rPr lang="en-US" dirty="0" err="1">
                <a:solidFill>
                  <a:srgbClr val="FFC000"/>
                </a:solidFill>
              </a:rPr>
              <a:t>ChildItem</a:t>
            </a:r>
            <a:r>
              <a:rPr lang="en-US" dirty="0">
                <a:solidFill>
                  <a:srgbClr val="FFC000"/>
                </a:solidFill>
              </a:rPr>
              <a:t> -Path C:\Windows\[xz]*</a:t>
            </a:r>
          </a:p>
          <a:p>
            <a:r>
              <a:rPr lang="en-US" dirty="0">
                <a:solidFill>
                  <a:srgbClr val="FFC000"/>
                </a:solidFill>
              </a:rPr>
              <a:t> Get-</a:t>
            </a:r>
            <a:r>
              <a:rPr lang="en-US" dirty="0" err="1">
                <a:solidFill>
                  <a:srgbClr val="FFC000"/>
                </a:solidFill>
              </a:rPr>
              <a:t>ChildItem</a:t>
            </a:r>
            <a:r>
              <a:rPr lang="en-US" dirty="0">
                <a:solidFill>
                  <a:srgbClr val="FFC000"/>
                </a:solidFill>
              </a:rPr>
              <a:t> -Path C:\WINDOWS\System32\w*32*.dll -Exclude win*</a:t>
            </a:r>
          </a:p>
          <a:p>
            <a:r>
              <a:rPr lang="en-US" dirty="0">
                <a:solidFill>
                  <a:srgbClr val="FFC000"/>
                </a:solidFill>
              </a:rPr>
              <a:t> Get-</a:t>
            </a:r>
            <a:r>
              <a:rPr lang="en-US" dirty="0" err="1">
                <a:solidFill>
                  <a:srgbClr val="FFC000"/>
                </a:solidFill>
              </a:rPr>
              <a:t>ChildItem</a:t>
            </a:r>
            <a:r>
              <a:rPr lang="en-US" dirty="0">
                <a:solidFill>
                  <a:srgbClr val="FFC000"/>
                </a:solidFill>
              </a:rPr>
              <a:t> -Path C:\Windows -Include *.</a:t>
            </a:r>
            <a:r>
              <a:rPr lang="en-US" dirty="0" err="1">
                <a:solidFill>
                  <a:srgbClr val="FFC000"/>
                </a:solidFill>
              </a:rPr>
              <a:t>dll</a:t>
            </a:r>
            <a:r>
              <a:rPr lang="en-US" dirty="0">
                <a:solidFill>
                  <a:srgbClr val="FFC000"/>
                </a:solidFill>
              </a:rPr>
              <a:t> -Recurse -Exclude [a-y]*.dll</a:t>
            </a:r>
            <a:endParaRPr lang="es-P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5968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B943B-A23A-F730-6A63-06BD008A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SSH Server/Client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B07D83-919E-040B-15D1-3D45656E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Instalación de </a:t>
            </a:r>
            <a:r>
              <a:rPr lang="es-ES" dirty="0" err="1"/>
              <a:t>ssh</a:t>
            </a:r>
            <a:r>
              <a:rPr lang="es-ES" dirty="0"/>
              <a:t> Server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 Verificar si el </a:t>
            </a:r>
            <a:r>
              <a:rPr lang="es-ES" sz="1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ssh</a:t>
            </a:r>
            <a:r>
              <a:rPr lang="es-E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 cliente y server esta instalado</a:t>
            </a:r>
            <a:endParaRPr lang="es-E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WindowsCapability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-Online | Where-Object Name -like 'OpenSSH*'</a:t>
            </a:r>
          </a:p>
          <a:p>
            <a:endParaRPr lang="es-PE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s-PE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 Instalando el servidor </a:t>
            </a:r>
            <a:r>
              <a:rPr lang="es-PE" sz="1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ssh</a:t>
            </a:r>
            <a:endParaRPr lang="es-PE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Add-</a:t>
            </a:r>
            <a:r>
              <a:rPr lang="en-U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WindowsCapability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-Online -Name </a:t>
            </a:r>
            <a:r>
              <a:rPr lang="en-U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OpenSSH.Server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~~~~0.0.1.0</a:t>
            </a:r>
          </a:p>
          <a:p>
            <a:r>
              <a:rPr lang="es-PE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9839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C4129-3836-076C-DCEF-F540A137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1C60D2-3837-4C27-51A5-17D071D4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778422-4446-467E-B787-C1FEBDB5C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72" y="165100"/>
            <a:ext cx="11765128" cy="66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935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4DBFC-1171-8852-0034-405B5081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…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BF618C-B62C-EE4F-BD5E-70C2789DA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Iniciar el </a:t>
            </a:r>
            <a:r>
              <a:rPr lang="es-ES" dirty="0" err="1"/>
              <a:t>ssh</a:t>
            </a:r>
            <a:r>
              <a:rPr lang="es-ES" dirty="0"/>
              <a:t> Server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 Iniciar el servicio </a:t>
            </a:r>
            <a:r>
              <a:rPr lang="es-ES" sz="1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sshd</a:t>
            </a:r>
            <a:r>
              <a:rPr lang="es-E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es-ES" sz="1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service</a:t>
            </a:r>
            <a:endParaRPr lang="es-E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Start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-Service 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sshd</a:t>
            </a:r>
            <a:endParaRPr lang="es-PE" sz="180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Set-Service -Name </a:t>
            </a:r>
            <a:r>
              <a:rPr lang="en-U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sshd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-</a:t>
            </a:r>
            <a:r>
              <a:rPr lang="en-U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StartupType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'Automatic'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624694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9B01A-31D4-E378-4498-73B7BF80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ssh</a:t>
            </a:r>
            <a:r>
              <a:rPr lang="es-ES" dirty="0"/>
              <a:t> y El Firewall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0D5088-8F19-CFB8-E0B6-95C350FD7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805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Creando la regla en el Firewall para permitir conexiones </a:t>
            </a:r>
            <a:r>
              <a:rPr lang="es-ES" dirty="0" err="1"/>
              <a:t>ssh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  Confirmar que se ha creado la regla en el firewall.</a:t>
            </a:r>
            <a:endParaRPr lang="es-E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if (!(Get-</a:t>
            </a:r>
            <a:r>
              <a:rPr lang="en-U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NetFirewallRule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-Name "OpenSSH-Server-In-TCP" -</a:t>
            </a:r>
            <a:r>
              <a:rPr lang="en-U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ErrorAction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SilentlyContinue</a:t>
            </a:r>
            <a:r>
              <a:rPr lang="en-U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| Select-Object Name, Enabled))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Write-Output "La regla en el Firewall  '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OpenSSH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-Server-In-TCP' no existe, 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creandola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..."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New-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NetFirewallRule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-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Name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'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OpenSSH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-Server-In-TCP' -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DisplayName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'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OpenSSH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Server (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sshd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)' -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Enabled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True -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Direction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Inbound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-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Protocol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TCP -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Action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Allow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-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LocalPort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22</a:t>
            </a:r>
          </a:p>
          <a:p>
            <a:pPr marL="0" indent="0">
              <a:buNone/>
            </a:pP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} </a:t>
            </a:r>
            <a:r>
              <a:rPr lang="es-PE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else</a:t>
            </a:r>
            <a:r>
              <a:rPr lang="es-PE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    Write-Output "La regla en el Firewall '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OpenSSH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-Server-In-TCP' ha sido creado con </a:t>
            </a:r>
            <a:r>
              <a:rPr lang="es-ES" sz="180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exito</a:t>
            </a: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.“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FFC000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s-PE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348957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48F00-E1F6-7AC6-DDC6-8216FF22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Iniciar y Detener el SSH Server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E72B65-9B6D-077B-0D00-67E358BA6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solidFill>
                  <a:srgbClr val="92D050"/>
                </a:solidFill>
              </a:rPr>
              <a:t>net stop sshd</a:t>
            </a:r>
          </a:p>
          <a:p>
            <a:pPr marL="0" indent="0">
              <a:buNone/>
            </a:pPr>
            <a:r>
              <a:rPr lang="nl-NL" dirty="0">
                <a:solidFill>
                  <a:srgbClr val="92D050"/>
                </a:solidFill>
              </a:rPr>
              <a:t>net start sshd</a:t>
            </a:r>
            <a:endParaRPr lang="es-PE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0980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C3AB0-446F-E225-8622-338DCD24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Configurar el SSH Server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1722D-9417-031F-2805-F237235A2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start-process </a:t>
            </a:r>
            <a:r>
              <a:rPr lang="en-US" dirty="0">
                <a:solidFill>
                  <a:srgbClr val="92D050"/>
                </a:solidFill>
              </a:rPr>
              <a:t>notepad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C:\Programdata\ssh\sshd_config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r>
              <a:rPr lang="es-PE" dirty="0"/>
              <a:t>Configurar el puerto y dirección</a:t>
            </a:r>
          </a:p>
          <a:p>
            <a:r>
              <a:rPr lang="es-PE" dirty="0"/>
              <a:t>Permitir  a los usuarios autenticarse con su clave o </a:t>
            </a:r>
            <a:r>
              <a:rPr lang="es-PE" dirty="0" err="1"/>
              <a:t>ssh</a:t>
            </a:r>
            <a:r>
              <a:rPr lang="es-PE" dirty="0"/>
              <a:t> </a:t>
            </a:r>
            <a:r>
              <a:rPr lang="es-PE" dirty="0" err="1"/>
              <a:t>key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1974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3E3D4-C79C-3A3D-6FDC-A95AAA3F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Comandos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F23862-B196-F6DE-6E35-47D1B1F86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nombres de todos los </a:t>
            </a:r>
            <a:r>
              <a:rPr lang="es-ES" dirty="0" err="1"/>
              <a:t>cmdlets</a:t>
            </a:r>
            <a:r>
              <a:rPr lang="es-ES" dirty="0"/>
              <a:t> se componen de un verbo, guion y nombre en singular. Así se pueden recordar fácilmente.</a:t>
            </a:r>
          </a:p>
          <a:p>
            <a:r>
              <a:rPr lang="es-ES" dirty="0"/>
              <a:t>PowerShell no hace distinción entre mayúsculas y minúsculas</a:t>
            </a:r>
          </a:p>
          <a:p>
            <a:r>
              <a:rPr lang="es-ES" dirty="0"/>
              <a:t>Dispone del autocompletar</a:t>
            </a:r>
          </a:p>
          <a:p>
            <a:r>
              <a:rPr lang="es-ES" dirty="0"/>
              <a:t>Argumentos y operandos</a:t>
            </a:r>
          </a:p>
          <a:p>
            <a:r>
              <a:rPr lang="es-ES" dirty="0"/>
              <a:t>Opcionales y obligatorios</a:t>
            </a:r>
          </a:p>
          <a:p>
            <a:r>
              <a:rPr lang="es-ES" dirty="0"/>
              <a:t>Ejemplo: Write-Host “Hola Mundo”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27417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11706</TotalTime>
  <Words>3061</Words>
  <Application>Microsoft Office PowerPoint</Application>
  <PresentationFormat>Panorámica</PresentationFormat>
  <Paragraphs>516</Paragraphs>
  <Slides>83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83</vt:i4>
      </vt:variant>
    </vt:vector>
  </HeadingPairs>
  <TitlesOfParts>
    <vt:vector size="89" baseType="lpstr">
      <vt:lpstr>Arial</vt:lpstr>
      <vt:lpstr>Calibri</vt:lpstr>
      <vt:lpstr>Calibri Light</vt:lpstr>
      <vt:lpstr>Consolas</vt:lpstr>
      <vt:lpstr>Lucida Console</vt:lpstr>
      <vt:lpstr>Tema de Office</vt:lpstr>
      <vt:lpstr>PowerShell Scripting</vt:lpstr>
      <vt:lpstr>Agenda</vt:lpstr>
      <vt:lpstr>Introducción</vt:lpstr>
      <vt:lpstr>Ejecución de Scripts de PowerShell</vt:lpstr>
      <vt:lpstr>…</vt:lpstr>
      <vt:lpstr>Presentación de PowerPoint</vt:lpstr>
      <vt:lpstr>Comandos Simples</vt:lpstr>
      <vt:lpstr>Presentación de PowerPoint</vt:lpstr>
      <vt:lpstr>Estructura de Comandos</vt:lpstr>
      <vt:lpstr>Demo – Vistazo a PowerShell ISE</vt:lpstr>
      <vt:lpstr>Seguridad de ejecución de scripts</vt:lpstr>
      <vt:lpstr>Niveles de Permisos</vt:lpstr>
      <vt:lpstr>Status de la política de seguridad</vt:lpstr>
      <vt:lpstr>Editor de Scripts</vt:lpstr>
      <vt:lpstr>Primer script</vt:lpstr>
      <vt:lpstr>Ejecución del Script</vt:lpstr>
      <vt:lpstr>Personalización</vt:lpstr>
      <vt:lpstr>Tipos de Datos</vt:lpstr>
      <vt:lpstr>…</vt:lpstr>
      <vt:lpstr>Obtener el tipo de la variable</vt:lpstr>
      <vt:lpstr>Definición del tipo de datos de la Variable</vt:lpstr>
      <vt:lpstr>Definición Implícita</vt:lpstr>
      <vt:lpstr>Definición Explicita</vt:lpstr>
      <vt:lpstr>Demo: Definición implicita</vt:lpstr>
      <vt:lpstr>Demo: Definición explicita</vt:lpstr>
      <vt:lpstr>Casting</vt:lpstr>
      <vt:lpstr>Memoria Utilizada</vt:lpstr>
      <vt:lpstr>Operadores </vt:lpstr>
      <vt:lpstr>Operadores Aritméticos</vt:lpstr>
      <vt:lpstr>Operadores de Comparación</vt:lpstr>
      <vt:lpstr>Comparando cadenas</vt:lpstr>
      <vt:lpstr>Concatenar Cadenas</vt:lpstr>
      <vt:lpstr>Multiplicación de cadenas</vt:lpstr>
      <vt:lpstr>Operaciones abreviadas</vt:lpstr>
      <vt:lpstr>Operadores Lógicos</vt:lpstr>
      <vt:lpstr>Operador tipo de dato: -is y -isnot</vt:lpstr>
      <vt:lpstr>Visual Studio Code – VS Code</vt:lpstr>
      <vt:lpstr>Arreglos</vt:lpstr>
      <vt:lpstr>Definición de Arreglo</vt:lpstr>
      <vt:lpstr>Agregando elementos al arreglo</vt:lpstr>
      <vt:lpstr>Eliminando elementos del arreglo</vt:lpstr>
      <vt:lpstr>Número de Elementos del Array</vt:lpstr>
      <vt:lpstr>ArrayList</vt:lpstr>
      <vt:lpstr>Suma de Arreglos</vt:lpstr>
      <vt:lpstr>Funciones útiles con los arreglos</vt:lpstr>
      <vt:lpstr>Lectura de Valores</vt:lpstr>
      <vt:lpstr>Estructuras de Control</vt:lpstr>
      <vt:lpstr>Estructura condicional</vt:lpstr>
      <vt:lpstr>Mas ejemplos</vt:lpstr>
      <vt:lpstr>Sentencia if-else</vt:lpstr>
      <vt:lpstr>Sentencia if-elseif-else</vt:lpstr>
      <vt:lpstr>Sentencia Switch</vt:lpstr>
      <vt:lpstr>Switch y break</vt:lpstr>
      <vt:lpstr>…</vt:lpstr>
      <vt:lpstr>Sentencias de Bucles</vt:lpstr>
      <vt:lpstr>While</vt:lpstr>
      <vt:lpstr>Do while</vt:lpstr>
      <vt:lpstr>ForEach</vt:lpstr>
      <vt:lpstr>For</vt:lpstr>
      <vt:lpstr>Parámetros en PowerShell</vt:lpstr>
      <vt:lpstr>Funciones</vt:lpstr>
      <vt:lpstr>Filtros</vt:lpstr>
      <vt:lpstr>Manejo de errores</vt:lpstr>
      <vt:lpstr>Ejemplo: Excepciones</vt:lpstr>
      <vt:lpstr>Prueba y Depuración de scripts</vt:lpstr>
      <vt:lpstr>Cambiando de directorio</vt:lpstr>
      <vt:lpstr>Unidades o drives</vt:lpstr>
      <vt:lpstr>Mostrando el Contenido del Directorio</vt:lpstr>
      <vt:lpstr>Copiando Archivos</vt:lpstr>
      <vt:lpstr>Copiando Directorios</vt:lpstr>
      <vt:lpstr>Manejo de Archivos y Directorios</vt:lpstr>
      <vt:lpstr>Modificación y eliminación de archivos y directorios</vt:lpstr>
      <vt:lpstr>Copia de archivos y directorios</vt:lpstr>
      <vt:lpstr>Lectura de Archivos</vt:lpstr>
      <vt:lpstr>Contenido de Archivo y Array</vt:lpstr>
      <vt:lpstr>Escritura de archivos</vt:lpstr>
      <vt:lpstr>Búsquedas</vt:lpstr>
      <vt:lpstr>Búsquedas con Wildcards</vt:lpstr>
      <vt:lpstr>SSH Server/Client</vt:lpstr>
      <vt:lpstr>…</vt:lpstr>
      <vt:lpstr>ssh y El Firewall</vt:lpstr>
      <vt:lpstr>Iniciar y Detener el SSH Server</vt:lpstr>
      <vt:lpstr>Configurar el SSH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Schell Scripting</dc:title>
  <dc:creator>Carlos Augusto Carreño Villarreyes</dc:creator>
  <cp:lastModifiedBy>CARLOS CARREÑO</cp:lastModifiedBy>
  <cp:revision>73</cp:revision>
  <dcterms:created xsi:type="dcterms:W3CDTF">2024-06-20T21:43:01Z</dcterms:created>
  <dcterms:modified xsi:type="dcterms:W3CDTF">2024-07-04T18:56:15Z</dcterms:modified>
</cp:coreProperties>
</file>