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65" r:id="rId4"/>
    <p:sldId id="264" r:id="rId5"/>
    <p:sldId id="263" r:id="rId6"/>
    <p:sldId id="262" r:id="rId7"/>
    <p:sldId id="266" r:id="rId8"/>
    <p:sldId id="267" r:id="rId9"/>
    <p:sldId id="269" r:id="rId10"/>
    <p:sldId id="270" r:id="rId11"/>
    <p:sldId id="268" r:id="rId12"/>
    <p:sldId id="258" r:id="rId13"/>
    <p:sldId id="271" r:id="rId14"/>
    <p:sldId id="273" r:id="rId15"/>
    <p:sldId id="274" r:id="rId16"/>
    <p:sldId id="272" r:id="rId17"/>
    <p:sldId id="275" r:id="rId18"/>
    <p:sldId id="276" r:id="rId19"/>
    <p:sldId id="259" r:id="rId20"/>
    <p:sldId id="277" r:id="rId21"/>
    <p:sldId id="278" r:id="rId22"/>
    <p:sldId id="279" r:id="rId23"/>
    <p:sldId id="280" r:id="rId24"/>
    <p:sldId id="282" r:id="rId25"/>
    <p:sldId id="260" r:id="rId26"/>
    <p:sldId id="283" r:id="rId27"/>
    <p:sldId id="301" r:id="rId28"/>
    <p:sldId id="302" r:id="rId29"/>
    <p:sldId id="303" r:id="rId30"/>
    <p:sldId id="304" r:id="rId31"/>
    <p:sldId id="306" r:id="rId32"/>
    <p:sldId id="284" r:id="rId33"/>
    <p:sldId id="305" r:id="rId34"/>
    <p:sldId id="285" r:id="rId35"/>
    <p:sldId id="297" r:id="rId36"/>
    <p:sldId id="298" r:id="rId37"/>
    <p:sldId id="307" r:id="rId38"/>
    <p:sldId id="299" r:id="rId39"/>
    <p:sldId id="308" r:id="rId40"/>
    <p:sldId id="309" r:id="rId41"/>
    <p:sldId id="310" r:id="rId42"/>
    <p:sldId id="311" r:id="rId43"/>
    <p:sldId id="316" r:id="rId44"/>
    <p:sldId id="312" r:id="rId45"/>
    <p:sldId id="286" r:id="rId46"/>
    <p:sldId id="313" r:id="rId47"/>
    <p:sldId id="314" r:id="rId48"/>
    <p:sldId id="315" r:id="rId49"/>
    <p:sldId id="300" r:id="rId50"/>
    <p:sldId id="287" r:id="rId51"/>
    <p:sldId id="289" r:id="rId52"/>
    <p:sldId id="290" r:id="rId53"/>
    <p:sldId id="291" r:id="rId54"/>
    <p:sldId id="292" r:id="rId55"/>
    <p:sldId id="293" r:id="rId56"/>
    <p:sldId id="294" r:id="rId57"/>
    <p:sldId id="261" r:id="rId58"/>
    <p:sldId id="288" r:id="rId59"/>
    <p:sldId id="295" r:id="rId60"/>
    <p:sldId id="296" r:id="rId6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97" autoAdjust="0"/>
  </p:normalViewPr>
  <p:slideViewPr>
    <p:cSldViewPr snapToGrid="0">
      <p:cViewPr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3E6A4-0F54-46E0-9300-0DF324C91C10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5D34D-59DB-405B-BC7B-F53D8958F4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625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5D34D-59DB-405B-BC7B-F53D8958F433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250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5D34D-59DB-405B-BC7B-F53D8958F433}" type="slidenum">
              <a:rPr lang="es-PE" smtClean="0"/>
              <a:t>36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2304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7FFF4-131B-9939-E556-A54F722C8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F78577-4FD0-CED1-3BF4-91F1637EB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E19383-D966-FF9C-4490-5589ACAA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31-E19A-4DF6-9D2F-A7B774557DA5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A2A9BD-B36B-C9FE-2E7D-87DD3174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D609ED-273E-49EE-3DC3-4C0FD1CF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589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CD789-5796-3708-8165-84C69051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305F59-8ECA-4EDC-8A7C-0FA7B9DA4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D65B3F-568A-BF8F-EEF3-2DB6A32B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31-E19A-4DF6-9D2F-A7B774557DA5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C893B8-7110-EFCB-D2D1-E26D1C15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1A9DD3-CE9B-FC59-8B45-C280E852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669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6846B0-8A3C-725B-9596-DB4B968EB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B23F74-06A8-04F8-E0F0-B8F5447C2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0CC5C-BDD0-8131-5A5F-85A7A1EA1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31-E19A-4DF6-9D2F-A7B774557DA5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07A28E-B7BA-BAE7-62C2-C802895F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2E43F2-6800-3B18-15D2-11F77F60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652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32688-178E-5AB3-A576-0C09A288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778852-0866-03EE-D646-199B6D859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C1FB4-1A63-8054-6A74-4DF8513F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31-E19A-4DF6-9D2F-A7B774557DA5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D9727C-EAD7-0060-9950-5D5C610F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B74316-F472-6BC2-4C0D-2058D361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4E30959-4445-D897-858E-394C2C4C24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938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52AED-E976-327D-AD45-74C4A612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CF7507-7DB4-0C08-B43E-885FC5D65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15F5F6-6945-2A97-0ADC-7AE75D68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31-E19A-4DF6-9D2F-A7B774557DA5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1AAAF7-BA5A-3349-2701-ACA976A7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4C3E24-F3A0-040C-47B1-8742930A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6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B1055-D250-6A38-2926-60D0DEBC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7AA850-CD20-B4F3-2A16-DDA8F58E2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0FF2A1-B4E3-126B-B8DE-EF93315A9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732579-4E6F-D87D-96A8-686081BC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31-E19A-4DF6-9D2F-A7B774557DA5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1DB3A4-C471-1758-FB23-9DA07678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C820F7-8497-F97D-F1DF-96A557A9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05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46ACC-0ED3-6B52-2409-237B6D1F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BF7CCE-C873-0F1D-B14E-164EB72C7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372E2D-E88B-A41A-96BA-1101414BF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2835A50-66E5-B7F9-BDA6-9EBEEB9A1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AA5C1C-1CCE-C530-5875-ABDA35E19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1449D2-BA41-DE69-37F1-5D8AB635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31-E19A-4DF6-9D2F-A7B774557DA5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F1A4D9-26E7-6ACA-530A-F34727E7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D7BBDCF-DB41-A958-1996-03EF5199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462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7C1BF-E039-3B8B-A8C1-E1CB3BD4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B1DED5-D0DC-8B66-03AB-2DA88847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31-E19A-4DF6-9D2F-A7B774557DA5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0FE323-D872-1E07-6A1E-E96B50E6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0F3056-B083-E4E2-923E-D64C6B57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120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BE2318-DD01-961C-FA77-2F21DFBF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31-E19A-4DF6-9D2F-A7B774557DA5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733803-30BA-51C7-35DC-834A1E73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3A103B-CCDF-ADB0-BA88-5D985184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272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66B50-241F-EA65-A1C7-25557CB9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526A24-71DC-F2DE-DDF6-0FC0398AE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E29343-D54D-1732-FAB7-BC834399D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312EE5-1EA0-D597-76B4-DAF1E4FC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31-E19A-4DF6-9D2F-A7B774557DA5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37CBD3-A148-CFFA-987A-B1F73DB6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4ABC52-38C3-5DB7-CFDE-ED29C218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572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0C6DB-D149-D119-76F6-0211544C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2FAA6B-0C4A-C875-F6AE-71943B8E2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3FB755-D010-2EB6-02A0-D68C748E0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65A6D8-735C-A210-C747-904E365F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31-E19A-4DF6-9D2F-A7B774557DA5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EC2D10-A4B8-7370-B023-67F7F52C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4B97B3-402C-C9E2-0456-3B9E6FC2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575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FDBD45F-AE5C-60BF-AD1D-3EED14E0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2C76D3-9604-DBF3-CBCE-A54906510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80A084-9C53-BFED-ADEB-1CECAC64D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CBB31-E19A-4DF6-9D2F-A7B774557DA5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E63CCC-C82F-7C5B-85B6-98C622E6E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20E0C-E818-16B7-B124-D22EE3DF6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912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34EC8-1D55-CE35-27F1-864172043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92D050"/>
                </a:solidFill>
              </a:rPr>
              <a:t>Linux Schell Scripting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E8497E-3D52-24D8-0774-4C789B26C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Carlos Carreño</a:t>
            </a:r>
          </a:p>
          <a:p>
            <a:r>
              <a:rPr lang="es-ES" dirty="0"/>
              <a:t>ccarrenovi@gmail.com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82918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072B8-4699-9DFE-9AA1-2C05E985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de vim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CC0634-3C3B-240D-21EE-AF9B13ED2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Edita el archivo de configuración: vim .vimrc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89F187-006B-7DDA-55B2-67656FAB7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74" y="2553292"/>
            <a:ext cx="6096851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06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5B14F-A972-FFA5-2940-542FA57E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E13772-6C0B-2656-E193-6B57C4298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Introducción a la edición de archivos con vim</a:t>
            </a:r>
          </a:p>
          <a:p>
            <a:r>
              <a:rPr lang="es-ES" dirty="0"/>
              <a:t>Configura vim para crear scripts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57247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1DFA9-0B03-101F-460B-24F6A6B7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script en Linux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F92331-7931-D617-B0A5-BD16290B0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convención los archivos de script deben tener la extensión *.sh</a:t>
            </a:r>
          </a:p>
          <a:p>
            <a:r>
              <a:rPr lang="es-ES" dirty="0"/>
              <a:t>En el contenido deben llevar el encabezado </a:t>
            </a:r>
            <a:r>
              <a:rPr lang="es-ES" dirty="0">
                <a:solidFill>
                  <a:srgbClr val="FFFF00"/>
                </a:solidFill>
              </a:rPr>
              <a:t>#!/bin/bash</a:t>
            </a:r>
          </a:p>
          <a:p>
            <a:r>
              <a:rPr lang="es-ES" dirty="0"/>
              <a:t>Se pueden agregar metadatos como autor, descripción estas líneas de texto deben iniciar con el carácter #</a:t>
            </a:r>
          </a:p>
          <a:p>
            <a:endParaRPr lang="es-ES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01523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A6CEE-DF85-1CD2-FBCC-FBF1574F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intro_script.sh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07AD31-0A34-6A13-3657-E9CD5D3F8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Ejecuta los siguientes comandos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Agrega el siguiente contenido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346072-39CF-10C2-1E31-854F9FFB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18" y="2382794"/>
            <a:ext cx="4401164" cy="61921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26B54E6-F95B-FF21-2375-B92CA7F21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427" y="3966368"/>
            <a:ext cx="5877745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53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6E5B3-FAF6-B802-A408-50104D48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Permisos del archivo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8B07E0-6310-C817-9831-CBF21CC9D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permisos del archivo se dan en tres niveles: owner, group y others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0B11C47-0280-00A8-29DB-251853B38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05" y="2461363"/>
            <a:ext cx="5639587" cy="79068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0A860E1-4008-354F-8204-0FAA3D7390DE}"/>
              </a:ext>
            </a:extLst>
          </p:cNvPr>
          <p:cNvSpPr txBox="1"/>
          <p:nvPr/>
        </p:nvSpPr>
        <p:spPr>
          <a:xfrm>
            <a:off x="1180705" y="3605953"/>
            <a:ext cx="1334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r=read</a:t>
            </a:r>
          </a:p>
          <a:p>
            <a:r>
              <a:rPr lang="es-ES" dirty="0">
                <a:solidFill>
                  <a:schemeClr val="bg1"/>
                </a:solidFill>
              </a:rPr>
              <a:t>W=write</a:t>
            </a:r>
          </a:p>
          <a:p>
            <a:r>
              <a:rPr lang="es-ES" dirty="0">
                <a:solidFill>
                  <a:schemeClr val="bg1"/>
                </a:solidFill>
              </a:rPr>
              <a:t>X=execution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585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21C12-F6C4-26A0-5CE8-ABB02FC4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Cambiando los permisos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328C03-AFC5-3D32-DF15-05FFCD6CB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cambiar los permisos usa el comando chmod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B7AADE-ED12-4110-1B49-AF145E3B9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01" y="2346262"/>
            <a:ext cx="7882622" cy="119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10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84366-642D-58AA-6576-515C3BF6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Ejecución del Script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72F153-8A97-380C-4D53-17AE9730D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Asigna el permiso de ejecución al archivo del script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C44EB98-8DEB-887C-CC2C-9D9B4D5C9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43" y="2328831"/>
            <a:ext cx="7199979" cy="70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59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0C539-CF19-4F93-9328-3BB8DFCE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 del script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6EE3B0-2C36-8469-17DA-A02A805A6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comandos en el script se ejecutan en su propio contexto.</a:t>
            </a:r>
          </a:p>
          <a:p>
            <a:r>
              <a:rPr lang="es-ES" dirty="0"/>
              <a:t>Ejemplo: cd_script.sh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La ejecución del script no cambia el directorio del terminal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CBD89F-BBF1-BBAD-3BB2-DE76C184B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30" y="2886713"/>
            <a:ext cx="9854597" cy="13177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F131178-ABBD-39BB-B062-A311C7C82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53" y="4859262"/>
            <a:ext cx="6506879" cy="131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94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3B8BC-7F38-6EA9-3337-314C6C0E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Mostrando las variables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41FE36-0384-08D0-B542-F4A840AD0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printenv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49F9C5-7F90-384C-DF74-56DFB0A43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439608"/>
            <a:ext cx="8293100" cy="42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52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6BC2E-2291-E147-387F-23D0D18F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Configuración de perfiles, variables y parámetros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930623-ABFB-CFE2-4233-27AD53344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Variables</a:t>
            </a:r>
          </a:p>
          <a:p>
            <a:r>
              <a:rPr lang="es-ES" dirty="0"/>
              <a:t>Parámetros</a:t>
            </a:r>
          </a:p>
          <a:p>
            <a:r>
              <a:rPr lang="es-ES" dirty="0"/>
              <a:t>Perfiles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5380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7449E-88B1-97E4-8988-E3F10E6C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973AB3-F486-1CE2-57A8-CAF21209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Estructura del script en Linux</a:t>
            </a:r>
          </a:p>
          <a:p>
            <a:r>
              <a:rPr lang="es-ES" dirty="0"/>
              <a:t>Configuración de perfiles, variables y parámetros</a:t>
            </a:r>
          </a:p>
          <a:p>
            <a:r>
              <a:rPr lang="es-ES" dirty="0"/>
              <a:t>Control de flujo, funciones y depuración de scripts</a:t>
            </a:r>
          </a:p>
          <a:p>
            <a:r>
              <a:rPr lang="es-ES" dirty="0"/>
              <a:t>Comandos y aplicaciones en scripts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85912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010DF-E737-FE75-D9DC-E2C09130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de entorno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24ED5C-5275-9E2A-ABBB-115D52A74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Mostrando los valores con echo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Variable PATH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A89807-F2D3-A985-0C03-F18D5A11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48" y="2443083"/>
            <a:ext cx="8650864" cy="15574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1734918-309E-6920-448A-8D24D3444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47" y="4833858"/>
            <a:ext cx="8650864" cy="173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35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F26C3-C5BE-B043-CF45-798A4268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Directorios de búsqueda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E2FD25-0A3B-0029-8A45-FDAE5ECD5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Directorio de búsqueda de la variable PATH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8766B4-40FB-F150-8CC5-B7B078ACB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48" y="2468467"/>
            <a:ext cx="5934903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81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104B2-B7D8-CA98-27EF-E331DB9D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Parámetros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EB8F5D-1076-F20C-56E0-E75A0EFFC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Parámetros y valores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0164FA-89C3-0312-C3F2-7BDDD5013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05" y="2463651"/>
            <a:ext cx="7268589" cy="21338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8D9F9D2-5B3D-87AB-6446-582A3DC44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04" y="4858544"/>
            <a:ext cx="7234741" cy="11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09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445F0-AF12-1B08-AB44-25E55F1D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Scripts Dinámicos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7603EF-2C21-066B-1717-3861FD50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Leer los parámetros desde la consola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313BAC-0D10-4FC4-D019-0E92614F7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80" y="2355762"/>
            <a:ext cx="7160020" cy="159111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A47BC3-DCAB-BE4D-B599-7303CC795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180" y="4360820"/>
            <a:ext cx="7261909" cy="92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92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3F220-B540-0824-5C83-D518D218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Fujo con Condicionales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79112-5827-9202-F8A8-C6348E024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Operadores relacionales: &gt;,&lt;,&gt;=,&lt;=,==,!=</a:t>
            </a:r>
          </a:p>
          <a:p>
            <a:r>
              <a:rPr lang="es-ES" dirty="0"/>
              <a:t>Valore booleanos: 0=FALSE, 1=TRUE</a:t>
            </a:r>
          </a:p>
          <a:p>
            <a:r>
              <a:rPr lang="es-ES" dirty="0"/>
              <a:t>Operación: $((A&gt;B))</a:t>
            </a:r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2FE385-C660-FEA8-313A-16892CE7E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24" y="3552762"/>
            <a:ext cx="5692976" cy="17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49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79E43-6BDA-915E-3767-94CB15D8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Control de flujo, funciones y depuración de scripts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7D0A7A-3EC7-71A2-C9A1-5AA3632B9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Control de Flujo con condicionales</a:t>
            </a:r>
          </a:p>
          <a:p>
            <a:r>
              <a:rPr lang="es-ES" dirty="0"/>
              <a:t>Funciones</a:t>
            </a:r>
          </a:p>
          <a:p>
            <a:r>
              <a:rPr lang="es-ES" dirty="0"/>
              <a:t>Depuración de programas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28326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776F0-6BC1-FF0F-F8CA-0784EBFB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Relacionales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87FFE7-FF9F-BC7D-EF89-B69DF568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00B0F0"/>
                </a:solidFill>
              </a:rPr>
              <a:t>-eq</a:t>
            </a:r>
            <a:r>
              <a:rPr lang="es-ES" dirty="0"/>
              <a:t>  igual a</a:t>
            </a:r>
          </a:p>
          <a:p>
            <a:r>
              <a:rPr lang="es-ES" dirty="0">
                <a:solidFill>
                  <a:srgbClr val="00B0F0"/>
                </a:solidFill>
              </a:rPr>
              <a:t>-ne</a:t>
            </a:r>
            <a:r>
              <a:rPr lang="es-ES" dirty="0"/>
              <a:t> no es igual a o diferente que</a:t>
            </a:r>
          </a:p>
          <a:p>
            <a:r>
              <a:rPr lang="es-ES" dirty="0">
                <a:solidFill>
                  <a:srgbClr val="00B0F0"/>
                </a:solidFill>
              </a:rPr>
              <a:t>-gt </a:t>
            </a:r>
            <a:r>
              <a:rPr lang="es-ES" dirty="0"/>
              <a:t> Mayor a</a:t>
            </a:r>
          </a:p>
          <a:p>
            <a:r>
              <a:rPr lang="es-ES" dirty="0">
                <a:solidFill>
                  <a:srgbClr val="00B0F0"/>
                </a:solidFill>
              </a:rPr>
              <a:t>-ge </a:t>
            </a:r>
            <a:r>
              <a:rPr lang="es-ES" dirty="0"/>
              <a:t> Mayor o igual a</a:t>
            </a:r>
          </a:p>
          <a:p>
            <a:r>
              <a:rPr lang="es-ES" dirty="0">
                <a:solidFill>
                  <a:srgbClr val="00B0F0"/>
                </a:solidFill>
              </a:rPr>
              <a:t>-lt </a:t>
            </a:r>
            <a:r>
              <a:rPr lang="es-ES" dirty="0"/>
              <a:t> Menor a</a:t>
            </a:r>
          </a:p>
          <a:p>
            <a:r>
              <a:rPr lang="es-ES" dirty="0">
                <a:solidFill>
                  <a:srgbClr val="00B0F0"/>
                </a:solidFill>
              </a:rPr>
              <a:t>-le </a:t>
            </a:r>
            <a:r>
              <a:rPr lang="es-ES" dirty="0"/>
              <a:t> Menor o igual 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73259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5B69F-3FC6-36E0-3885-BE85ECA3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Booleanos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756FE2-9808-1259-EDF8-5D287556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00B0F0"/>
                </a:solidFill>
              </a:rPr>
              <a:t>!</a:t>
            </a:r>
            <a:r>
              <a:rPr lang="es-ES" dirty="0"/>
              <a:t>  Niega una comparación.</a:t>
            </a:r>
          </a:p>
          <a:p>
            <a:r>
              <a:rPr lang="es-ES" dirty="0">
                <a:solidFill>
                  <a:srgbClr val="00B0F0"/>
                </a:solidFill>
              </a:rPr>
              <a:t>-o  </a:t>
            </a:r>
            <a:r>
              <a:rPr lang="es-ES" dirty="0"/>
              <a:t>Se utiliza para condiciones compuestas. Si una de las dos se cumple devuelve un verdadero. [ $a -lt 20 -o $b -gt 100 ] .</a:t>
            </a:r>
          </a:p>
          <a:p>
            <a:r>
              <a:rPr lang="es-ES" dirty="0">
                <a:solidFill>
                  <a:srgbClr val="00B0F0"/>
                </a:solidFill>
              </a:rPr>
              <a:t>-a </a:t>
            </a:r>
            <a:r>
              <a:rPr lang="es-ES" dirty="0"/>
              <a:t>Se utiliza para condiciones compuestas. Si se cumplen las dos condiciones a la vez devuelve un true. [ $a -lt 20 -a $b -gt 100 ].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51777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EE009-4FFF-CFFF-8B33-6008AEE1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de Cadena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C53898-565A-728B-BBDE-CE30FC0CB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00B0F0"/>
                </a:solidFill>
              </a:rPr>
              <a:t>==</a:t>
            </a:r>
            <a:r>
              <a:rPr lang="es-ES" dirty="0"/>
              <a:t> Compara los valores y si son iguales devuelve un true.</a:t>
            </a:r>
          </a:p>
          <a:p>
            <a:r>
              <a:rPr lang="es-ES" dirty="0">
                <a:solidFill>
                  <a:srgbClr val="00B0F0"/>
                </a:solidFill>
              </a:rPr>
              <a:t>!=</a:t>
            </a:r>
            <a:r>
              <a:rPr lang="es-ES" dirty="0"/>
              <a:t> Compara los valores y si es lo contrario que la expresión devuelve un true.</a:t>
            </a:r>
          </a:p>
          <a:p>
            <a:r>
              <a:rPr lang="es-ES" dirty="0">
                <a:solidFill>
                  <a:srgbClr val="00B0F0"/>
                </a:solidFill>
              </a:rPr>
              <a:t>-z </a:t>
            </a:r>
            <a:r>
              <a:rPr lang="es-ES" dirty="0"/>
              <a:t>Compara si la longitud del valor es 0 y si lo es devuelve un true.</a:t>
            </a:r>
          </a:p>
          <a:p>
            <a:r>
              <a:rPr lang="es-ES" dirty="0">
                <a:solidFill>
                  <a:srgbClr val="00B0F0"/>
                </a:solidFill>
              </a:rPr>
              <a:t>-n </a:t>
            </a:r>
            <a:r>
              <a:rPr lang="es-ES" dirty="0"/>
              <a:t>Compara si la longitud del valor es distinta de 0. Si es así devuelve un true.</a:t>
            </a:r>
          </a:p>
          <a:p>
            <a:r>
              <a:rPr lang="es-ES" dirty="0" err="1">
                <a:solidFill>
                  <a:srgbClr val="00B0F0"/>
                </a:solidFill>
              </a:rPr>
              <a:t>str</a:t>
            </a:r>
            <a:r>
              <a:rPr lang="es-ES" dirty="0"/>
              <a:t> Compara si la cadena está </a:t>
            </a:r>
            <a:r>
              <a:rPr lang="es-ES" dirty="0" err="1"/>
              <a:t>vacia</a:t>
            </a:r>
            <a:r>
              <a:rPr lang="es-ES" dirty="0"/>
              <a:t>, si no está </a:t>
            </a:r>
            <a:r>
              <a:rPr lang="es-ES" dirty="0" err="1"/>
              <a:t>vacia</a:t>
            </a:r>
            <a:r>
              <a:rPr lang="es-ES" dirty="0"/>
              <a:t> devuelve un true.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25963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F76DC-DDAD-EF74-1703-CABF8313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de Archivo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1FC4D0-DF45-FD2B-4619-8011294E7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>
                <a:solidFill>
                  <a:srgbClr val="00B0F0"/>
                </a:solidFill>
              </a:rPr>
              <a:t>-b </a:t>
            </a:r>
            <a:r>
              <a:rPr lang="es-ES" dirty="0">
                <a:solidFill>
                  <a:srgbClr val="FFC000"/>
                </a:solidFill>
              </a:rPr>
              <a:t>file</a:t>
            </a:r>
            <a:r>
              <a:rPr lang="es-ES" dirty="0"/>
              <a:t>. Establece si el archivo es referente a un dispositivo del sistema, es decir, perteneciente a /</a:t>
            </a:r>
            <a:r>
              <a:rPr lang="es-ES" dirty="0" err="1"/>
              <a:t>dev</a:t>
            </a:r>
            <a:r>
              <a:rPr lang="es-ES" dirty="0"/>
              <a:t>.</a:t>
            </a:r>
          </a:p>
          <a:p>
            <a:r>
              <a:rPr lang="es-ES" dirty="0">
                <a:solidFill>
                  <a:srgbClr val="00B0F0"/>
                </a:solidFill>
              </a:rPr>
              <a:t>-c </a:t>
            </a:r>
            <a:r>
              <a:rPr lang="es-ES" dirty="0">
                <a:solidFill>
                  <a:srgbClr val="FFC000"/>
                </a:solidFill>
              </a:rPr>
              <a:t>file</a:t>
            </a:r>
            <a:r>
              <a:rPr lang="es-ES" dirty="0"/>
              <a:t>. Archivos especiales de tipo carácter.</a:t>
            </a:r>
          </a:p>
          <a:p>
            <a:r>
              <a:rPr lang="es-ES" dirty="0">
                <a:solidFill>
                  <a:srgbClr val="00B0F0"/>
                </a:solidFill>
              </a:rPr>
              <a:t>-d </a:t>
            </a:r>
            <a:r>
              <a:rPr lang="es-ES" dirty="0">
                <a:solidFill>
                  <a:srgbClr val="FFC000"/>
                </a:solidFill>
              </a:rPr>
              <a:t>file</a:t>
            </a:r>
            <a:r>
              <a:rPr lang="es-ES" dirty="0"/>
              <a:t>. Que sea un directorio o carpeta.</a:t>
            </a:r>
          </a:p>
          <a:p>
            <a:r>
              <a:rPr lang="es-ES" dirty="0">
                <a:solidFill>
                  <a:srgbClr val="00B0F0"/>
                </a:solidFill>
              </a:rPr>
              <a:t>-f </a:t>
            </a:r>
            <a:r>
              <a:rPr lang="es-ES" dirty="0">
                <a:solidFill>
                  <a:srgbClr val="FFC000"/>
                </a:solidFill>
              </a:rPr>
              <a:t>file</a:t>
            </a:r>
            <a:r>
              <a:rPr lang="es-ES" dirty="0"/>
              <a:t>. Que sea un archivo ordinario, es decir, que no sea ni un directorio ni archivo especial.</a:t>
            </a:r>
          </a:p>
          <a:p>
            <a:r>
              <a:rPr lang="es-ES" dirty="0">
                <a:solidFill>
                  <a:srgbClr val="00B0F0"/>
                </a:solidFill>
              </a:rPr>
              <a:t>-g </a:t>
            </a:r>
            <a:r>
              <a:rPr lang="es-ES" dirty="0">
                <a:solidFill>
                  <a:srgbClr val="FFC000"/>
                </a:solidFill>
              </a:rPr>
              <a:t>file</a:t>
            </a:r>
            <a:r>
              <a:rPr lang="es-ES" dirty="0"/>
              <a:t>. Comprueba que tenga activo el SGID, es decir, todo archivo que tenga activo el SGID, al ser ejecutado, tendrá los privilegios del grupo al que pertenece.</a:t>
            </a:r>
          </a:p>
          <a:p>
            <a:r>
              <a:rPr lang="es-ES" dirty="0">
                <a:solidFill>
                  <a:srgbClr val="00B0F0"/>
                </a:solidFill>
              </a:rPr>
              <a:t>-k </a:t>
            </a:r>
            <a:r>
              <a:rPr lang="es-ES" dirty="0">
                <a:solidFill>
                  <a:srgbClr val="FFC000"/>
                </a:solidFill>
              </a:rPr>
              <a:t>file</a:t>
            </a:r>
            <a:r>
              <a:rPr lang="es-ES" dirty="0"/>
              <a:t> Comprueba si tiene activo el </a:t>
            </a:r>
            <a:r>
              <a:rPr lang="es-ES" dirty="0" err="1"/>
              <a:t>sticky</a:t>
            </a:r>
            <a:r>
              <a:rPr lang="es-ES" dirty="0"/>
              <a:t> </a:t>
            </a:r>
            <a:r>
              <a:rPr lang="es-ES" dirty="0" err="1"/>
              <a:t>bit.¿Esto</a:t>
            </a:r>
            <a:r>
              <a:rPr lang="es-ES" dirty="0"/>
              <a:t> que es?. Cuando este bit está activo, hace que un usuario sólo pueda borrar los ficheros que son de su propiedad en dicho directorio.</a:t>
            </a:r>
          </a:p>
        </p:txBody>
      </p:sp>
    </p:spTree>
    <p:extLst>
      <p:ext uri="{BB962C8B-B14F-4D97-AF65-F5344CB8AC3E}">
        <p14:creationId xmlns:p14="http://schemas.microsoft.com/office/powerpoint/2010/main" val="304532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25E2F-4A80-E1C7-5F0C-9F45B0ED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0910A4-D231-6488-465F-EE01EA00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5200" cy="4351338"/>
          </a:xfrm>
        </p:spPr>
        <p:txBody>
          <a:bodyPr/>
          <a:lstStyle/>
          <a:p>
            <a:r>
              <a:rPr lang="es-ES" dirty="0"/>
              <a:t>El sistema operativo Linux esta compuesto de cuatro componentes:</a:t>
            </a:r>
          </a:p>
          <a:p>
            <a:r>
              <a:rPr lang="es-ES" dirty="0"/>
              <a:t>El  Kernel</a:t>
            </a:r>
          </a:p>
          <a:p>
            <a:r>
              <a:rPr lang="es-ES" dirty="0"/>
              <a:t>El Shell</a:t>
            </a:r>
          </a:p>
          <a:p>
            <a:r>
              <a:rPr lang="es-ES" dirty="0"/>
              <a:t>El Sistema de archivos</a:t>
            </a:r>
          </a:p>
          <a:p>
            <a:r>
              <a:rPr lang="es-ES" dirty="0"/>
              <a:t>Aplicaciones</a:t>
            </a:r>
            <a:endParaRPr lang="es-PE" dirty="0"/>
          </a:p>
        </p:txBody>
      </p:sp>
      <p:pic>
        <p:nvPicPr>
          <p:cNvPr id="1026" name="Picture 2" descr="gnu/linux">
            <a:extLst>
              <a:ext uri="{FF2B5EF4-FFF2-40B4-BE49-F238E27FC236}">
                <a16:creationId xmlns:a16="http://schemas.microsoft.com/office/drawing/2014/main" id="{D0DC53F0-672A-70F3-9937-6B1609E13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900" y="1617663"/>
            <a:ext cx="4559300" cy="45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478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3CBC2-4917-9656-963B-B0B431B7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de Archivo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5E91FF-442B-6C88-6213-94F5092BA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>
                <a:solidFill>
                  <a:srgbClr val="00B0F0"/>
                </a:solidFill>
              </a:rPr>
              <a:t>-p </a:t>
            </a:r>
            <a:r>
              <a:rPr lang="es-ES" dirty="0">
                <a:solidFill>
                  <a:srgbClr val="FFC000"/>
                </a:solidFill>
              </a:rPr>
              <a:t>file</a:t>
            </a:r>
            <a:r>
              <a:rPr lang="es-ES" dirty="0"/>
              <a:t> Comprueba que el archivo sea </a:t>
            </a:r>
            <a:r>
              <a:rPr lang="es-ES" dirty="0" err="1"/>
              <a:t>named</a:t>
            </a:r>
            <a:r>
              <a:rPr lang="es-ES" dirty="0"/>
              <a:t> pipe.</a:t>
            </a:r>
          </a:p>
          <a:p>
            <a:r>
              <a:rPr lang="es-ES" dirty="0">
                <a:solidFill>
                  <a:srgbClr val="00B0F0"/>
                </a:solidFill>
              </a:rPr>
              <a:t>-t </a:t>
            </a:r>
            <a:r>
              <a:rPr lang="es-ES" dirty="0">
                <a:solidFill>
                  <a:srgbClr val="FFC000"/>
                </a:solidFill>
              </a:rPr>
              <a:t>file</a:t>
            </a:r>
            <a:r>
              <a:rPr lang="es-ES" dirty="0"/>
              <a:t> Comprueba si el descriptor de archivo está abierto y asociado a una terminal.</a:t>
            </a:r>
          </a:p>
          <a:p>
            <a:r>
              <a:rPr lang="es-ES" dirty="0">
                <a:solidFill>
                  <a:srgbClr val="00B0F0"/>
                </a:solidFill>
              </a:rPr>
              <a:t>-u </a:t>
            </a:r>
            <a:r>
              <a:rPr lang="es-ES" dirty="0">
                <a:solidFill>
                  <a:srgbClr val="FFC000"/>
                </a:solidFill>
              </a:rPr>
              <a:t>file</a:t>
            </a:r>
            <a:r>
              <a:rPr lang="es-ES" dirty="0"/>
              <a:t>. Comprueba si el archivo tiene establecido su SUID. El bit SUID activo en un archivo significa que el que lo ejecute va a tener los mismos permisos que el que creó el archivo</a:t>
            </a:r>
          </a:p>
          <a:p>
            <a:r>
              <a:rPr lang="es-ES" dirty="0">
                <a:solidFill>
                  <a:srgbClr val="00B0F0"/>
                </a:solidFill>
              </a:rPr>
              <a:t>-r </a:t>
            </a:r>
            <a:r>
              <a:rPr lang="es-ES" dirty="0">
                <a:solidFill>
                  <a:srgbClr val="FFC000"/>
                </a:solidFill>
              </a:rPr>
              <a:t>file</a:t>
            </a:r>
            <a:r>
              <a:rPr lang="es-ES" dirty="0"/>
              <a:t>. Comprueba que el archivo tenga permisos de lectura.</a:t>
            </a:r>
          </a:p>
          <a:p>
            <a:r>
              <a:rPr lang="es-ES" dirty="0">
                <a:solidFill>
                  <a:srgbClr val="00B0F0"/>
                </a:solidFill>
              </a:rPr>
              <a:t>-w </a:t>
            </a:r>
            <a:r>
              <a:rPr lang="es-ES" dirty="0">
                <a:solidFill>
                  <a:srgbClr val="FFC000"/>
                </a:solidFill>
              </a:rPr>
              <a:t>file</a:t>
            </a:r>
            <a:r>
              <a:rPr lang="es-ES" dirty="0"/>
              <a:t>. Comprueba que el archivo tenga permisos de escritura.</a:t>
            </a:r>
          </a:p>
          <a:p>
            <a:r>
              <a:rPr lang="es-ES" dirty="0">
                <a:solidFill>
                  <a:srgbClr val="00B0F0"/>
                </a:solidFill>
              </a:rPr>
              <a:t>-x </a:t>
            </a:r>
            <a:r>
              <a:rPr lang="es-ES" dirty="0">
                <a:solidFill>
                  <a:srgbClr val="FFC000"/>
                </a:solidFill>
              </a:rPr>
              <a:t>file</a:t>
            </a:r>
            <a:r>
              <a:rPr lang="es-ES" dirty="0"/>
              <a:t>. Comprueba que el archivo tenga permisos de ejecución.</a:t>
            </a:r>
          </a:p>
          <a:p>
            <a:r>
              <a:rPr lang="es-ES" dirty="0">
                <a:solidFill>
                  <a:srgbClr val="00B0F0"/>
                </a:solidFill>
              </a:rPr>
              <a:t>-s </a:t>
            </a:r>
            <a:r>
              <a:rPr lang="es-ES" dirty="0">
                <a:solidFill>
                  <a:srgbClr val="FFC000"/>
                </a:solidFill>
              </a:rPr>
              <a:t>file</a:t>
            </a:r>
            <a:r>
              <a:rPr lang="es-ES" dirty="0"/>
              <a:t> Comprueba que el archivo tiene un tamaño mayor de 0.</a:t>
            </a:r>
          </a:p>
          <a:p>
            <a:r>
              <a:rPr lang="es-ES" dirty="0">
                <a:solidFill>
                  <a:srgbClr val="00B0F0"/>
                </a:solidFill>
              </a:rPr>
              <a:t>-e </a:t>
            </a:r>
            <a:r>
              <a:rPr lang="es-ES" dirty="0">
                <a:solidFill>
                  <a:srgbClr val="FFC000"/>
                </a:solidFill>
              </a:rPr>
              <a:t>file</a:t>
            </a:r>
            <a:r>
              <a:rPr lang="es-ES" dirty="0"/>
              <a:t> Comprueba que el archivo existe. En el caso que sea un directorio el sistema lo dará por válido.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02758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FF1AA-E8DB-622E-A5CF-EDD744D3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Instrucción Condicional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EEE9EA-2724-577A-99A4-FB0053138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if</a:t>
            </a:r>
            <a:r>
              <a:rPr lang="es-ES" dirty="0"/>
              <a:t> [ </a:t>
            </a:r>
            <a:r>
              <a:rPr lang="es-ES" dirty="0" err="1"/>
              <a:t>expression</a:t>
            </a:r>
            <a:r>
              <a:rPr lang="es-ES" dirty="0"/>
              <a:t> ]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00B0F0"/>
                </a:solidFill>
              </a:rPr>
              <a:t>then</a:t>
            </a:r>
            <a:endParaRPr lang="es-E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s-ES" dirty="0"/>
              <a:t>  instrucciones cuando se cumple la condición.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00B0F0"/>
                </a:solidFill>
              </a:rPr>
              <a:t>else</a:t>
            </a:r>
            <a:endParaRPr lang="es-E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s-ES" dirty="0"/>
              <a:t>  instrucciones cuando no se cumple la condición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fi</a:t>
            </a:r>
            <a:endParaRPr lang="es-P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847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7766C-8EA4-318C-3158-076A64F0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Scripts Condicionales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EFDF8E-BF92-FF27-F819-0E3FBBA9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E9DA2D-41C4-63B9-1A4E-230315A07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825625"/>
            <a:ext cx="7280275" cy="44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83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7909C-2764-BDED-AC41-41F9E4B1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Instrucción condicional con elif Anidados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2D9237-F624-E19C-4BDA-148C719C8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E" dirty="0">
                <a:solidFill>
                  <a:srgbClr val="00B0F0"/>
                </a:solidFill>
              </a:rPr>
              <a:t>if</a:t>
            </a:r>
            <a:r>
              <a:rPr lang="es-PE" dirty="0"/>
              <a:t> [ </a:t>
            </a:r>
            <a:r>
              <a:rPr lang="es-PE" dirty="0" err="1"/>
              <a:t>expression</a:t>
            </a:r>
            <a:r>
              <a:rPr lang="es-PE" dirty="0"/>
              <a:t> 1 ]</a:t>
            </a:r>
          </a:p>
          <a:p>
            <a:pPr marL="457200" lvl="1" indent="0">
              <a:buNone/>
            </a:pPr>
            <a:r>
              <a:rPr lang="es-PE" dirty="0" err="1">
                <a:solidFill>
                  <a:srgbClr val="00B0F0"/>
                </a:solidFill>
              </a:rPr>
              <a:t>then</a:t>
            </a:r>
            <a:endParaRPr lang="es-PE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s-PE" dirty="0"/>
              <a:t> 	 instrucciones</a:t>
            </a:r>
          </a:p>
          <a:p>
            <a:pPr marL="457200" lvl="1" indent="0">
              <a:buNone/>
            </a:pPr>
            <a:r>
              <a:rPr lang="es-PE" dirty="0" err="1">
                <a:solidFill>
                  <a:srgbClr val="00B0F0"/>
                </a:solidFill>
              </a:rPr>
              <a:t>elif</a:t>
            </a:r>
            <a:r>
              <a:rPr lang="es-PE" dirty="0"/>
              <a:t> [ </a:t>
            </a:r>
            <a:r>
              <a:rPr lang="es-PE" dirty="0" err="1"/>
              <a:t>expression</a:t>
            </a:r>
            <a:r>
              <a:rPr lang="es-PE" dirty="0"/>
              <a:t> 2 ]</a:t>
            </a:r>
          </a:p>
          <a:p>
            <a:pPr marL="457200" lvl="1" indent="0">
              <a:buNone/>
            </a:pPr>
            <a:r>
              <a:rPr lang="es-PE" dirty="0" err="1">
                <a:solidFill>
                  <a:srgbClr val="00B0F0"/>
                </a:solidFill>
              </a:rPr>
              <a:t>then</a:t>
            </a:r>
            <a:endParaRPr lang="es-PE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s-PE" dirty="0"/>
              <a:t>  	instrucciones</a:t>
            </a:r>
          </a:p>
          <a:p>
            <a:pPr marL="457200" lvl="1" indent="0">
              <a:buNone/>
            </a:pPr>
            <a:r>
              <a:rPr lang="es-PE" dirty="0" err="1">
                <a:solidFill>
                  <a:srgbClr val="00B0F0"/>
                </a:solidFill>
              </a:rPr>
              <a:t>elif</a:t>
            </a:r>
            <a:r>
              <a:rPr lang="es-PE" dirty="0"/>
              <a:t> [ </a:t>
            </a:r>
            <a:r>
              <a:rPr lang="es-PE" dirty="0" err="1"/>
              <a:t>expression</a:t>
            </a:r>
            <a:r>
              <a:rPr lang="es-PE" dirty="0"/>
              <a:t> 3 ]</a:t>
            </a:r>
          </a:p>
          <a:p>
            <a:pPr marL="457200" lvl="1" indent="0">
              <a:buNone/>
            </a:pPr>
            <a:r>
              <a:rPr lang="es-PE" dirty="0" err="1">
                <a:solidFill>
                  <a:srgbClr val="00B0F0"/>
                </a:solidFill>
              </a:rPr>
              <a:t>then</a:t>
            </a:r>
            <a:endParaRPr lang="es-PE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s-PE" dirty="0"/>
              <a:t>	  instrucciones</a:t>
            </a:r>
          </a:p>
          <a:p>
            <a:pPr marL="457200" lvl="1" indent="0">
              <a:buNone/>
            </a:pPr>
            <a:r>
              <a:rPr lang="es-PE" dirty="0" err="1">
                <a:solidFill>
                  <a:srgbClr val="00B0F0"/>
                </a:solidFill>
              </a:rPr>
              <a:t>else</a:t>
            </a:r>
            <a:endParaRPr lang="es-PE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s-PE" dirty="0"/>
              <a:t>	  instrucciones</a:t>
            </a:r>
          </a:p>
          <a:p>
            <a:pPr marL="0" indent="0">
              <a:buNone/>
            </a:pPr>
            <a:r>
              <a:rPr lang="es-PE" dirty="0">
                <a:solidFill>
                  <a:srgbClr val="00B0F0"/>
                </a:solidFill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981995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AF461-01C8-E231-1E20-8420D625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Comparando Cadenas de Texto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6C5908-182B-E7A3-C62A-0E75659CD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F570F8-495E-BF05-1E83-1B6F3B2AA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895475"/>
            <a:ext cx="81629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30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E9934-7A66-50AF-944A-C9565DB4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Especiales</a:t>
            </a:r>
            <a:endParaRPr lang="es-P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3DC484-652A-29ED-CD1A-A7CC205A1A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0550" y="1572411"/>
            <a:ext cx="11309350" cy="46576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$1, $2, $3</a:t>
            </a:r>
            <a:r>
              <a:rPr kumimoji="0" lang="es-PE" altLang="es-PE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... parámetros de posición que hacen referencia al primer, segundo, tercer, etc.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$_</a:t>
            </a:r>
            <a:r>
              <a:rPr kumimoji="0" lang="es-PE" altLang="es-PE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el último argumento pasado al último comando ejecutado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$#</a:t>
            </a:r>
            <a:r>
              <a:rPr kumimoji="0" lang="es-PE" altLang="es-PE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número total de argumentos pasados al </a:t>
            </a:r>
            <a:r>
              <a:rPr kumimoji="0" lang="es-PE" altLang="es-PE" sz="2400" b="0" i="1" u="none" strike="noStrike" cap="none" normalizeH="0" baseline="0" dirty="0">
                <a:ln>
                  <a:noFill/>
                </a:ln>
                <a:effectLst/>
                <a:latin typeface="+mj-lt"/>
              </a:rPr>
              <a:t>script</a:t>
            </a:r>
            <a:r>
              <a:rPr kumimoji="0" lang="es-PE" altLang="es-PE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actual.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$*</a:t>
            </a:r>
            <a:r>
              <a:rPr kumimoji="0" lang="es-PE" altLang="es-PE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la lista completa de argumentos pasados al </a:t>
            </a:r>
            <a:r>
              <a:rPr kumimoji="0" lang="es-PE" altLang="es-PE" sz="2400" b="0" i="1" u="none" strike="noStrike" cap="none" normalizeH="0" baseline="0" dirty="0">
                <a:ln>
                  <a:noFill/>
                </a:ln>
                <a:effectLst/>
                <a:latin typeface="+mj-lt"/>
              </a:rPr>
              <a:t>script</a:t>
            </a:r>
            <a:r>
              <a:rPr kumimoji="0" lang="es-PE" altLang="es-PE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$@</a:t>
            </a:r>
            <a:r>
              <a:rPr kumimoji="0" lang="es-PE" altLang="es-PE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la lista completa de argumentos pasados al </a:t>
            </a:r>
            <a:r>
              <a:rPr kumimoji="0" lang="es-PE" altLang="es-PE" sz="2400" b="0" i="1" u="none" strike="noStrike" cap="none" normalizeH="0" baseline="0" dirty="0">
                <a:ln>
                  <a:noFill/>
                </a:ln>
                <a:effectLst/>
                <a:latin typeface="+mj-lt"/>
              </a:rPr>
              <a:t>script</a:t>
            </a:r>
            <a:r>
              <a:rPr kumimoji="0" lang="es-PE" altLang="es-PE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. Este valor es una lista.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$-</a:t>
            </a:r>
            <a:r>
              <a:rPr kumimoji="0" lang="es-PE" altLang="es-PE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la lista de opciones de la </a:t>
            </a:r>
            <a:r>
              <a:rPr kumimoji="0" lang="es-PE" altLang="es-PE" sz="2400" b="0" i="1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shell</a:t>
            </a:r>
            <a:r>
              <a:rPr kumimoji="0" lang="es-PE" altLang="es-PE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actual.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$$</a:t>
            </a:r>
            <a:r>
              <a:rPr kumimoji="0" lang="es-PE" altLang="es-PE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el PID de la </a:t>
            </a:r>
            <a:r>
              <a:rPr kumimoji="0" lang="es-PE" altLang="es-PE" sz="2400" b="0" i="1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shell</a:t>
            </a:r>
            <a:r>
              <a:rPr kumimoji="0" lang="es-PE" altLang="es-PE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actual.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$IFS</a:t>
            </a:r>
            <a:r>
              <a:rPr kumimoji="0" lang="es-PE" altLang="es-PE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el separador utilizado para delimitar los campos.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$?</a:t>
            </a:r>
            <a:r>
              <a:rPr kumimoji="0" lang="es-PE" altLang="es-PE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el código de salida del </a:t>
            </a:r>
            <a:r>
              <a:rPr kumimoji="0" lang="es-PE" altLang="es-PE" sz="2400" b="0" i="1" u="none" strike="noStrike" cap="none" normalizeH="0" baseline="0" dirty="0">
                <a:ln>
                  <a:noFill/>
                </a:ln>
                <a:effectLst/>
                <a:latin typeface="+mj-lt"/>
              </a:rPr>
              <a:t>pipe</a:t>
            </a:r>
            <a:r>
              <a:rPr kumimoji="0" lang="es-PE" altLang="es-PE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más reciente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$!</a:t>
            </a:r>
            <a:r>
              <a:rPr kumimoji="0" lang="es-PE" altLang="es-PE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el PID del último comando ejecutado en segundo plano.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$0</a:t>
            </a:r>
            <a:r>
              <a:rPr kumimoji="0" lang="es-PE" altLang="es-PE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el nombre de la </a:t>
            </a:r>
            <a:r>
              <a:rPr kumimoji="0" lang="es-PE" altLang="es-PE" sz="2400" b="0" i="1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shell</a:t>
            </a:r>
            <a:r>
              <a:rPr kumimoji="0" lang="es-PE" altLang="es-PE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o del </a:t>
            </a:r>
            <a:r>
              <a:rPr kumimoji="0" lang="es-PE" altLang="es-PE" sz="2400" b="0" i="1" u="none" strike="noStrike" cap="none" normalizeH="0" baseline="0" dirty="0">
                <a:ln>
                  <a:noFill/>
                </a:ln>
                <a:effectLst/>
                <a:latin typeface="+mj-lt"/>
              </a:rPr>
              <a:t>script</a:t>
            </a:r>
            <a:r>
              <a:rPr kumimoji="0" lang="es-PE" altLang="es-PE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de </a:t>
            </a:r>
            <a:r>
              <a:rPr kumimoji="0" lang="es-PE" altLang="es-PE" sz="2400" b="0" i="1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shell</a:t>
            </a:r>
            <a:r>
              <a:rPr kumimoji="0" lang="es-PE" altLang="es-PE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048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823B3-C9DD-3F0F-CD95-387918B1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Bucle While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569BC8-55A3-9D9C-7C99-378133C2B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Cualquier iteración se puede implementar con While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46AEE2D-6A4C-9D00-AA7D-F3590E66A4A8}"/>
              </a:ext>
            </a:extLst>
          </p:cNvPr>
          <p:cNvSpPr txBox="1"/>
          <p:nvPr/>
        </p:nvSpPr>
        <p:spPr>
          <a:xfrm>
            <a:off x="1057593" y="2436105"/>
            <a:ext cx="40970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00B0F0"/>
                </a:solidFill>
              </a:rPr>
              <a:t>while</a:t>
            </a:r>
            <a:r>
              <a:rPr lang="es-ES" sz="2800" dirty="0">
                <a:solidFill>
                  <a:srgbClr val="FFFF00"/>
                </a:solidFill>
              </a:rPr>
              <a:t>  [  </a:t>
            </a:r>
            <a:r>
              <a:rPr lang="es-ES" sz="2800" dirty="0">
                <a:solidFill>
                  <a:srgbClr val="92D050"/>
                </a:solidFill>
              </a:rPr>
              <a:t>&lt;expresión&gt;  </a:t>
            </a:r>
            <a:r>
              <a:rPr lang="es-ES" sz="2800" dirty="0">
                <a:solidFill>
                  <a:srgbClr val="FFFF00"/>
                </a:solidFill>
              </a:rPr>
              <a:t>];  </a:t>
            </a:r>
            <a:r>
              <a:rPr lang="es-ES" sz="2800" dirty="0">
                <a:solidFill>
                  <a:srgbClr val="00B0F0"/>
                </a:solidFill>
              </a:rPr>
              <a:t>do</a:t>
            </a:r>
          </a:p>
          <a:p>
            <a:endParaRPr lang="es-ES" sz="2800" dirty="0">
              <a:solidFill>
                <a:srgbClr val="FFFF00"/>
              </a:solidFill>
            </a:endParaRPr>
          </a:p>
          <a:p>
            <a:r>
              <a:rPr lang="es-ES" sz="2800" dirty="0">
                <a:solidFill>
                  <a:srgbClr val="92D050"/>
                </a:solidFill>
              </a:rPr>
              <a:t>    &lt;cuerpo del bucle&gt;</a:t>
            </a:r>
          </a:p>
          <a:p>
            <a:endParaRPr lang="es-ES" sz="2800" dirty="0">
              <a:solidFill>
                <a:srgbClr val="FFFF00"/>
              </a:solidFill>
            </a:endParaRPr>
          </a:p>
          <a:p>
            <a:r>
              <a:rPr lang="es-ES" sz="2800" dirty="0">
                <a:solidFill>
                  <a:srgbClr val="00B0F0"/>
                </a:solidFill>
              </a:rPr>
              <a:t>done</a:t>
            </a:r>
            <a:endParaRPr lang="es-PE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046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8CDA2-1C9B-9139-4661-B2BFF258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Bucle While: Ejemplo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4B88FE-1FD8-6964-C3B5-2465593E2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dirty="0">
                <a:solidFill>
                  <a:srgbClr val="00B0F0"/>
                </a:solidFill>
              </a:rPr>
              <a:t>#!/bin/bash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a=0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while [ $a -lt 12 ]</a:t>
            </a:r>
          </a:p>
          <a:p>
            <a:pPr marL="0" indent="0">
              <a:buNone/>
            </a:pPr>
            <a:r>
              <a:rPr lang="es-PE" dirty="0"/>
              <a:t>do</a:t>
            </a:r>
          </a:p>
          <a:p>
            <a:pPr marL="0" indent="0">
              <a:buNone/>
            </a:pPr>
            <a:r>
              <a:rPr lang="es-PE" dirty="0"/>
              <a:t>   echo "El valor de a es: $a"</a:t>
            </a:r>
          </a:p>
          <a:p>
            <a:pPr marL="0" indent="0">
              <a:buNone/>
            </a:pPr>
            <a:r>
              <a:rPr lang="es-PE" dirty="0"/>
              <a:t>   a=`</a:t>
            </a:r>
            <a:r>
              <a:rPr lang="es-PE" dirty="0" err="1"/>
              <a:t>expr</a:t>
            </a:r>
            <a:r>
              <a:rPr lang="es-PE" dirty="0"/>
              <a:t> $a + 1`</a:t>
            </a:r>
          </a:p>
          <a:p>
            <a:pPr marL="0" indent="0">
              <a:buNone/>
            </a:pPr>
            <a:r>
              <a:rPr lang="es-PE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0687778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446D1-E455-EE72-CEBD-4DB34ED9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Bucle </a:t>
            </a:r>
            <a:r>
              <a:rPr lang="es-ES" dirty="0" err="1"/>
              <a:t>While:Ejemplo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2CBD58-690B-0104-9818-701E7C009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Hace la lectura de todos los parámetros ingresados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782F2D0-B020-A3D9-A4F1-7D9FE7195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436105"/>
            <a:ext cx="6199188" cy="387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16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A64E3-03FB-8D8C-11CF-831651C2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Bucle </a:t>
            </a:r>
            <a:r>
              <a:rPr lang="es-ES" dirty="0" err="1"/>
              <a:t>Until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E24989-C311-2EDA-F7F9-507ECB8C8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tipo de bucle se usa cuando queramos que haga el bucle mientras las condición no se cumpla.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until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command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do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instrucciones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done</a:t>
            </a:r>
            <a:endParaRPr lang="es-P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4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3E9DF-81C8-2155-2B03-4057B93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… continuación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F7A0A8-2D42-D795-7E02-71A826A29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Shell es el programa interprete de comandos que permite ingresar los comando mediante una línea de comando o mediante un script y los envía al sistema operativo (kernel) para su procesamiento.</a:t>
            </a:r>
          </a:p>
          <a:p>
            <a:r>
              <a:rPr lang="es-ES" dirty="0"/>
              <a:t>El prompt es el símbolo </a:t>
            </a:r>
            <a:r>
              <a:rPr lang="es-ES" dirty="0">
                <a:solidFill>
                  <a:srgbClr val="FFFF00"/>
                </a:solidFill>
              </a:rPr>
              <a:t>$</a:t>
            </a:r>
            <a:r>
              <a:rPr lang="es-ES" dirty="0"/>
              <a:t> o </a:t>
            </a:r>
            <a:r>
              <a:rPr lang="es-ES" dirty="0">
                <a:solidFill>
                  <a:srgbClr val="FFFF00"/>
                </a:solidFill>
              </a:rPr>
              <a:t>#</a:t>
            </a:r>
            <a:r>
              <a:rPr lang="es-ES" dirty="0"/>
              <a:t> que indica que la Shell esta lista para recibir los comandos.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 err="1"/>
              <a:t>Bash</a:t>
            </a:r>
            <a:r>
              <a:rPr lang="es-ES" dirty="0"/>
              <a:t> Shell, </a:t>
            </a:r>
            <a:r>
              <a:rPr lang="es-ES" dirty="0" err="1"/>
              <a:t>Bourne</a:t>
            </a:r>
            <a:r>
              <a:rPr lang="es-ES" dirty="0"/>
              <a:t> Shell, C Shell, </a:t>
            </a:r>
            <a:r>
              <a:rPr lang="es-ES" dirty="0" err="1"/>
              <a:t>Power</a:t>
            </a:r>
            <a:r>
              <a:rPr lang="es-ES" dirty="0"/>
              <a:t> Shell (Shell de Windows)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DE1ED0-30A7-BC0C-E7E0-7F674DFCC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439" y="4202068"/>
            <a:ext cx="6999561" cy="114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36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D67FA-7957-986F-F4F3-C33E8B72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Bucle </a:t>
            </a:r>
            <a:r>
              <a:rPr lang="es-ES" dirty="0" err="1"/>
              <a:t>Until</a:t>
            </a:r>
            <a:r>
              <a:rPr lang="es-ES" dirty="0"/>
              <a:t>: Ejemplo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3603A1-D3FA-996F-D8BC-502FE7BA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dirty="0">
                <a:solidFill>
                  <a:srgbClr val="00B0F0"/>
                </a:solidFill>
              </a:rPr>
              <a:t>#!/bin/bash</a:t>
            </a:r>
          </a:p>
          <a:p>
            <a:pPr marL="0" indent="0">
              <a:buNone/>
            </a:pPr>
            <a:endParaRPr lang="es-P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s-P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a=0</a:t>
            </a:r>
          </a:p>
          <a:p>
            <a:pPr marL="0" indent="0">
              <a:buNone/>
            </a:pPr>
            <a:endParaRPr lang="es-P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s-PE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until</a:t>
            </a:r>
            <a:r>
              <a:rPr lang="es-P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[ ! $a -lt 12 ]</a:t>
            </a:r>
          </a:p>
          <a:p>
            <a:pPr marL="0" indent="0">
              <a:buNone/>
            </a:pPr>
            <a:r>
              <a:rPr lang="es-P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</a:t>
            </a:r>
          </a:p>
          <a:p>
            <a:pPr marL="0" indent="0">
              <a:buNone/>
            </a:pPr>
            <a:r>
              <a:rPr lang="es-P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echo $a</a:t>
            </a:r>
          </a:p>
          <a:p>
            <a:pPr marL="0" indent="0">
              <a:buNone/>
            </a:pPr>
            <a:r>
              <a:rPr lang="es-P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a=`</a:t>
            </a:r>
            <a:r>
              <a:rPr lang="es-PE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expr</a:t>
            </a:r>
            <a:r>
              <a:rPr lang="es-P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$a + 1`</a:t>
            </a:r>
          </a:p>
          <a:p>
            <a:pPr marL="0" indent="0">
              <a:buNone/>
            </a:pPr>
            <a:r>
              <a:rPr lang="es-P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899777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0B944-509F-FBBF-6F58-E056960B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Bucle For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276B75-6182-EEC8-D18E-BDCEF8DF8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bucle </a:t>
            </a:r>
            <a:r>
              <a:rPr lang="es-ES" dirty="0" err="1"/>
              <a:t>for</a:t>
            </a:r>
            <a:r>
              <a:rPr lang="es-ES" dirty="0"/>
              <a:t> funciona en listas de elementos. Repite un conjunto de instrucciones para cada elemento en una lista.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>
                <a:solidFill>
                  <a:srgbClr val="00B0F0"/>
                </a:solidFill>
              </a:rPr>
              <a:t>for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var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>
                <a:solidFill>
                  <a:srgbClr val="00B0F0"/>
                </a:solidFill>
              </a:rPr>
              <a:t>in</a:t>
            </a:r>
            <a:r>
              <a:rPr lang="es-ES" dirty="0">
                <a:solidFill>
                  <a:srgbClr val="FFC000"/>
                </a:solidFill>
              </a:rPr>
              <a:t> elemento1 elemento2 ... </a:t>
            </a:r>
            <a:r>
              <a:rPr lang="es-ES" dirty="0" err="1">
                <a:solidFill>
                  <a:srgbClr val="FFC000"/>
                </a:solidFill>
              </a:rPr>
              <a:t>elementoN</a:t>
            </a:r>
            <a:endParaRPr lang="es-E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do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  instrucciones por cada elemento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done</a:t>
            </a:r>
            <a:endParaRPr lang="es-P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4323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427C2-A2DF-3724-EDC3-ECFB38CB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Bucle </a:t>
            </a:r>
            <a:r>
              <a:rPr lang="es-ES" dirty="0" err="1"/>
              <a:t>For:Ejemplo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20F8F3-916D-8FFC-83DA-B0423278C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>
                <a:solidFill>
                  <a:srgbClr val="00B0F0"/>
                </a:solidFill>
              </a:rPr>
              <a:t>#!/bin/bash</a:t>
            </a:r>
          </a:p>
          <a:p>
            <a:pPr marL="0" indent="0">
              <a:buNone/>
            </a:pPr>
            <a:endParaRPr lang="es-PE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s-PE" dirty="0" err="1">
                <a:solidFill>
                  <a:srgbClr val="FFC000"/>
                </a:solidFill>
              </a:rPr>
              <a:t>for</a:t>
            </a: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dirty="0" err="1">
                <a:solidFill>
                  <a:srgbClr val="FFC000"/>
                </a:solidFill>
              </a:rPr>
              <a:t>var</a:t>
            </a:r>
            <a:r>
              <a:rPr lang="es-PE" dirty="0">
                <a:solidFill>
                  <a:srgbClr val="FFC000"/>
                </a:solidFill>
              </a:rPr>
              <a:t> in 0 1 2 3 4 5 6 7 8 9</a:t>
            </a:r>
          </a:p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do</a:t>
            </a:r>
          </a:p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   echo $</a:t>
            </a:r>
            <a:r>
              <a:rPr lang="es-PE" dirty="0" err="1">
                <a:solidFill>
                  <a:srgbClr val="FFC000"/>
                </a:solidFill>
              </a:rPr>
              <a:t>var</a:t>
            </a:r>
            <a:endParaRPr lang="es-PE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3560126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8EF73-8FA3-79F5-2D12-1763CF53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Usando For y Secuencia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B63256-259F-7904-0607-39F6CBE0E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#!/bin/bash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for var in $(seq 0 9)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do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    echo $var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done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623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B392F-CD64-8A1C-16DA-49FEE746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 Break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0D49A6-D9D0-91E1-C4EA-2E6B8AB9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Break sirve para romper el bucle de forma tajante, es decir, finaliza el procedimiento repetitivo y se va a la línea de código siguiente.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#!/bin/bash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a=0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while [ $a -lt 10 ]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echo $a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if [ $a -eq 5 ]   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then</a:t>
            </a:r>
            <a:endParaRPr lang="es-E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break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fi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a=`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expr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$a + 1`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done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echo “El bucle ha terminado en la posición $a”</a:t>
            </a:r>
            <a:endParaRPr lang="es-P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864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495BD-A78D-3C80-6F9E-25D84273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 Case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5A3F2B-1679-9D75-8B7D-63ADD5AB6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EE646C-5133-732C-5542-71E3CE336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865903"/>
            <a:ext cx="6629400" cy="427078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8E39124-8EED-29B8-40F9-DFB690B738D9}"/>
              </a:ext>
            </a:extLst>
          </p:cNvPr>
          <p:cNvSpPr txBox="1"/>
          <p:nvPr/>
        </p:nvSpPr>
        <p:spPr>
          <a:xfrm>
            <a:off x="952500" y="1388825"/>
            <a:ext cx="2162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Seleccionar_curso.sh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3128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D11BC-2A32-53DB-ABAD-2277671F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 Continue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F6FC6B-62BF-28CD-9D95-559E085B1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Continue funciona muy parecida a break, la diferencia está que no rompe el bucle entero, si no la iteración y pasa a la siguiente en el bucle.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#!/bin/bash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NUMS="1 2 3 4 5 6 7"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FFC000"/>
                </a:solidFill>
              </a:rPr>
              <a:t>for</a:t>
            </a:r>
            <a:r>
              <a:rPr lang="es-ES" dirty="0">
                <a:solidFill>
                  <a:srgbClr val="FFC000"/>
                </a:solidFill>
              </a:rPr>
              <a:t> NUM in $NUMS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do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  Q=`</a:t>
            </a:r>
            <a:r>
              <a:rPr lang="es-ES" dirty="0" err="1">
                <a:solidFill>
                  <a:srgbClr val="FFC000"/>
                </a:solidFill>
              </a:rPr>
              <a:t>expr</a:t>
            </a:r>
            <a:r>
              <a:rPr lang="es-ES" dirty="0">
                <a:solidFill>
                  <a:srgbClr val="FFC000"/>
                </a:solidFill>
              </a:rPr>
              <a:t> $NUM % 2`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  if [ $Q -eq 0 ]    </a:t>
            </a:r>
            <a:r>
              <a:rPr lang="es-ES" dirty="0" err="1">
                <a:solidFill>
                  <a:srgbClr val="FFC000"/>
                </a:solidFill>
              </a:rPr>
              <a:t>then</a:t>
            </a:r>
            <a:endParaRPr lang="es-E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     echo "El numero es par!!"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     continue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  fi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  echo "El número es impar"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done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7078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6AA80-043E-ECDB-BC4A-3F0BEB9F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Bucle </a:t>
            </a:r>
            <a:r>
              <a:rPr lang="es-ES" dirty="0" err="1"/>
              <a:t>Select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39487C-8C35-8C15-2B2E-ED14401B5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Select</a:t>
            </a:r>
            <a:r>
              <a:rPr lang="es-ES" dirty="0"/>
              <a:t> es un tipo de bucle que proporciona una manera fácil de crear un menú numerado desde el cual los usuarios pueden seleccionar opciones.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310910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5AC36-87EE-E97B-4A17-D98F5BEA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Bucle Select:Ejemplo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4D2442-BD1D-6A23-9CE0-E763181EB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978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#!/bin/bash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FFC000"/>
                </a:solidFill>
              </a:rPr>
              <a:t>select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opcion</a:t>
            </a:r>
            <a:r>
              <a:rPr lang="es-ES" dirty="0">
                <a:solidFill>
                  <a:srgbClr val="FFC000"/>
                </a:solidFill>
              </a:rPr>
              <a:t> in 1 2 3 4 5 6 </a:t>
            </a:r>
            <a:r>
              <a:rPr lang="es-ES" dirty="0" err="1">
                <a:solidFill>
                  <a:srgbClr val="FFC000"/>
                </a:solidFill>
              </a:rPr>
              <a:t>none</a:t>
            </a:r>
            <a:r>
              <a:rPr lang="es-ES" dirty="0">
                <a:solidFill>
                  <a:srgbClr val="FFC000"/>
                </a:solidFill>
              </a:rPr>
              <a:t> do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  case $</a:t>
            </a:r>
            <a:r>
              <a:rPr lang="es-ES" dirty="0" err="1">
                <a:solidFill>
                  <a:srgbClr val="FFC000"/>
                </a:solidFill>
              </a:rPr>
              <a:t>opcion</a:t>
            </a:r>
            <a:r>
              <a:rPr lang="es-ES" dirty="0">
                <a:solidFill>
                  <a:srgbClr val="FFC000"/>
                </a:solidFill>
              </a:rPr>
              <a:t> in   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     1|2|3) 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           echo "Has seleccionado entre los 3 primeros"   ;;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     4|5|6)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          echo "Has seleccionado entre los 3 últimos"    ;;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     </a:t>
            </a:r>
            <a:r>
              <a:rPr lang="es-ES" dirty="0" err="1">
                <a:solidFill>
                  <a:srgbClr val="FFC000"/>
                </a:solidFill>
              </a:rPr>
              <a:t>none</a:t>
            </a:r>
            <a:r>
              <a:rPr lang="es-ES" dirty="0">
                <a:solidFill>
                  <a:srgbClr val="FFC000"/>
                </a:solidFill>
              </a:rPr>
              <a:t>) 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          break   ;;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     *) 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         echo "ERROR: No has seleccionado nada"   ;;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  </a:t>
            </a:r>
            <a:r>
              <a:rPr lang="es-ES" dirty="0" err="1">
                <a:solidFill>
                  <a:srgbClr val="FFC000"/>
                </a:solidFill>
              </a:rPr>
              <a:t>esac</a:t>
            </a:r>
            <a:endParaRPr lang="es-E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done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683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240BE-D020-CEB8-6D5E-FE0C223B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Condicionales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71B74C-A8CD-E94F-4076-0D2D46323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744200" cy="5083175"/>
          </a:xfrm>
        </p:spPr>
        <p:txBody>
          <a:bodyPr>
            <a:normAutofit fontScale="92500" lnSpcReduction="20000"/>
          </a:bodyPr>
          <a:lstStyle/>
          <a:p>
            <a:endParaRPr lang="es-ES" dirty="0"/>
          </a:p>
          <a:p>
            <a:r>
              <a:rPr lang="es-ES" dirty="0">
                <a:solidFill>
                  <a:srgbClr val="00B0F0"/>
                </a:solidFill>
              </a:rPr>
              <a:t>-n cadena </a:t>
            </a:r>
            <a:r>
              <a:rPr lang="es-ES" dirty="0"/>
              <a:t>=&gt; cierto si la longitud de la cadena de texto es distinta de cero</a:t>
            </a:r>
          </a:p>
          <a:p>
            <a:r>
              <a:rPr lang="es-ES" dirty="0">
                <a:solidFill>
                  <a:srgbClr val="00B0F0"/>
                </a:solidFill>
              </a:rPr>
              <a:t>! expresion </a:t>
            </a:r>
            <a:r>
              <a:rPr lang="es-ES" dirty="0"/>
              <a:t>=&gt; cierto si expresion es falsa (negación)</a:t>
            </a:r>
          </a:p>
          <a:p>
            <a:r>
              <a:rPr lang="es-ES" dirty="0">
                <a:solidFill>
                  <a:srgbClr val="00B0F0"/>
                </a:solidFill>
              </a:rPr>
              <a:t>expresion1 -a expresion2 </a:t>
            </a:r>
            <a:r>
              <a:rPr lang="es-ES" dirty="0"/>
              <a:t>=&gt; cierto si expresion1 y expresion2 son ciertas</a:t>
            </a:r>
          </a:p>
          <a:p>
            <a:r>
              <a:rPr lang="es-ES" dirty="0">
                <a:solidFill>
                  <a:srgbClr val="00B0F0"/>
                </a:solidFill>
              </a:rPr>
              <a:t>expresion1 -o expresion2 </a:t>
            </a:r>
            <a:r>
              <a:rPr lang="es-ES" dirty="0"/>
              <a:t>=&gt; cierto si expresion1 o expresion2 son ciertas</a:t>
            </a:r>
          </a:p>
          <a:p>
            <a:r>
              <a:rPr lang="es-ES" dirty="0">
                <a:solidFill>
                  <a:srgbClr val="00B0F0"/>
                </a:solidFill>
              </a:rPr>
              <a:t>-d fichero </a:t>
            </a:r>
            <a:r>
              <a:rPr lang="es-ES" dirty="0"/>
              <a:t>=&gt; cierto si fichero existe y es un directorio</a:t>
            </a:r>
          </a:p>
          <a:p>
            <a:r>
              <a:rPr lang="es-ES" dirty="0">
                <a:solidFill>
                  <a:srgbClr val="00B0F0"/>
                </a:solidFill>
              </a:rPr>
              <a:t>-e fichero </a:t>
            </a:r>
            <a:r>
              <a:rPr lang="es-ES" dirty="0"/>
              <a:t>=&gt; cierto si fichero existe, independientemente del tipo que sea</a:t>
            </a:r>
          </a:p>
          <a:p>
            <a:r>
              <a:rPr lang="es-ES" dirty="0">
                <a:solidFill>
                  <a:srgbClr val="00B0F0"/>
                </a:solidFill>
              </a:rPr>
              <a:t>-f fichero </a:t>
            </a:r>
            <a:r>
              <a:rPr lang="es-ES" dirty="0"/>
              <a:t>=&gt; cierto si fichero existe y es un fichero normal</a:t>
            </a:r>
          </a:p>
          <a:p>
            <a:r>
              <a:rPr lang="es-ES" dirty="0">
                <a:solidFill>
                  <a:srgbClr val="00B0F0"/>
                </a:solidFill>
              </a:rPr>
              <a:t>-r fichero </a:t>
            </a:r>
            <a:r>
              <a:rPr lang="es-ES" dirty="0"/>
              <a:t>=&gt; cierto si fichero existe y se puede leer</a:t>
            </a:r>
          </a:p>
          <a:p>
            <a:r>
              <a:rPr lang="es-ES" dirty="0">
                <a:solidFill>
                  <a:srgbClr val="00B0F0"/>
                </a:solidFill>
              </a:rPr>
              <a:t>-s fichero </a:t>
            </a:r>
            <a:r>
              <a:rPr lang="es-ES" dirty="0"/>
              <a:t>=&gt; cierto si fichero existe y tiene tamaño mayor que cero</a:t>
            </a:r>
          </a:p>
          <a:p>
            <a:r>
              <a:rPr lang="es-ES" dirty="0">
                <a:solidFill>
                  <a:srgbClr val="00B0F0"/>
                </a:solidFill>
              </a:rPr>
              <a:t>-w fichero </a:t>
            </a:r>
            <a:r>
              <a:rPr lang="es-ES" dirty="0"/>
              <a:t>=&gt; cierto si fichero existe y es se puede escribir sobre él</a:t>
            </a:r>
          </a:p>
          <a:p>
            <a:r>
              <a:rPr lang="es-ES" dirty="0">
                <a:solidFill>
                  <a:srgbClr val="00B0F0"/>
                </a:solidFill>
              </a:rPr>
              <a:t>-x fichero </a:t>
            </a:r>
            <a:r>
              <a:rPr lang="es-ES" dirty="0"/>
              <a:t>=&gt; cierto si fichero existe y es ejecutable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0624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F7CF5-11A1-BEA1-A1B6-29BDE80C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…continuación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6C400F-285F-7C4E-A03B-173082BC1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terminal: Es la interfaz grafica que permite acceder a la Shell.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1B3181-2BCC-C066-A8FB-20CD8DCEA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21" y="2458423"/>
            <a:ext cx="5112279" cy="38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684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39284-8F00-7249-F945-34439CC1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Arreglos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2A8B68-BD69-71EC-0CA9-BB1C337CB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E9F9A4-7C3A-1265-2ADD-0C81B5D11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3915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162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A586C-E4E3-8DB6-F12A-FAA6849C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Elementos del Arreglo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8BF5CD-B724-B263-76A5-EA16796CC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516548-ABD9-81D8-348F-4B01D0738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8676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117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E9432-CC6D-3320-7405-C5AB6F93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Eliminando elementos del arreglo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46535E-E169-7495-B7E4-D007F7560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Usa el comando </a:t>
            </a:r>
            <a:r>
              <a:rPr lang="es-ES" dirty="0" err="1"/>
              <a:t>unset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CBC58A-7B03-119C-7A7C-36762F3B3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2325687"/>
            <a:ext cx="87153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980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CAC0A-528D-5D4D-D07A-CBFEFBC0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Insertando Datos al Arreglo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1111BE-F54F-5B54-781D-C019FF6B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Usa el operador [ ]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298902-6F84-C4E4-93ED-2C3284276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364000"/>
            <a:ext cx="7054850" cy="41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106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B4086-CA5D-AD6E-EDF7-8562F962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Iteración del arreglo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0620ED-3B27-5828-563F-BC18BE634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86307F-226B-5ECF-8605-1ACD732AA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62" y="1909762"/>
            <a:ext cx="79914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36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E6F76-206A-2A62-1937-77DC9375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Otro Bucle for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A29E0E-1B08-E955-B51E-3F81A0EC8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D7700D-D4E7-12FA-9731-3489ADE16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2775"/>
            <a:ext cx="96869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479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97315-2D09-72D2-3830-2227A4CB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33CC4-8D69-D3F4-3BB7-1ECB60832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Crear un script que pida un numero  y genere la tabla de multiplicar.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88187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6A46F-7F62-528D-6B57-FFC6AA0E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y aplicaciones en scripts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A9A4A0-56CD-68EB-55AA-E3DC343A4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Manejo de archivos</a:t>
            </a:r>
          </a:p>
          <a:p>
            <a:r>
              <a:rPr lang="es-ES" dirty="0"/>
              <a:t>Funciones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703176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90E4D-1391-6F67-2EA1-9EFD8F07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Manipulación de archivos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1F110F-431B-F6F4-14E7-9A3F78F14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AE8EE5-BB76-A6F0-7D9D-CD3A37C27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758156"/>
            <a:ext cx="109061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904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F114F-50C2-70ED-4725-3CAD15C3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Lectura de las líneas de un archivo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5182A-128B-B787-92BE-F3E834185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CA4348-3244-B41B-2E63-D9A1D752F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2925"/>
            <a:ext cx="92487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7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62896-040A-D503-6FC3-AFF89D94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… continuación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4F718F-2534-8F39-4C6A-ED46CE8A3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 un solo comando no es posible resolver un problema en cualquier sistema operativo.</a:t>
            </a:r>
          </a:p>
          <a:p>
            <a:r>
              <a:rPr lang="es-ES" dirty="0"/>
              <a:t>¿Que es un script?</a:t>
            </a:r>
          </a:p>
          <a:p>
            <a:pPr lvl="1"/>
            <a:r>
              <a:rPr lang="es-ES" dirty="0"/>
              <a:t>Programa simple</a:t>
            </a:r>
          </a:p>
          <a:p>
            <a:pPr lvl="1"/>
            <a:r>
              <a:rPr lang="es-ES" dirty="0"/>
              <a:t>No se compila</a:t>
            </a:r>
          </a:p>
          <a:p>
            <a:pPr lvl="1"/>
            <a:r>
              <a:rPr lang="es-ES" dirty="0"/>
              <a:t>Contienen el encabezado: </a:t>
            </a:r>
            <a:r>
              <a:rPr lang="es-ES" dirty="0">
                <a:solidFill>
                  <a:srgbClr val="FFFF00"/>
                </a:solidFill>
              </a:rPr>
              <a:t>#!/bin/bash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A64E548-6BCA-3659-67EF-00F695C96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945" y="2992279"/>
            <a:ext cx="3481855" cy="318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433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A30E5-5AFE-B5D4-C177-504BE358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2DF3AA-0576-5B54-D04E-F6224B9D1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Creando funciones con </a:t>
            </a:r>
            <a:r>
              <a:rPr lang="es-ES" dirty="0" err="1"/>
              <a:t>parametros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D3612B-0ACF-A5D7-606C-5389B16D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2466975"/>
            <a:ext cx="81534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9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ADBDB-59F3-DFE3-1D19-C3C943E7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del scripting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91198B-4CBD-2859-D8CF-E98EA1E95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3100" cy="4351338"/>
          </a:xfrm>
        </p:spPr>
        <p:txBody>
          <a:bodyPr/>
          <a:lstStyle/>
          <a:p>
            <a:r>
              <a:rPr lang="es-ES" dirty="0"/>
              <a:t>Despliegue automático de una aplicación</a:t>
            </a:r>
          </a:p>
          <a:p>
            <a:r>
              <a:rPr lang="es-ES" dirty="0"/>
              <a:t>Programación de tareas en el tiempo.</a:t>
            </a:r>
          </a:p>
          <a:p>
            <a:r>
              <a:rPr lang="es-ES" dirty="0"/>
              <a:t>Automatización del ciclo de integración continua CI con Jenkins</a:t>
            </a:r>
          </a:p>
          <a:p>
            <a:r>
              <a:rPr lang="es-ES" dirty="0"/>
              <a:t>Ejecución de tareas remotas en otro servidor</a:t>
            </a:r>
          </a:p>
          <a:p>
            <a:r>
              <a:rPr lang="es-ES" dirty="0"/>
              <a:t>Actualización de software en un grupo de servidores</a:t>
            </a:r>
          </a:p>
          <a:p>
            <a:r>
              <a:rPr lang="es-ES" dirty="0"/>
              <a:t>…otros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08C7E0-4BA6-BC42-3DFE-3B6627036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140" y="1825625"/>
            <a:ext cx="2648320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3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FBE31-49A7-CF2C-C626-B1446737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Editor vim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2953B8-CE2D-84A7-B9E9-0C68F74A2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el mejor editor en Linux es ágil y no te distraes  mientras navegas en el archivo</a:t>
            </a:r>
          </a:p>
          <a:p>
            <a:r>
              <a:rPr lang="es-ES" dirty="0"/>
              <a:t>$vim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D6B62F-D4EE-B3A6-8838-21E5C1D52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1" y="3200400"/>
            <a:ext cx="5860680" cy="329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4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29031-1CCF-01F1-B27E-FB4E74DD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Perfiles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3212E2-8059-82EC-B015-80DD7A4CF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Archivo .bashrc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21D129-8705-2750-D15D-18875FDED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27" y="2279477"/>
            <a:ext cx="6239746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36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6498</TotalTime>
  <Words>1923</Words>
  <Application>Microsoft Office PowerPoint</Application>
  <PresentationFormat>Panorámica</PresentationFormat>
  <Paragraphs>298</Paragraphs>
  <Slides>60</Slides>
  <Notes>2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4" baseType="lpstr">
      <vt:lpstr>Arial</vt:lpstr>
      <vt:lpstr>Calibri</vt:lpstr>
      <vt:lpstr>Calibri Light</vt:lpstr>
      <vt:lpstr>Tema de Office</vt:lpstr>
      <vt:lpstr>Linux Schell Scripting</vt:lpstr>
      <vt:lpstr>Agenda</vt:lpstr>
      <vt:lpstr>Introducción</vt:lpstr>
      <vt:lpstr>… continuación</vt:lpstr>
      <vt:lpstr>…continuación</vt:lpstr>
      <vt:lpstr>… continuación</vt:lpstr>
      <vt:lpstr>Casos de uso del scripting</vt:lpstr>
      <vt:lpstr>Editor vim</vt:lpstr>
      <vt:lpstr>Perfiles</vt:lpstr>
      <vt:lpstr>Configuración de vim</vt:lpstr>
      <vt:lpstr>Demo </vt:lpstr>
      <vt:lpstr>Estructura del script en Linux</vt:lpstr>
      <vt:lpstr>Ejemplo: intro_script.sh</vt:lpstr>
      <vt:lpstr>Permisos del archivo</vt:lpstr>
      <vt:lpstr>Cambiando los permisos</vt:lpstr>
      <vt:lpstr>Ejecución del Script</vt:lpstr>
      <vt:lpstr>Contexto del script</vt:lpstr>
      <vt:lpstr>Mostrando las variables</vt:lpstr>
      <vt:lpstr>Configuración de perfiles, variables y parámetros</vt:lpstr>
      <vt:lpstr>Variables de entorno</vt:lpstr>
      <vt:lpstr>Directorios de búsqueda</vt:lpstr>
      <vt:lpstr>Parámetros</vt:lpstr>
      <vt:lpstr>Scripts Dinámicos</vt:lpstr>
      <vt:lpstr>Control de Fujo con Condicionales</vt:lpstr>
      <vt:lpstr>Control de flujo, funciones y depuración de scripts</vt:lpstr>
      <vt:lpstr>Operadores Relacionales</vt:lpstr>
      <vt:lpstr>Operadores Booleanos</vt:lpstr>
      <vt:lpstr>Operadores de Cadena</vt:lpstr>
      <vt:lpstr>Operadores de Archivo</vt:lpstr>
      <vt:lpstr>Operadores de Archivo</vt:lpstr>
      <vt:lpstr>Instrucción Condicional</vt:lpstr>
      <vt:lpstr>Scripts Condicionales</vt:lpstr>
      <vt:lpstr>Instrucción condicional con elif Anidados</vt:lpstr>
      <vt:lpstr>Comparando Cadenas de Texto</vt:lpstr>
      <vt:lpstr>Variables Especiales</vt:lpstr>
      <vt:lpstr>Bucle While</vt:lpstr>
      <vt:lpstr>Bucle While: Ejemplo</vt:lpstr>
      <vt:lpstr>Bucle While:Ejemplo</vt:lpstr>
      <vt:lpstr>Bucle Until</vt:lpstr>
      <vt:lpstr>Bucle Until: Ejemplo</vt:lpstr>
      <vt:lpstr>Bucle For</vt:lpstr>
      <vt:lpstr>Bucle For:Ejemplo</vt:lpstr>
      <vt:lpstr>Usando For y Secuencia</vt:lpstr>
      <vt:lpstr>Sentencia Break</vt:lpstr>
      <vt:lpstr>Sentencia Case</vt:lpstr>
      <vt:lpstr>Sentencia Continue</vt:lpstr>
      <vt:lpstr>Bucle Select</vt:lpstr>
      <vt:lpstr>Bucle Select:Ejemplo</vt:lpstr>
      <vt:lpstr>Operadores Condicionales</vt:lpstr>
      <vt:lpstr>Arreglos</vt:lpstr>
      <vt:lpstr>Elementos del Arreglo</vt:lpstr>
      <vt:lpstr>Eliminando elementos del arreglo</vt:lpstr>
      <vt:lpstr>Insertando Datos al Arreglo</vt:lpstr>
      <vt:lpstr>Iteración del arreglo</vt:lpstr>
      <vt:lpstr>Otro Bucle for</vt:lpstr>
      <vt:lpstr>Ejercicio</vt:lpstr>
      <vt:lpstr>Comandos y aplicaciones en scripts</vt:lpstr>
      <vt:lpstr>Manipulación de archivos</vt:lpstr>
      <vt:lpstr>Lectura de las líneas de un archivo</vt:lpstr>
      <vt:lpstr>Funciones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Schell Scripting</dc:title>
  <dc:creator>Carlos Augusto Carreño Villarreyes</dc:creator>
  <cp:lastModifiedBy>CARLOS CARREÑO</cp:lastModifiedBy>
  <cp:revision>43</cp:revision>
  <dcterms:created xsi:type="dcterms:W3CDTF">2024-06-20T21:43:01Z</dcterms:created>
  <dcterms:modified xsi:type="dcterms:W3CDTF">2024-07-02T19:15:07Z</dcterms:modified>
</cp:coreProperties>
</file>