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6" r:id="rId5"/>
    <p:sldId id="273" r:id="rId6"/>
    <p:sldId id="274" r:id="rId7"/>
    <p:sldId id="275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14590F-E276-65D1-47C1-BB97D534D158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1ACB671E-6A6B-C72D-0870-19ABC2676A8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CFFA0E-CB58-D253-144C-4E959BE0F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04885A-4DC2-1413-2F49-ABFA5E78FF8B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C452A5F0-140C-2558-768E-D722390B9ED8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855E484-9C3E-54D8-146E-557011F3B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AF628A-E963-B8E9-A958-6BA9CED14141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081F3C8-1549-C67D-37EA-87DAB26B665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75CFC2-844C-E685-CB54-CF6CAAD74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B70FA-EBC3-136B-F86C-E1DF0B0C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Spring Cloud Gateway: Balanceo de Carga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2CD5A-7014-A357-BEAC-93298409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que el Gateway descubra y balancee carga entre múltiples instancias, solo necesitas:</a:t>
            </a:r>
          </a:p>
          <a:p>
            <a:r>
              <a:rPr lang="es-ES" dirty="0"/>
              <a:t>Agregar las dependencias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BB3C0F-A0F1-E019-A53F-17C00BB7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79" y="3321310"/>
            <a:ext cx="8601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956E1-364B-A338-9218-AAB8A1D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CDA34-D0D4-2713-62D6-DC25AB75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Define el esquema de load Balancer. </a:t>
            </a:r>
            <a:r>
              <a:rPr lang="es-ES" dirty="0"/>
              <a:t>Usa el esquema lb:// para que use Ribbon + Eureka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C1187D-A1E5-1FCE-CE4B-0B4EBEDD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42" y="2719082"/>
            <a:ext cx="7670112" cy="37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11. El API Gateway (Zuul)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661" y="3602038"/>
            <a:ext cx="9687339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Aprender a utilizar Zuul como API Gateway en una arquitectura de microservicios para gestionar rutas, seguridad y balanceo de carga.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AB3D-22DC-1776-80A0-4CEEF730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Configurar Zuul con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1F678-1575-B408-9AE0-C44421AC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Zuul es un </a:t>
            </a:r>
            <a:r>
              <a:rPr lang="es-ES" b="1" dirty="0"/>
              <a:t>API Gateway</a:t>
            </a:r>
            <a:r>
              <a:rPr lang="es-ES" dirty="0"/>
              <a:t> desarrollado por Netflix que permite:</a:t>
            </a:r>
          </a:p>
          <a:p>
            <a:r>
              <a:rPr lang="es-ES" dirty="0"/>
              <a:t>Ruteo dinámico a microservicios</a:t>
            </a:r>
          </a:p>
          <a:p>
            <a:r>
              <a:rPr lang="es-ES" dirty="0"/>
              <a:t>Filtros pre/post de petición</a:t>
            </a:r>
          </a:p>
          <a:p>
            <a:r>
              <a:rPr lang="es-ES" dirty="0"/>
              <a:t>Control de acceso y seguridad</a:t>
            </a:r>
          </a:p>
          <a:p>
            <a:r>
              <a:rPr lang="es-ES" dirty="0"/>
              <a:t>Balanceo de carga con Ribbon (obsoleto)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02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4DF2E-7A07-F5B7-4A74-82A31A2A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Zuul vs Spring Cloud Gateway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61810-4B72-9F3D-4CE8-386856C1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Comparación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B4C81A7-CC92-0A5B-F754-9CA4A72B5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37172"/>
              </p:ext>
            </p:extLst>
          </p:nvPr>
        </p:nvGraphicFramePr>
        <p:xfrm>
          <a:off x="1187261" y="2477019"/>
          <a:ext cx="8598184" cy="3309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4008">
                  <a:extLst>
                    <a:ext uri="{9D8B030D-6E8A-4147-A177-3AD203B41FA5}">
                      <a16:colId xmlns:a16="http://schemas.microsoft.com/office/drawing/2014/main" val="3822743145"/>
                    </a:ext>
                  </a:extLst>
                </a:gridCol>
                <a:gridCol w="2078020">
                  <a:extLst>
                    <a:ext uri="{9D8B030D-6E8A-4147-A177-3AD203B41FA5}">
                      <a16:colId xmlns:a16="http://schemas.microsoft.com/office/drawing/2014/main" val="1644725494"/>
                    </a:ext>
                  </a:extLst>
                </a:gridCol>
                <a:gridCol w="4186156">
                  <a:extLst>
                    <a:ext uri="{9D8B030D-6E8A-4147-A177-3AD203B41FA5}">
                      <a16:colId xmlns:a16="http://schemas.microsoft.com/office/drawing/2014/main" val="1362943159"/>
                    </a:ext>
                  </a:extLst>
                </a:gridCol>
              </a:tblGrid>
              <a:tr h="47140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Característica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Zuul (1.x)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Spring Cloud Gateway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34511"/>
                  </a:ext>
                </a:extLst>
              </a:tr>
              <a:tr h="70710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Soporte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Obsoleto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Activo y recomendado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2099654"/>
                  </a:ext>
                </a:extLst>
              </a:tr>
              <a:tr h="4714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Basado en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Servlet (Tomcat)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Reactor (WebFlux)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3936864"/>
                  </a:ext>
                </a:extLst>
              </a:tr>
              <a:tr h="4714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Mejor rendimiento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❌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✅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1324875"/>
                  </a:ext>
                </a:extLst>
              </a:tr>
              <a:tr h="71692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Filtros programáticos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Verbosos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Funcionales y reactivos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4610505"/>
                  </a:ext>
                </a:extLst>
              </a:tr>
              <a:tr h="471402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Soporta WebSockets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❌ (limitado)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✅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421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7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C7ED-3E12-0B6D-6ECD-9374BD2D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Implementando Zuul y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B71549-26AE-A6F9-D73C-42503751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Debes agregar la dependencia en el proyecto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378946-CE8F-A59C-C902-B5CA9D7A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6" y="2451964"/>
            <a:ext cx="2817235" cy="37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92528-22B2-D380-D65B-9A33124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de Zuul con JWT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B6EA3-5BAA-83C6-325B-FC92C181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debe proteger el </a:t>
            </a:r>
            <a:r>
              <a:rPr lang="es-ES" b="1" dirty="0"/>
              <a:t>Zuul Gateway</a:t>
            </a:r>
            <a:r>
              <a:rPr lang="es-ES" dirty="0"/>
              <a:t> para que solo acepte peticiones con un JWT válido. Usaremos un </a:t>
            </a:r>
            <a:r>
              <a:rPr lang="es-ES" b="1" dirty="0"/>
              <a:t>filtro pre</a:t>
            </a:r>
            <a:r>
              <a:rPr lang="es-ES" dirty="0"/>
              <a:t> para interceptar las peticiones y verificar el token.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0A7061-D47E-9696-F3D1-4FF31562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79" y="3195140"/>
            <a:ext cx="5796532" cy="27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AD03E-A1D6-BCC7-C3BC-A1D112C0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Balanceo de carga con Zuul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4139F-C2EA-DA06-F318-5758B539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Para que </a:t>
            </a:r>
            <a:r>
              <a:rPr lang="es-ES" b="1" dirty="0"/>
              <a:t>Zuul realice balanceo de carga</a:t>
            </a:r>
            <a:r>
              <a:rPr lang="es-ES" dirty="0"/>
              <a:t>, se apoya 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Eureka</a:t>
            </a:r>
            <a:r>
              <a:rPr lang="es-ES" dirty="0"/>
              <a:t> (Service Discovery)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Ribbon</a:t>
            </a:r>
            <a:r>
              <a:rPr lang="es-ES" dirty="0"/>
              <a:t> (cliente de balanceo de carga, integrado en Spring Cloud)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41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0842D-5AD8-25F6-53C2-3BCFB460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Spring Cloud Gateway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2A659-79CE-1BF8-105B-D32CDDDD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puerta de entrada (API Gateway)</a:t>
            </a:r>
            <a:r>
              <a:rPr lang="es-ES" dirty="0"/>
              <a:t> que maneja el enrutamiento, filtros, seguridad, balanceo de carga, CORS, etc.</a:t>
            </a:r>
          </a:p>
          <a:p>
            <a:r>
              <a:rPr lang="es-ES" dirty="0"/>
              <a:t>Fue diseñado para ser más rápido y reactivo que Zuul, usando WebFlux (reactivo, no bloqueante).</a:t>
            </a: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538551F-6A9B-CA89-7931-EEA01CD00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12150"/>
              </p:ext>
            </p:extLst>
          </p:nvPr>
        </p:nvGraphicFramePr>
        <p:xfrm>
          <a:off x="1371030" y="3631820"/>
          <a:ext cx="7308945" cy="268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4448">
                  <a:extLst>
                    <a:ext uri="{9D8B030D-6E8A-4147-A177-3AD203B41FA5}">
                      <a16:colId xmlns:a16="http://schemas.microsoft.com/office/drawing/2014/main" val="3505288726"/>
                    </a:ext>
                  </a:extLst>
                </a:gridCol>
                <a:gridCol w="5644497">
                  <a:extLst>
                    <a:ext uri="{9D8B030D-6E8A-4147-A177-3AD203B41FA5}">
                      <a16:colId xmlns:a16="http://schemas.microsoft.com/office/drawing/2014/main" val="3597280699"/>
                    </a:ext>
                  </a:extLst>
                </a:gridCol>
              </a:tblGrid>
              <a:tr h="751366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Componente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48119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Route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Define cómo enrutar solicitudes entrantes a destinos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5935416"/>
                  </a:ext>
                </a:extLst>
              </a:tr>
              <a:tr h="61440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Predicate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Condiciones para que una ruta sea aplicada (por ejemplo, por path, método, header, etc.)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0991765"/>
                  </a:ext>
                </a:extLst>
              </a:tr>
              <a:tr h="61440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Filter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Permite modificar la solicitud o respuesta (como añadir cabeceras, logs, etc.)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8102936"/>
                  </a:ext>
                </a:extLst>
              </a:tr>
              <a:tr h="34995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URI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Destino final (servicio de backend o URL externa)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339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19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C7C2B-A8F6-F30B-133A-551D6CAB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Spring Cloud Gateway: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8A8D5-CDA9-38FF-6D63-236BFD06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Esto enruta peticiones a </a:t>
            </a:r>
            <a:r>
              <a:rPr lang="es-ES" b="1" dirty="0"/>
              <a:t>/cliente/** </a:t>
            </a:r>
            <a:r>
              <a:rPr lang="es-ES" dirty="0"/>
              <a:t>hacia </a:t>
            </a:r>
            <a:r>
              <a:rPr lang="es-ES" b="1" dirty="0"/>
              <a:t>http://localhost:8081 </a:t>
            </a:r>
            <a:r>
              <a:rPr lang="es-ES" dirty="0"/>
              <a:t>eliminando el prefijo </a:t>
            </a:r>
            <a:r>
              <a:rPr lang="es-ES" b="1" dirty="0"/>
              <a:t>/cliente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A3B43A-E9B9-61AE-024D-B1BFA214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6" y="2682875"/>
            <a:ext cx="7012462" cy="30258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3049DB3-EAB2-0D18-F8E5-8AEB7DB2F024}"/>
              </a:ext>
            </a:extLst>
          </p:cNvPr>
          <p:cNvSpPr txBox="1"/>
          <p:nvPr/>
        </p:nvSpPr>
        <p:spPr>
          <a:xfrm>
            <a:off x="1255594" y="5807631"/>
            <a:ext cx="834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 http://localhost:8080/cliente/mensaje Se redirige a </a:t>
            </a:r>
            <a:r>
              <a:rPr lang="en-US" b="1" dirty="0"/>
              <a:t>http://localhost:8081/mensaje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43147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3823</TotalTime>
  <Words>410</Words>
  <Application>Microsoft Office PowerPoint</Application>
  <PresentationFormat>Panorámica</PresentationFormat>
  <Paragraphs>62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Calibri Light</vt:lpstr>
      <vt:lpstr>Tema de Office</vt:lpstr>
      <vt:lpstr>Microservicios </vt:lpstr>
      <vt:lpstr>Modulo 11. El API Gateway (Zuul)</vt:lpstr>
      <vt:lpstr>Configurar Zuul con Spring Boot</vt:lpstr>
      <vt:lpstr>Zuul vs Spring Cloud Gateway</vt:lpstr>
      <vt:lpstr>Implementando Zuul y Microservicios</vt:lpstr>
      <vt:lpstr>Seguridad de Zuul con JWT</vt:lpstr>
      <vt:lpstr>Balanceo de carga con Zuul</vt:lpstr>
      <vt:lpstr>Spring Cloud Gateway</vt:lpstr>
      <vt:lpstr>Spring Cloud Gateway: Ejemplo</vt:lpstr>
      <vt:lpstr>Spring Cloud Gateway: Balanceo de Carga</vt:lpstr>
      <vt:lpstr>…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22</cp:revision>
  <dcterms:created xsi:type="dcterms:W3CDTF">2019-10-15T18:52:48Z</dcterms:created>
  <dcterms:modified xsi:type="dcterms:W3CDTF">2025-05-07T20:12:42Z</dcterms:modified>
</cp:coreProperties>
</file>