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3" r:id="rId4"/>
    <p:sldId id="275" r:id="rId5"/>
    <p:sldId id="272" r:id="rId6"/>
    <p:sldId id="274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AF9A151-C12F-4369-AB55-F8905F3FA43F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13">
            <a:extLst>
              <a:ext uri="{FF2B5EF4-FFF2-40B4-BE49-F238E27FC236}">
                <a16:creationId xmlns:a16="http://schemas.microsoft.com/office/drawing/2014/main" id="{4BC40CF4-AAAA-5ACE-F0D8-8D10EDAD2F30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992A61B-EF6E-8697-2F96-94400E427A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41DD68-87CB-6A7B-4614-52B23618176A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A1E6A891-D34E-D695-6910-99A2D364CBD0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BBEC5C2-3FF9-8108-F092-15B9A1F580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733BA01-9EB5-CC0C-1F51-60D74098DC92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13">
            <a:extLst>
              <a:ext uri="{FF2B5EF4-FFF2-40B4-BE49-F238E27FC236}">
                <a16:creationId xmlns:a16="http://schemas.microsoft.com/office/drawing/2014/main" id="{6720243B-3266-10C5-298A-11886529E2DC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9C8D14C-1400-4062-4A25-49624CA5D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604C7-2D36-4C9B-3C5E-30D8393D9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4567D-1C1A-AD4C-C10D-FFC2E39D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Despliegue PROD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F06588-885F-5D4E-B8F0-9CE98C02F9DF}"/>
              </a:ext>
            </a:extLst>
          </p:cNvPr>
          <p:cNvSpPr txBox="1"/>
          <p:nvPr/>
        </p:nvSpPr>
        <p:spPr>
          <a:xfrm>
            <a:off x="701963" y="4220464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cuentas-SNAPSHOT.jar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4FE703-6BD5-0618-4A3C-2E67F470F825}"/>
              </a:ext>
            </a:extLst>
          </p:cNvPr>
          <p:cNvSpPr txBox="1"/>
          <p:nvPr/>
        </p:nvSpPr>
        <p:spPr>
          <a:xfrm>
            <a:off x="701963" y="3316533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$mvn package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B38456B-5ED8-8312-1C53-87B2068F76C8}"/>
              </a:ext>
            </a:extLst>
          </p:cNvPr>
          <p:cNvCxnSpPr>
            <a:cxnSpLocks/>
          </p:cNvCxnSpPr>
          <p:nvPr/>
        </p:nvCxnSpPr>
        <p:spPr>
          <a:xfrm>
            <a:off x="838200" y="3953164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3908D35A-840C-9B83-F465-7124771D665E}"/>
              </a:ext>
            </a:extLst>
          </p:cNvPr>
          <p:cNvSpPr/>
          <p:nvPr/>
        </p:nvSpPr>
        <p:spPr>
          <a:xfrm>
            <a:off x="838200" y="3735835"/>
            <a:ext cx="406400" cy="3509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8384F3C-B2F1-4E3C-86DC-591AE5FFBCA0}"/>
              </a:ext>
            </a:extLst>
          </p:cNvPr>
          <p:cNvSpPr/>
          <p:nvPr/>
        </p:nvSpPr>
        <p:spPr>
          <a:xfrm>
            <a:off x="3650673" y="3735835"/>
            <a:ext cx="406400" cy="3509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78E676-70B1-D061-7D56-7338F127B251}"/>
              </a:ext>
            </a:extLst>
          </p:cNvPr>
          <p:cNvSpPr txBox="1"/>
          <p:nvPr/>
        </p:nvSpPr>
        <p:spPr>
          <a:xfrm>
            <a:off x="3521364" y="3257839"/>
            <a:ext cx="272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$</a:t>
            </a:r>
            <a:r>
              <a:rPr lang="es-PE" b="1" dirty="0" err="1">
                <a:solidFill>
                  <a:srgbClr val="0070C0"/>
                </a:solidFill>
              </a:rPr>
              <a:t>docker</a:t>
            </a:r>
            <a:r>
              <a:rPr lang="es-PE" b="1" dirty="0">
                <a:solidFill>
                  <a:srgbClr val="0070C0"/>
                </a:solidFill>
              </a:rPr>
              <a:t> build –t </a:t>
            </a:r>
            <a:r>
              <a:rPr lang="es-PE" b="1" dirty="0" err="1">
                <a:solidFill>
                  <a:srgbClr val="0070C0"/>
                </a:solidFill>
              </a:rPr>
              <a:t>dockerfile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CE50F059-F8C6-5270-BDD5-1D4B0849FA3A}"/>
              </a:ext>
            </a:extLst>
          </p:cNvPr>
          <p:cNvSpPr/>
          <p:nvPr/>
        </p:nvSpPr>
        <p:spPr>
          <a:xfrm>
            <a:off x="4885808" y="1468582"/>
            <a:ext cx="886919" cy="1521958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2782372-C591-6F9E-0C2A-8337F12596AD}"/>
              </a:ext>
            </a:extLst>
          </p:cNvPr>
          <p:cNvSpPr/>
          <p:nvPr/>
        </p:nvSpPr>
        <p:spPr>
          <a:xfrm>
            <a:off x="4978400" y="1865745"/>
            <a:ext cx="563418" cy="33251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E6ACCB3-7E66-ADFD-77E1-73E248717BC2}"/>
              </a:ext>
            </a:extLst>
          </p:cNvPr>
          <p:cNvSpPr/>
          <p:nvPr/>
        </p:nvSpPr>
        <p:spPr>
          <a:xfrm>
            <a:off x="6638636" y="3777674"/>
            <a:ext cx="406400" cy="3509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C256125-9912-69B2-F983-A6BA8A747D07}"/>
              </a:ext>
            </a:extLst>
          </p:cNvPr>
          <p:cNvSpPr/>
          <p:nvPr/>
        </p:nvSpPr>
        <p:spPr>
          <a:xfrm>
            <a:off x="1041400" y="5403273"/>
            <a:ext cx="1073727" cy="5450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851D5E3-10D2-0924-D55E-1CD41404F77D}"/>
              </a:ext>
            </a:extLst>
          </p:cNvPr>
          <p:cNvSpPr txBox="1"/>
          <p:nvPr/>
        </p:nvSpPr>
        <p:spPr>
          <a:xfrm>
            <a:off x="838200" y="4969164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0070C0"/>
                </a:solidFill>
              </a:rPr>
              <a:t>$mvn </a:t>
            </a:r>
            <a:r>
              <a:rPr lang="es-PE" dirty="0" err="1">
                <a:solidFill>
                  <a:srgbClr val="0070C0"/>
                </a:solidFill>
              </a:rPr>
              <a:t>spring-boot:run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36D309E-AD0E-6BA0-6E45-ED75D2C54FC9}"/>
              </a:ext>
            </a:extLst>
          </p:cNvPr>
          <p:cNvSpPr/>
          <p:nvPr/>
        </p:nvSpPr>
        <p:spPr>
          <a:xfrm>
            <a:off x="1153390" y="5522513"/>
            <a:ext cx="424873" cy="26729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C9CADF4-F5B5-74E6-DED2-F944F4766749}"/>
              </a:ext>
            </a:extLst>
          </p:cNvPr>
          <p:cNvSpPr txBox="1"/>
          <p:nvPr/>
        </p:nvSpPr>
        <p:spPr>
          <a:xfrm>
            <a:off x="1154845" y="5946953"/>
            <a:ext cx="84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tomcat</a:t>
            </a:r>
            <a:endParaRPr lang="es-PE" dirty="0"/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546B8B0B-230B-BC1F-0AC5-B26006082B17}"/>
              </a:ext>
            </a:extLst>
          </p:cNvPr>
          <p:cNvSpPr/>
          <p:nvPr/>
        </p:nvSpPr>
        <p:spPr>
          <a:xfrm>
            <a:off x="7605917" y="1382878"/>
            <a:ext cx="886919" cy="1521958"/>
          </a:xfrm>
          <a:prstGeom prst="cub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C4635BB2-3E7F-7AB9-D2BE-5E22BB913859}"/>
              </a:ext>
            </a:extLst>
          </p:cNvPr>
          <p:cNvSpPr/>
          <p:nvPr/>
        </p:nvSpPr>
        <p:spPr>
          <a:xfrm>
            <a:off x="8629884" y="1299968"/>
            <a:ext cx="886919" cy="1521958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33FD216F-94E3-F917-4F9C-8BD4CBA7CD9E}"/>
              </a:ext>
            </a:extLst>
          </p:cNvPr>
          <p:cNvSpPr/>
          <p:nvPr/>
        </p:nvSpPr>
        <p:spPr>
          <a:xfrm>
            <a:off x="9681560" y="1271021"/>
            <a:ext cx="886919" cy="1521958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E66FC11-8303-9D63-D574-01E8F2845236}"/>
              </a:ext>
            </a:extLst>
          </p:cNvPr>
          <p:cNvSpPr txBox="1"/>
          <p:nvPr/>
        </p:nvSpPr>
        <p:spPr>
          <a:xfrm>
            <a:off x="8591438" y="3109871"/>
            <a:ext cx="12963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Kubernetes</a:t>
            </a:r>
          </a:p>
          <a:p>
            <a:r>
              <a:rPr lang="es-PE" dirty="0"/>
              <a:t>+ </a:t>
            </a:r>
            <a:r>
              <a:rPr lang="es-PE" b="1" dirty="0">
                <a:solidFill>
                  <a:srgbClr val="FF0000"/>
                </a:solidFill>
              </a:rPr>
              <a:t>Openshift</a:t>
            </a:r>
          </a:p>
          <a:p>
            <a:r>
              <a:rPr lang="es-PE" dirty="0"/>
              <a:t>+ </a:t>
            </a:r>
            <a:r>
              <a:rPr lang="es-PE" b="1" dirty="0"/>
              <a:t>Tanzu</a:t>
            </a:r>
          </a:p>
          <a:p>
            <a:r>
              <a:rPr lang="es-PE" dirty="0"/>
              <a:t>+ Verrazano</a:t>
            </a:r>
          </a:p>
          <a:p>
            <a:r>
              <a:rPr lang="es-PE" dirty="0"/>
              <a:t>+ Rancher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AD27D43-FE56-D279-C643-07ECDB7650BE}"/>
              </a:ext>
            </a:extLst>
          </p:cNvPr>
          <p:cNvSpPr/>
          <p:nvPr/>
        </p:nvSpPr>
        <p:spPr>
          <a:xfrm>
            <a:off x="7721600" y="1865745"/>
            <a:ext cx="544945" cy="4341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3E241D4-8584-0824-EF2D-E72FD4A35C74}"/>
              </a:ext>
            </a:extLst>
          </p:cNvPr>
          <p:cNvSpPr/>
          <p:nvPr/>
        </p:nvSpPr>
        <p:spPr>
          <a:xfrm>
            <a:off x="8694651" y="1878614"/>
            <a:ext cx="544945" cy="4341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5677810-FD7B-7885-FC29-70EFE8DC85D9}"/>
              </a:ext>
            </a:extLst>
          </p:cNvPr>
          <p:cNvSpPr/>
          <p:nvPr/>
        </p:nvSpPr>
        <p:spPr>
          <a:xfrm>
            <a:off x="9767226" y="1823098"/>
            <a:ext cx="544945" cy="43411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960037D-462D-C1CB-16F6-B00BFA6B888D}"/>
              </a:ext>
            </a:extLst>
          </p:cNvPr>
          <p:cNvSpPr txBox="1"/>
          <p:nvPr/>
        </p:nvSpPr>
        <p:spPr>
          <a:xfrm>
            <a:off x="9762020" y="147998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pod</a:t>
            </a:r>
          </a:p>
        </p:txBody>
      </p:sp>
      <p:sp>
        <p:nvSpPr>
          <p:cNvPr id="32" name="Cubo 31">
            <a:extLst>
              <a:ext uri="{FF2B5EF4-FFF2-40B4-BE49-F238E27FC236}">
                <a16:creationId xmlns:a16="http://schemas.microsoft.com/office/drawing/2014/main" id="{EC0406EC-2DB9-C65C-E170-04549A0179C2}"/>
              </a:ext>
            </a:extLst>
          </p:cNvPr>
          <p:cNvSpPr/>
          <p:nvPr/>
        </p:nvSpPr>
        <p:spPr>
          <a:xfrm>
            <a:off x="7887855" y="2032000"/>
            <a:ext cx="203200" cy="21594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Cubo 32">
            <a:extLst>
              <a:ext uri="{FF2B5EF4-FFF2-40B4-BE49-F238E27FC236}">
                <a16:creationId xmlns:a16="http://schemas.microsoft.com/office/drawing/2014/main" id="{6AE80B1E-E6A6-46CE-0FC2-E5D38B8FB0C3}"/>
              </a:ext>
            </a:extLst>
          </p:cNvPr>
          <p:cNvSpPr/>
          <p:nvPr/>
        </p:nvSpPr>
        <p:spPr>
          <a:xfrm>
            <a:off x="8866909" y="2032000"/>
            <a:ext cx="193964" cy="22520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ubo 33">
            <a:extLst>
              <a:ext uri="{FF2B5EF4-FFF2-40B4-BE49-F238E27FC236}">
                <a16:creationId xmlns:a16="http://schemas.microsoft.com/office/drawing/2014/main" id="{27EB9617-7160-9B72-B347-768C3F229B5F}"/>
              </a:ext>
            </a:extLst>
          </p:cNvPr>
          <p:cNvSpPr/>
          <p:nvPr/>
        </p:nvSpPr>
        <p:spPr>
          <a:xfrm>
            <a:off x="9887755" y="1878614"/>
            <a:ext cx="226063" cy="21525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Diagrama de flujo: documento 34">
            <a:extLst>
              <a:ext uri="{FF2B5EF4-FFF2-40B4-BE49-F238E27FC236}">
                <a16:creationId xmlns:a16="http://schemas.microsoft.com/office/drawing/2014/main" id="{AFBD7C53-7C61-9CF8-338C-8EED5B68C088}"/>
              </a:ext>
            </a:extLst>
          </p:cNvPr>
          <p:cNvSpPr/>
          <p:nvPr/>
        </p:nvSpPr>
        <p:spPr>
          <a:xfrm>
            <a:off x="6733309" y="4304145"/>
            <a:ext cx="572655" cy="572655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D8356D5-EB56-1965-E310-E67C722DF425}"/>
              </a:ext>
            </a:extLst>
          </p:cNvPr>
          <p:cNvSpPr txBox="1"/>
          <p:nvPr/>
        </p:nvSpPr>
        <p:spPr>
          <a:xfrm>
            <a:off x="6240097" y="4919506"/>
            <a:ext cx="203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cuentas-</a:t>
            </a:r>
            <a:r>
              <a:rPr lang="es-PE" b="1" dirty="0" err="1"/>
              <a:t>deploy.yml</a:t>
            </a:r>
            <a:endParaRPr lang="es-PE" b="1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CB8BA23-5C9C-4CC4-00F9-BCD738CC99D9}"/>
              </a:ext>
            </a:extLst>
          </p:cNvPr>
          <p:cNvSpPr txBox="1"/>
          <p:nvPr/>
        </p:nvSpPr>
        <p:spPr>
          <a:xfrm>
            <a:off x="7605917" y="828470"/>
            <a:ext cx="2254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Clúster de Kubernetes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ADBDF3E-2F48-9C56-3078-6D99940B247B}"/>
              </a:ext>
            </a:extLst>
          </p:cNvPr>
          <p:cNvSpPr txBox="1"/>
          <p:nvPr/>
        </p:nvSpPr>
        <p:spPr>
          <a:xfrm>
            <a:off x="6733309" y="1468582"/>
            <a:ext cx="83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master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534B8FF-91C0-D121-F596-4E7608BD6985}"/>
              </a:ext>
            </a:extLst>
          </p:cNvPr>
          <p:cNvSpPr txBox="1"/>
          <p:nvPr/>
        </p:nvSpPr>
        <p:spPr>
          <a:xfrm>
            <a:off x="10495067" y="977691"/>
            <a:ext cx="92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workers</a:t>
            </a:r>
          </a:p>
        </p:txBody>
      </p:sp>
    </p:spTree>
    <p:extLst>
      <p:ext uri="{BB962C8B-B14F-4D97-AF65-F5344CB8AC3E}">
        <p14:creationId xmlns:p14="http://schemas.microsoft.com/office/powerpoint/2010/main" val="90243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es-ES" dirty="0"/>
              <a:t>Modulo 5. Repositorios con JPA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1821" y="3602038"/>
            <a:ext cx="10003809" cy="1655762"/>
          </a:xfrm>
        </p:spPr>
        <p:txBody>
          <a:bodyPr/>
          <a:lstStyle/>
          <a:p>
            <a:r>
              <a:rPr lang="es-ES" dirty="0"/>
              <a:t>Objetivo: Entender cómo gestionar la persistencia de datos en aplicaciones Java utilizando repositorios JPA, con enfoque en Spring Data JPA para facilitar el acceso a la base de datos.</a:t>
            </a:r>
            <a:endParaRPr lang="es-PE" dirty="0"/>
          </a:p>
          <a:p>
            <a:r>
              <a:rPr lang="es-PE" dirty="0"/>
              <a:t>Duración: 1.5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29AB0-70A6-C44C-2BD4-44173A40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Spring Data JPA y JpaRepository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4E6EB-FC67-B800-4F79-161F070E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JpaRepository</a:t>
            </a:r>
            <a:r>
              <a:rPr lang="es-PE" dirty="0"/>
              <a:t> es una interfaz de Spring Data JPA que proporciona un conjunto de métodos CRUD listos para usar sobre entidades JPA. Hereda de </a:t>
            </a:r>
            <a:r>
              <a:rPr lang="es-PE" b="1" dirty="0" err="1"/>
              <a:t>PagingAndSortingRepository</a:t>
            </a:r>
            <a:r>
              <a:rPr lang="es-PE" dirty="0"/>
              <a:t>, que a su vez hereda de </a:t>
            </a:r>
            <a:r>
              <a:rPr lang="es-PE" b="1" dirty="0" err="1"/>
              <a:t>CrudRepository</a:t>
            </a:r>
            <a:r>
              <a:rPr lang="es-PE" dirty="0"/>
              <a:t>.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r>
              <a:rPr lang="es-ES" dirty="0"/>
              <a:t>T: Tipo de la entidad.</a:t>
            </a:r>
          </a:p>
          <a:p>
            <a:r>
              <a:rPr lang="es-ES" dirty="0"/>
              <a:t>ID: Tipo del identificador de la entidad (por ejemplo, Long, UUID, etc.).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C4F7E4E-98A5-8D61-C931-D5CBC09EAD2C}"/>
              </a:ext>
            </a:extLst>
          </p:cNvPr>
          <p:cNvSpPr txBox="1"/>
          <p:nvPr/>
        </p:nvSpPr>
        <p:spPr>
          <a:xfrm>
            <a:off x="838200" y="3794078"/>
            <a:ext cx="9944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7030A0"/>
                </a:solidFill>
              </a:rPr>
              <a:t>public</a:t>
            </a:r>
            <a:r>
              <a:rPr lang="es-PE" dirty="0"/>
              <a:t> </a:t>
            </a:r>
            <a:r>
              <a:rPr lang="es-PE" b="1" dirty="0">
                <a:solidFill>
                  <a:srgbClr val="0070C0"/>
                </a:solidFill>
              </a:rPr>
              <a:t>interface</a:t>
            </a:r>
            <a:r>
              <a:rPr lang="es-PE" dirty="0">
                <a:solidFill>
                  <a:srgbClr val="0070C0"/>
                </a:solidFill>
              </a:rPr>
              <a:t> JpaRepository&lt;</a:t>
            </a:r>
            <a:r>
              <a:rPr lang="es-PE" b="1" dirty="0">
                <a:solidFill>
                  <a:srgbClr val="0070C0"/>
                </a:solidFill>
              </a:rPr>
              <a:t>T, ID </a:t>
            </a:r>
            <a:r>
              <a:rPr lang="es-PE" dirty="0" err="1">
                <a:solidFill>
                  <a:srgbClr val="0070C0"/>
                </a:solidFill>
              </a:rPr>
              <a:t>extends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Serializable</a:t>
            </a:r>
            <a:r>
              <a:rPr lang="es-PE" dirty="0">
                <a:solidFill>
                  <a:srgbClr val="0070C0"/>
                </a:solidFill>
              </a:rPr>
              <a:t>&gt; </a:t>
            </a:r>
            <a:r>
              <a:rPr lang="es-PE" b="1" dirty="0" err="1">
                <a:solidFill>
                  <a:srgbClr val="0070C0"/>
                </a:solidFill>
              </a:rPr>
              <a:t>extends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PagingAndSortingRepository</a:t>
            </a:r>
            <a:r>
              <a:rPr lang="es-PE" dirty="0">
                <a:solidFill>
                  <a:srgbClr val="0070C0"/>
                </a:solidFill>
              </a:rPr>
              <a:t>&lt;</a:t>
            </a:r>
            <a:r>
              <a:rPr lang="es-PE" b="1" dirty="0">
                <a:solidFill>
                  <a:srgbClr val="0070C0"/>
                </a:solidFill>
              </a:rPr>
              <a:t>T, ID</a:t>
            </a:r>
            <a:r>
              <a:rPr lang="es-PE" dirty="0">
                <a:solidFill>
                  <a:srgbClr val="0070C0"/>
                </a:solidFill>
              </a:rPr>
              <a:t>&gt;, </a:t>
            </a:r>
          </a:p>
          <a:p>
            <a:r>
              <a:rPr lang="es-PE" dirty="0">
                <a:solidFill>
                  <a:srgbClr val="0070C0"/>
                </a:solidFill>
              </a:rPr>
              <a:t>                                                                                                                                  </a:t>
            </a:r>
            <a:r>
              <a:rPr lang="es-PE" dirty="0" err="1">
                <a:solidFill>
                  <a:srgbClr val="0070C0"/>
                </a:solidFill>
              </a:rPr>
              <a:t>QueryByExampleExecutor</a:t>
            </a:r>
            <a:r>
              <a:rPr lang="es-PE" dirty="0">
                <a:solidFill>
                  <a:srgbClr val="0070C0"/>
                </a:solidFill>
              </a:rPr>
              <a:t>&lt;</a:t>
            </a:r>
            <a:r>
              <a:rPr lang="es-PE" b="1" dirty="0">
                <a:solidFill>
                  <a:srgbClr val="0070C0"/>
                </a:solidFill>
              </a:rPr>
              <a:t>T</a:t>
            </a:r>
            <a:r>
              <a:rPr lang="es-PE" dirty="0">
                <a:solidFill>
                  <a:srgbClr val="0070C0"/>
                </a:solidFill>
              </a:rPr>
              <a:t>&gt; </a:t>
            </a:r>
            <a:r>
              <a:rPr lang="es-PE" dirty="0"/>
              <a:t>{</a:t>
            </a:r>
          </a:p>
          <a:p>
            <a:r>
              <a:rPr lang="es-P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434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62ADE-E0EF-1FD9-AD0B-44EEA4EE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Métodos CRUD de JpaRepository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364A6D7-99B1-ECF3-BF4B-40231970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87939"/>
              </p:ext>
            </p:extLst>
          </p:nvPr>
        </p:nvGraphicFramePr>
        <p:xfrm>
          <a:off x="838198" y="1744980"/>
          <a:ext cx="7159389" cy="4451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3079">
                  <a:extLst>
                    <a:ext uri="{9D8B030D-6E8A-4147-A177-3AD203B41FA5}">
                      <a16:colId xmlns:a16="http://schemas.microsoft.com/office/drawing/2014/main" val="961014722"/>
                    </a:ext>
                  </a:extLst>
                </a:gridCol>
                <a:gridCol w="4176310">
                  <a:extLst>
                    <a:ext uri="{9D8B030D-6E8A-4147-A177-3AD203B41FA5}">
                      <a16:colId xmlns:a16="http://schemas.microsoft.com/office/drawing/2014/main" val="2619212340"/>
                    </a:ext>
                  </a:extLst>
                </a:gridCol>
              </a:tblGrid>
              <a:tr h="342393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Método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Descripción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155267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 err="1">
                          <a:effectLst/>
                        </a:rPr>
                        <a:t>save</a:t>
                      </a:r>
                      <a:r>
                        <a:rPr lang="es-PE" sz="1800" u="none" strike="noStrike" dirty="0">
                          <a:effectLst/>
                        </a:rPr>
                        <a:t>(S </a:t>
                      </a:r>
                      <a:r>
                        <a:rPr lang="es-PE" sz="1800" u="none" strike="noStrike" dirty="0" err="1">
                          <a:effectLst/>
                        </a:rPr>
                        <a:t>entity</a:t>
                      </a:r>
                      <a:r>
                        <a:rPr lang="es-PE" sz="1800" u="none" strike="noStrike" dirty="0">
                          <a:effectLst/>
                        </a:rPr>
                        <a:t>)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Guarda una entidad.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461129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 err="1">
                          <a:effectLst/>
                        </a:rPr>
                        <a:t>saveAll</a:t>
                      </a:r>
                      <a:r>
                        <a:rPr lang="es-PE" sz="1800" u="none" strike="noStrike" dirty="0">
                          <a:effectLst/>
                        </a:rPr>
                        <a:t>(Iterable&lt;S&gt; </a:t>
                      </a:r>
                      <a:r>
                        <a:rPr lang="es-PE" sz="1800" u="none" strike="noStrike" dirty="0" err="1">
                          <a:effectLst/>
                        </a:rPr>
                        <a:t>entities</a:t>
                      </a:r>
                      <a:r>
                        <a:rPr lang="es-PE" sz="1800" u="none" strike="noStrike" dirty="0">
                          <a:effectLst/>
                        </a:rPr>
                        <a:t>)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Guarda una lista de entidades.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2693882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findById(ID id)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Busca una entidad por su ID.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9748445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findAll()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Retorna todas las entidades.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5489752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findAllById(Iterable&lt;ID&gt; ids)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Retorna múltiples entidades por sus IDs.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1430967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deleteById(ID id)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Elimina una entidad por ID.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984429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delete(T entity)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Elimina una entidad.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9138000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deleteAll()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Elimina todas las entidades.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29686258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count()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Cuenta el total de entidades.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8164867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existsById(ID id)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Verifica si existe una entidad por ID.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5024773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findAll(Sort sort)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Lista todas las entidades con ordenamiento.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465358"/>
                  </a:ext>
                </a:extLst>
              </a:tr>
              <a:tr h="34239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findAll(Pageable pageable)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Paginación de resultados.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8523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88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2B03A-045E-1926-ABEF-31209053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Consultas con JpaRepository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B4A0C-AB0F-D871-85DE-564B9BF8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Spring Data JPA implementa automáticamente los métodos con base en el nombre (como </a:t>
            </a:r>
            <a:r>
              <a:rPr lang="es-ES" dirty="0" err="1"/>
              <a:t>findByNombre</a:t>
            </a:r>
            <a:r>
              <a:rPr lang="es-ES" dirty="0"/>
              <a:t>), lo que evita tener que escribir SQL o JPQL manualmente.</a:t>
            </a:r>
          </a:p>
          <a:p>
            <a:endParaRPr lang="es-ES" dirty="0"/>
          </a:p>
          <a:p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A7FABC-E6F3-0346-D962-B96EA26D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11" y="3239425"/>
            <a:ext cx="5048890" cy="15578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3C465F-5321-A346-463D-5276FBA23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63" y="5044579"/>
            <a:ext cx="5710948" cy="9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7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06FDB-B5A9-5088-E3F7-3E26CA49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Paginación y ordenamiento con Spring Data JPA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BEE808-8497-B9F4-4585-5BC5858C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/>
              <a:t>Requisitos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r>
              <a:rPr lang="es-PE" dirty="0"/>
              <a:t>Definición de entidad y repositorio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5654FB-38FB-C95D-A99C-804887C5E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092" y="2323317"/>
            <a:ext cx="6343650" cy="12287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82AEBD3-B7B6-79F8-0EC8-175749C5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88" y="4422940"/>
            <a:ext cx="5605606" cy="16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0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2D23D-A4DE-D8A8-50AB-AFE72ACA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CE4DD-DA19-2E87-4825-64E032C0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PE" dirty="0"/>
              <a:t>Controlador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6A55BF-91E0-430D-3050-D6D9E8FAD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06" y="769270"/>
            <a:ext cx="6714628" cy="8816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D4EB94C-1CE3-952D-2030-83460165DBF2}"/>
              </a:ext>
            </a:extLst>
          </p:cNvPr>
          <p:cNvSpPr txBox="1"/>
          <p:nvPr/>
        </p:nvSpPr>
        <p:spPr>
          <a:xfrm>
            <a:off x="1010006" y="2307113"/>
            <a:ext cx="8108245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400" dirty="0">
                <a:solidFill>
                  <a:srgbClr val="0070C0"/>
                </a:solidFill>
              </a:rPr>
              <a:t>@RestController</a:t>
            </a:r>
          </a:p>
          <a:p>
            <a:r>
              <a:rPr lang="es-PE" sz="1400" dirty="0">
                <a:solidFill>
                  <a:srgbClr val="0070C0"/>
                </a:solidFill>
              </a:rPr>
              <a:t>@RequestMapping("/usuarios")</a:t>
            </a:r>
          </a:p>
          <a:p>
            <a:r>
              <a:rPr lang="es-PE" sz="1400" dirty="0">
                <a:solidFill>
                  <a:srgbClr val="7030A0"/>
                </a:solidFill>
              </a:rPr>
              <a:t>public</a:t>
            </a:r>
            <a:r>
              <a:rPr lang="es-PE" sz="1400" dirty="0"/>
              <a:t> </a:t>
            </a:r>
            <a:r>
              <a:rPr lang="es-PE" sz="1400" dirty="0" err="1"/>
              <a:t>class</a:t>
            </a:r>
            <a:r>
              <a:rPr lang="es-PE" sz="1400" dirty="0"/>
              <a:t> </a:t>
            </a:r>
            <a:r>
              <a:rPr lang="es-PE" sz="1400" dirty="0" err="1"/>
              <a:t>UsuarioController</a:t>
            </a:r>
            <a:r>
              <a:rPr lang="es-PE" sz="1400" dirty="0"/>
              <a:t> {</a:t>
            </a:r>
          </a:p>
          <a:p>
            <a:endParaRPr lang="es-PE" sz="1400" dirty="0"/>
          </a:p>
          <a:p>
            <a:r>
              <a:rPr lang="es-PE" sz="1400" dirty="0"/>
              <a:t>    </a:t>
            </a:r>
            <a:r>
              <a:rPr lang="es-PE" sz="1400" dirty="0">
                <a:solidFill>
                  <a:srgbClr val="0070C0"/>
                </a:solidFill>
              </a:rPr>
              <a:t>@Autowired</a:t>
            </a:r>
          </a:p>
          <a:p>
            <a:r>
              <a:rPr lang="es-PE" sz="1400" dirty="0"/>
              <a:t>    </a:t>
            </a:r>
            <a:r>
              <a:rPr lang="es-PE" sz="1400" dirty="0">
                <a:solidFill>
                  <a:srgbClr val="7030A0"/>
                </a:solidFill>
              </a:rPr>
              <a:t>private</a:t>
            </a:r>
            <a:r>
              <a:rPr lang="es-PE" sz="1400" dirty="0"/>
              <a:t> </a:t>
            </a:r>
            <a:r>
              <a:rPr lang="es-PE" sz="1400" dirty="0" err="1"/>
              <a:t>UsuarioRepository</a:t>
            </a:r>
            <a:r>
              <a:rPr lang="es-PE" sz="1400" dirty="0"/>
              <a:t> </a:t>
            </a:r>
            <a:r>
              <a:rPr lang="es-PE" sz="1400" dirty="0" err="1"/>
              <a:t>usuarioRepository</a:t>
            </a:r>
            <a:r>
              <a:rPr lang="es-PE" sz="1400" dirty="0"/>
              <a:t>;</a:t>
            </a:r>
          </a:p>
          <a:p>
            <a:endParaRPr lang="es-PE" sz="1400" dirty="0"/>
          </a:p>
          <a:p>
            <a:r>
              <a:rPr lang="es-PE" sz="1400" dirty="0"/>
              <a:t>    </a:t>
            </a:r>
            <a:r>
              <a:rPr lang="es-PE" sz="1400" dirty="0">
                <a:solidFill>
                  <a:srgbClr val="0070C0"/>
                </a:solidFill>
              </a:rPr>
              <a:t>@GetMapping</a:t>
            </a:r>
          </a:p>
          <a:p>
            <a:r>
              <a:rPr lang="es-PE" sz="1400" dirty="0"/>
              <a:t>    </a:t>
            </a:r>
            <a:r>
              <a:rPr lang="es-PE" sz="1400" dirty="0">
                <a:solidFill>
                  <a:srgbClr val="7030A0"/>
                </a:solidFill>
              </a:rPr>
              <a:t>public</a:t>
            </a:r>
            <a:r>
              <a:rPr lang="es-PE" sz="1400" dirty="0"/>
              <a:t> Page&lt;Usuario&gt; </a:t>
            </a:r>
            <a:r>
              <a:rPr lang="es-PE" sz="1400" dirty="0" err="1">
                <a:solidFill>
                  <a:srgbClr val="0070C0"/>
                </a:solidFill>
              </a:rPr>
              <a:t>listarUsuarios</a:t>
            </a:r>
            <a:r>
              <a:rPr lang="es-PE" sz="1400" dirty="0"/>
              <a:t>(</a:t>
            </a:r>
          </a:p>
          <a:p>
            <a:r>
              <a:rPr lang="es-PE" sz="1400" dirty="0"/>
              <a:t>        </a:t>
            </a:r>
            <a:r>
              <a:rPr lang="es-PE" sz="1400" dirty="0">
                <a:solidFill>
                  <a:srgbClr val="0070C0"/>
                </a:solidFill>
              </a:rPr>
              <a:t>@RequestParam(defaultValue = "0") </a:t>
            </a:r>
            <a:r>
              <a:rPr lang="es-PE" sz="14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s-PE" sz="1400" dirty="0"/>
              <a:t> page,</a:t>
            </a:r>
          </a:p>
          <a:p>
            <a:r>
              <a:rPr lang="es-PE" sz="1400" dirty="0"/>
              <a:t>        </a:t>
            </a:r>
            <a:r>
              <a:rPr lang="es-PE" sz="1400" dirty="0">
                <a:solidFill>
                  <a:srgbClr val="0070C0"/>
                </a:solidFill>
              </a:rPr>
              <a:t>@RequestParam(defaultValue = "10") </a:t>
            </a:r>
            <a:r>
              <a:rPr lang="es-PE" sz="1400" dirty="0" err="1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s-PE" sz="1400" dirty="0"/>
              <a:t> size,</a:t>
            </a:r>
          </a:p>
          <a:p>
            <a:r>
              <a:rPr lang="es-PE" sz="1400" dirty="0"/>
              <a:t>        </a:t>
            </a:r>
            <a:r>
              <a:rPr lang="es-PE" sz="1400" dirty="0">
                <a:solidFill>
                  <a:srgbClr val="0070C0"/>
                </a:solidFill>
              </a:rPr>
              <a:t>@RequestParam(defaultValue = "id") </a:t>
            </a:r>
            <a:r>
              <a:rPr lang="es-PE" sz="1400" dirty="0" err="1"/>
              <a:t>String</a:t>
            </a:r>
            <a:r>
              <a:rPr lang="es-PE" sz="1400" dirty="0"/>
              <a:t> </a:t>
            </a:r>
            <a:r>
              <a:rPr lang="es-PE" sz="1400" dirty="0" err="1"/>
              <a:t>sortBy</a:t>
            </a:r>
            <a:r>
              <a:rPr lang="es-PE" sz="1400" dirty="0"/>
              <a:t>,</a:t>
            </a:r>
          </a:p>
          <a:p>
            <a:r>
              <a:rPr lang="es-PE" sz="1400" dirty="0"/>
              <a:t>        </a:t>
            </a:r>
            <a:r>
              <a:rPr lang="es-PE" sz="1400" dirty="0">
                <a:solidFill>
                  <a:srgbClr val="0070C0"/>
                </a:solidFill>
              </a:rPr>
              <a:t>@RequestParam(defaultValue = "</a:t>
            </a:r>
            <a:r>
              <a:rPr lang="es-PE" sz="1400" dirty="0" err="1">
                <a:solidFill>
                  <a:srgbClr val="0070C0"/>
                </a:solidFill>
              </a:rPr>
              <a:t>asc</a:t>
            </a:r>
            <a:r>
              <a:rPr lang="es-PE" sz="1400" dirty="0">
                <a:solidFill>
                  <a:srgbClr val="0070C0"/>
                </a:solidFill>
              </a:rPr>
              <a:t>") </a:t>
            </a:r>
            <a:r>
              <a:rPr lang="es-PE" sz="1400" dirty="0" err="1"/>
              <a:t>String</a:t>
            </a:r>
            <a:r>
              <a:rPr lang="es-PE" sz="1400" dirty="0"/>
              <a:t> </a:t>
            </a:r>
            <a:r>
              <a:rPr lang="es-PE" sz="1400" dirty="0" err="1"/>
              <a:t>sortDir</a:t>
            </a:r>
            <a:endParaRPr lang="es-PE" sz="1400" dirty="0"/>
          </a:p>
          <a:p>
            <a:r>
              <a:rPr lang="es-PE" sz="1400" dirty="0"/>
              <a:t>    ) {</a:t>
            </a:r>
          </a:p>
          <a:p>
            <a:r>
              <a:rPr lang="es-PE" sz="1400" dirty="0"/>
              <a:t>        </a:t>
            </a:r>
            <a:r>
              <a:rPr lang="es-PE" sz="1400" dirty="0" err="1">
                <a:solidFill>
                  <a:schemeClr val="accent2">
                    <a:lumMod val="50000"/>
                  </a:schemeClr>
                </a:solidFill>
              </a:rPr>
              <a:t>Sort</a:t>
            </a:r>
            <a:r>
              <a:rPr lang="es-PE" sz="1400" dirty="0"/>
              <a:t> </a:t>
            </a:r>
            <a:r>
              <a:rPr lang="es-PE" sz="1400" dirty="0" err="1"/>
              <a:t>sort</a:t>
            </a:r>
            <a:r>
              <a:rPr lang="es-PE" sz="1400" dirty="0"/>
              <a:t> = </a:t>
            </a:r>
            <a:r>
              <a:rPr lang="es-PE" sz="1400" dirty="0" err="1"/>
              <a:t>sortDir.equalsIgnoreCase</a:t>
            </a:r>
            <a:r>
              <a:rPr lang="es-PE" sz="1400" dirty="0"/>
              <a:t>("desc") ? Sort.by(</a:t>
            </a:r>
            <a:r>
              <a:rPr lang="es-PE" sz="1400" dirty="0" err="1"/>
              <a:t>sortBy</a:t>
            </a:r>
            <a:r>
              <a:rPr lang="es-PE" sz="1400" dirty="0"/>
              <a:t>).</a:t>
            </a:r>
            <a:r>
              <a:rPr lang="es-PE" sz="1400" dirty="0" err="1"/>
              <a:t>descending</a:t>
            </a:r>
            <a:r>
              <a:rPr lang="es-PE" sz="1400" dirty="0"/>
              <a:t>() : Sort.by(</a:t>
            </a:r>
            <a:r>
              <a:rPr lang="es-PE" sz="1400" dirty="0" err="1"/>
              <a:t>sortBy</a:t>
            </a:r>
            <a:r>
              <a:rPr lang="es-PE" sz="1400" dirty="0"/>
              <a:t>).</a:t>
            </a:r>
            <a:r>
              <a:rPr lang="es-PE" sz="1400" dirty="0" err="1"/>
              <a:t>ascending</a:t>
            </a:r>
            <a:r>
              <a:rPr lang="es-PE" sz="1400" dirty="0"/>
              <a:t>();</a:t>
            </a:r>
          </a:p>
          <a:p>
            <a:r>
              <a:rPr lang="es-PE" sz="1400" dirty="0"/>
              <a:t>        </a:t>
            </a:r>
            <a:r>
              <a:rPr lang="es-PE" sz="1400" dirty="0" err="1">
                <a:solidFill>
                  <a:schemeClr val="accent2">
                    <a:lumMod val="50000"/>
                  </a:schemeClr>
                </a:solidFill>
              </a:rPr>
              <a:t>Pageable</a:t>
            </a:r>
            <a:r>
              <a:rPr lang="es-PE" sz="1400" dirty="0"/>
              <a:t> </a:t>
            </a:r>
            <a:r>
              <a:rPr lang="es-PE" sz="1400" dirty="0" err="1"/>
              <a:t>pageable</a:t>
            </a:r>
            <a:r>
              <a:rPr lang="es-PE" sz="1400" dirty="0"/>
              <a:t> = </a:t>
            </a:r>
            <a:r>
              <a:rPr lang="es-PE" sz="1400" dirty="0" err="1"/>
              <a:t>PageRequest.of</a:t>
            </a:r>
            <a:r>
              <a:rPr lang="es-PE" sz="1400" dirty="0"/>
              <a:t>(page, size, </a:t>
            </a:r>
            <a:r>
              <a:rPr lang="es-PE" sz="1400" dirty="0" err="1"/>
              <a:t>sort</a:t>
            </a:r>
            <a:r>
              <a:rPr lang="es-PE" sz="1400" dirty="0"/>
              <a:t>);</a:t>
            </a:r>
          </a:p>
          <a:p>
            <a:r>
              <a:rPr lang="es-PE" sz="1400" dirty="0"/>
              <a:t>        </a:t>
            </a:r>
            <a:r>
              <a:rPr lang="es-PE" sz="1400" dirty="0" err="1">
                <a:solidFill>
                  <a:srgbClr val="7030A0"/>
                </a:solidFill>
              </a:rPr>
              <a:t>return</a:t>
            </a:r>
            <a:r>
              <a:rPr lang="es-PE" sz="1400" dirty="0"/>
              <a:t> </a:t>
            </a:r>
            <a:r>
              <a:rPr lang="es-PE" sz="1400" dirty="0" err="1"/>
              <a:t>usuarioRepository.findAll</a:t>
            </a:r>
            <a:r>
              <a:rPr lang="es-PE" sz="1400" dirty="0"/>
              <a:t>(</a:t>
            </a:r>
            <a:r>
              <a:rPr lang="es-PE" sz="1400" dirty="0" err="1"/>
              <a:t>pageable</a:t>
            </a:r>
            <a:r>
              <a:rPr lang="es-PE" sz="1400" dirty="0"/>
              <a:t>);</a:t>
            </a:r>
          </a:p>
          <a:p>
            <a:r>
              <a:rPr lang="es-PE" sz="1400" dirty="0"/>
              <a:t>    }</a:t>
            </a:r>
          </a:p>
          <a:p>
            <a:r>
              <a:rPr lang="es-PE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33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9D436-C4E2-7FED-5DEF-C78256A8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1A677-F998-F7D2-A121-8D527553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Ejemplo de llamada por http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91073B-AC21-63E3-DCF7-5BBD78F1792C}"/>
              </a:ext>
            </a:extLst>
          </p:cNvPr>
          <p:cNvSpPr txBox="1"/>
          <p:nvPr/>
        </p:nvSpPr>
        <p:spPr>
          <a:xfrm>
            <a:off x="1255594" y="2373891"/>
            <a:ext cx="596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2">
                    <a:lumMod val="50000"/>
                  </a:schemeClr>
                </a:solidFill>
              </a:rPr>
              <a:t>GET /usuarios?page=0&amp;size=5&amp;sortBy=nombre&amp;sortDir=desc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7C77C8-3334-72A6-A09C-571C8BA45984}"/>
              </a:ext>
            </a:extLst>
          </p:cNvPr>
          <p:cNvSpPr txBox="1"/>
          <p:nvPr/>
        </p:nvSpPr>
        <p:spPr>
          <a:xfrm>
            <a:off x="982638" y="2878160"/>
            <a:ext cx="11055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Nota: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Esto devuelve la primera página (0) de resultados, con 5 usuarios, ordenados por nombre en orden descendente.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27136BA-EECA-A7CA-63D9-B88205440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94" y="3780962"/>
            <a:ext cx="5734903" cy="23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0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E7D94-DE53-430F-004D-C9CB8C41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Despliegue DEV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1817D2-C993-4BA7-0C96-59E9AB0CB9E6}"/>
              </a:ext>
            </a:extLst>
          </p:cNvPr>
          <p:cNvSpPr txBox="1"/>
          <p:nvPr/>
        </p:nvSpPr>
        <p:spPr>
          <a:xfrm>
            <a:off x="701963" y="4220464"/>
            <a:ext cx="2334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/>
              <a:t>cuentas-SNAPSHOT.jar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ECA906-4B88-B5BF-94D5-2815A5C65FDE}"/>
              </a:ext>
            </a:extLst>
          </p:cNvPr>
          <p:cNvSpPr txBox="1"/>
          <p:nvPr/>
        </p:nvSpPr>
        <p:spPr>
          <a:xfrm>
            <a:off x="701963" y="3316533"/>
            <a:ext cx="15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$mvn package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579C12F-6AE6-40F8-E198-9E47D9251EEA}"/>
              </a:ext>
            </a:extLst>
          </p:cNvPr>
          <p:cNvCxnSpPr>
            <a:cxnSpLocks/>
          </p:cNvCxnSpPr>
          <p:nvPr/>
        </p:nvCxnSpPr>
        <p:spPr>
          <a:xfrm>
            <a:off x="838200" y="3953164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25910488-9E64-7FB0-AF0C-9A7B0719781B}"/>
              </a:ext>
            </a:extLst>
          </p:cNvPr>
          <p:cNvSpPr/>
          <p:nvPr/>
        </p:nvSpPr>
        <p:spPr>
          <a:xfrm>
            <a:off x="838200" y="3735835"/>
            <a:ext cx="406400" cy="3509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1A7D323-F7BC-2FBF-3C21-2FDA51C9D9B1}"/>
              </a:ext>
            </a:extLst>
          </p:cNvPr>
          <p:cNvSpPr/>
          <p:nvPr/>
        </p:nvSpPr>
        <p:spPr>
          <a:xfrm>
            <a:off x="3650673" y="3735835"/>
            <a:ext cx="406400" cy="3509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6687133-E68A-AED6-6FD5-FE99346F37DD}"/>
              </a:ext>
            </a:extLst>
          </p:cNvPr>
          <p:cNvSpPr txBox="1"/>
          <p:nvPr/>
        </p:nvSpPr>
        <p:spPr>
          <a:xfrm>
            <a:off x="3521364" y="3257839"/>
            <a:ext cx="272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rgbClr val="0070C0"/>
                </a:solidFill>
              </a:rPr>
              <a:t>$</a:t>
            </a:r>
            <a:r>
              <a:rPr lang="es-PE" b="1" dirty="0" err="1">
                <a:solidFill>
                  <a:srgbClr val="0070C0"/>
                </a:solidFill>
              </a:rPr>
              <a:t>docker</a:t>
            </a:r>
            <a:r>
              <a:rPr lang="es-PE" b="1" dirty="0">
                <a:solidFill>
                  <a:srgbClr val="0070C0"/>
                </a:solidFill>
              </a:rPr>
              <a:t> build –t </a:t>
            </a:r>
            <a:r>
              <a:rPr lang="es-PE" b="1" dirty="0" err="1">
                <a:solidFill>
                  <a:srgbClr val="0070C0"/>
                </a:solidFill>
              </a:rPr>
              <a:t>dockerfile</a:t>
            </a:r>
            <a:endParaRPr lang="es-PE" b="1" dirty="0">
              <a:solidFill>
                <a:srgbClr val="0070C0"/>
              </a:solidFill>
            </a:endParaRPr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4830EE3C-059B-0121-83E9-F250FDD45CF6}"/>
              </a:ext>
            </a:extLst>
          </p:cNvPr>
          <p:cNvSpPr/>
          <p:nvPr/>
        </p:nvSpPr>
        <p:spPr>
          <a:xfrm>
            <a:off x="4885808" y="1468582"/>
            <a:ext cx="886919" cy="1521958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39271B5-2B15-B365-36AE-06D006CE2FA6}"/>
              </a:ext>
            </a:extLst>
          </p:cNvPr>
          <p:cNvSpPr/>
          <p:nvPr/>
        </p:nvSpPr>
        <p:spPr>
          <a:xfrm>
            <a:off x="4978400" y="1865745"/>
            <a:ext cx="563418" cy="33251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45258D-781E-F478-7449-1678964C9A3A}"/>
              </a:ext>
            </a:extLst>
          </p:cNvPr>
          <p:cNvSpPr/>
          <p:nvPr/>
        </p:nvSpPr>
        <p:spPr>
          <a:xfrm>
            <a:off x="6638636" y="3777674"/>
            <a:ext cx="406400" cy="35097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39FCE1E-C250-D2EC-8988-010E8CBB19AC}"/>
              </a:ext>
            </a:extLst>
          </p:cNvPr>
          <p:cNvSpPr txBox="1"/>
          <p:nvPr/>
        </p:nvSpPr>
        <p:spPr>
          <a:xfrm>
            <a:off x="6638636" y="4308861"/>
            <a:ext cx="331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0070C0"/>
                </a:solidFill>
              </a:rPr>
              <a:t>$</a:t>
            </a:r>
            <a:r>
              <a:rPr lang="es-PE" dirty="0" err="1">
                <a:solidFill>
                  <a:srgbClr val="0070C0"/>
                </a:solidFill>
              </a:rPr>
              <a:t>docker</a:t>
            </a:r>
            <a:r>
              <a:rPr lang="es-PE" dirty="0">
                <a:solidFill>
                  <a:srgbClr val="0070C0"/>
                </a:solidFill>
              </a:rPr>
              <a:t> run –d –t </a:t>
            </a:r>
            <a:r>
              <a:rPr lang="es-PE" dirty="0" err="1">
                <a:solidFill>
                  <a:srgbClr val="0070C0"/>
                </a:solidFill>
              </a:rPr>
              <a:t>igp</a:t>
            </a:r>
            <a:r>
              <a:rPr lang="es-PE" dirty="0">
                <a:solidFill>
                  <a:srgbClr val="0070C0"/>
                </a:solidFill>
              </a:rPr>
              <a:t>/cuentas/v1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0674BE10-760C-D093-1B35-CD4CDBCDF823}"/>
              </a:ext>
            </a:extLst>
          </p:cNvPr>
          <p:cNvSpPr/>
          <p:nvPr/>
        </p:nvSpPr>
        <p:spPr>
          <a:xfrm>
            <a:off x="7676344" y="1382982"/>
            <a:ext cx="886919" cy="1521958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3D9CAEB-A21A-5D24-2B5D-5E81845AC990}"/>
              </a:ext>
            </a:extLst>
          </p:cNvPr>
          <p:cNvSpPr/>
          <p:nvPr/>
        </p:nvSpPr>
        <p:spPr>
          <a:xfrm>
            <a:off x="7860145" y="1690688"/>
            <a:ext cx="424873" cy="26729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F62D68B-7232-E3FB-3C92-11B140FD8E4A}"/>
              </a:ext>
            </a:extLst>
          </p:cNvPr>
          <p:cNvSpPr txBox="1"/>
          <p:nvPr/>
        </p:nvSpPr>
        <p:spPr>
          <a:xfrm>
            <a:off x="6619548" y="5153181"/>
            <a:ext cx="331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0070C0"/>
                </a:solidFill>
              </a:rPr>
              <a:t>$</a:t>
            </a:r>
            <a:r>
              <a:rPr lang="es-PE" dirty="0" err="1">
                <a:solidFill>
                  <a:srgbClr val="0070C0"/>
                </a:solidFill>
              </a:rPr>
              <a:t>docker</a:t>
            </a:r>
            <a:r>
              <a:rPr lang="es-PE" dirty="0">
                <a:solidFill>
                  <a:srgbClr val="0070C0"/>
                </a:solidFill>
              </a:rPr>
              <a:t> run –d –t </a:t>
            </a:r>
            <a:r>
              <a:rPr lang="es-PE" dirty="0" err="1">
                <a:solidFill>
                  <a:srgbClr val="0070C0"/>
                </a:solidFill>
              </a:rPr>
              <a:t>igp</a:t>
            </a:r>
            <a:r>
              <a:rPr lang="es-PE" dirty="0">
                <a:solidFill>
                  <a:srgbClr val="0070C0"/>
                </a:solidFill>
              </a:rPr>
              <a:t>/cuentas/v1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12FD566-CEBC-EA47-AF64-FD8C92A61DE1}"/>
              </a:ext>
            </a:extLst>
          </p:cNvPr>
          <p:cNvSpPr/>
          <p:nvPr/>
        </p:nvSpPr>
        <p:spPr>
          <a:xfrm>
            <a:off x="7860144" y="2041666"/>
            <a:ext cx="424873" cy="26729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B040C7C-047C-48C3-97B0-829889610FF9}"/>
              </a:ext>
            </a:extLst>
          </p:cNvPr>
          <p:cNvSpPr txBox="1"/>
          <p:nvPr/>
        </p:nvSpPr>
        <p:spPr>
          <a:xfrm>
            <a:off x="6638636" y="4738799"/>
            <a:ext cx="331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0070C0"/>
                </a:solidFill>
              </a:rPr>
              <a:t>$</a:t>
            </a:r>
            <a:r>
              <a:rPr lang="es-PE" dirty="0" err="1">
                <a:solidFill>
                  <a:srgbClr val="0070C0"/>
                </a:solidFill>
              </a:rPr>
              <a:t>docker</a:t>
            </a:r>
            <a:r>
              <a:rPr lang="es-PE" dirty="0">
                <a:solidFill>
                  <a:srgbClr val="0070C0"/>
                </a:solidFill>
              </a:rPr>
              <a:t> run –d –t </a:t>
            </a:r>
            <a:r>
              <a:rPr lang="es-PE" dirty="0" err="1">
                <a:solidFill>
                  <a:srgbClr val="0070C0"/>
                </a:solidFill>
              </a:rPr>
              <a:t>igp</a:t>
            </a:r>
            <a:r>
              <a:rPr lang="es-PE" dirty="0">
                <a:solidFill>
                  <a:srgbClr val="0070C0"/>
                </a:solidFill>
              </a:rPr>
              <a:t>/cuentas/v1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99065C9-C178-D5E2-5C34-FBC8410A069A}"/>
              </a:ext>
            </a:extLst>
          </p:cNvPr>
          <p:cNvSpPr/>
          <p:nvPr/>
        </p:nvSpPr>
        <p:spPr>
          <a:xfrm>
            <a:off x="7868767" y="2392644"/>
            <a:ext cx="424873" cy="26729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5E52CCA-0EC0-036C-C8EF-98916A2FAB7F}"/>
              </a:ext>
            </a:extLst>
          </p:cNvPr>
          <p:cNvSpPr/>
          <p:nvPr/>
        </p:nvSpPr>
        <p:spPr>
          <a:xfrm>
            <a:off x="1041400" y="5403273"/>
            <a:ext cx="1073727" cy="5450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E8AF336-0BC4-B0F5-0E35-AA3A54897051}"/>
              </a:ext>
            </a:extLst>
          </p:cNvPr>
          <p:cNvSpPr txBox="1"/>
          <p:nvPr/>
        </p:nvSpPr>
        <p:spPr>
          <a:xfrm>
            <a:off x="838200" y="4969164"/>
            <a:ext cx="22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rgbClr val="0070C0"/>
                </a:solidFill>
              </a:rPr>
              <a:t>$mvn </a:t>
            </a:r>
            <a:r>
              <a:rPr lang="es-PE" dirty="0" err="1">
                <a:solidFill>
                  <a:srgbClr val="0070C0"/>
                </a:solidFill>
              </a:rPr>
              <a:t>spring-boot:run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59D4EAF8-EE60-9705-C644-FE50E2A89264}"/>
              </a:ext>
            </a:extLst>
          </p:cNvPr>
          <p:cNvSpPr/>
          <p:nvPr/>
        </p:nvSpPr>
        <p:spPr>
          <a:xfrm>
            <a:off x="1153390" y="5522513"/>
            <a:ext cx="424873" cy="26729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058F855-A6B2-3179-11F3-EFA3D721A961}"/>
              </a:ext>
            </a:extLst>
          </p:cNvPr>
          <p:cNvSpPr txBox="1"/>
          <p:nvPr/>
        </p:nvSpPr>
        <p:spPr>
          <a:xfrm>
            <a:off x="1154845" y="5946953"/>
            <a:ext cx="846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err="1"/>
              <a:t>tomcat</a:t>
            </a:r>
            <a:endParaRPr lang="es-PE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B8726898-4018-A57D-5659-C6C2CBAB8270}"/>
              </a:ext>
            </a:extLst>
          </p:cNvPr>
          <p:cNvSpPr/>
          <p:nvPr/>
        </p:nvSpPr>
        <p:spPr>
          <a:xfrm>
            <a:off x="8012545" y="1843088"/>
            <a:ext cx="424873" cy="26729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7870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158</TotalTime>
  <Words>597</Words>
  <Application>Microsoft Office PowerPoint</Application>
  <PresentationFormat>Panorámica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Aptos Narrow</vt:lpstr>
      <vt:lpstr>Arial</vt:lpstr>
      <vt:lpstr>Arial Unicode MS</vt:lpstr>
      <vt:lpstr>Calibri</vt:lpstr>
      <vt:lpstr>Calibri Light</vt:lpstr>
      <vt:lpstr>Tema de Office</vt:lpstr>
      <vt:lpstr>Microservicios </vt:lpstr>
      <vt:lpstr>Modulo 5. Repositorios con JPA</vt:lpstr>
      <vt:lpstr>Introducción a Spring Data JPA y JpaRepository</vt:lpstr>
      <vt:lpstr>Métodos CRUD de JpaRepository</vt:lpstr>
      <vt:lpstr>Consultas con JpaRepository</vt:lpstr>
      <vt:lpstr>Paginación y ordenamiento con Spring Data JPA</vt:lpstr>
      <vt:lpstr>…</vt:lpstr>
      <vt:lpstr>…</vt:lpstr>
      <vt:lpstr>Despliegue DEV</vt:lpstr>
      <vt:lpstr>Despliegue PROD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20</cp:revision>
  <dcterms:created xsi:type="dcterms:W3CDTF">2019-10-15T18:52:48Z</dcterms:created>
  <dcterms:modified xsi:type="dcterms:W3CDTF">2025-05-01T01:25:42Z</dcterms:modified>
</cp:coreProperties>
</file>