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89" r:id="rId4"/>
    <p:sldId id="290" r:id="rId5"/>
    <p:sldId id="272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A64C1-E9DC-40A1-9E43-E40288209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1547C-89C4-4BDE-857A-7D680201E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F21849-24A2-4D82-8981-B9971C8B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435ADE-C639-4AC4-BF6E-F5156ACE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982696-8614-4C68-98CA-4DDC4BCC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927BA5C-5791-27A5-55A6-9C80F238CDC4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13">
            <a:extLst>
              <a:ext uri="{FF2B5EF4-FFF2-40B4-BE49-F238E27FC236}">
                <a16:creationId xmlns:a16="http://schemas.microsoft.com/office/drawing/2014/main" id="{446764E2-ABAF-BB5A-C792-4523EBA806D9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DE99E68-9DF9-D449-3371-0D0E1B8A3C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8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33C8C-16AD-45D0-A8DE-59F6CADF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6D20C8-4D10-47D7-BDDC-28E9F8DA8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52DC31-3689-44F9-A7DE-41440148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CAEC45-F22A-4A04-B5CA-8FA702CA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A24BE4-7116-4BF0-8B13-E0F4B424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187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5A5AB3-6266-4CC1-8242-D8B75D32C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20CF08-FB9B-4D6A-9B8A-8D4CC7361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8CEBA2-9B66-4E58-B8BF-E1730396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EF5F9B-983A-4DAF-89FC-48D9D167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AC8A4F-2B66-4F7F-B1A5-8F12B65A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92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23D4F-6018-414A-BDA7-2882B8A1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BFD6A8-B904-48D0-9837-E8E1C332D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A29892-ADC7-47C1-9BC7-262A402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AAB593-867F-4582-A566-2DA051E5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FE8EDE-1376-4DF1-8A48-0811D9E7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D69F52E-7269-646E-1E72-F159C2BFCFC7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7BD25467-BD25-F049-842B-E578A1540FDF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3678AA7-C426-94C5-DC59-EFFAF0FC31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9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9AFE3-A25E-4B6C-A67E-FBDE80B2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F85656-B908-4CE7-BC3A-98E63C88A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62E746-781F-408E-BEFF-FACF7AEC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6E84A9-1732-478C-9A0A-8D73A227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422AC0-7646-47D3-81D1-7D6CC56A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083B9CB-128E-F739-942A-38B3B6D17500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498DF781-BA33-FD68-6168-8E1364055ADD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1C19FAF-BFE8-4BD3-0160-090A8E95B1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6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39C69-B078-42B6-AA22-C48FCD41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809CA-070B-42AC-9C47-E94B3B854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965D72-EC3D-4190-8795-5F90C22EE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039672-7B7B-4D61-BD1A-FCA3C68B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174C06-611F-4B65-B6B5-0ED90CA4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21DE48-FFA2-447E-81AD-3EAB0730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57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3BA0F-E6F9-49C0-8023-E2889A2B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3A8325-C8F8-40BE-A002-E534CB431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14B417-A567-459A-830D-65F0D5292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2F1713-BD32-4492-8F39-FF7827EA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B2E9BA-4403-4546-A662-33B3FEF4A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432CE6-F185-4B82-B50D-173950F5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2/05/2025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F30A91-A228-4CD4-ACA8-8C3AB009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C7AE7C-D480-46AE-8767-F3720225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170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C1C4A-F40E-4396-9B99-3D2BE9E9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E69318-BA39-4E76-9479-64254BC9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2/05/2025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1ACBD0-5A80-40A2-A288-FF3C626C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3A2C7D-795A-4DBD-8BFA-36F06674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470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CA4BC1-3BA6-478F-9214-A9A625AE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2/05/2025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1107F3-9477-48E4-A33E-5D7BDDA2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AB6C25-D795-4287-9818-65C0DC7B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955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8DA46-909D-4B7C-9FBB-A0FFC18DC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74ED7E-3389-4BFD-8616-D96B5615B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D044A0-5AE2-43DE-AB6F-0B715A84E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789856-3F9B-4844-B4A5-3C482BE3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C795B6-9BF4-4C4D-9E65-A272C634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F02C5E-BBE9-4B5A-9F45-7422680D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155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BB469-8D83-4D8C-9CBE-ED5CD612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A88EE4-DFD1-4AD2-9DEE-2F9F46F20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F7D3D8-A985-4B72-9A6F-8F774B11A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23D449-41C5-4F2A-BD31-BD111BB9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F623C3-8E21-4D81-AD64-50AC6B88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C67A2D-8380-4B18-8809-372940BA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44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366F34-43F1-4DD1-AD04-F6B77903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4F8C42-5999-4530-8914-FDF76D4BB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628502-5F13-461E-89FC-B301C857C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7E4B7-F257-4C4C-887E-FAB8D4174B66}" type="datetimeFigureOut">
              <a:rPr lang="es-PE" smtClean="0"/>
              <a:t>2/05/2025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7D2B12-910E-418B-BC20-65475ADC9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7B8871-77AF-450A-A57C-36C757F5A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174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3F55F-6B10-FEF2-B536-CDD15FB6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Microservicios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957EA7-1609-B90A-0F8E-B8AF3CF03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Nivel Básico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3B35DED-40CB-4618-624F-8960D11877D7}"/>
              </a:ext>
            </a:extLst>
          </p:cNvPr>
          <p:cNvSpPr/>
          <p:nvPr/>
        </p:nvSpPr>
        <p:spPr>
          <a:xfrm>
            <a:off x="0" y="0"/>
            <a:ext cx="12192000" cy="927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12">
            <a:extLst>
              <a:ext uri="{FF2B5EF4-FFF2-40B4-BE49-F238E27FC236}">
                <a16:creationId xmlns:a16="http://schemas.microsoft.com/office/drawing/2014/main" id="{4CF26D6C-B61F-EC45-1A5B-167F5A47A62E}"/>
              </a:ext>
            </a:extLst>
          </p:cNvPr>
          <p:cNvSpPr/>
          <p:nvPr/>
        </p:nvSpPr>
        <p:spPr>
          <a:xfrm>
            <a:off x="0" y="6679095"/>
            <a:ext cx="10283687" cy="92765"/>
          </a:xfrm>
          <a:custGeom>
            <a:avLst/>
            <a:gdLst>
              <a:gd name="connsiteX0" fmla="*/ 0 w 10283687"/>
              <a:gd name="connsiteY0" fmla="*/ 0 h 92765"/>
              <a:gd name="connsiteX1" fmla="*/ 10283687 w 10283687"/>
              <a:gd name="connsiteY1" fmla="*/ 0 h 92765"/>
              <a:gd name="connsiteX2" fmla="*/ 10283687 w 10283687"/>
              <a:gd name="connsiteY2" fmla="*/ 92765 h 92765"/>
              <a:gd name="connsiteX3" fmla="*/ 0 w 10283687"/>
              <a:gd name="connsiteY3" fmla="*/ 92765 h 92765"/>
              <a:gd name="connsiteX4" fmla="*/ 0 w 10283687"/>
              <a:gd name="connsiteY4" fmla="*/ 0 h 92765"/>
              <a:gd name="connsiteX0" fmla="*/ 0 w 10283687"/>
              <a:gd name="connsiteY0" fmla="*/ 0 h 92765"/>
              <a:gd name="connsiteX1" fmla="*/ 9899374 w 10283687"/>
              <a:gd name="connsiteY1" fmla="*/ 26504 h 92765"/>
              <a:gd name="connsiteX2" fmla="*/ 10283687 w 10283687"/>
              <a:gd name="connsiteY2" fmla="*/ 92765 h 92765"/>
              <a:gd name="connsiteX3" fmla="*/ 0 w 10283687"/>
              <a:gd name="connsiteY3" fmla="*/ 92765 h 92765"/>
              <a:gd name="connsiteX4" fmla="*/ 0 w 10283687"/>
              <a:gd name="connsiteY4" fmla="*/ 0 h 9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687" h="92765">
                <a:moveTo>
                  <a:pt x="0" y="0"/>
                </a:moveTo>
                <a:lnTo>
                  <a:pt x="9899374" y="26504"/>
                </a:lnTo>
                <a:lnTo>
                  <a:pt x="10283687" y="92765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5F097A3-8364-E121-2F08-7E2A3E0AE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7E890BE9-2B89-9220-4410-7BF0219529DA}"/>
              </a:ext>
            </a:extLst>
          </p:cNvPr>
          <p:cNvGrpSpPr/>
          <p:nvPr/>
        </p:nvGrpSpPr>
        <p:grpSpPr>
          <a:xfrm>
            <a:off x="831850" y="542606"/>
            <a:ext cx="9491026" cy="2462672"/>
            <a:chOff x="1146412" y="387350"/>
            <a:chExt cx="9015484" cy="2593501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5218FACC-FC45-EFDF-975B-41239B46F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2496" y="387350"/>
              <a:ext cx="2819400" cy="2590800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5B59B3B9-4751-D88D-7369-BEEEBD291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6412" y="409717"/>
              <a:ext cx="6196084" cy="2571134"/>
            </a:xfrm>
            <a:prstGeom prst="rect">
              <a:avLst/>
            </a:prstGeom>
          </p:spPr>
        </p:pic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A676DF4-AF00-64C8-E2CE-73B140A27B22}"/>
              </a:ext>
            </a:extLst>
          </p:cNvPr>
          <p:cNvSpPr txBox="1"/>
          <p:nvPr/>
        </p:nvSpPr>
        <p:spPr>
          <a:xfrm>
            <a:off x="968991" y="5459104"/>
            <a:ext cx="2602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Instructor: Carlos Carreño</a:t>
            </a:r>
          </a:p>
          <a:p>
            <a:r>
              <a:rPr lang="es-PE" dirty="0"/>
              <a:t>ccarrenovi@gmail.com</a:t>
            </a:r>
          </a:p>
        </p:txBody>
      </p:sp>
    </p:spTree>
    <p:extLst>
      <p:ext uri="{BB962C8B-B14F-4D97-AF65-F5344CB8AC3E}">
        <p14:creationId xmlns:p14="http://schemas.microsoft.com/office/powerpoint/2010/main" val="110330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1D2DA-B256-A568-4224-5B336AB10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3155121"/>
          </a:xfrm>
        </p:spPr>
        <p:txBody>
          <a:bodyPr>
            <a:normAutofit/>
          </a:bodyPr>
          <a:lstStyle/>
          <a:p>
            <a:r>
              <a:rPr lang="es-ES" dirty="0"/>
              <a:t>Modulo 7. Creando nuestra API REST 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6909F8-DE74-E598-1C6F-D385241D6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/>
              <a:t>Objetivo</a:t>
            </a:r>
            <a:r>
              <a:rPr lang="es-ES" dirty="0"/>
              <a:t>: Comprender los conceptos fundamentales de una API REST, su arquitectura, principios y cómo implementarla en Spring Boot.</a:t>
            </a:r>
            <a:endParaRPr lang="es-PE" dirty="0"/>
          </a:p>
          <a:p>
            <a:r>
              <a:rPr lang="es-PE" dirty="0"/>
              <a:t>Duración: 1.5 h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74D3B39-F491-06B9-A34A-6D10BC4D975A}"/>
              </a:ext>
            </a:extLst>
          </p:cNvPr>
          <p:cNvSpPr/>
          <p:nvPr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13">
            <a:extLst>
              <a:ext uri="{FF2B5EF4-FFF2-40B4-BE49-F238E27FC236}">
                <a16:creationId xmlns:a16="http://schemas.microsoft.com/office/drawing/2014/main" id="{53F72539-26AD-4D94-5A0D-E7AD8E3F8F07}"/>
              </a:ext>
            </a:extLst>
          </p:cNvPr>
          <p:cNvSpPr/>
          <p:nvPr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E6AF2A7-4AC9-6598-CC8B-0FC149542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7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A29C7-56D1-9189-A956-615A19FE0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Métodos de Petición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3FCC09-AA9F-0CBD-637A-56ABEF8E3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b="1" dirty="0"/>
              <a:t>GET: </a:t>
            </a:r>
            <a:r>
              <a:rPr lang="es-ES" dirty="0"/>
              <a:t>El método GET  solicita una representación de un recurso específico. Las peticiones que usan el método GET sólo deben recuperar datos.</a:t>
            </a:r>
          </a:p>
          <a:p>
            <a:r>
              <a:rPr lang="es-ES" b="1" dirty="0"/>
              <a:t>POST: </a:t>
            </a:r>
            <a:r>
              <a:rPr lang="es-ES" dirty="0"/>
              <a:t>El método POST se utiliza para enviar una entidad a un recurso en específico, causando a menudo un cambio en el estado o efectos secundarios en el servidor.</a:t>
            </a:r>
          </a:p>
          <a:p>
            <a:r>
              <a:rPr lang="es-ES" b="1" dirty="0"/>
              <a:t>PUT: </a:t>
            </a:r>
            <a:r>
              <a:rPr lang="es-ES" dirty="0"/>
              <a:t>El modo PUT reemplaza todas las representaciones actuales del recurso de destino con la carga útil de la petición.</a:t>
            </a:r>
          </a:p>
          <a:p>
            <a:r>
              <a:rPr lang="es-ES" b="1" dirty="0"/>
              <a:t>DELETE: </a:t>
            </a:r>
            <a:r>
              <a:rPr lang="es-ES" dirty="0"/>
              <a:t>El método DELETE borra un recurso en específico.</a:t>
            </a:r>
          </a:p>
          <a:p>
            <a:r>
              <a:rPr lang="es-ES" b="1" dirty="0"/>
              <a:t>TRACE</a:t>
            </a:r>
            <a:r>
              <a:rPr lang="es-ES" dirty="0"/>
              <a:t>: Este método solicita al servidor que introduzca en la respuesta todos los datos que reciba en el mensaje de petición.</a:t>
            </a:r>
          </a:p>
          <a:p>
            <a:r>
              <a:rPr lang="es-ES" b="1" dirty="0"/>
              <a:t>CONNECT</a:t>
            </a:r>
            <a:r>
              <a:rPr lang="es-ES" dirty="0"/>
              <a:t>: Se utiliza para saber si se tiene acceso a un host, no necesariamente la petición llega al servidor, este método se utiliza principalmente para saber si un proxy nos da acceso a un host bajo condiciones especiales.</a:t>
            </a:r>
          </a:p>
          <a:p>
            <a:r>
              <a:rPr lang="es-ES" b="1" dirty="0"/>
              <a:t>OPTIONS</a:t>
            </a:r>
            <a:r>
              <a:rPr lang="es-ES" dirty="0"/>
              <a:t>: Devuelve los métodos HTTP que el servidor soporta para un URL específico.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7096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70BC6-A3CB-E347-1EB5-F45028E3B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Códigos de Estado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1F732B-0AE1-8F35-A905-FEC272DAA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El código de estado o de respuesta o retorno es un número que indica que ha pasado con la petición.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chemeClr val="accent1"/>
                </a:solidFill>
              </a:rPr>
              <a:t>Códigos con formato 1xx</a:t>
            </a:r>
            <a:r>
              <a:rPr lang="es-ES" dirty="0"/>
              <a:t>: </a:t>
            </a:r>
            <a:r>
              <a:rPr lang="es-ES" b="1" dirty="0"/>
              <a:t>Respuestas informativas</a:t>
            </a:r>
            <a:r>
              <a:rPr lang="es-ES" dirty="0"/>
              <a:t>. Indica que la petición ha sido recibida y se está procesando.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chemeClr val="accent1"/>
                </a:solidFill>
              </a:rPr>
              <a:t>Códigos con formato 2xx</a:t>
            </a:r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s-ES" b="1" dirty="0"/>
              <a:t>Respuestas correctas</a:t>
            </a:r>
            <a:r>
              <a:rPr lang="es-ES" dirty="0"/>
              <a:t>. Indica que la petición ha sido procesada correctamente.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chemeClr val="accent1"/>
                </a:solidFill>
              </a:rPr>
              <a:t>Códigos con formato 3xx</a:t>
            </a:r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s-ES" b="1" dirty="0"/>
              <a:t>Respuestas de redirección</a:t>
            </a:r>
            <a:r>
              <a:rPr lang="es-ES" dirty="0"/>
              <a:t>. Indica que el cliente necesita realizar más acciones para finalizar la petición.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chemeClr val="accent1"/>
                </a:solidFill>
              </a:rPr>
              <a:t>Códigos con formato 4xx</a:t>
            </a:r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s-ES" b="1" dirty="0"/>
              <a:t>Errores causados por el cliente</a:t>
            </a:r>
            <a:r>
              <a:rPr lang="es-ES" dirty="0"/>
              <a:t>. Indica que ha habido un error en el procesado de la petición a causa de que el cliente ha hecho algo mal.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chemeClr val="accent1"/>
                </a:solidFill>
              </a:rPr>
              <a:t>Códigos con formato 5xx</a:t>
            </a:r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s-ES" b="1" dirty="0"/>
              <a:t>Errores causados por el servidor</a:t>
            </a:r>
            <a:r>
              <a:rPr lang="es-ES" dirty="0"/>
              <a:t>. Indica que ha habido un error en el procesado de la petición a causa de un fallo en el servidor.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7342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0B4F1-9DE3-4B81-23A8-7DE11541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 un API Rest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C96D2A-A015-362F-FE37-56EB3B016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s-ES" dirty="0"/>
              <a:t>Una arquitectura REST bien diseñada suele seguir esta estructura:</a:t>
            </a:r>
            <a:endParaRPr lang="es-PE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E0EBAA8-0348-655E-4352-3C21445E7247}"/>
              </a:ext>
            </a:extLst>
          </p:cNvPr>
          <p:cNvSpPr/>
          <p:nvPr/>
        </p:nvSpPr>
        <p:spPr>
          <a:xfrm>
            <a:off x="838200" y="2707944"/>
            <a:ext cx="1801505" cy="8973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Cliente (UI, app)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B47CB4D-48B6-5030-B256-250E3D6FDC26}"/>
              </a:ext>
            </a:extLst>
          </p:cNvPr>
          <p:cNvSpPr/>
          <p:nvPr/>
        </p:nvSpPr>
        <p:spPr>
          <a:xfrm>
            <a:off x="4042011" y="2707944"/>
            <a:ext cx="1801505" cy="8973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Controlador (REST)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A11CD84-813B-174C-29E8-B164340FBC68}"/>
              </a:ext>
            </a:extLst>
          </p:cNvPr>
          <p:cNvSpPr/>
          <p:nvPr/>
        </p:nvSpPr>
        <p:spPr>
          <a:xfrm>
            <a:off x="4039737" y="3970469"/>
            <a:ext cx="1801505" cy="8973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Servicio (Negocio)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645E960-C723-8BA4-FC9B-BA4C09342A51}"/>
              </a:ext>
            </a:extLst>
          </p:cNvPr>
          <p:cNvSpPr/>
          <p:nvPr/>
        </p:nvSpPr>
        <p:spPr>
          <a:xfrm>
            <a:off x="4071580" y="5279623"/>
            <a:ext cx="1801505" cy="8973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Repositorio (Datos)</a:t>
            </a:r>
          </a:p>
        </p:txBody>
      </p:sp>
      <p:sp>
        <p:nvSpPr>
          <p:cNvPr id="8" name="Cilindro 7">
            <a:extLst>
              <a:ext uri="{FF2B5EF4-FFF2-40B4-BE49-F238E27FC236}">
                <a16:creationId xmlns:a16="http://schemas.microsoft.com/office/drawing/2014/main" id="{BF36EDA3-A781-FF4C-A6F0-DA017A5010F3}"/>
              </a:ext>
            </a:extLst>
          </p:cNvPr>
          <p:cNvSpPr/>
          <p:nvPr/>
        </p:nvSpPr>
        <p:spPr>
          <a:xfrm>
            <a:off x="8188657" y="5279623"/>
            <a:ext cx="1160059" cy="897340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BD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2188865-B01D-0CC8-449C-133F29260152}"/>
              </a:ext>
            </a:extLst>
          </p:cNvPr>
          <p:cNvCxnSpPr>
            <a:endCxn id="5" idx="1"/>
          </p:cNvCxnSpPr>
          <p:nvPr/>
        </p:nvCxnSpPr>
        <p:spPr>
          <a:xfrm>
            <a:off x="2639705" y="3152633"/>
            <a:ext cx="1402306" cy="3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DAE9542-F331-0452-F413-0AB4EC899D66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908647" y="3601303"/>
            <a:ext cx="31843" cy="36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E058251-0EA5-BB55-0F50-D7495A864B26}"/>
              </a:ext>
            </a:extLst>
          </p:cNvPr>
          <p:cNvCxnSpPr/>
          <p:nvPr/>
        </p:nvCxnSpPr>
        <p:spPr>
          <a:xfrm>
            <a:off x="4940490" y="4753971"/>
            <a:ext cx="0" cy="52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E64614F-7EFC-DFF6-4A2A-5F514A608D22}"/>
              </a:ext>
            </a:extLst>
          </p:cNvPr>
          <p:cNvCxnSpPr>
            <a:endCxn id="8" idx="2"/>
          </p:cNvCxnSpPr>
          <p:nvPr/>
        </p:nvCxnSpPr>
        <p:spPr>
          <a:xfrm>
            <a:off x="5873085" y="5704764"/>
            <a:ext cx="2315572" cy="23529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6C68118-D8F7-81F1-468C-D3038B2AD303}"/>
              </a:ext>
            </a:extLst>
          </p:cNvPr>
          <p:cNvSpPr txBox="1"/>
          <p:nvPr/>
        </p:nvSpPr>
        <p:spPr>
          <a:xfrm>
            <a:off x="5702037" y="2319877"/>
            <a:ext cx="365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Capa de entrada HTTP (presentación)</a:t>
            </a:r>
            <a:endParaRPr lang="es-PE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8EE904B-9B6C-60D8-8C51-3B122109DEC0}"/>
              </a:ext>
            </a:extLst>
          </p:cNvPr>
          <p:cNvSpPr txBox="1"/>
          <p:nvPr/>
        </p:nvSpPr>
        <p:spPr>
          <a:xfrm>
            <a:off x="5780540" y="3661093"/>
            <a:ext cx="18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Lógica de negocio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8ED0459-9FC8-1E23-4FE7-8C7252057497}"/>
              </a:ext>
            </a:extLst>
          </p:cNvPr>
          <p:cNvSpPr txBox="1"/>
          <p:nvPr/>
        </p:nvSpPr>
        <p:spPr>
          <a:xfrm>
            <a:off x="5747279" y="4971412"/>
            <a:ext cx="3409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Acceso a BD u otros microservicios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7624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B2029-1E48-026C-3571-8BFF129A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de un API Rest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82D872-CB21-4324-4C33-253E74FB9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Recursos como sustantivos:</a:t>
            </a:r>
          </a:p>
          <a:p>
            <a:pPr lvl="1"/>
            <a:r>
              <a:rPr lang="es-PE" dirty="0"/>
              <a:t>/usuarios, /productos, /ordenes</a:t>
            </a:r>
          </a:p>
          <a:p>
            <a:r>
              <a:rPr lang="es-PE" dirty="0"/>
              <a:t>Verbos HTTP correctamente usados:</a:t>
            </a:r>
          </a:p>
          <a:p>
            <a:pPr lvl="1"/>
            <a:r>
              <a:rPr lang="es-PE" dirty="0"/>
              <a:t>GET /usuarios: lista todos</a:t>
            </a:r>
          </a:p>
          <a:p>
            <a:pPr lvl="1"/>
            <a:r>
              <a:rPr lang="es-PE" dirty="0"/>
              <a:t>POST /usuarios: crea nuevo</a:t>
            </a:r>
          </a:p>
          <a:p>
            <a:pPr lvl="1"/>
            <a:r>
              <a:rPr lang="es-PE" dirty="0"/>
              <a:t>GET /usuarios/{id}: obtiene uno</a:t>
            </a:r>
          </a:p>
          <a:p>
            <a:pPr lvl="1"/>
            <a:r>
              <a:rPr lang="es-PE" dirty="0"/>
              <a:t>PUT /usuarios/{id}: reemplaza uno</a:t>
            </a:r>
          </a:p>
          <a:p>
            <a:pPr lvl="1"/>
            <a:r>
              <a:rPr lang="es-PE" dirty="0"/>
              <a:t>PATCH /usuarios/{id}: modifica parcialmente</a:t>
            </a:r>
          </a:p>
          <a:p>
            <a:pPr lvl="1"/>
            <a:r>
              <a:rPr lang="es-PE" dirty="0"/>
              <a:t>DELETE /usuarios/{id}: elimina uno</a:t>
            </a: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8880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3C504-C47B-4F44-9543-155C7962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Implementación de API Rest en Spring Boot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AB024A-C370-3A6B-F62D-A8FF09BA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PE" dirty="0"/>
              <a:t>Controlador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Expone endpoints HTTP.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Usa @RestController.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No debe contener lógica de negocio.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Service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Contiene la lógica de negocio.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Usa @Service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Coordina validaciones, transacciones y llamadas a repositorios o servicios externos.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Repositorio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Interactúa directamente con la base de datos.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Usa JpaRepository u otro DAO.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15079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17E9D-7C03-959D-7C43-F9A8ED3F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Buenas prácticas en API Rest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5D1435-0A43-D8D5-6931-5CA5959AC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/>
              <a:t>📦 Versionado: /api/v1/usuarios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🧩 Validaciones: con @Valid y </a:t>
            </a:r>
            <a:r>
              <a:rPr lang="es-ES" dirty="0" err="1"/>
              <a:t>BindingResult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🔐 Seguridad: con JWT, OAuth2, etc.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🔁 Manejo de errores global: @ControllerAdvice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📄 Documentación con Swagger / </a:t>
            </a:r>
            <a:r>
              <a:rPr lang="es-ES" dirty="0" err="1"/>
              <a:t>OpenAPI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🧪 </a:t>
            </a:r>
            <a:r>
              <a:rPr lang="es-ES" dirty="0" err="1"/>
              <a:t>Tests</a:t>
            </a:r>
            <a:r>
              <a:rPr lang="es-ES" dirty="0"/>
              <a:t>: unitarios y de integración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64126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31105012-C85B-48FE-A9B5-1073A4F8510F}" vid="{0A218172-2346-46E6-9EEE-B3155904D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Igp</Template>
  <TotalTime>61</TotalTime>
  <Words>598</Words>
  <Application>Microsoft Office PowerPoint</Application>
  <PresentationFormat>Panorámica</PresentationFormat>
  <Paragraphs>66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Tema de Office</vt:lpstr>
      <vt:lpstr>Microservicios </vt:lpstr>
      <vt:lpstr>Modulo 7. Creando nuestra API REST </vt:lpstr>
      <vt:lpstr>Métodos de Petición Http</vt:lpstr>
      <vt:lpstr>Códigos de Estado Http</vt:lpstr>
      <vt:lpstr>Arquitectura de un API Rest</vt:lpstr>
      <vt:lpstr>Métodos de un API Rest</vt:lpstr>
      <vt:lpstr>Implementación de API Rest en Spring Boot</vt:lpstr>
      <vt:lpstr>Buenas prácticas en API Rest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ccarrenovi.pe@outlook.es</cp:lastModifiedBy>
  <cp:revision>18</cp:revision>
  <dcterms:created xsi:type="dcterms:W3CDTF">2019-10-15T18:52:48Z</dcterms:created>
  <dcterms:modified xsi:type="dcterms:W3CDTF">2025-05-02T23:24:57Z</dcterms:modified>
</cp:coreProperties>
</file>