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71" r:id="rId3"/>
    <p:sldId id="272" r:id="rId4"/>
    <p:sldId id="274" r:id="rId5"/>
    <p:sldId id="273" r:id="rId6"/>
    <p:sldId id="276" r:id="rId7"/>
    <p:sldId id="275" r:id="rId8"/>
    <p:sldId id="277" r:id="rId9"/>
    <p:sldId id="278" r:id="rId1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41" autoAdjust="0"/>
  </p:normalViewPr>
  <p:slideViewPr>
    <p:cSldViewPr snapToGrid="0">
      <p:cViewPr varScale="1">
        <p:scale>
          <a:sx n="59" d="100"/>
          <a:sy n="59" d="100"/>
        </p:scale>
        <p:origin x="11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1C550-1252-440A-B840-BBD31EDE96BC}" type="datetimeFigureOut">
              <a:rPr lang="es-PE" smtClean="0"/>
              <a:t>20/04/2025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EFC6F-1FC2-4B58-BAB6-651F0C975407}" type="slidenum">
              <a:rPr lang="es-PE" smtClean="0"/>
              <a:t>‹Nº›</a:t>
            </a:fld>
            <a:endParaRPr lang="es-PE"/>
          </a:p>
        </p:txBody>
      </p:sp>
    </p:spTree>
    <p:extLst>
      <p:ext uri="{BB962C8B-B14F-4D97-AF65-F5344CB8AC3E}">
        <p14:creationId xmlns:p14="http://schemas.microsoft.com/office/powerpoint/2010/main" val="415680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Características:</a:t>
            </a:r>
          </a:p>
          <a:p>
            <a:endParaRPr lang="es-ES" dirty="0"/>
          </a:p>
          <a:p>
            <a:r>
              <a:rPr lang="es-ES" dirty="0"/>
              <a:t>🎯 </a:t>
            </a:r>
            <a:r>
              <a:rPr lang="es-ES" b="1" dirty="0"/>
              <a:t>Enfocado en una sola responsabilidad</a:t>
            </a:r>
          </a:p>
          <a:p>
            <a:r>
              <a:rPr lang="es-ES" dirty="0"/>
              <a:t>Cada microservicio realiza una única función o proceso del negocio (</a:t>
            </a:r>
            <a:r>
              <a:rPr lang="es-ES" dirty="0" err="1"/>
              <a:t>ej</a:t>
            </a:r>
            <a:r>
              <a:rPr lang="es-ES" dirty="0"/>
              <a:t>: "gestión de usuarios", "procesamiento de pagos").</a:t>
            </a:r>
          </a:p>
          <a:p>
            <a:endParaRPr lang="es-ES" dirty="0"/>
          </a:p>
          <a:p>
            <a:r>
              <a:rPr lang="es-ES" dirty="0"/>
              <a:t>🔗 </a:t>
            </a:r>
            <a:r>
              <a:rPr lang="es-ES" b="1" dirty="0"/>
              <a:t>Independiente</a:t>
            </a:r>
          </a:p>
          <a:p>
            <a:r>
              <a:rPr lang="es-ES" dirty="0"/>
              <a:t>Puede desarrollarse, probarse y desplegarse sin afectar a los demás microservicios.</a:t>
            </a:r>
          </a:p>
          <a:p>
            <a:endParaRPr lang="es-ES" dirty="0"/>
          </a:p>
          <a:p>
            <a:r>
              <a:rPr lang="es-ES" dirty="0"/>
              <a:t>🧠 </a:t>
            </a:r>
            <a:r>
              <a:rPr lang="es-ES" b="1" dirty="0"/>
              <a:t>Autónomo</a:t>
            </a:r>
          </a:p>
          <a:p>
            <a:r>
              <a:rPr lang="es-ES" dirty="0"/>
              <a:t>Posee su propia lógica de negocio, base de datos (idealmente), y configuración.</a:t>
            </a:r>
          </a:p>
          <a:p>
            <a:endParaRPr lang="es-ES" dirty="0"/>
          </a:p>
          <a:p>
            <a:r>
              <a:rPr lang="es-ES" dirty="0"/>
              <a:t>💬 </a:t>
            </a:r>
            <a:r>
              <a:rPr lang="es-ES" b="1" dirty="0"/>
              <a:t>Comunicación mediante APIs</a:t>
            </a:r>
          </a:p>
          <a:p>
            <a:r>
              <a:rPr lang="es-ES" dirty="0"/>
              <a:t>Los microservicios se comunican entre sí vía HTTP/REST, gRPC, mensajería (Kafka, RabbitMQ).</a:t>
            </a:r>
          </a:p>
          <a:p>
            <a:endParaRPr lang="es-ES" dirty="0"/>
          </a:p>
          <a:p>
            <a:r>
              <a:rPr lang="es-ES" dirty="0"/>
              <a:t>🏗️ </a:t>
            </a:r>
            <a:r>
              <a:rPr lang="es-ES" b="1" dirty="0"/>
              <a:t>Despliegue independiente</a:t>
            </a:r>
          </a:p>
          <a:p>
            <a:r>
              <a:rPr lang="es-ES" dirty="0"/>
              <a:t>Se pueden actualizar sin necesidad de reiniciar toda la aplicación.</a:t>
            </a:r>
          </a:p>
          <a:p>
            <a:endParaRPr lang="es-ES" dirty="0"/>
          </a:p>
          <a:p>
            <a:r>
              <a:rPr lang="es-ES" dirty="0"/>
              <a:t>🔄 </a:t>
            </a:r>
            <a:r>
              <a:rPr lang="es-ES" b="1" dirty="0"/>
              <a:t>Escalabilidad individual</a:t>
            </a:r>
          </a:p>
          <a:p>
            <a:r>
              <a:rPr lang="es-ES" dirty="0"/>
              <a:t>Solo se escalan los servicios que lo necesitan, no todo el sistema.</a:t>
            </a:r>
          </a:p>
          <a:p>
            <a:endParaRPr lang="es-ES" dirty="0"/>
          </a:p>
          <a:p>
            <a:r>
              <a:rPr lang="es-ES" dirty="0"/>
              <a:t>🧱 </a:t>
            </a:r>
            <a:r>
              <a:rPr lang="es-ES" b="1" dirty="0"/>
              <a:t>Tecnología heterogénea (opcional)</a:t>
            </a:r>
          </a:p>
          <a:p>
            <a:r>
              <a:rPr lang="es-ES" dirty="0"/>
              <a:t>Pueden estar escritos en distintos lenguajes o usar distintas bases de datos, aunque esto aumenta la complejidad operativa.</a:t>
            </a:r>
          </a:p>
          <a:p>
            <a:endParaRPr lang="es-ES" dirty="0"/>
          </a:p>
          <a:p>
            <a:pPr>
              <a:buNone/>
            </a:pPr>
            <a:r>
              <a:rPr lang="es-ES" b="1" dirty="0"/>
              <a:t>🛠️ Ejemplo simple</a:t>
            </a:r>
          </a:p>
          <a:p>
            <a:pPr>
              <a:buNone/>
            </a:pPr>
            <a:r>
              <a:rPr lang="es-ES" dirty="0"/>
              <a:t>Supongamos un sistema de comercio electrónico. En una arquitectura de microservicios, podrías tener:</a:t>
            </a:r>
          </a:p>
          <a:p>
            <a:pPr>
              <a:buFont typeface="Arial" panose="020B0604020202020204" pitchFamily="34" charset="0"/>
              <a:buChar char="•"/>
            </a:pPr>
            <a:r>
              <a:rPr lang="es-ES" dirty="0"/>
              <a:t>Servicio de usuarios (registro, login)</a:t>
            </a:r>
          </a:p>
          <a:p>
            <a:pPr>
              <a:buFont typeface="Arial" panose="020B0604020202020204" pitchFamily="34" charset="0"/>
              <a:buChar char="•"/>
            </a:pPr>
            <a:r>
              <a:rPr lang="es-ES" dirty="0"/>
              <a:t>Servicio de productos (catálogo, precios)</a:t>
            </a:r>
          </a:p>
          <a:p>
            <a:pPr>
              <a:buFont typeface="Arial" panose="020B0604020202020204" pitchFamily="34" charset="0"/>
              <a:buChar char="•"/>
            </a:pPr>
            <a:r>
              <a:rPr lang="es-ES" dirty="0"/>
              <a:t>Servicio de pedidos</a:t>
            </a:r>
          </a:p>
          <a:p>
            <a:pPr>
              <a:buFont typeface="Arial" panose="020B0604020202020204" pitchFamily="34" charset="0"/>
              <a:buChar char="•"/>
            </a:pPr>
            <a:r>
              <a:rPr lang="es-ES" dirty="0"/>
              <a:t>Servicio de pagos</a:t>
            </a:r>
          </a:p>
          <a:p>
            <a:pPr>
              <a:buFont typeface="Arial" panose="020B0604020202020204" pitchFamily="34" charset="0"/>
              <a:buChar char="•"/>
            </a:pPr>
            <a:r>
              <a:rPr lang="es-ES" dirty="0"/>
              <a:t>Servicio de notificaciones (correo, SMS)</a:t>
            </a:r>
          </a:p>
          <a:p>
            <a:r>
              <a:rPr lang="es-ES" dirty="0"/>
              <a:t>Cada uno se implementa y despliega por separado, pero </a:t>
            </a:r>
            <a:r>
              <a:rPr lang="es-ES" b="1" dirty="0"/>
              <a:t>colaboran</a:t>
            </a:r>
            <a:r>
              <a:rPr lang="es-ES" dirty="0"/>
              <a:t> para cumplir los procesos completos.</a:t>
            </a:r>
          </a:p>
          <a:p>
            <a:endParaRPr lang="es-PE" dirty="0"/>
          </a:p>
        </p:txBody>
      </p:sp>
      <p:sp>
        <p:nvSpPr>
          <p:cNvPr id="4" name="Marcador de número de diapositiva 3"/>
          <p:cNvSpPr>
            <a:spLocks noGrp="1"/>
          </p:cNvSpPr>
          <p:nvPr>
            <p:ph type="sldNum" sz="quarter" idx="5"/>
          </p:nvPr>
        </p:nvSpPr>
        <p:spPr/>
        <p:txBody>
          <a:bodyPr/>
          <a:lstStyle/>
          <a:p>
            <a:fld id="{37FEFC6F-1FC2-4B58-BAB6-651F0C975407}" type="slidenum">
              <a:rPr lang="es-PE" smtClean="0"/>
              <a:t>4</a:t>
            </a:fld>
            <a:endParaRPr lang="es-PE"/>
          </a:p>
        </p:txBody>
      </p:sp>
    </p:spTree>
    <p:extLst>
      <p:ext uri="{BB962C8B-B14F-4D97-AF65-F5344CB8AC3E}">
        <p14:creationId xmlns:p14="http://schemas.microsoft.com/office/powerpoint/2010/main" val="362906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b="1" dirty="0"/>
              <a:t>Referencia</a:t>
            </a:r>
          </a:p>
          <a:p>
            <a:endParaRPr lang="es-PE" dirty="0"/>
          </a:p>
          <a:p>
            <a:r>
              <a:rPr lang="es-PE" dirty="0"/>
              <a:t>https://appinventiv.com/blog/microservice-architecture-an-overview/</a:t>
            </a:r>
          </a:p>
        </p:txBody>
      </p:sp>
      <p:sp>
        <p:nvSpPr>
          <p:cNvPr id="4" name="Marcador de número de diapositiva 3"/>
          <p:cNvSpPr>
            <a:spLocks noGrp="1"/>
          </p:cNvSpPr>
          <p:nvPr>
            <p:ph type="sldNum" sz="quarter" idx="5"/>
          </p:nvPr>
        </p:nvSpPr>
        <p:spPr/>
        <p:txBody>
          <a:bodyPr/>
          <a:lstStyle/>
          <a:p>
            <a:fld id="{37FEFC6F-1FC2-4B58-BAB6-651F0C975407}" type="slidenum">
              <a:rPr lang="es-PE" smtClean="0"/>
              <a:t>7</a:t>
            </a:fld>
            <a:endParaRPr lang="es-PE"/>
          </a:p>
        </p:txBody>
      </p:sp>
    </p:spTree>
    <p:extLst>
      <p:ext uri="{BB962C8B-B14F-4D97-AF65-F5344CB8AC3E}">
        <p14:creationId xmlns:p14="http://schemas.microsoft.com/office/powerpoint/2010/main" val="3585730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64C1-E9DC-40A1-9E43-E402882096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81F1547C-89C4-4BDE-857A-7D680201E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a:extLst>
              <a:ext uri="{FF2B5EF4-FFF2-40B4-BE49-F238E27FC236}">
                <a16:creationId xmlns:a16="http://schemas.microsoft.com/office/drawing/2014/main" id="{DFF21849-24A2-4D82-8981-B9971C8B4DFC}"/>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5" name="Marcador de pie de página 4">
            <a:extLst>
              <a:ext uri="{FF2B5EF4-FFF2-40B4-BE49-F238E27FC236}">
                <a16:creationId xmlns:a16="http://schemas.microsoft.com/office/drawing/2014/main" id="{3D435ADE-C639-4AC4-BF6E-F5156ACE93D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E982696-8614-4C68-98CA-4DDC4BCCF6D4}"/>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B51093C6-E814-018A-B335-02DB5CDCC0FC}"/>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174E762E-608E-D227-2986-9C20018BC3F8}"/>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203A6B7C-A89B-1CBA-54AC-06D3BAF14D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18147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33C8C-16AD-45D0-A8DE-59F6CADFDF0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36D20C8-4D10-47D7-BDDC-28E9F8DA8A76}"/>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852DC31-3689-44F9-A7DE-41440148DA00}"/>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5" name="Marcador de pie de página 4">
            <a:extLst>
              <a:ext uri="{FF2B5EF4-FFF2-40B4-BE49-F238E27FC236}">
                <a16:creationId xmlns:a16="http://schemas.microsoft.com/office/drawing/2014/main" id="{5FCAEC45-F22A-4A04-B5CA-8FA702CA061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FA24BE4-7116-4BF0-8B13-E0F4B4248B44}"/>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258187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15A5AB3-6266-4CC1-8242-D8B75D32C1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20CF08-FB9B-4D6A-9B8A-8D4CC7361AC0}"/>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D8CEBA2-9B66-4E58-B8BF-E17303964CB4}"/>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5" name="Marcador de pie de página 4">
            <a:extLst>
              <a:ext uri="{FF2B5EF4-FFF2-40B4-BE49-F238E27FC236}">
                <a16:creationId xmlns:a16="http://schemas.microsoft.com/office/drawing/2014/main" id="{D3EF5F9B-983A-4DAF-89FC-48D9D167B89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AC8A4F-2B66-4F7F-B1A5-8F12B65A814A}"/>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10792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23D4F-6018-414A-BDA7-2882B8A19DFF}"/>
              </a:ext>
            </a:extLst>
          </p:cNvPr>
          <p:cNvSpPr>
            <a:spLocks noGrp="1"/>
          </p:cNvSpPr>
          <p:nvPr>
            <p:ph type="title"/>
          </p:nvPr>
        </p:nvSpPr>
        <p:spPr/>
        <p:txBody>
          <a:bodyPr/>
          <a:lstStyle>
            <a:lvl1pPr>
              <a:defRPr>
                <a:solidFill>
                  <a:srgbClr val="002060"/>
                </a:solidFill>
              </a:defRPr>
            </a:lvl1pPr>
          </a:lstStyle>
          <a:p>
            <a:r>
              <a:rPr lang="es-ES" dirty="0"/>
              <a:t>Haga clic para modificar el estilo de título del patrón</a:t>
            </a:r>
            <a:endParaRPr lang="es-PE" dirty="0"/>
          </a:p>
        </p:txBody>
      </p:sp>
      <p:sp>
        <p:nvSpPr>
          <p:cNvPr id="3" name="Marcador de contenido 2">
            <a:extLst>
              <a:ext uri="{FF2B5EF4-FFF2-40B4-BE49-F238E27FC236}">
                <a16:creationId xmlns:a16="http://schemas.microsoft.com/office/drawing/2014/main" id="{06BFD6A8-B904-48D0-9837-E8E1C332DAC7}"/>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7A29892-ADC7-47C1-9BC7-262A40238E8F}"/>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5" name="Marcador de pie de página 4">
            <a:extLst>
              <a:ext uri="{FF2B5EF4-FFF2-40B4-BE49-F238E27FC236}">
                <a16:creationId xmlns:a16="http://schemas.microsoft.com/office/drawing/2014/main" id="{4EAAB593-867F-4582-A566-2DA051E51BB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6FE8EDE-1376-4DF1-8A48-0811D9E7589F}"/>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93A2D180-C153-039E-DD6E-A0E50A2FD204}"/>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9C796DDA-9F03-DF48-461E-8456A00C5F23}"/>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E839326E-2031-EDD1-EE51-691B30BC89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214509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9AFE3-A25E-4B6C-A67E-FBDE80B24DB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BF85656-B908-4CE7-BC3A-98E63C88A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5062E746-781F-408E-BEFF-FACF7AECE8E3}"/>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5" name="Marcador de pie de página 4">
            <a:extLst>
              <a:ext uri="{FF2B5EF4-FFF2-40B4-BE49-F238E27FC236}">
                <a16:creationId xmlns:a16="http://schemas.microsoft.com/office/drawing/2014/main" id="{FE6E84A9-1732-478C-9A0A-8D73A2276D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422AC0-7646-47D3-81D1-7D6CC56A8AEE}"/>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C88C4A06-1DB8-FA14-2784-8EA17C578A58}"/>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6E207159-2797-E6A6-4641-EEA1B55C2978}"/>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D4940AC3-1AD2-57A6-64D1-1AC534BF59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382066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39C69-B078-42B6-AA22-C48FCD41598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F3809CA-070B-42AC-9C47-E94B3B854B87}"/>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8965D72-EC3D-4190-8795-5F90C22EE91F}"/>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5D039672-7B7B-4D61-BD1A-FCA3C68BDE1D}"/>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6" name="Marcador de pie de página 5">
            <a:extLst>
              <a:ext uri="{FF2B5EF4-FFF2-40B4-BE49-F238E27FC236}">
                <a16:creationId xmlns:a16="http://schemas.microsoft.com/office/drawing/2014/main" id="{2A174C06-611F-4B65-B6B5-0ED90CA4A57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B21DE48-FFA2-447E-81AD-3EAB0730205E}"/>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10157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3BA0F-E6F9-49C0-8023-E2889A2B3C9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F3A8325-C8F8-40BE-A002-E534CB431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0014B417-A567-459A-830D-65F0D5292193}"/>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D32F1713-BD32-4492-8F39-FF7827EA9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95B2E9BA-4403-4546-A662-33B3FEF4A84C}"/>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1432CE6-F185-4B82-B50D-173950F50594}"/>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8" name="Marcador de pie de página 7">
            <a:extLst>
              <a:ext uri="{FF2B5EF4-FFF2-40B4-BE49-F238E27FC236}">
                <a16:creationId xmlns:a16="http://schemas.microsoft.com/office/drawing/2014/main" id="{54F30A91-A228-4CD4-ACA8-8C3AB00909B5}"/>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1C7AE7C-D480-46AE-8767-F37202255611}"/>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02170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C1C4A-F40E-4396-9B99-3D2BE9E92BA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AE69318-BA39-4E76-9479-64254BC92541}"/>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4" name="Marcador de pie de página 3">
            <a:extLst>
              <a:ext uri="{FF2B5EF4-FFF2-40B4-BE49-F238E27FC236}">
                <a16:creationId xmlns:a16="http://schemas.microsoft.com/office/drawing/2014/main" id="{791ACBD0-5A80-40A2-A288-FF3C626C9BA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A3A2C7D-795A-4DBD-8BFA-36F06674F68D}"/>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35470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ACA4BC1-3BA6-478F-9214-A9A625AE4499}"/>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3" name="Marcador de pie de página 2">
            <a:extLst>
              <a:ext uri="{FF2B5EF4-FFF2-40B4-BE49-F238E27FC236}">
                <a16:creationId xmlns:a16="http://schemas.microsoft.com/office/drawing/2014/main" id="{2C1107F3-9477-48E4-A33E-5D7BDDA2EF4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B1AB6C25-D795-4287-9818-65C0DC7BF703}"/>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46955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DA46-909D-4B7C-9FBB-A0FFC18DCE8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A74ED7E-3389-4BFD-8616-D96B5615B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4CD044A0-5AE2-43DE-AB6F-0B715A84E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F8789856-3F9B-4844-B4A5-3C482BE38081}"/>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6" name="Marcador de pie de página 5">
            <a:extLst>
              <a:ext uri="{FF2B5EF4-FFF2-40B4-BE49-F238E27FC236}">
                <a16:creationId xmlns:a16="http://schemas.microsoft.com/office/drawing/2014/main" id="{CAC795B6-9BF4-4C4D-9E65-A272C6346A1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3F02C5E-BBE9-4B5A-9F45-7422680DF408}"/>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244155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BB469-8D83-4D8C-9CBE-ED5CD61204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48A88EE4-DFD1-4AD2-9DEE-2F9F46F20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01F7D3D8-A985-4B72-9A6F-8F774B11A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0023D449-41C5-4F2A-BD31-BD111BB90C42}"/>
              </a:ext>
            </a:extLst>
          </p:cNvPr>
          <p:cNvSpPr>
            <a:spLocks noGrp="1"/>
          </p:cNvSpPr>
          <p:nvPr>
            <p:ph type="dt" sz="half" idx="10"/>
          </p:nvPr>
        </p:nvSpPr>
        <p:spPr/>
        <p:txBody>
          <a:bodyPr/>
          <a:lstStyle/>
          <a:p>
            <a:fld id="{9947E4B7-F257-4C4C-887E-FAB8D4174B66}" type="datetimeFigureOut">
              <a:rPr lang="es-PE" smtClean="0"/>
              <a:t>20/04/2025</a:t>
            </a:fld>
            <a:endParaRPr lang="es-PE"/>
          </a:p>
        </p:txBody>
      </p:sp>
      <p:sp>
        <p:nvSpPr>
          <p:cNvPr id="6" name="Marcador de pie de página 5">
            <a:extLst>
              <a:ext uri="{FF2B5EF4-FFF2-40B4-BE49-F238E27FC236}">
                <a16:creationId xmlns:a16="http://schemas.microsoft.com/office/drawing/2014/main" id="{BEF623C3-8E21-4D81-AD64-50AC6B888A6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DC67A2D-8380-4B18-8809-372940BAE569}"/>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6444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0366F34-43F1-4DD1-AD04-F6B77903F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54F8C42-5999-4530-8914-FDF76D4BB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628502-5F13-461E-89FC-B301C857C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7E4B7-F257-4C4C-887E-FAB8D4174B66}" type="datetimeFigureOut">
              <a:rPr lang="es-PE" smtClean="0"/>
              <a:t>20/04/2025</a:t>
            </a:fld>
            <a:endParaRPr lang="es-PE"/>
          </a:p>
        </p:txBody>
      </p:sp>
      <p:sp>
        <p:nvSpPr>
          <p:cNvPr id="5" name="Marcador de pie de página 4">
            <a:extLst>
              <a:ext uri="{FF2B5EF4-FFF2-40B4-BE49-F238E27FC236}">
                <a16:creationId xmlns:a16="http://schemas.microsoft.com/office/drawing/2014/main" id="{5B7D2B12-910E-418B-BC20-65475ADC9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9E7B8871-77AF-450A-A57C-36C757F5A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23AB598C-5232-23D2-4132-AA006DDC6586}"/>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A22A5758-B37A-1729-913D-8597ABD919B6}"/>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244D7308-4893-5734-531B-0DBF096F498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95174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3F55F-6B10-FEF2-B536-CDD15FB6F67F}"/>
              </a:ext>
            </a:extLst>
          </p:cNvPr>
          <p:cNvSpPr>
            <a:spLocks noGrp="1"/>
          </p:cNvSpPr>
          <p:nvPr>
            <p:ph type="title"/>
          </p:nvPr>
        </p:nvSpPr>
        <p:spPr/>
        <p:txBody>
          <a:bodyPr/>
          <a:lstStyle/>
          <a:p>
            <a:r>
              <a:rPr lang="es-PE" dirty="0"/>
              <a:t>Microservicios </a:t>
            </a:r>
          </a:p>
        </p:txBody>
      </p:sp>
      <p:sp>
        <p:nvSpPr>
          <p:cNvPr id="3" name="Marcador de texto 2">
            <a:extLst>
              <a:ext uri="{FF2B5EF4-FFF2-40B4-BE49-F238E27FC236}">
                <a16:creationId xmlns:a16="http://schemas.microsoft.com/office/drawing/2014/main" id="{36957EA7-1609-B90A-0F8E-B8AF3CF031D0}"/>
              </a:ext>
            </a:extLst>
          </p:cNvPr>
          <p:cNvSpPr>
            <a:spLocks noGrp="1"/>
          </p:cNvSpPr>
          <p:nvPr>
            <p:ph type="body" idx="1"/>
          </p:nvPr>
        </p:nvSpPr>
        <p:spPr/>
        <p:txBody>
          <a:bodyPr/>
          <a:lstStyle/>
          <a:p>
            <a:r>
              <a:rPr lang="es-PE" dirty="0"/>
              <a:t>Nivel Básico</a:t>
            </a:r>
          </a:p>
        </p:txBody>
      </p:sp>
      <p:sp>
        <p:nvSpPr>
          <p:cNvPr id="4" name="Rectángulo 3">
            <a:extLst>
              <a:ext uri="{FF2B5EF4-FFF2-40B4-BE49-F238E27FC236}">
                <a16:creationId xmlns:a16="http://schemas.microsoft.com/office/drawing/2014/main" id="{C3B35DED-40CB-4618-624F-8960D11877D7}"/>
              </a:ext>
            </a:extLst>
          </p:cNvPr>
          <p:cNvSpPr/>
          <p:nvPr/>
        </p:nvSpPr>
        <p:spPr>
          <a:xfrm>
            <a:off x="0" y="0"/>
            <a:ext cx="12192000" cy="9276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12">
            <a:extLst>
              <a:ext uri="{FF2B5EF4-FFF2-40B4-BE49-F238E27FC236}">
                <a16:creationId xmlns:a16="http://schemas.microsoft.com/office/drawing/2014/main" id="{4CF26D6C-B61F-EC45-1A5B-167F5A47A62E}"/>
              </a:ext>
            </a:extLst>
          </p:cNvPr>
          <p:cNvSpPr/>
          <p:nvPr/>
        </p:nvSpPr>
        <p:spPr>
          <a:xfrm>
            <a:off x="0" y="6679095"/>
            <a:ext cx="10283687" cy="92765"/>
          </a:xfrm>
          <a:custGeom>
            <a:avLst/>
            <a:gdLst>
              <a:gd name="connsiteX0" fmla="*/ 0 w 10283687"/>
              <a:gd name="connsiteY0" fmla="*/ 0 h 92765"/>
              <a:gd name="connsiteX1" fmla="*/ 10283687 w 10283687"/>
              <a:gd name="connsiteY1" fmla="*/ 0 h 92765"/>
              <a:gd name="connsiteX2" fmla="*/ 10283687 w 10283687"/>
              <a:gd name="connsiteY2" fmla="*/ 92765 h 92765"/>
              <a:gd name="connsiteX3" fmla="*/ 0 w 10283687"/>
              <a:gd name="connsiteY3" fmla="*/ 92765 h 92765"/>
              <a:gd name="connsiteX4" fmla="*/ 0 w 10283687"/>
              <a:gd name="connsiteY4" fmla="*/ 0 h 92765"/>
              <a:gd name="connsiteX0" fmla="*/ 0 w 10283687"/>
              <a:gd name="connsiteY0" fmla="*/ 0 h 92765"/>
              <a:gd name="connsiteX1" fmla="*/ 9899374 w 10283687"/>
              <a:gd name="connsiteY1" fmla="*/ 26504 h 92765"/>
              <a:gd name="connsiteX2" fmla="*/ 10283687 w 10283687"/>
              <a:gd name="connsiteY2" fmla="*/ 92765 h 92765"/>
              <a:gd name="connsiteX3" fmla="*/ 0 w 10283687"/>
              <a:gd name="connsiteY3" fmla="*/ 92765 h 92765"/>
              <a:gd name="connsiteX4" fmla="*/ 0 w 10283687"/>
              <a:gd name="connsiteY4" fmla="*/ 0 h 92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3687" h="92765">
                <a:moveTo>
                  <a:pt x="0" y="0"/>
                </a:moveTo>
                <a:lnTo>
                  <a:pt x="9899374" y="26504"/>
                </a:lnTo>
                <a:lnTo>
                  <a:pt x="10283687" y="92765"/>
                </a:lnTo>
                <a:lnTo>
                  <a:pt x="0" y="92765"/>
                </a:lnTo>
                <a:lnTo>
                  <a:pt x="0"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85F097A3-8364-E121-2F08-7E2A3E0AE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grpSp>
        <p:nvGrpSpPr>
          <p:cNvPr id="11" name="Grupo 10">
            <a:extLst>
              <a:ext uri="{FF2B5EF4-FFF2-40B4-BE49-F238E27FC236}">
                <a16:creationId xmlns:a16="http://schemas.microsoft.com/office/drawing/2014/main" id="{7E890BE9-2B89-9220-4410-7BF0219529DA}"/>
              </a:ext>
            </a:extLst>
          </p:cNvPr>
          <p:cNvGrpSpPr/>
          <p:nvPr/>
        </p:nvGrpSpPr>
        <p:grpSpPr>
          <a:xfrm>
            <a:off x="831850" y="542606"/>
            <a:ext cx="9491026" cy="2462672"/>
            <a:chOff x="1146412" y="387350"/>
            <a:chExt cx="9015484" cy="2593501"/>
          </a:xfrm>
        </p:grpSpPr>
        <p:pic>
          <p:nvPicPr>
            <p:cNvPr id="8" name="Imagen 7">
              <a:extLst>
                <a:ext uri="{FF2B5EF4-FFF2-40B4-BE49-F238E27FC236}">
                  <a16:creationId xmlns:a16="http://schemas.microsoft.com/office/drawing/2014/main" id="{5218FACC-FC45-EFDF-975B-41239B46FB27}"/>
                </a:ext>
              </a:extLst>
            </p:cNvPr>
            <p:cNvPicPr>
              <a:picLocks noChangeAspect="1"/>
            </p:cNvPicPr>
            <p:nvPr/>
          </p:nvPicPr>
          <p:blipFill>
            <a:blip r:embed="rId3"/>
            <a:stretch>
              <a:fillRect/>
            </a:stretch>
          </p:blipFill>
          <p:spPr>
            <a:xfrm>
              <a:off x="7342496" y="387350"/>
              <a:ext cx="2819400" cy="2590800"/>
            </a:xfrm>
            <a:prstGeom prst="rect">
              <a:avLst/>
            </a:prstGeom>
          </p:spPr>
        </p:pic>
        <p:pic>
          <p:nvPicPr>
            <p:cNvPr id="10" name="Imagen 9">
              <a:extLst>
                <a:ext uri="{FF2B5EF4-FFF2-40B4-BE49-F238E27FC236}">
                  <a16:creationId xmlns:a16="http://schemas.microsoft.com/office/drawing/2014/main" id="{5B59B3B9-4751-D88D-7369-BEEEBD29127C}"/>
                </a:ext>
              </a:extLst>
            </p:cNvPr>
            <p:cNvPicPr>
              <a:picLocks noChangeAspect="1"/>
            </p:cNvPicPr>
            <p:nvPr/>
          </p:nvPicPr>
          <p:blipFill>
            <a:blip r:embed="rId4"/>
            <a:stretch>
              <a:fillRect/>
            </a:stretch>
          </p:blipFill>
          <p:spPr>
            <a:xfrm>
              <a:off x="1146412" y="409717"/>
              <a:ext cx="6196084" cy="2571134"/>
            </a:xfrm>
            <a:prstGeom prst="rect">
              <a:avLst/>
            </a:prstGeom>
          </p:spPr>
        </p:pic>
      </p:grpSp>
      <p:sp>
        <p:nvSpPr>
          <p:cNvPr id="12" name="CuadroTexto 11">
            <a:extLst>
              <a:ext uri="{FF2B5EF4-FFF2-40B4-BE49-F238E27FC236}">
                <a16:creationId xmlns:a16="http://schemas.microsoft.com/office/drawing/2014/main" id="{3A676DF4-AF00-64C8-E2CE-73B140A27B22}"/>
              </a:ext>
            </a:extLst>
          </p:cNvPr>
          <p:cNvSpPr txBox="1"/>
          <p:nvPr/>
        </p:nvSpPr>
        <p:spPr>
          <a:xfrm>
            <a:off x="968991" y="5459104"/>
            <a:ext cx="2602187" cy="646331"/>
          </a:xfrm>
          <a:prstGeom prst="rect">
            <a:avLst/>
          </a:prstGeom>
          <a:noFill/>
        </p:spPr>
        <p:txBody>
          <a:bodyPr wrap="none" rtlCol="0">
            <a:spAutoFit/>
          </a:bodyPr>
          <a:lstStyle/>
          <a:p>
            <a:r>
              <a:rPr lang="es-PE" dirty="0"/>
              <a:t>Instructor: Carlos Carreño</a:t>
            </a:r>
          </a:p>
          <a:p>
            <a:r>
              <a:rPr lang="es-PE" dirty="0"/>
              <a:t>ccarrenovi@gmail.com</a:t>
            </a:r>
          </a:p>
        </p:txBody>
      </p:sp>
    </p:spTree>
    <p:extLst>
      <p:ext uri="{BB962C8B-B14F-4D97-AF65-F5344CB8AC3E}">
        <p14:creationId xmlns:p14="http://schemas.microsoft.com/office/powerpoint/2010/main" val="110330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1D2DA-B256-A568-4224-5B336AB101D1}"/>
              </a:ext>
            </a:extLst>
          </p:cNvPr>
          <p:cNvSpPr>
            <a:spLocks noGrp="1"/>
          </p:cNvSpPr>
          <p:nvPr>
            <p:ph type="ctrTitle"/>
          </p:nvPr>
        </p:nvSpPr>
        <p:spPr/>
        <p:txBody>
          <a:bodyPr/>
          <a:lstStyle/>
          <a:p>
            <a:r>
              <a:rPr lang="es-ES" dirty="0"/>
              <a:t>Modulo 1. Introducción a los Microservicios </a:t>
            </a:r>
            <a:endParaRPr lang="es-PE" dirty="0"/>
          </a:p>
        </p:txBody>
      </p:sp>
      <p:sp>
        <p:nvSpPr>
          <p:cNvPr id="3" name="Subtítulo 2">
            <a:extLst>
              <a:ext uri="{FF2B5EF4-FFF2-40B4-BE49-F238E27FC236}">
                <a16:creationId xmlns:a16="http://schemas.microsoft.com/office/drawing/2014/main" id="{F56909F8-DE74-E598-1C6F-D385241D634F}"/>
              </a:ext>
            </a:extLst>
          </p:cNvPr>
          <p:cNvSpPr>
            <a:spLocks noGrp="1"/>
          </p:cNvSpPr>
          <p:nvPr>
            <p:ph type="subTitle" idx="1"/>
          </p:nvPr>
        </p:nvSpPr>
        <p:spPr/>
        <p:txBody>
          <a:bodyPr/>
          <a:lstStyle/>
          <a:p>
            <a:r>
              <a:rPr lang="es-PE" sz="1800" b="1" kern="100" dirty="0">
                <a:effectLst/>
                <a:latin typeface="Aptos" panose="020B0004020202020204" pitchFamily="34" charset="0"/>
                <a:ea typeface="Aptos" panose="020B0004020202020204" pitchFamily="34" charset="0"/>
                <a:cs typeface="Times New Roman" panose="02020603050405020304" pitchFamily="18" charset="0"/>
              </a:rPr>
              <a:t>Objetivo: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Comprender qué es la arquitectura de microservicios y cuándo aplicarla.</a:t>
            </a:r>
          </a:p>
          <a:p>
            <a:endParaRPr lang="es-PE" dirty="0"/>
          </a:p>
          <a:p>
            <a:r>
              <a:rPr lang="es-PE" dirty="0"/>
              <a:t>Duración: 1h</a:t>
            </a:r>
          </a:p>
          <a:p>
            <a:endParaRPr lang="es-PE" dirty="0"/>
          </a:p>
        </p:txBody>
      </p:sp>
      <p:sp>
        <p:nvSpPr>
          <p:cNvPr id="4" name="Rectángulo 3">
            <a:extLst>
              <a:ext uri="{FF2B5EF4-FFF2-40B4-BE49-F238E27FC236}">
                <a16:creationId xmlns:a16="http://schemas.microsoft.com/office/drawing/2014/main" id="{674D3B39-F491-06B9-A34A-6D10BC4D975A}"/>
              </a:ext>
            </a:extLst>
          </p:cNvPr>
          <p:cNvSpPr/>
          <p:nvPr/>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13">
            <a:extLst>
              <a:ext uri="{FF2B5EF4-FFF2-40B4-BE49-F238E27FC236}">
                <a16:creationId xmlns:a16="http://schemas.microsoft.com/office/drawing/2014/main" id="{53F72539-26AD-4D94-5A0D-E7AD8E3F8F07}"/>
              </a:ext>
            </a:extLst>
          </p:cNvPr>
          <p:cNvSpPr/>
          <p:nvPr/>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AE6AF2A7-4AC9-6598-CC8B-0FC149542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347227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8182B-C0ED-6F56-7AC0-299A54228724}"/>
              </a:ext>
            </a:extLst>
          </p:cNvPr>
          <p:cNvSpPr>
            <a:spLocks noGrp="1"/>
          </p:cNvSpPr>
          <p:nvPr>
            <p:ph type="title"/>
          </p:nvPr>
        </p:nvSpPr>
        <p:spPr/>
        <p:txBody>
          <a:bodyPr/>
          <a:lstStyle/>
          <a:p>
            <a:r>
              <a:rPr lang="es-ES" dirty="0"/>
              <a:t>¿Qué es un microservicio? Comparación con el modelo monolítico.</a:t>
            </a:r>
            <a:endParaRPr lang="es-PE" dirty="0"/>
          </a:p>
        </p:txBody>
      </p:sp>
      <p:sp>
        <p:nvSpPr>
          <p:cNvPr id="3" name="Marcador de contenido 2">
            <a:extLst>
              <a:ext uri="{FF2B5EF4-FFF2-40B4-BE49-F238E27FC236}">
                <a16:creationId xmlns:a16="http://schemas.microsoft.com/office/drawing/2014/main" id="{17600ABB-DF63-1F98-6B20-7EF0C7CF7F27}"/>
              </a:ext>
            </a:extLst>
          </p:cNvPr>
          <p:cNvSpPr>
            <a:spLocks noGrp="1"/>
          </p:cNvSpPr>
          <p:nvPr>
            <p:ph idx="1"/>
          </p:nvPr>
        </p:nvSpPr>
        <p:spPr/>
        <p:txBody>
          <a:bodyPr/>
          <a:lstStyle/>
          <a:p>
            <a:r>
              <a:rPr lang="es-PE" dirty="0"/>
              <a:t>Según </a:t>
            </a:r>
            <a:r>
              <a:rPr lang="es-PE" b="1" dirty="0"/>
              <a:t>ChatGPT</a:t>
            </a:r>
          </a:p>
        </p:txBody>
      </p:sp>
      <p:sp>
        <p:nvSpPr>
          <p:cNvPr id="4" name="CuadroTexto 3">
            <a:extLst>
              <a:ext uri="{FF2B5EF4-FFF2-40B4-BE49-F238E27FC236}">
                <a16:creationId xmlns:a16="http://schemas.microsoft.com/office/drawing/2014/main" id="{C62BEC56-CF4B-79CA-57DF-E535A9EA3752}"/>
              </a:ext>
            </a:extLst>
          </p:cNvPr>
          <p:cNvSpPr txBox="1"/>
          <p:nvPr/>
        </p:nvSpPr>
        <p:spPr>
          <a:xfrm>
            <a:off x="1508910" y="2753320"/>
            <a:ext cx="10021846" cy="1815882"/>
          </a:xfrm>
          <a:prstGeom prst="rect">
            <a:avLst/>
          </a:prstGeom>
          <a:noFill/>
        </p:spPr>
        <p:txBody>
          <a:bodyPr wrap="none" rtlCol="0">
            <a:spAutoFit/>
          </a:bodyPr>
          <a:lstStyle/>
          <a:p>
            <a:r>
              <a:rPr lang="es-ES" sz="2800" dirty="0"/>
              <a:t>“Un </a:t>
            </a:r>
            <a:r>
              <a:rPr lang="es-ES" sz="2800" b="1" dirty="0"/>
              <a:t>microservicio</a:t>
            </a:r>
            <a:r>
              <a:rPr lang="es-ES" sz="2800" dirty="0"/>
              <a:t> es una </a:t>
            </a:r>
            <a:r>
              <a:rPr lang="es-ES" sz="2800" b="1" dirty="0"/>
              <a:t>unidad pequeña, autónoma y enfocada</a:t>
            </a:r>
            <a:r>
              <a:rPr lang="es-ES" sz="2800" dirty="0"/>
              <a:t> </a:t>
            </a:r>
          </a:p>
          <a:p>
            <a:r>
              <a:rPr lang="es-ES" sz="2800" dirty="0"/>
              <a:t>dentro de una aplicación más grande, que se encarga de realizar </a:t>
            </a:r>
          </a:p>
          <a:p>
            <a:r>
              <a:rPr lang="es-ES" sz="2800" dirty="0"/>
              <a:t>una </a:t>
            </a:r>
            <a:r>
              <a:rPr lang="es-ES" sz="2800" b="1" dirty="0"/>
              <a:t>funcionalidad específica</a:t>
            </a:r>
            <a:r>
              <a:rPr lang="es-ES" sz="2800" dirty="0"/>
              <a:t> de negocio y que puede desarrollarse,</a:t>
            </a:r>
          </a:p>
          <a:p>
            <a:r>
              <a:rPr lang="es-ES" sz="2800" dirty="0"/>
              <a:t> desplegarse y escalarse </a:t>
            </a:r>
            <a:r>
              <a:rPr lang="es-ES" sz="2800" b="1" dirty="0"/>
              <a:t>de forma independiente”</a:t>
            </a:r>
            <a:r>
              <a:rPr lang="es-ES" sz="2800" dirty="0"/>
              <a:t>.</a:t>
            </a:r>
            <a:endParaRPr lang="es-PE" sz="2800" dirty="0"/>
          </a:p>
        </p:txBody>
      </p:sp>
    </p:spTree>
    <p:extLst>
      <p:ext uri="{BB962C8B-B14F-4D97-AF65-F5344CB8AC3E}">
        <p14:creationId xmlns:p14="http://schemas.microsoft.com/office/powerpoint/2010/main" val="201256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87A40-3422-E931-D2FD-3B3F744FAAD3}"/>
              </a:ext>
            </a:extLst>
          </p:cNvPr>
          <p:cNvSpPr>
            <a:spLocks noGrp="1"/>
          </p:cNvSpPr>
          <p:nvPr>
            <p:ph type="title"/>
          </p:nvPr>
        </p:nvSpPr>
        <p:spPr/>
        <p:txBody>
          <a:bodyPr/>
          <a:lstStyle/>
          <a:p>
            <a:r>
              <a:rPr lang="es-ES" dirty="0"/>
              <a:t>Características clave: desacoplamiento, escalabilidad, resiliencia.</a:t>
            </a:r>
            <a:endParaRPr lang="es-PE" dirty="0"/>
          </a:p>
        </p:txBody>
      </p:sp>
      <p:sp>
        <p:nvSpPr>
          <p:cNvPr id="3" name="Marcador de contenido 2">
            <a:extLst>
              <a:ext uri="{FF2B5EF4-FFF2-40B4-BE49-F238E27FC236}">
                <a16:creationId xmlns:a16="http://schemas.microsoft.com/office/drawing/2014/main" id="{7533DB88-9109-5589-D1CD-42DD04268958}"/>
              </a:ext>
            </a:extLst>
          </p:cNvPr>
          <p:cNvSpPr>
            <a:spLocks noGrp="1"/>
          </p:cNvSpPr>
          <p:nvPr>
            <p:ph idx="1"/>
          </p:nvPr>
        </p:nvSpPr>
        <p:spPr>
          <a:xfrm>
            <a:off x="838200" y="2247899"/>
            <a:ext cx="10515600" cy="3929063"/>
          </a:xfrm>
        </p:spPr>
        <p:txBody>
          <a:bodyPr/>
          <a:lstStyle/>
          <a:p>
            <a:pPr marL="0" indent="0">
              <a:buNone/>
            </a:pPr>
            <a:r>
              <a:rPr lang="es-ES" dirty="0"/>
              <a:t>🎯 Enfocado en una sola responsabilidad</a:t>
            </a:r>
          </a:p>
          <a:p>
            <a:pPr marL="0" indent="0">
              <a:buNone/>
            </a:pPr>
            <a:r>
              <a:rPr lang="es-PE" dirty="0"/>
              <a:t>🔗 Independiente</a:t>
            </a:r>
            <a:endParaRPr lang="es-ES" dirty="0"/>
          </a:p>
          <a:p>
            <a:pPr marL="0" indent="0">
              <a:buNone/>
            </a:pPr>
            <a:r>
              <a:rPr lang="es-PE" dirty="0"/>
              <a:t>🧠 Autónomo</a:t>
            </a:r>
            <a:endParaRPr lang="es-ES" dirty="0"/>
          </a:p>
          <a:p>
            <a:pPr marL="0" indent="0">
              <a:buNone/>
            </a:pPr>
            <a:r>
              <a:rPr lang="es-PE" dirty="0"/>
              <a:t>💬 Comunicación mediante APIs</a:t>
            </a:r>
            <a:endParaRPr lang="es-ES" dirty="0"/>
          </a:p>
          <a:p>
            <a:pPr marL="0" indent="0">
              <a:buNone/>
            </a:pPr>
            <a:r>
              <a:rPr lang="es-PE" dirty="0"/>
              <a:t>🏗️ Despliegue independiente</a:t>
            </a:r>
            <a:endParaRPr lang="es-ES" dirty="0"/>
          </a:p>
          <a:p>
            <a:pPr marL="0" indent="0">
              <a:buNone/>
            </a:pPr>
            <a:r>
              <a:rPr lang="es-PE" dirty="0"/>
              <a:t>🔄 Escalabilidad individual</a:t>
            </a:r>
            <a:endParaRPr lang="es-ES" dirty="0"/>
          </a:p>
          <a:p>
            <a:pPr marL="0" indent="0">
              <a:buNone/>
            </a:pPr>
            <a:r>
              <a:rPr lang="es-PE" dirty="0"/>
              <a:t>🧱 Tecnología heterogénea (opcional)</a:t>
            </a:r>
          </a:p>
        </p:txBody>
      </p:sp>
    </p:spTree>
    <p:extLst>
      <p:ext uri="{BB962C8B-B14F-4D97-AF65-F5344CB8AC3E}">
        <p14:creationId xmlns:p14="http://schemas.microsoft.com/office/powerpoint/2010/main" val="15547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C54C9-D247-12CC-D6C4-26BD23F9C873}"/>
              </a:ext>
            </a:extLst>
          </p:cNvPr>
          <p:cNvSpPr>
            <a:spLocks noGrp="1"/>
          </p:cNvSpPr>
          <p:nvPr>
            <p:ph type="title"/>
          </p:nvPr>
        </p:nvSpPr>
        <p:spPr/>
        <p:txBody>
          <a:bodyPr/>
          <a:lstStyle/>
          <a:p>
            <a:r>
              <a:rPr lang="es-ES" dirty="0"/>
              <a:t>Beneficios y desafíos de los microservicios.</a:t>
            </a:r>
            <a:endParaRPr lang="es-PE" dirty="0"/>
          </a:p>
        </p:txBody>
      </p:sp>
      <p:sp>
        <p:nvSpPr>
          <p:cNvPr id="7" name="CuadroTexto 6">
            <a:extLst>
              <a:ext uri="{FF2B5EF4-FFF2-40B4-BE49-F238E27FC236}">
                <a16:creationId xmlns:a16="http://schemas.microsoft.com/office/drawing/2014/main" id="{38DFF26C-952A-68A0-16BD-6F05E424190B}"/>
              </a:ext>
            </a:extLst>
          </p:cNvPr>
          <p:cNvSpPr txBox="1"/>
          <p:nvPr/>
        </p:nvSpPr>
        <p:spPr>
          <a:xfrm>
            <a:off x="1562100" y="2420482"/>
            <a:ext cx="8706230" cy="2246769"/>
          </a:xfrm>
          <a:prstGeom prst="rect">
            <a:avLst/>
          </a:prstGeom>
          <a:noFill/>
        </p:spPr>
        <p:txBody>
          <a:bodyPr wrap="none" rtlCol="0">
            <a:spAutoFit/>
          </a:bodyPr>
          <a:lstStyle/>
          <a:p>
            <a:pPr marL="457200" indent="-457200">
              <a:buFont typeface="Wingdings" panose="05000000000000000000" pitchFamily="2" charset="2"/>
              <a:buChar char="ü"/>
            </a:pPr>
            <a:r>
              <a:rPr lang="es-ES" sz="2800" dirty="0"/>
              <a:t>Escalabilidad por componente.</a:t>
            </a:r>
          </a:p>
          <a:p>
            <a:pPr marL="457200" indent="-457200">
              <a:buFont typeface="Wingdings" panose="05000000000000000000" pitchFamily="2" charset="2"/>
              <a:buChar char="ü"/>
            </a:pPr>
            <a:r>
              <a:rPr lang="es-ES" sz="2800" dirty="0"/>
              <a:t>Alta disponibilidad (fallas localizadas).</a:t>
            </a:r>
          </a:p>
          <a:p>
            <a:pPr marL="457200" indent="-457200">
              <a:buFont typeface="Wingdings" panose="05000000000000000000" pitchFamily="2" charset="2"/>
              <a:buChar char="ü"/>
            </a:pPr>
            <a:r>
              <a:rPr lang="es-ES" sz="2800" dirty="0"/>
              <a:t>Flexibilidad tecnológica.</a:t>
            </a:r>
          </a:p>
          <a:p>
            <a:pPr marL="457200" indent="-457200">
              <a:buFont typeface="Wingdings" panose="05000000000000000000" pitchFamily="2" charset="2"/>
              <a:buChar char="ü"/>
            </a:pPr>
            <a:r>
              <a:rPr lang="es-ES" sz="2800" dirty="0"/>
              <a:t>Aceleración del desarrollo por equipos independientes.</a:t>
            </a:r>
          </a:p>
          <a:p>
            <a:pPr marL="457200" indent="-457200">
              <a:buFont typeface="Wingdings" panose="05000000000000000000" pitchFamily="2" charset="2"/>
              <a:buChar char="ü"/>
            </a:pPr>
            <a:r>
              <a:rPr lang="es-ES" sz="2800" dirty="0"/>
              <a:t>Menor riesgo al desplegar cambios.</a:t>
            </a:r>
            <a:endParaRPr lang="es-PE" sz="2800" dirty="0"/>
          </a:p>
        </p:txBody>
      </p:sp>
      <p:sp>
        <p:nvSpPr>
          <p:cNvPr id="9" name="CuadroTexto 8">
            <a:extLst>
              <a:ext uri="{FF2B5EF4-FFF2-40B4-BE49-F238E27FC236}">
                <a16:creationId xmlns:a16="http://schemas.microsoft.com/office/drawing/2014/main" id="{D967A352-1DF6-9ACC-F0E6-61419312079C}"/>
              </a:ext>
            </a:extLst>
          </p:cNvPr>
          <p:cNvSpPr txBox="1"/>
          <p:nvPr/>
        </p:nvSpPr>
        <p:spPr>
          <a:xfrm>
            <a:off x="838200" y="1524864"/>
            <a:ext cx="2316981" cy="707886"/>
          </a:xfrm>
          <a:prstGeom prst="rect">
            <a:avLst/>
          </a:prstGeom>
          <a:noFill/>
        </p:spPr>
        <p:txBody>
          <a:bodyPr wrap="none" rtlCol="0">
            <a:spAutoFit/>
          </a:bodyPr>
          <a:lstStyle/>
          <a:p>
            <a:r>
              <a:rPr lang="es-PE" sz="4000" dirty="0"/>
              <a:t>Beneficios</a:t>
            </a:r>
          </a:p>
        </p:txBody>
      </p:sp>
    </p:spTree>
    <p:extLst>
      <p:ext uri="{BB962C8B-B14F-4D97-AF65-F5344CB8AC3E}">
        <p14:creationId xmlns:p14="http://schemas.microsoft.com/office/powerpoint/2010/main" val="202668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D9CA8-72E6-DD59-FC05-E6CAD54A00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EDB9D1-6C1F-37EF-7C8B-21FE459B91D8}"/>
              </a:ext>
            </a:extLst>
          </p:cNvPr>
          <p:cNvSpPr>
            <a:spLocks noGrp="1"/>
          </p:cNvSpPr>
          <p:nvPr>
            <p:ph type="title"/>
          </p:nvPr>
        </p:nvSpPr>
        <p:spPr/>
        <p:txBody>
          <a:bodyPr/>
          <a:lstStyle/>
          <a:p>
            <a:r>
              <a:rPr lang="es-ES" dirty="0"/>
              <a:t>Beneficios y desafíos de los microservicios.</a:t>
            </a:r>
            <a:endParaRPr lang="es-PE" dirty="0"/>
          </a:p>
        </p:txBody>
      </p:sp>
      <p:sp>
        <p:nvSpPr>
          <p:cNvPr id="7" name="CuadroTexto 6">
            <a:extLst>
              <a:ext uri="{FF2B5EF4-FFF2-40B4-BE49-F238E27FC236}">
                <a16:creationId xmlns:a16="http://schemas.microsoft.com/office/drawing/2014/main" id="{D8B565A9-E010-F38F-EA38-857D39A9708F}"/>
              </a:ext>
            </a:extLst>
          </p:cNvPr>
          <p:cNvSpPr txBox="1"/>
          <p:nvPr/>
        </p:nvSpPr>
        <p:spPr>
          <a:xfrm>
            <a:off x="1562100" y="2420482"/>
            <a:ext cx="9943748" cy="1815882"/>
          </a:xfrm>
          <a:prstGeom prst="rect">
            <a:avLst/>
          </a:prstGeom>
          <a:noFill/>
        </p:spPr>
        <p:txBody>
          <a:bodyPr wrap="none" rtlCol="0">
            <a:spAutoFit/>
          </a:bodyPr>
          <a:lstStyle/>
          <a:p>
            <a:pPr marL="457200" indent="-457200">
              <a:buFont typeface="Wingdings" panose="05000000000000000000" pitchFamily="2" charset="2"/>
              <a:buChar char="q"/>
            </a:pPr>
            <a:r>
              <a:rPr lang="es-ES" sz="2800" dirty="0"/>
              <a:t>Complejidad operativa y de red.</a:t>
            </a:r>
          </a:p>
          <a:p>
            <a:pPr marL="457200" indent="-457200">
              <a:buFont typeface="Wingdings" panose="05000000000000000000" pitchFamily="2" charset="2"/>
              <a:buChar char="q"/>
            </a:pPr>
            <a:r>
              <a:rPr lang="es-ES" sz="2800" dirty="0"/>
              <a:t>Requiere buenas prácticas de monitoreo, trazabilidad y CI/CD.</a:t>
            </a:r>
          </a:p>
          <a:p>
            <a:pPr marL="457200" indent="-457200">
              <a:buFont typeface="Wingdings" panose="05000000000000000000" pitchFamily="2" charset="2"/>
              <a:buChar char="q"/>
            </a:pPr>
            <a:r>
              <a:rPr lang="es-ES" sz="2800" dirty="0"/>
              <a:t>Coordinación de datos entre servicios.</a:t>
            </a:r>
          </a:p>
          <a:p>
            <a:pPr marL="457200" indent="-457200">
              <a:buFont typeface="Wingdings" panose="05000000000000000000" pitchFamily="2" charset="2"/>
              <a:buChar char="q"/>
            </a:pPr>
            <a:r>
              <a:rPr lang="es-ES" sz="2800" dirty="0"/>
              <a:t>Latencia y tolerancia a fallos en la comunicación entre servicios.</a:t>
            </a:r>
            <a:endParaRPr lang="es-PE" sz="2800" dirty="0"/>
          </a:p>
        </p:txBody>
      </p:sp>
      <p:sp>
        <p:nvSpPr>
          <p:cNvPr id="9" name="CuadroTexto 8">
            <a:extLst>
              <a:ext uri="{FF2B5EF4-FFF2-40B4-BE49-F238E27FC236}">
                <a16:creationId xmlns:a16="http://schemas.microsoft.com/office/drawing/2014/main" id="{2FA52D0A-86D7-0A1D-0259-63F6DD3E2B68}"/>
              </a:ext>
            </a:extLst>
          </p:cNvPr>
          <p:cNvSpPr txBox="1"/>
          <p:nvPr/>
        </p:nvSpPr>
        <p:spPr>
          <a:xfrm>
            <a:off x="838200" y="1524864"/>
            <a:ext cx="1943353" cy="707886"/>
          </a:xfrm>
          <a:prstGeom prst="rect">
            <a:avLst/>
          </a:prstGeom>
          <a:noFill/>
        </p:spPr>
        <p:txBody>
          <a:bodyPr wrap="none" rtlCol="0">
            <a:spAutoFit/>
          </a:bodyPr>
          <a:lstStyle/>
          <a:p>
            <a:r>
              <a:rPr lang="es-PE" sz="4000" dirty="0"/>
              <a:t>Desafíos</a:t>
            </a:r>
          </a:p>
        </p:txBody>
      </p:sp>
    </p:spTree>
    <p:extLst>
      <p:ext uri="{BB962C8B-B14F-4D97-AF65-F5344CB8AC3E}">
        <p14:creationId xmlns:p14="http://schemas.microsoft.com/office/powerpoint/2010/main" val="321329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3363E-DD8B-80A4-3E3D-5582AEC2E706}"/>
              </a:ext>
            </a:extLst>
          </p:cNvPr>
          <p:cNvSpPr>
            <a:spLocks noGrp="1"/>
          </p:cNvSpPr>
          <p:nvPr>
            <p:ph type="title"/>
          </p:nvPr>
        </p:nvSpPr>
        <p:spPr/>
        <p:txBody>
          <a:bodyPr/>
          <a:lstStyle/>
          <a:p>
            <a:r>
              <a:rPr lang="es-ES" dirty="0"/>
              <a:t>Casos de uso en la industria.</a:t>
            </a:r>
            <a:endParaRPr lang="es-PE" dirty="0"/>
          </a:p>
        </p:txBody>
      </p:sp>
      <p:sp>
        <p:nvSpPr>
          <p:cNvPr id="3" name="Marcador de contenido 2">
            <a:extLst>
              <a:ext uri="{FF2B5EF4-FFF2-40B4-BE49-F238E27FC236}">
                <a16:creationId xmlns:a16="http://schemas.microsoft.com/office/drawing/2014/main" id="{0F466CFB-EAC4-247A-F5D8-E53ADD243210}"/>
              </a:ext>
            </a:extLst>
          </p:cNvPr>
          <p:cNvSpPr>
            <a:spLocks noGrp="1"/>
          </p:cNvSpPr>
          <p:nvPr>
            <p:ph idx="1"/>
          </p:nvPr>
        </p:nvSpPr>
        <p:spPr/>
        <p:txBody>
          <a:bodyPr/>
          <a:lstStyle/>
          <a:p>
            <a:r>
              <a:rPr lang="es-PE" dirty="0"/>
              <a:t>Netflix</a:t>
            </a:r>
          </a:p>
        </p:txBody>
      </p:sp>
      <p:pic>
        <p:nvPicPr>
          <p:cNvPr id="5" name="Imagen 4">
            <a:extLst>
              <a:ext uri="{FF2B5EF4-FFF2-40B4-BE49-F238E27FC236}">
                <a16:creationId xmlns:a16="http://schemas.microsoft.com/office/drawing/2014/main" id="{8A80FB81-7E7B-ACCB-D62E-29A7C4438C6C}"/>
              </a:ext>
            </a:extLst>
          </p:cNvPr>
          <p:cNvPicPr>
            <a:picLocks noChangeAspect="1"/>
          </p:cNvPicPr>
          <p:nvPr/>
        </p:nvPicPr>
        <p:blipFill>
          <a:blip r:embed="rId3"/>
          <a:stretch>
            <a:fillRect/>
          </a:stretch>
        </p:blipFill>
        <p:spPr>
          <a:xfrm>
            <a:off x="1109662" y="2495550"/>
            <a:ext cx="6048375" cy="2171700"/>
          </a:xfrm>
          <a:prstGeom prst="rect">
            <a:avLst/>
          </a:prstGeom>
        </p:spPr>
      </p:pic>
      <p:sp>
        <p:nvSpPr>
          <p:cNvPr id="6" name="CuadroTexto 5">
            <a:extLst>
              <a:ext uri="{FF2B5EF4-FFF2-40B4-BE49-F238E27FC236}">
                <a16:creationId xmlns:a16="http://schemas.microsoft.com/office/drawing/2014/main" id="{3DD39CC5-5255-5A9A-C640-CDFCB54A85EB}"/>
              </a:ext>
            </a:extLst>
          </p:cNvPr>
          <p:cNvSpPr txBox="1"/>
          <p:nvPr/>
        </p:nvSpPr>
        <p:spPr>
          <a:xfrm>
            <a:off x="838200" y="4870450"/>
            <a:ext cx="10515600" cy="1477328"/>
          </a:xfrm>
          <a:prstGeom prst="rect">
            <a:avLst/>
          </a:prstGeom>
          <a:noFill/>
        </p:spPr>
        <p:txBody>
          <a:bodyPr wrap="square" rtlCol="0">
            <a:spAutoFit/>
          </a:bodyPr>
          <a:lstStyle/>
          <a:p>
            <a:r>
              <a:rPr lang="es-PE" dirty="0"/>
              <a:t>En el 2008, la ausencia de un punto y coma en un programa, hizo caer el sitio web de Netflix, la recuperación,</a:t>
            </a:r>
          </a:p>
          <a:p>
            <a:r>
              <a:rPr lang="es-PE" dirty="0"/>
              <a:t>tomo varias horas. Netflix se hacia mas popular las aplicaciones monolíticas dificultaban escalar era una limitación, en 2009 Netflix movió su arquitectura de monolítica a microservicios a Diciembre del 2011 tenia cientos de microservicios en lugar de gigantescas aplicaciones monolíticas. En diciembre del 2015 Netflix ya manejaba 2 billones de peticiones a sus APIs diariamente.</a:t>
            </a:r>
          </a:p>
        </p:txBody>
      </p:sp>
    </p:spTree>
    <p:extLst>
      <p:ext uri="{BB962C8B-B14F-4D97-AF65-F5344CB8AC3E}">
        <p14:creationId xmlns:p14="http://schemas.microsoft.com/office/powerpoint/2010/main" val="321191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7C273-6837-54AB-3606-9CC1F40EDDD9}"/>
              </a:ext>
            </a:extLst>
          </p:cNvPr>
          <p:cNvSpPr>
            <a:spLocks noGrp="1"/>
          </p:cNvSpPr>
          <p:nvPr>
            <p:ph type="title"/>
          </p:nvPr>
        </p:nvSpPr>
        <p:spPr/>
        <p:txBody>
          <a:bodyPr/>
          <a:lstStyle/>
          <a:p>
            <a:r>
              <a:rPr lang="es-ES" dirty="0"/>
              <a:t>Casos de uso en la industria.</a:t>
            </a:r>
            <a:endParaRPr lang="es-PE" dirty="0"/>
          </a:p>
        </p:txBody>
      </p:sp>
      <p:sp>
        <p:nvSpPr>
          <p:cNvPr id="3" name="Marcador de contenido 2">
            <a:extLst>
              <a:ext uri="{FF2B5EF4-FFF2-40B4-BE49-F238E27FC236}">
                <a16:creationId xmlns:a16="http://schemas.microsoft.com/office/drawing/2014/main" id="{A1EA95A6-75E2-E5C3-FCA1-7A7224A9FECC}"/>
              </a:ext>
            </a:extLst>
          </p:cNvPr>
          <p:cNvSpPr>
            <a:spLocks noGrp="1"/>
          </p:cNvSpPr>
          <p:nvPr>
            <p:ph idx="1"/>
          </p:nvPr>
        </p:nvSpPr>
        <p:spPr/>
        <p:txBody>
          <a:bodyPr/>
          <a:lstStyle/>
          <a:p>
            <a:r>
              <a:rPr lang="es-PE" dirty="0"/>
              <a:t>Amazon</a:t>
            </a:r>
          </a:p>
        </p:txBody>
      </p:sp>
      <p:pic>
        <p:nvPicPr>
          <p:cNvPr id="5" name="Imagen 4">
            <a:extLst>
              <a:ext uri="{FF2B5EF4-FFF2-40B4-BE49-F238E27FC236}">
                <a16:creationId xmlns:a16="http://schemas.microsoft.com/office/drawing/2014/main" id="{5DB625FC-F74A-CBF3-BDC0-7D87B510AB50}"/>
              </a:ext>
            </a:extLst>
          </p:cNvPr>
          <p:cNvPicPr>
            <a:picLocks noChangeAspect="1"/>
          </p:cNvPicPr>
          <p:nvPr/>
        </p:nvPicPr>
        <p:blipFill>
          <a:blip r:embed="rId2"/>
          <a:stretch>
            <a:fillRect/>
          </a:stretch>
        </p:blipFill>
        <p:spPr>
          <a:xfrm>
            <a:off x="1335542" y="2267985"/>
            <a:ext cx="4363130" cy="2235910"/>
          </a:xfrm>
          <a:prstGeom prst="rect">
            <a:avLst/>
          </a:prstGeom>
        </p:spPr>
      </p:pic>
      <p:sp>
        <p:nvSpPr>
          <p:cNvPr id="6" name="CuadroTexto 5">
            <a:extLst>
              <a:ext uri="{FF2B5EF4-FFF2-40B4-BE49-F238E27FC236}">
                <a16:creationId xmlns:a16="http://schemas.microsoft.com/office/drawing/2014/main" id="{12753A42-5CDD-F1F2-8458-4C7CA79A508B}"/>
              </a:ext>
            </a:extLst>
          </p:cNvPr>
          <p:cNvSpPr txBox="1"/>
          <p:nvPr/>
        </p:nvSpPr>
        <p:spPr>
          <a:xfrm>
            <a:off x="838200" y="4557574"/>
            <a:ext cx="11087100" cy="1754326"/>
          </a:xfrm>
          <a:prstGeom prst="rect">
            <a:avLst/>
          </a:prstGeom>
          <a:noFill/>
        </p:spPr>
        <p:txBody>
          <a:bodyPr wrap="square" rtlCol="0">
            <a:spAutoFit/>
          </a:bodyPr>
          <a:lstStyle/>
          <a:p>
            <a:r>
              <a:rPr lang="es-ES" dirty="0"/>
              <a:t>En sus inicios, Amazon tenía una aplicación monolítica que dificultaba el desarrollo y despliegue de nuevas funcionalidades. Comenzaron a dividir la aplicación en servicios pequeños y autónomos, cada uno con una responsabilidad clara. Adoptaron el principio de "</a:t>
            </a:r>
            <a:r>
              <a:rPr lang="es-ES" b="1" dirty="0" err="1"/>
              <a:t>You</a:t>
            </a:r>
            <a:r>
              <a:rPr lang="es-ES" b="1" dirty="0"/>
              <a:t> build </a:t>
            </a:r>
            <a:r>
              <a:rPr lang="es-ES" b="1" dirty="0" err="1"/>
              <a:t>it</a:t>
            </a:r>
            <a:r>
              <a:rPr lang="es-ES" b="1" dirty="0"/>
              <a:t>, </a:t>
            </a:r>
            <a:r>
              <a:rPr lang="es-ES" b="1" dirty="0" err="1"/>
              <a:t>you</a:t>
            </a:r>
            <a:r>
              <a:rPr lang="es-ES" b="1" dirty="0"/>
              <a:t> run </a:t>
            </a:r>
            <a:r>
              <a:rPr lang="es-ES" b="1" dirty="0" err="1"/>
              <a:t>it</a:t>
            </a:r>
            <a:r>
              <a:rPr lang="es-ES" dirty="0"/>
              <a:t>": los mismos equipos que desarrollan un servicio son responsables de operarlo en producción. En eventos como </a:t>
            </a:r>
            <a:r>
              <a:rPr lang="es-ES" dirty="0" err="1"/>
              <a:t>re:Invent</a:t>
            </a:r>
            <a:r>
              <a:rPr lang="es-ES" dirty="0"/>
              <a:t>, se ha mencionado que servicios como Amazon S3 reciben trillones de peticiones mensuales. En 2021, por ejemplo, Lambda ejecutaba billones de invocaciones al mes, lo que da un promedio de más de 10 mil millones por día, solo en ese servicio.</a:t>
            </a:r>
            <a:endParaRPr lang="es-PE" dirty="0"/>
          </a:p>
        </p:txBody>
      </p:sp>
    </p:spTree>
    <p:extLst>
      <p:ext uri="{BB962C8B-B14F-4D97-AF65-F5344CB8AC3E}">
        <p14:creationId xmlns:p14="http://schemas.microsoft.com/office/powerpoint/2010/main" val="92207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D528B-FD63-7ED1-AB19-727EB637B545}"/>
              </a:ext>
            </a:extLst>
          </p:cNvPr>
          <p:cNvSpPr>
            <a:spLocks noGrp="1"/>
          </p:cNvSpPr>
          <p:nvPr>
            <p:ph type="title"/>
          </p:nvPr>
        </p:nvSpPr>
        <p:spPr/>
        <p:txBody>
          <a:bodyPr/>
          <a:lstStyle/>
          <a:p>
            <a:r>
              <a:rPr lang="es-PE" dirty="0"/>
              <a:t>Cuestionario </a:t>
            </a:r>
          </a:p>
        </p:txBody>
      </p:sp>
      <p:sp>
        <p:nvSpPr>
          <p:cNvPr id="3" name="Marcador de contenido 2">
            <a:extLst>
              <a:ext uri="{FF2B5EF4-FFF2-40B4-BE49-F238E27FC236}">
                <a16:creationId xmlns:a16="http://schemas.microsoft.com/office/drawing/2014/main" id="{17FE2F32-9880-CB9B-0D35-D6690C3F2858}"/>
              </a:ext>
            </a:extLst>
          </p:cNvPr>
          <p:cNvSpPr>
            <a:spLocks noGrp="1"/>
          </p:cNvSpPr>
          <p:nvPr>
            <p:ph idx="1"/>
          </p:nvPr>
        </p:nvSpPr>
        <p:spPr/>
        <p:txBody>
          <a:bodyPr/>
          <a:lstStyle/>
          <a:p>
            <a:pPr>
              <a:buFont typeface="Wingdings" panose="05000000000000000000" pitchFamily="2" charset="2"/>
              <a:buChar char="q"/>
            </a:pPr>
            <a:r>
              <a:rPr lang="es-PE" dirty="0"/>
              <a:t> ¿Que es CI/CD? Describe una buena practica</a:t>
            </a:r>
          </a:p>
          <a:p>
            <a:pPr>
              <a:buFont typeface="Wingdings" panose="05000000000000000000" pitchFamily="2" charset="2"/>
              <a:buChar char="q"/>
            </a:pPr>
            <a:r>
              <a:rPr lang="es-PE" dirty="0"/>
              <a:t>¿Qué otro beneficio podrías anotas de la adopción de los microservicios?</a:t>
            </a:r>
          </a:p>
          <a:p>
            <a:pPr>
              <a:buFont typeface="Wingdings" panose="05000000000000000000" pitchFamily="2" charset="2"/>
              <a:buChar char="q"/>
            </a:pPr>
            <a:r>
              <a:rPr lang="es-PE" dirty="0"/>
              <a:t>¿Cuándo seria conveniente aplicar el patrón monolítico para construir un aplicación?</a:t>
            </a:r>
          </a:p>
          <a:p>
            <a:pPr>
              <a:buFont typeface="Wingdings" panose="05000000000000000000" pitchFamily="2" charset="2"/>
              <a:buChar char="q"/>
            </a:pPr>
            <a:endParaRPr lang="es-PE" dirty="0"/>
          </a:p>
        </p:txBody>
      </p:sp>
    </p:spTree>
    <p:extLst>
      <p:ext uri="{BB962C8B-B14F-4D97-AF65-F5344CB8AC3E}">
        <p14:creationId xmlns:p14="http://schemas.microsoft.com/office/powerpoint/2010/main" val="17372906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31105012-C85B-48FE-A9B5-1073A4F8510F}" vid="{0A218172-2346-46E6-9EEE-B3155904D6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Igp</Template>
  <TotalTime>88</TotalTime>
  <Words>683</Words>
  <Application>Microsoft Office PowerPoint</Application>
  <PresentationFormat>Panorámica</PresentationFormat>
  <Paragraphs>82</Paragraphs>
  <Slides>9</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Aptos</vt:lpstr>
      <vt:lpstr>Arial</vt:lpstr>
      <vt:lpstr>Calibri</vt:lpstr>
      <vt:lpstr>Calibri Light</vt:lpstr>
      <vt:lpstr>Wingdings</vt:lpstr>
      <vt:lpstr>Tema de Office</vt:lpstr>
      <vt:lpstr>Microservicios </vt:lpstr>
      <vt:lpstr>Modulo 1. Introducción a los Microservicios </vt:lpstr>
      <vt:lpstr>¿Qué es un microservicio? Comparación con el modelo monolítico.</vt:lpstr>
      <vt:lpstr>Características clave: desacoplamiento, escalabilidad, resiliencia.</vt:lpstr>
      <vt:lpstr>Beneficios y desafíos de los microservicios.</vt:lpstr>
      <vt:lpstr>Beneficios y desafíos de los microservicios.</vt:lpstr>
      <vt:lpstr>Casos de uso en la industria.</vt:lpstr>
      <vt:lpstr>Casos de uso en la industria.</vt:lpstr>
      <vt:lpstr>Cuestionario </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ccarrenovi.pe@outlook.es</cp:lastModifiedBy>
  <cp:revision>14</cp:revision>
  <dcterms:created xsi:type="dcterms:W3CDTF">2019-10-15T18:52:48Z</dcterms:created>
  <dcterms:modified xsi:type="dcterms:W3CDTF">2025-04-20T16:39:20Z</dcterms:modified>
</cp:coreProperties>
</file>