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1" r:id="rId3"/>
    <p:sldId id="272" r:id="rId4"/>
    <p:sldId id="279" r:id="rId5"/>
    <p:sldId id="280" r:id="rId6"/>
    <p:sldId id="273" r:id="rId7"/>
    <p:sldId id="276" r:id="rId8"/>
    <p:sldId id="277" r:id="rId9"/>
    <p:sldId id="278" r:id="rId10"/>
    <p:sldId id="274" r:id="rId11"/>
    <p:sldId id="275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146" autoAdjust="0"/>
  </p:normalViewPr>
  <p:slideViewPr>
    <p:cSldViewPr snapToGrid="0">
      <p:cViewPr varScale="1">
        <p:scale>
          <a:sx n="64" d="100"/>
          <a:sy n="64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36D6-D922-45C5-8E8C-A42D75CF3F6A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CEA0A-B469-4C8A-AEC2-A332105674E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8263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PE" b="1" dirty="0"/>
              <a:t>🧠 Estrategias de Balanceo de Carga en Spring Cloud </a:t>
            </a:r>
            <a:r>
              <a:rPr lang="es-PE" b="1" dirty="0" err="1"/>
              <a:t>LoadBalancer</a:t>
            </a:r>
            <a:endParaRPr lang="es-PE" b="1" dirty="0"/>
          </a:p>
          <a:p>
            <a:pPr>
              <a:buNone/>
            </a:pPr>
            <a:r>
              <a:rPr lang="es-PE" dirty="0"/>
              <a:t>Spring Cloud </a:t>
            </a:r>
            <a:r>
              <a:rPr lang="es-PE" dirty="0" err="1"/>
              <a:t>LoadBalancer</a:t>
            </a:r>
            <a:r>
              <a:rPr lang="es-PE" dirty="0"/>
              <a:t> usa internamente diferentes algoritmos para decidir </a:t>
            </a:r>
            <a:r>
              <a:rPr lang="es-PE" b="1" dirty="0"/>
              <a:t>a qué instancia de un servicio</a:t>
            </a:r>
            <a:r>
              <a:rPr lang="es-PE" dirty="0"/>
              <a:t> enrutar una petición cuando hay varias disponibles (registradas en Eureka u otro Service Registry).</a:t>
            </a:r>
          </a:p>
          <a:p>
            <a:pPr>
              <a:buNone/>
            </a:pPr>
            <a:endParaRPr lang="es-PE" dirty="0"/>
          </a:p>
          <a:p>
            <a:pPr>
              <a:buNone/>
            </a:pPr>
            <a:r>
              <a:rPr lang="es-PE" b="1" dirty="0"/>
              <a:t>🔁 1. Round Robin (por defecto)</a:t>
            </a:r>
          </a:p>
          <a:p>
            <a:pPr>
              <a:buNone/>
            </a:pPr>
            <a:r>
              <a:rPr lang="es-PE" dirty="0"/>
              <a:t>Distribuye las solicitudes secuencialmente entre las instancias disponibles.</a:t>
            </a:r>
          </a:p>
          <a:p>
            <a:pPr>
              <a:buNone/>
            </a:pPr>
            <a:r>
              <a:rPr lang="es-PE" dirty="0"/>
              <a:t>🧩 Implementación:</a:t>
            </a:r>
          </a:p>
          <a:p>
            <a:pPr rtl="0">
              <a:buNone/>
            </a:pPr>
            <a:r>
              <a:rPr lang="es-PE" dirty="0"/>
              <a:t>@Bean public </a:t>
            </a:r>
            <a:r>
              <a:rPr lang="es-PE" dirty="0" err="1"/>
              <a:t>ReactorLoadBalancer</a:t>
            </a:r>
            <a:r>
              <a:rPr lang="es-PE" dirty="0"/>
              <a:t>&lt;</a:t>
            </a:r>
            <a:r>
              <a:rPr lang="es-PE" dirty="0" err="1"/>
              <a:t>ServiceInstance</a:t>
            </a:r>
            <a:r>
              <a:rPr lang="es-PE" dirty="0"/>
              <a:t>&gt; </a:t>
            </a:r>
            <a:r>
              <a:rPr lang="es-PE" dirty="0" err="1"/>
              <a:t>reactorServiceInstanceLoadBalancer</a:t>
            </a:r>
            <a:r>
              <a:rPr lang="es-PE" dirty="0"/>
              <a:t>(</a:t>
            </a:r>
            <a:r>
              <a:rPr lang="es-PE" dirty="0" err="1"/>
              <a:t>Environment</a:t>
            </a:r>
            <a:r>
              <a:rPr lang="es-PE" dirty="0"/>
              <a:t> </a:t>
            </a:r>
            <a:r>
              <a:rPr lang="es-PE" dirty="0" err="1"/>
              <a:t>environment</a:t>
            </a:r>
            <a:r>
              <a:rPr lang="es-PE" dirty="0"/>
              <a:t>, </a:t>
            </a:r>
            <a:r>
              <a:rPr lang="es-PE" dirty="0" err="1"/>
              <a:t>LoadBalancerClientFactory</a:t>
            </a:r>
            <a:r>
              <a:rPr lang="es-PE" dirty="0"/>
              <a:t> </a:t>
            </a:r>
            <a:r>
              <a:rPr lang="es-PE" dirty="0" err="1"/>
              <a:t>factory</a:t>
            </a:r>
            <a:r>
              <a:rPr lang="es-PE" dirty="0"/>
              <a:t>) { </a:t>
            </a:r>
            <a:r>
              <a:rPr lang="es-PE" dirty="0" err="1"/>
              <a:t>String</a:t>
            </a:r>
            <a:r>
              <a:rPr lang="es-PE" dirty="0"/>
              <a:t> name = </a:t>
            </a:r>
            <a:r>
              <a:rPr lang="es-PE" dirty="0" err="1"/>
              <a:t>environment.getProperty</a:t>
            </a:r>
            <a:r>
              <a:rPr lang="es-PE" dirty="0"/>
              <a:t>(</a:t>
            </a:r>
            <a:r>
              <a:rPr lang="es-PE" dirty="0" err="1"/>
              <a:t>LoadBalancerClientFactory.PROPERTY_NAME</a:t>
            </a:r>
            <a:r>
              <a:rPr lang="es-PE" dirty="0"/>
              <a:t>); </a:t>
            </a:r>
            <a:r>
              <a:rPr lang="es-PE" dirty="0" err="1"/>
              <a:t>return</a:t>
            </a:r>
            <a:r>
              <a:rPr lang="es-PE" dirty="0"/>
              <a:t> new </a:t>
            </a:r>
            <a:r>
              <a:rPr lang="es-PE" dirty="0" err="1"/>
              <a:t>RoundRobinLoadBalancer</a:t>
            </a:r>
            <a:r>
              <a:rPr lang="es-PE" dirty="0"/>
              <a:t>(</a:t>
            </a:r>
            <a:r>
              <a:rPr lang="es-PE" dirty="0" err="1"/>
              <a:t>factory.getLazyProvider</a:t>
            </a:r>
            <a:r>
              <a:rPr lang="es-PE" dirty="0"/>
              <a:t>(name, </a:t>
            </a:r>
            <a:r>
              <a:rPr lang="es-PE" dirty="0" err="1"/>
              <a:t>ServiceInstanceListSupplier.class</a:t>
            </a:r>
            <a:r>
              <a:rPr lang="es-PE" dirty="0"/>
              <a:t>), name); } </a:t>
            </a:r>
          </a:p>
          <a:p>
            <a:pPr>
              <a:buNone/>
            </a:pPr>
            <a:endParaRPr lang="es-PE" b="1" dirty="0"/>
          </a:p>
          <a:p>
            <a:pPr>
              <a:buNone/>
            </a:pPr>
            <a:r>
              <a:rPr lang="es-PE" b="1" dirty="0"/>
              <a:t>🎲 2. Random (aleatorio)</a:t>
            </a:r>
          </a:p>
          <a:p>
            <a:pPr>
              <a:buNone/>
            </a:pPr>
            <a:r>
              <a:rPr lang="es-PE" dirty="0"/>
              <a:t>Envía la solicitud a una instancia seleccionada al azar.</a:t>
            </a:r>
          </a:p>
          <a:p>
            <a:pPr>
              <a:buNone/>
            </a:pPr>
            <a:r>
              <a:rPr lang="es-PE" dirty="0"/>
              <a:t>🧩 Implementación:</a:t>
            </a:r>
          </a:p>
          <a:p>
            <a:pPr rtl="0">
              <a:buNone/>
            </a:pPr>
            <a:r>
              <a:rPr lang="es-PE" dirty="0"/>
              <a:t>@Bean public </a:t>
            </a:r>
            <a:r>
              <a:rPr lang="es-PE" dirty="0" err="1"/>
              <a:t>ReactorLoadBalancer</a:t>
            </a:r>
            <a:r>
              <a:rPr lang="es-PE" dirty="0"/>
              <a:t>&lt;</a:t>
            </a:r>
            <a:r>
              <a:rPr lang="es-PE" dirty="0" err="1"/>
              <a:t>ServiceInstance</a:t>
            </a:r>
            <a:r>
              <a:rPr lang="es-PE" dirty="0"/>
              <a:t>&gt; </a:t>
            </a:r>
            <a:r>
              <a:rPr lang="es-PE" dirty="0" err="1"/>
              <a:t>randomLoadBalancer</a:t>
            </a:r>
            <a:r>
              <a:rPr lang="es-PE" dirty="0"/>
              <a:t>(</a:t>
            </a:r>
            <a:r>
              <a:rPr lang="es-PE" dirty="0" err="1"/>
              <a:t>Environment</a:t>
            </a:r>
            <a:r>
              <a:rPr lang="es-PE" dirty="0"/>
              <a:t> </a:t>
            </a:r>
            <a:r>
              <a:rPr lang="es-PE" dirty="0" err="1"/>
              <a:t>environment</a:t>
            </a:r>
            <a:r>
              <a:rPr lang="es-PE" dirty="0"/>
              <a:t>, </a:t>
            </a:r>
            <a:r>
              <a:rPr lang="es-PE" dirty="0" err="1"/>
              <a:t>LoadBalancerClientFactory</a:t>
            </a:r>
            <a:r>
              <a:rPr lang="es-PE" dirty="0"/>
              <a:t> </a:t>
            </a:r>
            <a:r>
              <a:rPr lang="es-PE" dirty="0" err="1"/>
              <a:t>factory</a:t>
            </a:r>
            <a:r>
              <a:rPr lang="es-PE" dirty="0"/>
              <a:t>) { </a:t>
            </a:r>
            <a:r>
              <a:rPr lang="es-PE" dirty="0" err="1"/>
              <a:t>String</a:t>
            </a:r>
            <a:r>
              <a:rPr lang="es-PE" dirty="0"/>
              <a:t> name = </a:t>
            </a:r>
            <a:r>
              <a:rPr lang="es-PE" dirty="0" err="1"/>
              <a:t>environment.getProperty</a:t>
            </a:r>
            <a:r>
              <a:rPr lang="es-PE" dirty="0"/>
              <a:t>(</a:t>
            </a:r>
            <a:r>
              <a:rPr lang="es-PE" dirty="0" err="1"/>
              <a:t>LoadBalancerClientFactory.PROPERTY_NAME</a:t>
            </a:r>
            <a:r>
              <a:rPr lang="es-PE" dirty="0"/>
              <a:t>); </a:t>
            </a:r>
            <a:r>
              <a:rPr lang="es-PE" dirty="0" err="1"/>
              <a:t>return</a:t>
            </a:r>
            <a:r>
              <a:rPr lang="es-PE" dirty="0"/>
              <a:t> new </a:t>
            </a:r>
            <a:r>
              <a:rPr lang="es-PE" dirty="0" err="1"/>
              <a:t>RandomLoadBalancer</a:t>
            </a:r>
            <a:r>
              <a:rPr lang="es-PE" dirty="0"/>
              <a:t>(</a:t>
            </a:r>
            <a:r>
              <a:rPr lang="es-PE" dirty="0" err="1"/>
              <a:t>factory.getLazyProvider</a:t>
            </a:r>
            <a:r>
              <a:rPr lang="es-PE" dirty="0"/>
              <a:t>(name, </a:t>
            </a:r>
            <a:r>
              <a:rPr lang="es-PE" dirty="0" err="1"/>
              <a:t>ServiceInstanceListSupplier.class</a:t>
            </a:r>
            <a:r>
              <a:rPr lang="es-PE" dirty="0"/>
              <a:t>), name); } </a:t>
            </a:r>
          </a:p>
          <a:p>
            <a:pPr>
              <a:buNone/>
            </a:pPr>
            <a:endParaRPr lang="es-PE" b="1" dirty="0"/>
          </a:p>
          <a:p>
            <a:pPr>
              <a:buNone/>
            </a:pPr>
            <a:r>
              <a:rPr lang="es-PE" b="1" dirty="0"/>
              <a:t>📊 3. </a:t>
            </a:r>
            <a:r>
              <a:rPr lang="es-PE" b="1" dirty="0" err="1"/>
              <a:t>Weighted</a:t>
            </a:r>
            <a:r>
              <a:rPr lang="es-PE" b="1" dirty="0"/>
              <a:t> Response Time (basado en tiempo de respuesta)</a:t>
            </a:r>
          </a:p>
          <a:p>
            <a:pPr>
              <a:buNone/>
            </a:pPr>
            <a:r>
              <a:rPr lang="es-PE" i="1" dirty="0"/>
              <a:t>Esta es una estrategia más avanzada, pero no viene lista en Spring Cloud </a:t>
            </a:r>
            <a:r>
              <a:rPr lang="es-PE" i="1" dirty="0" err="1"/>
              <a:t>LoadBalancer</a:t>
            </a:r>
            <a:r>
              <a:rPr lang="es-PE" i="1" dirty="0"/>
              <a:t> como sí estaba en Ribbon. Tendrías que implementarla tú mismo.</a:t>
            </a:r>
            <a:endParaRPr lang="es-PE" dirty="0"/>
          </a:p>
          <a:p>
            <a:pPr>
              <a:buNone/>
            </a:pPr>
            <a:r>
              <a:rPr lang="es-PE" dirty="0"/>
              <a:t>💡 </a:t>
            </a:r>
            <a:r>
              <a:rPr lang="es-PE" b="1" dirty="0"/>
              <a:t>Idea:</a:t>
            </a:r>
            <a:r>
              <a:rPr lang="es-PE" dirty="0"/>
              <a:t> Monitorear el tiempo de respuesta de cada instancia y asignar más peso a las más rápidas.</a:t>
            </a:r>
          </a:p>
          <a:p>
            <a:pPr>
              <a:buNone/>
            </a:pPr>
            <a:endParaRPr lang="es-PE" b="1" dirty="0"/>
          </a:p>
          <a:p>
            <a:pPr>
              <a:buNone/>
            </a:pPr>
            <a:r>
              <a:rPr lang="es-PE" b="1" dirty="0"/>
              <a:t>✍️ 4. Personalizada</a:t>
            </a:r>
          </a:p>
          <a:p>
            <a:pPr>
              <a:buNone/>
            </a:pPr>
            <a:r>
              <a:rPr lang="es-PE" dirty="0"/>
              <a:t>Puedes crear tu propia clase que implemente </a:t>
            </a:r>
            <a:r>
              <a:rPr lang="es-PE" dirty="0" err="1"/>
              <a:t>ReactorServiceInstanceLoadBalancer</a:t>
            </a:r>
            <a:r>
              <a:rPr lang="es-PE" dirty="0"/>
              <a:t> y definir tu lógica, por 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Afinidad por zona geográfica.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Dependencia de headers.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/>
              <a:t>Carga actual (si se expone por las instancias).</a:t>
            </a:r>
          </a:p>
          <a:p>
            <a:pPr>
              <a:buNone/>
            </a:pPr>
            <a:endParaRPr lang="es-PE" dirty="0"/>
          </a:p>
          <a:p>
            <a:pPr>
              <a:buNone/>
            </a:pPr>
            <a:r>
              <a:rPr lang="es-PE" dirty="0"/>
              <a:t>🧩 Ejemplo:</a:t>
            </a:r>
          </a:p>
          <a:p>
            <a:pPr rtl="0">
              <a:buNone/>
            </a:pPr>
            <a:r>
              <a:rPr lang="es-PE" dirty="0"/>
              <a:t>@Component public </a:t>
            </a:r>
            <a:r>
              <a:rPr lang="es-PE" dirty="0" err="1"/>
              <a:t>class</a:t>
            </a:r>
            <a:r>
              <a:rPr lang="es-PE" dirty="0"/>
              <a:t> </a:t>
            </a:r>
            <a:r>
              <a:rPr lang="es-PE" dirty="0" err="1"/>
              <a:t>CustomLoadBalancer</a:t>
            </a:r>
            <a:r>
              <a:rPr lang="es-PE" dirty="0"/>
              <a:t> </a:t>
            </a:r>
            <a:r>
              <a:rPr lang="es-PE" dirty="0" err="1"/>
              <a:t>implements</a:t>
            </a:r>
            <a:r>
              <a:rPr lang="es-PE" dirty="0"/>
              <a:t> </a:t>
            </a:r>
            <a:r>
              <a:rPr lang="es-PE" dirty="0" err="1"/>
              <a:t>ReactorServiceInstanceLoadBalancer</a:t>
            </a:r>
            <a:r>
              <a:rPr lang="es-PE" dirty="0"/>
              <a:t> { @Override public Mono&lt;Response&lt;</a:t>
            </a:r>
            <a:r>
              <a:rPr lang="es-PE" dirty="0" err="1"/>
              <a:t>ServiceInstance</a:t>
            </a:r>
            <a:r>
              <a:rPr lang="es-PE" dirty="0"/>
              <a:t>&gt;&gt; </a:t>
            </a:r>
            <a:r>
              <a:rPr lang="es-PE" dirty="0" err="1"/>
              <a:t>choose</a:t>
            </a:r>
            <a:r>
              <a:rPr lang="es-PE" dirty="0"/>
              <a:t>(Request request) { // Tu lógica aquí } } </a:t>
            </a:r>
          </a:p>
          <a:p>
            <a:pPr>
              <a:buNone/>
            </a:pPr>
            <a:endParaRPr lang="es-PE" b="1" dirty="0"/>
          </a:p>
          <a:p>
            <a:pPr>
              <a:buNone/>
            </a:pPr>
            <a:r>
              <a:rPr lang="es-PE" b="1" dirty="0"/>
              <a:t>📦 ¿Dónde se configura?</a:t>
            </a:r>
          </a:p>
          <a:p>
            <a:pPr>
              <a:buNone/>
            </a:pPr>
            <a:r>
              <a:rPr lang="es-PE" dirty="0"/>
              <a:t>Estas estrategias se configuran mediante </a:t>
            </a:r>
            <a:r>
              <a:rPr lang="es-PE" b="1" dirty="0"/>
              <a:t>beans</a:t>
            </a:r>
            <a:r>
              <a:rPr lang="es-PE" dirty="0"/>
              <a:t> y no por .</a:t>
            </a:r>
            <a:r>
              <a:rPr lang="es-PE" dirty="0" err="1"/>
              <a:t>yml</a:t>
            </a:r>
            <a:r>
              <a:rPr lang="es-PE" dirty="0"/>
              <a:t>.</a:t>
            </a:r>
          </a:p>
          <a:p>
            <a:pPr>
              <a:buNone/>
            </a:pPr>
            <a:r>
              <a:rPr lang="es-PE" dirty="0"/>
              <a:t>Pero puedes aislar la configuración para diferentes servicios si lo necesitas:</a:t>
            </a:r>
          </a:p>
          <a:p>
            <a:pPr rtl="0"/>
            <a:r>
              <a:rPr lang="es-PE" dirty="0"/>
              <a:t>@Bean @ConditionalOnServiceId("mi-servicio") public </a:t>
            </a:r>
            <a:r>
              <a:rPr lang="es-PE" dirty="0" err="1"/>
              <a:t>ReactorLoadBalancer</a:t>
            </a:r>
            <a:r>
              <a:rPr lang="es-PE" dirty="0"/>
              <a:t>&lt;</a:t>
            </a:r>
            <a:r>
              <a:rPr lang="es-PE" dirty="0" err="1"/>
              <a:t>ServiceInstance</a:t>
            </a:r>
            <a:r>
              <a:rPr lang="es-PE" dirty="0"/>
              <a:t>&gt; </a:t>
            </a:r>
            <a:r>
              <a:rPr lang="es-PE" dirty="0" err="1"/>
              <a:t>customLb</a:t>
            </a:r>
            <a:r>
              <a:rPr lang="es-PE" dirty="0"/>
              <a:t>(...) { </a:t>
            </a:r>
            <a:r>
              <a:rPr lang="es-PE" dirty="0" err="1"/>
              <a:t>return</a:t>
            </a:r>
            <a:r>
              <a:rPr lang="es-PE" dirty="0"/>
              <a:t> new </a:t>
            </a:r>
            <a:r>
              <a:rPr lang="es-PE" dirty="0" err="1"/>
              <a:t>RoundRobinLoadBalancer</a:t>
            </a:r>
            <a:r>
              <a:rPr lang="es-PE" dirty="0"/>
              <a:t>(...); }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EA0A-B469-4C8A-AEC2-A332105674E2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594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08C9E56-9EA7-BC8E-E6C1-E8A6AF842FA8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13">
            <a:extLst>
              <a:ext uri="{FF2B5EF4-FFF2-40B4-BE49-F238E27FC236}">
                <a16:creationId xmlns:a16="http://schemas.microsoft.com/office/drawing/2014/main" id="{98473BCD-E090-A0A1-2F44-564267B80A06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5750020-B2E9-EE45-6518-0BD597401F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15A0F83-CE90-4A0B-8564-5E69AF9D2E66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84955487-D70A-34B0-9CBD-FE423AF38BD9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BFE831-4226-4C19-E2E6-54CB1F9C1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B3FEFC4-B8B4-01BC-DE6C-2418DD0CFF14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DA2CAF10-188A-5257-9F38-E696C4A2006E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5F524D-45E2-C555-FE5A-9E2E0ED99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6C0E0-6104-BB04-3979-ADA44473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Configurar estrategias de balanceo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1AB270-600C-C9B1-0918-CF9880FB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3063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Estas estrategias se configuran mediante beans y no por application.yml.</a:t>
            </a:r>
            <a:endParaRPr lang="es-PE" dirty="0"/>
          </a:p>
          <a:p>
            <a:pPr marL="514350" indent="-514350">
              <a:buFont typeface="+mj-lt"/>
              <a:buAutoNum type="arabicPeriod"/>
            </a:pPr>
            <a:r>
              <a:rPr lang="es-PE" b="1" dirty="0"/>
              <a:t>Round Robin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/>
              <a:t>Random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/>
              <a:t>Basado en el tiempo de respuesta</a:t>
            </a:r>
          </a:p>
          <a:p>
            <a:pPr marL="514350" indent="-514350">
              <a:buFont typeface="+mj-lt"/>
              <a:buAutoNum type="arabicPeriod"/>
            </a:pPr>
            <a:r>
              <a:rPr lang="es-PE" b="1" dirty="0"/>
              <a:t>Personalizada</a:t>
            </a:r>
          </a:p>
        </p:txBody>
      </p:sp>
    </p:spTree>
    <p:extLst>
      <p:ext uri="{BB962C8B-B14F-4D97-AF65-F5344CB8AC3E}">
        <p14:creationId xmlns:p14="http://schemas.microsoft.com/office/powerpoint/2010/main" val="109285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F2F1A-8F71-7288-5D16-940FD1F3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Integrar load Balancer con FeignClient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433EA-97BA-059A-D84F-2C9F8C67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Spring crea un proxy que usa </a:t>
            </a:r>
            <a:r>
              <a:rPr lang="es-ES" b="1" dirty="0"/>
              <a:t>Spring Cloud LoadBalancer</a:t>
            </a:r>
            <a:r>
              <a:rPr lang="es-ES" dirty="0"/>
              <a:t>.</a:t>
            </a:r>
          </a:p>
          <a:p>
            <a:r>
              <a:rPr lang="es-ES" dirty="0"/>
              <a:t>Este proxy consulta el </a:t>
            </a:r>
            <a:r>
              <a:rPr lang="es-ES" b="1" dirty="0"/>
              <a:t>Service Discovery </a:t>
            </a:r>
            <a:r>
              <a:rPr lang="es-ES" dirty="0"/>
              <a:t>(como Eureka) para encontrar una instancia viva del servicio destino.</a:t>
            </a:r>
          </a:p>
          <a:p>
            <a:r>
              <a:rPr lang="es-ES" dirty="0"/>
              <a:t>Luego hace la llamada HTTP usando el cliente HTTP por defecto (Apache, </a:t>
            </a:r>
            <a:r>
              <a:rPr lang="es-ES" dirty="0" err="1"/>
              <a:t>OKHttp</a:t>
            </a:r>
            <a:r>
              <a:rPr lang="es-ES" dirty="0"/>
              <a:t>, etc.).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70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12. Balanceo de carga con Spring Cloud Load Balancer y Ribbon 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103892" cy="1655762"/>
          </a:xfrm>
        </p:spPr>
        <p:txBody>
          <a:bodyPr/>
          <a:lstStyle/>
          <a:p>
            <a:r>
              <a:rPr lang="es-PE" b="1" dirty="0"/>
              <a:t>Objetivo</a:t>
            </a:r>
            <a:r>
              <a:rPr lang="es-PE" dirty="0"/>
              <a:t>: Entender cómo Spring Cloud Load Balancer y Ribbon permiten distribuir tráfico entre instancias de microservicios en una arquitectura distribuida.</a:t>
            </a:r>
          </a:p>
          <a:p>
            <a:r>
              <a:rPr lang="es-PE" dirty="0"/>
              <a:t>Duración: 1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54C52-522A-78EC-1B41-2235E298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Configurar Ribbon con Spring Boot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59032B-20F6-3C8B-6742-7F88B381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un sistema de microservicios basado en </a:t>
            </a:r>
            <a:r>
              <a:rPr lang="es-ES" b="1" dirty="0"/>
              <a:t>Eureka</a:t>
            </a:r>
            <a:r>
              <a:rPr lang="es-ES" dirty="0"/>
              <a:t> (un servidor de descubrimiento de servicios), </a:t>
            </a:r>
            <a:r>
              <a:rPr lang="es-ES" b="1" dirty="0"/>
              <a:t>Ribbon</a:t>
            </a:r>
            <a:r>
              <a:rPr lang="es-ES" dirty="0"/>
              <a:t> hacía el trabajo de </a:t>
            </a:r>
            <a:r>
              <a:rPr lang="es-ES" b="1" dirty="0"/>
              <a:t>balancear la carga</a:t>
            </a:r>
            <a:r>
              <a:rPr lang="es-ES" dirty="0"/>
              <a:t> entre varias instancias del mismo servicio.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804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B381C-BF9F-AF5E-3566-239448B5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4CA50C-FF6C-E1DA-3B80-6E589EB19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Configurar Ribbon en Application.yml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0B7D29-B65C-E897-52A9-263E419E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337" y="2524919"/>
            <a:ext cx="89439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5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0C505-6172-387C-B9A1-986E887D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6A4C3-ED50-2319-B0F3-848ABAC3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Uso de Ribbon para el balanceo de carga. </a:t>
            </a:r>
            <a:r>
              <a:rPr lang="es-ES" dirty="0"/>
              <a:t>Cuando utilizas </a:t>
            </a:r>
            <a:r>
              <a:rPr lang="es-ES" b="1" dirty="0"/>
              <a:t>FeignClient</a:t>
            </a:r>
            <a:r>
              <a:rPr lang="es-ES" dirty="0"/>
              <a:t>, </a:t>
            </a:r>
            <a:r>
              <a:rPr lang="es-ES" b="1" dirty="0"/>
              <a:t>Ribbon</a:t>
            </a:r>
            <a:r>
              <a:rPr lang="es-ES" dirty="0"/>
              <a:t> se encarga de resolver el nombre del servicio en las instancias disponibles.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760D74-7450-C775-D632-32789FF3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01" y="3117812"/>
            <a:ext cx="87725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0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1814B-C469-D0B1-F3C4-AE54824A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Configurar Spring Cloud Load Balancer con Spring Boot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F7E78B-5E32-2857-1C44-F005DCAE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alternativa ligera y moderna a Ribbon (que ya está en desuso). Permite balanceo de carga entre múltiples instancias de un servicio dentro del ecosistema Spring Cloud.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541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F4D76-8F16-4ABE-6C79-5CF17EDF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03B27B-25C0-2708-FAF8-238C0A931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Dependencias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D5D941-41A2-B5B2-BB23-D1226AF5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97" y="2543388"/>
            <a:ext cx="86487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27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0804F-CDB9-D072-E8E3-84D52D42E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8F1D8E-1579-A6DE-DA7B-BE2CF5CD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0C0CB-6794-13C2-5D0C-28E8AA61B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Archivo application.yml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436A21-B950-33FE-199F-F46C7B5E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5" y="2469107"/>
            <a:ext cx="8963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4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B3583-D1DE-A12D-A309-D6F36F154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E14ED-4DBD-D912-311C-A44B7C65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3899B2-10A0-592B-3597-63EBFD38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Usando </a:t>
            </a:r>
            <a:r>
              <a:rPr lang="es-PE" b="1" dirty="0"/>
              <a:t>RedTemplate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61713D-BB55-1841-652F-EAB47882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604" y="2301993"/>
            <a:ext cx="88296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23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40</TotalTime>
  <Words>606</Words>
  <Application>Microsoft Office PowerPoint</Application>
  <PresentationFormat>Panorámica</PresentationFormat>
  <Paragraphs>62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Tema de Office</vt:lpstr>
      <vt:lpstr>Microservicios </vt:lpstr>
      <vt:lpstr>Modulo 12. Balanceo de carga con Spring Cloud Load Balancer y Ribbon </vt:lpstr>
      <vt:lpstr>Configurar Ribbon con Spring Boot</vt:lpstr>
      <vt:lpstr>…</vt:lpstr>
      <vt:lpstr>…</vt:lpstr>
      <vt:lpstr>Configurar Spring Cloud Load Balancer con Spring Boot</vt:lpstr>
      <vt:lpstr>…</vt:lpstr>
      <vt:lpstr>…</vt:lpstr>
      <vt:lpstr>…</vt:lpstr>
      <vt:lpstr>Configurar estrategias de balanceo</vt:lpstr>
      <vt:lpstr>Integrar load Balancer con FeignClient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20</cp:revision>
  <dcterms:created xsi:type="dcterms:W3CDTF">2019-10-15T18:52:48Z</dcterms:created>
  <dcterms:modified xsi:type="dcterms:W3CDTF">2025-04-21T04:34:26Z</dcterms:modified>
</cp:coreProperties>
</file>