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71" r:id="rId3"/>
    <p:sldId id="272" r:id="rId4"/>
    <p:sldId id="273" r:id="rId5"/>
    <p:sldId id="276" r:id="rId6"/>
    <p:sldId id="277" r:id="rId7"/>
    <p:sldId id="275" r:id="rId8"/>
    <p:sldId id="278" r:id="rId9"/>
    <p:sldId id="279" r:id="rId10"/>
    <p:sldId id="280" r:id="rId11"/>
    <p:sldId id="281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061" autoAdjust="0"/>
  </p:normalViewPr>
  <p:slideViewPr>
    <p:cSldViewPr snapToGrid="0">
      <p:cViewPr varScale="1">
        <p:scale>
          <a:sx n="70" d="100"/>
          <a:sy n="70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1E3A9-06EA-4E70-9314-39F30C0EE55B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C2071-1DDF-47BA-917C-4F30304A5B9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018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1. Errores de red o comunicación</a:t>
            </a:r>
          </a:p>
          <a:p>
            <a:pPr>
              <a:buNone/>
            </a:pPr>
            <a:r>
              <a:rPr lang="es-ES" dirty="0"/>
              <a:t>Estos son los más comunes, ya que los microservicios se comunican por red (HTTP, gRPC, etc).</a:t>
            </a:r>
          </a:p>
          <a:p>
            <a:pPr>
              <a:buNone/>
            </a:pPr>
            <a:r>
              <a:rPr lang="es-ES" b="1" dirty="0"/>
              <a:t>Ejemplos: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Timeout al hacer una solicitud.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Servicio destino no disponible (503).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DNS no resuelve correctamente el nombre del servicio.</a:t>
            </a:r>
          </a:p>
          <a:p>
            <a:pPr>
              <a:buNone/>
            </a:pPr>
            <a:r>
              <a:rPr lang="es-ES" b="1" dirty="0"/>
              <a:t>🔧 Cómo mitigarlos: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Retry</a:t>
            </a:r>
            <a:r>
              <a:rPr lang="es-ES" dirty="0"/>
              <a:t> automático (con </a:t>
            </a:r>
            <a:r>
              <a:rPr lang="es-ES" dirty="0" err="1"/>
              <a:t>backoff</a:t>
            </a:r>
            <a:r>
              <a:rPr lang="es-E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Circuit </a:t>
            </a:r>
            <a:r>
              <a:rPr lang="es-ES" dirty="0" err="1"/>
              <a:t>Breakers</a:t>
            </a:r>
            <a:r>
              <a:rPr lang="es-ES" dirty="0"/>
              <a:t> (Resilience4j, </a:t>
            </a:r>
            <a:r>
              <a:rPr lang="es-ES" dirty="0" err="1"/>
              <a:t>Sentinel</a:t>
            </a:r>
            <a:r>
              <a:rPr lang="es-E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Timeouts</a:t>
            </a:r>
            <a:r>
              <a:rPr lang="es-ES" dirty="0"/>
              <a:t> configurados correctamente.</a:t>
            </a:r>
          </a:p>
          <a:p>
            <a:pPr>
              <a:buNone/>
            </a:pPr>
            <a:r>
              <a:rPr lang="es-ES" b="1" dirty="0"/>
              <a:t>🧱 2. Errores de dependencia (servicios caídos o lentos)</a:t>
            </a:r>
          </a:p>
          <a:p>
            <a:pPr>
              <a:buNone/>
            </a:pPr>
            <a:r>
              <a:rPr lang="es-ES" dirty="0"/>
              <a:t>Un microservicio puede depender de otros. Si una dependencia está caída o responde lento, el sistema completo se ve afectado.</a:t>
            </a:r>
          </a:p>
          <a:p>
            <a:pPr>
              <a:buNone/>
            </a:pPr>
            <a:r>
              <a:rPr lang="es-ES" b="1" dirty="0"/>
              <a:t>Ejemplo: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servicio de pedidos depende del servicio de inventario, que está lento → todos los pedidos fallan.</a:t>
            </a:r>
          </a:p>
          <a:p>
            <a:pPr>
              <a:buNone/>
            </a:pPr>
            <a:r>
              <a:rPr lang="es-ES" b="1" dirty="0"/>
              <a:t>🔧 Cómo mitigarlos: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Fallbacks</a:t>
            </a:r>
            <a:r>
              <a:rPr lang="es-ES" dirty="0"/>
              <a:t> (respuestas por defecto).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Caching.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Desacoplar con colas/mensajería (RabbitMQ, Kafka).</a:t>
            </a:r>
          </a:p>
          <a:p>
            <a:pPr>
              <a:buNone/>
            </a:pPr>
            <a:r>
              <a:rPr lang="es-ES" b="1" dirty="0"/>
              <a:t>🧩 3. Errores de integración o contratos rotos</a:t>
            </a:r>
          </a:p>
          <a:p>
            <a:pPr>
              <a:buNone/>
            </a:pPr>
            <a:r>
              <a:rPr lang="es-ES" dirty="0"/>
              <a:t>Ocurren cuando dos microservicios cambian su contrato (API/DTO) sin coordinación adecuada.</a:t>
            </a:r>
          </a:p>
          <a:p>
            <a:pPr>
              <a:buNone/>
            </a:pPr>
            <a:r>
              <a:rPr lang="es-ES" b="1" dirty="0"/>
              <a:t>Ejemplo: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Un servicio cambia la estructura de su JSON y el cliente no puede </a:t>
            </a:r>
            <a:r>
              <a:rPr lang="es-ES" dirty="0" err="1"/>
              <a:t>deserializar</a:t>
            </a:r>
            <a:r>
              <a:rPr lang="es-ES" dirty="0"/>
              <a:t>.</a:t>
            </a:r>
          </a:p>
          <a:p>
            <a:pPr>
              <a:buNone/>
            </a:pPr>
            <a:r>
              <a:rPr lang="es-ES" b="1" dirty="0"/>
              <a:t>🔧 Cómo mitigarlos: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Versionado de APIs.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Pruebas de contrato (</a:t>
            </a:r>
            <a:r>
              <a:rPr lang="es-ES" dirty="0" err="1"/>
              <a:t>Contract</a:t>
            </a:r>
            <a:r>
              <a:rPr lang="es-ES" dirty="0"/>
              <a:t> </a:t>
            </a:r>
            <a:r>
              <a:rPr lang="es-ES" dirty="0" err="1"/>
              <a:t>Testing</a:t>
            </a:r>
            <a:r>
              <a:rPr lang="es-E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Compatibilidad hacia atrás (</a:t>
            </a:r>
            <a:r>
              <a:rPr lang="es-ES" dirty="0" err="1"/>
              <a:t>backward</a:t>
            </a:r>
            <a:r>
              <a:rPr lang="es-ES" dirty="0"/>
              <a:t> </a:t>
            </a:r>
            <a:r>
              <a:rPr lang="es-ES" dirty="0" err="1"/>
              <a:t>compatibility</a:t>
            </a:r>
            <a:r>
              <a:rPr lang="es-ES" dirty="0"/>
              <a:t>).</a:t>
            </a:r>
          </a:p>
          <a:p>
            <a:pPr>
              <a:buNone/>
            </a:pPr>
            <a:r>
              <a:rPr lang="es-ES" b="1" dirty="0"/>
              <a:t>🔐 4. Errores de autenticación y autorización</a:t>
            </a:r>
          </a:p>
          <a:p>
            <a:pPr>
              <a:buNone/>
            </a:pPr>
            <a:r>
              <a:rPr lang="es-ES" dirty="0"/>
              <a:t>Cada microservicio puede necesitar validar JWT, tokens OAuth2 o validar permisos.</a:t>
            </a:r>
          </a:p>
          <a:p>
            <a:pPr>
              <a:buNone/>
            </a:pPr>
            <a:r>
              <a:rPr lang="es-ES" b="1" dirty="0"/>
              <a:t>Ejemplo: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Token JWT expirado.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Usuario no tiene permiso para acceder al recurso.</a:t>
            </a:r>
          </a:p>
          <a:p>
            <a:pPr>
              <a:buNone/>
            </a:pPr>
            <a:r>
              <a:rPr lang="es-ES" b="1" dirty="0"/>
              <a:t>🔧 Cómo mitigarlos: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Centralizar autenticación (Gateway + OAuth2).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Propagación correcta de tokens.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Roles y </a:t>
            </a:r>
            <a:r>
              <a:rPr lang="es-ES" dirty="0" err="1"/>
              <a:t>scopes</a:t>
            </a:r>
            <a:r>
              <a:rPr lang="es-ES" dirty="0"/>
              <a:t> bien definidos.</a:t>
            </a:r>
          </a:p>
          <a:p>
            <a:pPr>
              <a:buNone/>
            </a:pPr>
            <a:r>
              <a:rPr lang="es-ES" b="1" dirty="0"/>
              <a:t>💾 5. Errores de datos inconsistentes o duplicados</a:t>
            </a:r>
          </a:p>
          <a:p>
            <a:pPr>
              <a:buNone/>
            </a:pPr>
            <a:r>
              <a:rPr lang="es-ES" dirty="0"/>
              <a:t>Por la naturaleza distribuida, puede haber inconsistencias entre bases de datos de distintos servicios.</a:t>
            </a:r>
          </a:p>
          <a:p>
            <a:pPr>
              <a:buNone/>
            </a:pPr>
            <a:r>
              <a:rPr lang="es-ES" b="1" dirty="0"/>
              <a:t>Ejemplo: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Un pedido se marca como pagado, pero el servicio de envío no lo registra porque falló el evento.</a:t>
            </a:r>
          </a:p>
          <a:p>
            <a:pPr>
              <a:buNone/>
            </a:pPr>
            <a:r>
              <a:rPr lang="es-ES" b="1" dirty="0"/>
              <a:t>🔧 Cómo mitigarlos: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Transacciones distribuidas (SAGA, Eventual </a:t>
            </a:r>
            <a:r>
              <a:rPr lang="es-ES" dirty="0" err="1"/>
              <a:t>Consistency</a:t>
            </a:r>
            <a:r>
              <a:rPr lang="es-E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Idempotencia en operaciones.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Mensajería confiable (Kafka, RabbitMQ con </a:t>
            </a:r>
            <a:r>
              <a:rPr lang="es-ES" dirty="0" err="1"/>
              <a:t>retry</a:t>
            </a:r>
            <a:r>
              <a:rPr lang="es-ES" dirty="0"/>
              <a:t>/DLQ).</a:t>
            </a:r>
          </a:p>
          <a:p>
            <a:pPr>
              <a:buNone/>
            </a:pPr>
            <a:r>
              <a:rPr lang="es-ES" b="1" dirty="0"/>
              <a:t>🧠 6. Errores de lógica o validación del negocio</a:t>
            </a:r>
          </a:p>
          <a:p>
            <a:pPr>
              <a:buNone/>
            </a:pPr>
            <a:r>
              <a:rPr lang="es-ES" dirty="0"/>
              <a:t>Errores que surgen por violación de reglas del dominio o validaciones incorrectas.</a:t>
            </a:r>
          </a:p>
          <a:p>
            <a:pPr>
              <a:buNone/>
            </a:pPr>
            <a:r>
              <a:rPr lang="es-ES" b="1" dirty="0"/>
              <a:t>Ejemplo: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Un servicio permite crear una reserva sin verificar disponibilidad real.</a:t>
            </a:r>
          </a:p>
          <a:p>
            <a:pPr>
              <a:buNone/>
            </a:pPr>
            <a:r>
              <a:rPr lang="es-ES" b="1" dirty="0"/>
              <a:t>🔧 Cómo mitigarlos: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Validaciones en múltiples capas (entrada y lógica).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DDD (Domain-</a:t>
            </a:r>
            <a:r>
              <a:rPr lang="es-ES" dirty="0" err="1"/>
              <a:t>Driven</a:t>
            </a:r>
            <a:r>
              <a:rPr lang="es-ES" dirty="0"/>
              <a:t> Design) para centralizar reglas.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Casos de uso bien definidos.</a:t>
            </a:r>
          </a:p>
          <a:p>
            <a:pPr>
              <a:buNone/>
            </a:pPr>
            <a:r>
              <a:rPr lang="es-ES" b="1" dirty="0"/>
              <a:t>🔄 7. Errores de sincronización o concurrencia</a:t>
            </a:r>
          </a:p>
          <a:p>
            <a:pPr>
              <a:buNone/>
            </a:pPr>
            <a:r>
              <a:rPr lang="es-ES" dirty="0"/>
              <a:t>Múltiples instancias o servicios pueden intentar modificar el mismo recurso al mismo tiempo.</a:t>
            </a:r>
          </a:p>
          <a:p>
            <a:pPr>
              <a:buNone/>
            </a:pPr>
            <a:r>
              <a:rPr lang="es-ES" b="1" dirty="0"/>
              <a:t>Ejemplo: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Dos servicios intentan actualizar el mismo stock al mismo tiempo.</a:t>
            </a:r>
          </a:p>
          <a:p>
            <a:pPr>
              <a:buNone/>
            </a:pPr>
            <a:r>
              <a:rPr lang="es-ES" b="1" dirty="0"/>
              <a:t>🔧 Cómo mitigarlos: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Control de concurrencia optimista/pesimista.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Mensajería secuencial.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 err="1"/>
              <a:t>Locks</a:t>
            </a:r>
            <a:r>
              <a:rPr lang="es-ES" dirty="0"/>
              <a:t> distribuidos (Redis, Zookeeper).</a:t>
            </a:r>
          </a:p>
          <a:p>
            <a:pPr>
              <a:buNone/>
            </a:pPr>
            <a:r>
              <a:rPr lang="es-ES" b="1" dirty="0"/>
              <a:t>📦 8. Errores de configuración o despliegue</a:t>
            </a:r>
          </a:p>
          <a:p>
            <a:pPr>
              <a:buNone/>
            </a:pPr>
            <a:r>
              <a:rPr lang="es-ES" dirty="0"/>
              <a:t>Cada microservicio tiene su configuración independiente (puerto, base de datos, claves, etc.)</a:t>
            </a:r>
          </a:p>
          <a:p>
            <a:pPr>
              <a:buNone/>
            </a:pPr>
            <a:r>
              <a:rPr lang="es-ES" b="1" dirty="0"/>
              <a:t>Ejemplo: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Un microservicio no puede conectarse a su base de datos por una URL mal configurada.</a:t>
            </a:r>
          </a:p>
          <a:p>
            <a:pPr>
              <a:buNone/>
            </a:pPr>
            <a:r>
              <a:rPr lang="es-ES" b="1" dirty="0"/>
              <a:t>🔧 Cómo mitigarlos: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Centralizar configuración (Spring Cloud Config, Consul).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Validaciones en CI/CD.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Pruebas en entorno </a:t>
            </a:r>
            <a:r>
              <a:rPr lang="es-ES" dirty="0" err="1"/>
              <a:t>staging</a:t>
            </a:r>
            <a:r>
              <a:rPr lang="es-ES" dirty="0"/>
              <a:t> antes del despliegue.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C2071-1DDF-47BA-917C-4F30304A5B94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7497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64C1-E9DC-40A1-9E43-E4028820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1547C-89C4-4BDE-857A-7D680201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21849-24A2-4D82-8981-B9971C8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35ADE-C639-4AC4-BF6E-F5156ACE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82696-8614-4C68-98CA-4DDC4BCC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039E271-4B7A-59CB-B9F9-908B48853A90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6845CC22-80D0-F9B5-EB85-8E6E719ED421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6E48749-C16F-CC1F-F34D-9638D208EE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3C8C-16AD-45D0-A8DE-59F6CAD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D20C8-4D10-47D7-BDDC-28E9F8D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2DC31-3689-44F9-A7DE-4144014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EC45-F22A-4A04-B5CA-8FA702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24BE4-7116-4BF0-8B13-E0F4B42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8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A5AB3-6266-4CC1-8242-D8B75D32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0CF08-FB9B-4D6A-9B8A-8D4CC736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EBA2-9B66-4E58-B8BF-E173039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F5F9B-983A-4DAF-89FC-48D9D167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C8A4F-2B66-4F7F-B1A5-8F12B65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3D4F-6018-414A-BDA7-2882B8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FD6A8-B904-48D0-9837-E8E1C332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29892-ADC7-47C1-9BC7-262A402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AB593-867F-4582-A566-2DA051E5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E8EDE-1376-4DF1-8A48-0811D9E7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EE7EC0B-DC4D-0056-7BF6-F99920FFBB7E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6CC660AD-FA92-9A9A-7463-25ED8E3EABAD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1BF037A-2550-4A50-ADEA-0B011B89682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AFE3-A25E-4B6C-A67E-FBDE80B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85656-B908-4CE7-BC3A-98E63C88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2E746-781F-408E-BEFF-FACF7AE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E84A9-1732-478C-9A0A-8D73A22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22AC0-7646-47D3-81D1-7D6CC56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F93CB62-BF58-1497-CEC7-D0DEFC580B9C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16964792-01D8-403B-4860-7A20856B6F52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E2AF0D4-67E2-9D0D-C988-0C40AE482E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9C69-B078-42B6-AA22-C48FCD41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809CA-070B-42AC-9C47-E94B3B85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65D72-EC3D-4190-8795-5F90C22E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39672-7B7B-4D61-BD1A-FCA3C68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74C06-611F-4B65-B6B5-0ED90CA4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DE48-FFA2-447E-81AD-3EAB0730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BA0F-E6F9-49C0-8023-E2889A2B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A8325-C8F8-40BE-A002-E534CB43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4B417-A567-459A-830D-65F0D529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2F1713-BD32-4492-8F39-FF7827EA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B2E9BA-4403-4546-A662-33B3FEF4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32CE6-F185-4B82-B50D-173950F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F30A91-A228-4CD4-ACA8-8C3AB00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C7AE7C-D480-46AE-8767-F3720225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1C4A-F40E-4396-9B99-3D2BE9E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69318-BA39-4E76-9479-64254BC9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1ACBD0-5A80-40A2-A288-FF3C626C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3A2C7D-795A-4DBD-8BFA-36F0667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7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CA4BC1-3BA6-478F-9214-A9A625A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07F3-9477-48E4-A33E-5D7BDDA2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AB6C25-D795-4287-9818-65C0DC7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5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DA46-909D-4B7C-9FBB-A0FFC18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4ED7E-3389-4BFD-8616-D96B561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044A0-5AE2-43DE-AB6F-0B715A84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89856-3F9B-4844-B4A5-3C482BE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795B6-9BF4-4C4D-9E65-A272C63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02C5E-BBE9-4B5A-9F45-7422680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5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B469-8D83-4D8C-9CBE-ED5CD612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88EE4-DFD1-4AD2-9DEE-2F9F46F20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7D3D8-A985-4B72-9A6F-8F774B1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3D449-41C5-4F2A-BD31-BD111BB9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F623C3-8E21-4D81-AD64-50AC6B8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67A2D-8380-4B18-8809-372940B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366F34-43F1-4DD1-AD04-F6B7790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F8C42-5999-4530-8914-FDF76D4B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28502-5F13-461E-89FC-B301C857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2B12-910E-418B-BC20-65475ADC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B8871-77AF-450A-A57C-36C757F5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7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3F55F-6B10-FEF2-B536-CDD15FB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Microservicios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57EA7-1609-B90A-0F8E-B8AF3CF0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Nivel Básico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B35DED-40CB-4618-624F-8960D11877D7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2">
            <a:extLst>
              <a:ext uri="{FF2B5EF4-FFF2-40B4-BE49-F238E27FC236}">
                <a16:creationId xmlns:a16="http://schemas.microsoft.com/office/drawing/2014/main" id="{4CF26D6C-B61F-EC45-1A5B-167F5A47A62E}"/>
              </a:ext>
            </a:extLst>
          </p:cNvPr>
          <p:cNvSpPr/>
          <p:nvPr/>
        </p:nvSpPr>
        <p:spPr>
          <a:xfrm>
            <a:off x="0" y="6679095"/>
            <a:ext cx="10283687" cy="92765"/>
          </a:xfrm>
          <a:custGeom>
            <a:avLst/>
            <a:gdLst>
              <a:gd name="connsiteX0" fmla="*/ 0 w 10283687"/>
              <a:gd name="connsiteY0" fmla="*/ 0 h 92765"/>
              <a:gd name="connsiteX1" fmla="*/ 10283687 w 10283687"/>
              <a:gd name="connsiteY1" fmla="*/ 0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  <a:gd name="connsiteX0" fmla="*/ 0 w 10283687"/>
              <a:gd name="connsiteY0" fmla="*/ 0 h 92765"/>
              <a:gd name="connsiteX1" fmla="*/ 9899374 w 10283687"/>
              <a:gd name="connsiteY1" fmla="*/ 26504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687" h="92765">
                <a:moveTo>
                  <a:pt x="0" y="0"/>
                </a:moveTo>
                <a:lnTo>
                  <a:pt x="9899374" y="26504"/>
                </a:lnTo>
                <a:lnTo>
                  <a:pt x="10283687" y="92765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97A3-8364-E121-2F08-7E2A3E0A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E890BE9-2B89-9220-4410-7BF0219529DA}"/>
              </a:ext>
            </a:extLst>
          </p:cNvPr>
          <p:cNvGrpSpPr/>
          <p:nvPr/>
        </p:nvGrpSpPr>
        <p:grpSpPr>
          <a:xfrm>
            <a:off x="831850" y="542606"/>
            <a:ext cx="9491026" cy="2462672"/>
            <a:chOff x="1146412" y="387350"/>
            <a:chExt cx="9015484" cy="25935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218FACC-FC45-EFDF-975B-41239B46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2496" y="387350"/>
              <a:ext cx="2819400" cy="25908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B59B3B9-4751-D88D-7369-BEEEBD29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6412" y="409717"/>
              <a:ext cx="6196084" cy="2571134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76DF4-AF00-64C8-E2CE-73B140A27B22}"/>
              </a:ext>
            </a:extLst>
          </p:cNvPr>
          <p:cNvSpPr txBox="1"/>
          <p:nvPr/>
        </p:nvSpPr>
        <p:spPr>
          <a:xfrm>
            <a:off x="968991" y="5459104"/>
            <a:ext cx="260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Instructor: Carlos Carreño</a:t>
            </a:r>
          </a:p>
          <a:p>
            <a:r>
              <a:rPr lang="es-PE" dirty="0"/>
              <a:t>ccarrenovi@gmail.com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330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FBF54-C582-5F44-EA29-6C46832E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7306784-5F62-484D-AC1D-1020C4F77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Servicio con Circuit Breaker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7E2169D-9FF5-18CE-0F25-1CBD898A4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947" y="2278133"/>
            <a:ext cx="7316551" cy="404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3669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8DE3A3-9A26-9FAE-E1B4-A3697666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CB503B-2C15-F84E-E507-F38EFDD61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Configuración de application.yml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7BD540-26F2-BDC2-93CC-F0A128F41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481" y="2540474"/>
            <a:ext cx="6851176" cy="217157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1AB737F-2879-AE1C-1695-9D3851AE551F}"/>
              </a:ext>
            </a:extLst>
          </p:cNvPr>
          <p:cNvSpPr txBox="1"/>
          <p:nvPr/>
        </p:nvSpPr>
        <p:spPr>
          <a:xfrm>
            <a:off x="1160059" y="4954137"/>
            <a:ext cx="94409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err="1"/>
              <a:t>slidingWindowSize</a:t>
            </a:r>
            <a:r>
              <a:rPr lang="es-PE" dirty="0"/>
              <a:t>: Tamaño de ventana para contar llamadas.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err="1"/>
              <a:t>failureRateThreshold</a:t>
            </a:r>
            <a:r>
              <a:rPr lang="es-PE" dirty="0"/>
              <a:t>: Porcentaje de fallas para abrir el circuito.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err="1"/>
              <a:t>waitDurationInOpenState</a:t>
            </a:r>
            <a:r>
              <a:rPr lang="es-PE" dirty="0"/>
              <a:t>: Tiempo que el circuito permanece abierto antes de probar de nuevo.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b="1" dirty="0" err="1"/>
              <a:t>fallbackMethod</a:t>
            </a:r>
            <a:r>
              <a:rPr lang="es-PE" dirty="0"/>
              <a:t>: Método alternativo cuando el circuito está abierto.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13261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D2DA-B256-A568-4224-5B336AB1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3155121"/>
          </a:xfrm>
        </p:spPr>
        <p:txBody>
          <a:bodyPr>
            <a:normAutofit/>
          </a:bodyPr>
          <a:lstStyle/>
          <a:p>
            <a:r>
              <a:rPr lang="es-ES" dirty="0"/>
              <a:t>Modulo 13. Manejo de errores 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909F8-DE74-E598-1C6F-D385241D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602639" cy="1655762"/>
          </a:xfrm>
        </p:spPr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Implementar estrategias para manejar errores en microservicios de forma eficiente, asegurando resiliencia, trazabilidad y una mejor experiencia de usuario. </a:t>
            </a:r>
            <a:endParaRPr lang="es-PE" dirty="0"/>
          </a:p>
          <a:p>
            <a:r>
              <a:rPr lang="es-PE" dirty="0"/>
              <a:t>Duración: 1 h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D3B39-F491-06B9-A34A-6D10BC4D975A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53F72539-26AD-4D94-5A0D-E7AD8E3F8F07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6AF2A7-4AC9-6598-CC8B-0FC14954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ED5718-9517-1C00-8428-0128A488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errores en microservicios</a:t>
            </a:r>
            <a:endParaRPr lang="es-PE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9A753CEC-8E5D-5B3E-34B5-19425C733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764265"/>
              </p:ext>
            </p:extLst>
          </p:nvPr>
        </p:nvGraphicFramePr>
        <p:xfrm>
          <a:off x="928048" y="1690688"/>
          <a:ext cx="10099343" cy="41583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03458">
                  <a:extLst>
                    <a:ext uri="{9D8B030D-6E8A-4147-A177-3AD203B41FA5}">
                      <a16:colId xmlns:a16="http://schemas.microsoft.com/office/drawing/2014/main" val="8806541"/>
                    </a:ext>
                  </a:extLst>
                </a:gridCol>
                <a:gridCol w="3461115">
                  <a:extLst>
                    <a:ext uri="{9D8B030D-6E8A-4147-A177-3AD203B41FA5}">
                      <a16:colId xmlns:a16="http://schemas.microsoft.com/office/drawing/2014/main" val="3809856796"/>
                    </a:ext>
                  </a:extLst>
                </a:gridCol>
                <a:gridCol w="3534770">
                  <a:extLst>
                    <a:ext uri="{9D8B030D-6E8A-4147-A177-3AD203B41FA5}">
                      <a16:colId xmlns:a16="http://schemas.microsoft.com/office/drawing/2014/main" val="2781467126"/>
                    </a:ext>
                  </a:extLst>
                </a:gridCol>
              </a:tblGrid>
              <a:tr h="462034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Tipo de Error</a:t>
                      </a:r>
                      <a:endParaRPr lang="es-PE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Ejemplo</a:t>
                      </a:r>
                      <a:endParaRPr lang="es-PE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800" u="none" strike="noStrike" dirty="0">
                          <a:solidFill>
                            <a:schemeClr val="bg1"/>
                          </a:solidFill>
                          <a:effectLst/>
                        </a:rPr>
                        <a:t>Mitigación</a:t>
                      </a:r>
                      <a:endParaRPr lang="es-PE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630850"/>
                  </a:ext>
                </a:extLst>
              </a:tr>
              <a:tr h="46203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 dirty="0">
                          <a:effectLst/>
                        </a:rPr>
                        <a:t>Red/Comunicaciones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>
                          <a:effectLst/>
                        </a:rPr>
                        <a:t>Timeout, 503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Retry, Circuit Breaker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1763589"/>
                  </a:ext>
                </a:extLst>
              </a:tr>
              <a:tr h="46203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>
                          <a:effectLst/>
                        </a:rPr>
                        <a:t>Dependencias caídas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>
                          <a:effectLst/>
                        </a:rPr>
                        <a:t>Otro microservicio no responde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Fallback, asíncrono, colas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90632418"/>
                  </a:ext>
                </a:extLst>
              </a:tr>
              <a:tr h="46203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>
                          <a:effectLst/>
                        </a:rPr>
                        <a:t>Contratos rotos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 dirty="0">
                          <a:effectLst/>
                        </a:rPr>
                        <a:t>Cambios en APIs sin avisar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>
                          <a:effectLst/>
                        </a:rPr>
                        <a:t>Versionado, pruebas de contrato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04312475"/>
                  </a:ext>
                </a:extLst>
              </a:tr>
              <a:tr h="46203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>
                          <a:effectLst/>
                        </a:rPr>
                        <a:t>Autenticación/Autorización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>
                          <a:effectLst/>
                        </a:rPr>
                        <a:t>Token inválido o sin permisos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>
                          <a:effectLst/>
                        </a:rPr>
                        <a:t>OAuth2, </a:t>
                      </a:r>
                      <a:r>
                        <a:rPr lang="es-PE" sz="1800" u="none" strike="noStrike" dirty="0" err="1">
                          <a:effectLst/>
                        </a:rPr>
                        <a:t>scopes</a:t>
                      </a:r>
                      <a:r>
                        <a:rPr lang="es-PE" sz="1800" u="none" strike="noStrike" dirty="0">
                          <a:effectLst/>
                        </a:rPr>
                        <a:t>, </a:t>
                      </a:r>
                      <a:r>
                        <a:rPr lang="es-PE" sz="1800" u="none" strike="noStrike" dirty="0" err="1">
                          <a:effectLst/>
                        </a:rPr>
                        <a:t>gateway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08568633"/>
                  </a:ext>
                </a:extLst>
              </a:tr>
              <a:tr h="46203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>
                          <a:effectLst/>
                        </a:rPr>
                        <a:t>Inconsistencias de datos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Duplicados o eventos perdidos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>
                          <a:effectLst/>
                        </a:rPr>
                        <a:t>SAGA, idempotencia, eventos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528690524"/>
                  </a:ext>
                </a:extLst>
              </a:tr>
              <a:tr h="46203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>
                          <a:effectLst/>
                        </a:rPr>
                        <a:t>Lógica del dominio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Reglas violadas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>
                          <a:effectLst/>
                        </a:rPr>
                        <a:t>Validaciones, DDD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7691434"/>
                  </a:ext>
                </a:extLst>
              </a:tr>
              <a:tr h="46203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>
                          <a:effectLst/>
                        </a:rPr>
                        <a:t>Concurrencia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Dos actualizaciones simultáneas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 err="1">
                          <a:effectLst/>
                        </a:rPr>
                        <a:t>Locks</a:t>
                      </a:r>
                      <a:r>
                        <a:rPr lang="es-PE" sz="1800" u="none" strike="noStrike" dirty="0">
                          <a:effectLst/>
                        </a:rPr>
                        <a:t>, control de versiones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29081090"/>
                  </a:ext>
                </a:extLst>
              </a:tr>
              <a:tr h="462034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 dirty="0">
                          <a:effectLst/>
                        </a:rPr>
                        <a:t>Configuración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>
                          <a:effectLst/>
                        </a:rPr>
                        <a:t>Variables mal puestas</a:t>
                      </a:r>
                      <a:endParaRPr lang="es-PE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>
                          <a:effectLst/>
                        </a:rPr>
                        <a:t>Config centralizada, validación CI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91229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221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E65E66-188B-DFFB-DE37-76D6E8CA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Manejo de errores con Spring Boot @ExceptionHandler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68284D-FABB-81E1-4FAC-46C301B06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anotación @ExceptionHandler en Spring Boot se utiliza para manejar excepciones de forma centralizada dentro de los controladores (@Controller o @RestController). Permite capturar excepciones específicas y devolver respuestas personalizadas al cliente.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3272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26B125-0EFF-55F9-7E30-122DC691B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Personalizando las Excepciones con Spring Boot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24C7221-1F7D-D1EB-D4C4-59D52379A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847" y="1690688"/>
            <a:ext cx="6966685" cy="416580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999F9BB-9A9F-D9D5-542A-89BBDCA838FF}"/>
              </a:ext>
            </a:extLst>
          </p:cNvPr>
          <p:cNvSpPr txBox="1"/>
          <p:nvPr/>
        </p:nvSpPr>
        <p:spPr>
          <a:xfrm>
            <a:off x="1071847" y="5803513"/>
            <a:ext cx="78472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Captura cualquier excepción de tipo </a:t>
            </a:r>
            <a:r>
              <a:rPr lang="es-ES" b="1" dirty="0" err="1"/>
              <a:t>IllegalArgumentException</a:t>
            </a:r>
            <a:r>
              <a:rPr lang="es-ES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Devuelve un mensaje de </a:t>
            </a:r>
            <a:r>
              <a:rPr lang="es-ES" b="1" dirty="0"/>
              <a:t>error personalizado </a:t>
            </a:r>
            <a:r>
              <a:rPr lang="es-ES" dirty="0"/>
              <a:t>con un código 400 (</a:t>
            </a:r>
            <a:r>
              <a:rPr lang="es-ES" b="1" dirty="0" err="1"/>
              <a:t>Bad</a:t>
            </a:r>
            <a:r>
              <a:rPr lang="es-ES" b="1" dirty="0"/>
              <a:t> Request</a:t>
            </a:r>
            <a:r>
              <a:rPr lang="es-ES" dirty="0"/>
              <a:t>).</a:t>
            </a:r>
          </a:p>
          <a:p>
            <a:endParaRPr lang="es-ES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356571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DD99F-B5F4-B21A-5F52-4FB374A0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Manejo global con @ControllerAdvice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C805E4-AF1E-024F-42C2-1A2D5FD38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Si quieres manejar excepciones de manera global para todos los controladores, usa @ControllerAdvice</a:t>
            </a:r>
            <a:endParaRPr lang="es-PE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574CDD3-B395-FD2B-AD12-A402FDAD53F5}"/>
              </a:ext>
            </a:extLst>
          </p:cNvPr>
          <p:cNvSpPr txBox="1"/>
          <p:nvPr/>
        </p:nvSpPr>
        <p:spPr>
          <a:xfrm>
            <a:off x="961030" y="2743200"/>
            <a:ext cx="1088515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>
                <a:solidFill>
                  <a:schemeClr val="accent1"/>
                </a:solidFill>
              </a:rPr>
              <a:t>@ControllerAdvice</a:t>
            </a:r>
          </a:p>
          <a:p>
            <a:r>
              <a:rPr lang="es-PE" dirty="0">
                <a:solidFill>
                  <a:srgbClr val="7030A0"/>
                </a:solidFill>
              </a:rPr>
              <a:t>public </a:t>
            </a:r>
            <a:r>
              <a:rPr lang="es-PE" dirty="0" err="1">
                <a:solidFill>
                  <a:srgbClr val="7030A0"/>
                </a:solidFill>
              </a:rPr>
              <a:t>class</a:t>
            </a:r>
            <a:r>
              <a:rPr lang="es-PE" dirty="0">
                <a:solidFill>
                  <a:srgbClr val="7030A0"/>
                </a:solidFill>
              </a:rPr>
              <a:t> </a:t>
            </a:r>
            <a:r>
              <a:rPr lang="es-PE" dirty="0" err="1">
                <a:solidFill>
                  <a:schemeClr val="accent1"/>
                </a:solidFill>
              </a:rPr>
              <a:t>GlobalExceptionHandler</a:t>
            </a:r>
            <a:r>
              <a:rPr lang="es-PE" dirty="0"/>
              <a:t> {</a:t>
            </a:r>
          </a:p>
          <a:p>
            <a:endParaRPr lang="es-PE" dirty="0"/>
          </a:p>
          <a:p>
            <a:r>
              <a:rPr lang="es-PE" dirty="0"/>
              <a:t>    </a:t>
            </a:r>
            <a:r>
              <a:rPr lang="es-PE" dirty="0">
                <a:solidFill>
                  <a:schemeClr val="accent1"/>
                </a:solidFill>
              </a:rPr>
              <a:t>@ExceptionHandler(ResourceNotFoundException.class)</a:t>
            </a:r>
          </a:p>
          <a:p>
            <a:r>
              <a:rPr lang="es-PE" dirty="0"/>
              <a:t>    </a:t>
            </a:r>
            <a:r>
              <a:rPr lang="es-PE" dirty="0">
                <a:solidFill>
                  <a:srgbClr val="7030A0"/>
                </a:solidFill>
              </a:rPr>
              <a:t>public</a:t>
            </a:r>
            <a:r>
              <a:rPr lang="es-PE" dirty="0"/>
              <a:t> </a:t>
            </a:r>
            <a:r>
              <a:rPr lang="es-PE" dirty="0" err="1"/>
              <a:t>ResponseEntity</a:t>
            </a:r>
            <a:r>
              <a:rPr lang="es-PE" dirty="0"/>
              <a:t>&lt;</a:t>
            </a:r>
            <a:r>
              <a:rPr lang="es-PE" dirty="0" err="1"/>
              <a:t>String</a:t>
            </a:r>
            <a:r>
              <a:rPr lang="es-PE" dirty="0"/>
              <a:t>&gt; </a:t>
            </a:r>
            <a:r>
              <a:rPr lang="es-PE" dirty="0" err="1"/>
              <a:t>handleNotFound</a:t>
            </a:r>
            <a:r>
              <a:rPr lang="es-PE" dirty="0"/>
              <a:t>(</a:t>
            </a:r>
            <a:r>
              <a:rPr lang="es-PE" dirty="0" err="1"/>
              <a:t>ResourceNotFoundException</a:t>
            </a:r>
            <a:r>
              <a:rPr lang="es-PE" dirty="0"/>
              <a:t> ex) {</a:t>
            </a:r>
          </a:p>
          <a:p>
            <a:r>
              <a:rPr lang="es-PE" dirty="0"/>
              <a:t>        </a:t>
            </a:r>
            <a:r>
              <a:rPr lang="es-PE" dirty="0" err="1">
                <a:solidFill>
                  <a:srgbClr val="7030A0"/>
                </a:solidFill>
              </a:rPr>
              <a:t>return</a:t>
            </a:r>
            <a:r>
              <a:rPr lang="es-PE" dirty="0">
                <a:solidFill>
                  <a:srgbClr val="7030A0"/>
                </a:solidFill>
              </a:rPr>
              <a:t> new </a:t>
            </a:r>
            <a:r>
              <a:rPr lang="es-PE" dirty="0" err="1"/>
              <a:t>ResponseEntity</a:t>
            </a:r>
            <a:r>
              <a:rPr lang="es-PE" dirty="0"/>
              <a:t>&lt;&gt;("Recurso no encontrado: " + </a:t>
            </a:r>
            <a:r>
              <a:rPr lang="es-PE" dirty="0" err="1"/>
              <a:t>ex.getMessage</a:t>
            </a:r>
            <a:r>
              <a:rPr lang="es-PE" dirty="0"/>
              <a:t>(), </a:t>
            </a:r>
            <a:r>
              <a:rPr lang="es-PE" dirty="0" err="1"/>
              <a:t>HttpStatus.NOT_FOUND</a:t>
            </a:r>
            <a:r>
              <a:rPr lang="es-PE" dirty="0"/>
              <a:t>);</a:t>
            </a:r>
          </a:p>
          <a:p>
            <a:r>
              <a:rPr lang="es-PE" dirty="0"/>
              <a:t>    }</a:t>
            </a:r>
          </a:p>
          <a:p>
            <a:endParaRPr lang="es-PE" dirty="0"/>
          </a:p>
          <a:p>
            <a:r>
              <a:rPr lang="es-PE" dirty="0">
                <a:solidFill>
                  <a:schemeClr val="accent1"/>
                </a:solidFill>
              </a:rPr>
              <a:t>    @ExceptionHandler(Exception.class)</a:t>
            </a:r>
          </a:p>
          <a:p>
            <a:r>
              <a:rPr lang="es-PE" dirty="0"/>
              <a:t>    </a:t>
            </a:r>
            <a:r>
              <a:rPr lang="es-PE" dirty="0">
                <a:solidFill>
                  <a:srgbClr val="7030A0"/>
                </a:solidFill>
              </a:rPr>
              <a:t>public</a:t>
            </a:r>
            <a:r>
              <a:rPr lang="es-PE" dirty="0"/>
              <a:t> </a:t>
            </a:r>
            <a:r>
              <a:rPr lang="es-PE" dirty="0" err="1"/>
              <a:t>ResponseEntity</a:t>
            </a:r>
            <a:r>
              <a:rPr lang="es-PE" dirty="0"/>
              <a:t>&lt;</a:t>
            </a:r>
            <a:r>
              <a:rPr lang="es-PE" dirty="0" err="1"/>
              <a:t>String</a:t>
            </a:r>
            <a:r>
              <a:rPr lang="es-PE" dirty="0"/>
              <a:t>&gt; </a:t>
            </a:r>
            <a:r>
              <a:rPr lang="es-PE" dirty="0" err="1"/>
              <a:t>handleGeneral</a:t>
            </a:r>
            <a:r>
              <a:rPr lang="es-PE" dirty="0"/>
              <a:t>(</a:t>
            </a:r>
            <a:r>
              <a:rPr lang="es-PE" dirty="0" err="1"/>
              <a:t>Exception</a:t>
            </a:r>
            <a:r>
              <a:rPr lang="es-PE" dirty="0"/>
              <a:t> ex) {</a:t>
            </a:r>
          </a:p>
          <a:p>
            <a:r>
              <a:rPr lang="es-PE" dirty="0"/>
              <a:t>        </a:t>
            </a:r>
            <a:r>
              <a:rPr lang="es-PE" dirty="0" err="1">
                <a:solidFill>
                  <a:srgbClr val="7030A0"/>
                </a:solidFill>
              </a:rPr>
              <a:t>return</a:t>
            </a:r>
            <a:r>
              <a:rPr lang="es-PE" dirty="0">
                <a:solidFill>
                  <a:srgbClr val="7030A0"/>
                </a:solidFill>
              </a:rPr>
              <a:t> new </a:t>
            </a:r>
            <a:r>
              <a:rPr lang="es-PE" dirty="0" err="1"/>
              <a:t>ResponseEntity</a:t>
            </a:r>
            <a:r>
              <a:rPr lang="es-PE" dirty="0"/>
              <a:t>&lt;&gt;("Error inesperado: " + </a:t>
            </a:r>
            <a:r>
              <a:rPr lang="es-PE" dirty="0" err="1"/>
              <a:t>ex.getMessage</a:t>
            </a:r>
            <a:r>
              <a:rPr lang="es-PE" dirty="0"/>
              <a:t>(), </a:t>
            </a:r>
            <a:r>
              <a:rPr lang="es-PE" dirty="0" err="1"/>
              <a:t>HttpStatus.INTERNAL_SERVER_ERROR</a:t>
            </a:r>
            <a:r>
              <a:rPr lang="es-PE" dirty="0"/>
              <a:t>);</a:t>
            </a:r>
          </a:p>
          <a:p>
            <a:r>
              <a:rPr lang="es-PE" dirty="0"/>
              <a:t>    }</a:t>
            </a:r>
          </a:p>
          <a:p>
            <a:r>
              <a:rPr lang="es-PE" dirty="0"/>
              <a:t>}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22299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AA8A23-A5BD-7079-353F-04626AB0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Implementando el patrón Circuit Breaker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A8F197-74E6-ABED-340D-9259BC5B6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El patrón </a:t>
            </a:r>
            <a:r>
              <a:rPr lang="es-ES" b="1" dirty="0"/>
              <a:t>Circuit Breaker</a:t>
            </a:r>
            <a:r>
              <a:rPr lang="es-ES" dirty="0"/>
              <a:t> en </a:t>
            </a:r>
            <a:r>
              <a:rPr lang="es-ES" b="1" dirty="0"/>
              <a:t>Spring Boot</a:t>
            </a:r>
            <a:r>
              <a:rPr lang="es-ES" dirty="0"/>
              <a:t> se utiliza para manejar fallas en llamadas remotas entre microservicios. Este patrón ayuda a </a:t>
            </a:r>
            <a:r>
              <a:rPr lang="es-ES" b="1" dirty="0"/>
              <a:t>prevenir efectos en cascada</a:t>
            </a:r>
            <a:r>
              <a:rPr lang="es-ES" dirty="0"/>
              <a:t> cuando un servicio dependiente está caído o responde lentamente.</a:t>
            </a:r>
          </a:p>
          <a:p>
            <a:r>
              <a:rPr lang="es-ES" dirty="0"/>
              <a:t>Spring Boot soporta </a:t>
            </a:r>
            <a:r>
              <a:rPr lang="es-ES" dirty="0" err="1"/>
              <a:t>circuit</a:t>
            </a:r>
            <a:r>
              <a:rPr lang="es-ES" dirty="0"/>
              <a:t> </a:t>
            </a:r>
            <a:r>
              <a:rPr lang="es-ES" dirty="0" err="1"/>
              <a:t>breakers</a:t>
            </a:r>
            <a:r>
              <a:rPr lang="es-ES" dirty="0"/>
              <a:t> principalmente a través de </a:t>
            </a:r>
            <a:r>
              <a:rPr lang="es-ES" b="1" dirty="0"/>
              <a:t>Resilience4j</a:t>
            </a:r>
            <a:r>
              <a:rPr lang="es-ES" dirty="0"/>
              <a:t>, que reemplazó a </a:t>
            </a:r>
            <a:r>
              <a:rPr lang="es-ES" dirty="0" err="1"/>
              <a:t>Hystrix</a:t>
            </a:r>
            <a:r>
              <a:rPr lang="es-ES" dirty="0"/>
              <a:t>.</a:t>
            </a:r>
          </a:p>
          <a:p>
            <a:r>
              <a:rPr lang="es-ES" dirty="0"/>
              <a:t>Estados:</a:t>
            </a:r>
          </a:p>
          <a:p>
            <a:pPr lvl="1"/>
            <a:r>
              <a:rPr lang="es-ES" b="1" dirty="0" err="1"/>
              <a:t>Closed</a:t>
            </a:r>
            <a:r>
              <a:rPr lang="es-ES" dirty="0"/>
              <a:t> (cerrado): Todo funciona, se permiten llamadas.</a:t>
            </a:r>
          </a:p>
          <a:p>
            <a:pPr lvl="1"/>
            <a:r>
              <a:rPr lang="es-ES" b="1" dirty="0"/>
              <a:t>Open</a:t>
            </a:r>
            <a:r>
              <a:rPr lang="es-ES" dirty="0"/>
              <a:t> (abierto): El servicio falla mucho → se interrumpen las llamadas.</a:t>
            </a:r>
          </a:p>
          <a:p>
            <a:pPr lvl="1"/>
            <a:r>
              <a:rPr lang="es-ES" b="1" dirty="0" err="1"/>
              <a:t>Half</a:t>
            </a:r>
            <a:r>
              <a:rPr lang="es-ES" b="1" dirty="0"/>
              <a:t>-Open</a:t>
            </a:r>
            <a:r>
              <a:rPr lang="es-ES" dirty="0"/>
              <a:t> (medio abierto): Se permite una llamada de prueba para ver si se recuperó.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9851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C3C5C-83B8-F107-2AF6-DCF080CAE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…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E773B2-85F6-9781-DB8D-48DFCA7F1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930" y="1511490"/>
            <a:ext cx="7800975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55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B6A00-1DD7-484C-9AC1-97FB28823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Circuit Breaker con Resilience4j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120516-AB1F-ABF5-7D67-BE7178E87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Dependencias Maven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987B90D-9AF5-3257-1D78-32AB818B1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85" y="2406199"/>
            <a:ext cx="89154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13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31105012-C85B-48FE-A9B5-1073A4F8510F}" vid="{0A218172-2346-46E6-9EEE-B3155904D6D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Igp</Template>
  <TotalTime>39</TotalTime>
  <Words>1025</Words>
  <Application>Microsoft Office PowerPoint</Application>
  <PresentationFormat>Panorámica</PresentationFormat>
  <Paragraphs>141</Paragraphs>
  <Slides>11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Aptos</vt:lpstr>
      <vt:lpstr>Aptos Narrow</vt:lpstr>
      <vt:lpstr>Arial</vt:lpstr>
      <vt:lpstr>Calibri</vt:lpstr>
      <vt:lpstr>Calibri Light</vt:lpstr>
      <vt:lpstr>Tema de Office</vt:lpstr>
      <vt:lpstr>Microservicios </vt:lpstr>
      <vt:lpstr>Modulo 13. Manejo de errores </vt:lpstr>
      <vt:lpstr>Tipos de errores en microservicios</vt:lpstr>
      <vt:lpstr>Manejo de errores con Spring Boot @ExceptionHandler</vt:lpstr>
      <vt:lpstr>Personalizando las Excepciones con Spring Boot</vt:lpstr>
      <vt:lpstr>Manejo global con @ControllerAdvice</vt:lpstr>
      <vt:lpstr>Implementando el patrón Circuit Breaker</vt:lpstr>
      <vt:lpstr>…</vt:lpstr>
      <vt:lpstr>Circuit Breaker con Resilience4j</vt:lpstr>
      <vt:lpstr>…</vt:lpstr>
      <vt:lpstr>…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ccarrenovi.pe@outlook.es</cp:lastModifiedBy>
  <cp:revision>19</cp:revision>
  <dcterms:created xsi:type="dcterms:W3CDTF">2019-10-15T18:52:48Z</dcterms:created>
  <dcterms:modified xsi:type="dcterms:W3CDTF">2025-04-21T04:56:22Z</dcterms:modified>
</cp:coreProperties>
</file>