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7" r:id="rId2"/>
    <p:sldId id="271" r:id="rId3"/>
    <p:sldId id="258" r:id="rId4"/>
    <p:sldId id="273" r:id="rId5"/>
    <p:sldId id="274" r:id="rId6"/>
    <p:sldId id="275" r:id="rId7"/>
    <p:sldId id="272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8161" autoAdjust="0"/>
  </p:normalViewPr>
  <p:slideViewPr>
    <p:cSldViewPr snapToGrid="0">
      <p:cViewPr>
        <p:scale>
          <a:sx n="60" d="100"/>
          <a:sy n="60" d="100"/>
        </p:scale>
        <p:origin x="396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08C8BF-F956-4D62-9B72-850480C1AE1B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60210B-9813-49CA-8A95-373A1E3FE33E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5476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🧠 ¿Cuál es la idea principal?</a:t>
            </a:r>
          </a:p>
          <a:p>
            <a:pPr>
              <a:buNone/>
            </a:pPr>
            <a:r>
              <a:rPr lang="es-ES" dirty="0"/>
              <a:t>Separar claramente </a:t>
            </a:r>
            <a:r>
              <a:rPr lang="es-ES" b="1" dirty="0"/>
              <a:t>lo que hace</a:t>
            </a:r>
            <a:r>
              <a:rPr lang="es-ES" dirty="0"/>
              <a:t> una aplicación (reglas del dominio) de </a:t>
            </a:r>
            <a:r>
              <a:rPr lang="es-ES" b="1" dirty="0"/>
              <a:t>cómo se comunica</a:t>
            </a:r>
            <a:r>
              <a:rPr lang="es-ES" dirty="0"/>
              <a:t> con el mundo exterior. Esto permite que la lógica del negocio sea </a:t>
            </a:r>
            <a:r>
              <a:rPr lang="es-ES" b="1" dirty="0"/>
              <a:t>independiente de tecnologías externas</a:t>
            </a:r>
            <a:r>
              <a:rPr lang="es-ES" dirty="0"/>
              <a:t>, </a:t>
            </a:r>
            <a:r>
              <a:rPr lang="es-ES" b="1" dirty="0"/>
              <a:t>más fácil de probar</a:t>
            </a:r>
            <a:r>
              <a:rPr lang="es-ES" dirty="0"/>
              <a:t> y </a:t>
            </a:r>
            <a:r>
              <a:rPr lang="es-ES" b="1" dirty="0"/>
              <a:t>más mantenible</a:t>
            </a:r>
            <a:r>
              <a:rPr lang="es-ES" dirty="0"/>
              <a:t>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🛑 Problema que resuelve</a:t>
            </a:r>
          </a:p>
          <a:p>
            <a:r>
              <a:rPr lang="es-ES" dirty="0"/>
              <a:t>En muchas aplicaciones tradicionales, la lógica de negocio queda mezclada con detalles técnicos (frameworks, persistencia, UI), lo que dificulta los cambios, las pruebas, y la evolución.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8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11766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  <a:p>
            <a:pPr>
              <a:buNone/>
            </a:pPr>
            <a:r>
              <a:rPr lang="es-ES" b="1" dirty="0"/>
              <a:t>🧩 Componentes de la Arquitectura Hexagonal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1. 🔹 Núcleo o Dominio</a:t>
            </a:r>
          </a:p>
          <a:p>
            <a:pPr>
              <a:buNone/>
            </a:pPr>
            <a:r>
              <a:rPr lang="es-ES" dirty="0"/>
              <a:t>Es el corazón del sistema: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Contiene </a:t>
            </a:r>
            <a:r>
              <a:rPr lang="es-ES" b="1" dirty="0"/>
              <a:t>las reglas del negocio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Sabe qué hacer, pero </a:t>
            </a:r>
            <a:r>
              <a:rPr lang="es-ES" b="1" dirty="0"/>
              <a:t>no cómo se comunica con el exterior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Normalmente incluye: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Entidades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Casos de uso (o servicios de aplicación)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Interfaces (puertos) que definen lo que necesita del mundo exterior.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2. 🔌 Puertos (Ports)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Interfaces que definen </a:t>
            </a:r>
            <a:r>
              <a:rPr lang="es-ES" b="1" dirty="0"/>
              <a:t>contratos de entrada o salida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Entradas</a:t>
            </a:r>
            <a:r>
              <a:rPr lang="es-ES" dirty="0"/>
              <a:t>: cómo se activa el sistema (</a:t>
            </a:r>
            <a:r>
              <a:rPr lang="es-ES" dirty="0" err="1"/>
              <a:t>ej</a:t>
            </a:r>
            <a:r>
              <a:rPr lang="es-ES" dirty="0"/>
              <a:t>: controlador HTTP, consola, cola).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Salidas</a:t>
            </a:r>
            <a:r>
              <a:rPr lang="es-ES" dirty="0"/>
              <a:t>: lo que el sistema necesita para ejecutar (</a:t>
            </a:r>
            <a:r>
              <a:rPr lang="es-ES" dirty="0" err="1"/>
              <a:t>ej</a:t>
            </a:r>
            <a:r>
              <a:rPr lang="es-ES" dirty="0"/>
              <a:t>: guardar en BD, enviar email).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3. 🔌 Adaptadores (Adapters)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Implementaciones concretas de los puertos.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Traducen las llamadas del mundo exterior hacia el dominio (y viceversa).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Ejemplos: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Adaptador HTTP (controlador REST)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Repositorio que accede a una base de datos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s-ES" dirty="0"/>
              <a:t>Cliente de API externa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🔁 Flujo de interacción</a:t>
            </a:r>
          </a:p>
          <a:p>
            <a:pPr>
              <a:buFont typeface="+mj-lt"/>
              <a:buAutoNum type="arabicPeriod"/>
            </a:pPr>
            <a:r>
              <a:rPr lang="es-ES" dirty="0"/>
              <a:t>Un </a:t>
            </a:r>
            <a:r>
              <a:rPr lang="es-ES" b="1" dirty="0"/>
              <a:t>adaptador de entrada</a:t>
            </a:r>
            <a:r>
              <a:rPr lang="es-ES" dirty="0"/>
              <a:t> (</a:t>
            </a:r>
            <a:r>
              <a:rPr lang="es-ES" dirty="0" err="1"/>
              <a:t>ej</a:t>
            </a:r>
            <a:r>
              <a:rPr lang="es-ES" dirty="0"/>
              <a:t>: REST API) recibe una solicitud.</a:t>
            </a:r>
          </a:p>
          <a:p>
            <a:pPr>
              <a:buFont typeface="+mj-lt"/>
              <a:buAutoNum type="arabicPeriod"/>
            </a:pPr>
            <a:r>
              <a:rPr lang="es-ES" dirty="0"/>
              <a:t>Llama a un </a:t>
            </a:r>
            <a:r>
              <a:rPr lang="es-ES" b="1" dirty="0"/>
              <a:t>caso de uso del dominio</a:t>
            </a:r>
            <a:r>
              <a:rPr lang="es-ES" dirty="0"/>
              <a:t> a través de un puerto.</a:t>
            </a:r>
          </a:p>
          <a:p>
            <a:pPr>
              <a:buFont typeface="+mj-lt"/>
              <a:buAutoNum type="arabicPeriod"/>
            </a:pPr>
            <a:r>
              <a:rPr lang="es-ES" dirty="0"/>
              <a:t>El caso de uso puede necesitar acceder a una base de datos o API, así que usa un </a:t>
            </a:r>
            <a:r>
              <a:rPr lang="es-ES" b="1" dirty="0"/>
              <a:t>puerto de salida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Un </a:t>
            </a:r>
            <a:r>
              <a:rPr lang="es-ES" b="1" dirty="0"/>
              <a:t>adaptador de salida</a:t>
            </a:r>
            <a:r>
              <a:rPr lang="es-ES" dirty="0"/>
              <a:t> implementa ese puerto y realiza la acción.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9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102015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Principios fundamentales de DDD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1. 🧩 Enfoque en el Dominio</a:t>
            </a:r>
          </a:p>
          <a:p>
            <a:pPr>
              <a:buNone/>
            </a:pPr>
            <a:r>
              <a:rPr lang="es-ES" dirty="0"/>
              <a:t>El </a:t>
            </a:r>
            <a:r>
              <a:rPr lang="es-ES" b="1" dirty="0"/>
              <a:t>dominio</a:t>
            </a:r>
            <a:r>
              <a:rPr lang="es-ES" dirty="0"/>
              <a:t> es el área del conocimiento o actividad que el sistema busca representar (por ejemplo: banca, salud, comercio electrónico).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2. 💬 Ubiquitous Language (Lenguaje ubicuo)</a:t>
            </a:r>
          </a:p>
          <a:p>
            <a:pPr>
              <a:buNone/>
            </a:pPr>
            <a:r>
              <a:rPr lang="es-ES" dirty="0"/>
              <a:t>Todo el equipo (</a:t>
            </a:r>
            <a:r>
              <a:rPr lang="es-ES" dirty="0" err="1"/>
              <a:t>devs</a:t>
            </a:r>
            <a:r>
              <a:rPr lang="es-ES" dirty="0"/>
              <a:t>, analistas, usuarios, </a:t>
            </a:r>
            <a:r>
              <a:rPr lang="es-ES" dirty="0" err="1"/>
              <a:t>testers</a:t>
            </a:r>
            <a:r>
              <a:rPr lang="es-ES" dirty="0"/>
              <a:t>) debe hablar el mismo idioma: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Los </a:t>
            </a:r>
            <a:r>
              <a:rPr lang="es-ES" b="1" dirty="0"/>
              <a:t>términos del dominio</a:t>
            </a:r>
            <a:r>
              <a:rPr lang="es-ES" dirty="0"/>
              <a:t> (</a:t>
            </a:r>
            <a:r>
              <a:rPr lang="es-ES" dirty="0" err="1"/>
              <a:t>ej</a:t>
            </a:r>
            <a:r>
              <a:rPr lang="es-ES" dirty="0"/>
              <a:t>: cliente, cuenta, transferencia) se usan tanto en el código como en las conversaciones.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Esto </a:t>
            </a:r>
            <a:r>
              <a:rPr lang="es-ES" b="1" dirty="0"/>
              <a:t>reduce ambigüedades</a:t>
            </a:r>
            <a:r>
              <a:rPr lang="es-ES" dirty="0"/>
              <a:t> y mejora la comunicación.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3. 🏗️ Modelo del dominio</a:t>
            </a:r>
          </a:p>
          <a:p>
            <a:pPr>
              <a:buNone/>
            </a:pPr>
            <a:r>
              <a:rPr lang="es-ES" dirty="0"/>
              <a:t>El modelo representa conceptos, comportamientos y reglas del dominio en forma de objetos, estructuras y relaciones.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es solo un diagrama, ¡es código real!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Cambia y evoluciona junto con el negocio.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12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2257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Elementos </a:t>
            </a:r>
            <a:r>
              <a:rPr lang="es-PE" dirty="0" err="1"/>
              <a:t>tacticos</a:t>
            </a:r>
            <a:r>
              <a:rPr lang="es-PE" dirty="0"/>
              <a:t> de DDD</a:t>
            </a:r>
          </a:p>
          <a:p>
            <a:endParaRPr lang="es-PE" dirty="0"/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Entidad </a:t>
            </a:r>
            <a:r>
              <a:rPr lang="es-ES" dirty="0"/>
              <a:t>Objeto con identidad propia (</a:t>
            </a:r>
            <a:r>
              <a:rPr lang="es-ES" dirty="0" err="1"/>
              <a:t>ej</a:t>
            </a:r>
            <a:r>
              <a:rPr lang="es-ES" dirty="0"/>
              <a:t>: Usuario, Pedido). Persisten en el tiempo.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Objeto de valor (</a:t>
            </a:r>
            <a:r>
              <a:rPr lang="es-ES" b="1" dirty="0" err="1"/>
              <a:t>Value</a:t>
            </a:r>
            <a:r>
              <a:rPr lang="es-ES" b="1" dirty="0"/>
              <a:t> Object) </a:t>
            </a:r>
            <a:r>
              <a:rPr lang="es-ES" dirty="0"/>
              <a:t>Objeto sin identidad, definido por sus atributos (</a:t>
            </a:r>
            <a:r>
              <a:rPr lang="es-ES" dirty="0" err="1"/>
              <a:t>ej</a:t>
            </a:r>
            <a:r>
              <a:rPr lang="es-ES" dirty="0"/>
              <a:t>: Dinero, Dirección). Inmutable.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Agregado (</a:t>
            </a:r>
            <a:r>
              <a:rPr lang="es-ES" b="1" dirty="0" err="1"/>
              <a:t>Aggregate</a:t>
            </a:r>
            <a:r>
              <a:rPr lang="es-ES" b="1" dirty="0"/>
              <a:t>) </a:t>
            </a:r>
            <a:r>
              <a:rPr lang="es-ES" dirty="0"/>
              <a:t>Conjunto de entidades y objetos de valor con una raíz que controla la consistencia.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Raíz del agregado </a:t>
            </a:r>
            <a:r>
              <a:rPr lang="es-ES" dirty="0"/>
              <a:t>Punto de entrada a un agregado (</a:t>
            </a:r>
            <a:r>
              <a:rPr lang="es-ES" dirty="0" err="1"/>
              <a:t>ej</a:t>
            </a:r>
            <a:r>
              <a:rPr lang="es-ES" dirty="0"/>
              <a:t>: Pedido contiene líneas de pedido).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Repositorio </a:t>
            </a:r>
            <a:r>
              <a:rPr lang="es-ES" dirty="0"/>
              <a:t>Componente para acceder a los agregados desde almacenamiento.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Servicio de dominio </a:t>
            </a:r>
            <a:r>
              <a:rPr lang="es-ES" dirty="0"/>
              <a:t>Lógica del dominio que no encaja naturalmente en una entidad.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Fábrica </a:t>
            </a:r>
            <a:r>
              <a:rPr lang="es-ES" dirty="0"/>
              <a:t>Crea objetos complejos, especialmente agregados.</a:t>
            </a:r>
          </a:p>
          <a:p>
            <a:pPr marL="171450" indent="-171450">
              <a:buFont typeface="Wingdings" panose="05000000000000000000" pitchFamily="2" charset="2"/>
              <a:buChar char="ü"/>
            </a:pPr>
            <a:r>
              <a:rPr lang="es-ES" b="1" dirty="0"/>
              <a:t>Evento de dominio </a:t>
            </a:r>
            <a:r>
              <a:rPr lang="es-ES" dirty="0"/>
              <a:t>Algo que "ocurrió" en el dominio y puede desencadenar acciones.</a:t>
            </a:r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879724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SAGA</a:t>
            </a:r>
          </a:p>
          <a:p>
            <a:endParaRPr lang="es-PE" dirty="0"/>
          </a:p>
          <a:p>
            <a:pPr>
              <a:buNone/>
            </a:pPr>
            <a:r>
              <a:rPr lang="es-ES" b="1" dirty="0"/>
              <a:t>🛠️ ¿Cómo funciona?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📍Ejemplo:</a:t>
            </a:r>
          </a:p>
          <a:p>
            <a:pPr>
              <a:buNone/>
            </a:pPr>
            <a:r>
              <a:rPr lang="es-ES" dirty="0"/>
              <a:t>Supón que tienes un proceso de </a:t>
            </a:r>
            <a:r>
              <a:rPr lang="es-ES" b="1" dirty="0"/>
              <a:t>creación de pedido</a:t>
            </a:r>
            <a:r>
              <a:rPr lang="es-ES" dirty="0"/>
              <a:t> que involucra tres servicios:</a:t>
            </a:r>
          </a:p>
          <a:p>
            <a:pPr>
              <a:buNone/>
            </a:pP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 err="1"/>
              <a:t>PedidoService</a:t>
            </a:r>
            <a:r>
              <a:rPr lang="es-ES" dirty="0"/>
              <a:t> → Crear el pedido.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InventarioService</a:t>
            </a:r>
            <a:r>
              <a:rPr lang="es-ES" dirty="0"/>
              <a:t> → Reservar productos.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PagoService</a:t>
            </a:r>
            <a:r>
              <a:rPr lang="es-ES" dirty="0"/>
              <a:t> → Cobrar al cliente.</a:t>
            </a:r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Si el pago falla, los otros servicios deben </a:t>
            </a:r>
            <a:r>
              <a:rPr lang="es-ES" b="1" dirty="0"/>
              <a:t>compensar</a:t>
            </a:r>
            <a:r>
              <a:rPr lang="es-E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inventario debe liberarse.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pedido debe cancelarse.</a:t>
            </a:r>
          </a:p>
          <a:p>
            <a:endParaRPr lang="es-PE" dirty="0"/>
          </a:p>
          <a:p>
            <a:pPr>
              <a:buNone/>
            </a:pPr>
            <a:r>
              <a:rPr lang="es-ES" b="1" dirty="0"/>
              <a:t>🔄 Tipos de SAGA</a:t>
            </a:r>
          </a:p>
          <a:p>
            <a:pPr>
              <a:buNone/>
            </a:pPr>
            <a:r>
              <a:rPr lang="es-ES" b="1" dirty="0"/>
              <a:t>1. 🧭 SAGA orquestada (</a:t>
            </a:r>
            <a:r>
              <a:rPr lang="es-ES" b="1" dirty="0" err="1"/>
              <a:t>Orchestrated</a:t>
            </a:r>
            <a:r>
              <a:rPr lang="es-ES" b="1" dirty="0"/>
              <a:t> Saga)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Hay un </a:t>
            </a:r>
            <a:r>
              <a:rPr lang="es-ES" b="1" dirty="0"/>
              <a:t>coordinador central</a:t>
            </a:r>
            <a:r>
              <a:rPr lang="es-ES" dirty="0"/>
              <a:t> (orquestador) que guía el flujo paso a paso.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El orquestador envía comandos a los servicios y maneja fallos y compensaciones.</a:t>
            </a:r>
          </a:p>
          <a:p>
            <a:pPr>
              <a:buNone/>
            </a:pPr>
            <a:r>
              <a:rPr lang="es-ES" b="1" dirty="0"/>
              <a:t>Ventajas: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Control centralizado, fácil de entender.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Buen para procesos complejos.</a:t>
            </a:r>
          </a:p>
          <a:p>
            <a:pPr>
              <a:buNone/>
            </a:pPr>
            <a:r>
              <a:rPr lang="es-ES" b="1" dirty="0"/>
              <a:t>Ejemplo visual:</a:t>
            </a:r>
            <a:endParaRPr lang="es-ES" dirty="0"/>
          </a:p>
          <a:p>
            <a:pPr>
              <a:buNone/>
            </a:pPr>
            <a:r>
              <a:rPr lang="es-ES" dirty="0" err="1"/>
              <a:t>lua</a:t>
            </a:r>
            <a:endParaRPr lang="es-ES" dirty="0"/>
          </a:p>
          <a:p>
            <a:pPr>
              <a:buNone/>
            </a:pPr>
            <a:r>
              <a:rPr lang="es-ES" dirty="0" err="1"/>
              <a:t>CopiarEditar</a:t>
            </a:r>
            <a:endParaRPr lang="es-ES" dirty="0"/>
          </a:p>
          <a:p>
            <a:pPr rtl="0">
              <a:buNone/>
            </a:pPr>
            <a:r>
              <a:rPr lang="es-ES" dirty="0"/>
              <a:t>Orquestador --&gt; </a:t>
            </a:r>
            <a:r>
              <a:rPr lang="es-ES" dirty="0" err="1"/>
              <a:t>PedidoService</a:t>
            </a:r>
            <a:r>
              <a:rPr lang="es-ES" dirty="0"/>
              <a:t> --&gt; </a:t>
            </a:r>
            <a:r>
              <a:rPr lang="es-ES" dirty="0" err="1"/>
              <a:t>InventarioService</a:t>
            </a:r>
            <a:r>
              <a:rPr lang="es-ES" dirty="0"/>
              <a:t> --&gt; </a:t>
            </a:r>
            <a:r>
              <a:rPr lang="es-ES" dirty="0" err="1"/>
              <a:t>PagoService</a:t>
            </a:r>
            <a:r>
              <a:rPr lang="es-ES" dirty="0"/>
              <a:t> &lt;-- Si falla, llama a compensaciones </a:t>
            </a:r>
          </a:p>
          <a:p>
            <a:pPr>
              <a:buNone/>
            </a:pPr>
            <a:r>
              <a:rPr lang="es-ES" b="1" dirty="0"/>
              <a:t>2. 🕸️ SAGA coreografiada (</a:t>
            </a:r>
            <a:r>
              <a:rPr lang="es-ES" b="1" dirty="0" err="1"/>
              <a:t>Choreographed</a:t>
            </a:r>
            <a:r>
              <a:rPr lang="es-ES" b="1" dirty="0"/>
              <a:t> Saga)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No hay coordinador. Cada servicio reacciona a </a:t>
            </a:r>
            <a:r>
              <a:rPr lang="es-ES" b="1" dirty="0"/>
              <a:t>eventos publicados</a:t>
            </a:r>
            <a:r>
              <a:rPr lang="es-ES" dirty="0"/>
              <a:t> por otros servicios.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Cada uno hace su parte y publica un evento que el siguiente escucha.</a:t>
            </a:r>
          </a:p>
          <a:p>
            <a:pPr>
              <a:buNone/>
            </a:pPr>
            <a:r>
              <a:rPr lang="es-ES" b="1" dirty="0"/>
              <a:t>Ventajas: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Menor acoplamiento.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Escalabilidad y simplicidad en procesos simples.</a:t>
            </a:r>
          </a:p>
          <a:p>
            <a:pPr>
              <a:buNone/>
            </a:pPr>
            <a:r>
              <a:rPr lang="es-ES" b="1" dirty="0"/>
              <a:t>Desventaja:</a:t>
            </a:r>
            <a:endParaRPr lang="es-ES" dirty="0"/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Difícil de entender y mantener en procesos complejos.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Lógica dispersa entre muchos servicios.</a:t>
            </a:r>
          </a:p>
          <a:p>
            <a:pPr>
              <a:buNone/>
            </a:pPr>
            <a:r>
              <a:rPr lang="es-ES" b="1" dirty="0"/>
              <a:t>Ejemplo visual:</a:t>
            </a:r>
            <a:endParaRPr lang="es-ES" dirty="0"/>
          </a:p>
          <a:p>
            <a:pPr>
              <a:buNone/>
            </a:pPr>
            <a:r>
              <a:rPr lang="es-ES" dirty="0"/>
              <a:t>nginx</a:t>
            </a:r>
          </a:p>
          <a:p>
            <a:pPr>
              <a:buNone/>
            </a:pPr>
            <a:r>
              <a:rPr lang="es-ES" dirty="0" err="1"/>
              <a:t>CopiarEditar</a:t>
            </a:r>
            <a:endParaRPr lang="es-ES" dirty="0"/>
          </a:p>
          <a:p>
            <a:pPr rtl="0">
              <a:buNone/>
            </a:pPr>
            <a:r>
              <a:rPr lang="es-ES" dirty="0"/>
              <a:t>Pedido creado → Evento ↓ Inventario reserva → Evento ↓ Pago se ejecuta → Evento ↓ Confirmación </a:t>
            </a:r>
          </a:p>
          <a:p>
            <a:pPr>
              <a:buNone/>
            </a:pPr>
            <a:r>
              <a:rPr lang="es-ES" b="1" dirty="0"/>
              <a:t>✅ Ventajas del patrón SAGA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Permite transacciones distribuidas </a:t>
            </a:r>
            <a:r>
              <a:rPr lang="es-ES" b="1" dirty="0"/>
              <a:t>sin usar XA o dos fases (2PC)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Diseñado para </a:t>
            </a:r>
            <a:r>
              <a:rPr lang="es-ES" b="1" dirty="0"/>
              <a:t>microservicios</a:t>
            </a:r>
            <a:r>
              <a:rPr lang="es-ES" dirty="0"/>
              <a:t> y sistemas asincrónicos.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Alta disponibilidad y desacoplamiento.</a:t>
            </a:r>
          </a:p>
          <a:p>
            <a:pPr>
              <a:buNone/>
            </a:pPr>
            <a:r>
              <a:rPr lang="es-ES" b="1" dirty="0"/>
              <a:t>❌ Desafíos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Complejidad</a:t>
            </a:r>
            <a:r>
              <a:rPr lang="es-ES" dirty="0"/>
              <a:t>: escribir acciones compensatorias no siempre es fácil.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Consistencia eventual</a:t>
            </a:r>
            <a:r>
              <a:rPr lang="es-ES" dirty="0"/>
              <a:t>: los datos no siempre se actualizan al instante.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Gestión de errores</a:t>
            </a:r>
            <a:r>
              <a:rPr lang="es-ES" dirty="0"/>
              <a:t>: fallos intermedios pueden ser difíciles de resolver.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Debugging</a:t>
            </a:r>
            <a:r>
              <a:rPr lang="es-ES" dirty="0"/>
              <a:t>: rastrear eventos en SAGA coreografiada puede ser un reto.</a:t>
            </a:r>
          </a:p>
          <a:p>
            <a:pPr>
              <a:buFont typeface="Arial" panose="020B0604020202020204" pitchFamily="34" charset="0"/>
              <a:buChar char="•"/>
            </a:pPr>
            <a:endParaRPr lang="es-ES" dirty="0"/>
          </a:p>
          <a:p>
            <a:pPr>
              <a:buNone/>
            </a:pPr>
            <a:r>
              <a:rPr lang="es-ES" b="1" dirty="0"/>
              <a:t>🎯 ¿Cuándo usar SAGA?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Cuando tu proceso involucra múltiples microservicios.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Cuando no puedes o no quieres usar transacciones distribuidas clásicas.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Cuando necesitas garantizar </a:t>
            </a:r>
            <a:r>
              <a:rPr lang="es-ES" b="1" dirty="0"/>
              <a:t>consistencia eventual</a:t>
            </a:r>
            <a:r>
              <a:rPr lang="es-ES" dirty="0"/>
              <a:t> en lugar de consistencia fuerte.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14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6181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PE" dirty="0"/>
              <a:t>🧩 Ejemplo concreto: Sistema de pedidos</a:t>
            </a:r>
          </a:p>
          <a:p>
            <a:pPr>
              <a:buNone/>
            </a:pPr>
            <a:r>
              <a:rPr lang="es-ES" b="1" dirty="0"/>
              <a:t>Componentes: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PedidoService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 err="1"/>
              <a:t>InventarioService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 err="1"/>
              <a:t>PagoService</a:t>
            </a:r>
            <a:endParaRPr lang="es-ES" dirty="0"/>
          </a:p>
          <a:p>
            <a:pPr>
              <a:buNone/>
            </a:pPr>
            <a:endParaRPr lang="es-ES" dirty="0"/>
          </a:p>
          <a:p>
            <a:pPr>
              <a:buNone/>
            </a:pPr>
            <a:r>
              <a:rPr lang="es-ES" dirty="0"/>
              <a:t>Cada uno: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Está separado como </a:t>
            </a:r>
            <a:r>
              <a:rPr lang="es-ES" b="1" dirty="0"/>
              <a:t>microservicio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Usa </a:t>
            </a:r>
            <a:r>
              <a:rPr lang="es-ES" b="1" dirty="0"/>
              <a:t>arquitectura hexagonal</a:t>
            </a:r>
            <a:r>
              <a:rPr lang="es-ES" dirty="0"/>
              <a:t> internamente para mantener su lógica aislada.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Aplica </a:t>
            </a:r>
            <a:r>
              <a:rPr lang="es-ES" b="1" dirty="0"/>
              <a:t>DDD</a:t>
            </a:r>
            <a:r>
              <a:rPr lang="es-ES" dirty="0"/>
              <a:t> para representar bien el dominio.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coordina con los demás mediante un </a:t>
            </a:r>
            <a:r>
              <a:rPr lang="es-ES" b="1" dirty="0"/>
              <a:t>SAGA</a:t>
            </a:r>
            <a:r>
              <a:rPr lang="es-ES" dirty="0"/>
              <a:t> (por eventos o por orquestador).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16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4473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s-ES" b="1" dirty="0"/>
              <a:t>🔄 ¿Cómo se combinan?</a:t>
            </a:r>
          </a:p>
          <a:p>
            <a:pPr>
              <a:buNone/>
            </a:pPr>
            <a:r>
              <a:rPr lang="es-ES" dirty="0"/>
              <a:t>Imagina un sistema basado en microservicios. Cada microservicio podría: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Usar </a:t>
            </a:r>
            <a:r>
              <a:rPr lang="es-ES" b="1" dirty="0"/>
              <a:t>DDD</a:t>
            </a:r>
            <a:r>
              <a:rPr lang="es-ES" dirty="0"/>
              <a:t> para diseñar sus </a:t>
            </a:r>
            <a:r>
              <a:rPr lang="es-ES" b="1" dirty="0"/>
              <a:t>entidades, agregados y casos de uso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Implementarse siguiendo </a:t>
            </a:r>
            <a:r>
              <a:rPr lang="es-ES" b="1" dirty="0"/>
              <a:t>arquitectura hexagonal</a:t>
            </a:r>
            <a:r>
              <a:rPr lang="es-ES" dirty="0"/>
              <a:t>, separando el </a:t>
            </a:r>
            <a:r>
              <a:rPr lang="es-ES" b="1" dirty="0"/>
              <a:t>núcleo del dominio</a:t>
            </a:r>
            <a:r>
              <a:rPr lang="es-ES" dirty="0"/>
              <a:t> de los controladores REST, repositorios,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Coordinarse con otros servicios usando el </a:t>
            </a:r>
            <a:r>
              <a:rPr lang="es-ES" b="1" dirty="0"/>
              <a:t>patrón SAGA</a:t>
            </a:r>
            <a:r>
              <a:rPr lang="es-ES" dirty="0"/>
              <a:t>, si forman parte de una transacción distribuida.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🧩 Ejemplo concreto: Sistema de pedidos</a:t>
            </a:r>
          </a:p>
          <a:p>
            <a:pPr>
              <a:buNone/>
            </a:pPr>
            <a:r>
              <a:rPr lang="es-ES" b="1" dirty="0"/>
              <a:t>Componentes: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PedidoService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 err="1"/>
              <a:t>InventarioService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b="1" dirty="0" err="1"/>
              <a:t>PagoService</a:t>
            </a:r>
            <a:endParaRPr lang="es-ES" dirty="0"/>
          </a:p>
          <a:p>
            <a:pPr>
              <a:buNone/>
            </a:pPr>
            <a:r>
              <a:rPr lang="es-ES" dirty="0"/>
              <a:t>Cada uno: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Está separado como </a:t>
            </a:r>
            <a:r>
              <a:rPr lang="es-ES" b="1" dirty="0"/>
              <a:t>microservicio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Usa </a:t>
            </a:r>
            <a:r>
              <a:rPr lang="es-ES" b="1" dirty="0"/>
              <a:t>arquitectura hexagonal</a:t>
            </a:r>
            <a:r>
              <a:rPr lang="es-ES" dirty="0"/>
              <a:t> internamente para mantener su lógica aislada.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Aplica </a:t>
            </a:r>
            <a:r>
              <a:rPr lang="es-ES" b="1" dirty="0"/>
              <a:t>DDD</a:t>
            </a:r>
            <a:r>
              <a:rPr lang="es-ES" dirty="0"/>
              <a:t> para representar bien el dominio.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coordina con los demás mediante un </a:t>
            </a:r>
            <a:r>
              <a:rPr lang="es-ES" b="1" dirty="0"/>
              <a:t>SAGA</a:t>
            </a:r>
            <a:r>
              <a:rPr lang="es-ES" dirty="0"/>
              <a:t> (por eventos o por orquestador).</a:t>
            </a:r>
          </a:p>
          <a:p>
            <a:pPr>
              <a:buNone/>
            </a:pPr>
            <a:endParaRPr lang="es-ES" b="1" dirty="0"/>
          </a:p>
          <a:p>
            <a:pPr>
              <a:buNone/>
            </a:pPr>
            <a:r>
              <a:rPr lang="es-ES" b="1" dirty="0"/>
              <a:t>✅ Conclusión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Microservicios</a:t>
            </a:r>
            <a:r>
              <a:rPr lang="es-ES" dirty="0"/>
              <a:t> → arquitectura macro (cómo divides el sistema).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Hexagonal + DDD</a:t>
            </a:r>
            <a:r>
              <a:rPr lang="es-ES" dirty="0"/>
              <a:t> → arquitectura interna de cada servicio (cómo se organiza dentro).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SAGA</a:t>
            </a:r>
            <a:r>
              <a:rPr lang="es-ES" dirty="0"/>
              <a:t> → patrón de coordinación entre servicios (cómo cooperan los microservicios en procesos complejos).</a:t>
            </a:r>
          </a:p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60210B-9813-49CA-8A95-373A1E3FE33E}" type="slidenum">
              <a:rPr lang="es-PE" smtClean="0"/>
              <a:t>17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978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0A64C1-E9DC-40A1-9E43-E402882096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1F1547C-89C4-4BDE-857A-7D680201E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FF21849-24A2-4D82-8981-B9971C8B4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435ADE-C639-4AC4-BF6E-F5156ACE9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982696-8614-4C68-98CA-4DDC4BCC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1478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33C8C-16AD-45D0-A8DE-59F6CADF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6D20C8-4D10-47D7-BDDC-28E9F8DA8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52DC31-3689-44F9-A7DE-41440148D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CAEC45-F22A-4A04-B5CA-8FA702CA0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A24BE4-7116-4BF0-8B13-E0F4B42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187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5A5AB3-6266-4CC1-8242-D8B75D32C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020CF08-FB9B-4D6A-9B8A-8D4CC7361A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8CEBA2-9B66-4E58-B8BF-E17303964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3EF5F9B-983A-4DAF-89FC-48D9D167B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C8A4F-2B66-4F7F-B1A5-8F12B65A8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921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23D4F-6018-414A-BDA7-2882B8A19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BFD6A8-B904-48D0-9837-E8E1C332D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7A29892-ADC7-47C1-9BC7-262A40238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AAB593-867F-4582-A566-2DA051E51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FE8EDE-1376-4DF1-8A48-0811D9E75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C6952FE-8D2B-67C6-5677-E754CADDBB1C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AD4C595F-9294-CD24-4537-D13428ED5AA5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E852525-F351-A020-4E27-D2074B86289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096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89AFE3-A25E-4B6C-A67E-FBDE80B24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BF85656-B908-4CE7-BC3A-98E63C88A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62E746-781F-408E-BEFF-FACF7AEC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E84A9-1732-478C-9A0A-8D73A2276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422AC0-7646-47D3-81D1-7D6CC56A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56D86C9-C0C9-16F0-0B6E-1B883CAA42EB}"/>
              </a:ext>
            </a:extLst>
          </p:cNvPr>
          <p:cNvSpPr/>
          <p:nvPr userDrawn="1"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13">
            <a:extLst>
              <a:ext uri="{FF2B5EF4-FFF2-40B4-BE49-F238E27FC236}">
                <a16:creationId xmlns:a16="http://schemas.microsoft.com/office/drawing/2014/main" id="{8A0533F0-CBB0-4969-53AC-1C9A32513310}"/>
              </a:ext>
            </a:extLst>
          </p:cNvPr>
          <p:cNvSpPr/>
          <p:nvPr userDrawn="1"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B01FF5-2486-AB28-52E5-1BD68B8E27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6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339C69-B078-42B6-AA22-C48FCD41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809CA-070B-42AC-9C47-E94B3B854B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8965D72-EC3D-4190-8795-5F90C22EE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039672-7B7B-4D61-BD1A-FCA3C68BD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A174C06-611F-4B65-B6B5-0ED90CA4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B21DE48-FFA2-447E-81AD-3EAB07302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57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3BA0F-E6F9-49C0-8023-E2889A2B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F3A8325-C8F8-40BE-A002-E534CB431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14B417-A567-459A-830D-65F0D52921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2F1713-BD32-4492-8F39-FF7827EA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5B2E9BA-4403-4546-A662-33B3FEF4A8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1432CE6-F185-4B82-B50D-173950F50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F30A91-A228-4CD4-ACA8-8C3AB009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1C7AE7C-D480-46AE-8767-F3720225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2170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BC1C4A-F40E-4396-9B99-3D2BE9E92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AE69318-BA39-4E76-9479-64254BC9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91ACBD0-5A80-40A2-A288-FF3C626C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A3A2C7D-795A-4DBD-8BFA-36F06674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5470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CA4BC1-3BA6-478F-9214-A9A625AE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C1107F3-9477-48E4-A33E-5D7BDDA2E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1AB6C25-D795-4287-9818-65C0DC7B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69557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8DA46-909D-4B7C-9FBB-A0FFC18DC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74ED7E-3389-4BFD-8616-D96B5615B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CD044A0-5AE2-43DE-AB6F-0B715A84E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8789856-3F9B-4844-B4A5-3C482BE38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AC795B6-9BF4-4C4D-9E65-A272C634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F02C5E-BBE9-4B5A-9F45-7422680D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1555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6BB469-8D83-4D8C-9CBE-ED5CD6120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8A88EE4-DFD1-4AD2-9DEE-2F9F46F205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1F7D3D8-A985-4B72-9A6F-8F774B11A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023D449-41C5-4F2A-BD31-BD111BB90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F623C3-8E21-4D81-AD64-50AC6B888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DC67A2D-8380-4B18-8809-372940BAE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4445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0366F34-43F1-4DD1-AD04-F6B77903F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4F8C42-5999-4530-8914-FDF76D4B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28502-5F13-461E-89FC-B301C857C7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47E4B7-F257-4C4C-887E-FAB8D4174B66}" type="datetimeFigureOut">
              <a:rPr lang="es-PE" smtClean="0"/>
              <a:t>20/04/2025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7D2B12-910E-418B-BC20-65475ADC92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7B8871-77AF-450A-A57C-36C757F5A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379C6-904A-4C6A-8F3A-369AAC7A41B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5174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63F55F-6B10-FEF2-B536-CDD15FB6F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Microservicios 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957EA7-1609-B90A-0F8E-B8AF3CF031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Nivel Básico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C3B35DED-40CB-4618-624F-8960D11877D7}"/>
              </a:ext>
            </a:extLst>
          </p:cNvPr>
          <p:cNvSpPr/>
          <p:nvPr/>
        </p:nvSpPr>
        <p:spPr>
          <a:xfrm>
            <a:off x="0" y="0"/>
            <a:ext cx="12192000" cy="9276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2">
            <a:extLst>
              <a:ext uri="{FF2B5EF4-FFF2-40B4-BE49-F238E27FC236}">
                <a16:creationId xmlns:a16="http://schemas.microsoft.com/office/drawing/2014/main" id="{4CF26D6C-B61F-EC45-1A5B-167F5A47A62E}"/>
              </a:ext>
            </a:extLst>
          </p:cNvPr>
          <p:cNvSpPr/>
          <p:nvPr/>
        </p:nvSpPr>
        <p:spPr>
          <a:xfrm>
            <a:off x="0" y="6679095"/>
            <a:ext cx="10283687" cy="92765"/>
          </a:xfrm>
          <a:custGeom>
            <a:avLst/>
            <a:gdLst>
              <a:gd name="connsiteX0" fmla="*/ 0 w 10283687"/>
              <a:gd name="connsiteY0" fmla="*/ 0 h 92765"/>
              <a:gd name="connsiteX1" fmla="*/ 10283687 w 10283687"/>
              <a:gd name="connsiteY1" fmla="*/ 0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  <a:gd name="connsiteX0" fmla="*/ 0 w 10283687"/>
              <a:gd name="connsiteY0" fmla="*/ 0 h 92765"/>
              <a:gd name="connsiteX1" fmla="*/ 9899374 w 10283687"/>
              <a:gd name="connsiteY1" fmla="*/ 26504 h 92765"/>
              <a:gd name="connsiteX2" fmla="*/ 10283687 w 10283687"/>
              <a:gd name="connsiteY2" fmla="*/ 92765 h 92765"/>
              <a:gd name="connsiteX3" fmla="*/ 0 w 10283687"/>
              <a:gd name="connsiteY3" fmla="*/ 92765 h 92765"/>
              <a:gd name="connsiteX4" fmla="*/ 0 w 10283687"/>
              <a:gd name="connsiteY4" fmla="*/ 0 h 92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3687" h="92765">
                <a:moveTo>
                  <a:pt x="0" y="0"/>
                </a:moveTo>
                <a:lnTo>
                  <a:pt x="9899374" y="26504"/>
                </a:lnTo>
                <a:lnTo>
                  <a:pt x="10283687" y="92765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97A3-8364-E121-2F08-7E2A3E0AE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  <p:grpSp>
        <p:nvGrpSpPr>
          <p:cNvPr id="11" name="Grupo 10">
            <a:extLst>
              <a:ext uri="{FF2B5EF4-FFF2-40B4-BE49-F238E27FC236}">
                <a16:creationId xmlns:a16="http://schemas.microsoft.com/office/drawing/2014/main" id="{7E890BE9-2B89-9220-4410-7BF0219529DA}"/>
              </a:ext>
            </a:extLst>
          </p:cNvPr>
          <p:cNvGrpSpPr/>
          <p:nvPr/>
        </p:nvGrpSpPr>
        <p:grpSpPr>
          <a:xfrm>
            <a:off x="831850" y="542606"/>
            <a:ext cx="9491026" cy="2462672"/>
            <a:chOff x="1146412" y="387350"/>
            <a:chExt cx="9015484" cy="2593501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5218FACC-FC45-EFDF-975B-41239B46FB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42496" y="387350"/>
              <a:ext cx="2819400" cy="2590800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5B59B3B9-4751-D88D-7369-BEEEBD2912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46412" y="409717"/>
              <a:ext cx="6196084" cy="2571134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3A676DF4-AF00-64C8-E2CE-73B140A27B22}"/>
              </a:ext>
            </a:extLst>
          </p:cNvPr>
          <p:cNvSpPr txBox="1"/>
          <p:nvPr/>
        </p:nvSpPr>
        <p:spPr>
          <a:xfrm>
            <a:off x="968991" y="5459104"/>
            <a:ext cx="2602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Instructor: Carlos Carreño</a:t>
            </a:r>
          </a:p>
          <a:p>
            <a:r>
              <a:rPr lang="es-PE" dirty="0"/>
              <a:t>ccarrenovi@gmail.com</a:t>
            </a:r>
          </a:p>
        </p:txBody>
      </p:sp>
    </p:spTree>
    <p:extLst>
      <p:ext uri="{BB962C8B-B14F-4D97-AF65-F5344CB8AC3E}">
        <p14:creationId xmlns:p14="http://schemas.microsoft.com/office/powerpoint/2010/main" val="1103304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5A1C84-DC40-D40D-D41A-CB7DC8AB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Hexagonal: Flujo de Interacción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90D8F5-061E-24C2-D969-92598C16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Un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adaptador de entrada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(</a:t>
            </a:r>
            <a:r>
              <a:rPr lang="es-ES" dirty="0" err="1"/>
              <a:t>ej</a:t>
            </a:r>
            <a:r>
              <a:rPr lang="es-ES" dirty="0"/>
              <a:t>: REST API) recibe una solicitud.</a:t>
            </a:r>
          </a:p>
          <a:p>
            <a:pPr>
              <a:buFont typeface="+mj-lt"/>
              <a:buAutoNum type="arabicPeriod"/>
            </a:pPr>
            <a:r>
              <a:rPr lang="es-ES" dirty="0"/>
              <a:t>Llama a un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caso de uso del dominio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a través de un puerto.</a:t>
            </a:r>
          </a:p>
          <a:p>
            <a:pPr>
              <a:buFont typeface="+mj-lt"/>
              <a:buAutoNum type="arabicPeriod"/>
            </a:pPr>
            <a:r>
              <a:rPr lang="es-ES" dirty="0"/>
              <a:t>El caso de uso puede necesitar acceder a una base de datos o API, así que usa un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puerto de salida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Un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adaptador de salida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implementa ese puerto y realiza la acción.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399426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9F873A-1AF8-44DC-C693-54F49C75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Domain-</a:t>
            </a:r>
            <a:r>
              <a:rPr lang="es-PE" dirty="0" err="1"/>
              <a:t>Driven</a:t>
            </a:r>
            <a:r>
              <a:rPr lang="es-PE" dirty="0"/>
              <a:t> </a:t>
            </a:r>
            <a:r>
              <a:rPr lang="es-PE" dirty="0" err="1"/>
              <a:t>Desing</a:t>
            </a:r>
            <a:r>
              <a:rPr lang="es-PE" dirty="0"/>
              <a:t> (DDD)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CEF6D5-2E30-9CF3-89B2-327575247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Domain-</a:t>
            </a:r>
            <a:r>
              <a:rPr lang="es-ES" b="1" dirty="0" err="1">
                <a:solidFill>
                  <a:schemeClr val="accent5">
                    <a:lumMod val="75000"/>
                  </a:schemeClr>
                </a:solidFill>
              </a:rPr>
              <a:t>Driven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 Design (Diseño guiado por el dominio)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es un enfoque de diseño de software centrado en el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dominio del negocio</a:t>
            </a:r>
            <a:r>
              <a:rPr lang="es-ES" dirty="0"/>
              <a:t>. Su objetivo es construir sistemas que reflejen de manera fiel las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reglas, procesos y conceptos del mundo real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que intenta modelar la aplicación.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03159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E15DD4-DE64-DB6B-D919-0A3C65786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Fundamentos de DDD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B7CA21B-827B-8F2C-63B7-BA675DA66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🧩 Enfoque en el Dominio</a:t>
            </a:r>
          </a:p>
          <a:p>
            <a:pPr marL="0" indent="0">
              <a:buNone/>
            </a:pPr>
            <a:r>
              <a:rPr lang="es-PE" dirty="0"/>
              <a:t>💬 Ubiquitous Language (Lenguaje ubicuo)</a:t>
            </a:r>
            <a:endParaRPr lang="es-ES" dirty="0"/>
          </a:p>
          <a:p>
            <a:pPr marL="0" indent="0">
              <a:buNone/>
            </a:pPr>
            <a:r>
              <a:rPr lang="es-PE" dirty="0"/>
              <a:t>🏗️ Modelo del dominio</a:t>
            </a:r>
          </a:p>
        </p:txBody>
      </p:sp>
    </p:spTree>
    <p:extLst>
      <p:ext uri="{BB962C8B-B14F-4D97-AF65-F5344CB8AC3E}">
        <p14:creationId xmlns:p14="http://schemas.microsoft.com/office/powerpoint/2010/main" val="14683680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05BEEF-1956-A345-796D-2F229A87F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Elementos de DDD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FC6B11-34BC-C830-9B39-966ABCCC4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 Entidad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Objeto de valor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 Agregado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Raíz del agregado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Repositorio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Servicio de dominio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Fabrica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dirty="0"/>
              <a:t>Evento de dominio</a:t>
            </a:r>
          </a:p>
        </p:txBody>
      </p:sp>
    </p:spTree>
    <p:extLst>
      <p:ext uri="{BB962C8B-B14F-4D97-AF65-F5344CB8AC3E}">
        <p14:creationId xmlns:p14="http://schemas.microsoft.com/office/powerpoint/2010/main" val="1026879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DA173D-3D61-1738-9625-DC8A1169C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Patrón SAGA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F9D5C-690B-7B09-F85C-CE8667178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SAGA</a:t>
            </a:r>
            <a:r>
              <a:rPr lang="es-ES" dirty="0"/>
              <a:t> es clave en entornos distribuidos como los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microservicios</a:t>
            </a:r>
            <a:r>
              <a:rPr lang="es-ES" dirty="0"/>
              <a:t>, donde no se puede usar una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transacción distribuida clásica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(como en una base de datos monolítica).</a:t>
            </a:r>
          </a:p>
          <a:p>
            <a:r>
              <a:rPr lang="es-ES" dirty="0"/>
              <a:t>El patrón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SAGA</a:t>
            </a:r>
            <a:r>
              <a:rPr lang="es-ES" dirty="0"/>
              <a:t> es una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forma de manejar transacciones distribuidas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en sistemas basados en microservicios. En lugar de una gran transacción que abarca varios servicios (lo cual es difícil de escalar), SAGA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divide la transacción en múltiples pasos locales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y coordina su ejecución.</a:t>
            </a:r>
          </a:p>
          <a:p>
            <a:pPr>
              <a:buNone/>
            </a:pPr>
            <a:r>
              <a:rPr lang="es-ES" dirty="0"/>
              <a:t>Cada paso: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Es una </a:t>
            </a:r>
            <a:r>
              <a:rPr lang="es-ES" b="1" dirty="0"/>
              <a:t>transacción local</a:t>
            </a:r>
            <a:r>
              <a:rPr lang="es-ES" dirty="0"/>
              <a:t> en un servicio.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s-ES" dirty="0"/>
              <a:t>Tiene una </a:t>
            </a:r>
            <a:r>
              <a:rPr lang="es-ES" b="1" dirty="0"/>
              <a:t>acción compensatoria</a:t>
            </a:r>
            <a:r>
              <a:rPr lang="es-ES" dirty="0"/>
              <a:t> que revierte el efecto si algo falla después.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982437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67E3A-D538-5314-293C-782795340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SAGA: 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90BF22-1B7C-A8D0-9DBE-EA07BBFC5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Frameworks</a:t>
            </a:r>
            <a:r>
              <a:rPr lang="es-ES" dirty="0"/>
              <a:t>: </a:t>
            </a:r>
            <a:r>
              <a:rPr lang="es-ES" dirty="0" err="1"/>
              <a:t>Axon</a:t>
            </a:r>
            <a:r>
              <a:rPr lang="es-ES" dirty="0"/>
              <a:t>, </a:t>
            </a:r>
            <a:r>
              <a:rPr lang="es-ES" dirty="0" err="1"/>
              <a:t>Camunda</a:t>
            </a:r>
            <a:r>
              <a:rPr lang="es-ES" dirty="0"/>
              <a:t>, Temporal.io, </a:t>
            </a:r>
            <a:r>
              <a:rPr lang="es-ES" dirty="0" err="1"/>
              <a:t>Eventuate</a:t>
            </a:r>
            <a:r>
              <a:rPr lang="es-ES" dirty="0"/>
              <a:t> </a:t>
            </a:r>
            <a:r>
              <a:rPr lang="es-ES" dirty="0" err="1"/>
              <a:t>Tram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Mensajería/eventos</a:t>
            </a:r>
            <a:r>
              <a:rPr lang="es-ES" dirty="0"/>
              <a:t>: Kafka, RabbitMQ, NATS.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Orquestación</a:t>
            </a:r>
            <a:r>
              <a:rPr lang="es-ES" dirty="0"/>
              <a:t>: BPMN, motores de flujo como </a:t>
            </a:r>
            <a:r>
              <a:rPr lang="es-ES" dirty="0" err="1"/>
              <a:t>Zeebe</a:t>
            </a:r>
            <a:r>
              <a:rPr lang="es-ES" dirty="0"/>
              <a:t> o Netflix Conductor.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34590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121AE-AE38-02AD-0F0F-514D682BC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Combinación: Hexagonal, DDD y  SAGA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C7F5B6-C232-3CE0-E0E1-552E9C07E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Usar </a:t>
            </a:r>
            <a:r>
              <a:rPr lang="es-ES" b="1" dirty="0"/>
              <a:t>DDD</a:t>
            </a:r>
            <a:r>
              <a:rPr lang="es-ES" dirty="0"/>
              <a:t> para diseñar sus </a:t>
            </a:r>
            <a:r>
              <a:rPr lang="es-ES" b="1" dirty="0"/>
              <a:t>entidades, agregados y casos de uso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Implementarse siguiendo </a:t>
            </a:r>
            <a:r>
              <a:rPr lang="es-ES" b="1" dirty="0"/>
              <a:t>arquitectura hexagonal</a:t>
            </a:r>
            <a:r>
              <a:rPr lang="es-ES" dirty="0"/>
              <a:t>, separando el </a:t>
            </a:r>
            <a:r>
              <a:rPr lang="es-ES" b="1" dirty="0"/>
              <a:t>núcleo del dominio</a:t>
            </a:r>
            <a:r>
              <a:rPr lang="es-ES" dirty="0"/>
              <a:t> de los controladores REST, repositorios,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Coordinarse con otros servicios usando el </a:t>
            </a:r>
            <a:r>
              <a:rPr lang="es-ES" b="1" dirty="0"/>
              <a:t>patrón SAGA</a:t>
            </a:r>
            <a:r>
              <a:rPr lang="es-ES" dirty="0"/>
              <a:t>, si forman parte de una transacción distribuida.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563955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EC91B-937A-6B1B-68F9-ED7BB2AB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Hexagonal, DDD, SAGA y Microservicios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0C0296-CAAC-22BA-C682-3EE2D1DA6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5353221"/>
              </p:ext>
            </p:extLst>
          </p:nvPr>
        </p:nvGraphicFramePr>
        <p:xfrm>
          <a:off x="838200" y="1690688"/>
          <a:ext cx="10515599" cy="407667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401567">
                  <a:extLst>
                    <a:ext uri="{9D8B030D-6E8A-4147-A177-3AD203B41FA5}">
                      <a16:colId xmlns:a16="http://schemas.microsoft.com/office/drawing/2014/main" val="1061099833"/>
                    </a:ext>
                  </a:extLst>
                </a:gridCol>
                <a:gridCol w="3404163">
                  <a:extLst>
                    <a:ext uri="{9D8B030D-6E8A-4147-A177-3AD203B41FA5}">
                      <a16:colId xmlns:a16="http://schemas.microsoft.com/office/drawing/2014/main" val="1844436492"/>
                    </a:ext>
                  </a:extLst>
                </a:gridCol>
                <a:gridCol w="2284986">
                  <a:extLst>
                    <a:ext uri="{9D8B030D-6E8A-4147-A177-3AD203B41FA5}">
                      <a16:colId xmlns:a16="http://schemas.microsoft.com/office/drawing/2014/main" val="4282035064"/>
                    </a:ext>
                  </a:extLst>
                </a:gridCol>
                <a:gridCol w="2424883">
                  <a:extLst>
                    <a:ext uri="{9D8B030D-6E8A-4147-A177-3AD203B41FA5}">
                      <a16:colId xmlns:a16="http://schemas.microsoft.com/office/drawing/2014/main" val="229113070"/>
                    </a:ext>
                  </a:extLst>
                </a:gridCol>
              </a:tblGrid>
              <a:tr h="583309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Enfoque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¿Qué es?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>
                          <a:solidFill>
                            <a:schemeClr val="bg1"/>
                          </a:solidFill>
                          <a:effectLst/>
                        </a:rPr>
                        <a:t>¿Nivel de aplicación?</a:t>
                      </a:r>
                      <a:endParaRPr lang="es-PE" sz="1600" b="1" i="0" u="none" strike="noStrike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600" u="none" strike="noStrike" dirty="0">
                          <a:solidFill>
                            <a:schemeClr val="bg1"/>
                          </a:solidFill>
                          <a:effectLst/>
                        </a:rPr>
                        <a:t>Relación con microservicios</a:t>
                      </a:r>
                      <a:endParaRPr lang="es-PE" sz="16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597030"/>
                  </a:ext>
                </a:extLst>
              </a:tr>
              <a:tr h="957508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Arquitectura de Microservicios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Forma de estructurar una aplicación como varios servicios pequeños.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Arquitectura general (macro)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 Estructura del sistema completo.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4304613"/>
                  </a:ext>
                </a:extLst>
              </a:tr>
              <a:tr h="89147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Arquitectura Hexagonal (Ports &amp; Adapters)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Forma de aislar el dominio de la infraestructura.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800" u="none" strike="noStrike" dirty="0">
                          <a:effectLst/>
                        </a:rPr>
                        <a:t>Arquitectura interna de cada servicio</a:t>
                      </a:r>
                      <a:endParaRPr lang="pt-BR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 Se usa dentro de cada microservicio.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71134"/>
                  </a:ext>
                </a:extLst>
              </a:tr>
              <a:tr h="814433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>
                          <a:effectLst/>
                        </a:rPr>
                        <a:t>Domain-Driven Design (DDD)</a:t>
                      </a:r>
                      <a:endParaRPr lang="es-PE" sz="18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Enfoque de modelado centrado en el negocio y el lenguaje común.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Diseño del modelo y estructura del dominio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 dirty="0">
                          <a:effectLst/>
                        </a:rPr>
                        <a:t> Ideal para servicios con lógica compleja.</a:t>
                      </a:r>
                      <a:endParaRPr lang="es-E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3930286"/>
                  </a:ext>
                </a:extLst>
              </a:tr>
              <a:tr h="693369"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b="1" u="none" strike="noStrike" dirty="0">
                          <a:effectLst/>
                        </a:rPr>
                        <a:t>Patrón SAGA</a:t>
                      </a:r>
                      <a:endParaRPr lang="es-PE" sz="18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800" u="none" strike="noStrike">
                          <a:effectLst/>
                        </a:rPr>
                        <a:t>Patrón para gestionar transacciones distribuidas.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PE" sz="1800" u="none" strike="noStrike" dirty="0">
                          <a:effectLst/>
                        </a:rPr>
                        <a:t>Coordinación entre microservicios (procesos)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PE" sz="1800" dirty="0"/>
                        <a:t>Útil para orquestar flujos entre microservicios.</a:t>
                      </a:r>
                      <a:r>
                        <a:rPr lang="es-PE" sz="1800" u="none" strike="noStrike" dirty="0">
                          <a:effectLst/>
                        </a:rPr>
                        <a:t> </a:t>
                      </a:r>
                      <a:endParaRPr lang="es-PE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995" marR="6995" marT="6995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1679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6822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1ABAB2-EA45-0458-1B9B-D9DC8622C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Desafío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2E18-9A33-68DB-F0C1-8B7E9401A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Usando el patrón SAGA define un conjunto de servicios transaccionales. Utiliza un caso de uso de negocio de tu organización.</a:t>
            </a:r>
          </a:p>
          <a:p>
            <a:r>
              <a:rPr lang="es-PE" dirty="0"/>
              <a:t>Teniendo en cuenta el patrón hexagonal identifica los puertos y adaptadores de un servicio. Utiliza un caso de uso de negocio e infraestructura de TI, de tu organización. </a:t>
            </a:r>
          </a:p>
        </p:txBody>
      </p:sp>
    </p:spTree>
    <p:extLst>
      <p:ext uri="{BB962C8B-B14F-4D97-AF65-F5344CB8AC3E}">
        <p14:creationId xmlns:p14="http://schemas.microsoft.com/office/powerpoint/2010/main" val="1555611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51D2DA-B256-A568-4224-5B336AB1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54842"/>
            <a:ext cx="9144000" cy="3155121"/>
          </a:xfrm>
        </p:spPr>
        <p:txBody>
          <a:bodyPr>
            <a:normAutofit fontScale="90000"/>
          </a:bodyPr>
          <a:lstStyle/>
          <a:p>
            <a:r>
              <a:rPr lang="es-ES" dirty="0"/>
              <a:t>Modulo 2. Arquitectura de Microservicios (introducción a Arquitectura limpia y hexagonal, DDD SAGA entre otros )</a:t>
            </a:r>
            <a:endParaRPr lang="es-PE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56909F8-DE74-E598-1C6F-D385241D63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/>
              <a:t>Objetivo</a:t>
            </a:r>
            <a:r>
              <a:rPr lang="es-ES" dirty="0"/>
              <a:t>: Comprender los principios, componentes y patrones de diseño clave en la arquitectura de microservicios para desarrollar sistemas escalables, resilientes y mantenibles.</a:t>
            </a:r>
            <a:endParaRPr lang="es-PE" dirty="0"/>
          </a:p>
          <a:p>
            <a:r>
              <a:rPr lang="es-PE" dirty="0"/>
              <a:t>Duración: 1h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74D3B39-F491-06B9-A34A-6D10BC4D975A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53F72539-26AD-4D94-5A0D-E7AD8E3F8F07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6AF2A7-4AC9-6598-CC8B-0FC149542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27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875DE-8902-4A88-D480-4D6B0E61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Evolución de las arquitecturas de software</a:t>
            </a:r>
            <a:endParaRPr lang="es-PE" dirty="0"/>
          </a:p>
        </p:txBody>
      </p:sp>
      <p:pic>
        <p:nvPicPr>
          <p:cNvPr id="8" name="Marcador de contenido 7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637FB8CA-2BE3-BF0C-8401-2C94262F45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385179" cy="4867741"/>
          </a:xfrm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id="{63C11696-8A85-5234-AF69-68B850C7DF7E}"/>
              </a:ext>
            </a:extLst>
          </p:cNvPr>
          <p:cNvSpPr/>
          <p:nvPr/>
        </p:nvSpPr>
        <p:spPr>
          <a:xfrm>
            <a:off x="0" y="92765"/>
            <a:ext cx="12192000" cy="9276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Rectángulo 13">
            <a:extLst>
              <a:ext uri="{FF2B5EF4-FFF2-40B4-BE49-F238E27FC236}">
                <a16:creationId xmlns:a16="http://schemas.microsoft.com/office/drawing/2014/main" id="{677FF877-6B10-AB52-7B8C-4F0E2207A3C9}"/>
              </a:ext>
            </a:extLst>
          </p:cNvPr>
          <p:cNvSpPr/>
          <p:nvPr/>
        </p:nvSpPr>
        <p:spPr>
          <a:xfrm>
            <a:off x="0" y="6586330"/>
            <a:ext cx="9687339" cy="119270"/>
          </a:xfrm>
          <a:custGeom>
            <a:avLst/>
            <a:gdLst>
              <a:gd name="connsiteX0" fmla="*/ 0 w 9382539"/>
              <a:gd name="connsiteY0" fmla="*/ 0 h 92765"/>
              <a:gd name="connsiteX1" fmla="*/ 9382539 w 9382539"/>
              <a:gd name="connsiteY1" fmla="*/ 0 h 92765"/>
              <a:gd name="connsiteX2" fmla="*/ 9382539 w 9382539"/>
              <a:gd name="connsiteY2" fmla="*/ 92765 h 92765"/>
              <a:gd name="connsiteX3" fmla="*/ 0 w 9382539"/>
              <a:gd name="connsiteY3" fmla="*/ 92765 h 92765"/>
              <a:gd name="connsiteX4" fmla="*/ 0 w 9382539"/>
              <a:gd name="connsiteY4" fmla="*/ 0 h 92765"/>
              <a:gd name="connsiteX0" fmla="*/ 0 w 9687339"/>
              <a:gd name="connsiteY0" fmla="*/ 0 h 92765"/>
              <a:gd name="connsiteX1" fmla="*/ 9382539 w 9687339"/>
              <a:gd name="connsiteY1" fmla="*/ 0 h 92765"/>
              <a:gd name="connsiteX2" fmla="*/ 9687339 w 9687339"/>
              <a:gd name="connsiteY2" fmla="*/ 79513 h 92765"/>
              <a:gd name="connsiteX3" fmla="*/ 0 w 9687339"/>
              <a:gd name="connsiteY3" fmla="*/ 92765 h 92765"/>
              <a:gd name="connsiteX4" fmla="*/ 0 w 9687339"/>
              <a:gd name="connsiteY4" fmla="*/ 0 h 92765"/>
              <a:gd name="connsiteX0" fmla="*/ 0 w 9687339"/>
              <a:gd name="connsiteY0" fmla="*/ 0 h 119270"/>
              <a:gd name="connsiteX1" fmla="*/ 9382539 w 9687339"/>
              <a:gd name="connsiteY1" fmla="*/ 0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  <a:gd name="connsiteX0" fmla="*/ 0 w 9687339"/>
              <a:gd name="connsiteY0" fmla="*/ 0 h 119270"/>
              <a:gd name="connsiteX1" fmla="*/ 9409043 w 9687339"/>
              <a:gd name="connsiteY1" fmla="*/ 13252 h 119270"/>
              <a:gd name="connsiteX2" fmla="*/ 9687339 w 9687339"/>
              <a:gd name="connsiteY2" fmla="*/ 119270 h 119270"/>
              <a:gd name="connsiteX3" fmla="*/ 0 w 9687339"/>
              <a:gd name="connsiteY3" fmla="*/ 92765 h 119270"/>
              <a:gd name="connsiteX4" fmla="*/ 0 w 9687339"/>
              <a:gd name="connsiteY4" fmla="*/ 0 h 119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687339" h="119270">
                <a:moveTo>
                  <a:pt x="0" y="0"/>
                </a:moveTo>
                <a:lnTo>
                  <a:pt x="9409043" y="13252"/>
                </a:lnTo>
                <a:lnTo>
                  <a:pt x="9687339" y="119270"/>
                </a:lnTo>
                <a:lnTo>
                  <a:pt x="0" y="92765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BEC22CA-5ED6-4315-D782-AD258E45FD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2876" y="6197764"/>
            <a:ext cx="1649647" cy="51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916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5943A-EC83-BF5C-913D-728F248D7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D12F914-7344-D33D-F045-6ED86301C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711" y="1690688"/>
            <a:ext cx="6299580" cy="4351338"/>
          </a:xfrm>
        </p:spPr>
        <p:txBody>
          <a:bodyPr>
            <a:normAutofit/>
          </a:bodyPr>
          <a:lstStyle/>
          <a:p>
            <a:r>
              <a:rPr lang="es-ES" sz="2400" dirty="0"/>
              <a:t>La </a:t>
            </a:r>
            <a:r>
              <a:rPr lang="es-ES" sz="2400" b="1" dirty="0"/>
              <a:t>arquitectura de microservicios</a:t>
            </a:r>
            <a:r>
              <a:rPr lang="es-ES" sz="2400" dirty="0"/>
              <a:t> (en inglés, </a:t>
            </a:r>
            <a:r>
              <a:rPr lang="es-ES" sz="2400" i="1" dirty="0">
                <a:solidFill>
                  <a:schemeClr val="accent5">
                    <a:lumMod val="75000"/>
                  </a:schemeClr>
                </a:solidFill>
              </a:rPr>
              <a:t>Micro Services Architecture</a:t>
            </a:r>
            <a:r>
              <a:rPr lang="es-ES" sz="2400" dirty="0"/>
              <a:t>, MSA) es una aproximación para el desarrollo de software que consiste en construir una aplicación como un conjunto de </a:t>
            </a:r>
            <a:r>
              <a:rPr lang="es-ES" sz="2400" b="1" dirty="0">
                <a:solidFill>
                  <a:schemeClr val="accent5">
                    <a:lumMod val="75000"/>
                  </a:schemeClr>
                </a:solidFill>
              </a:rPr>
              <a:t>pequeños servicios</a:t>
            </a:r>
            <a:r>
              <a:rPr lang="es-ES" sz="2400" dirty="0"/>
              <a:t>, los cuales se ejecutan en su propio proceso y se comunican con mecanismos ligeros (normalmente una API de recursos HTTP).</a:t>
            </a:r>
            <a:endParaRPr lang="es-PE" sz="2400" dirty="0"/>
          </a:p>
        </p:txBody>
      </p:sp>
      <p:pic>
        <p:nvPicPr>
          <p:cNvPr id="1026" name="Picture 2" descr="Spring Microservices Tutorial - Tpoint Tech">
            <a:extLst>
              <a:ext uri="{FF2B5EF4-FFF2-40B4-BE49-F238E27FC236}">
                <a16:creationId xmlns:a16="http://schemas.microsoft.com/office/drawing/2014/main" id="{931846A1-1788-DE57-FB3E-B28E9E712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7027" y="1524000"/>
            <a:ext cx="5308979" cy="3539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8145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36270E-B07A-7234-D1A7-0D4AE4CD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Microservicios: Beneficios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562E6B-169A-0DFC-8C07-134623777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41275" cy="4351338"/>
          </a:xfrm>
        </p:spPr>
        <p:txBody>
          <a:bodyPr/>
          <a:lstStyle/>
          <a:p>
            <a:r>
              <a:rPr lang="es-ES" dirty="0"/>
              <a:t>Servicios pequeños e independientes (principio de responsabilidad única).</a:t>
            </a:r>
          </a:p>
          <a:p>
            <a:r>
              <a:rPr lang="es-ES" dirty="0"/>
              <a:t>Unidades de despliegue pequeñas.</a:t>
            </a:r>
          </a:p>
          <a:p>
            <a:r>
              <a:rPr lang="es-ES" dirty="0"/>
              <a:t>Reducción de tiempo de desarrollo.</a:t>
            </a:r>
          </a:p>
          <a:p>
            <a:r>
              <a:rPr lang="es-ES" dirty="0"/>
              <a:t>Agilidad en hot fixes (consecuencia de las anteriores).</a:t>
            </a:r>
          </a:p>
          <a:p>
            <a:r>
              <a:rPr lang="es-ES" dirty="0"/>
              <a:t>Multitecnología.</a:t>
            </a:r>
          </a:p>
          <a:p>
            <a:r>
              <a:rPr lang="es-ES" dirty="0"/>
              <a:t>Fácil escalado horizontal.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DF4E567-D846-B958-E09C-D2706FA84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531" y="3429000"/>
            <a:ext cx="3758848" cy="2533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6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67DE4-0992-ADD5-091A-F354E7822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de Microservicios: Desafíos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4BF61-7978-1DCA-63EB-122759C90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Localización de los servicios.</a:t>
            </a:r>
          </a:p>
          <a:p>
            <a:r>
              <a:rPr lang="es-ES" dirty="0"/>
              <a:t>Tolerancia a fallos.</a:t>
            </a:r>
          </a:p>
          <a:p>
            <a:r>
              <a:rPr lang="es-ES" dirty="0"/>
              <a:t>Gestión de la configuración.</a:t>
            </a:r>
          </a:p>
          <a:p>
            <a:r>
              <a:rPr lang="es-ES" dirty="0"/>
              <a:t>Gestión de logs.</a:t>
            </a:r>
          </a:p>
          <a:p>
            <a:r>
              <a:rPr lang="es-ES" dirty="0"/>
              <a:t>Gestión de los despliegues.</a:t>
            </a:r>
          </a:p>
          <a:p>
            <a:endParaRPr lang="es-PE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0A4855B-4D88-0231-240B-AAB7DE1C3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38" y="2984057"/>
            <a:ext cx="4139926" cy="264405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C6DED8-D3BF-570D-037C-455352675F32}"/>
              </a:ext>
            </a:extLst>
          </p:cNvPr>
          <p:cNvSpPr txBox="1"/>
          <p:nvPr/>
        </p:nvSpPr>
        <p:spPr>
          <a:xfrm>
            <a:off x="838200" y="5363788"/>
            <a:ext cx="93851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b="1" dirty="0">
                <a:solidFill>
                  <a:schemeClr val="accent5">
                    <a:lumMod val="75000"/>
                  </a:schemeClr>
                </a:solidFill>
              </a:rPr>
              <a:t>Nota</a:t>
            </a:r>
            <a:r>
              <a:rPr lang="es-PE" dirty="0"/>
              <a:t>: </a:t>
            </a:r>
          </a:p>
          <a:p>
            <a:r>
              <a:rPr lang="es-ES" dirty="0"/>
              <a:t>Afortunadamente, actualmente existen un número más que razonable de librerías y herramientas </a:t>
            </a:r>
          </a:p>
          <a:p>
            <a:r>
              <a:rPr lang="es-ES" dirty="0"/>
              <a:t>sobre las que apoyarse para la implementación de estas cuestiones. Entre ellas contamos con el </a:t>
            </a:r>
          </a:p>
          <a:p>
            <a:r>
              <a:rPr lang="es-ES" dirty="0"/>
              <a:t>stack tecnológico de </a:t>
            </a:r>
            <a:r>
              <a:rPr lang="es-ES" b="1" dirty="0"/>
              <a:t>Spring Cloud</a:t>
            </a:r>
            <a:r>
              <a:rPr lang="es-ES" dirty="0"/>
              <a:t> y </a:t>
            </a:r>
            <a:r>
              <a:rPr lang="es-ES" b="1" dirty="0"/>
              <a:t>Netflix 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689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E4161-78A8-85BF-29A2-49D210B87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Arquitectura Hexagonal, DDD SAGA vs Arquitectura de Microservicios </a:t>
            </a:r>
            <a:endParaRPr lang="es-PE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A83A6C-C9A9-5B8C-6359-D2E9BF14A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459"/>
            <a:ext cx="10515600" cy="4102503"/>
          </a:xfrm>
        </p:spPr>
        <p:txBody>
          <a:bodyPr/>
          <a:lstStyle/>
          <a:p>
            <a:r>
              <a:rPr lang="es-PE" dirty="0"/>
              <a:t>Hexagonal, DDD y SAGA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no son arquitecturas completas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como la de microservicios. Son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patrones o enfoques complementarios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que ayudan 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diseñar, organizar y coordinar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mejor los microservicios.</a:t>
            </a:r>
            <a:endParaRPr lang="es-P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98DF46-126C-4C9F-8470-18E8B0000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5752" y="3429000"/>
            <a:ext cx="3035628" cy="2747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72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B9959-0E15-DD26-6A72-04DF823F3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Arquitectura Hexagonal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B9D73C-BC82-5E68-2320-7594A1770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Arquitectura Hexagonal</a:t>
            </a:r>
            <a:r>
              <a:rPr lang="es-ES" dirty="0"/>
              <a:t>, también conocida como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Ports and Adapters</a:t>
            </a:r>
            <a:r>
              <a:rPr lang="es-ES" dirty="0"/>
              <a:t>, es un estilo de diseño de software que busca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aislar el núcleo de la lógica de negocio</a:t>
            </a:r>
            <a:r>
              <a:rPr lang="es-ES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dirty="0"/>
              <a:t>del sistema de sus mecanismos externos de entrada/salida, como bases de datos, APIs, interfaces gráficas, colas de mensajes, etc.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292441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5D751E-0849-9A5E-D1DF-82048A452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Componentes de la Arquitectura Hexagonal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75D5E58-905E-E28C-5BF4-D4B043F091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Dominio o Núcleo</a:t>
            </a:r>
          </a:p>
          <a:p>
            <a:r>
              <a:rPr lang="es-PE" dirty="0"/>
              <a:t>Puertos</a:t>
            </a:r>
          </a:p>
          <a:p>
            <a:r>
              <a:rPr lang="es-PE" dirty="0"/>
              <a:t>Adaptadores</a:t>
            </a:r>
          </a:p>
          <a:p>
            <a:endParaRPr lang="es-PE" dirty="0"/>
          </a:p>
        </p:txBody>
      </p:sp>
      <p:pic>
        <p:nvPicPr>
          <p:cNvPr id="2052" name="Picture 4" descr="TalkingBit: Introducción a la Arquitectura Hexagonal">
            <a:extLst>
              <a:ext uri="{FF2B5EF4-FFF2-40B4-BE49-F238E27FC236}">
                <a16:creationId xmlns:a16="http://schemas.microsoft.com/office/drawing/2014/main" id="{965EFFA9-95C5-FCE1-2995-389523F19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798" y="1528550"/>
            <a:ext cx="7375855" cy="414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8462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2" id="{31105012-C85B-48FE-A9B5-1073A4F8510F}" vid="{0A218172-2346-46E6-9EEE-B3155904D6D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Igp</Template>
  <TotalTime>83</TotalTime>
  <Words>2022</Words>
  <Application>Microsoft Office PowerPoint</Application>
  <PresentationFormat>Panorámica</PresentationFormat>
  <Paragraphs>244</Paragraphs>
  <Slides>18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Aptos</vt:lpstr>
      <vt:lpstr>Aptos Narrow</vt:lpstr>
      <vt:lpstr>Arial</vt:lpstr>
      <vt:lpstr>Calibri</vt:lpstr>
      <vt:lpstr>Calibri Light</vt:lpstr>
      <vt:lpstr>Wingdings</vt:lpstr>
      <vt:lpstr>Tema de Office</vt:lpstr>
      <vt:lpstr>Microservicios </vt:lpstr>
      <vt:lpstr>Modulo 2. Arquitectura de Microservicios (introducción a Arquitectura limpia y hexagonal, DDD SAGA entre otros )</vt:lpstr>
      <vt:lpstr>Evolución de las arquitecturas de software</vt:lpstr>
      <vt:lpstr>Arquitectura de Microservicios</vt:lpstr>
      <vt:lpstr>Arquitectura de Microservicios: Beneficios</vt:lpstr>
      <vt:lpstr>Arquitectura de Microservicios: Desafíos</vt:lpstr>
      <vt:lpstr>Arquitectura Hexagonal, DDD SAGA vs Arquitectura de Microservicios </vt:lpstr>
      <vt:lpstr>Arquitectura Hexagonal</vt:lpstr>
      <vt:lpstr>Componentes de la Arquitectura Hexagonal</vt:lpstr>
      <vt:lpstr>Arquitectura Hexagonal: Flujo de Interacción</vt:lpstr>
      <vt:lpstr>Domain-Driven Desing (DDD)</vt:lpstr>
      <vt:lpstr>Fundamentos de DDD</vt:lpstr>
      <vt:lpstr>Elementos de DDD</vt:lpstr>
      <vt:lpstr>Patrón SAGA</vt:lpstr>
      <vt:lpstr>SAGA: Herramientas</vt:lpstr>
      <vt:lpstr>Combinación: Hexagonal, DDD y  SAGA</vt:lpstr>
      <vt:lpstr>Hexagonal, DDD, SAGA y Microservicios</vt:lpstr>
      <vt:lpstr>Desafío</vt:lpstr>
    </vt:vector>
  </TitlesOfParts>
  <Company>InKulpado666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ccarrenovi.pe@outlook.es</cp:lastModifiedBy>
  <cp:revision>13</cp:revision>
  <dcterms:created xsi:type="dcterms:W3CDTF">2019-10-15T18:52:48Z</dcterms:created>
  <dcterms:modified xsi:type="dcterms:W3CDTF">2025-04-20T17:53:49Z</dcterms:modified>
</cp:coreProperties>
</file>