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6" r:id="rId4"/>
    <p:sldId id="272" r:id="rId5"/>
    <p:sldId id="277" r:id="rId6"/>
    <p:sldId id="279" r:id="rId7"/>
    <p:sldId id="280" r:id="rId8"/>
    <p:sldId id="273" r:id="rId9"/>
    <p:sldId id="281" r:id="rId10"/>
    <p:sldId id="282" r:id="rId11"/>
    <p:sldId id="283" r:id="rId12"/>
    <p:sldId id="284" r:id="rId13"/>
    <p:sldId id="285" r:id="rId14"/>
    <p:sldId id="274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D15A4C-EC26-D26A-7543-9A712EF8BE1E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76EF4A5B-492F-F90D-5049-21BC4C706173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045CD4-C510-73DF-6BC2-1F0AA9D01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95FE80-0194-F7F9-6674-FEBF2EA51749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376A4712-B366-ABE4-E2B6-3C30BF9837F8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0088A8-FD6F-D87B-5D1D-24CFD929D3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951AF87-53B3-7832-A216-E96F1E131975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AB38C3C9-8857-5C18-7B05-A27EE558A7DD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E70797-D791-3BBF-A4A7-79B70967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27EF-E628-52D7-7D6F-5269E1F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 de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05AC9-FB8C-0A3F-A222-C1FFC6EB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252801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refiere al modo en que vamos a organizar y gestionar los despliegues de los microservicios, así como a las tecnologías que podemos usar para tal fin.</a:t>
            </a:r>
          </a:p>
          <a:p>
            <a:r>
              <a:rPr lang="es-ES" dirty="0"/>
              <a:t>Existen convencionalmente dos tendencias en este sentido a la hora de encapsular microservicios: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Máquinas virtuales.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Contenedores.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D5C13F-9068-2F92-3B43-C7443271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15" y="3015934"/>
            <a:ext cx="4495459" cy="3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0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B1495-5DA3-F305-59D6-B908A2D6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Orquestadores de 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A0B1D-EB1B-F055-B5F9-6810405D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tecnología de contenedores </a:t>
            </a:r>
            <a:r>
              <a:rPr lang="es-ES" b="1" dirty="0">
                <a:solidFill>
                  <a:schemeClr val="accent1"/>
                </a:solidFill>
              </a:rPr>
              <a:t>Docker</a:t>
            </a:r>
            <a:r>
              <a:rPr lang="es-ES" dirty="0"/>
              <a:t>, es la tecnología que tiene mayor repercusión en entornos </a:t>
            </a:r>
            <a:r>
              <a:rPr lang="es-ES" b="1" dirty="0">
                <a:solidFill>
                  <a:schemeClr val="accent1"/>
                </a:solidFill>
              </a:rPr>
              <a:t>Cloud</a:t>
            </a:r>
            <a:r>
              <a:rPr lang="es-ES" dirty="0"/>
              <a:t> y </a:t>
            </a:r>
            <a:r>
              <a:rPr lang="es-ES" b="1" dirty="0">
                <a:solidFill>
                  <a:schemeClr val="accent1"/>
                </a:solidFill>
              </a:rPr>
              <a:t>PaaS</a:t>
            </a:r>
            <a:r>
              <a:rPr lang="es-ES" dirty="0"/>
              <a:t>.</a:t>
            </a:r>
          </a:p>
          <a:p>
            <a:r>
              <a:rPr lang="es-ES" dirty="0"/>
              <a:t>Es conveniente pensar en la automatización y orquestación de los despliegues siguiendo el paradigma Devops (CI/CD) .</a:t>
            </a:r>
          </a:p>
          <a:p>
            <a:r>
              <a:rPr lang="es-ES" dirty="0"/>
              <a:t>Las opciones son montar sobre una PaaS un clúster de Docker donde desplegar de forma </a:t>
            </a:r>
            <a:r>
              <a:rPr lang="es-ES" i="1" dirty="0"/>
              <a:t>automática</a:t>
            </a:r>
            <a:r>
              <a:rPr lang="es-ES" dirty="0"/>
              <a:t> y transparente nuestros contenedores.</a:t>
            </a:r>
          </a:p>
          <a:p>
            <a:r>
              <a:rPr lang="es-ES" dirty="0"/>
              <a:t>Herramientas como </a:t>
            </a:r>
            <a:r>
              <a:rPr lang="es-ES" b="1" dirty="0">
                <a:solidFill>
                  <a:schemeClr val="accent1"/>
                </a:solidFill>
              </a:rPr>
              <a:t>Kubernetes</a:t>
            </a:r>
            <a:r>
              <a:rPr lang="es-ES" dirty="0"/>
              <a:t> y </a:t>
            </a:r>
            <a:r>
              <a:rPr lang="es-ES" b="1" dirty="0">
                <a:solidFill>
                  <a:schemeClr val="accent1"/>
                </a:solidFill>
              </a:rPr>
              <a:t>OpenShift</a:t>
            </a:r>
            <a:r>
              <a:rPr lang="es-ES" dirty="0"/>
              <a:t> aportan Registry y Config management a nivel de infraestructura, mientras que utilizaremos las opciones de Spring Cloud y Netflix OSS para implementar estos servicios.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98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42E01-2B15-2D17-1A0E-4AE9D724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Metodología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2FD97-960B-0BC5-6274-E828DA88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doce factores es una </a:t>
            </a:r>
            <a:r>
              <a:rPr lang="es-PE" b="1" dirty="0">
                <a:solidFill>
                  <a:schemeClr val="accent1"/>
                </a:solidFill>
              </a:rPr>
              <a:t>metodología</a:t>
            </a:r>
            <a:r>
              <a:rPr lang="es-PE" dirty="0"/>
              <a:t> que ayuda a construir aplicaciones de software como servicio. Prepara  a los equipos del proyecto para construir un flujo para el desarrollo de aplicaciones en la nube que puedan </a:t>
            </a:r>
            <a:r>
              <a:rPr lang="es-PE" b="1" dirty="0">
                <a:solidFill>
                  <a:schemeClr val="accent1"/>
                </a:solidFill>
              </a:rPr>
              <a:t>escalar de manera elástica</a:t>
            </a:r>
            <a:r>
              <a:rPr lang="es-PE" dirty="0"/>
              <a:t>.</a:t>
            </a:r>
            <a:endParaRPr lang="en-U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363772-BCA4-4547-AAD6-C38E32EB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599" y="3673842"/>
            <a:ext cx="4122593" cy="26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46222-52F6-59A8-78CB-43655002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Metodología de doce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2BA8F-E29C-37E0-AE61-9695E1D7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Principios de la disciplina de los doce factores</a:t>
            </a:r>
            <a:endParaRPr lang="en-U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87777C-7CEE-8726-1914-7EA7C588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71" y="2292931"/>
            <a:ext cx="7535884" cy="35122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F031C6-9EA6-1FB7-687E-D7AFB15F83E8}"/>
              </a:ext>
            </a:extLst>
          </p:cNvPr>
          <p:cNvSpPr txBox="1"/>
          <p:nvPr/>
        </p:nvSpPr>
        <p:spPr>
          <a:xfrm>
            <a:off x="907531" y="6087798"/>
            <a:ext cx="658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rgbClr val="0070C0"/>
                </a:solidFill>
              </a:rPr>
              <a:t>Referencia</a:t>
            </a:r>
            <a:r>
              <a:rPr lang="es-PE" dirty="0"/>
              <a:t>: Manifiesto de los doce factores, </a:t>
            </a:r>
            <a:r>
              <a:rPr lang="es-PE" dirty="0">
                <a:hlinkClick r:id="rId3"/>
              </a:rPr>
              <a:t>https://12factor.net/es/</a:t>
            </a:r>
            <a:endParaRPr lang="es-P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4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93528-4CA4-5B40-00A1-38C40C8C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05" y="215000"/>
            <a:ext cx="11347790" cy="999652"/>
          </a:xfrm>
        </p:spPr>
        <p:txBody>
          <a:bodyPr/>
          <a:lstStyle/>
          <a:p>
            <a:r>
              <a:rPr lang="es-ES" dirty="0"/>
              <a:t>Creación de Microservicios con Sprint Boot 3.X.X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2AF4D3-28D4-047B-2A64-05537FCC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3" y="1043685"/>
            <a:ext cx="7849413" cy="53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3. Creación de Microservicios con Spring Boot 3.X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981063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Aprender a desarrollar microservicios con Spring Boot 3, incluyendo configuración, comunicación entre servicios, seguridad y despliegue</a:t>
            </a:r>
            <a:endParaRPr lang="es-PE" dirty="0"/>
          </a:p>
          <a:p>
            <a:r>
              <a:rPr lang="es-PE" dirty="0"/>
              <a:t>Duración: 1h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D487-4820-444E-C432-983F1E3F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Creación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47550-575A-C23F-5354-A7A15604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7585" cy="32786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Para la implantación de una arquitectura de microservicios hemos de tener en cuenta 3 aspectos principalmente:</a:t>
            </a:r>
          </a:p>
          <a:p>
            <a:r>
              <a:rPr lang="es-ES" b="1" dirty="0">
                <a:solidFill>
                  <a:schemeClr val="accent1"/>
                </a:solidFill>
              </a:rPr>
              <a:t>Un modelo de referencia </a:t>
            </a:r>
            <a:r>
              <a:rPr lang="es-ES" dirty="0"/>
              <a:t>en el que definir las necesidades de una arquitectura de microservicios.</a:t>
            </a:r>
          </a:p>
          <a:p>
            <a:r>
              <a:rPr lang="es-ES" b="1" dirty="0">
                <a:solidFill>
                  <a:schemeClr val="accent1"/>
                </a:solidFill>
              </a:rPr>
              <a:t>Un modelo de implementación </a:t>
            </a:r>
            <a:r>
              <a:rPr lang="es-ES" dirty="0"/>
              <a:t>en el que decidiremos y concretaremos la implementación de los componentes vistos en el modelo de referencia.</a:t>
            </a:r>
          </a:p>
          <a:p>
            <a:r>
              <a:rPr lang="es-ES" b="1" dirty="0">
                <a:solidFill>
                  <a:schemeClr val="accent1"/>
                </a:solidFill>
              </a:rPr>
              <a:t>Un modelo de despliegue </a:t>
            </a:r>
            <a:r>
              <a:rPr lang="es-ES" dirty="0"/>
              <a:t>donde definir cómo se van a desplegar los distintos componentes de la arquitectura en los diferentes entornos.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DA020A-0762-2D86-1313-29A9C851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785" y="4001667"/>
            <a:ext cx="2118712" cy="21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6379-D70F-0973-E261-CA356153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 de Referencia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809675-CC7F-8737-7386-5730DB9F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siguientes serán los componentes que vamos a necesitar en una arquitectura de microservicios:</a:t>
            </a:r>
            <a:endParaRPr lang="en-U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2BCA2E-5ACD-1D64-F3EE-9ED97C83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32" y="2614327"/>
            <a:ext cx="5325975" cy="36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ABE8E-1A58-1EDA-6FD6-6E9E21B3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continuación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D5459-4D28-1455-ABD4-CD6172A3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Servidor de configuración central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Este componente se encargará de centralizar y proveer remotamente la configuración a cada microservicio. Esta configuración se mantiene convencionalmente en un repositorio Git, lo que nos permitirá gestionar su propio ciclo de vida y versionado.</a:t>
            </a:r>
          </a:p>
          <a:p>
            <a:r>
              <a:rPr lang="es-ES" b="1" dirty="0"/>
              <a:t>Servicio de registro / descubrimiento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Este servicio centralizado será el encargado de proveer los endpoints de los servicios para su consumo. Todo microservicio se registrará automáticamente en él en tiempo de </a:t>
            </a:r>
            <a:r>
              <a:rPr lang="es-ES" dirty="0" err="1"/>
              <a:t>bootstrap</a:t>
            </a:r>
            <a:r>
              <a:rPr lang="es-ES" dirty="0"/>
              <a:t>.</a:t>
            </a:r>
          </a:p>
          <a:p>
            <a:r>
              <a:rPr lang="es-ES" b="1" dirty="0"/>
              <a:t>Balanceo de carga (Load </a:t>
            </a:r>
            <a:r>
              <a:rPr lang="es-ES" b="1" dirty="0" err="1"/>
              <a:t>balancer</a:t>
            </a:r>
            <a:r>
              <a:rPr lang="es-ES" b="1" dirty="0"/>
              <a:t>)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Este patrón de implementación permite el balanceo entre distintas instancias de forma transparente a la hora de consumir un servicio.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061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7F191-D5DF-526C-5880-7217759D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2EDB-4271-108C-0FCA-5A45523E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continuación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5ED66-F244-03F5-8233-AD4D556B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Tolerancia a fallos (Circuit breaker)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Mediante este patrón conseguiremos que cuando se produzca un fallo, este no se propague en cascada por todo el pipe de llamadas, y poder gestionar el error de forma controlada a nivel local del servicio donde se produjo.</a:t>
            </a:r>
          </a:p>
          <a:p>
            <a:r>
              <a:rPr lang="es-ES" b="1" dirty="0"/>
              <a:t>Servidor perimetral / exposición de servicios (Edge server)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Será un Gateway en el que se expondrán los servicios a consumir.</a:t>
            </a:r>
          </a:p>
          <a:p>
            <a:r>
              <a:rPr lang="es-ES" b="1" dirty="0"/>
              <a:t>Centralización de logs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Se hace necesario un mecanismo para centralizar la gestión de logs. Pues sería inviable la consulta de cada log individual de cada uno de los microservicios.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861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81BF-4CC3-4020-2615-D2AA9654F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0286-5078-063F-07C2-3B211740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continuación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D26E8-45CA-8540-A22B-8DC2E960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Servidor de Autorización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Para implementar la capa de seguridad (recomendable en la capa de servicios API)</a:t>
            </a:r>
          </a:p>
          <a:p>
            <a:r>
              <a:rPr lang="es-ES" b="1" dirty="0"/>
              <a:t>Monitorización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Es interesante el poder disponer de mecanismos y algún </a:t>
            </a:r>
            <a:r>
              <a:rPr lang="es-ES" dirty="0" err="1"/>
              <a:t>dashboard</a:t>
            </a:r>
            <a:r>
              <a:rPr lang="es-ES" dirty="0"/>
              <a:t> para monitorizar aspectos de los nodos como, salud, carga de trabajo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833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69FDE-BCC7-00BB-3533-C280F5B5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Implementación de Microservicios con Spring Boot 3.X.X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582CC-B7ED-AD2E-FD19-366AD313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Basándonos en el modelo de referencia, vamos a definir un modelo de implementación para cada uno de los componentes descritos. Para ello haremos uso del Stack Tecnológico de </a:t>
            </a:r>
            <a:r>
              <a:rPr lang="es-ES" b="1" dirty="0"/>
              <a:t>Spring Cloud</a:t>
            </a:r>
            <a:r>
              <a:rPr lang="es-ES" dirty="0"/>
              <a:t> y </a:t>
            </a:r>
            <a:r>
              <a:rPr lang="es-ES" b="1" dirty="0"/>
              <a:t>Netflix OSS</a:t>
            </a:r>
            <a:endParaRPr lang="en-US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C7CFB3-BC92-9E0B-98D5-01A8792D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0" y="3292475"/>
            <a:ext cx="81343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D5B2A-5BA1-4424-3A5F-DFE9E47B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continuación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7C81F-47B0-F374-84CB-6D675B23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Microservicios</a:t>
            </a:r>
            <a:r>
              <a:rPr lang="es-PE" dirty="0"/>
              <a:t> propiamente dichos: Serán aplicaciones Spring Boot con controladores Spring MVC. Utilizaremos Swagger para documentar y definir nuestro API.</a:t>
            </a:r>
          </a:p>
          <a:p>
            <a:r>
              <a:rPr lang="es-PE" b="1" dirty="0">
                <a:solidFill>
                  <a:srgbClr val="0070C0"/>
                </a:solidFill>
              </a:rPr>
              <a:t>Config Server</a:t>
            </a:r>
            <a:r>
              <a:rPr lang="es-PE" dirty="0"/>
              <a:t>: microservicio basado en Spring Cloud Config. Utilizaremos Git como repositorio de configuración.</a:t>
            </a:r>
          </a:p>
          <a:p>
            <a:r>
              <a:rPr lang="es-PE" b="1" dirty="0">
                <a:solidFill>
                  <a:srgbClr val="0070C0"/>
                </a:solidFill>
              </a:rPr>
              <a:t>Registry / Discovery Service</a:t>
            </a:r>
            <a:r>
              <a:rPr lang="es-PE" dirty="0"/>
              <a:t>: microservicio basado en </a:t>
            </a:r>
            <a:r>
              <a:rPr lang="es-PE" b="1" dirty="0"/>
              <a:t>Eureka</a:t>
            </a:r>
            <a:r>
              <a:rPr lang="es-PE" dirty="0"/>
              <a:t> de Netflix OSS.</a:t>
            </a:r>
          </a:p>
          <a:p>
            <a:r>
              <a:rPr lang="es-PE" b="1" dirty="0">
                <a:solidFill>
                  <a:srgbClr val="0070C0"/>
                </a:solidFill>
              </a:rPr>
              <a:t>Load Balancer</a:t>
            </a:r>
            <a:r>
              <a:rPr lang="es-PE" dirty="0"/>
              <a:t>: utilizaremos </a:t>
            </a:r>
            <a:r>
              <a:rPr lang="es-PE" b="1" dirty="0"/>
              <a:t>Ribbon</a:t>
            </a:r>
            <a:r>
              <a:rPr lang="es-PE" dirty="0"/>
              <a:t> de Netflix OSS que ya viene integrado en  REST-</a:t>
            </a:r>
            <a:r>
              <a:rPr lang="es-PE" dirty="0" err="1"/>
              <a:t>template</a:t>
            </a:r>
            <a:r>
              <a:rPr lang="es-PE" dirty="0"/>
              <a:t> de Spring.</a:t>
            </a:r>
          </a:p>
          <a:p>
            <a:r>
              <a:rPr lang="es-PE" b="1" dirty="0" err="1">
                <a:solidFill>
                  <a:srgbClr val="0070C0"/>
                </a:solidFill>
              </a:rPr>
              <a:t>Circuit</a:t>
            </a:r>
            <a:r>
              <a:rPr lang="es-PE" b="1" dirty="0">
                <a:solidFill>
                  <a:srgbClr val="0070C0"/>
                </a:solidFill>
              </a:rPr>
              <a:t> breaker</a:t>
            </a:r>
            <a:r>
              <a:rPr lang="es-PE" dirty="0"/>
              <a:t>: utilizaremos </a:t>
            </a:r>
            <a:r>
              <a:rPr lang="es-PE" b="1" dirty="0" err="1"/>
              <a:t>Hystrix</a:t>
            </a:r>
            <a:r>
              <a:rPr lang="es-PE" dirty="0"/>
              <a:t> de Netflix OSS.</a:t>
            </a:r>
          </a:p>
          <a:p>
            <a:r>
              <a:rPr lang="es-PE" b="1" dirty="0">
                <a:solidFill>
                  <a:srgbClr val="0070C0"/>
                </a:solidFill>
              </a:rPr>
              <a:t>Gestión de Logs</a:t>
            </a:r>
            <a:r>
              <a:rPr lang="es-PE" dirty="0"/>
              <a:t>: utilizaremos </a:t>
            </a:r>
            <a:r>
              <a:rPr lang="es-PE" b="1" dirty="0" err="1"/>
              <a:t>Graylog</a:t>
            </a:r>
            <a:endParaRPr lang="es-PE" dirty="0"/>
          </a:p>
          <a:p>
            <a:r>
              <a:rPr lang="es-PE" b="1" dirty="0">
                <a:solidFill>
                  <a:srgbClr val="0070C0"/>
                </a:solidFill>
              </a:rPr>
              <a:t>Servidor perimetral</a:t>
            </a:r>
            <a:r>
              <a:rPr lang="es-PE" dirty="0"/>
              <a:t>: utilizaremos </a:t>
            </a:r>
            <a:r>
              <a:rPr lang="es-PE" b="1" dirty="0" err="1"/>
              <a:t>Zuul</a:t>
            </a:r>
            <a:r>
              <a:rPr lang="es-PE" dirty="0"/>
              <a:t> de Netflix OSS.</a:t>
            </a:r>
          </a:p>
          <a:p>
            <a:r>
              <a:rPr lang="es-PE" b="1" dirty="0">
                <a:solidFill>
                  <a:srgbClr val="0070C0"/>
                </a:solidFill>
              </a:rPr>
              <a:t>Servidor de autorización</a:t>
            </a:r>
            <a:r>
              <a:rPr lang="es-PE" dirty="0"/>
              <a:t>: implementaremos el servicio con </a:t>
            </a:r>
            <a:r>
              <a:rPr lang="es-PE" b="1" dirty="0"/>
              <a:t>Spring Cloud Security</a:t>
            </a:r>
            <a:r>
              <a:rPr lang="es-PE" dirty="0"/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5556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35</TotalTime>
  <Words>782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Microservicios </vt:lpstr>
      <vt:lpstr>Modulo 3. Creación de Microservicios con Spring Boot 3.X</vt:lpstr>
      <vt:lpstr>Creación de Microservicios</vt:lpstr>
      <vt:lpstr>Modelo de Referencia de Microservicios</vt:lpstr>
      <vt:lpstr>continuación</vt:lpstr>
      <vt:lpstr>continuación</vt:lpstr>
      <vt:lpstr>continuación</vt:lpstr>
      <vt:lpstr>Modelo de Implementación de Microservicios con Spring Boot 3.X.X</vt:lpstr>
      <vt:lpstr>continuación</vt:lpstr>
      <vt:lpstr>Modelo de Despliegue</vt:lpstr>
      <vt:lpstr>Orquestadores de Contenedores</vt:lpstr>
      <vt:lpstr>Metodología de Implementación</vt:lpstr>
      <vt:lpstr>Metodología de doce factores</vt:lpstr>
      <vt:lpstr>Creación de Microservicios con Sprint Boot 3.X.X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13</cp:revision>
  <dcterms:created xsi:type="dcterms:W3CDTF">2019-10-15T18:52:48Z</dcterms:created>
  <dcterms:modified xsi:type="dcterms:W3CDTF">2025-04-21T05:31:01Z</dcterms:modified>
</cp:coreProperties>
</file>