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3" r:id="rId4"/>
    <p:sldId id="275" r:id="rId5"/>
    <p:sldId id="272" r:id="rId6"/>
    <p:sldId id="274" r:id="rId7"/>
    <p:sldId id="276" r:id="rId8"/>
    <p:sldId id="277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AF9A151-C12F-4369-AB55-F8905F3FA43F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13">
            <a:extLst>
              <a:ext uri="{FF2B5EF4-FFF2-40B4-BE49-F238E27FC236}">
                <a16:creationId xmlns:a16="http://schemas.microsoft.com/office/drawing/2014/main" id="{4BC40CF4-AAAA-5ACE-F0D8-8D10EDAD2F30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992A61B-EF6E-8697-2F96-94400E427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41DD68-87CB-6A7B-4614-52B23618176A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A1E6A891-D34E-D695-6910-99A2D364CBD0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BEC5C2-3FF9-8108-F092-15B9A1F580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733BA01-9EB5-CC0C-1F51-60D74098DC92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13">
            <a:extLst>
              <a:ext uri="{FF2B5EF4-FFF2-40B4-BE49-F238E27FC236}">
                <a16:creationId xmlns:a16="http://schemas.microsoft.com/office/drawing/2014/main" id="{6720243B-3266-10C5-298A-11886529E2DC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9C8D14C-1400-4062-4A25-49624CA5D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5. Repositorios con JPA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821" y="3602038"/>
            <a:ext cx="10003809" cy="1655762"/>
          </a:xfrm>
        </p:spPr>
        <p:txBody>
          <a:bodyPr/>
          <a:lstStyle/>
          <a:p>
            <a:r>
              <a:rPr lang="es-ES" dirty="0"/>
              <a:t>Objetivo: Entender cómo gestionar la persistencia de datos en aplicaciones Java utilizando repositorios JPA, con enfoque en Spring Data JPA para facilitar el acceso a la base de datos.</a:t>
            </a:r>
            <a:endParaRPr lang="es-PE" dirty="0"/>
          </a:p>
          <a:p>
            <a:r>
              <a:rPr lang="es-PE" dirty="0"/>
              <a:t>Duración: 1.5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9AB0-70A6-C44C-2BD4-44173A40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Spring Data JPA y JpaRepository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4E6EB-FC67-B800-4F79-161F070E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JpaRepository</a:t>
            </a:r>
            <a:r>
              <a:rPr lang="es-PE" dirty="0"/>
              <a:t> es una interfaz de Spring Data JPA que proporciona un conjunto de métodos CRUD listos para usar sobre entidades JPA. Hereda de </a:t>
            </a:r>
            <a:r>
              <a:rPr lang="es-PE" b="1" dirty="0" err="1"/>
              <a:t>PagingAndSortingRepository</a:t>
            </a:r>
            <a:r>
              <a:rPr lang="es-PE" dirty="0"/>
              <a:t>, que a su vez hereda de </a:t>
            </a:r>
            <a:r>
              <a:rPr lang="es-PE" b="1" dirty="0" err="1"/>
              <a:t>CrudRepository</a:t>
            </a:r>
            <a:r>
              <a:rPr lang="es-PE" dirty="0"/>
              <a:t>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ES" dirty="0"/>
              <a:t>T: Tipo de la entidad.</a:t>
            </a:r>
          </a:p>
          <a:p>
            <a:r>
              <a:rPr lang="es-ES" dirty="0"/>
              <a:t>ID: Tipo del identificador de la entidad (por ejemplo, Long, UUID, etc.).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4F7E4E-98A5-8D61-C931-D5CBC09EAD2C}"/>
              </a:ext>
            </a:extLst>
          </p:cNvPr>
          <p:cNvSpPr txBox="1"/>
          <p:nvPr/>
        </p:nvSpPr>
        <p:spPr>
          <a:xfrm>
            <a:off x="838200" y="3794078"/>
            <a:ext cx="9944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7030A0"/>
                </a:solidFill>
              </a:rPr>
              <a:t>public</a:t>
            </a:r>
            <a:r>
              <a:rPr lang="es-PE" dirty="0"/>
              <a:t> </a:t>
            </a:r>
            <a:r>
              <a:rPr lang="es-PE" b="1" dirty="0">
                <a:solidFill>
                  <a:srgbClr val="0070C0"/>
                </a:solidFill>
              </a:rPr>
              <a:t>interface</a:t>
            </a:r>
            <a:r>
              <a:rPr lang="es-PE" dirty="0">
                <a:solidFill>
                  <a:srgbClr val="0070C0"/>
                </a:solidFill>
              </a:rPr>
              <a:t> JpaRepository&lt;</a:t>
            </a:r>
            <a:r>
              <a:rPr lang="es-PE" b="1" dirty="0">
                <a:solidFill>
                  <a:srgbClr val="0070C0"/>
                </a:solidFill>
              </a:rPr>
              <a:t>T, ID </a:t>
            </a:r>
            <a:r>
              <a:rPr lang="es-PE" dirty="0" err="1">
                <a:solidFill>
                  <a:srgbClr val="0070C0"/>
                </a:solidFill>
              </a:rPr>
              <a:t>extends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Serializable</a:t>
            </a:r>
            <a:r>
              <a:rPr lang="es-PE" dirty="0">
                <a:solidFill>
                  <a:srgbClr val="0070C0"/>
                </a:solidFill>
              </a:rPr>
              <a:t>&gt; </a:t>
            </a:r>
            <a:r>
              <a:rPr lang="es-PE" b="1" dirty="0" err="1">
                <a:solidFill>
                  <a:srgbClr val="0070C0"/>
                </a:solidFill>
              </a:rPr>
              <a:t>extends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PagingAndSortingRepository</a:t>
            </a:r>
            <a:r>
              <a:rPr lang="es-PE" dirty="0">
                <a:solidFill>
                  <a:srgbClr val="0070C0"/>
                </a:solidFill>
              </a:rPr>
              <a:t>&lt;</a:t>
            </a:r>
            <a:r>
              <a:rPr lang="es-PE" b="1" dirty="0">
                <a:solidFill>
                  <a:srgbClr val="0070C0"/>
                </a:solidFill>
              </a:rPr>
              <a:t>T, ID</a:t>
            </a:r>
            <a:r>
              <a:rPr lang="es-PE" dirty="0">
                <a:solidFill>
                  <a:srgbClr val="0070C0"/>
                </a:solidFill>
              </a:rPr>
              <a:t>&gt;, </a:t>
            </a:r>
          </a:p>
          <a:p>
            <a:r>
              <a:rPr lang="es-PE" dirty="0">
                <a:solidFill>
                  <a:srgbClr val="0070C0"/>
                </a:solidFill>
              </a:rPr>
              <a:t>                                                                                                                                  </a:t>
            </a:r>
            <a:r>
              <a:rPr lang="es-PE" dirty="0" err="1">
                <a:solidFill>
                  <a:srgbClr val="0070C0"/>
                </a:solidFill>
              </a:rPr>
              <a:t>QueryByExampleExecutor</a:t>
            </a:r>
            <a:r>
              <a:rPr lang="es-PE" dirty="0">
                <a:solidFill>
                  <a:srgbClr val="0070C0"/>
                </a:solidFill>
              </a:rPr>
              <a:t>&lt;</a:t>
            </a:r>
            <a:r>
              <a:rPr lang="es-PE" b="1" dirty="0">
                <a:solidFill>
                  <a:srgbClr val="0070C0"/>
                </a:solidFill>
              </a:rPr>
              <a:t>T</a:t>
            </a:r>
            <a:r>
              <a:rPr lang="es-PE" dirty="0">
                <a:solidFill>
                  <a:srgbClr val="0070C0"/>
                </a:solidFill>
              </a:rPr>
              <a:t>&gt; </a:t>
            </a:r>
            <a:r>
              <a:rPr lang="es-PE" dirty="0"/>
              <a:t>{</a:t>
            </a:r>
          </a:p>
          <a:p>
            <a:r>
              <a:rPr lang="es-P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43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62ADE-E0EF-1FD9-AD0B-44EEA4EE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Métodos CRUD de JpaRepository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364A6D7-99B1-ECF3-BF4B-40231970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87939"/>
              </p:ext>
            </p:extLst>
          </p:nvPr>
        </p:nvGraphicFramePr>
        <p:xfrm>
          <a:off x="838198" y="1744980"/>
          <a:ext cx="7159389" cy="4451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3079">
                  <a:extLst>
                    <a:ext uri="{9D8B030D-6E8A-4147-A177-3AD203B41FA5}">
                      <a16:colId xmlns:a16="http://schemas.microsoft.com/office/drawing/2014/main" val="961014722"/>
                    </a:ext>
                  </a:extLst>
                </a:gridCol>
                <a:gridCol w="4176310">
                  <a:extLst>
                    <a:ext uri="{9D8B030D-6E8A-4147-A177-3AD203B41FA5}">
                      <a16:colId xmlns:a16="http://schemas.microsoft.com/office/drawing/2014/main" val="2619212340"/>
                    </a:ext>
                  </a:extLst>
                </a:gridCol>
              </a:tblGrid>
              <a:tr h="34239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Método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155267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 err="1">
                          <a:effectLst/>
                        </a:rPr>
                        <a:t>save</a:t>
                      </a:r>
                      <a:r>
                        <a:rPr lang="es-PE" sz="1800" u="none" strike="noStrike" dirty="0">
                          <a:effectLst/>
                        </a:rPr>
                        <a:t>(S </a:t>
                      </a:r>
                      <a:r>
                        <a:rPr lang="es-PE" sz="1800" u="none" strike="noStrike" dirty="0" err="1">
                          <a:effectLst/>
                        </a:rPr>
                        <a:t>entity</a:t>
                      </a:r>
                      <a:r>
                        <a:rPr lang="es-PE" sz="1800" u="none" strike="noStrike" dirty="0">
                          <a:effectLst/>
                        </a:rPr>
                        <a:t>)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Guarda una entidad.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461129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 err="1">
                          <a:effectLst/>
                        </a:rPr>
                        <a:t>saveAll</a:t>
                      </a:r>
                      <a:r>
                        <a:rPr lang="es-PE" sz="1800" u="none" strike="noStrike" dirty="0">
                          <a:effectLst/>
                        </a:rPr>
                        <a:t>(Iterable&lt;S&gt; </a:t>
                      </a:r>
                      <a:r>
                        <a:rPr lang="es-PE" sz="1800" u="none" strike="noStrike" dirty="0" err="1">
                          <a:effectLst/>
                        </a:rPr>
                        <a:t>entities</a:t>
                      </a:r>
                      <a:r>
                        <a:rPr lang="es-PE" sz="1800" u="none" strike="noStrike" dirty="0">
                          <a:effectLst/>
                        </a:rPr>
                        <a:t>)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Guarda una lista de entidades.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2693882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findById(ID id)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Busca una entidad por su ID.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9748445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findAll()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Retorna todas las entidades.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5489752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findAllById(Iterable&lt;ID&gt; ids)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Retorna múltiples entidades por sus IDs.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1430967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deleteById(ID id)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Elimina una entidad por ID.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984429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delete(T entity)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Elimina una entidad.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9138000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deleteAll()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Elimina todas las entidades.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9686258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count()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Cuenta el total de entidades.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8164867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existsById(ID id)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Verifica si existe una entidad por ID.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5024773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findAll(Sort sort)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Lista todas las entidades con ordenamiento.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465358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findAll(Pageable pageable)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Paginación de resultados.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8523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8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2B03A-045E-1926-ABEF-31209053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Consultas con JpaRepository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B4A0C-AB0F-D871-85DE-564B9BF8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Spring Data JPA implementa automáticamente los métodos con base en el nombre (como </a:t>
            </a:r>
            <a:r>
              <a:rPr lang="es-ES" dirty="0" err="1"/>
              <a:t>findByNombre</a:t>
            </a:r>
            <a:r>
              <a:rPr lang="es-ES" dirty="0"/>
              <a:t>), lo que evita tener que escribir SQL o JPQL manualmente.</a:t>
            </a:r>
          </a:p>
          <a:p>
            <a:endParaRPr lang="es-ES" dirty="0"/>
          </a:p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A7FABC-E6F3-0346-D962-B96EA26D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1" y="3239425"/>
            <a:ext cx="5048890" cy="15578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3C465F-5321-A346-463D-5276FBA2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63" y="5044579"/>
            <a:ext cx="5710948" cy="9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7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6FDB-B5A9-5088-E3F7-3E26CA49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Paginación y ordenamiento con Spring Data JPA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EE808-8497-B9F4-4585-5BC5858C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Requisitos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Definición de entidad y repositorio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654FB-38FB-C95D-A99C-804887C5E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92" y="2323317"/>
            <a:ext cx="6343650" cy="1228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2AEBD3-B7B6-79F8-0EC8-175749C5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88" y="4422940"/>
            <a:ext cx="5605606" cy="16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0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2D23D-A4DE-D8A8-50AB-AFE72ACA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CE4DD-DA19-2E87-4825-64E032C0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PE" dirty="0"/>
              <a:t>Controlador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6A55BF-91E0-430D-3050-D6D9E8FA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06" y="769270"/>
            <a:ext cx="6714628" cy="8816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D4EB94C-1CE3-952D-2030-83460165DBF2}"/>
              </a:ext>
            </a:extLst>
          </p:cNvPr>
          <p:cNvSpPr txBox="1"/>
          <p:nvPr/>
        </p:nvSpPr>
        <p:spPr>
          <a:xfrm>
            <a:off x="1010006" y="2307113"/>
            <a:ext cx="810824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solidFill>
                  <a:srgbClr val="0070C0"/>
                </a:solidFill>
              </a:rPr>
              <a:t>@RestController</a:t>
            </a:r>
          </a:p>
          <a:p>
            <a:r>
              <a:rPr lang="es-PE" sz="1400" dirty="0">
                <a:solidFill>
                  <a:srgbClr val="0070C0"/>
                </a:solidFill>
              </a:rPr>
              <a:t>@RequestMapping("/usuarios")</a:t>
            </a:r>
          </a:p>
          <a:p>
            <a:r>
              <a:rPr lang="es-PE" sz="1400" dirty="0">
                <a:solidFill>
                  <a:srgbClr val="7030A0"/>
                </a:solidFill>
              </a:rPr>
              <a:t>public</a:t>
            </a:r>
            <a:r>
              <a:rPr lang="es-PE" sz="1400" dirty="0"/>
              <a:t> </a:t>
            </a:r>
            <a:r>
              <a:rPr lang="es-PE" sz="1400" dirty="0" err="1"/>
              <a:t>class</a:t>
            </a:r>
            <a:r>
              <a:rPr lang="es-PE" sz="1400" dirty="0"/>
              <a:t> </a:t>
            </a:r>
            <a:r>
              <a:rPr lang="es-PE" sz="1400" dirty="0" err="1"/>
              <a:t>UsuarioController</a:t>
            </a:r>
            <a:r>
              <a:rPr lang="es-PE" sz="1400" dirty="0"/>
              <a:t> {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r>
              <a:rPr lang="es-PE" sz="1400" dirty="0">
                <a:solidFill>
                  <a:srgbClr val="0070C0"/>
                </a:solidFill>
              </a:rPr>
              <a:t>@Autowired</a:t>
            </a:r>
          </a:p>
          <a:p>
            <a:r>
              <a:rPr lang="es-PE" sz="1400" dirty="0"/>
              <a:t>    </a:t>
            </a:r>
            <a:r>
              <a:rPr lang="es-PE" sz="1400" dirty="0">
                <a:solidFill>
                  <a:srgbClr val="7030A0"/>
                </a:solidFill>
              </a:rPr>
              <a:t>private</a:t>
            </a:r>
            <a:r>
              <a:rPr lang="es-PE" sz="1400" dirty="0"/>
              <a:t> </a:t>
            </a:r>
            <a:r>
              <a:rPr lang="es-PE" sz="1400" dirty="0" err="1"/>
              <a:t>UsuarioRepository</a:t>
            </a:r>
            <a:r>
              <a:rPr lang="es-PE" sz="1400" dirty="0"/>
              <a:t> </a:t>
            </a:r>
            <a:r>
              <a:rPr lang="es-PE" sz="1400" dirty="0" err="1"/>
              <a:t>usuarioRepository</a:t>
            </a:r>
            <a:r>
              <a:rPr lang="es-PE" sz="1400" dirty="0"/>
              <a:t>;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r>
              <a:rPr lang="es-PE" sz="1400" dirty="0">
                <a:solidFill>
                  <a:srgbClr val="0070C0"/>
                </a:solidFill>
              </a:rPr>
              <a:t>@GetMapping</a:t>
            </a:r>
          </a:p>
          <a:p>
            <a:r>
              <a:rPr lang="es-PE" sz="1400" dirty="0"/>
              <a:t>    </a:t>
            </a:r>
            <a:r>
              <a:rPr lang="es-PE" sz="1400" dirty="0">
                <a:solidFill>
                  <a:srgbClr val="7030A0"/>
                </a:solidFill>
              </a:rPr>
              <a:t>public</a:t>
            </a:r>
            <a:r>
              <a:rPr lang="es-PE" sz="1400" dirty="0"/>
              <a:t> Page&lt;Usuario&gt; </a:t>
            </a:r>
            <a:r>
              <a:rPr lang="es-PE" sz="1400" dirty="0" err="1">
                <a:solidFill>
                  <a:srgbClr val="0070C0"/>
                </a:solidFill>
              </a:rPr>
              <a:t>listarUsuarios</a:t>
            </a:r>
            <a:r>
              <a:rPr lang="es-PE" sz="1400" dirty="0"/>
              <a:t>(</a:t>
            </a:r>
          </a:p>
          <a:p>
            <a:r>
              <a:rPr lang="es-PE" sz="1400" dirty="0"/>
              <a:t>        </a:t>
            </a:r>
            <a:r>
              <a:rPr lang="es-PE" sz="1400" dirty="0">
                <a:solidFill>
                  <a:srgbClr val="0070C0"/>
                </a:solidFill>
              </a:rPr>
              <a:t>@RequestParam(defaultValue = "0") </a:t>
            </a:r>
            <a:r>
              <a:rPr lang="es-PE" sz="14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s-PE" sz="1400" dirty="0"/>
              <a:t> page,</a:t>
            </a:r>
          </a:p>
          <a:p>
            <a:r>
              <a:rPr lang="es-PE" sz="1400" dirty="0"/>
              <a:t>        </a:t>
            </a:r>
            <a:r>
              <a:rPr lang="es-PE" sz="1400" dirty="0">
                <a:solidFill>
                  <a:srgbClr val="0070C0"/>
                </a:solidFill>
              </a:rPr>
              <a:t>@RequestParam(defaultValue = "10") </a:t>
            </a:r>
            <a:r>
              <a:rPr lang="es-PE" sz="14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s-PE" sz="1400" dirty="0"/>
              <a:t> size,</a:t>
            </a:r>
          </a:p>
          <a:p>
            <a:r>
              <a:rPr lang="es-PE" sz="1400" dirty="0"/>
              <a:t>        </a:t>
            </a:r>
            <a:r>
              <a:rPr lang="es-PE" sz="1400" dirty="0">
                <a:solidFill>
                  <a:srgbClr val="0070C0"/>
                </a:solidFill>
              </a:rPr>
              <a:t>@RequestParam(defaultValue = "id") </a:t>
            </a:r>
            <a:r>
              <a:rPr lang="es-PE" sz="1400" dirty="0" err="1"/>
              <a:t>String</a:t>
            </a:r>
            <a:r>
              <a:rPr lang="es-PE" sz="1400" dirty="0"/>
              <a:t> </a:t>
            </a:r>
            <a:r>
              <a:rPr lang="es-PE" sz="1400" dirty="0" err="1"/>
              <a:t>sortBy</a:t>
            </a:r>
            <a:r>
              <a:rPr lang="es-PE" sz="1400" dirty="0"/>
              <a:t>,</a:t>
            </a:r>
          </a:p>
          <a:p>
            <a:r>
              <a:rPr lang="es-PE" sz="1400" dirty="0"/>
              <a:t>        </a:t>
            </a:r>
            <a:r>
              <a:rPr lang="es-PE" sz="1400" dirty="0">
                <a:solidFill>
                  <a:srgbClr val="0070C0"/>
                </a:solidFill>
              </a:rPr>
              <a:t>@RequestParam(defaultValue = "</a:t>
            </a:r>
            <a:r>
              <a:rPr lang="es-PE" sz="1400" dirty="0" err="1">
                <a:solidFill>
                  <a:srgbClr val="0070C0"/>
                </a:solidFill>
              </a:rPr>
              <a:t>asc</a:t>
            </a:r>
            <a:r>
              <a:rPr lang="es-PE" sz="1400" dirty="0">
                <a:solidFill>
                  <a:srgbClr val="0070C0"/>
                </a:solidFill>
              </a:rPr>
              <a:t>") </a:t>
            </a:r>
            <a:r>
              <a:rPr lang="es-PE" sz="1400" dirty="0" err="1"/>
              <a:t>String</a:t>
            </a:r>
            <a:r>
              <a:rPr lang="es-PE" sz="1400" dirty="0"/>
              <a:t> </a:t>
            </a:r>
            <a:r>
              <a:rPr lang="es-PE" sz="1400" dirty="0" err="1"/>
              <a:t>sortDir</a:t>
            </a:r>
            <a:endParaRPr lang="es-PE" sz="1400" dirty="0"/>
          </a:p>
          <a:p>
            <a:r>
              <a:rPr lang="es-PE" sz="1400" dirty="0"/>
              <a:t>    ) {</a:t>
            </a:r>
          </a:p>
          <a:p>
            <a:r>
              <a:rPr lang="es-PE" sz="1400" dirty="0"/>
              <a:t>        </a:t>
            </a:r>
            <a:r>
              <a:rPr lang="es-PE" sz="1400" dirty="0" err="1">
                <a:solidFill>
                  <a:schemeClr val="accent2">
                    <a:lumMod val="50000"/>
                  </a:schemeClr>
                </a:solidFill>
              </a:rPr>
              <a:t>Sort</a:t>
            </a:r>
            <a:r>
              <a:rPr lang="es-PE" sz="1400" dirty="0"/>
              <a:t> </a:t>
            </a:r>
            <a:r>
              <a:rPr lang="es-PE" sz="1400" dirty="0" err="1"/>
              <a:t>sort</a:t>
            </a:r>
            <a:r>
              <a:rPr lang="es-PE" sz="1400" dirty="0"/>
              <a:t> = </a:t>
            </a:r>
            <a:r>
              <a:rPr lang="es-PE" sz="1400" dirty="0" err="1"/>
              <a:t>sortDir.equalsIgnoreCase</a:t>
            </a:r>
            <a:r>
              <a:rPr lang="es-PE" sz="1400" dirty="0"/>
              <a:t>("desc") ? Sort.by(</a:t>
            </a:r>
            <a:r>
              <a:rPr lang="es-PE" sz="1400" dirty="0" err="1"/>
              <a:t>sortBy</a:t>
            </a:r>
            <a:r>
              <a:rPr lang="es-PE" sz="1400" dirty="0"/>
              <a:t>).</a:t>
            </a:r>
            <a:r>
              <a:rPr lang="es-PE" sz="1400" dirty="0" err="1"/>
              <a:t>descending</a:t>
            </a:r>
            <a:r>
              <a:rPr lang="es-PE" sz="1400" dirty="0"/>
              <a:t>() : Sort.by(</a:t>
            </a:r>
            <a:r>
              <a:rPr lang="es-PE" sz="1400" dirty="0" err="1"/>
              <a:t>sortBy</a:t>
            </a:r>
            <a:r>
              <a:rPr lang="es-PE" sz="1400" dirty="0"/>
              <a:t>).</a:t>
            </a:r>
            <a:r>
              <a:rPr lang="es-PE" sz="1400" dirty="0" err="1"/>
              <a:t>ascending</a:t>
            </a:r>
            <a:r>
              <a:rPr lang="es-PE" sz="1400" dirty="0"/>
              <a:t>();</a:t>
            </a:r>
          </a:p>
          <a:p>
            <a:r>
              <a:rPr lang="es-PE" sz="1400" dirty="0"/>
              <a:t>        </a:t>
            </a:r>
            <a:r>
              <a:rPr lang="es-PE" sz="1400" dirty="0" err="1">
                <a:solidFill>
                  <a:schemeClr val="accent2">
                    <a:lumMod val="50000"/>
                  </a:schemeClr>
                </a:solidFill>
              </a:rPr>
              <a:t>Pageable</a:t>
            </a:r>
            <a:r>
              <a:rPr lang="es-PE" sz="1400" dirty="0"/>
              <a:t> </a:t>
            </a:r>
            <a:r>
              <a:rPr lang="es-PE" sz="1400" dirty="0" err="1"/>
              <a:t>pageable</a:t>
            </a:r>
            <a:r>
              <a:rPr lang="es-PE" sz="1400" dirty="0"/>
              <a:t> = </a:t>
            </a:r>
            <a:r>
              <a:rPr lang="es-PE" sz="1400" dirty="0" err="1"/>
              <a:t>PageRequest.of</a:t>
            </a:r>
            <a:r>
              <a:rPr lang="es-PE" sz="1400" dirty="0"/>
              <a:t>(page, size, </a:t>
            </a:r>
            <a:r>
              <a:rPr lang="es-PE" sz="1400" dirty="0" err="1"/>
              <a:t>sort</a:t>
            </a:r>
            <a:r>
              <a:rPr lang="es-PE" sz="1400" dirty="0"/>
              <a:t>);</a:t>
            </a:r>
          </a:p>
          <a:p>
            <a:r>
              <a:rPr lang="es-PE" sz="1400" dirty="0"/>
              <a:t>        </a:t>
            </a:r>
            <a:r>
              <a:rPr lang="es-PE" sz="1400" dirty="0" err="1">
                <a:solidFill>
                  <a:srgbClr val="7030A0"/>
                </a:solidFill>
              </a:rPr>
              <a:t>return</a:t>
            </a:r>
            <a:r>
              <a:rPr lang="es-PE" sz="1400" dirty="0"/>
              <a:t> </a:t>
            </a:r>
            <a:r>
              <a:rPr lang="es-PE" sz="1400" dirty="0" err="1"/>
              <a:t>usuarioRepository.findAll</a:t>
            </a:r>
            <a:r>
              <a:rPr lang="es-PE" sz="1400" dirty="0"/>
              <a:t>(</a:t>
            </a:r>
            <a:r>
              <a:rPr lang="es-PE" sz="1400" dirty="0" err="1"/>
              <a:t>pageable</a:t>
            </a:r>
            <a:r>
              <a:rPr lang="es-PE" sz="1400" dirty="0"/>
              <a:t>);</a:t>
            </a:r>
          </a:p>
          <a:p>
            <a:r>
              <a:rPr lang="es-PE" sz="1400" dirty="0"/>
              <a:t>    }</a:t>
            </a:r>
          </a:p>
          <a:p>
            <a:r>
              <a:rPr lang="es-PE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33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9D436-C4E2-7FED-5DEF-C78256A8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1A677-F998-F7D2-A121-8D527553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Ejemplo de llamada por http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91073B-AC21-63E3-DCF7-5BBD78F1792C}"/>
              </a:ext>
            </a:extLst>
          </p:cNvPr>
          <p:cNvSpPr txBox="1"/>
          <p:nvPr/>
        </p:nvSpPr>
        <p:spPr>
          <a:xfrm>
            <a:off x="1255594" y="2373891"/>
            <a:ext cx="596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2">
                    <a:lumMod val="50000"/>
                  </a:schemeClr>
                </a:solidFill>
              </a:rPr>
              <a:t>GET /usuarios?page=0&amp;size=5&amp;sortBy=nombre&amp;sortDir=desc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7C77C8-3334-72A6-A09C-571C8BA45984}"/>
              </a:ext>
            </a:extLst>
          </p:cNvPr>
          <p:cNvSpPr txBox="1"/>
          <p:nvPr/>
        </p:nvSpPr>
        <p:spPr>
          <a:xfrm>
            <a:off x="982638" y="2878160"/>
            <a:ext cx="1105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 devuelve la primera página (0) de resultados, con 5 usuarios, ordenados por nombre en orden descendente.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27136BA-EECA-A7CA-63D9-B8820544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4" y="3780962"/>
            <a:ext cx="5734903" cy="23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04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38</TotalTime>
  <Words>503</Words>
  <Application>Microsoft Office PowerPoint</Application>
  <PresentationFormat>Panorámica</PresentationFormat>
  <Paragraphs>78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 Narrow</vt:lpstr>
      <vt:lpstr>Arial</vt:lpstr>
      <vt:lpstr>Arial Unicode MS</vt:lpstr>
      <vt:lpstr>Calibri</vt:lpstr>
      <vt:lpstr>Calibri Light</vt:lpstr>
      <vt:lpstr>Tema de Office</vt:lpstr>
      <vt:lpstr>Microservicios </vt:lpstr>
      <vt:lpstr>Modulo 5. Repositorios con JPA</vt:lpstr>
      <vt:lpstr>Introducción a Spring Data JPA y JpaRepository</vt:lpstr>
      <vt:lpstr>Métodos CRUD de JpaRepository</vt:lpstr>
      <vt:lpstr>Consultas con JpaRepository</vt:lpstr>
      <vt:lpstr>Paginación y ordenamiento con Spring Data JPA</vt:lpstr>
      <vt:lpstr>…</vt:lpstr>
      <vt:lpstr>…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18</cp:revision>
  <dcterms:created xsi:type="dcterms:W3CDTF">2019-10-15T18:52:48Z</dcterms:created>
  <dcterms:modified xsi:type="dcterms:W3CDTF">2025-04-21T05:31:19Z</dcterms:modified>
</cp:coreProperties>
</file>