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9" r:id="rId4"/>
    <p:sldId id="290" r:id="rId5"/>
    <p:sldId id="272" r:id="rId6"/>
    <p:sldId id="273" r:id="rId7"/>
    <p:sldId id="274" r:id="rId8"/>
    <p:sldId id="275" r:id="rId9"/>
    <p:sldId id="288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27BA5C-5791-27A5-55A6-9C80F238CDC4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446764E2-ABAF-BB5A-C792-4523EBA806D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DE99E68-9DF9-D449-3371-0D0E1B8A3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69F52E-7269-646E-1E72-F159C2BFCFC7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7BD25467-BD25-F049-842B-E578A1540FD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678AA7-C426-94C5-DC59-EFFAF0FC31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083B9CB-128E-F739-942A-38B3B6D17500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98DF781-BA33-FD68-6168-8E1364055ADD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C19FAF-BFE8-4BD3-0160-090A8E95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7. Creando nuestra API REST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los conceptos fundamentales de una API REST, su arquitectura, principios y cómo implementarla en Spring Boot.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A29C7-56D1-9189-A956-615A19FE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de Petición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FCC09-AA9F-0CBD-637A-56ABEF8E3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GET: </a:t>
            </a:r>
            <a:r>
              <a:rPr lang="es-ES" dirty="0"/>
              <a:t>El método GET  solicita una representación de un recurso específico. Las peticiones que usan el método GET sólo deben recuperar datos.</a:t>
            </a:r>
          </a:p>
          <a:p>
            <a:r>
              <a:rPr lang="es-ES" b="1" dirty="0"/>
              <a:t>POST: </a:t>
            </a:r>
            <a:r>
              <a:rPr lang="es-ES" dirty="0"/>
              <a:t>El método POST se utiliza para enviar una entidad a un recurso en específico, causando a menudo un cambio en el estado o efectos secundarios en el servidor.</a:t>
            </a:r>
          </a:p>
          <a:p>
            <a:r>
              <a:rPr lang="es-ES" b="1" dirty="0"/>
              <a:t>PUT: </a:t>
            </a:r>
            <a:r>
              <a:rPr lang="es-ES" dirty="0"/>
              <a:t>El modo PUT reemplaza todas las representaciones actuales del recurso de destino con la carga útil de la petición.</a:t>
            </a:r>
          </a:p>
          <a:p>
            <a:r>
              <a:rPr lang="es-ES" b="1" dirty="0"/>
              <a:t>DELETE: </a:t>
            </a:r>
            <a:r>
              <a:rPr lang="es-ES" dirty="0"/>
              <a:t>El método DELETE borra un recurso en específico.</a:t>
            </a:r>
          </a:p>
          <a:p>
            <a:r>
              <a:rPr lang="es-ES" b="1" dirty="0"/>
              <a:t>TRACE</a:t>
            </a:r>
            <a:r>
              <a:rPr lang="es-ES" dirty="0"/>
              <a:t>: Este método solicita al servidor que introduzca en la respuesta todos los datos que reciba en el mensaje de petición.</a:t>
            </a:r>
          </a:p>
          <a:p>
            <a:r>
              <a:rPr lang="es-ES" b="1" dirty="0"/>
              <a:t>CONNECT</a:t>
            </a:r>
            <a:r>
              <a:rPr lang="es-ES" dirty="0"/>
              <a:t>: Se utiliza para saber si se tiene acceso a un host, no necesariamente la petición llega al servidor, este método se utiliza principalmente para saber si un proxy nos da acceso a un host bajo condiciones especiales.</a:t>
            </a:r>
          </a:p>
          <a:p>
            <a:r>
              <a:rPr lang="es-ES" b="1" dirty="0"/>
              <a:t>OPTIONS</a:t>
            </a:r>
            <a:r>
              <a:rPr lang="es-ES" dirty="0"/>
              <a:t>: Devuelve los métodos HTTP que el servidor soporta para un URL específico.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09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70BC6-A3CB-E347-1EB5-F45028E3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Códigos de Estado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1F732B-0AE1-8F35-A905-FEC272DA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 código de estado o de respuesta o retorno es un número que indica que ha pasado con la petición.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1xx</a:t>
            </a:r>
            <a:r>
              <a:rPr lang="es-ES" dirty="0"/>
              <a:t>: </a:t>
            </a:r>
            <a:r>
              <a:rPr lang="es-ES" b="1" dirty="0"/>
              <a:t>Respuestas informativas</a:t>
            </a:r>
            <a:r>
              <a:rPr lang="es-ES" dirty="0"/>
              <a:t>. Indica que la petición ha sido recibida y se está procesando.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2xx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Respuestas correctas</a:t>
            </a:r>
            <a:r>
              <a:rPr lang="es-ES" dirty="0"/>
              <a:t>. Indica que la petición ha sido procesada correctamente.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3xx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Respuestas de redirección</a:t>
            </a:r>
            <a:r>
              <a:rPr lang="es-ES" dirty="0"/>
              <a:t>. Indica que el cliente necesita realizar más acciones para finalizar la petición.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4xx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Errores causados por el cliente</a:t>
            </a:r>
            <a:r>
              <a:rPr lang="es-ES" dirty="0"/>
              <a:t>. Indica que ha habido un error en el procesado de la petición a causa de que el cliente ha hecho algo mal.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b="1" dirty="0">
                <a:solidFill>
                  <a:schemeClr val="accent1"/>
                </a:solidFill>
              </a:rPr>
              <a:t>Códigos con formato 5xx</a:t>
            </a: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s-ES" b="1" dirty="0"/>
              <a:t>Errores causados por el servidor</a:t>
            </a:r>
            <a:r>
              <a:rPr lang="es-ES" dirty="0"/>
              <a:t>. Indica que ha habido un error en el procesado de la petición a causa de un fallo en el servidor.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34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0B4F1-9DE3-4B81-23A8-7DE1154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un API 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96D2A-A015-362F-FE37-56EB3B01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S" dirty="0"/>
              <a:t>Una arquitectura REST bien diseñada suele seguir esta estructura:</a:t>
            </a:r>
            <a:endParaRPr lang="es-P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E0EBAA8-0348-655E-4352-3C21445E7247}"/>
              </a:ext>
            </a:extLst>
          </p:cNvPr>
          <p:cNvSpPr/>
          <p:nvPr/>
        </p:nvSpPr>
        <p:spPr>
          <a:xfrm>
            <a:off x="838200" y="2707944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Cliente (UI, app)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B47CB4D-48B6-5030-B256-250E3D6FDC26}"/>
              </a:ext>
            </a:extLst>
          </p:cNvPr>
          <p:cNvSpPr/>
          <p:nvPr/>
        </p:nvSpPr>
        <p:spPr>
          <a:xfrm>
            <a:off x="4042011" y="2707944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Controlador (REST)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A11CD84-813B-174C-29E8-B164340FBC68}"/>
              </a:ext>
            </a:extLst>
          </p:cNvPr>
          <p:cNvSpPr/>
          <p:nvPr/>
        </p:nvSpPr>
        <p:spPr>
          <a:xfrm>
            <a:off x="4039737" y="3970469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Servicio (Negocio)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645E960-C723-8BA4-FC9B-BA4C09342A51}"/>
              </a:ext>
            </a:extLst>
          </p:cNvPr>
          <p:cNvSpPr/>
          <p:nvPr/>
        </p:nvSpPr>
        <p:spPr>
          <a:xfrm>
            <a:off x="4071580" y="5279623"/>
            <a:ext cx="1801505" cy="89734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Repositorio (Datos)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BF36EDA3-A781-FF4C-A6F0-DA017A5010F3}"/>
              </a:ext>
            </a:extLst>
          </p:cNvPr>
          <p:cNvSpPr/>
          <p:nvPr/>
        </p:nvSpPr>
        <p:spPr>
          <a:xfrm>
            <a:off x="8188657" y="5279623"/>
            <a:ext cx="1160059" cy="89734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BD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2188865-B01D-0CC8-449C-133F29260152}"/>
              </a:ext>
            </a:extLst>
          </p:cNvPr>
          <p:cNvCxnSpPr>
            <a:endCxn id="5" idx="1"/>
          </p:cNvCxnSpPr>
          <p:nvPr/>
        </p:nvCxnSpPr>
        <p:spPr>
          <a:xfrm>
            <a:off x="2639705" y="3152633"/>
            <a:ext cx="1402306" cy="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AE9542-F331-0452-F413-0AB4EC899D6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908647" y="3601303"/>
            <a:ext cx="31843" cy="3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E058251-0EA5-BB55-0F50-D7495A864B26}"/>
              </a:ext>
            </a:extLst>
          </p:cNvPr>
          <p:cNvCxnSpPr/>
          <p:nvPr/>
        </p:nvCxnSpPr>
        <p:spPr>
          <a:xfrm>
            <a:off x="4940490" y="4753971"/>
            <a:ext cx="0" cy="5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E64614F-7EFC-DFF6-4A2A-5F514A608D22}"/>
              </a:ext>
            </a:extLst>
          </p:cNvPr>
          <p:cNvCxnSpPr>
            <a:endCxn id="8" idx="2"/>
          </p:cNvCxnSpPr>
          <p:nvPr/>
        </p:nvCxnSpPr>
        <p:spPr>
          <a:xfrm>
            <a:off x="5873085" y="5704764"/>
            <a:ext cx="2315572" cy="235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6C68118-D8F7-81F1-468C-D3038B2AD303}"/>
              </a:ext>
            </a:extLst>
          </p:cNvPr>
          <p:cNvSpPr txBox="1"/>
          <p:nvPr/>
        </p:nvSpPr>
        <p:spPr>
          <a:xfrm>
            <a:off x="5702037" y="2319877"/>
            <a:ext cx="365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Capa de entrada HTTP (presentación)</a:t>
            </a:r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EE904B-9B6C-60D8-8C51-3B122109DEC0}"/>
              </a:ext>
            </a:extLst>
          </p:cNvPr>
          <p:cNvSpPr txBox="1"/>
          <p:nvPr/>
        </p:nvSpPr>
        <p:spPr>
          <a:xfrm>
            <a:off x="5780540" y="3661093"/>
            <a:ext cx="18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Lógica de negocio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8ED0459-9FC8-1E23-4FE7-8C7252057497}"/>
              </a:ext>
            </a:extLst>
          </p:cNvPr>
          <p:cNvSpPr txBox="1"/>
          <p:nvPr/>
        </p:nvSpPr>
        <p:spPr>
          <a:xfrm>
            <a:off x="5747279" y="4971412"/>
            <a:ext cx="340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Acceso a BD u otros microservicios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624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2029-1E48-026C-3571-8BFF129A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un API Rest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82D872-CB21-4324-4C33-253E74FB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Recursos como sustantivos:</a:t>
            </a:r>
          </a:p>
          <a:p>
            <a:pPr lvl="1"/>
            <a:r>
              <a:rPr lang="es-PE" dirty="0"/>
              <a:t>/usuarios, /productos, /ordenes</a:t>
            </a:r>
          </a:p>
          <a:p>
            <a:r>
              <a:rPr lang="es-PE" dirty="0"/>
              <a:t>Verbos HTTP correctamente usados:</a:t>
            </a:r>
          </a:p>
          <a:p>
            <a:pPr lvl="1"/>
            <a:r>
              <a:rPr lang="es-PE" dirty="0"/>
              <a:t>GET /usuarios: lista todos</a:t>
            </a:r>
          </a:p>
          <a:p>
            <a:pPr lvl="1"/>
            <a:r>
              <a:rPr lang="es-PE" dirty="0"/>
              <a:t>POST /usuarios: crea nuevo</a:t>
            </a:r>
          </a:p>
          <a:p>
            <a:pPr lvl="1"/>
            <a:r>
              <a:rPr lang="es-PE" dirty="0"/>
              <a:t>GET /usuarios/{id}: obtiene uno</a:t>
            </a:r>
          </a:p>
          <a:p>
            <a:pPr lvl="1"/>
            <a:r>
              <a:rPr lang="es-PE" dirty="0"/>
              <a:t>PUT /usuarios/{id}: reemplaza uno</a:t>
            </a:r>
          </a:p>
          <a:p>
            <a:pPr lvl="1"/>
            <a:r>
              <a:rPr lang="es-PE" dirty="0"/>
              <a:t>PATCH /usuarios/{id}: modifica parcialmente</a:t>
            </a:r>
          </a:p>
          <a:p>
            <a:pPr lvl="1"/>
            <a:r>
              <a:rPr lang="es-PE" dirty="0"/>
              <a:t>DELETE /usuarios/{id}: elimina uno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880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C504-C47B-4F44-9543-155C7962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de API Rest en Spring Boot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AB024A-C370-3A6B-F62D-A8FF09BA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Controlador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Expone endpoints HTTP.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@RestController.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No debe contener lógica de negocio.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Contiene la lógica de negocio.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@Service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Coordina validaciones, transacciones y llamadas a repositorios o servicios externos.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Repositorio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Interactúa directamente con la base de datos.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Usa JpaRepository u otro DAO.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50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7E9D-7C03-959D-7C43-F9A8ED3F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 en API Rest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D1435-0A43-D8D5-6931-5CA5959A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📦 Versionado: /api/v1/usuarios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🧩 Validaciones: con @Valid y </a:t>
            </a:r>
            <a:r>
              <a:rPr lang="es-ES" dirty="0" err="1"/>
              <a:t>BindingResult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🔐 Seguridad: con JWT, OAuth2, etc.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🔁 Manejo de errores global: @ControllerAdvice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📄 Documentación con Swagger / </a:t>
            </a:r>
            <a:r>
              <a:rPr lang="es-ES" dirty="0" err="1"/>
              <a:t>OpenAPI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🧪 </a:t>
            </a:r>
            <a:r>
              <a:rPr lang="es-ES" dirty="0" err="1"/>
              <a:t>Tests</a:t>
            </a:r>
            <a:r>
              <a:rPr lang="es-ES" dirty="0"/>
              <a:t>: unitarios y de integración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41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Laboratorio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Lab 3 Interacción entre Servicios con </a:t>
            </a:r>
            <a:r>
              <a:rPr lang="es-ES" b="1" dirty="0"/>
              <a:t>ResTemplate</a:t>
            </a:r>
            <a:r>
              <a:rPr lang="es-PE" dirty="0"/>
              <a:t>.</a:t>
            </a:r>
          </a:p>
          <a:p>
            <a:r>
              <a:rPr lang="es-ES" dirty="0"/>
              <a:t>Lab 4 Interacción entre Servicios con </a:t>
            </a:r>
            <a:r>
              <a:rPr lang="es-ES" b="1" dirty="0"/>
              <a:t>FeignClient</a:t>
            </a:r>
            <a:endParaRPr lang="es-PE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912" y="3690664"/>
            <a:ext cx="456088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2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43</TotalTime>
  <Words>614</Words>
  <Application>Microsoft Office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Microservicios </vt:lpstr>
      <vt:lpstr>Modulo 7. Creando nuestra API REST </vt:lpstr>
      <vt:lpstr>Métodos de Petición Http</vt:lpstr>
      <vt:lpstr>Códigos de Estado Http</vt:lpstr>
      <vt:lpstr>Arquitectura de un API Rest</vt:lpstr>
      <vt:lpstr>Métodos de un API Rest</vt:lpstr>
      <vt:lpstr>Implementación de API Rest en Spring Boot</vt:lpstr>
      <vt:lpstr>Buenas prácticas en API Rest</vt:lpstr>
      <vt:lpstr>Laboratorio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17</cp:revision>
  <dcterms:created xsi:type="dcterms:W3CDTF">2019-10-15T18:52:48Z</dcterms:created>
  <dcterms:modified xsi:type="dcterms:W3CDTF">2025-04-20T23:45:52Z</dcterms:modified>
</cp:coreProperties>
</file>