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58" r:id="rId4"/>
    <p:sldId id="273" r:id="rId5"/>
    <p:sldId id="274" r:id="rId6"/>
    <p:sldId id="275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247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8C8BF-F956-4D62-9B72-850480C1AE1B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0210B-9813-49CA-8A95-373A1E3FE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76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🧠 ¿Cuál es la idea principal?</a:t>
            </a:r>
          </a:p>
          <a:p>
            <a:pPr>
              <a:buNone/>
            </a:pPr>
            <a:r>
              <a:rPr lang="es-ES" dirty="0"/>
              <a:t>Separar claramente </a:t>
            </a:r>
            <a:r>
              <a:rPr lang="es-ES" b="1" dirty="0"/>
              <a:t>lo que hace</a:t>
            </a:r>
            <a:r>
              <a:rPr lang="es-ES" dirty="0"/>
              <a:t> una aplicación (reglas del dominio) de </a:t>
            </a:r>
            <a:r>
              <a:rPr lang="es-ES" b="1" dirty="0"/>
              <a:t>cómo se comunica</a:t>
            </a:r>
            <a:r>
              <a:rPr lang="es-ES" dirty="0"/>
              <a:t> con el mundo exterior. Esto permite que la lógica del negocio sea </a:t>
            </a:r>
            <a:r>
              <a:rPr lang="es-ES" b="1" dirty="0"/>
              <a:t>independiente de tecnologías externas</a:t>
            </a:r>
            <a:r>
              <a:rPr lang="es-ES" dirty="0"/>
              <a:t>, </a:t>
            </a:r>
            <a:r>
              <a:rPr lang="es-ES" b="1" dirty="0"/>
              <a:t>más fácil de probar</a:t>
            </a:r>
            <a:r>
              <a:rPr lang="es-ES" dirty="0"/>
              <a:t> y </a:t>
            </a:r>
            <a:r>
              <a:rPr lang="es-ES" b="1" dirty="0"/>
              <a:t>más mantenible</a:t>
            </a:r>
            <a:r>
              <a:rPr lang="es-ES" dirty="0"/>
              <a:t>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🛑 Problema que resuelve</a:t>
            </a:r>
          </a:p>
          <a:p>
            <a:r>
              <a:rPr lang="es-ES" dirty="0"/>
              <a:t>En muchas aplicaciones tradicionales, la lógica de negocio queda mezclada con detalles técnicos (frameworks, persistencia, UI), lo que dificulta los cambios, las pruebas, y la evolución.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7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  <a:p>
            <a:pPr>
              <a:buNone/>
            </a:pPr>
            <a:r>
              <a:rPr lang="es-ES" b="1" dirty="0"/>
              <a:t>🧩 Componentes de la Arquitectura Hexagonal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1. 🔹 Núcleo o Dominio</a:t>
            </a:r>
          </a:p>
          <a:p>
            <a:pPr>
              <a:buNone/>
            </a:pPr>
            <a:r>
              <a:rPr lang="es-ES" dirty="0"/>
              <a:t>Es el corazón del sistema: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Contiene </a:t>
            </a:r>
            <a:r>
              <a:rPr lang="es-ES" b="1" dirty="0"/>
              <a:t>las reglas del negocio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Sabe qué hacer, pero </a:t>
            </a:r>
            <a:r>
              <a:rPr lang="es-ES" b="1" dirty="0"/>
              <a:t>no cómo se comunica con el exterior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Normalmente incluye: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Casos de uso (o servicios de aplicación)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Interfaces (puertos) que definen lo que necesita del mundo exterior.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2. 🔌 Puertos (Ports)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Interfaces que definen </a:t>
            </a:r>
            <a:r>
              <a:rPr lang="es-ES" b="1" dirty="0"/>
              <a:t>contratos de entrada o salida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Entradas</a:t>
            </a:r>
            <a:r>
              <a:rPr lang="es-ES" dirty="0"/>
              <a:t>: cómo se activa el sistema (</a:t>
            </a:r>
            <a:r>
              <a:rPr lang="es-ES" dirty="0" err="1"/>
              <a:t>ej</a:t>
            </a:r>
            <a:r>
              <a:rPr lang="es-ES" dirty="0"/>
              <a:t>: controlador HTTP, consola, cola).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Salidas</a:t>
            </a:r>
            <a:r>
              <a:rPr lang="es-ES" dirty="0"/>
              <a:t>: lo que el sistema necesita para ejecutar (</a:t>
            </a:r>
            <a:r>
              <a:rPr lang="es-ES" dirty="0" err="1"/>
              <a:t>ej</a:t>
            </a:r>
            <a:r>
              <a:rPr lang="es-ES" dirty="0"/>
              <a:t>: guardar en BD, enviar email).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3. 🔌 Adaptadores (Adapters)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Implementaciones concretas de los puertos.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Traducen las llamadas del mundo exterior hacia el dominio (y viceversa).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Ejemplos: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Adaptador HTTP (controlador 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Repositorio que accede a una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Cliente de API externa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🔁 Flujo de interacción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/>
              <a:t>adaptador de entrada</a:t>
            </a:r>
            <a:r>
              <a:rPr lang="es-ES" dirty="0"/>
              <a:t> (</a:t>
            </a:r>
            <a:r>
              <a:rPr lang="es-ES" dirty="0" err="1"/>
              <a:t>ej</a:t>
            </a:r>
            <a:r>
              <a:rPr lang="es-ES" dirty="0"/>
              <a:t>: REST API) recibe una solicitud.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 a un </a:t>
            </a:r>
            <a:r>
              <a:rPr lang="es-ES" b="1" dirty="0"/>
              <a:t>caso de uso del dominio</a:t>
            </a:r>
            <a:r>
              <a:rPr lang="es-ES" dirty="0"/>
              <a:t> a través de un puerto.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caso de uso puede necesitar acceder a una base de datos o API, así que usa un </a:t>
            </a:r>
            <a:r>
              <a:rPr lang="es-ES" b="1" dirty="0"/>
              <a:t>puerto de salida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/>
              <a:t>adaptador de salida</a:t>
            </a:r>
            <a:r>
              <a:rPr lang="es-ES" dirty="0"/>
              <a:t> implementa ese puerto y realiza la acción.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20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Principios fundamentales de DDD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1. 🧩 Enfoque en el Dominio</a:t>
            </a:r>
          </a:p>
          <a:p>
            <a:pPr>
              <a:buNone/>
            </a:pPr>
            <a:r>
              <a:rPr lang="es-ES" dirty="0"/>
              <a:t>El </a:t>
            </a:r>
            <a:r>
              <a:rPr lang="es-ES" b="1" dirty="0"/>
              <a:t>dominio</a:t>
            </a:r>
            <a:r>
              <a:rPr lang="es-ES" dirty="0"/>
              <a:t> es el área del conocimiento o actividad que el sistema busca representar (por ejemplo: banca, salud, comercio electrónico).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2. 💬 Ubiquitous Language (Lenguaje ubicuo)</a:t>
            </a:r>
          </a:p>
          <a:p>
            <a:pPr>
              <a:buNone/>
            </a:pPr>
            <a:r>
              <a:rPr lang="es-ES" dirty="0"/>
              <a:t>Todo el equipo (</a:t>
            </a:r>
            <a:r>
              <a:rPr lang="es-ES" dirty="0" err="1"/>
              <a:t>devs</a:t>
            </a:r>
            <a:r>
              <a:rPr lang="es-ES" dirty="0"/>
              <a:t>, analistas, usuarios, </a:t>
            </a:r>
            <a:r>
              <a:rPr lang="es-ES" dirty="0" err="1"/>
              <a:t>testers</a:t>
            </a:r>
            <a:r>
              <a:rPr lang="es-ES" dirty="0"/>
              <a:t>) debe hablar el mismo idioma: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/>
              <a:t>términos del dominio</a:t>
            </a:r>
            <a:r>
              <a:rPr lang="es-ES" dirty="0"/>
              <a:t> (</a:t>
            </a:r>
            <a:r>
              <a:rPr lang="es-ES" dirty="0" err="1"/>
              <a:t>ej</a:t>
            </a:r>
            <a:r>
              <a:rPr lang="es-ES" dirty="0"/>
              <a:t>: cliente, cuenta, transferencia) se usan tanto en el código como en las conversaciones.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 </a:t>
            </a:r>
            <a:r>
              <a:rPr lang="es-ES" b="1" dirty="0"/>
              <a:t>reduce ambigüedades</a:t>
            </a:r>
            <a:r>
              <a:rPr lang="es-ES" dirty="0"/>
              <a:t> y mejora la comunicación.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3. 🏗️ Modelo del dominio</a:t>
            </a:r>
          </a:p>
          <a:p>
            <a:pPr>
              <a:buNone/>
            </a:pPr>
            <a:r>
              <a:rPr lang="es-ES" dirty="0"/>
              <a:t>El modelo representa conceptos, comportamientos y reglas del dominio en forma de objetos, estructuras y relaciones.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es solo un diagrama, ¡es código real!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Cambia y evoluciona junto con el negocio.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25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Elementos </a:t>
            </a:r>
            <a:r>
              <a:rPr lang="es-PE" dirty="0" err="1"/>
              <a:t>tacticos</a:t>
            </a:r>
            <a:r>
              <a:rPr lang="es-PE" dirty="0"/>
              <a:t> de DDD</a:t>
            </a:r>
          </a:p>
          <a:p>
            <a:endParaRPr lang="es-PE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Entidad </a:t>
            </a:r>
            <a:r>
              <a:rPr lang="es-ES" dirty="0"/>
              <a:t>Objeto con identidad propia (</a:t>
            </a:r>
            <a:r>
              <a:rPr lang="es-ES" dirty="0" err="1"/>
              <a:t>ej</a:t>
            </a:r>
            <a:r>
              <a:rPr lang="es-ES" dirty="0"/>
              <a:t>: Usuario, Pedido). Persisten en el tiempo.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Objeto de valor (</a:t>
            </a:r>
            <a:r>
              <a:rPr lang="es-ES" b="1" dirty="0" err="1"/>
              <a:t>Value</a:t>
            </a:r>
            <a:r>
              <a:rPr lang="es-ES" b="1" dirty="0"/>
              <a:t> Object) </a:t>
            </a:r>
            <a:r>
              <a:rPr lang="es-ES" dirty="0"/>
              <a:t>Objeto sin identidad, definido por sus atributos (</a:t>
            </a:r>
            <a:r>
              <a:rPr lang="es-ES" dirty="0" err="1"/>
              <a:t>ej</a:t>
            </a:r>
            <a:r>
              <a:rPr lang="es-ES" dirty="0"/>
              <a:t>: Dinero, Dirección). Inmutable.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Agregado (</a:t>
            </a:r>
            <a:r>
              <a:rPr lang="es-ES" b="1" dirty="0" err="1"/>
              <a:t>Aggregate</a:t>
            </a:r>
            <a:r>
              <a:rPr lang="es-ES" b="1" dirty="0"/>
              <a:t>) </a:t>
            </a:r>
            <a:r>
              <a:rPr lang="es-ES" dirty="0"/>
              <a:t>Conjunto de entidades y objetos de valor con una raíz que controla la consistencia.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Raíz del agregado </a:t>
            </a:r>
            <a:r>
              <a:rPr lang="es-ES" dirty="0"/>
              <a:t>Punto de entrada a un agregado (</a:t>
            </a:r>
            <a:r>
              <a:rPr lang="es-ES" dirty="0" err="1"/>
              <a:t>ej</a:t>
            </a:r>
            <a:r>
              <a:rPr lang="es-ES" dirty="0"/>
              <a:t>: Pedido contiene líneas de pedido).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Repositorio </a:t>
            </a:r>
            <a:r>
              <a:rPr lang="es-ES" dirty="0"/>
              <a:t>Componente para acceder a los agregados desde almacenamiento.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Servicio de dominio </a:t>
            </a:r>
            <a:r>
              <a:rPr lang="es-ES" dirty="0"/>
              <a:t>Lógica del dominio que no encaja naturalmente en una entidad.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Fábrica </a:t>
            </a:r>
            <a:r>
              <a:rPr lang="es-ES" dirty="0"/>
              <a:t>Crea objetos complejos, especialmente agregados.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Evento de dominio </a:t>
            </a:r>
            <a:r>
              <a:rPr lang="es-ES" dirty="0"/>
              <a:t>Algo que "ocurrió" en el dominio y puede desencadenar acciones.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797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SAGA</a:t>
            </a:r>
          </a:p>
          <a:p>
            <a:endParaRPr lang="es-PE" dirty="0"/>
          </a:p>
          <a:p>
            <a:pPr>
              <a:buNone/>
            </a:pPr>
            <a:r>
              <a:rPr lang="es-ES" b="1" dirty="0"/>
              <a:t>🛠️ ¿Cómo funciona?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📍Ejemplo:</a:t>
            </a:r>
          </a:p>
          <a:p>
            <a:pPr>
              <a:buNone/>
            </a:pPr>
            <a:r>
              <a:rPr lang="es-ES" dirty="0"/>
              <a:t>Supón que tienes un proceso de </a:t>
            </a:r>
            <a:r>
              <a:rPr lang="es-ES" b="1" dirty="0"/>
              <a:t>creación de pedido</a:t>
            </a:r>
            <a:r>
              <a:rPr lang="es-ES" dirty="0"/>
              <a:t> que involucra tres servicios:</a:t>
            </a:r>
          </a:p>
          <a:p>
            <a:pPr>
              <a:buNone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PedidoService</a:t>
            </a:r>
            <a:r>
              <a:rPr lang="es-ES" dirty="0"/>
              <a:t> → Crear el pedido.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InventarioService</a:t>
            </a:r>
            <a:r>
              <a:rPr lang="es-ES" dirty="0"/>
              <a:t> → Reservar productos.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PagoService</a:t>
            </a:r>
            <a:r>
              <a:rPr lang="es-ES" dirty="0"/>
              <a:t> → Cobrar al cliente.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Si el pago falla, los otros servicios deben </a:t>
            </a:r>
            <a:r>
              <a:rPr lang="es-ES" b="1" dirty="0"/>
              <a:t>compensar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inventario debe liberarse.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pedido debe cancelarse.</a:t>
            </a:r>
          </a:p>
          <a:p>
            <a:endParaRPr lang="es-PE" dirty="0"/>
          </a:p>
          <a:p>
            <a:pPr>
              <a:buNone/>
            </a:pPr>
            <a:r>
              <a:rPr lang="es-ES" b="1" dirty="0"/>
              <a:t>🔄 Tipos de SAGA</a:t>
            </a:r>
          </a:p>
          <a:p>
            <a:pPr>
              <a:buNone/>
            </a:pPr>
            <a:r>
              <a:rPr lang="es-ES" b="1" dirty="0"/>
              <a:t>1. 🧭 SAGA orquestada (</a:t>
            </a:r>
            <a:r>
              <a:rPr lang="es-ES" b="1" dirty="0" err="1"/>
              <a:t>Orchestrated</a:t>
            </a:r>
            <a:r>
              <a:rPr lang="es-ES" b="1" dirty="0"/>
              <a:t> Saga)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Hay un </a:t>
            </a:r>
            <a:r>
              <a:rPr lang="es-ES" b="1" dirty="0"/>
              <a:t>coordinador central</a:t>
            </a:r>
            <a:r>
              <a:rPr lang="es-ES" dirty="0"/>
              <a:t> (orquestador) que guía el flujo paso a paso.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orquestador envía comandos a los servicios y maneja fallos y compensaciones.</a:t>
            </a:r>
          </a:p>
          <a:p>
            <a:pPr>
              <a:buNone/>
            </a:pPr>
            <a:r>
              <a:rPr lang="es-ES" b="1" dirty="0"/>
              <a:t>Ventajas: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centralizado, fácil de entender.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Buen para procesos complejos.</a:t>
            </a:r>
          </a:p>
          <a:p>
            <a:pPr>
              <a:buNone/>
            </a:pPr>
            <a:r>
              <a:rPr lang="es-ES" b="1" dirty="0"/>
              <a:t>Ejemplo visual:</a:t>
            </a:r>
            <a:endParaRPr lang="es-ES" dirty="0"/>
          </a:p>
          <a:p>
            <a:pPr>
              <a:buNone/>
            </a:pPr>
            <a:r>
              <a:rPr lang="es-ES" dirty="0" err="1"/>
              <a:t>lua</a:t>
            </a:r>
            <a:endParaRPr lang="es-ES" dirty="0"/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/>
              <a:t>Orquestador --&gt; </a:t>
            </a:r>
            <a:r>
              <a:rPr lang="es-ES" dirty="0" err="1"/>
              <a:t>PedidoService</a:t>
            </a:r>
            <a:r>
              <a:rPr lang="es-ES" dirty="0"/>
              <a:t> --&gt; </a:t>
            </a:r>
            <a:r>
              <a:rPr lang="es-ES" dirty="0" err="1"/>
              <a:t>InventarioService</a:t>
            </a:r>
            <a:r>
              <a:rPr lang="es-ES" dirty="0"/>
              <a:t> --&gt; </a:t>
            </a:r>
            <a:r>
              <a:rPr lang="es-ES" dirty="0" err="1"/>
              <a:t>PagoService</a:t>
            </a:r>
            <a:r>
              <a:rPr lang="es-ES" dirty="0"/>
              <a:t> &lt;-- Si falla, llama a compensaciones </a:t>
            </a:r>
          </a:p>
          <a:p>
            <a:pPr>
              <a:buNone/>
            </a:pPr>
            <a:r>
              <a:rPr lang="es-ES" b="1" dirty="0"/>
              <a:t>2. 🕸️ SAGA coreografiada (</a:t>
            </a:r>
            <a:r>
              <a:rPr lang="es-ES" b="1" dirty="0" err="1"/>
              <a:t>Choreographed</a:t>
            </a:r>
            <a:r>
              <a:rPr lang="es-ES" b="1" dirty="0"/>
              <a:t> Saga)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hay coordinador. Cada servicio reacciona a </a:t>
            </a:r>
            <a:r>
              <a:rPr lang="es-ES" b="1" dirty="0"/>
              <a:t>eventos publicados</a:t>
            </a:r>
            <a:r>
              <a:rPr lang="es-ES" dirty="0"/>
              <a:t> por otros servicios.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Cada uno hace su parte y publica un evento que el siguiente escucha.</a:t>
            </a:r>
          </a:p>
          <a:p>
            <a:pPr>
              <a:buNone/>
            </a:pPr>
            <a:r>
              <a:rPr lang="es-ES" b="1" dirty="0"/>
              <a:t>Ventajas: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Menor acoplamiento.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Escalabilidad y simplicidad en procesos simples.</a:t>
            </a:r>
          </a:p>
          <a:p>
            <a:pPr>
              <a:buNone/>
            </a:pPr>
            <a:r>
              <a:rPr lang="es-ES" b="1" dirty="0"/>
              <a:t>Desventaja: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Difícil de entender y mantener en procesos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Lógica dispersa entre muchos servicios.</a:t>
            </a:r>
          </a:p>
          <a:p>
            <a:pPr>
              <a:buNone/>
            </a:pPr>
            <a:r>
              <a:rPr lang="es-ES" b="1" dirty="0"/>
              <a:t>Ejemplo visual:</a:t>
            </a:r>
            <a:endParaRPr lang="es-ES" dirty="0"/>
          </a:p>
          <a:p>
            <a:pPr rtl="0">
              <a:buNone/>
            </a:pPr>
            <a:r>
              <a:rPr lang="es-ES" dirty="0"/>
              <a:t>Pedido creado → Evento ↓ Inventario reserva → Evento ↓ Pago se ejecuta → Evento ↓ Confirmación </a:t>
            </a:r>
          </a:p>
          <a:p>
            <a:pPr>
              <a:buNone/>
            </a:pPr>
            <a:r>
              <a:rPr lang="es-ES" b="1" dirty="0"/>
              <a:t>✅ Ventajas del patrón SAGA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transacciones distribuidas </a:t>
            </a:r>
            <a:r>
              <a:rPr lang="es-ES" b="1" dirty="0"/>
              <a:t>sin usar XA o dos fases (2PC)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Diseñado para </a:t>
            </a:r>
            <a:r>
              <a:rPr lang="es-ES" b="1" dirty="0"/>
              <a:t>microservicios</a:t>
            </a:r>
            <a:r>
              <a:rPr lang="es-ES" dirty="0"/>
              <a:t> y sistemas asincrónicos.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Alta disponibilidad y desacoplamiento.</a:t>
            </a:r>
          </a:p>
          <a:p>
            <a:pPr>
              <a:buNone/>
            </a:pPr>
            <a:r>
              <a:rPr lang="es-ES" b="1" dirty="0"/>
              <a:t>❌ Desafíos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Complejidad</a:t>
            </a:r>
            <a:r>
              <a:rPr lang="es-ES" dirty="0"/>
              <a:t>: escribir acciones compensatorias no siempre es fácil.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Consistencia eventual</a:t>
            </a:r>
            <a:r>
              <a:rPr lang="es-ES" dirty="0"/>
              <a:t>: los datos no siempre se actualizan al instante.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Gestión de errores</a:t>
            </a:r>
            <a:r>
              <a:rPr lang="es-ES" dirty="0"/>
              <a:t>: fallos intermedios pueden ser difíciles de resolver.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Debugging</a:t>
            </a:r>
            <a:r>
              <a:rPr lang="es-ES" dirty="0"/>
              <a:t>: rastrear eventos en SAGA coreografiada puede ser un reto.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None/>
            </a:pPr>
            <a:r>
              <a:rPr lang="es-ES" b="1" dirty="0"/>
              <a:t>🎯 ¿Cuándo usar SAGA?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tu proceso involucra múltiples microservicios.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no puedes o no quieres usar transacciones distribuidas clásicas.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necesitas garantizar </a:t>
            </a:r>
            <a:r>
              <a:rPr lang="es-ES" b="1" dirty="0"/>
              <a:t>consistencia eventual</a:t>
            </a:r>
            <a:r>
              <a:rPr lang="es-ES" dirty="0"/>
              <a:t> en lugar de consistencia fuerte.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18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PE" dirty="0"/>
              <a:t>🧩 Ejemplo concreto: Sistema de pedidos</a:t>
            </a:r>
          </a:p>
          <a:p>
            <a:pPr>
              <a:buNone/>
            </a:pPr>
            <a:r>
              <a:rPr lang="es-ES" b="1" dirty="0"/>
              <a:t>Componentes: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PedidoService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InventarioService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PagoService</a:t>
            </a: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Cada uno: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Está separado como </a:t>
            </a:r>
            <a:r>
              <a:rPr lang="es-ES" b="1" dirty="0"/>
              <a:t>microservicio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 </a:t>
            </a:r>
            <a:r>
              <a:rPr lang="es-ES" b="1" dirty="0"/>
              <a:t>arquitectura hexagonal</a:t>
            </a:r>
            <a:r>
              <a:rPr lang="es-ES" dirty="0"/>
              <a:t> internamente para mantener su lógica aislada.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 </a:t>
            </a:r>
            <a:r>
              <a:rPr lang="es-ES" b="1" dirty="0"/>
              <a:t>DDD</a:t>
            </a:r>
            <a:r>
              <a:rPr lang="es-ES" dirty="0"/>
              <a:t> para representar bien el dominio.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coordina con los demás mediante un </a:t>
            </a:r>
            <a:r>
              <a:rPr lang="es-ES" b="1" dirty="0"/>
              <a:t>SAGA</a:t>
            </a:r>
            <a:r>
              <a:rPr lang="es-ES" dirty="0"/>
              <a:t> (por eventos o por orquestador).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47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🔄 ¿Cómo se combinan?</a:t>
            </a:r>
          </a:p>
          <a:p>
            <a:pPr>
              <a:buNone/>
            </a:pPr>
            <a:r>
              <a:rPr lang="es-ES" dirty="0"/>
              <a:t>Imagina un sistema basado en microservicios. Cada microservicio podría: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Usar </a:t>
            </a:r>
            <a:r>
              <a:rPr lang="es-ES" b="1" dirty="0"/>
              <a:t>DDD</a:t>
            </a:r>
            <a:r>
              <a:rPr lang="es-ES" dirty="0"/>
              <a:t> para diseñar sus </a:t>
            </a:r>
            <a:r>
              <a:rPr lang="es-ES" b="1" dirty="0"/>
              <a:t>entidades, agregados y casos de uso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Implementarse siguiendo </a:t>
            </a:r>
            <a:r>
              <a:rPr lang="es-ES" b="1" dirty="0"/>
              <a:t>arquitectura hexagonal</a:t>
            </a:r>
            <a:r>
              <a:rPr lang="es-ES" dirty="0"/>
              <a:t>, separando el </a:t>
            </a:r>
            <a:r>
              <a:rPr lang="es-ES" b="1" dirty="0"/>
              <a:t>núcleo del dominio</a:t>
            </a:r>
            <a:r>
              <a:rPr lang="es-ES" dirty="0"/>
              <a:t> de los controladores REST, repositorios,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Coordinarse con otros servicios usando el </a:t>
            </a:r>
            <a:r>
              <a:rPr lang="es-ES" b="1" dirty="0"/>
              <a:t>patrón SAGA</a:t>
            </a:r>
            <a:r>
              <a:rPr lang="es-ES" dirty="0"/>
              <a:t>, si forman parte de una transacción distribuida.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🧩 Ejemplo concreto: Sistema de pedidos</a:t>
            </a:r>
          </a:p>
          <a:p>
            <a:pPr>
              <a:buNone/>
            </a:pPr>
            <a:r>
              <a:rPr lang="es-ES" b="1" dirty="0"/>
              <a:t>Componentes: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PedidoService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InventarioService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PagoService</a:t>
            </a:r>
            <a:endParaRPr lang="es-ES" dirty="0"/>
          </a:p>
          <a:p>
            <a:pPr>
              <a:buNone/>
            </a:pPr>
            <a:r>
              <a:rPr lang="es-ES" dirty="0"/>
              <a:t>Cada uno: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Está separado como </a:t>
            </a:r>
            <a:r>
              <a:rPr lang="es-ES" b="1" dirty="0"/>
              <a:t>microservicio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 </a:t>
            </a:r>
            <a:r>
              <a:rPr lang="es-ES" b="1" dirty="0"/>
              <a:t>arquitectura hexagonal</a:t>
            </a:r>
            <a:r>
              <a:rPr lang="es-ES" dirty="0"/>
              <a:t> internamente para mantener su lógica aislada.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 </a:t>
            </a:r>
            <a:r>
              <a:rPr lang="es-ES" b="1" dirty="0"/>
              <a:t>DDD</a:t>
            </a:r>
            <a:r>
              <a:rPr lang="es-ES" dirty="0"/>
              <a:t> para representar bien el dominio.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coordina con los demás mediante un </a:t>
            </a:r>
            <a:r>
              <a:rPr lang="es-ES" b="1" dirty="0"/>
              <a:t>SAGA</a:t>
            </a:r>
            <a:r>
              <a:rPr lang="es-ES" dirty="0"/>
              <a:t> (por eventos o por orquestador).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✅ Conclusión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Microservicios</a:t>
            </a:r>
            <a:r>
              <a:rPr lang="es-ES" dirty="0"/>
              <a:t> → arquitectura macro (cómo divides el sistema).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Hexagonal + DDD</a:t>
            </a:r>
            <a:r>
              <a:rPr lang="es-ES" dirty="0"/>
              <a:t> → arquitectura interna de cada servicio (cómo se organiza dentro).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SAGA</a:t>
            </a:r>
            <a:r>
              <a:rPr lang="es-ES" dirty="0"/>
              <a:t> → patrón de coordinación entre servicios (cómo cooperan los microservicios en procesos complejos).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97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6952FE-8D2B-67C6-5677-E754CADDBB1C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AD4C595F-9294-CD24-4537-D13428ED5AA5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852525-F351-A020-4E27-D2074B862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6D86C9-C0C9-16F0-0B6E-1B883CAA42EB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8A0533F0-CBB0-4969-53AC-1C9A32513310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01FF5-2486-AB28-52E5-1BD68B8E2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A1C84-DC40-D40D-D41A-CB7DC8AB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Hexagonal: Flujo de 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0D8F5-061E-24C2-D969-92598C16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adaptador de entrada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ej</a:t>
            </a:r>
            <a:r>
              <a:rPr lang="es-ES" dirty="0"/>
              <a:t>: REST API) recibe una solicitud.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 a 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caso de uso del dominio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a través de un puerto.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caso de uso puede necesitar acceder a una base de datos o API, así que usa 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puerto de salida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adaptador de salida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implementa ese puerto y realiza la acción.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942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F873A-1AF8-44DC-C693-54F49C7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Domain-</a:t>
            </a:r>
            <a:r>
              <a:rPr lang="es-PE" dirty="0" err="1"/>
              <a:t>Driven</a:t>
            </a:r>
            <a:r>
              <a:rPr lang="es-PE" dirty="0"/>
              <a:t> </a:t>
            </a:r>
            <a:r>
              <a:rPr lang="es-PE" dirty="0" err="1"/>
              <a:t>Desing</a:t>
            </a:r>
            <a:r>
              <a:rPr lang="es-PE" dirty="0"/>
              <a:t> (DDD)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EF6D5-2E30-9CF3-89B2-32757524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Domain-</a:t>
            </a:r>
            <a:r>
              <a:rPr lang="es-ES" b="1" dirty="0" err="1">
                <a:solidFill>
                  <a:schemeClr val="accent5">
                    <a:lumMod val="75000"/>
                  </a:schemeClr>
                </a:solidFill>
              </a:rPr>
              <a:t>Driven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 Design (Diseño guiado por el dominio)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es un enfoque de diseño de software centrado en el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dominio del negocio</a:t>
            </a:r>
            <a:r>
              <a:rPr lang="es-ES" dirty="0"/>
              <a:t>. Su objetivo es construir sistemas que reflejen de manera fiel las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reglas, procesos y conceptos del mundo real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que intenta modelar la aplicación.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315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15DD4-DE64-DB6B-D919-0A3C6578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Fundamentos de DDD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CA21B-827B-8F2C-63B7-BA675DA6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🧩 Enfoque en el Dominio</a:t>
            </a:r>
          </a:p>
          <a:p>
            <a:pPr marL="0" indent="0">
              <a:buNone/>
            </a:pPr>
            <a:r>
              <a:rPr lang="es-PE" dirty="0"/>
              <a:t>💬 Ubiquitous Language (Lenguaje ubicuo)</a:t>
            </a:r>
            <a:endParaRPr lang="es-ES" dirty="0"/>
          </a:p>
          <a:p>
            <a:pPr marL="0" indent="0">
              <a:buNone/>
            </a:pPr>
            <a:r>
              <a:rPr lang="es-PE" dirty="0"/>
              <a:t>🏗️ Modelo del dominio</a:t>
            </a:r>
          </a:p>
        </p:txBody>
      </p:sp>
    </p:spTree>
    <p:extLst>
      <p:ext uri="{BB962C8B-B14F-4D97-AF65-F5344CB8AC3E}">
        <p14:creationId xmlns:p14="http://schemas.microsoft.com/office/powerpoint/2010/main" val="146836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5BEEF-1956-A345-796D-2F229A87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Elementos de DDD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C6B11-34BC-C830-9B39-966ABCCC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 Entidad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Objeto de valor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 Agregado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Raíz del agregado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Repositorio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Servicio de dominio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Fabrica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Evento de dominio</a:t>
            </a:r>
          </a:p>
        </p:txBody>
      </p:sp>
    </p:spTree>
    <p:extLst>
      <p:ext uri="{BB962C8B-B14F-4D97-AF65-F5344CB8AC3E}">
        <p14:creationId xmlns:p14="http://schemas.microsoft.com/office/powerpoint/2010/main" val="102687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173D-3D61-1738-9625-DC8A1169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Patrón SAGA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F9D5C-690B-7B09-F85C-CE8667178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SAGA</a:t>
            </a:r>
            <a:r>
              <a:rPr lang="es-ES" dirty="0"/>
              <a:t> es clave en entornos distribuidos como los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microservicios</a:t>
            </a:r>
            <a:r>
              <a:rPr lang="es-ES" dirty="0"/>
              <a:t>, donde no se puede usar una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transacción distribuida clásica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(como en una base de datos monolítica).</a:t>
            </a:r>
          </a:p>
          <a:p>
            <a:r>
              <a:rPr lang="es-ES" dirty="0"/>
              <a:t>El patrón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SAGA</a:t>
            </a:r>
            <a:r>
              <a:rPr lang="es-ES" dirty="0"/>
              <a:t> es una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forma de manejar transacciones distribuidas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en sistemas basados en microservicios. En lugar de una gran transacción que abarca varios servicios (lo cual es difícil de escalar), SAGA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divide la transacción en múltiples pasos locales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y coordina su ejecución.</a:t>
            </a:r>
          </a:p>
          <a:p>
            <a:pPr>
              <a:buNone/>
            </a:pPr>
            <a:r>
              <a:rPr lang="es-ES" dirty="0"/>
              <a:t>Cada paso: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Es una </a:t>
            </a:r>
            <a:r>
              <a:rPr lang="es-ES" b="1" dirty="0"/>
              <a:t>transacción local</a:t>
            </a:r>
            <a:r>
              <a:rPr lang="es-ES" dirty="0"/>
              <a:t> en un servicio.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Tiene una </a:t>
            </a:r>
            <a:r>
              <a:rPr lang="es-ES" b="1" dirty="0"/>
              <a:t>acción compensatoria</a:t>
            </a:r>
            <a:r>
              <a:rPr lang="es-ES" dirty="0"/>
              <a:t> que revierte el efecto si algo falla después.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243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67E3A-D538-5314-293C-78279534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SAGA: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0BF22-1B7C-A8D0-9DBE-EA07BBFC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Frameworks</a:t>
            </a:r>
            <a:r>
              <a:rPr lang="es-ES" dirty="0"/>
              <a:t>: </a:t>
            </a:r>
            <a:r>
              <a:rPr lang="es-ES" dirty="0" err="1"/>
              <a:t>Axon</a:t>
            </a:r>
            <a:r>
              <a:rPr lang="es-ES" dirty="0"/>
              <a:t>, </a:t>
            </a:r>
            <a:r>
              <a:rPr lang="es-ES" dirty="0" err="1"/>
              <a:t>Camunda</a:t>
            </a:r>
            <a:r>
              <a:rPr lang="es-ES" dirty="0"/>
              <a:t>, Temporal.io, </a:t>
            </a:r>
            <a:r>
              <a:rPr lang="es-ES" dirty="0" err="1"/>
              <a:t>Eventuate</a:t>
            </a:r>
            <a:r>
              <a:rPr lang="es-ES" dirty="0"/>
              <a:t> </a:t>
            </a:r>
            <a:r>
              <a:rPr lang="es-ES" dirty="0" err="1"/>
              <a:t>Tram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Mensajería/eventos</a:t>
            </a:r>
            <a:r>
              <a:rPr lang="es-ES" dirty="0"/>
              <a:t>: Kafka, RabbitMQ, NATS.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Orquestación</a:t>
            </a:r>
            <a:r>
              <a:rPr lang="es-ES" dirty="0"/>
              <a:t>: BPMN, motores de flujo como </a:t>
            </a:r>
            <a:r>
              <a:rPr lang="es-ES" dirty="0" err="1"/>
              <a:t>Zeebe</a:t>
            </a:r>
            <a:r>
              <a:rPr lang="es-ES" dirty="0"/>
              <a:t> o Netflix Conductor.</a:t>
            </a:r>
          </a:p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C1CA43-7EDE-9832-6FE2-94B126CFEA1C}"/>
              </a:ext>
            </a:extLst>
          </p:cNvPr>
          <p:cNvSpPr txBox="1"/>
          <p:nvPr/>
        </p:nvSpPr>
        <p:spPr>
          <a:xfrm>
            <a:off x="925551" y="4438185"/>
            <a:ext cx="958929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“SAGA” se usa como una analogía literaria</a:t>
            </a:r>
            <a:r>
              <a:rPr lang="es-ES" dirty="0"/>
              <a:t>, refiriéndose a una historia larga compuesta por muchos </a:t>
            </a:r>
          </a:p>
          <a:p>
            <a:r>
              <a:rPr lang="es-ES" dirty="0"/>
              <a:t>eventos (como las sagas épicas de la literatura nórdica), lo cual encaja perfecto con su concepto:</a:t>
            </a:r>
          </a:p>
          <a:p>
            <a:r>
              <a:rPr lang="es-ES" dirty="0"/>
              <a:t> </a:t>
            </a:r>
            <a:r>
              <a:rPr lang="es-ES" b="1" dirty="0"/>
              <a:t>una transacción larga dividida en varios pasos locales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459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121AE-AE38-02AD-0F0F-514D682B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Combinación: Hexagonal, DDD y  SAGA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7F5B6-C232-3CE0-E0E1-552E9C07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Usar </a:t>
            </a:r>
            <a:r>
              <a:rPr lang="es-ES" b="1" dirty="0"/>
              <a:t>DDD</a:t>
            </a:r>
            <a:r>
              <a:rPr lang="es-ES" dirty="0"/>
              <a:t> para diseñar sus </a:t>
            </a:r>
            <a:r>
              <a:rPr lang="es-ES" b="1" dirty="0"/>
              <a:t>entidades, agregados y casos de uso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Implementarse siguiendo </a:t>
            </a:r>
            <a:r>
              <a:rPr lang="es-ES" b="1" dirty="0"/>
              <a:t>arquitectura hexagonal</a:t>
            </a:r>
            <a:r>
              <a:rPr lang="es-ES" dirty="0"/>
              <a:t>, separando el </a:t>
            </a:r>
            <a:r>
              <a:rPr lang="es-ES" b="1" dirty="0"/>
              <a:t>núcleo del dominio</a:t>
            </a:r>
            <a:r>
              <a:rPr lang="es-ES" dirty="0"/>
              <a:t> de los controladores REST, repositorios,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Coordinarse con otros servicios usando el </a:t>
            </a:r>
            <a:r>
              <a:rPr lang="es-ES" b="1" dirty="0"/>
              <a:t>patrón SAGA</a:t>
            </a:r>
            <a:r>
              <a:rPr lang="es-ES" dirty="0"/>
              <a:t>, si forman parte de una transacción distribuida.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639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C91B-937A-6B1B-68F9-ED7BB2A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Hexagonal, DDD, SAGA y Microservicios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0C0296-CAAC-22BA-C682-3EE2D1DA6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53221"/>
              </p:ext>
            </p:extLst>
          </p:nvPr>
        </p:nvGraphicFramePr>
        <p:xfrm>
          <a:off x="838200" y="1690688"/>
          <a:ext cx="10515599" cy="4076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1567">
                  <a:extLst>
                    <a:ext uri="{9D8B030D-6E8A-4147-A177-3AD203B41FA5}">
                      <a16:colId xmlns:a16="http://schemas.microsoft.com/office/drawing/2014/main" val="1061099833"/>
                    </a:ext>
                  </a:extLst>
                </a:gridCol>
                <a:gridCol w="3404163">
                  <a:extLst>
                    <a:ext uri="{9D8B030D-6E8A-4147-A177-3AD203B41FA5}">
                      <a16:colId xmlns:a16="http://schemas.microsoft.com/office/drawing/2014/main" val="1844436492"/>
                    </a:ext>
                  </a:extLst>
                </a:gridCol>
                <a:gridCol w="2284986">
                  <a:extLst>
                    <a:ext uri="{9D8B030D-6E8A-4147-A177-3AD203B41FA5}">
                      <a16:colId xmlns:a16="http://schemas.microsoft.com/office/drawing/2014/main" val="4282035064"/>
                    </a:ext>
                  </a:extLst>
                </a:gridCol>
                <a:gridCol w="2424883">
                  <a:extLst>
                    <a:ext uri="{9D8B030D-6E8A-4147-A177-3AD203B41FA5}">
                      <a16:colId xmlns:a16="http://schemas.microsoft.com/office/drawing/2014/main" val="229113070"/>
                    </a:ext>
                  </a:extLst>
                </a:gridCol>
              </a:tblGrid>
              <a:tr h="583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Enfoque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¿Qué es?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solidFill>
                            <a:schemeClr val="bg1"/>
                          </a:solidFill>
                          <a:effectLst/>
                        </a:rPr>
                        <a:t>¿Nivel de aplicación?</a:t>
                      </a:r>
                      <a:endParaRPr lang="es-PE" sz="16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Relación con microservicios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7030"/>
                  </a:ext>
                </a:extLst>
              </a:tr>
              <a:tr h="9575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Arquitectura de Microservicios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Forma de estructurar una aplicación como varios servicios pequeños.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Arquitectura general (macro)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 Estructura del sistema completo.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304613"/>
                  </a:ext>
                </a:extLst>
              </a:tr>
              <a:tr h="89147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Arquitectura Hexagonal (Ports &amp; Adapters)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Forma de aislar el dominio de la infraestructura.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Arquitectura interna de cada servicio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 Se usa dentro de cada microservicio.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1134"/>
                  </a:ext>
                </a:extLst>
              </a:tr>
              <a:tr h="81443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Domain-Driven Design (DDD)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Enfoque de modelado centrado en el negocio y el lenguaje común.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Diseño del modelo y estructura del dominio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 Ideal para servicios con lógica compleja.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30286"/>
                  </a:ext>
                </a:extLst>
              </a:tr>
              <a:tr h="6933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Patrón SAGA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Patrón para gestionar transacciones distribuidas.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Coordinación entre microservicios (procesos)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dirty="0"/>
                        <a:t>Útil para orquestar flujos entre microservicios.</a:t>
                      </a:r>
                      <a:r>
                        <a:rPr lang="es-PE" sz="1800" u="none" strike="noStrike" dirty="0">
                          <a:effectLst/>
                        </a:rPr>
                        <a:t> 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7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8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ABAB2-EA45-0458-1B9B-D9DC862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Desafío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2E18-9A33-68DB-F0C1-8B7E9401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el patrón SAGA define un conjunto de servicios transaccionales. Utiliza un caso de uso de negocio de tu organización.</a:t>
            </a:r>
          </a:p>
          <a:p>
            <a:r>
              <a:rPr lang="es-PE" dirty="0"/>
              <a:t>Teniendo en cuenta el patrón hexagonal identifica los puertos y adaptadores de un servicio. Utiliza un caso de uso de negocio e infraestructura de TI, de tu organización. </a:t>
            </a:r>
          </a:p>
        </p:txBody>
      </p:sp>
    </p:spTree>
    <p:extLst>
      <p:ext uri="{BB962C8B-B14F-4D97-AF65-F5344CB8AC3E}">
        <p14:creationId xmlns:p14="http://schemas.microsoft.com/office/powerpoint/2010/main" val="15556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 fontScale="90000"/>
          </a:bodyPr>
          <a:lstStyle/>
          <a:p>
            <a:r>
              <a:rPr lang="es-ES" dirty="0"/>
              <a:t>Modulo 2. Arquitectura de Microservicios (introducción a Arquitectura limpia y hexagonal, DDD SAGA entre otros 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los principios, componentes y patrones de diseño clave en la arquitectura de microservicios para desarrollar sistemas escalables, resilientes y mantenibles.</a:t>
            </a:r>
            <a:endParaRPr lang="es-PE" dirty="0"/>
          </a:p>
          <a:p>
            <a:r>
              <a:rPr lang="es-PE" dirty="0"/>
              <a:t>Duración: 1h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75DE-8902-4A88-D480-4D6B0E61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las arquitecturas de software</a:t>
            </a:r>
            <a:endParaRPr lang="es-PE" dirty="0"/>
          </a:p>
        </p:txBody>
      </p:sp>
      <p:pic>
        <p:nvPicPr>
          <p:cNvPr id="8" name="Marcador de contenido 7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637FB8CA-2BE3-BF0C-8401-2C94262F4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85179" cy="4867741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3C11696-8A85-5234-AF69-68B850C7DF7E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677FF877-6B10-AB52-7B8C-4F0E2207A3C9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C22CA-5ED6-4315-D782-AD258E45F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5943A-EC83-BF5C-913D-728F248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2F914-7344-D33D-F045-6ED86301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11" y="1690688"/>
            <a:ext cx="629958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La </a:t>
            </a:r>
            <a:r>
              <a:rPr lang="es-ES" sz="2400" b="1" dirty="0"/>
              <a:t>arquitectura de microservicios</a:t>
            </a:r>
            <a:r>
              <a:rPr lang="es-ES" sz="2400" dirty="0"/>
              <a:t> (en inglés, </a:t>
            </a:r>
            <a:r>
              <a:rPr lang="es-ES" sz="2400" i="1" dirty="0">
                <a:solidFill>
                  <a:schemeClr val="accent5">
                    <a:lumMod val="75000"/>
                  </a:schemeClr>
                </a:solidFill>
              </a:rPr>
              <a:t>Micro Services Architecture</a:t>
            </a:r>
            <a:r>
              <a:rPr lang="es-ES" sz="2400" dirty="0"/>
              <a:t>, MSA) es una aproximación para el desarrollo de software que consiste en construir una aplicación como un conjunto de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pequeños servicios</a:t>
            </a:r>
            <a:r>
              <a:rPr lang="es-ES" sz="2400" dirty="0"/>
              <a:t>, los cuales se ejecutan en su propio proceso y se comunican con mecanismos ligeros (normalmente una API de recursos HTTP).</a:t>
            </a:r>
            <a:endParaRPr lang="es-PE" sz="2400" dirty="0"/>
          </a:p>
        </p:txBody>
      </p:sp>
      <p:pic>
        <p:nvPicPr>
          <p:cNvPr id="1026" name="Picture 2" descr="Spring Microservices Tutorial - Tpoint Tech">
            <a:extLst>
              <a:ext uri="{FF2B5EF4-FFF2-40B4-BE49-F238E27FC236}">
                <a16:creationId xmlns:a16="http://schemas.microsoft.com/office/drawing/2014/main" id="{931846A1-1788-DE57-FB3E-B28E9E71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27" y="1524000"/>
            <a:ext cx="5308979" cy="35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270E-B07A-7234-D1A7-0D4AE4CD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Microservicios: 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62E6B-169A-0DFC-8C07-13462377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1275" cy="4351338"/>
          </a:xfrm>
        </p:spPr>
        <p:txBody>
          <a:bodyPr/>
          <a:lstStyle/>
          <a:p>
            <a:r>
              <a:rPr lang="es-ES" dirty="0"/>
              <a:t>Servicios pequeños e independientes (principio de responsabilidad única).</a:t>
            </a:r>
          </a:p>
          <a:p>
            <a:r>
              <a:rPr lang="es-ES" dirty="0"/>
              <a:t>Unidades de despliegue pequeñas.</a:t>
            </a:r>
          </a:p>
          <a:p>
            <a:r>
              <a:rPr lang="es-ES" dirty="0"/>
              <a:t>Reducción de tiempo de desarrollo.</a:t>
            </a:r>
          </a:p>
          <a:p>
            <a:r>
              <a:rPr lang="es-ES" dirty="0"/>
              <a:t>Agilidad en hot fixes (consecuencia de las anteriores).</a:t>
            </a:r>
          </a:p>
          <a:p>
            <a:r>
              <a:rPr lang="es-ES" dirty="0"/>
              <a:t>Multitecnología.</a:t>
            </a:r>
          </a:p>
          <a:p>
            <a:r>
              <a:rPr lang="es-ES" dirty="0"/>
              <a:t>Fácil escalado horizontal.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4E567-D846-B958-E09C-D2706FA8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31" y="3429000"/>
            <a:ext cx="3758848" cy="25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7DE4-0992-ADD5-091A-F354E782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Microservicios: Desafíos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4BF61-7978-1DCA-63EB-122759C9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Localización de los servicios.</a:t>
            </a:r>
          </a:p>
          <a:p>
            <a:r>
              <a:rPr lang="es-ES" dirty="0"/>
              <a:t>Tolerancia a fallos.</a:t>
            </a:r>
          </a:p>
          <a:p>
            <a:r>
              <a:rPr lang="es-ES" dirty="0"/>
              <a:t>Gestión de la configuración.</a:t>
            </a:r>
          </a:p>
          <a:p>
            <a:r>
              <a:rPr lang="es-ES" dirty="0"/>
              <a:t>Gestión de logs.</a:t>
            </a:r>
          </a:p>
          <a:p>
            <a:r>
              <a:rPr lang="es-ES" dirty="0"/>
              <a:t>Gestión de los despliegues.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4855B-4D88-0231-240B-AAB7DE1C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38" y="2984057"/>
            <a:ext cx="4139926" cy="26440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C6DED8-D3BF-570D-037C-455352675F32}"/>
              </a:ext>
            </a:extLst>
          </p:cNvPr>
          <p:cNvSpPr txBox="1"/>
          <p:nvPr/>
        </p:nvSpPr>
        <p:spPr>
          <a:xfrm>
            <a:off x="838200" y="5363788"/>
            <a:ext cx="9385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5">
                    <a:lumMod val="75000"/>
                  </a:schemeClr>
                </a:solidFill>
              </a:rPr>
              <a:t>Nota</a:t>
            </a:r>
            <a:r>
              <a:rPr lang="es-PE" dirty="0"/>
              <a:t>: </a:t>
            </a:r>
          </a:p>
          <a:p>
            <a:r>
              <a:rPr lang="es-ES" dirty="0"/>
              <a:t>Afortunadamente, actualmente existen un número más que razonable de librerías y herramientas </a:t>
            </a:r>
          </a:p>
          <a:p>
            <a:r>
              <a:rPr lang="es-ES" dirty="0"/>
              <a:t>sobre las que apoyarse para la implementación de estas cuestiones. Entre ellas contamos con el </a:t>
            </a:r>
          </a:p>
          <a:p>
            <a:r>
              <a:rPr lang="es-ES" dirty="0"/>
              <a:t>stack tecnológico de </a:t>
            </a:r>
            <a:r>
              <a:rPr lang="es-ES" b="1" dirty="0"/>
              <a:t>Spring Cloud</a:t>
            </a:r>
            <a:r>
              <a:rPr lang="es-ES" dirty="0"/>
              <a:t> y </a:t>
            </a:r>
            <a:r>
              <a:rPr lang="es-ES" b="1" dirty="0"/>
              <a:t>Netflix 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4161-78A8-85BF-29A2-49D210B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Arquitectura Hexagonal, DDD SAGA vs Arquitectura de Microservicios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83A6C-C9A9-5B8C-6359-D2E9BF14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459"/>
            <a:ext cx="10515600" cy="4102503"/>
          </a:xfrm>
        </p:spPr>
        <p:txBody>
          <a:bodyPr/>
          <a:lstStyle/>
          <a:p>
            <a:r>
              <a:rPr lang="es-PE" dirty="0"/>
              <a:t>Hexagonal, DDD y SAGA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no son arquitecturas completas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como la de microservicios. Son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patrones o enfoques complementarios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que ayudan 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diseñar, organizar y coordinar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mejor los microservicios.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98DF46-126C-4C9F-8470-18E8B000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752" y="3429000"/>
            <a:ext cx="3035628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B9959-0E15-DD26-6A72-04DF823F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Hexagonal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9D73C-BC82-5E68-2320-7594A177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Arquitectura Hexagonal</a:t>
            </a:r>
            <a:r>
              <a:rPr lang="es-ES" dirty="0"/>
              <a:t>, también conocida como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Ports and Adapters</a:t>
            </a:r>
            <a:r>
              <a:rPr lang="es-ES" dirty="0"/>
              <a:t>, es un estilo de diseño de software que busca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aislar el núcleo de la lógica de negocio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del sistema de sus mecanismos externos de entrada/salida, como bases de datos, APIs, interfaces gráficas, colas de mensajes, etc.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4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D751E-0849-9A5E-D1DF-82048A4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Componentes de la Arquitectura Hexagonal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D5E58-905E-E28C-5BF4-D4B043F0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Dominio o Núcleo</a:t>
            </a:r>
          </a:p>
          <a:p>
            <a:r>
              <a:rPr lang="es-PE" dirty="0"/>
              <a:t>Puertos</a:t>
            </a:r>
          </a:p>
          <a:p>
            <a:r>
              <a:rPr lang="es-PE" dirty="0"/>
              <a:t>Adaptadores</a:t>
            </a:r>
          </a:p>
          <a:p>
            <a:endParaRPr lang="es-PE" dirty="0"/>
          </a:p>
        </p:txBody>
      </p:sp>
      <p:pic>
        <p:nvPicPr>
          <p:cNvPr id="2052" name="Picture 4" descr="TalkingBit: Introducción a la Arquitectura Hexagonal">
            <a:extLst>
              <a:ext uri="{FF2B5EF4-FFF2-40B4-BE49-F238E27FC236}">
                <a16:creationId xmlns:a16="http://schemas.microsoft.com/office/drawing/2014/main" id="{965EFFA9-95C5-FCE1-2995-389523F1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98" y="1528550"/>
            <a:ext cx="7375855" cy="41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46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153</TotalTime>
  <Words>2067</Words>
  <Application>Microsoft Office PowerPoint</Application>
  <PresentationFormat>Panorámica</PresentationFormat>
  <Paragraphs>245</Paragraphs>
  <Slides>18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Aptos Narrow</vt:lpstr>
      <vt:lpstr>Arial</vt:lpstr>
      <vt:lpstr>Calibri</vt:lpstr>
      <vt:lpstr>Calibri Light</vt:lpstr>
      <vt:lpstr>Wingdings</vt:lpstr>
      <vt:lpstr>Tema de Office</vt:lpstr>
      <vt:lpstr>Microservicios </vt:lpstr>
      <vt:lpstr>Modulo 2. Arquitectura de Microservicios (introducción a Arquitectura limpia y hexagonal, DDD SAGA entre otros )</vt:lpstr>
      <vt:lpstr>Evolución de las arquitecturas de software</vt:lpstr>
      <vt:lpstr>Arquitectura de Microservicios</vt:lpstr>
      <vt:lpstr>Arquitectura de Microservicios: Beneficios</vt:lpstr>
      <vt:lpstr>Arquitectura de Microservicios: Desafíos</vt:lpstr>
      <vt:lpstr>Arquitectura Hexagonal, DDD SAGA vs Arquitectura de Microservicios </vt:lpstr>
      <vt:lpstr>Arquitectura Hexagonal</vt:lpstr>
      <vt:lpstr>Componentes de la Arquitectura Hexagonal</vt:lpstr>
      <vt:lpstr>Arquitectura Hexagonal: Flujo de Interacción</vt:lpstr>
      <vt:lpstr>Domain-Driven Desing (DDD)</vt:lpstr>
      <vt:lpstr>Fundamentos de DDD</vt:lpstr>
      <vt:lpstr>Elementos de DDD</vt:lpstr>
      <vt:lpstr>Patrón SAGA</vt:lpstr>
      <vt:lpstr>SAGA: Herramientas</vt:lpstr>
      <vt:lpstr>Combinación: Hexagonal, DDD y  SAGA</vt:lpstr>
      <vt:lpstr>Hexagonal, DDD, SAGA y Microservicios</vt:lpstr>
      <vt:lpstr>Desafío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15</cp:revision>
  <dcterms:created xsi:type="dcterms:W3CDTF">2019-10-15T18:52:48Z</dcterms:created>
  <dcterms:modified xsi:type="dcterms:W3CDTF">2025-04-25T00:10:14Z</dcterms:modified>
</cp:coreProperties>
</file>