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lstStyle/>
          <a:p>
            <a:r>
              <a:rPr lang="es-MX" b="1" dirty="0"/>
              <a:t>Escenario #1:</a:t>
            </a:r>
            <a:r>
              <a:rPr lang="es-MX" dirty="0"/>
              <a:t> La aplicación utiliza datos no verificados en una llamada SQL que accede a información de una cuenta</a:t>
            </a:r>
            <a:r>
              <a:rPr lang="es-MX" dirty="0" smtClean="0"/>
              <a:t>:</a:t>
            </a:r>
          </a:p>
          <a:p>
            <a:endParaRPr lang="es-MX" dirty="0"/>
          </a:p>
          <a:p>
            <a:endParaRPr lang="es-MX" dirty="0" smtClean="0"/>
          </a:p>
          <a:p>
            <a:r>
              <a:rPr lang="es-MX" dirty="0" smtClean="0"/>
              <a:t>Un </a:t>
            </a:r>
            <a:r>
              <a:rPr lang="es-MX" dirty="0"/>
              <a:t>atacante simplemente modifica el parámetro '</a:t>
            </a:r>
            <a:r>
              <a:rPr lang="es-MX" dirty="0" err="1"/>
              <a:t>acct</a:t>
            </a:r>
            <a:r>
              <a:rPr lang="es-MX" dirty="0"/>
              <a:t>' en el navegador para enviar el número de cuenta que desee. Si no es verificado correctamente, el atacante puede acceder a la cuenta de cualquier usuario.</a:t>
            </a:r>
            <a:endParaRPr lang="es-PE" dirty="0"/>
          </a:p>
        </p:txBody>
      </p:sp>
      <p:pic>
        <p:nvPicPr>
          <p:cNvPr id="4" name="Imagen 3"/>
          <p:cNvPicPr>
            <a:picLocks noChangeAspect="1"/>
          </p:cNvPicPr>
          <p:nvPr/>
        </p:nvPicPr>
        <p:blipFill>
          <a:blip r:embed="rId2"/>
          <a:stretch>
            <a:fillRect/>
          </a:stretch>
        </p:blipFill>
        <p:spPr>
          <a:xfrm>
            <a:off x="1155861" y="2764047"/>
            <a:ext cx="7404684" cy="626267"/>
          </a:xfrm>
          <a:prstGeom prst="rect">
            <a:avLst/>
          </a:prstGeom>
        </p:spPr>
      </p:pic>
      <p:pic>
        <p:nvPicPr>
          <p:cNvPr id="5" name="Imagen 4"/>
          <p:cNvPicPr>
            <a:picLocks noChangeAspect="1"/>
          </p:cNvPicPr>
          <p:nvPr/>
        </p:nvPicPr>
        <p:blipFill>
          <a:blip r:embed="rId3"/>
          <a:stretch>
            <a:fillRect/>
          </a:stretch>
        </p:blipFill>
        <p:spPr>
          <a:xfrm>
            <a:off x="1155861" y="5447101"/>
            <a:ext cx="7186281" cy="474342"/>
          </a:xfrm>
          <a:prstGeom prst="rect">
            <a:avLst/>
          </a:prstGeom>
        </p:spPr>
      </p:pic>
    </p:spTree>
    <p:extLst>
      <p:ext uri="{BB962C8B-B14F-4D97-AF65-F5344CB8AC3E}">
        <p14:creationId xmlns:p14="http://schemas.microsoft.com/office/powerpoint/2010/main" val="304616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b="1" dirty="0"/>
              <a:t>Escenario #2:</a:t>
            </a:r>
            <a:r>
              <a:rPr lang="es-MX" dirty="0"/>
              <a:t> Un atacante simplemente navega a una URL específica. Se deberían requerir derechos de administrador para acceder a la página de administración</a:t>
            </a:r>
            <a:r>
              <a:rPr lang="es-MX" dirty="0" smtClean="0"/>
              <a:t>.</a:t>
            </a:r>
          </a:p>
          <a:p>
            <a:endParaRPr lang="es-MX" dirty="0"/>
          </a:p>
          <a:p>
            <a:endParaRPr lang="es-MX" dirty="0" smtClean="0"/>
          </a:p>
          <a:p>
            <a:r>
              <a:rPr lang="es-MX" dirty="0"/>
              <a:t>Si un usuario no autenticado puede acceder a cualquiera de las páginas, es una falla. Si una persona que no es administrador puede acceder a la página de administración, esto es también una falla.</a:t>
            </a:r>
            <a:endParaRPr lang="es-PE" dirty="0"/>
          </a:p>
        </p:txBody>
      </p:sp>
      <p:pic>
        <p:nvPicPr>
          <p:cNvPr id="4" name="Imagen 3"/>
          <p:cNvPicPr>
            <a:picLocks noChangeAspect="1"/>
          </p:cNvPicPr>
          <p:nvPr/>
        </p:nvPicPr>
        <p:blipFill>
          <a:blip r:embed="rId2"/>
          <a:stretch>
            <a:fillRect/>
          </a:stretch>
        </p:blipFill>
        <p:spPr>
          <a:xfrm>
            <a:off x="1146112" y="3087160"/>
            <a:ext cx="7885342" cy="739251"/>
          </a:xfrm>
          <a:prstGeom prst="rect">
            <a:avLst/>
          </a:prstGeom>
        </p:spPr>
      </p:pic>
    </p:spTree>
    <p:extLst>
      <p:ext uri="{BB962C8B-B14F-4D97-AF65-F5344CB8AC3E}">
        <p14:creationId xmlns:p14="http://schemas.microsoft.com/office/powerpoint/2010/main" val="220389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(A1) Broken Access Control</a:t>
            </a:r>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192004" y="3390314"/>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1884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A01 </a:t>
            </a:r>
            <a:r>
              <a:rPr lang="en-US" dirty="0" smtClean="0"/>
              <a:t>Broken Access Control</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a:xfrm>
            <a:off x="838200" y="1825625"/>
            <a:ext cx="5168705" cy="4351338"/>
          </a:xfrm>
        </p:spPr>
        <p:txBody>
          <a:bodyPr>
            <a:normAutofit fontScale="92500" lnSpcReduction="10000"/>
          </a:bodyPr>
          <a:lstStyle/>
          <a:p>
            <a:r>
              <a:rPr lang="es-MX" dirty="0"/>
              <a:t>El control de acceso implementa el cumplimiento de política de modo que los usuarios no pueden actuar fuera de los permisos que le fueron asignados. </a:t>
            </a:r>
            <a:endParaRPr lang="es-MX" dirty="0" smtClean="0"/>
          </a:p>
          <a:p>
            <a:r>
              <a:rPr lang="es-MX" dirty="0" smtClean="0"/>
              <a:t>Las </a:t>
            </a:r>
            <a:r>
              <a:rPr lang="es-MX" dirty="0"/>
              <a:t>fallas generalmente conducen a la divulgación de información no autorizada, la modificación o la destrucción de todos los datos o la ejecución de una función de negocio fuera de los límites del usuario.</a:t>
            </a:r>
            <a:endParaRPr lang="en-US" dirty="0"/>
          </a:p>
        </p:txBody>
      </p:sp>
      <p:pic>
        <p:nvPicPr>
          <p:cNvPr id="1026" name="Picture 2" descr="A Comprehensive Guide to Broken Access Control - Purple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61975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a:xfrm>
            <a:off x="838200" y="1825625"/>
            <a:ext cx="9319505" cy="4351338"/>
          </a:xfrm>
        </p:spPr>
        <p:txBody>
          <a:bodyPr>
            <a:normAutofit lnSpcReduction="10000"/>
          </a:bodyPr>
          <a:lstStyle/>
          <a:p>
            <a:r>
              <a:rPr lang="es-MX" dirty="0"/>
              <a:t>Violación del principio de mínimo privilegio o denegación por defecto, según el cual el acceso sólo debe ser permitido para capacidades, roles o usuarios particulares, y no disponible para cualquier persona.</a:t>
            </a:r>
          </a:p>
          <a:p>
            <a:r>
              <a:rPr lang="es-MX" dirty="0"/>
              <a:t>Eludir las comprobaciones de control de acceso modificando la URL (alteración de parámetros o navegación forzada), el estado interno de la aplicación o la página HTML, o mediante el uso de una herramienta que modifique los pedidos a APIs.</a:t>
            </a:r>
          </a:p>
          <a:p>
            <a:r>
              <a:rPr lang="es-MX" dirty="0"/>
              <a:t>Permitir ver o editar la cuenta de otra persona, con tan solo conocer su identificador único (referencia directa insegura a objetos</a:t>
            </a:r>
            <a:r>
              <a:rPr lang="es-MX" dirty="0" smtClean="0"/>
              <a:t>)</a:t>
            </a:r>
            <a:endParaRPr lang="en-US" dirty="0"/>
          </a:p>
        </p:txBody>
      </p:sp>
      <p:pic>
        <p:nvPicPr>
          <p:cNvPr id="2050" name="Picture 2" descr="Menos es más, controla el acceso a la información | Empresas | INCI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705" y="4285639"/>
            <a:ext cx="1753040" cy="173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a:xfrm>
            <a:off x="838201" y="1825625"/>
            <a:ext cx="6842760" cy="3998400"/>
          </a:xfrm>
        </p:spPr>
        <p:txBody>
          <a:bodyPr>
            <a:normAutofit fontScale="92500" lnSpcReduction="20000"/>
          </a:bodyPr>
          <a:lstStyle/>
          <a:p>
            <a:r>
              <a:rPr lang="es-MX" dirty="0"/>
              <a:t>Acceder a APIs con controles de acceso inexistentes para los métodos POST, PUT y DELETE.</a:t>
            </a:r>
          </a:p>
          <a:p>
            <a:r>
              <a:rPr lang="es-MX" dirty="0"/>
              <a:t>Elevación de privilegios. Actuar como usuario sin haber iniciado sesión o actuar como administrador cuando se inició sesión como usuario regular.</a:t>
            </a:r>
          </a:p>
          <a:p>
            <a:r>
              <a:rPr lang="es-MX" dirty="0"/>
              <a:t>Manipulación de metadatos, como reutilizar o modificar un token de control de acceso JSON Web Token (JWT), una cookie o un campo oculto, manipulándolos para elevar privilegios o abusar de la invalidación de tokens JWT.</a:t>
            </a:r>
          </a:p>
          <a:p>
            <a:endParaRPr lang="en-US" dirty="0"/>
          </a:p>
        </p:txBody>
      </p:sp>
      <p:pic>
        <p:nvPicPr>
          <p:cNvPr id="4" name="Imagen 3"/>
          <p:cNvPicPr>
            <a:picLocks noChangeAspect="1"/>
          </p:cNvPicPr>
          <p:nvPr/>
        </p:nvPicPr>
        <p:blipFill>
          <a:blip r:embed="rId2"/>
          <a:stretch>
            <a:fillRect/>
          </a:stretch>
        </p:blipFill>
        <p:spPr>
          <a:xfrm>
            <a:off x="7579672" y="1983544"/>
            <a:ext cx="4295361" cy="2750701"/>
          </a:xfrm>
          <a:prstGeom prst="rect">
            <a:avLst/>
          </a:prstGeom>
        </p:spPr>
      </p:pic>
    </p:spTree>
    <p:extLst>
      <p:ext uri="{BB962C8B-B14F-4D97-AF65-F5344CB8AC3E}">
        <p14:creationId xmlns:p14="http://schemas.microsoft.com/office/powerpoint/2010/main" val="107992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a:xfrm>
            <a:off x="5627077" y="1825625"/>
            <a:ext cx="6049107" cy="4351338"/>
          </a:xfrm>
        </p:spPr>
        <p:txBody>
          <a:bodyPr/>
          <a:lstStyle/>
          <a:p>
            <a:r>
              <a:rPr lang="es-PE" dirty="0"/>
              <a:t>Configuraciones incorrectas de CORS (uso compartido de recursos de origen cruzado) que permiten el acceso a APIs desde orígenes no autorizados o confiables.</a:t>
            </a:r>
          </a:p>
          <a:p>
            <a:r>
              <a:rPr lang="es-PE" dirty="0"/>
              <a:t>Forzar la navegación a páginas autenticadas siendo usuario no autenticado o a páginas privilegiadas siendo usuario regular.</a:t>
            </a:r>
          </a:p>
          <a:p>
            <a:endParaRPr lang="en-US" dirty="0"/>
          </a:p>
        </p:txBody>
      </p:sp>
      <p:pic>
        <p:nvPicPr>
          <p:cNvPr id="4098" name="Picture 2" descr="What Are Cross Origin Resource Sharing (CORS) Head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689" y="2068997"/>
            <a:ext cx="5337232" cy="286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77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a:xfrm>
            <a:off x="838200" y="1825625"/>
            <a:ext cx="9163930" cy="3970264"/>
          </a:xfrm>
        </p:spPr>
        <p:txBody>
          <a:bodyPr>
            <a:normAutofit/>
          </a:bodyPr>
          <a:lstStyle/>
          <a:p>
            <a:r>
              <a:rPr lang="es-MX" dirty="0"/>
              <a:t>A excepción de los recursos públicos, denegar por defecto.</a:t>
            </a:r>
          </a:p>
          <a:p>
            <a:r>
              <a:rPr lang="es-MX" dirty="0"/>
              <a:t>Implemente mecanismos de control de acceso una única vez y reutilícelos en toda la aplicación, incluyendo la minimización del uso de CORS.</a:t>
            </a:r>
          </a:p>
          <a:p>
            <a:r>
              <a:rPr lang="es-MX" dirty="0"/>
              <a:t>El control de acceso debe implementar su cumplimiento a nivel de dato y no permitir que el usuario pueda crear, leer, </a:t>
            </a:r>
            <a:r>
              <a:rPr lang="es-MX" dirty="0" smtClean="0"/>
              <a:t>actualizar </a:t>
            </a:r>
            <a:r>
              <a:rPr lang="es-MX" dirty="0"/>
              <a:t>o borrar cualquier dato.</a:t>
            </a:r>
          </a:p>
          <a:p>
            <a:r>
              <a:rPr lang="es-MX" dirty="0"/>
              <a:t>Los modelos de dominio deben hacer cumplir los requisitos únicos de límite de negocio de aplicaciones.</a:t>
            </a:r>
          </a:p>
          <a:p>
            <a:endParaRPr lang="es-PE" dirty="0"/>
          </a:p>
        </p:txBody>
      </p:sp>
      <p:pic>
        <p:nvPicPr>
          <p:cNvPr id="5122" name="Picture 2" descr="Concepto De Censura De Internet 4 Composiciones Isométricas Con Control De  Contenido De Cuenta Que Bloquea La Ilustración De Vector De Símbolos De  Denegación De Acceso Ip Ilustraciones Svg, Vectoriales,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2130" y="4244720"/>
            <a:ext cx="1744394" cy="155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05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a:xfrm>
            <a:off x="838199" y="1825625"/>
            <a:ext cx="11077135" cy="2816713"/>
          </a:xfrm>
        </p:spPr>
        <p:txBody>
          <a:bodyPr>
            <a:normAutofit fontScale="92500" lnSpcReduction="20000"/>
          </a:bodyPr>
          <a:lstStyle/>
          <a:p>
            <a:r>
              <a:rPr lang="es-MX" dirty="0"/>
              <a:t>Deshabilite el listado de directorios del servidor web y asegúrese de que los archivos de metadatos (por ejemplo una carpeta .</a:t>
            </a:r>
            <a:r>
              <a:rPr lang="es-MX" dirty="0" err="1"/>
              <a:t>git</a:t>
            </a:r>
            <a:r>
              <a:rPr lang="es-MX" dirty="0"/>
              <a:t>) y archivos de respaldo no puedan ser accedidos a partir de la raíz del sitio web.</a:t>
            </a:r>
          </a:p>
          <a:p>
            <a:r>
              <a:rPr lang="es-MX" dirty="0"/>
              <a:t>Registre las fallas de control de acceso (loggin), alertando a los administradores cuando sea apropiado (por ejemplo, fallas repetidas).</a:t>
            </a:r>
          </a:p>
          <a:p>
            <a:r>
              <a:rPr lang="es-MX" dirty="0"/>
              <a:t>Establezca límites a la tasa de accesos permitidos a APIs y controladores de forma de poder minimizar el daño provocado por herramientas automatizadas de ataque</a:t>
            </a:r>
            <a:r>
              <a:rPr lang="es-MX" dirty="0" smtClean="0"/>
              <a:t>.</a:t>
            </a:r>
            <a:endParaRPr lang="es-MX" dirty="0"/>
          </a:p>
        </p:txBody>
      </p:sp>
      <p:pic>
        <p:nvPicPr>
          <p:cNvPr id="4" name="Imagen 3"/>
          <p:cNvPicPr>
            <a:picLocks noChangeAspect="1"/>
          </p:cNvPicPr>
          <p:nvPr/>
        </p:nvPicPr>
        <p:blipFill>
          <a:blip r:embed="rId2"/>
          <a:stretch>
            <a:fillRect/>
          </a:stretch>
        </p:blipFill>
        <p:spPr>
          <a:xfrm>
            <a:off x="1154414" y="4445390"/>
            <a:ext cx="5865364" cy="1470616"/>
          </a:xfrm>
          <a:prstGeom prst="rect">
            <a:avLst/>
          </a:prstGeom>
        </p:spPr>
      </p:pic>
    </p:spTree>
    <p:extLst>
      <p:ext uri="{BB962C8B-B14F-4D97-AF65-F5344CB8AC3E}">
        <p14:creationId xmlns:p14="http://schemas.microsoft.com/office/powerpoint/2010/main" val="38237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a:xfrm>
            <a:off x="838200" y="1825625"/>
            <a:ext cx="5520397" cy="4351338"/>
          </a:xfrm>
        </p:spPr>
        <p:txBody>
          <a:bodyPr/>
          <a:lstStyle/>
          <a:p>
            <a:r>
              <a:rPr lang="es-MX" dirty="0"/>
              <a:t>Los identificadores de sesiones deben invalidarse en el servidor luego de cerrar la sesión. Los tokens JWT deberían ser preferiblemente de corta duración para minimizar la ventana de oportunidad de ataque. Para tokens JWT de mayor duración, es sumamente recomendable seguir los estándares de OAuth de revocación de acceso.</a:t>
            </a:r>
          </a:p>
          <a:p>
            <a:endParaRPr lang="es-PE" dirty="0"/>
          </a:p>
        </p:txBody>
      </p:sp>
      <p:pic>
        <p:nvPicPr>
          <p:cNvPr id="4" name="Imagen 3"/>
          <p:cNvPicPr>
            <a:picLocks noChangeAspect="1"/>
          </p:cNvPicPr>
          <p:nvPr/>
        </p:nvPicPr>
        <p:blipFill>
          <a:blip r:embed="rId2"/>
          <a:stretch>
            <a:fillRect/>
          </a:stretch>
        </p:blipFill>
        <p:spPr>
          <a:xfrm>
            <a:off x="6640947" y="1825625"/>
            <a:ext cx="4712853" cy="2697408"/>
          </a:xfrm>
          <a:prstGeom prst="rect">
            <a:avLst/>
          </a:prstGeom>
        </p:spPr>
      </p:pic>
    </p:spTree>
    <p:extLst>
      <p:ext uri="{BB962C8B-B14F-4D97-AF65-F5344CB8AC3E}">
        <p14:creationId xmlns:p14="http://schemas.microsoft.com/office/powerpoint/2010/main" val="12144924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556</Words>
  <Application>Microsoft Office PowerPoint</Application>
  <PresentationFormat>Panorámica</PresentationFormat>
  <Paragraphs>46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A01 Broken Access Control</vt:lpstr>
      <vt:lpstr>Descripción</vt:lpstr>
      <vt:lpstr>Vulnerabilidades</vt:lpstr>
      <vt:lpstr>continuación</vt:lpstr>
      <vt:lpstr>continuación</vt:lpstr>
      <vt:lpstr>Prevención</vt:lpstr>
      <vt:lpstr>continuación</vt:lpstr>
      <vt:lpstr>continuación</vt:lpstr>
      <vt:lpstr>Escenarios</vt:lpstr>
      <vt:lpstr>continuación</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18</cp:revision>
  <dcterms:created xsi:type="dcterms:W3CDTF">2023-10-31T14:58:50Z</dcterms:created>
  <dcterms:modified xsi:type="dcterms:W3CDTF">2023-11-10T11:47:24Z</dcterms:modified>
</cp:coreProperties>
</file>