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2" r:id="rId6"/>
    <p:sldId id="293" r:id="rId7"/>
    <p:sldId id="290" r:id="rId8"/>
    <p:sldId id="294" r:id="rId9"/>
    <p:sldId id="295" r:id="rId10"/>
    <p:sldId id="296" r:id="rId11"/>
    <p:sldId id="291" r:id="rId12"/>
    <p:sldId id="297" r:id="rId13"/>
    <p:sldId id="298" r:id="rId14"/>
    <p:sldId id="287"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2693301"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A02 </a:t>
            </a:r>
            <a:r>
              <a:rPr lang="es-PE" sz="1800" b="0" i="0" kern="1200" dirty="0" smtClean="0">
                <a:solidFill>
                  <a:schemeClr val="bg1"/>
                </a:solidFill>
                <a:effectLst/>
                <a:latin typeface="+mn-lt"/>
                <a:ea typeface="+mn-ea"/>
                <a:cs typeface="+mn-cs"/>
              </a:rPr>
              <a:t>Cryptographic Failures</a:t>
            </a:r>
          </a:p>
          <a:p>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2693301" cy="646331"/>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A02 </a:t>
            </a:r>
            <a:r>
              <a:rPr lang="es-PE" sz="1800" b="0" i="0" kern="1200" dirty="0" smtClean="0">
                <a:solidFill>
                  <a:schemeClr val="bg1"/>
                </a:solidFill>
                <a:effectLst/>
                <a:latin typeface="+mn-lt"/>
                <a:ea typeface="+mn-ea"/>
                <a:cs typeface="+mn-cs"/>
              </a:rPr>
              <a:t>Cryptographic Failures</a:t>
            </a:r>
          </a:p>
          <a:p>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10000"/>
          </a:bodyPr>
          <a:lstStyle/>
          <a:p>
            <a:r>
              <a:rPr lang="es-MX" dirty="0"/>
              <a:t>Las claves deben generarse criptográficamente al azar y almacenarse en la memoria como arrays de bytes. Si se utiliza una contraseña, debe convertirse en una clave mediante una función adecuada de derivación de claves basada en contraseña.</a:t>
            </a:r>
          </a:p>
          <a:p>
            <a:r>
              <a:rPr lang="es-MX" dirty="0"/>
              <a:t>Asegúrese de que se utilice la aleatoriedad criptográfica cuando sea apropiado y que no se utilice una semilla de una manera predecible o con baja entropía. La mayoría de las API modernas no requieren que el desarrollador genere el CSPRNG para obtener seguridad.</a:t>
            </a:r>
          </a:p>
          <a:p>
            <a:r>
              <a:rPr lang="es-MX" dirty="0"/>
              <a:t>Evite las funciones criptográficas y los esquemas de relleno(</a:t>
            </a:r>
            <a:r>
              <a:rPr lang="es-MX" dirty="0" err="1"/>
              <a:t>padding</a:t>
            </a:r>
            <a:r>
              <a:rPr lang="es-MX" dirty="0"/>
              <a:t>) en desuso, como MD5, SHA1, PKCS número 1 v1.5.</a:t>
            </a:r>
          </a:p>
          <a:p>
            <a:r>
              <a:rPr lang="es-MX" dirty="0"/>
              <a:t>Verifique de forma independiente la efectividad de la configuración y los ajustes.</a:t>
            </a:r>
          </a:p>
          <a:p>
            <a:endParaRPr lang="es-PE" dirty="0"/>
          </a:p>
        </p:txBody>
      </p:sp>
    </p:spTree>
    <p:extLst>
      <p:ext uri="{BB962C8B-B14F-4D97-AF65-F5344CB8AC3E}">
        <p14:creationId xmlns:p14="http://schemas.microsoft.com/office/powerpoint/2010/main" val="78292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Una aplicación cifra los números de tarjetas de crédito en una base de datos mediante el cifrado automático de la base de datos. Sin embargo, estos datos se descifran automáticamente cuando se recuperan, lo que permite que por una falla de inyección SQL se recuperen números de tarjetas de crédito en texto sin cifrar.</a:t>
            </a:r>
            <a:endParaRPr lang="es-PE" dirty="0"/>
          </a:p>
        </p:txBody>
      </p:sp>
    </p:spTree>
    <p:extLst>
      <p:ext uri="{BB962C8B-B14F-4D97-AF65-F5344CB8AC3E}">
        <p14:creationId xmlns:p14="http://schemas.microsoft.com/office/powerpoint/2010/main" val="267336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b="1" dirty="0"/>
              <a:t>Escenario #2</a:t>
            </a:r>
            <a:r>
              <a:rPr lang="es-MX" dirty="0"/>
              <a:t>: Un sitio no utiliza ni aplica TLS para todas sus páginas o admite un cifrado débil. Un atacante monitorea el tráfico de la red (por ejemplo, en una red inalámbrica insegura), degrada las conexiones de HTTPS a HTTP, intercepta solicitudes y roba la cookie de sesión del usuario. El atacante luego reutiliza esta cookie y secuestra la sesión (autenticada) del usuario, accediendo o modificando los datos privados del usuario. En lugar de lo anterior, podrían alterar todos los datos transportados, por ejemplo, el destinatario de una transferencia de dinero.</a:t>
            </a:r>
            <a:endParaRPr lang="es-PE" dirty="0"/>
          </a:p>
        </p:txBody>
      </p:sp>
    </p:spTree>
    <p:extLst>
      <p:ext uri="{BB962C8B-B14F-4D97-AF65-F5344CB8AC3E}">
        <p14:creationId xmlns:p14="http://schemas.microsoft.com/office/powerpoint/2010/main" val="127737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b="1" dirty="0"/>
              <a:t>Escenario #3</a:t>
            </a:r>
            <a:r>
              <a:rPr lang="es-MX" dirty="0"/>
              <a:t>: La base de datos de contraseñas utiliza hashes simples o sin un valor inicial aleatorio único(</a:t>
            </a:r>
            <a:r>
              <a:rPr lang="es-MX" dirty="0" err="1"/>
              <a:t>salt</a:t>
            </a:r>
            <a:r>
              <a:rPr lang="es-MX" dirty="0"/>
              <a:t>) para almacenar todas las contraseñas. Una falla en la carga de archivos permite a un atacante recuperar la base de datos de contraseñas. Todos los hashes sin </a:t>
            </a:r>
            <a:r>
              <a:rPr lang="es-MX" dirty="0" err="1"/>
              <a:t>salt</a:t>
            </a:r>
            <a:r>
              <a:rPr lang="es-MX" dirty="0"/>
              <a:t> se pueden calcular a partir de una </a:t>
            </a:r>
            <a:r>
              <a:rPr lang="es-MX" dirty="0" err="1"/>
              <a:t>rainbow</a:t>
            </a:r>
            <a:r>
              <a:rPr lang="es-MX" dirty="0"/>
              <a:t> </a:t>
            </a:r>
            <a:r>
              <a:rPr lang="es-MX" dirty="0" err="1"/>
              <a:t>table</a:t>
            </a:r>
            <a:r>
              <a:rPr lang="es-MX" dirty="0"/>
              <a:t> de hashes pre calculados. Los hash generados por funciones hash simples o rápidas pueden ser descifrados a través de cálculos intensivos provistos por una o mas </a:t>
            </a:r>
            <a:r>
              <a:rPr lang="es-MX" dirty="0" err="1"/>
              <a:t>GPUs</a:t>
            </a:r>
            <a:r>
              <a:rPr lang="es-MX" dirty="0"/>
              <a:t>, incluso si utilizan un </a:t>
            </a:r>
            <a:r>
              <a:rPr lang="es-MX" dirty="0" err="1"/>
              <a:t>salt</a:t>
            </a:r>
            <a:r>
              <a:rPr lang="es-MX" dirty="0"/>
              <a:t>.</a:t>
            </a:r>
            <a:endParaRPr lang="es-PE" dirty="0"/>
          </a:p>
        </p:txBody>
      </p:sp>
    </p:spTree>
    <p:extLst>
      <p:ext uri="{BB962C8B-B14F-4D97-AF65-F5344CB8AC3E}">
        <p14:creationId xmlns:p14="http://schemas.microsoft.com/office/powerpoint/2010/main" val="39271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(A2) </a:t>
            </a:r>
            <a:r>
              <a:rPr lang="es-PE" dirty="0">
                <a:solidFill>
                  <a:srgbClr val="00B050"/>
                </a:solidFill>
              </a:rPr>
              <a:t>Cryptographic Failures</a:t>
            </a: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4" y="3691805"/>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1884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A02 </a:t>
            </a:r>
            <a:r>
              <a:rPr lang="es-PE" dirty="0"/>
              <a:t>Cryptographic </a:t>
            </a:r>
            <a:r>
              <a:rPr lang="es-PE" dirty="0" smtClean="0"/>
              <a:t>Failures</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a:xfrm>
            <a:off x="838200" y="1825625"/>
            <a:ext cx="6336323" cy="4351338"/>
          </a:xfrm>
        </p:spPr>
        <p:txBody>
          <a:bodyPr>
            <a:normAutofit fontScale="92500" lnSpcReduction="10000"/>
          </a:bodyPr>
          <a:lstStyle/>
          <a:p>
            <a:r>
              <a:rPr lang="es-MX" dirty="0"/>
              <a:t>Lo primero es determinar las necesidades de protección de los datos en tránsito y en reposo. Por ejemplo, contraseñas, números de tarjetas de crédito, registros médicos, información personal y secretos comerciales requieren protección adicional, principalmente si están sujetos a leyes de privacidad (por ejemplo, el Reglamento General de Protección de Datos -GDPR- de la UE), o regulaciones, (por ejemplo, protección de datos financieros como el Estándar de Seguridad de Datos de PCI -PCI DSS-)</a:t>
            </a:r>
            <a:endParaRPr lang="es-PE" dirty="0"/>
          </a:p>
        </p:txBody>
      </p:sp>
      <p:pic>
        <p:nvPicPr>
          <p:cNvPr id="4" name="Imagen 3"/>
          <p:cNvPicPr>
            <a:picLocks noChangeAspect="1"/>
          </p:cNvPicPr>
          <p:nvPr/>
        </p:nvPicPr>
        <p:blipFill>
          <a:blip r:embed="rId2"/>
          <a:stretch>
            <a:fillRect/>
          </a:stretch>
        </p:blipFill>
        <p:spPr>
          <a:xfrm>
            <a:off x="7355944" y="1945659"/>
            <a:ext cx="4537342" cy="2344987"/>
          </a:xfrm>
          <a:prstGeom prst="rect">
            <a:avLst/>
          </a:prstGeom>
        </p:spPr>
      </p:pic>
    </p:spTree>
    <p:extLst>
      <p:ext uri="{BB962C8B-B14F-4D97-AF65-F5344CB8AC3E}">
        <p14:creationId xmlns:p14="http://schemas.microsoft.com/office/powerpoint/2010/main" val="132966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normAutofit lnSpcReduction="10000"/>
          </a:bodyPr>
          <a:lstStyle/>
          <a:p>
            <a:r>
              <a:rPr lang="es-MX" dirty="0"/>
              <a:t>¿Se transmiten datos en texto claro? Esto se refiere a protocolos como HTTP, SMTP, FTP que también utilizan actualizaciones de TLS como STARTTLS. El tráfico externo de Internet es peligroso. Verifique todo el tráfico interno, por ejemplo, entre balanceadores de carga, servidores web o sistemas de back-end.</a:t>
            </a:r>
          </a:p>
          <a:p>
            <a:r>
              <a:rPr lang="es-MX" dirty="0"/>
              <a:t>¿Se utilizan algoritmos o protocolos criptográficos antiguos o débiles de forma predeterminada o en código antiguo?</a:t>
            </a:r>
          </a:p>
          <a:p>
            <a:r>
              <a:rPr lang="es-MX" dirty="0"/>
              <a:t>¿Se utilizan claves criptográficas predeterminadas, se generan o reutilizan claves criptográficas débiles, o es inexistente la gestión o rotación de claves adecuadas? ¿Se incluyen las claves criptográficas en los repositorios de código fuente?</a:t>
            </a:r>
          </a:p>
          <a:p>
            <a:endParaRPr lang="es-PE" dirty="0"/>
          </a:p>
        </p:txBody>
      </p:sp>
    </p:spTree>
    <p:extLst>
      <p:ext uri="{BB962C8B-B14F-4D97-AF65-F5344CB8AC3E}">
        <p14:creationId xmlns:p14="http://schemas.microsoft.com/office/powerpoint/2010/main" val="344123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lnSpcReduction="10000"/>
          </a:bodyPr>
          <a:lstStyle/>
          <a:p>
            <a:r>
              <a:rPr lang="es-MX" dirty="0"/>
              <a:t>¿No es forzado el cifrado, por ejemplo, faltan las directivas de seguridad de los encabezados HTTP (navegador) o los encabezados?</a:t>
            </a:r>
          </a:p>
          <a:p>
            <a:r>
              <a:rPr lang="es-MX" dirty="0"/>
              <a:t>¿El certificado de servidor recibido y la cadena de confianza se encuentran debidamente validados?</a:t>
            </a:r>
          </a:p>
          <a:p>
            <a:r>
              <a:rPr lang="es-MX" dirty="0"/>
              <a:t>¿Los vectores de inicialización se ignoran, se reutilizan o no se generan de forma suficientemente seguros para el modo de operación criptográfico? ¿Se utiliza un modo de funcionamiento inseguro como el ECB? ¿Se utiliza un cifrado cuando el cifrado autenticado es más apropiada?</a:t>
            </a:r>
          </a:p>
          <a:p>
            <a:r>
              <a:rPr lang="es-MX" dirty="0"/>
              <a:t>¿Las contraseñas se utilizan como claves criptográficas en ausencia de una función de derivación de claves a partir de contraseñas?</a:t>
            </a:r>
          </a:p>
          <a:p>
            <a:endParaRPr lang="es-PE" dirty="0"/>
          </a:p>
        </p:txBody>
      </p:sp>
    </p:spTree>
    <p:extLst>
      <p:ext uri="{BB962C8B-B14F-4D97-AF65-F5344CB8AC3E}">
        <p14:creationId xmlns:p14="http://schemas.microsoft.com/office/powerpoint/2010/main" val="20065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fontScale="92500" lnSpcReduction="20000"/>
          </a:bodyPr>
          <a:lstStyle/>
          <a:p>
            <a:r>
              <a:rPr lang="es-MX" dirty="0"/>
              <a:t>¿Se utiliza con fines criptográficos generadores de aleatoriedad que no fueron diseñaron para dicho fin? Incluso si se elige la función correcta, debe ser inicializada (</a:t>
            </a:r>
            <a:r>
              <a:rPr lang="es-MX" dirty="0" err="1"/>
              <a:t>seed</a:t>
            </a:r>
            <a:r>
              <a:rPr lang="es-MX" dirty="0"/>
              <a:t>) por el desarrollador y, de no ser así, ¿el desarrollador ha sobrescrito la funcionalidad de semilla fuerte incorporada con una semilla que carece de suficiente entropía/imprevisibilidad?</a:t>
            </a:r>
          </a:p>
          <a:p>
            <a:r>
              <a:rPr lang="es-MX" dirty="0"/>
              <a:t>¿Se utilizan funciones hash en obsoletas, como MD5 o SHA1, o se utilizan funciones hash no criptográficas cuando se necesitan funciones hash criptográficas?</a:t>
            </a:r>
          </a:p>
          <a:p>
            <a:r>
              <a:rPr lang="es-MX" dirty="0"/>
              <a:t>¿Se utilizan métodos criptográficos de relleno(</a:t>
            </a:r>
            <a:r>
              <a:rPr lang="es-MX" dirty="0" err="1"/>
              <a:t>padding</a:t>
            </a:r>
            <a:r>
              <a:rPr lang="es-MX" dirty="0"/>
              <a:t>) obsoletos, como PKCS número 1 v1.5?</a:t>
            </a:r>
          </a:p>
          <a:p>
            <a:r>
              <a:rPr lang="es-MX" dirty="0"/>
              <a:t>¿Se pueden explotar los mensajes de errores criptográficos como un canal lateral, por ejemplo, en forma de ataques de criptoanálisis por modificación relleno (Oracle </a:t>
            </a:r>
            <a:r>
              <a:rPr lang="es-MX" dirty="0" err="1"/>
              <a:t>Padding</a:t>
            </a:r>
            <a:r>
              <a:rPr lang="es-MX" dirty="0"/>
              <a:t>)?</a:t>
            </a:r>
          </a:p>
          <a:p>
            <a:endParaRPr lang="es-PE" dirty="0"/>
          </a:p>
        </p:txBody>
      </p:sp>
    </p:spTree>
    <p:extLst>
      <p:ext uri="{BB962C8B-B14F-4D97-AF65-F5344CB8AC3E}">
        <p14:creationId xmlns:p14="http://schemas.microsoft.com/office/powerpoint/2010/main" val="337286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lstStyle/>
          <a:p>
            <a:r>
              <a:rPr lang="es-MX" dirty="0"/>
              <a:t>Clasifique los datos procesados, almacenados o transmitidos por una aplicación. Identifique qué datos son confidenciales de acuerdo con las leyes de privacidad, los requisitos reglamentarios o las necesidades comerciales.</a:t>
            </a:r>
          </a:p>
          <a:p>
            <a:r>
              <a:rPr lang="es-MX" dirty="0"/>
              <a:t>No almacene datos sensibles innecesariamente. Descártelos lo antes posible o utilice una utilización de tokens compatible con PCI DSS o incluso el truncamiento. Los datos que no se conservan no se pueden robar.</a:t>
            </a:r>
          </a:p>
          <a:p>
            <a:r>
              <a:rPr lang="es-MX" dirty="0"/>
              <a:t>Asegúrese de cifrar todos los datos sensibles en reposo (almacenamiento).</a:t>
            </a:r>
          </a:p>
          <a:p>
            <a:endParaRPr lang="es-PE" dirty="0"/>
          </a:p>
        </p:txBody>
      </p:sp>
    </p:spTree>
    <p:extLst>
      <p:ext uri="{BB962C8B-B14F-4D97-AF65-F5344CB8AC3E}">
        <p14:creationId xmlns:p14="http://schemas.microsoft.com/office/powerpoint/2010/main" val="38698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10000"/>
          </a:bodyPr>
          <a:lstStyle/>
          <a:p>
            <a:r>
              <a:rPr lang="es-MX" dirty="0"/>
              <a:t>Garantice la implementación de algoritmos, protocolos y claves que utilicen estándares sólidos y actualizados; utilice una gestión de claves adecuada.</a:t>
            </a:r>
          </a:p>
          <a:p>
            <a:r>
              <a:rPr lang="es-MX" dirty="0"/>
              <a:t>Cifre todos los datos en tránsito con protocolos seguros como TLS con </a:t>
            </a:r>
            <a:r>
              <a:rPr lang="es-MX" dirty="0" err="1"/>
              <a:t>cifradores</a:t>
            </a:r>
            <a:r>
              <a:rPr lang="es-MX" dirty="0"/>
              <a:t> de confidencialidad adelantada (forward </a:t>
            </a:r>
            <a:r>
              <a:rPr lang="es-MX" dirty="0" err="1"/>
              <a:t>secrecy</a:t>
            </a:r>
            <a:r>
              <a:rPr lang="es-MX" dirty="0"/>
              <a:t>, o FS), priorización de </a:t>
            </a:r>
            <a:r>
              <a:rPr lang="es-MX" dirty="0" err="1"/>
              <a:t>cifradores</a:t>
            </a:r>
            <a:r>
              <a:rPr lang="es-MX" dirty="0"/>
              <a:t> por parte del servidor y parámetros seguros. Aplique el cifrado mediante directivas como HTTP </a:t>
            </a:r>
            <a:r>
              <a:rPr lang="es-MX" dirty="0" err="1"/>
              <a:t>Strict</a:t>
            </a:r>
            <a:r>
              <a:rPr lang="es-MX" dirty="0"/>
              <a:t> </a:t>
            </a:r>
            <a:r>
              <a:rPr lang="es-MX" dirty="0" err="1"/>
              <a:t>Transport</a:t>
            </a:r>
            <a:r>
              <a:rPr lang="es-MX" dirty="0"/>
              <a:t> Security (HSTS).</a:t>
            </a:r>
          </a:p>
          <a:p>
            <a:r>
              <a:rPr lang="es-MX" dirty="0"/>
              <a:t>Deshabilite el almacenamiento en caché para respuestas que contengan datos sensibles.</a:t>
            </a:r>
          </a:p>
          <a:p>
            <a:r>
              <a:rPr lang="es-MX" dirty="0"/>
              <a:t>Aplique los controles de seguridad requeridos según la clasificación de los datos.</a:t>
            </a:r>
          </a:p>
          <a:p>
            <a:endParaRPr lang="es-PE" dirty="0"/>
          </a:p>
        </p:txBody>
      </p:sp>
    </p:spTree>
    <p:extLst>
      <p:ext uri="{BB962C8B-B14F-4D97-AF65-F5344CB8AC3E}">
        <p14:creationId xmlns:p14="http://schemas.microsoft.com/office/powerpoint/2010/main" val="38147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10000"/>
          </a:bodyPr>
          <a:lstStyle/>
          <a:p>
            <a:r>
              <a:rPr lang="es-MX" dirty="0"/>
              <a:t>No utilice protocolos antiguos como FTP y SMTP para transportar datos sensibles.</a:t>
            </a:r>
          </a:p>
          <a:p>
            <a:r>
              <a:rPr lang="es-MX" dirty="0"/>
              <a:t>Almacene las contraseñas utilizando funciones robustas, flexibles, que utilicen sal en los hashes y use un factor de retraso (factor de trabajo), como Argon2, </a:t>
            </a:r>
            <a:r>
              <a:rPr lang="es-MX" dirty="0" err="1"/>
              <a:t>scrypt</a:t>
            </a:r>
            <a:r>
              <a:rPr lang="es-MX" dirty="0"/>
              <a:t>, </a:t>
            </a:r>
            <a:r>
              <a:rPr lang="es-MX" dirty="0" err="1"/>
              <a:t>bcrypt</a:t>
            </a:r>
            <a:r>
              <a:rPr lang="es-MX" dirty="0"/>
              <a:t> o PBKDF2.</a:t>
            </a:r>
          </a:p>
          <a:p>
            <a:r>
              <a:rPr lang="es-MX" dirty="0"/>
              <a:t>Elija vectores de inicialización apropiados para el modo de operación. Para muchos modos, esto significa usar un CSPRNG (generador de números </a:t>
            </a:r>
            <a:r>
              <a:rPr lang="es-MX" dirty="0" err="1"/>
              <a:t>pseudoaleatorios</a:t>
            </a:r>
            <a:r>
              <a:rPr lang="es-MX" dirty="0"/>
              <a:t> criptográficamente seguro). Para los modos que requieren un </a:t>
            </a:r>
            <a:r>
              <a:rPr lang="es-MX" dirty="0" err="1"/>
              <a:t>nonce</a:t>
            </a:r>
            <a:r>
              <a:rPr lang="es-MX" dirty="0"/>
              <a:t>, el vector de inicialización (IV) no necesita un CSPRNG. En todos los casos, el IV nunca debe usarse dos veces para una clave fija.</a:t>
            </a:r>
          </a:p>
          <a:p>
            <a:r>
              <a:rPr lang="es-MX" dirty="0"/>
              <a:t>Utilice siempre cifrado autenticado en lugar de solo cifrado.</a:t>
            </a:r>
          </a:p>
          <a:p>
            <a:endParaRPr lang="es-PE" dirty="0"/>
          </a:p>
        </p:txBody>
      </p:sp>
    </p:spTree>
    <p:extLst>
      <p:ext uri="{BB962C8B-B14F-4D97-AF65-F5344CB8AC3E}">
        <p14:creationId xmlns:p14="http://schemas.microsoft.com/office/powerpoint/2010/main" val="33413824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1167</Words>
  <Application>Microsoft Office PowerPoint</Application>
  <PresentationFormat>Panorámica</PresentationFormat>
  <Paragraphs>49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A02 Cryptographic Failures</vt:lpstr>
      <vt:lpstr>Descripción</vt:lpstr>
      <vt:lpstr>Vulnerabilidades</vt:lpstr>
      <vt:lpstr>continuación</vt:lpstr>
      <vt:lpstr>continuación</vt:lpstr>
      <vt:lpstr>Prevención</vt:lpstr>
      <vt:lpstr>Presentación de PowerPoint</vt:lpstr>
      <vt:lpstr>Presentación de PowerPoint</vt:lpstr>
      <vt:lpstr>Presentación de PowerPoint</vt:lpstr>
      <vt:lpstr>Escenarios</vt:lpstr>
      <vt:lpstr>continuación</vt:lpstr>
      <vt:lpstr>continuación</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21</cp:revision>
  <dcterms:created xsi:type="dcterms:W3CDTF">2023-10-31T14:58:50Z</dcterms:created>
  <dcterms:modified xsi:type="dcterms:W3CDTF">2023-11-10T12:07:41Z</dcterms:modified>
</cp:coreProperties>
</file>