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7" r:id="rId3"/>
    <p:sldId id="288" r:id="rId4"/>
    <p:sldId id="289" r:id="rId5"/>
    <p:sldId id="290" r:id="rId6"/>
    <p:sldId id="292" r:id="rId7"/>
    <p:sldId id="291" r:id="rId8"/>
    <p:sldId id="293" r:id="rId9"/>
    <p:sldId id="287" r:id="rId10"/>
  </p:sldIdLst>
  <p:sldSz cx="12192000" cy="6858000"/>
  <p:notesSz cx="6858000" cy="9144000"/>
  <p:defaultTex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92"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7" name="Rectángulo 6"/>
          <p:cNvSpPr/>
          <p:nvPr userDrawn="1"/>
        </p:nvSpPr>
        <p:spPr>
          <a:xfrm>
            <a:off x="0" y="6176963"/>
            <a:ext cx="12192000" cy="681037"/>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smtClean="0"/>
              <a:t>Haga clic para modificar el estilo de título del patrón</a:t>
            </a:r>
            <a:endParaRPr lang="es-PE"/>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editar el estilo de subtítulo del patrón</a:t>
            </a:r>
            <a:endParaRPr lang="es-PE"/>
          </a:p>
        </p:txBody>
      </p:sp>
      <p:sp>
        <p:nvSpPr>
          <p:cNvPr id="4" name="Marcador de fecha 3"/>
          <p:cNvSpPr>
            <a:spLocks noGrp="1"/>
          </p:cNvSpPr>
          <p:nvPr>
            <p:ph type="dt" sz="half" idx="10"/>
          </p:nvPr>
        </p:nvSpPr>
        <p:spPr/>
        <p:txBody>
          <a:bodyPr/>
          <a:lstStyle/>
          <a:p>
            <a:fld id="{531C8478-8691-47AE-A71A-38912635015B}" type="datetimeFigureOut">
              <a:rPr lang="es-PE" smtClean="0"/>
              <a:t>10/11/2023</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6EF99B91-E578-4989-98EC-F66D130D8317}" type="slidenum">
              <a:rPr lang="es-PE" smtClean="0"/>
              <a:t>‹Nº›</a:t>
            </a:fld>
            <a:endParaRPr lang="es-PE"/>
          </a:p>
        </p:txBody>
      </p:sp>
      <p:sp>
        <p:nvSpPr>
          <p:cNvPr id="8" name="CuadroTexto 7"/>
          <p:cNvSpPr txBox="1"/>
          <p:nvPr userDrawn="1"/>
        </p:nvSpPr>
        <p:spPr>
          <a:xfrm>
            <a:off x="534572" y="6311900"/>
            <a:ext cx="2373520" cy="369332"/>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PE" dirty="0" smtClean="0">
                <a:solidFill>
                  <a:schemeClr val="bg1"/>
                </a:solidFill>
              </a:rPr>
              <a:t>A03 </a:t>
            </a:r>
            <a:r>
              <a:rPr lang="es-PE" sz="1800" b="0" i="0" kern="1200" dirty="0" smtClean="0">
                <a:solidFill>
                  <a:schemeClr val="bg1"/>
                </a:solidFill>
                <a:effectLst/>
                <a:latin typeface="+mn-lt"/>
                <a:ea typeface="+mn-ea"/>
                <a:cs typeface="+mn-cs"/>
              </a:rPr>
              <a:t>Injection</a:t>
            </a:r>
            <a:endParaRPr lang="en-US" dirty="0">
              <a:solidFill>
                <a:schemeClr val="bg1"/>
              </a:solidFill>
            </a:endParaRPr>
          </a:p>
        </p:txBody>
      </p:sp>
    </p:spTree>
    <p:extLst>
      <p:ext uri="{BB962C8B-B14F-4D97-AF65-F5344CB8AC3E}">
        <p14:creationId xmlns:p14="http://schemas.microsoft.com/office/powerpoint/2010/main" val="18639581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PE"/>
          </a:p>
        </p:txBody>
      </p:sp>
      <p:sp>
        <p:nvSpPr>
          <p:cNvPr id="3" name="Marcador de texto vertical 2"/>
          <p:cNvSpPr>
            <a:spLocks noGrp="1"/>
          </p:cNvSpPr>
          <p:nvPr>
            <p:ph type="body" orient="vert" idx="1"/>
          </p:nvPr>
        </p:nvSpPr>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fecha 3"/>
          <p:cNvSpPr>
            <a:spLocks noGrp="1"/>
          </p:cNvSpPr>
          <p:nvPr>
            <p:ph type="dt" sz="half" idx="10"/>
          </p:nvPr>
        </p:nvSpPr>
        <p:spPr/>
        <p:txBody>
          <a:bodyPr/>
          <a:lstStyle/>
          <a:p>
            <a:fld id="{531C8478-8691-47AE-A71A-38912635015B}" type="datetimeFigureOut">
              <a:rPr lang="es-PE" smtClean="0"/>
              <a:t>10/11/2023</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6EF99B91-E578-4989-98EC-F66D130D8317}" type="slidenum">
              <a:rPr lang="es-PE" smtClean="0"/>
              <a:t>‹Nº›</a:t>
            </a:fld>
            <a:endParaRPr lang="es-PE"/>
          </a:p>
        </p:txBody>
      </p:sp>
      <p:sp>
        <p:nvSpPr>
          <p:cNvPr id="8" name="CuadroTexto 7"/>
          <p:cNvSpPr txBox="1"/>
          <p:nvPr userDrawn="1"/>
        </p:nvSpPr>
        <p:spPr>
          <a:xfrm>
            <a:off x="534572" y="6311900"/>
            <a:ext cx="1938416" cy="369332"/>
          </a:xfrm>
          <a:prstGeom prst="rect">
            <a:avLst/>
          </a:prstGeom>
          <a:noFill/>
        </p:spPr>
        <p:txBody>
          <a:bodyPr wrap="none" rtlCol="0">
            <a:spAutoFit/>
          </a:bodyPr>
          <a:lstStyle/>
          <a:p>
            <a:r>
              <a:rPr lang="en-US" dirty="0" smtClean="0">
                <a:solidFill>
                  <a:schemeClr val="bg1"/>
                </a:solidFill>
              </a:rPr>
              <a:t>A01 Access Broken</a:t>
            </a:r>
            <a:endParaRPr lang="en-US" dirty="0">
              <a:solidFill>
                <a:schemeClr val="bg1"/>
              </a:solidFill>
            </a:endParaRPr>
          </a:p>
        </p:txBody>
      </p:sp>
    </p:spTree>
    <p:extLst>
      <p:ext uri="{BB962C8B-B14F-4D97-AF65-F5344CB8AC3E}">
        <p14:creationId xmlns:p14="http://schemas.microsoft.com/office/powerpoint/2010/main" val="24043103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smtClean="0"/>
              <a:t>Haga clic para modificar el estilo de título del patrón</a:t>
            </a:r>
            <a:endParaRPr lang="es-PE"/>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fecha 3"/>
          <p:cNvSpPr>
            <a:spLocks noGrp="1"/>
          </p:cNvSpPr>
          <p:nvPr>
            <p:ph type="dt" sz="half" idx="10"/>
          </p:nvPr>
        </p:nvSpPr>
        <p:spPr/>
        <p:txBody>
          <a:bodyPr/>
          <a:lstStyle/>
          <a:p>
            <a:fld id="{531C8478-8691-47AE-A71A-38912635015B}" type="datetimeFigureOut">
              <a:rPr lang="es-PE" smtClean="0"/>
              <a:t>10/11/2023</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6EF99B91-E578-4989-98EC-F66D130D8317}" type="slidenum">
              <a:rPr lang="es-PE" smtClean="0"/>
              <a:t>‹Nº›</a:t>
            </a:fld>
            <a:endParaRPr lang="es-PE"/>
          </a:p>
        </p:txBody>
      </p:sp>
      <p:sp>
        <p:nvSpPr>
          <p:cNvPr id="8" name="CuadroTexto 7"/>
          <p:cNvSpPr txBox="1"/>
          <p:nvPr userDrawn="1"/>
        </p:nvSpPr>
        <p:spPr>
          <a:xfrm>
            <a:off x="534572" y="6311900"/>
            <a:ext cx="1938416" cy="369332"/>
          </a:xfrm>
          <a:prstGeom prst="rect">
            <a:avLst/>
          </a:prstGeom>
          <a:noFill/>
        </p:spPr>
        <p:txBody>
          <a:bodyPr wrap="none" rtlCol="0">
            <a:spAutoFit/>
          </a:bodyPr>
          <a:lstStyle/>
          <a:p>
            <a:r>
              <a:rPr lang="en-US" dirty="0" smtClean="0">
                <a:solidFill>
                  <a:schemeClr val="bg1"/>
                </a:solidFill>
              </a:rPr>
              <a:t>A01 Access Broken</a:t>
            </a:r>
            <a:endParaRPr lang="en-US" dirty="0">
              <a:solidFill>
                <a:schemeClr val="bg1"/>
              </a:solidFill>
            </a:endParaRPr>
          </a:p>
        </p:txBody>
      </p:sp>
    </p:spTree>
    <p:extLst>
      <p:ext uri="{BB962C8B-B14F-4D97-AF65-F5344CB8AC3E}">
        <p14:creationId xmlns:p14="http://schemas.microsoft.com/office/powerpoint/2010/main" val="27899254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7" name="Rectángulo 6"/>
          <p:cNvSpPr/>
          <p:nvPr userDrawn="1"/>
        </p:nvSpPr>
        <p:spPr>
          <a:xfrm>
            <a:off x="0" y="6176963"/>
            <a:ext cx="12192000" cy="681037"/>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2" name="Título 1"/>
          <p:cNvSpPr>
            <a:spLocks noGrp="1"/>
          </p:cNvSpPr>
          <p:nvPr>
            <p:ph type="title"/>
          </p:nvPr>
        </p:nvSpPr>
        <p:spPr/>
        <p:txBody>
          <a:bodyPr/>
          <a:lstStyle/>
          <a:p>
            <a:r>
              <a:rPr lang="es-ES" smtClean="0"/>
              <a:t>Haga clic para modificar el estilo de título del patrón</a:t>
            </a:r>
            <a:endParaRPr lang="es-PE"/>
          </a:p>
        </p:txBody>
      </p:sp>
      <p:sp>
        <p:nvSpPr>
          <p:cNvPr id="3" name="Marcador de contenido 2"/>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fecha 3"/>
          <p:cNvSpPr>
            <a:spLocks noGrp="1"/>
          </p:cNvSpPr>
          <p:nvPr>
            <p:ph type="dt" sz="half" idx="10"/>
          </p:nvPr>
        </p:nvSpPr>
        <p:spPr/>
        <p:txBody>
          <a:bodyPr/>
          <a:lstStyle/>
          <a:p>
            <a:fld id="{531C8478-8691-47AE-A71A-38912635015B}" type="datetimeFigureOut">
              <a:rPr lang="es-PE" smtClean="0"/>
              <a:t>10/11/2023</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6EF99B91-E578-4989-98EC-F66D130D8317}" type="slidenum">
              <a:rPr lang="es-PE" smtClean="0"/>
              <a:t>‹Nº›</a:t>
            </a:fld>
            <a:endParaRPr lang="es-PE"/>
          </a:p>
        </p:txBody>
      </p:sp>
      <p:sp>
        <p:nvSpPr>
          <p:cNvPr id="9" name="CuadroTexto 8"/>
          <p:cNvSpPr txBox="1"/>
          <p:nvPr userDrawn="1"/>
        </p:nvSpPr>
        <p:spPr>
          <a:xfrm>
            <a:off x="534572" y="6311900"/>
            <a:ext cx="2373520" cy="369332"/>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PE" dirty="0" smtClean="0">
                <a:solidFill>
                  <a:schemeClr val="bg1"/>
                </a:solidFill>
              </a:rPr>
              <a:t>A03 </a:t>
            </a:r>
            <a:r>
              <a:rPr lang="es-PE" sz="1800" b="0" i="0" kern="1200" dirty="0" smtClean="0">
                <a:solidFill>
                  <a:schemeClr val="bg1"/>
                </a:solidFill>
                <a:effectLst/>
                <a:latin typeface="+mn-lt"/>
                <a:ea typeface="+mn-ea"/>
                <a:cs typeface="+mn-cs"/>
              </a:rPr>
              <a:t>Injection</a:t>
            </a:r>
            <a:endParaRPr lang="en-US" dirty="0">
              <a:solidFill>
                <a:schemeClr val="bg1"/>
              </a:solidFill>
            </a:endParaRPr>
          </a:p>
        </p:txBody>
      </p:sp>
    </p:spTree>
    <p:extLst>
      <p:ext uri="{BB962C8B-B14F-4D97-AF65-F5344CB8AC3E}">
        <p14:creationId xmlns:p14="http://schemas.microsoft.com/office/powerpoint/2010/main" val="18599301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7" name="Rectángulo 6"/>
          <p:cNvSpPr/>
          <p:nvPr userDrawn="1"/>
        </p:nvSpPr>
        <p:spPr>
          <a:xfrm>
            <a:off x="0" y="6176963"/>
            <a:ext cx="12192000" cy="681037"/>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2" name="Título 1"/>
          <p:cNvSpPr>
            <a:spLocks noGrp="1"/>
          </p:cNvSpPr>
          <p:nvPr>
            <p:ph type="title"/>
          </p:nvPr>
        </p:nvSpPr>
        <p:spPr>
          <a:xfrm>
            <a:off x="831850" y="1709738"/>
            <a:ext cx="10515600" cy="2852737"/>
          </a:xfrm>
        </p:spPr>
        <p:txBody>
          <a:bodyPr anchor="b"/>
          <a:lstStyle>
            <a:lvl1pPr>
              <a:defRPr sz="6000"/>
            </a:lvl1pPr>
          </a:lstStyle>
          <a:p>
            <a:r>
              <a:rPr lang="es-ES" smtClean="0"/>
              <a:t>Haga clic para modificar el estilo de título del patrón</a:t>
            </a:r>
            <a:endParaRPr lang="es-PE"/>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Editar el estilo de texto del patrón</a:t>
            </a:r>
          </a:p>
        </p:txBody>
      </p:sp>
      <p:sp>
        <p:nvSpPr>
          <p:cNvPr id="4" name="Marcador de fecha 3"/>
          <p:cNvSpPr>
            <a:spLocks noGrp="1"/>
          </p:cNvSpPr>
          <p:nvPr>
            <p:ph type="dt" sz="half" idx="10"/>
          </p:nvPr>
        </p:nvSpPr>
        <p:spPr/>
        <p:txBody>
          <a:bodyPr/>
          <a:lstStyle/>
          <a:p>
            <a:fld id="{531C8478-8691-47AE-A71A-38912635015B}" type="datetimeFigureOut">
              <a:rPr lang="es-PE" smtClean="0"/>
              <a:t>10/11/2023</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6EF99B91-E578-4989-98EC-F66D130D8317}" type="slidenum">
              <a:rPr lang="es-PE" smtClean="0"/>
              <a:t>‹Nº›</a:t>
            </a:fld>
            <a:endParaRPr lang="es-PE"/>
          </a:p>
        </p:txBody>
      </p:sp>
      <p:sp>
        <p:nvSpPr>
          <p:cNvPr id="9" name="CuadroTexto 8"/>
          <p:cNvSpPr txBox="1"/>
          <p:nvPr userDrawn="1"/>
        </p:nvSpPr>
        <p:spPr>
          <a:xfrm>
            <a:off x="534572" y="6311900"/>
            <a:ext cx="1938416" cy="369332"/>
          </a:xfrm>
          <a:prstGeom prst="rect">
            <a:avLst/>
          </a:prstGeom>
          <a:noFill/>
        </p:spPr>
        <p:txBody>
          <a:bodyPr wrap="none" rtlCol="0">
            <a:spAutoFit/>
          </a:bodyPr>
          <a:lstStyle/>
          <a:p>
            <a:r>
              <a:rPr lang="en-US" dirty="0" smtClean="0">
                <a:solidFill>
                  <a:schemeClr val="bg1"/>
                </a:solidFill>
              </a:rPr>
              <a:t>A01 Access Broken</a:t>
            </a:r>
            <a:endParaRPr lang="en-US" dirty="0">
              <a:solidFill>
                <a:schemeClr val="bg1"/>
              </a:solidFill>
            </a:endParaRPr>
          </a:p>
        </p:txBody>
      </p:sp>
    </p:spTree>
    <p:extLst>
      <p:ext uri="{BB962C8B-B14F-4D97-AF65-F5344CB8AC3E}">
        <p14:creationId xmlns:p14="http://schemas.microsoft.com/office/powerpoint/2010/main" val="2053996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Rectángulo 7"/>
          <p:cNvSpPr/>
          <p:nvPr userDrawn="1"/>
        </p:nvSpPr>
        <p:spPr>
          <a:xfrm>
            <a:off x="0" y="6176963"/>
            <a:ext cx="12192000" cy="681037"/>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2" name="Título 1"/>
          <p:cNvSpPr>
            <a:spLocks noGrp="1"/>
          </p:cNvSpPr>
          <p:nvPr>
            <p:ph type="title"/>
          </p:nvPr>
        </p:nvSpPr>
        <p:spPr/>
        <p:txBody>
          <a:bodyPr/>
          <a:lstStyle/>
          <a:p>
            <a:r>
              <a:rPr lang="es-ES" smtClean="0"/>
              <a:t>Haga clic para modificar el estilo de título del patrón</a:t>
            </a:r>
            <a:endParaRPr lang="es-PE"/>
          </a:p>
        </p:txBody>
      </p:sp>
      <p:sp>
        <p:nvSpPr>
          <p:cNvPr id="3" name="Marcador de contenido 2"/>
          <p:cNvSpPr>
            <a:spLocks noGrp="1"/>
          </p:cNvSpPr>
          <p:nvPr>
            <p:ph sz="half" idx="1"/>
          </p:nvPr>
        </p:nvSpPr>
        <p:spPr>
          <a:xfrm>
            <a:off x="838200" y="1825625"/>
            <a:ext cx="51816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contenido 3"/>
          <p:cNvSpPr>
            <a:spLocks noGrp="1"/>
          </p:cNvSpPr>
          <p:nvPr>
            <p:ph sz="half" idx="2"/>
          </p:nvPr>
        </p:nvSpPr>
        <p:spPr>
          <a:xfrm>
            <a:off x="6172200" y="1825625"/>
            <a:ext cx="51816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5" name="Marcador de fecha 4"/>
          <p:cNvSpPr>
            <a:spLocks noGrp="1"/>
          </p:cNvSpPr>
          <p:nvPr>
            <p:ph type="dt" sz="half" idx="10"/>
          </p:nvPr>
        </p:nvSpPr>
        <p:spPr/>
        <p:txBody>
          <a:bodyPr/>
          <a:lstStyle/>
          <a:p>
            <a:fld id="{531C8478-8691-47AE-A71A-38912635015B}" type="datetimeFigureOut">
              <a:rPr lang="es-PE" smtClean="0"/>
              <a:t>10/11/2023</a:t>
            </a:fld>
            <a:endParaRPr lang="es-PE"/>
          </a:p>
        </p:txBody>
      </p:sp>
      <p:sp>
        <p:nvSpPr>
          <p:cNvPr id="6" name="Marcador de pie de página 5"/>
          <p:cNvSpPr>
            <a:spLocks noGrp="1"/>
          </p:cNvSpPr>
          <p:nvPr>
            <p:ph type="ftr" sz="quarter" idx="11"/>
          </p:nvPr>
        </p:nvSpPr>
        <p:spPr/>
        <p:txBody>
          <a:bodyPr/>
          <a:lstStyle/>
          <a:p>
            <a:endParaRPr lang="es-PE"/>
          </a:p>
        </p:txBody>
      </p:sp>
      <p:sp>
        <p:nvSpPr>
          <p:cNvPr id="7" name="Marcador de número de diapositiva 6"/>
          <p:cNvSpPr>
            <a:spLocks noGrp="1"/>
          </p:cNvSpPr>
          <p:nvPr>
            <p:ph type="sldNum" sz="quarter" idx="12"/>
          </p:nvPr>
        </p:nvSpPr>
        <p:spPr/>
        <p:txBody>
          <a:bodyPr/>
          <a:lstStyle/>
          <a:p>
            <a:fld id="{6EF99B91-E578-4989-98EC-F66D130D8317}" type="slidenum">
              <a:rPr lang="es-PE" smtClean="0"/>
              <a:t>‹Nº›</a:t>
            </a:fld>
            <a:endParaRPr lang="es-PE"/>
          </a:p>
        </p:txBody>
      </p:sp>
      <p:sp>
        <p:nvSpPr>
          <p:cNvPr id="10" name="CuadroTexto 9"/>
          <p:cNvSpPr txBox="1"/>
          <p:nvPr userDrawn="1"/>
        </p:nvSpPr>
        <p:spPr>
          <a:xfrm>
            <a:off x="534572" y="6311900"/>
            <a:ext cx="1938416" cy="369332"/>
          </a:xfrm>
          <a:prstGeom prst="rect">
            <a:avLst/>
          </a:prstGeom>
          <a:noFill/>
        </p:spPr>
        <p:txBody>
          <a:bodyPr wrap="none" rtlCol="0">
            <a:spAutoFit/>
          </a:bodyPr>
          <a:lstStyle/>
          <a:p>
            <a:r>
              <a:rPr lang="en-US" dirty="0" smtClean="0">
                <a:solidFill>
                  <a:schemeClr val="bg1"/>
                </a:solidFill>
              </a:rPr>
              <a:t>A01 Access Broken</a:t>
            </a:r>
            <a:endParaRPr lang="en-US" dirty="0">
              <a:solidFill>
                <a:schemeClr val="bg1"/>
              </a:solidFill>
            </a:endParaRPr>
          </a:p>
        </p:txBody>
      </p:sp>
    </p:spTree>
    <p:extLst>
      <p:ext uri="{BB962C8B-B14F-4D97-AF65-F5344CB8AC3E}">
        <p14:creationId xmlns:p14="http://schemas.microsoft.com/office/powerpoint/2010/main" val="23687329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Rectángulo 9"/>
          <p:cNvSpPr/>
          <p:nvPr userDrawn="1"/>
        </p:nvSpPr>
        <p:spPr>
          <a:xfrm>
            <a:off x="0" y="6176963"/>
            <a:ext cx="12192000" cy="681037"/>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2" name="Título 1"/>
          <p:cNvSpPr>
            <a:spLocks noGrp="1"/>
          </p:cNvSpPr>
          <p:nvPr>
            <p:ph type="title"/>
          </p:nvPr>
        </p:nvSpPr>
        <p:spPr>
          <a:xfrm>
            <a:off x="839788" y="365125"/>
            <a:ext cx="10515600" cy="1325563"/>
          </a:xfrm>
        </p:spPr>
        <p:txBody>
          <a:bodyPr/>
          <a:lstStyle/>
          <a:p>
            <a:r>
              <a:rPr lang="es-ES" smtClean="0"/>
              <a:t>Haga clic para modificar el estilo de título del patrón</a:t>
            </a:r>
            <a:endParaRPr lang="es-PE"/>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7" name="Marcador de fecha 6"/>
          <p:cNvSpPr>
            <a:spLocks noGrp="1"/>
          </p:cNvSpPr>
          <p:nvPr>
            <p:ph type="dt" sz="half" idx="10"/>
          </p:nvPr>
        </p:nvSpPr>
        <p:spPr/>
        <p:txBody>
          <a:bodyPr/>
          <a:lstStyle/>
          <a:p>
            <a:fld id="{531C8478-8691-47AE-A71A-38912635015B}" type="datetimeFigureOut">
              <a:rPr lang="es-PE" smtClean="0"/>
              <a:t>10/11/2023</a:t>
            </a:fld>
            <a:endParaRPr lang="es-PE"/>
          </a:p>
        </p:txBody>
      </p:sp>
      <p:sp>
        <p:nvSpPr>
          <p:cNvPr id="8" name="Marcador de pie de página 7"/>
          <p:cNvSpPr>
            <a:spLocks noGrp="1"/>
          </p:cNvSpPr>
          <p:nvPr>
            <p:ph type="ftr" sz="quarter" idx="11"/>
          </p:nvPr>
        </p:nvSpPr>
        <p:spPr/>
        <p:txBody>
          <a:bodyPr/>
          <a:lstStyle/>
          <a:p>
            <a:endParaRPr lang="es-PE"/>
          </a:p>
        </p:txBody>
      </p:sp>
      <p:sp>
        <p:nvSpPr>
          <p:cNvPr id="9" name="Marcador de número de diapositiva 8"/>
          <p:cNvSpPr>
            <a:spLocks noGrp="1"/>
          </p:cNvSpPr>
          <p:nvPr>
            <p:ph type="sldNum" sz="quarter" idx="12"/>
          </p:nvPr>
        </p:nvSpPr>
        <p:spPr/>
        <p:txBody>
          <a:bodyPr/>
          <a:lstStyle/>
          <a:p>
            <a:fld id="{6EF99B91-E578-4989-98EC-F66D130D8317}" type="slidenum">
              <a:rPr lang="es-PE" smtClean="0"/>
              <a:t>‹Nº›</a:t>
            </a:fld>
            <a:endParaRPr lang="es-PE"/>
          </a:p>
        </p:txBody>
      </p:sp>
      <p:sp>
        <p:nvSpPr>
          <p:cNvPr id="12" name="CuadroTexto 11"/>
          <p:cNvSpPr txBox="1"/>
          <p:nvPr userDrawn="1"/>
        </p:nvSpPr>
        <p:spPr>
          <a:xfrm>
            <a:off x="534572" y="6311900"/>
            <a:ext cx="1938416" cy="369332"/>
          </a:xfrm>
          <a:prstGeom prst="rect">
            <a:avLst/>
          </a:prstGeom>
          <a:noFill/>
        </p:spPr>
        <p:txBody>
          <a:bodyPr wrap="none" rtlCol="0">
            <a:spAutoFit/>
          </a:bodyPr>
          <a:lstStyle/>
          <a:p>
            <a:r>
              <a:rPr lang="en-US" dirty="0" smtClean="0">
                <a:solidFill>
                  <a:schemeClr val="bg1"/>
                </a:solidFill>
              </a:rPr>
              <a:t>A01 Access Broken</a:t>
            </a:r>
            <a:endParaRPr lang="en-US" dirty="0">
              <a:solidFill>
                <a:schemeClr val="bg1"/>
              </a:solidFill>
            </a:endParaRPr>
          </a:p>
        </p:txBody>
      </p:sp>
    </p:spTree>
    <p:extLst>
      <p:ext uri="{BB962C8B-B14F-4D97-AF65-F5344CB8AC3E}">
        <p14:creationId xmlns:p14="http://schemas.microsoft.com/office/powerpoint/2010/main" val="15113842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6" name="Rectángulo 5"/>
          <p:cNvSpPr/>
          <p:nvPr userDrawn="1"/>
        </p:nvSpPr>
        <p:spPr>
          <a:xfrm>
            <a:off x="0" y="6176963"/>
            <a:ext cx="12192000" cy="681037"/>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2" name="Título 1"/>
          <p:cNvSpPr>
            <a:spLocks noGrp="1"/>
          </p:cNvSpPr>
          <p:nvPr>
            <p:ph type="title"/>
          </p:nvPr>
        </p:nvSpPr>
        <p:spPr/>
        <p:txBody>
          <a:bodyPr/>
          <a:lstStyle/>
          <a:p>
            <a:r>
              <a:rPr lang="es-ES" smtClean="0"/>
              <a:t>Haga clic para modificar el estilo de título del patrón</a:t>
            </a:r>
            <a:endParaRPr lang="es-PE"/>
          </a:p>
        </p:txBody>
      </p:sp>
      <p:sp>
        <p:nvSpPr>
          <p:cNvPr id="3" name="Marcador de fecha 2"/>
          <p:cNvSpPr>
            <a:spLocks noGrp="1"/>
          </p:cNvSpPr>
          <p:nvPr>
            <p:ph type="dt" sz="half" idx="10"/>
          </p:nvPr>
        </p:nvSpPr>
        <p:spPr/>
        <p:txBody>
          <a:bodyPr/>
          <a:lstStyle/>
          <a:p>
            <a:fld id="{531C8478-8691-47AE-A71A-38912635015B}" type="datetimeFigureOut">
              <a:rPr lang="es-PE" smtClean="0"/>
              <a:t>10/11/2023</a:t>
            </a:fld>
            <a:endParaRPr lang="es-PE"/>
          </a:p>
        </p:txBody>
      </p:sp>
      <p:sp>
        <p:nvSpPr>
          <p:cNvPr id="4" name="Marcador de pie de página 3"/>
          <p:cNvSpPr>
            <a:spLocks noGrp="1"/>
          </p:cNvSpPr>
          <p:nvPr>
            <p:ph type="ftr" sz="quarter" idx="11"/>
          </p:nvPr>
        </p:nvSpPr>
        <p:spPr/>
        <p:txBody>
          <a:bodyPr/>
          <a:lstStyle/>
          <a:p>
            <a:endParaRPr lang="es-PE"/>
          </a:p>
        </p:txBody>
      </p:sp>
      <p:sp>
        <p:nvSpPr>
          <p:cNvPr id="5" name="Marcador de número de diapositiva 4"/>
          <p:cNvSpPr>
            <a:spLocks noGrp="1"/>
          </p:cNvSpPr>
          <p:nvPr>
            <p:ph type="sldNum" sz="quarter" idx="12"/>
          </p:nvPr>
        </p:nvSpPr>
        <p:spPr/>
        <p:txBody>
          <a:bodyPr/>
          <a:lstStyle/>
          <a:p>
            <a:fld id="{6EF99B91-E578-4989-98EC-F66D130D8317}" type="slidenum">
              <a:rPr lang="es-PE" smtClean="0"/>
              <a:t>‹Nº›</a:t>
            </a:fld>
            <a:endParaRPr lang="es-PE"/>
          </a:p>
        </p:txBody>
      </p:sp>
      <p:sp>
        <p:nvSpPr>
          <p:cNvPr id="8" name="CuadroTexto 7"/>
          <p:cNvSpPr txBox="1"/>
          <p:nvPr userDrawn="1"/>
        </p:nvSpPr>
        <p:spPr>
          <a:xfrm>
            <a:off x="534572" y="6311900"/>
            <a:ext cx="1938416" cy="369332"/>
          </a:xfrm>
          <a:prstGeom prst="rect">
            <a:avLst/>
          </a:prstGeom>
          <a:noFill/>
        </p:spPr>
        <p:txBody>
          <a:bodyPr wrap="none" rtlCol="0">
            <a:spAutoFit/>
          </a:bodyPr>
          <a:lstStyle/>
          <a:p>
            <a:r>
              <a:rPr lang="en-US" dirty="0" smtClean="0">
                <a:solidFill>
                  <a:schemeClr val="bg1"/>
                </a:solidFill>
              </a:rPr>
              <a:t>A01 Access Broken</a:t>
            </a:r>
            <a:endParaRPr lang="en-US" dirty="0">
              <a:solidFill>
                <a:schemeClr val="bg1"/>
              </a:solidFill>
            </a:endParaRPr>
          </a:p>
        </p:txBody>
      </p:sp>
    </p:spTree>
    <p:extLst>
      <p:ext uri="{BB962C8B-B14F-4D97-AF65-F5344CB8AC3E}">
        <p14:creationId xmlns:p14="http://schemas.microsoft.com/office/powerpoint/2010/main" val="23509672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531C8478-8691-47AE-A71A-38912635015B}" type="datetimeFigureOut">
              <a:rPr lang="es-PE" smtClean="0"/>
              <a:t>10/11/2023</a:t>
            </a:fld>
            <a:endParaRPr lang="es-PE"/>
          </a:p>
        </p:txBody>
      </p:sp>
      <p:sp>
        <p:nvSpPr>
          <p:cNvPr id="3" name="Marcador de pie de página 2"/>
          <p:cNvSpPr>
            <a:spLocks noGrp="1"/>
          </p:cNvSpPr>
          <p:nvPr>
            <p:ph type="ftr" sz="quarter" idx="11"/>
          </p:nvPr>
        </p:nvSpPr>
        <p:spPr/>
        <p:txBody>
          <a:bodyPr/>
          <a:lstStyle/>
          <a:p>
            <a:endParaRPr lang="es-PE"/>
          </a:p>
        </p:txBody>
      </p:sp>
      <p:sp>
        <p:nvSpPr>
          <p:cNvPr id="4" name="Marcador de número de diapositiva 3"/>
          <p:cNvSpPr>
            <a:spLocks noGrp="1"/>
          </p:cNvSpPr>
          <p:nvPr>
            <p:ph type="sldNum" sz="quarter" idx="12"/>
          </p:nvPr>
        </p:nvSpPr>
        <p:spPr/>
        <p:txBody>
          <a:bodyPr/>
          <a:lstStyle/>
          <a:p>
            <a:fld id="{6EF99B91-E578-4989-98EC-F66D130D8317}" type="slidenum">
              <a:rPr lang="es-PE" smtClean="0"/>
              <a:t>‹Nº›</a:t>
            </a:fld>
            <a:endParaRPr lang="es-PE"/>
          </a:p>
        </p:txBody>
      </p:sp>
      <p:sp>
        <p:nvSpPr>
          <p:cNvPr id="6" name="CuadroTexto 5"/>
          <p:cNvSpPr txBox="1"/>
          <p:nvPr userDrawn="1"/>
        </p:nvSpPr>
        <p:spPr>
          <a:xfrm>
            <a:off x="534572" y="6311900"/>
            <a:ext cx="1938416" cy="369332"/>
          </a:xfrm>
          <a:prstGeom prst="rect">
            <a:avLst/>
          </a:prstGeom>
          <a:noFill/>
        </p:spPr>
        <p:txBody>
          <a:bodyPr wrap="none" rtlCol="0">
            <a:spAutoFit/>
          </a:bodyPr>
          <a:lstStyle/>
          <a:p>
            <a:r>
              <a:rPr lang="en-US" dirty="0" smtClean="0">
                <a:solidFill>
                  <a:schemeClr val="bg1"/>
                </a:solidFill>
              </a:rPr>
              <a:t>A01 Access Broken</a:t>
            </a:r>
            <a:endParaRPr lang="en-US" dirty="0">
              <a:solidFill>
                <a:schemeClr val="bg1"/>
              </a:solidFill>
            </a:endParaRPr>
          </a:p>
        </p:txBody>
      </p:sp>
    </p:spTree>
    <p:extLst>
      <p:ext uri="{BB962C8B-B14F-4D97-AF65-F5344CB8AC3E}">
        <p14:creationId xmlns:p14="http://schemas.microsoft.com/office/powerpoint/2010/main" val="30705097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PE"/>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Marcador de fecha 4"/>
          <p:cNvSpPr>
            <a:spLocks noGrp="1"/>
          </p:cNvSpPr>
          <p:nvPr>
            <p:ph type="dt" sz="half" idx="10"/>
          </p:nvPr>
        </p:nvSpPr>
        <p:spPr/>
        <p:txBody>
          <a:bodyPr/>
          <a:lstStyle/>
          <a:p>
            <a:fld id="{531C8478-8691-47AE-A71A-38912635015B}" type="datetimeFigureOut">
              <a:rPr lang="es-PE" smtClean="0"/>
              <a:t>10/11/2023</a:t>
            </a:fld>
            <a:endParaRPr lang="es-PE"/>
          </a:p>
        </p:txBody>
      </p:sp>
      <p:sp>
        <p:nvSpPr>
          <p:cNvPr id="6" name="Marcador de pie de página 5"/>
          <p:cNvSpPr>
            <a:spLocks noGrp="1"/>
          </p:cNvSpPr>
          <p:nvPr>
            <p:ph type="ftr" sz="quarter" idx="11"/>
          </p:nvPr>
        </p:nvSpPr>
        <p:spPr/>
        <p:txBody>
          <a:bodyPr/>
          <a:lstStyle/>
          <a:p>
            <a:endParaRPr lang="es-PE"/>
          </a:p>
        </p:txBody>
      </p:sp>
      <p:sp>
        <p:nvSpPr>
          <p:cNvPr id="7" name="Marcador de número de diapositiva 6"/>
          <p:cNvSpPr>
            <a:spLocks noGrp="1"/>
          </p:cNvSpPr>
          <p:nvPr>
            <p:ph type="sldNum" sz="quarter" idx="12"/>
          </p:nvPr>
        </p:nvSpPr>
        <p:spPr/>
        <p:txBody>
          <a:bodyPr/>
          <a:lstStyle/>
          <a:p>
            <a:fld id="{6EF99B91-E578-4989-98EC-F66D130D8317}" type="slidenum">
              <a:rPr lang="es-PE" smtClean="0"/>
              <a:t>‹Nº›</a:t>
            </a:fld>
            <a:endParaRPr lang="es-PE"/>
          </a:p>
        </p:txBody>
      </p:sp>
      <p:sp>
        <p:nvSpPr>
          <p:cNvPr id="9" name="CuadroTexto 8"/>
          <p:cNvSpPr txBox="1"/>
          <p:nvPr userDrawn="1"/>
        </p:nvSpPr>
        <p:spPr>
          <a:xfrm>
            <a:off x="534572" y="6311900"/>
            <a:ext cx="1938416" cy="369332"/>
          </a:xfrm>
          <a:prstGeom prst="rect">
            <a:avLst/>
          </a:prstGeom>
          <a:noFill/>
        </p:spPr>
        <p:txBody>
          <a:bodyPr wrap="none" rtlCol="0">
            <a:spAutoFit/>
          </a:bodyPr>
          <a:lstStyle/>
          <a:p>
            <a:r>
              <a:rPr lang="en-US" dirty="0" smtClean="0">
                <a:solidFill>
                  <a:schemeClr val="bg1"/>
                </a:solidFill>
              </a:rPr>
              <a:t>A01 Access Broken</a:t>
            </a:r>
            <a:endParaRPr lang="en-US" dirty="0">
              <a:solidFill>
                <a:schemeClr val="bg1"/>
              </a:solidFill>
            </a:endParaRPr>
          </a:p>
        </p:txBody>
      </p:sp>
    </p:spTree>
    <p:extLst>
      <p:ext uri="{BB962C8B-B14F-4D97-AF65-F5344CB8AC3E}">
        <p14:creationId xmlns:p14="http://schemas.microsoft.com/office/powerpoint/2010/main" val="1440120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PE"/>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PE"/>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Marcador de fecha 4"/>
          <p:cNvSpPr>
            <a:spLocks noGrp="1"/>
          </p:cNvSpPr>
          <p:nvPr>
            <p:ph type="dt" sz="half" idx="10"/>
          </p:nvPr>
        </p:nvSpPr>
        <p:spPr/>
        <p:txBody>
          <a:bodyPr/>
          <a:lstStyle/>
          <a:p>
            <a:fld id="{531C8478-8691-47AE-A71A-38912635015B}" type="datetimeFigureOut">
              <a:rPr lang="es-PE" smtClean="0"/>
              <a:t>10/11/2023</a:t>
            </a:fld>
            <a:endParaRPr lang="es-PE"/>
          </a:p>
        </p:txBody>
      </p:sp>
      <p:sp>
        <p:nvSpPr>
          <p:cNvPr id="6" name="Marcador de pie de página 5"/>
          <p:cNvSpPr>
            <a:spLocks noGrp="1"/>
          </p:cNvSpPr>
          <p:nvPr>
            <p:ph type="ftr" sz="quarter" idx="11"/>
          </p:nvPr>
        </p:nvSpPr>
        <p:spPr/>
        <p:txBody>
          <a:bodyPr/>
          <a:lstStyle/>
          <a:p>
            <a:endParaRPr lang="es-PE"/>
          </a:p>
        </p:txBody>
      </p:sp>
      <p:sp>
        <p:nvSpPr>
          <p:cNvPr id="7" name="Marcador de número de diapositiva 6"/>
          <p:cNvSpPr>
            <a:spLocks noGrp="1"/>
          </p:cNvSpPr>
          <p:nvPr>
            <p:ph type="sldNum" sz="quarter" idx="12"/>
          </p:nvPr>
        </p:nvSpPr>
        <p:spPr/>
        <p:txBody>
          <a:bodyPr/>
          <a:lstStyle/>
          <a:p>
            <a:fld id="{6EF99B91-E578-4989-98EC-F66D130D8317}" type="slidenum">
              <a:rPr lang="es-PE" smtClean="0"/>
              <a:t>‹Nº›</a:t>
            </a:fld>
            <a:endParaRPr lang="es-PE"/>
          </a:p>
        </p:txBody>
      </p:sp>
      <p:sp>
        <p:nvSpPr>
          <p:cNvPr id="9" name="CuadroTexto 8"/>
          <p:cNvSpPr txBox="1"/>
          <p:nvPr userDrawn="1"/>
        </p:nvSpPr>
        <p:spPr>
          <a:xfrm>
            <a:off x="534572" y="6311900"/>
            <a:ext cx="1938416" cy="369332"/>
          </a:xfrm>
          <a:prstGeom prst="rect">
            <a:avLst/>
          </a:prstGeom>
          <a:noFill/>
        </p:spPr>
        <p:txBody>
          <a:bodyPr wrap="none" rtlCol="0">
            <a:spAutoFit/>
          </a:bodyPr>
          <a:lstStyle/>
          <a:p>
            <a:r>
              <a:rPr lang="en-US" dirty="0" smtClean="0">
                <a:solidFill>
                  <a:schemeClr val="bg1"/>
                </a:solidFill>
              </a:rPr>
              <a:t>A01 Access Broken</a:t>
            </a:r>
            <a:endParaRPr lang="en-US" dirty="0">
              <a:solidFill>
                <a:schemeClr val="bg1"/>
              </a:solidFill>
            </a:endParaRPr>
          </a:p>
        </p:txBody>
      </p:sp>
    </p:spTree>
    <p:extLst>
      <p:ext uri="{BB962C8B-B14F-4D97-AF65-F5344CB8AC3E}">
        <p14:creationId xmlns:p14="http://schemas.microsoft.com/office/powerpoint/2010/main" val="7313329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ángulo 6"/>
          <p:cNvSpPr/>
          <p:nvPr userDrawn="1"/>
        </p:nvSpPr>
        <p:spPr>
          <a:xfrm>
            <a:off x="0" y="6176963"/>
            <a:ext cx="12192000" cy="681037"/>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dirty="0" smtClean="0"/>
              <a:t>Haga clic para modificar el estilo de título del patrón</a:t>
            </a:r>
            <a:endParaRPr lang="es-PE" dirty="0"/>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1C8478-8691-47AE-A71A-38912635015B}" type="datetimeFigureOut">
              <a:rPr lang="es-PE" smtClean="0"/>
              <a:t>10/11/2023</a:t>
            </a:fld>
            <a:endParaRPr lang="es-PE"/>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PE"/>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EF99B91-E578-4989-98EC-F66D130D8317}" type="slidenum">
              <a:rPr lang="es-PE" smtClean="0"/>
              <a:t>‹Nº›</a:t>
            </a:fld>
            <a:endParaRPr lang="es-PE"/>
          </a:p>
        </p:txBody>
      </p:sp>
    </p:spTree>
    <p:extLst>
      <p:ext uri="{BB962C8B-B14F-4D97-AF65-F5344CB8AC3E}">
        <p14:creationId xmlns:p14="http://schemas.microsoft.com/office/powerpoint/2010/main" val="33563220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accent6">
              <a:lumMod val="50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mailto:ccarrenovi@Gmail.com"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type="subTitle" idx="1"/>
          </p:nvPr>
        </p:nvSpPr>
        <p:spPr/>
        <p:txBody>
          <a:bodyPr/>
          <a:lstStyle/>
          <a:p>
            <a:r>
              <a:rPr lang="es-PE" dirty="0" smtClean="0"/>
              <a:t>ING Carlos Carreño</a:t>
            </a:r>
          </a:p>
          <a:p>
            <a:r>
              <a:rPr lang="es-PE" dirty="0" smtClean="0">
                <a:hlinkClick r:id="rId2"/>
              </a:rPr>
              <a:t>ccarrenovi@Gmail.com</a:t>
            </a:r>
            <a:endParaRPr lang="es-PE" dirty="0" smtClean="0"/>
          </a:p>
          <a:p>
            <a:r>
              <a:rPr lang="es-PE" dirty="0" smtClean="0"/>
              <a:t>Nov, 2023</a:t>
            </a:r>
            <a:endParaRPr lang="es-PE" dirty="0"/>
          </a:p>
        </p:txBody>
      </p:sp>
      <p:pic>
        <p:nvPicPr>
          <p:cNvPr id="1030" name="Picture 6" descr="Poland Chapter 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7095" y="595630"/>
            <a:ext cx="5715000" cy="20955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52239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A03 </a:t>
            </a:r>
            <a:r>
              <a:rPr lang="es-PE" dirty="0" smtClean="0"/>
              <a:t>Injection</a:t>
            </a:r>
            <a:endParaRPr lang="en-US" dirty="0"/>
          </a:p>
        </p:txBody>
      </p:sp>
      <p:sp>
        <p:nvSpPr>
          <p:cNvPr id="3" name="Marcador de contenido 2"/>
          <p:cNvSpPr>
            <a:spLocks noGrp="1"/>
          </p:cNvSpPr>
          <p:nvPr>
            <p:ph idx="1"/>
          </p:nvPr>
        </p:nvSpPr>
        <p:spPr/>
        <p:txBody>
          <a:bodyPr>
            <a:normAutofit/>
          </a:bodyPr>
          <a:lstStyle/>
          <a:p>
            <a:r>
              <a:rPr lang="es-MX" dirty="0" smtClean="0"/>
              <a:t>Descripción</a:t>
            </a:r>
          </a:p>
          <a:p>
            <a:r>
              <a:rPr lang="es-MX" dirty="0" smtClean="0"/>
              <a:t>Vulnerabilidades</a:t>
            </a:r>
          </a:p>
          <a:p>
            <a:r>
              <a:rPr lang="es-MX" dirty="0" smtClean="0"/>
              <a:t>Prevención</a:t>
            </a:r>
          </a:p>
          <a:p>
            <a:r>
              <a:rPr lang="es-MX" dirty="0" smtClean="0"/>
              <a:t>Escenarios</a:t>
            </a:r>
          </a:p>
          <a:p>
            <a:r>
              <a:rPr lang="es-MX" dirty="0" smtClean="0"/>
              <a:t>Laboratorio</a:t>
            </a:r>
            <a:endParaRPr lang="en-US" dirty="0"/>
          </a:p>
        </p:txBody>
      </p:sp>
    </p:spTree>
    <p:extLst>
      <p:ext uri="{BB962C8B-B14F-4D97-AF65-F5344CB8AC3E}">
        <p14:creationId xmlns:p14="http://schemas.microsoft.com/office/powerpoint/2010/main" val="15091826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Descripción</a:t>
            </a:r>
            <a:endParaRPr lang="es-PE" dirty="0"/>
          </a:p>
        </p:txBody>
      </p:sp>
      <p:sp>
        <p:nvSpPr>
          <p:cNvPr id="3" name="Marcador de contenido 2"/>
          <p:cNvSpPr>
            <a:spLocks noGrp="1"/>
          </p:cNvSpPr>
          <p:nvPr>
            <p:ph idx="1"/>
          </p:nvPr>
        </p:nvSpPr>
        <p:spPr/>
        <p:txBody>
          <a:bodyPr>
            <a:normAutofit fontScale="92500" lnSpcReduction="10000"/>
          </a:bodyPr>
          <a:lstStyle/>
          <a:p>
            <a:r>
              <a:rPr lang="es-MX" dirty="0"/>
              <a:t>Algunas de las inyecciones más comunes son SQL, </a:t>
            </a:r>
            <a:r>
              <a:rPr lang="es-MX" dirty="0" err="1"/>
              <a:t>NoSQL</a:t>
            </a:r>
            <a:r>
              <a:rPr lang="es-MX" dirty="0"/>
              <a:t>, comandos de sistema operativo, Object-Relational Mapping (ORM), LDAP, expresiones de lenguaje u </a:t>
            </a:r>
            <a:r>
              <a:rPr lang="es-MX" dirty="0" err="1"/>
              <a:t>Object</a:t>
            </a:r>
            <a:r>
              <a:rPr lang="es-MX" dirty="0"/>
              <a:t> </a:t>
            </a:r>
            <a:r>
              <a:rPr lang="es-MX" dirty="0" err="1"/>
              <a:t>Graph</a:t>
            </a:r>
            <a:r>
              <a:rPr lang="es-MX" dirty="0"/>
              <a:t> </a:t>
            </a:r>
            <a:r>
              <a:rPr lang="es-MX" dirty="0" err="1"/>
              <a:t>Navigation</a:t>
            </a:r>
            <a:r>
              <a:rPr lang="es-MX" dirty="0"/>
              <a:t> Library (OGNL). El concepto es idéntico para todos los intérpretes. </a:t>
            </a:r>
            <a:endParaRPr lang="es-MX" dirty="0" smtClean="0"/>
          </a:p>
          <a:p>
            <a:r>
              <a:rPr lang="es-MX" dirty="0" smtClean="0"/>
              <a:t>La </a:t>
            </a:r>
            <a:r>
              <a:rPr lang="es-MX" dirty="0"/>
              <a:t>revisión del código fuente es el mejor método para detectar si las aplicaciones son vulnerables a inyecciones. Las pruebas automatizadas en todos los parámetros, encabezados, URL, cookies, JSON, SOAP y XML son fuertemente recomendados</a:t>
            </a:r>
            <a:r>
              <a:rPr lang="es-MX" dirty="0" smtClean="0"/>
              <a:t>.</a:t>
            </a:r>
          </a:p>
          <a:p>
            <a:r>
              <a:rPr lang="es-MX" dirty="0" smtClean="0"/>
              <a:t> </a:t>
            </a:r>
            <a:r>
              <a:rPr lang="es-MX" dirty="0"/>
              <a:t>Las organizaciones pueden incluir herramientas de análisis estático (SAST), dinámico (DAST) o interactivo (IAST) en sus pipelines de CI/CD con el fin de identificar fallas recientemente introducidas, antes de ser desplegadas en producción</a:t>
            </a:r>
            <a:r>
              <a:rPr lang="es-MX" dirty="0" smtClean="0"/>
              <a:t>.</a:t>
            </a:r>
            <a:endParaRPr lang="es-PE" dirty="0"/>
          </a:p>
        </p:txBody>
      </p:sp>
    </p:spTree>
    <p:extLst>
      <p:ext uri="{BB962C8B-B14F-4D97-AF65-F5344CB8AC3E}">
        <p14:creationId xmlns:p14="http://schemas.microsoft.com/office/powerpoint/2010/main" val="36530165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Vulnerabilidades</a:t>
            </a:r>
            <a:endParaRPr lang="es-PE" dirty="0"/>
          </a:p>
        </p:txBody>
      </p:sp>
      <p:sp>
        <p:nvSpPr>
          <p:cNvPr id="3" name="Marcador de contenido 2"/>
          <p:cNvSpPr>
            <a:spLocks noGrp="1"/>
          </p:cNvSpPr>
          <p:nvPr>
            <p:ph idx="1"/>
          </p:nvPr>
        </p:nvSpPr>
        <p:spPr/>
        <p:txBody>
          <a:bodyPr/>
          <a:lstStyle/>
          <a:p>
            <a:r>
              <a:rPr lang="es-MX" dirty="0"/>
              <a:t>Los datos proporcionados por el usuario no son validados, filtrados ni sanitizados por la aplicación.</a:t>
            </a:r>
          </a:p>
          <a:p>
            <a:r>
              <a:rPr lang="es-MX" dirty="0"/>
              <a:t>Se invocan consultas dinámicas o no parametrizadas, sin codificar los parámetros de forma acorde al contexto.</a:t>
            </a:r>
          </a:p>
          <a:p>
            <a:r>
              <a:rPr lang="es-MX" dirty="0"/>
              <a:t>Se utilizan datos dañinos dentro de los parámetros de búsqueda en consultas Object-Relational Mapping (ORM), para extraer registros adicionales sensibles.</a:t>
            </a:r>
          </a:p>
          <a:p>
            <a:r>
              <a:rPr lang="es-MX" dirty="0"/>
              <a:t>Se utilizan datos dañinos directamente o se concatenan, de modo que el SQL o comando resultante contiene datos y estructuras con consultas dinámicas, comandos o procedimientos almacenados.</a:t>
            </a:r>
          </a:p>
          <a:p>
            <a:endParaRPr lang="es-PE" dirty="0"/>
          </a:p>
        </p:txBody>
      </p:sp>
    </p:spTree>
    <p:extLst>
      <p:ext uri="{BB962C8B-B14F-4D97-AF65-F5344CB8AC3E}">
        <p14:creationId xmlns:p14="http://schemas.microsoft.com/office/powerpoint/2010/main" val="39746486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Prevención</a:t>
            </a:r>
            <a:endParaRPr lang="es-PE" dirty="0"/>
          </a:p>
        </p:txBody>
      </p:sp>
      <p:sp>
        <p:nvSpPr>
          <p:cNvPr id="3" name="Marcador de contenido 2"/>
          <p:cNvSpPr>
            <a:spLocks noGrp="1"/>
          </p:cNvSpPr>
          <p:nvPr>
            <p:ph idx="1"/>
          </p:nvPr>
        </p:nvSpPr>
        <p:spPr/>
        <p:txBody>
          <a:bodyPr>
            <a:normAutofit lnSpcReduction="10000"/>
          </a:bodyPr>
          <a:lstStyle/>
          <a:p>
            <a:r>
              <a:rPr lang="es-MX" dirty="0"/>
              <a:t>La opción preferida es utilizar una API segura, que evite el uso de un intérprete por completo y proporcione una interfaz parametrizada o utilizar una herramienta de ORM.</a:t>
            </a:r>
            <a:br>
              <a:rPr lang="es-MX" dirty="0"/>
            </a:br>
            <a:r>
              <a:rPr lang="es-MX" b="1" dirty="0"/>
              <a:t>Nota:</a:t>
            </a:r>
            <a:r>
              <a:rPr lang="es-MX" dirty="0"/>
              <a:t>: Incluso cuando se parametrizan, los procedimientos almacenados pueden introducir una inyección SQL si el procedimiento PL/SQL o T-SQL concatena consultas y datos, o se ejecutan parámetros utilizando EXECUTE IMMEDIATE o exec().</a:t>
            </a:r>
          </a:p>
          <a:p>
            <a:r>
              <a:rPr lang="es-MX" dirty="0"/>
              <a:t>Implemente validaciones de entradas de datos en el servidor, utilizando "listas blancas". De todos modos, esto no es una defensa completa, ya que muchas aplicaciones requieren el uso de caracteres especiales, como en campos de texto o APIs para aplicaciones móviles.</a:t>
            </a:r>
          </a:p>
          <a:p>
            <a:endParaRPr lang="es-PE" dirty="0"/>
          </a:p>
        </p:txBody>
      </p:sp>
    </p:spTree>
    <p:extLst>
      <p:ext uri="{BB962C8B-B14F-4D97-AF65-F5344CB8AC3E}">
        <p14:creationId xmlns:p14="http://schemas.microsoft.com/office/powerpoint/2010/main" val="30051526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continuación</a:t>
            </a:r>
            <a:endParaRPr lang="es-PE" dirty="0"/>
          </a:p>
        </p:txBody>
      </p:sp>
      <p:sp>
        <p:nvSpPr>
          <p:cNvPr id="3" name="Marcador de contenido 2"/>
          <p:cNvSpPr>
            <a:spLocks noGrp="1"/>
          </p:cNvSpPr>
          <p:nvPr>
            <p:ph idx="1"/>
          </p:nvPr>
        </p:nvSpPr>
        <p:spPr/>
        <p:txBody>
          <a:bodyPr/>
          <a:lstStyle/>
          <a:p>
            <a:r>
              <a:rPr lang="es-MX" dirty="0"/>
              <a:t>Para cualquier consulta dinámica restante, escape caracteres especiales utilizando la sintaxis de caracteres específica para el intérprete que se trate.</a:t>
            </a:r>
            <a:br>
              <a:rPr lang="es-MX" dirty="0"/>
            </a:br>
            <a:r>
              <a:rPr lang="es-MX" b="1" dirty="0"/>
              <a:t>Nota:</a:t>
            </a:r>
            <a:r>
              <a:rPr lang="es-MX" dirty="0"/>
              <a:t> La estructura de SQL como nombres de tabla, nombres de columna, etc. no se pueden escapar y, por lo tanto, los nombres de estructura suministrados por el usuario son peligrosos. Este es un problema común en el software de redacción de informes.</a:t>
            </a:r>
          </a:p>
          <a:p>
            <a:r>
              <a:rPr lang="es-MX" dirty="0"/>
              <a:t>Utilice LIMIT y otros controles SQL dentro de las consultas para evitar la fuga masiva de registros en caso de inyección SQL.</a:t>
            </a:r>
          </a:p>
          <a:p>
            <a:endParaRPr lang="es-PE" dirty="0"/>
          </a:p>
        </p:txBody>
      </p:sp>
    </p:spTree>
    <p:extLst>
      <p:ext uri="{BB962C8B-B14F-4D97-AF65-F5344CB8AC3E}">
        <p14:creationId xmlns:p14="http://schemas.microsoft.com/office/powerpoint/2010/main" val="26646344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Escenarios</a:t>
            </a:r>
            <a:endParaRPr lang="es-PE" dirty="0"/>
          </a:p>
        </p:txBody>
      </p:sp>
      <p:sp>
        <p:nvSpPr>
          <p:cNvPr id="3" name="Marcador de contenido 2"/>
          <p:cNvSpPr>
            <a:spLocks noGrp="1"/>
          </p:cNvSpPr>
          <p:nvPr>
            <p:ph idx="1"/>
          </p:nvPr>
        </p:nvSpPr>
        <p:spPr/>
        <p:txBody>
          <a:bodyPr/>
          <a:lstStyle/>
          <a:p>
            <a:r>
              <a:rPr lang="es-MX" b="1" dirty="0"/>
              <a:t>Escenario #1:</a:t>
            </a:r>
            <a:r>
              <a:rPr lang="es-MX" dirty="0"/>
              <a:t> Una aplicación usa datos no confiables en la construcción de la siguiente sentencia SQL vulnerable:</a:t>
            </a:r>
            <a:endParaRPr lang="es-PE" dirty="0"/>
          </a:p>
        </p:txBody>
      </p:sp>
      <p:sp>
        <p:nvSpPr>
          <p:cNvPr id="5" name="CuadroTexto 4"/>
          <p:cNvSpPr txBox="1"/>
          <p:nvPr/>
        </p:nvSpPr>
        <p:spPr>
          <a:xfrm>
            <a:off x="1125415" y="2968283"/>
            <a:ext cx="9026830" cy="369332"/>
          </a:xfrm>
          <a:prstGeom prst="rect">
            <a:avLst/>
          </a:prstGeom>
          <a:solidFill>
            <a:schemeClr val="accent5">
              <a:lumMod val="20000"/>
              <a:lumOff val="80000"/>
            </a:schemeClr>
          </a:solidFill>
        </p:spPr>
        <p:txBody>
          <a:bodyPr wrap="none" rtlCol="0">
            <a:spAutoFit/>
          </a:bodyPr>
          <a:lstStyle/>
          <a:p>
            <a:r>
              <a:rPr lang="en-US" dirty="0"/>
              <a:t>String query = "SELECT \* FROM accounts WHERE </a:t>
            </a:r>
            <a:r>
              <a:rPr lang="en-US" dirty="0" err="1"/>
              <a:t>custID</a:t>
            </a:r>
            <a:r>
              <a:rPr lang="en-US" dirty="0"/>
              <a:t>='" + </a:t>
            </a:r>
            <a:r>
              <a:rPr lang="en-US" dirty="0" err="1"/>
              <a:t>request.getParameter</a:t>
            </a:r>
            <a:r>
              <a:rPr lang="en-US" dirty="0"/>
              <a:t>("id") + "'";</a:t>
            </a:r>
            <a:endParaRPr lang="es-PE" dirty="0"/>
          </a:p>
        </p:txBody>
      </p:sp>
    </p:spTree>
    <p:extLst>
      <p:ext uri="{BB962C8B-B14F-4D97-AF65-F5344CB8AC3E}">
        <p14:creationId xmlns:p14="http://schemas.microsoft.com/office/powerpoint/2010/main" val="15613019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continuación</a:t>
            </a:r>
            <a:endParaRPr lang="es-PE" dirty="0"/>
          </a:p>
        </p:txBody>
      </p:sp>
      <p:sp>
        <p:nvSpPr>
          <p:cNvPr id="3" name="Marcador de contenido 2"/>
          <p:cNvSpPr>
            <a:spLocks noGrp="1"/>
          </p:cNvSpPr>
          <p:nvPr>
            <p:ph idx="1"/>
          </p:nvPr>
        </p:nvSpPr>
        <p:spPr/>
        <p:txBody>
          <a:bodyPr>
            <a:normAutofit fontScale="92500"/>
          </a:bodyPr>
          <a:lstStyle/>
          <a:p>
            <a:r>
              <a:rPr lang="es-MX" b="1" dirty="0"/>
              <a:t>Escenario #2:</a:t>
            </a:r>
            <a:r>
              <a:rPr lang="es-MX" dirty="0"/>
              <a:t> Del mismo modo, la confianza total de una aplicación en </a:t>
            </a:r>
            <a:r>
              <a:rPr lang="es-MX" dirty="0" err="1"/>
              <a:t>frameworks</a:t>
            </a:r>
            <a:r>
              <a:rPr lang="es-MX" dirty="0"/>
              <a:t> puede resultar en consultas que siguen siendo vulnerables a inyecciones, (por ejemplo: Hibernate Query Language (HQL</a:t>
            </a:r>
            <a:r>
              <a:rPr lang="es-MX" dirty="0" smtClean="0"/>
              <a:t>)):</a:t>
            </a:r>
          </a:p>
          <a:p>
            <a:endParaRPr lang="es-MX" dirty="0"/>
          </a:p>
          <a:p>
            <a:r>
              <a:rPr lang="es-MX" dirty="0" smtClean="0"/>
              <a:t>En </a:t>
            </a:r>
            <a:r>
              <a:rPr lang="es-MX" dirty="0"/>
              <a:t>ambos casos, el atacante modifica el valor del parámetro "id" en su navegador y enviar por ejemplo: ' UNION SLEEP(10</a:t>
            </a:r>
            <a:r>
              <a:rPr lang="es-MX" dirty="0" smtClean="0"/>
              <a:t>);</a:t>
            </a:r>
          </a:p>
          <a:p>
            <a:endParaRPr lang="es-MX" dirty="0"/>
          </a:p>
          <a:p>
            <a:r>
              <a:rPr lang="es-MX" dirty="0"/>
              <a:t>Esto modifica el significado de ambas consultas, retornando todos los registros de la tabla “</a:t>
            </a:r>
            <a:r>
              <a:rPr lang="es-MX" dirty="0" err="1"/>
              <a:t>accounts</a:t>
            </a:r>
            <a:r>
              <a:rPr lang="es-MX" dirty="0"/>
              <a:t>. Ataques más peligrosos podrían modificar datos o incluso invocar procedimientos almacenados.</a:t>
            </a:r>
            <a:endParaRPr lang="es-PE" dirty="0"/>
          </a:p>
        </p:txBody>
      </p:sp>
      <p:sp>
        <p:nvSpPr>
          <p:cNvPr id="4" name="CuadroTexto 3"/>
          <p:cNvSpPr txBox="1"/>
          <p:nvPr/>
        </p:nvSpPr>
        <p:spPr>
          <a:xfrm>
            <a:off x="1090752" y="3121953"/>
            <a:ext cx="10558468" cy="369332"/>
          </a:xfrm>
          <a:prstGeom prst="rect">
            <a:avLst/>
          </a:prstGeom>
          <a:solidFill>
            <a:schemeClr val="accent5">
              <a:lumMod val="20000"/>
              <a:lumOff val="80000"/>
            </a:schemeClr>
          </a:solidFill>
        </p:spPr>
        <p:txBody>
          <a:bodyPr wrap="none" rtlCol="0">
            <a:spAutoFit/>
          </a:bodyPr>
          <a:lstStyle/>
          <a:p>
            <a:r>
              <a:rPr lang="en-US" dirty="0"/>
              <a:t>Query </a:t>
            </a:r>
            <a:r>
              <a:rPr lang="en-US" dirty="0" err="1"/>
              <a:t>HQLQuery</a:t>
            </a:r>
            <a:r>
              <a:rPr lang="en-US" dirty="0"/>
              <a:t> = </a:t>
            </a:r>
            <a:r>
              <a:rPr lang="en-US" dirty="0" err="1"/>
              <a:t>session.createQuery</a:t>
            </a:r>
            <a:r>
              <a:rPr lang="en-US" dirty="0"/>
              <a:t>("FROM accounts WHERE </a:t>
            </a:r>
            <a:r>
              <a:rPr lang="en-US" dirty="0" err="1"/>
              <a:t>custID</a:t>
            </a:r>
            <a:r>
              <a:rPr lang="en-US" dirty="0"/>
              <a:t>='" + </a:t>
            </a:r>
            <a:r>
              <a:rPr lang="en-US" dirty="0" err="1"/>
              <a:t>request.getParameter</a:t>
            </a:r>
            <a:r>
              <a:rPr lang="en-US" dirty="0"/>
              <a:t>("id") + "'");</a:t>
            </a:r>
            <a:endParaRPr lang="es-PE" dirty="0"/>
          </a:p>
        </p:txBody>
      </p:sp>
      <p:sp>
        <p:nvSpPr>
          <p:cNvPr id="5" name="CuadroTexto 4"/>
          <p:cNvSpPr txBox="1"/>
          <p:nvPr/>
        </p:nvSpPr>
        <p:spPr>
          <a:xfrm>
            <a:off x="1090752" y="4418281"/>
            <a:ext cx="6709978" cy="369332"/>
          </a:xfrm>
          <a:prstGeom prst="rect">
            <a:avLst/>
          </a:prstGeom>
          <a:solidFill>
            <a:schemeClr val="accent5">
              <a:lumMod val="20000"/>
              <a:lumOff val="80000"/>
            </a:schemeClr>
          </a:solidFill>
        </p:spPr>
        <p:txBody>
          <a:bodyPr wrap="none" rtlCol="0">
            <a:spAutoFit/>
          </a:bodyPr>
          <a:lstStyle/>
          <a:p>
            <a:r>
              <a:rPr lang="en-US" dirty="0"/>
              <a:t>http://example.com/app/accountView?id=' UNION </a:t>
            </a:r>
            <a:r>
              <a:rPr lang="en-US" dirty="0" smtClean="0"/>
              <a:t>ELECT </a:t>
            </a:r>
            <a:r>
              <a:rPr lang="en-US" dirty="0"/>
              <a:t>SLEEP(10);</a:t>
            </a:r>
            <a:endParaRPr lang="es-PE" dirty="0"/>
          </a:p>
        </p:txBody>
      </p:sp>
    </p:spTree>
    <p:extLst>
      <p:ext uri="{BB962C8B-B14F-4D97-AF65-F5344CB8AC3E}">
        <p14:creationId xmlns:p14="http://schemas.microsoft.com/office/powerpoint/2010/main" val="9854923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Laboratorio</a:t>
            </a:r>
            <a:endParaRPr lang="es-PE" dirty="0"/>
          </a:p>
        </p:txBody>
      </p:sp>
      <p:sp>
        <p:nvSpPr>
          <p:cNvPr id="3" name="Marcador de contenido 2"/>
          <p:cNvSpPr>
            <a:spLocks noGrp="1"/>
          </p:cNvSpPr>
          <p:nvPr>
            <p:ph idx="1"/>
          </p:nvPr>
        </p:nvSpPr>
        <p:spPr/>
        <p:txBody>
          <a:bodyPr/>
          <a:lstStyle/>
          <a:p>
            <a:r>
              <a:rPr lang="es-PE" dirty="0" smtClean="0"/>
              <a:t>Realizar el ejercicio </a:t>
            </a:r>
            <a:r>
              <a:rPr lang="es-PE" dirty="0" smtClean="0">
                <a:solidFill>
                  <a:srgbClr val="00B050"/>
                </a:solidFill>
              </a:rPr>
              <a:t>(</a:t>
            </a:r>
            <a:r>
              <a:rPr lang="es-PE" dirty="0" smtClean="0">
                <a:solidFill>
                  <a:srgbClr val="00B050"/>
                </a:solidFill>
              </a:rPr>
              <a:t>A3) Injection</a:t>
            </a:r>
            <a:endParaRPr lang="es-PE" dirty="0">
              <a:solidFill>
                <a:srgbClr val="00B050"/>
              </a:solidFill>
            </a:endParaRPr>
          </a:p>
          <a:p>
            <a:endParaRPr lang="es-PE" dirty="0">
              <a:solidFill>
                <a:srgbClr val="00B050"/>
              </a:solidFill>
            </a:endParaRPr>
          </a:p>
        </p:txBody>
      </p:sp>
      <p:pic>
        <p:nvPicPr>
          <p:cNvPr id="4" name="Imagen 3"/>
          <p:cNvPicPr>
            <a:picLocks noChangeAspect="1"/>
          </p:cNvPicPr>
          <p:nvPr/>
        </p:nvPicPr>
        <p:blipFill>
          <a:blip r:embed="rId2"/>
          <a:stretch>
            <a:fillRect/>
          </a:stretch>
        </p:blipFill>
        <p:spPr>
          <a:xfrm>
            <a:off x="1192004" y="2393830"/>
            <a:ext cx="2295845" cy="3477110"/>
          </a:xfrm>
          <a:prstGeom prst="rect">
            <a:avLst/>
          </a:prstGeom>
        </p:spPr>
      </p:pic>
      <p:sp>
        <p:nvSpPr>
          <p:cNvPr id="5" name="Rectángulo 4"/>
          <p:cNvSpPr/>
          <p:nvPr/>
        </p:nvSpPr>
        <p:spPr>
          <a:xfrm>
            <a:off x="1192003" y="3977640"/>
            <a:ext cx="2295845" cy="30948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Tree>
    <p:extLst>
      <p:ext uri="{BB962C8B-B14F-4D97-AF65-F5344CB8AC3E}">
        <p14:creationId xmlns:p14="http://schemas.microsoft.com/office/powerpoint/2010/main" val="2818845610"/>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310</TotalTime>
  <Words>346</Words>
  <Application>Microsoft Office PowerPoint</Application>
  <PresentationFormat>Panorámica</PresentationFormat>
  <Paragraphs>37</Paragraphs>
  <Slides>9</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9</vt:i4>
      </vt:variant>
    </vt:vector>
  </HeadingPairs>
  <TitlesOfParts>
    <vt:vector size="13" baseType="lpstr">
      <vt:lpstr>Arial</vt:lpstr>
      <vt:lpstr>Calibri</vt:lpstr>
      <vt:lpstr>Calibri Light</vt:lpstr>
      <vt:lpstr>Tema de Office</vt:lpstr>
      <vt:lpstr>Presentación de PowerPoint</vt:lpstr>
      <vt:lpstr>A03 Injection</vt:lpstr>
      <vt:lpstr>Descripción</vt:lpstr>
      <vt:lpstr>Vulnerabilidades</vt:lpstr>
      <vt:lpstr>Prevención</vt:lpstr>
      <vt:lpstr>continuación</vt:lpstr>
      <vt:lpstr>Escenarios</vt:lpstr>
      <vt:lpstr>continuación</vt:lpstr>
      <vt:lpstr>Laboratorio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Daddy</dc:creator>
  <cp:lastModifiedBy>Daddy</cp:lastModifiedBy>
  <cp:revision>23</cp:revision>
  <dcterms:created xsi:type="dcterms:W3CDTF">2023-10-31T14:58:50Z</dcterms:created>
  <dcterms:modified xsi:type="dcterms:W3CDTF">2023-11-10T13:45:41Z</dcterms:modified>
</cp:coreProperties>
</file>