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8" r:id="rId4"/>
    <p:sldId id="289" r:id="rId5"/>
    <p:sldId id="292" r:id="rId6"/>
    <p:sldId id="293" r:id="rId7"/>
    <p:sldId id="290" r:id="rId8"/>
    <p:sldId id="294" r:id="rId9"/>
    <p:sldId id="291" r:id="rId10"/>
    <p:sldId id="295" r:id="rId11"/>
    <p:sldId id="296" r:id="rId12"/>
    <p:sldId id="287"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2373520"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A04 </a:t>
            </a:r>
            <a:r>
              <a:rPr lang="es-PE" sz="1800" b="0" i="0" kern="1200" dirty="0" smtClean="0">
                <a:solidFill>
                  <a:schemeClr val="bg1"/>
                </a:solidFill>
                <a:effectLst/>
                <a:latin typeface="+mn-lt"/>
                <a:ea typeface="+mn-ea"/>
                <a:cs typeface="+mn-cs"/>
              </a:rPr>
              <a:t>Insecure </a:t>
            </a:r>
            <a:r>
              <a:rPr lang="es-PE" sz="1800" b="0" i="0" kern="1200" dirty="0" smtClean="0">
                <a:solidFill>
                  <a:schemeClr val="bg1"/>
                </a:solidFill>
                <a:effectLst/>
                <a:latin typeface="+mn-lt"/>
                <a:ea typeface="+mn-ea"/>
                <a:cs typeface="+mn-cs"/>
              </a:rPr>
              <a:t>Design</a:t>
            </a:r>
            <a:endParaRPr lang="en-US" dirty="0">
              <a:solidFill>
                <a:schemeClr val="bg1"/>
              </a:solidFill>
            </a:endParaRPr>
          </a:p>
        </p:txBody>
      </p:sp>
    </p:spTree>
    <p:extLst>
      <p:ext uri="{BB962C8B-B14F-4D97-AF65-F5344CB8AC3E}">
        <p14:creationId xmlns:p14="http://schemas.microsoft.com/office/powerpoint/2010/main" val="186395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4043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7899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2373520"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A04 </a:t>
            </a:r>
            <a:r>
              <a:rPr lang="es-PE" sz="1800" b="0" i="0" kern="1200" dirty="0" smtClean="0">
                <a:solidFill>
                  <a:schemeClr val="bg1"/>
                </a:solidFill>
                <a:effectLst/>
                <a:latin typeface="+mn-lt"/>
                <a:ea typeface="+mn-ea"/>
                <a:cs typeface="+mn-cs"/>
              </a:rPr>
              <a:t>Insecure Design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p:txBody>
      </p:sp>
    </p:spTree>
    <p:extLst>
      <p:ext uri="{BB962C8B-B14F-4D97-AF65-F5344CB8AC3E}">
        <p14:creationId xmlns:p14="http://schemas.microsoft.com/office/powerpoint/2010/main" val="185993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053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6873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31C8478-8691-47AE-A71A-38912635015B}" type="datetimeFigureOut">
              <a:rPr lang="es-PE" smtClean="0"/>
              <a:t>10/11/2023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F99B91-E578-4989-98EC-F66D130D8317}" type="slidenum">
              <a:rPr lang="es-PE" smtClean="0"/>
              <a:t>‹Nº›</a:t>
            </a:fld>
            <a:endParaRPr lang="es-PE"/>
          </a:p>
        </p:txBody>
      </p:sp>
      <p:sp>
        <p:nvSpPr>
          <p:cNvPr id="12" name="CuadroTexto 11"/>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5113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31C8478-8691-47AE-A71A-38912635015B}" type="datetimeFigureOut">
              <a:rPr lang="es-PE" smtClean="0"/>
              <a:t>10/11/2023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509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1C8478-8691-47AE-A71A-38912635015B}" type="datetimeFigureOut">
              <a:rPr lang="es-PE" smtClean="0"/>
              <a:t>10/11/2023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F99B91-E578-4989-98EC-F66D130D8317}" type="slidenum">
              <a:rPr lang="es-PE" smtClean="0"/>
              <a:t>‹Nº›</a:t>
            </a:fld>
            <a:endParaRPr lang="es-PE"/>
          </a:p>
        </p:txBody>
      </p:sp>
      <p:sp>
        <p:nvSpPr>
          <p:cNvPr id="6" name="CuadroTexto 5"/>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30705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440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7313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8478-8691-47AE-A71A-38912635015B}" type="datetimeFigureOut">
              <a:rPr lang="es-PE" smtClean="0"/>
              <a:t>10/11/2023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99B91-E578-4989-98EC-F66D130D8317}" type="slidenum">
              <a:rPr lang="es-PE" smtClean="0"/>
              <a:t>‹Nº›</a:t>
            </a:fld>
            <a:endParaRPr lang="es-PE"/>
          </a:p>
        </p:txBody>
      </p:sp>
    </p:spTree>
    <p:extLst>
      <p:ext uri="{BB962C8B-B14F-4D97-AF65-F5344CB8AC3E}">
        <p14:creationId xmlns:p14="http://schemas.microsoft.com/office/powerpoint/2010/main" val="335632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carrenov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waspsamm.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PE" dirty="0" smtClean="0"/>
              <a:t>ING Carlos Carreño</a:t>
            </a:r>
          </a:p>
          <a:p>
            <a:r>
              <a:rPr lang="es-PE" dirty="0" smtClean="0">
                <a:hlinkClick r:id="rId2"/>
              </a:rPr>
              <a:t>ccarrenovi@Gmail.com</a:t>
            </a:r>
            <a:endParaRPr lang="es-PE" dirty="0" smtClean="0"/>
          </a:p>
          <a:p>
            <a:r>
              <a:rPr lang="es-PE" dirty="0" smtClean="0"/>
              <a:t>Nov, 2023</a:t>
            </a:r>
            <a:endParaRPr lang="es-PE" dirty="0"/>
          </a:p>
        </p:txBody>
      </p:sp>
      <p:pic>
        <p:nvPicPr>
          <p:cNvPr id="1030" name="Picture 6" descr="Poland Chap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95" y="595630"/>
            <a:ext cx="5715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22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b="1" dirty="0"/>
              <a:t>Escenario #2:</a:t>
            </a:r>
            <a:r>
              <a:rPr lang="es-MX" dirty="0"/>
              <a:t> Una cadena de cines permite descuentos en la reserva de grupos y tiene un máximo de quince asistentes antes de solicitar un depósito. Los atacantes podrían modelar este flujo y probar si podían reservar seiscientos asientos en todos los cines a la vez utilizando unas pocos pedidos, lo que provocaría grandes pérdidas de ingresos.</a:t>
            </a:r>
            <a:endParaRPr lang="es-PE" dirty="0"/>
          </a:p>
        </p:txBody>
      </p:sp>
    </p:spTree>
    <p:extLst>
      <p:ext uri="{BB962C8B-B14F-4D97-AF65-F5344CB8AC3E}">
        <p14:creationId xmlns:p14="http://schemas.microsoft.com/office/powerpoint/2010/main" val="119257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b="1" dirty="0"/>
              <a:t>Escenario #3:</a:t>
            </a:r>
            <a:r>
              <a:rPr lang="es-MX" dirty="0"/>
              <a:t> El sitio web de comercio electrónico de una cadena minorista no tiene protección contra </a:t>
            </a:r>
            <a:r>
              <a:rPr lang="es-MX" dirty="0" err="1"/>
              <a:t>bots</a:t>
            </a:r>
            <a:r>
              <a:rPr lang="es-MX" dirty="0"/>
              <a:t> administrados por revendedores que compran tarjetas de video de alta gama para revender sitios web de subastas. Esto crea una publicidad terrible para los fabricantes de tarjetas de video y los propietarios de cadenas minoristas y una mala sangre duradera con entusiastas que no pueden obtener estas tarjetas a ningún precio. El diseño cuidadoso de anti automatización y las reglas de lógica de negocio, como compras realizadas a los pocos segundos de disponibilidad, pueden identificar compras no auténticas y rechazar dichas transacciones.</a:t>
            </a:r>
            <a:endParaRPr lang="es-PE" dirty="0"/>
          </a:p>
        </p:txBody>
      </p:sp>
    </p:spTree>
    <p:extLst>
      <p:ext uri="{BB962C8B-B14F-4D97-AF65-F5344CB8AC3E}">
        <p14:creationId xmlns:p14="http://schemas.microsoft.com/office/powerpoint/2010/main" val="215969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Laboratorio</a:t>
            </a:r>
            <a:endParaRPr lang="es-PE" dirty="0"/>
          </a:p>
        </p:txBody>
      </p:sp>
      <p:sp>
        <p:nvSpPr>
          <p:cNvPr id="3" name="Marcador de contenido 2"/>
          <p:cNvSpPr>
            <a:spLocks noGrp="1"/>
          </p:cNvSpPr>
          <p:nvPr>
            <p:ph idx="1"/>
          </p:nvPr>
        </p:nvSpPr>
        <p:spPr/>
        <p:txBody>
          <a:bodyPr/>
          <a:lstStyle/>
          <a:p>
            <a:r>
              <a:rPr lang="es-PE" dirty="0" smtClean="0"/>
              <a:t>Realizar el ejercicio </a:t>
            </a:r>
            <a:r>
              <a:rPr lang="es-PE" dirty="0" smtClean="0">
                <a:solidFill>
                  <a:srgbClr val="00B050"/>
                </a:solidFill>
              </a:rPr>
              <a:t>Modelo de Amenazas</a:t>
            </a:r>
            <a:endParaRPr lang="es-PE" dirty="0">
              <a:solidFill>
                <a:srgbClr val="00B050"/>
              </a:solidFill>
            </a:endParaRPr>
          </a:p>
          <a:p>
            <a:endParaRPr lang="es-PE" dirty="0">
              <a:solidFill>
                <a:srgbClr val="00B050"/>
              </a:solidFill>
            </a:endParaRPr>
          </a:p>
          <a:p>
            <a:endParaRPr lang="es-PE" dirty="0">
              <a:solidFill>
                <a:srgbClr val="00B050"/>
              </a:solidFill>
            </a:endParaRPr>
          </a:p>
        </p:txBody>
      </p:sp>
    </p:spTree>
    <p:extLst>
      <p:ext uri="{BB962C8B-B14F-4D97-AF65-F5344CB8AC3E}">
        <p14:creationId xmlns:p14="http://schemas.microsoft.com/office/powerpoint/2010/main" val="281884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A04 </a:t>
            </a:r>
            <a:r>
              <a:rPr lang="es-PE" dirty="0"/>
              <a:t>Insecure </a:t>
            </a:r>
            <a:r>
              <a:rPr lang="es-PE" dirty="0" smtClean="0"/>
              <a:t>Design</a:t>
            </a:r>
            <a:endParaRPr lang="en-US" dirty="0"/>
          </a:p>
        </p:txBody>
      </p:sp>
      <p:sp>
        <p:nvSpPr>
          <p:cNvPr id="3" name="Marcador de contenido 2"/>
          <p:cNvSpPr>
            <a:spLocks noGrp="1"/>
          </p:cNvSpPr>
          <p:nvPr>
            <p:ph idx="1"/>
          </p:nvPr>
        </p:nvSpPr>
        <p:spPr/>
        <p:txBody>
          <a:bodyPr>
            <a:normAutofit/>
          </a:bodyPr>
          <a:lstStyle/>
          <a:p>
            <a:r>
              <a:rPr lang="es-MX" dirty="0" smtClean="0"/>
              <a:t>Descripción</a:t>
            </a:r>
          </a:p>
          <a:p>
            <a:r>
              <a:rPr lang="es-MX" dirty="0" smtClean="0"/>
              <a:t>Ciclo de Desarrollo Seguro</a:t>
            </a:r>
          </a:p>
          <a:p>
            <a:r>
              <a:rPr lang="es-MX" dirty="0" smtClean="0"/>
              <a:t>Prevención</a:t>
            </a:r>
          </a:p>
          <a:p>
            <a:r>
              <a:rPr lang="es-MX" dirty="0" smtClean="0"/>
              <a:t>Escenarios</a:t>
            </a:r>
          </a:p>
          <a:p>
            <a:r>
              <a:rPr lang="es-MX" dirty="0" smtClean="0"/>
              <a:t>Laboratorio</a:t>
            </a:r>
            <a:endParaRPr lang="en-US" dirty="0"/>
          </a:p>
        </p:txBody>
      </p:sp>
    </p:spTree>
    <p:extLst>
      <p:ext uri="{BB962C8B-B14F-4D97-AF65-F5344CB8AC3E}">
        <p14:creationId xmlns:p14="http://schemas.microsoft.com/office/powerpoint/2010/main" val="150918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Descripción</a:t>
            </a:r>
            <a:endParaRPr lang="es-PE" dirty="0"/>
          </a:p>
        </p:txBody>
      </p:sp>
      <p:sp>
        <p:nvSpPr>
          <p:cNvPr id="3" name="Marcador de contenido 2"/>
          <p:cNvSpPr>
            <a:spLocks noGrp="1"/>
          </p:cNvSpPr>
          <p:nvPr>
            <p:ph idx="1"/>
          </p:nvPr>
        </p:nvSpPr>
        <p:spPr/>
        <p:txBody>
          <a:bodyPr>
            <a:normAutofit fontScale="85000" lnSpcReduction="20000"/>
          </a:bodyPr>
          <a:lstStyle/>
          <a:p>
            <a:r>
              <a:rPr lang="es-MX" dirty="0"/>
              <a:t>El diseño inseguro es una categoría amplia que representa diferentes debilidades, expresadas como "diseño de control faltante o ineficaz". El diseño inseguro no es la fuente de las otras 10 categorías. </a:t>
            </a:r>
            <a:endParaRPr lang="es-MX" dirty="0" smtClean="0"/>
          </a:p>
          <a:p>
            <a:r>
              <a:rPr lang="es-MX" dirty="0" smtClean="0"/>
              <a:t>Existe </a:t>
            </a:r>
            <a:r>
              <a:rPr lang="es-MX" dirty="0"/>
              <a:t>una diferencia entre un diseño inseguro y una implementación insegura. Distinguimos entre fallas de diseño y defectos de implementación por un motivo, difieren en la causa raíz y remediaciones. Incluso un diseño seguro puede tener defectos de implementación que conduzcan a vulnerabilidades que pueden explotarse</a:t>
            </a:r>
            <a:r>
              <a:rPr lang="es-MX" dirty="0" smtClean="0"/>
              <a:t>.</a:t>
            </a:r>
          </a:p>
          <a:p>
            <a:r>
              <a:rPr lang="es-MX" dirty="0" smtClean="0"/>
              <a:t> </a:t>
            </a:r>
            <a:r>
              <a:rPr lang="es-MX" dirty="0"/>
              <a:t>Un diseño inseguro no se puede arreglar con una implementación perfecta, ya que, por definición, los controles de seguridad necesarios nunca se crearon para defenderse de ataques específicos. Uno de los factores que contribuyen al diseño inseguro es la falta de perfiles de riesgo empresarial inherentes al software o sistema que se está desarrollando y, por lo tanto, la falta de determinación del nivel de diseño de seguridad que se requiere.</a:t>
            </a:r>
            <a:endParaRPr lang="es-PE" dirty="0"/>
          </a:p>
        </p:txBody>
      </p:sp>
    </p:spTree>
    <p:extLst>
      <p:ext uri="{BB962C8B-B14F-4D97-AF65-F5344CB8AC3E}">
        <p14:creationId xmlns:p14="http://schemas.microsoft.com/office/powerpoint/2010/main" val="318057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Ciclo de Desarrollo Seguro (S-SDLC</a:t>
            </a:r>
            <a:r>
              <a:rPr lang="es-PE" dirty="0" smtClean="0"/>
              <a:t>)</a:t>
            </a:r>
            <a:endParaRPr lang="es-PE" dirty="0"/>
          </a:p>
        </p:txBody>
      </p:sp>
      <p:sp>
        <p:nvSpPr>
          <p:cNvPr id="3" name="Marcador de contenido 2"/>
          <p:cNvSpPr>
            <a:spLocks noGrp="1"/>
          </p:cNvSpPr>
          <p:nvPr>
            <p:ph idx="1"/>
          </p:nvPr>
        </p:nvSpPr>
        <p:spPr/>
        <p:txBody>
          <a:bodyPr/>
          <a:lstStyle/>
          <a:p>
            <a:r>
              <a:rPr lang="es-MX" dirty="0"/>
              <a:t>El software seguro requiere un ciclo de desarrollo seguro, alguna forma de patrón de diseño seguro, metodologías de carretera pavimentada ("</a:t>
            </a:r>
            <a:r>
              <a:rPr lang="es-MX" dirty="0" err="1"/>
              <a:t>paved</a:t>
            </a:r>
            <a:r>
              <a:rPr lang="es-MX" dirty="0"/>
              <a:t> </a:t>
            </a:r>
            <a:r>
              <a:rPr lang="es-MX" dirty="0" err="1"/>
              <a:t>road</a:t>
            </a:r>
            <a:r>
              <a:rPr lang="es-MX" dirty="0"/>
              <a:t>"), bibliotecas de componentes seguros, herramientas y modelado de amenazas. Comuníquese con sus especialistas en seguridad desde el comienzo y durante todo el proyecto, así como durante su fase de mantenimiento. Considere aprovechar el </a:t>
            </a:r>
            <a:r>
              <a:rPr lang="es-MX" dirty="0">
                <a:hlinkClick r:id="rId2"/>
              </a:rPr>
              <a:t>Modelo de Madurez para el Aseguramiento del Software (SAMM)</a:t>
            </a:r>
            <a:r>
              <a:rPr lang="es-MX" dirty="0"/>
              <a:t> para ayudar a estructurar sus esfuerzos de desarrollo de software seguro.</a:t>
            </a:r>
            <a:endParaRPr lang="es-PE" dirty="0"/>
          </a:p>
        </p:txBody>
      </p:sp>
    </p:spTree>
    <p:extLst>
      <p:ext uri="{BB962C8B-B14F-4D97-AF65-F5344CB8AC3E}">
        <p14:creationId xmlns:p14="http://schemas.microsoft.com/office/powerpoint/2010/main" val="290734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Gestión de requerimientos y </a:t>
            </a:r>
            <a:r>
              <a:rPr lang="es-MX" dirty="0" smtClean="0"/>
              <a:t>recursos</a:t>
            </a:r>
            <a:endParaRPr lang="es-PE" dirty="0"/>
          </a:p>
        </p:txBody>
      </p:sp>
      <p:sp>
        <p:nvSpPr>
          <p:cNvPr id="3" name="Marcador de contenido 2"/>
          <p:cNvSpPr>
            <a:spLocks noGrp="1"/>
          </p:cNvSpPr>
          <p:nvPr>
            <p:ph idx="1"/>
          </p:nvPr>
        </p:nvSpPr>
        <p:spPr/>
        <p:txBody>
          <a:bodyPr/>
          <a:lstStyle/>
          <a:p>
            <a:r>
              <a:rPr lang="es-MX" dirty="0"/>
              <a:t>Recopile y negocie los requerimientos para la aplicación con el negocio, incluidos los requisitos de protección relacionados con la confidencialidad, integridad, disponibilidad y autenticidad de todos los activos de datos y la lógica de negocio esperada. Tenga en cuenta qué tan expuesta estará su aplicación y si necesita segregación de funcionalidades (además del control de acceso). Recopile los requerimientos técnicos, incluidos los funcionales de seguridad y los no funcionales. Planifique y negocie que el presupuesto cubra el diseño, construcción, prueba y operación, incluyendo las actividades de seguridad.</a:t>
            </a:r>
            <a:endParaRPr lang="es-PE" dirty="0"/>
          </a:p>
        </p:txBody>
      </p:sp>
    </p:spTree>
    <p:extLst>
      <p:ext uri="{BB962C8B-B14F-4D97-AF65-F5344CB8AC3E}">
        <p14:creationId xmlns:p14="http://schemas.microsoft.com/office/powerpoint/2010/main" val="242520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Diseño </a:t>
            </a:r>
            <a:r>
              <a:rPr lang="es-PE" dirty="0" smtClean="0"/>
              <a:t>seguro</a:t>
            </a:r>
            <a:endParaRPr lang="es-PE" dirty="0"/>
          </a:p>
        </p:txBody>
      </p:sp>
      <p:sp>
        <p:nvSpPr>
          <p:cNvPr id="3" name="Marcador de contenido 2"/>
          <p:cNvSpPr>
            <a:spLocks noGrp="1"/>
          </p:cNvSpPr>
          <p:nvPr>
            <p:ph idx="1"/>
          </p:nvPr>
        </p:nvSpPr>
        <p:spPr/>
        <p:txBody>
          <a:bodyPr>
            <a:normAutofit fontScale="85000" lnSpcReduction="10000"/>
          </a:bodyPr>
          <a:lstStyle/>
          <a:p>
            <a:r>
              <a:rPr lang="es-MX" dirty="0"/>
              <a:t>El diseño seguro es una cultura y metodología que evalúa constantemente las amenazas y garantiza que el código esté diseñado y probado de manera sólida para prevenir métodos de ataque conocidos. El modelado de amenazas debe estar integrado en sesiones de refinamiento (o actividades similares); buscar cambios en los flujos de datos y el control de acceso u otros controles de seguridad. Durante la creación de las historias de usuario, determine el flujo correcto y los estados de falla. Asegúrese de que sean bien entendidos y acordados por las partes responsables e impactadas. Analice las suposiciones y las condiciones para los flujos esperados y de falla, asegúrese de que aún sean precisos y deseables. Determine cómo validar las suposiciones y hacer cumplir las condiciones necesarias para los comportamientos adecuados. Asegúrese de que los resultados estén documentados en las historias de usuario. Aprenda de los errores y ofrezca incentivos positivos para promover mejoras. El diseño seguro no es un complemento ni una herramienta que pueda agregar al software.</a:t>
            </a:r>
            <a:endParaRPr lang="es-PE" dirty="0"/>
          </a:p>
        </p:txBody>
      </p:sp>
    </p:spTree>
    <p:extLst>
      <p:ext uri="{BB962C8B-B14F-4D97-AF65-F5344CB8AC3E}">
        <p14:creationId xmlns:p14="http://schemas.microsoft.com/office/powerpoint/2010/main" val="60066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Prevención</a:t>
            </a:r>
            <a:endParaRPr lang="es-PE" dirty="0"/>
          </a:p>
        </p:txBody>
      </p:sp>
      <p:sp>
        <p:nvSpPr>
          <p:cNvPr id="3" name="Marcador de contenido 2"/>
          <p:cNvSpPr>
            <a:spLocks noGrp="1"/>
          </p:cNvSpPr>
          <p:nvPr>
            <p:ph idx="1"/>
          </p:nvPr>
        </p:nvSpPr>
        <p:spPr/>
        <p:txBody>
          <a:bodyPr>
            <a:normAutofit fontScale="92500"/>
          </a:bodyPr>
          <a:lstStyle/>
          <a:p>
            <a:r>
              <a:rPr lang="es-MX" dirty="0"/>
              <a:t>Establezca y use un ciclo de desarrollo seguro apoyado en Profesionales en Seguridad de Aplicaciones para ayudarlo a evaluar y diseñar la seguridad y controles relacionados con la privacidad.</a:t>
            </a:r>
          </a:p>
          <a:p>
            <a:r>
              <a:rPr lang="es-MX" dirty="0"/>
              <a:t>Establezca y utilice un catálogo de patrones de diseño seguros o componentes de "camino pavimentado" listos para ser utilizados.</a:t>
            </a:r>
          </a:p>
          <a:p>
            <a:r>
              <a:rPr lang="es-MX" dirty="0"/>
              <a:t>Utilice el modelado de amenazas para flujos críticos de autenticación, control de acceso, lógica de negocio y todo clave.</a:t>
            </a:r>
          </a:p>
          <a:p>
            <a:r>
              <a:rPr lang="es-MX" dirty="0"/>
              <a:t>Integre el lenguaje y los controles de seguridad en las historias de usuario.</a:t>
            </a:r>
          </a:p>
          <a:p>
            <a:r>
              <a:rPr lang="es-MX" dirty="0"/>
              <a:t>Integre verificaciones de viabilidad en cada capa de su aplicación (desde el frontend al backend).</a:t>
            </a:r>
          </a:p>
          <a:p>
            <a:endParaRPr lang="es-PE" dirty="0"/>
          </a:p>
        </p:txBody>
      </p:sp>
    </p:spTree>
    <p:extLst>
      <p:ext uri="{BB962C8B-B14F-4D97-AF65-F5344CB8AC3E}">
        <p14:creationId xmlns:p14="http://schemas.microsoft.com/office/powerpoint/2010/main" val="228733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dirty="0"/>
              <a:t>Escriba pruebas unitarias y de integración para validar que todos los flujos críticos son resistentes al modelo de amenazas. Recopile casos de uso </a:t>
            </a:r>
            <a:r>
              <a:rPr lang="es-MX" i="1" dirty="0"/>
              <a:t>y</a:t>
            </a:r>
            <a:r>
              <a:rPr lang="es-MX" dirty="0"/>
              <a:t> casos de mal uso para cada capa de la aplicación.</a:t>
            </a:r>
          </a:p>
          <a:p>
            <a:r>
              <a:rPr lang="es-MX" dirty="0"/>
              <a:t>Separe las capas del sistema y las capas de red según las necesidades de exposición y protección.</a:t>
            </a:r>
          </a:p>
          <a:p>
            <a:r>
              <a:rPr lang="es-MX" dirty="0"/>
              <a:t>Separe a los </a:t>
            </a:r>
            <a:r>
              <a:rPr lang="es-MX" dirty="0" err="1"/>
              <a:t>tenants</a:t>
            </a:r>
            <a:r>
              <a:rPr lang="es-MX" dirty="0"/>
              <a:t> de manera robusta por diseño en todos los niveles.</a:t>
            </a:r>
          </a:p>
          <a:p>
            <a:r>
              <a:rPr lang="es-MX" dirty="0"/>
              <a:t>Limitar el consumo de recursos por usuario o servicio.</a:t>
            </a:r>
          </a:p>
          <a:p>
            <a:endParaRPr lang="es-PE" dirty="0"/>
          </a:p>
        </p:txBody>
      </p:sp>
    </p:spTree>
    <p:extLst>
      <p:ext uri="{BB962C8B-B14F-4D97-AF65-F5344CB8AC3E}">
        <p14:creationId xmlns:p14="http://schemas.microsoft.com/office/powerpoint/2010/main" val="108396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Escenarios</a:t>
            </a:r>
            <a:endParaRPr lang="es-PE" dirty="0"/>
          </a:p>
        </p:txBody>
      </p:sp>
      <p:sp>
        <p:nvSpPr>
          <p:cNvPr id="3" name="Marcador de contenido 2"/>
          <p:cNvSpPr>
            <a:spLocks noGrp="1"/>
          </p:cNvSpPr>
          <p:nvPr>
            <p:ph idx="1"/>
          </p:nvPr>
        </p:nvSpPr>
        <p:spPr/>
        <p:txBody>
          <a:bodyPr/>
          <a:lstStyle/>
          <a:p>
            <a:r>
              <a:rPr lang="es-MX" b="1" dirty="0"/>
              <a:t>Escenario #1:</a:t>
            </a:r>
            <a:r>
              <a:rPr lang="es-MX" dirty="0"/>
              <a:t> Un flujo de trabajo de recuperación de credenciales puede incluir "preguntas y respuestas", lo cual está prohibido por NIST 800-63b, OWASP ASVS y OWASP Top 10. No se puede confiar en preguntas y respuestas como evidencia de identidad ya que más de una persona puede conocer las respuestas. Dicho código debe eliminarse y reemplazarse por un diseño más seguro.</a:t>
            </a:r>
            <a:endParaRPr lang="es-PE" dirty="0"/>
          </a:p>
        </p:txBody>
      </p:sp>
    </p:spTree>
    <p:extLst>
      <p:ext uri="{BB962C8B-B14F-4D97-AF65-F5344CB8AC3E}">
        <p14:creationId xmlns:p14="http://schemas.microsoft.com/office/powerpoint/2010/main" val="13507559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692</Words>
  <Application>Microsoft Office PowerPoint</Application>
  <PresentationFormat>Panorámica</PresentationFormat>
  <Paragraphs>38</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Presentación de PowerPoint</vt:lpstr>
      <vt:lpstr>A04 Insecure Design</vt:lpstr>
      <vt:lpstr>Descripción</vt:lpstr>
      <vt:lpstr>Ciclo de Desarrollo Seguro (S-SDLC)</vt:lpstr>
      <vt:lpstr>Gestión de requerimientos y recursos</vt:lpstr>
      <vt:lpstr>Diseño seguro</vt:lpstr>
      <vt:lpstr>Prevención</vt:lpstr>
      <vt:lpstr>continuación</vt:lpstr>
      <vt:lpstr>Escenarios</vt:lpstr>
      <vt:lpstr>continuación</vt:lpstr>
      <vt:lpstr>continuación</vt:lpstr>
      <vt:lpstr>Laboratorio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Daddy</dc:creator>
  <cp:lastModifiedBy>Daddy</cp:lastModifiedBy>
  <cp:revision>29</cp:revision>
  <dcterms:created xsi:type="dcterms:W3CDTF">2023-10-31T14:58:50Z</dcterms:created>
  <dcterms:modified xsi:type="dcterms:W3CDTF">2023-11-10T14:02:41Z</dcterms:modified>
</cp:coreProperties>
</file>