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88" r:id="rId4"/>
    <p:sldId id="289" r:id="rId5"/>
    <p:sldId id="293" r:id="rId6"/>
    <p:sldId id="290" r:id="rId7"/>
    <p:sldId id="294" r:id="rId8"/>
    <p:sldId id="291" r:id="rId9"/>
    <p:sldId id="295" r:id="rId10"/>
    <p:sldId id="296" r:id="rId11"/>
    <p:sldId id="297" r:id="rId12"/>
    <p:sldId id="292" r:id="rId1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73" d="100"/>
          <a:sy n="73" d="100"/>
        </p:scale>
        <p:origin x="5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391986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solidFill>
                  <a:schemeClr val="bg1"/>
                </a:solidFill>
              </a:rPr>
              <a:t>A05</a:t>
            </a:r>
            <a:r>
              <a:rPr lang="es-PE" baseline="0" dirty="0" smtClean="0">
                <a:solidFill>
                  <a:schemeClr val="bg1"/>
                </a:solidFill>
              </a:rPr>
              <a:t> </a:t>
            </a:r>
            <a:r>
              <a:rPr lang="es-PE" sz="1800" b="0" i="0" kern="1200" dirty="0" smtClean="0">
                <a:solidFill>
                  <a:schemeClr val="bg1"/>
                </a:solidFill>
                <a:effectLst/>
                <a:latin typeface="+mn-lt"/>
                <a:ea typeface="+mn-ea"/>
                <a:cs typeface="+mn-cs"/>
              </a:rPr>
              <a:t>Security </a:t>
            </a:r>
            <a:r>
              <a:rPr lang="es-PE" sz="1800" b="0" i="0" kern="1200" dirty="0" err="1" smtClean="0">
                <a:solidFill>
                  <a:schemeClr val="bg1"/>
                </a:solidFill>
                <a:effectLst/>
                <a:latin typeface="+mn-lt"/>
                <a:ea typeface="+mn-ea"/>
                <a:cs typeface="+mn-cs"/>
              </a:rPr>
              <a:t>Misconfiguration</a:t>
            </a:r>
            <a:endParaRPr lang="en-US" dirty="0">
              <a:solidFill>
                <a:schemeClr val="bg1"/>
              </a:solidFill>
            </a:endParaRPr>
          </a:p>
        </p:txBody>
      </p:sp>
    </p:spTree>
    <p:extLst>
      <p:ext uri="{BB962C8B-B14F-4D97-AF65-F5344CB8AC3E}">
        <p14:creationId xmlns:p14="http://schemas.microsoft.com/office/powerpoint/2010/main" val="186395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404310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789925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3919862"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solidFill>
                  <a:schemeClr val="bg1"/>
                </a:solidFill>
              </a:rPr>
              <a:t>A05</a:t>
            </a:r>
            <a:r>
              <a:rPr lang="es-PE" baseline="0" dirty="0" smtClean="0">
                <a:solidFill>
                  <a:schemeClr val="bg1"/>
                </a:solidFill>
              </a:rPr>
              <a:t> </a:t>
            </a:r>
            <a:r>
              <a:rPr lang="es-PE" sz="1800" b="0" i="0" kern="1200" dirty="0" smtClean="0">
                <a:solidFill>
                  <a:schemeClr val="bg1"/>
                </a:solidFill>
                <a:effectLst/>
                <a:latin typeface="+mn-lt"/>
                <a:ea typeface="+mn-ea"/>
                <a:cs typeface="+mn-cs"/>
              </a:rPr>
              <a:t>Security </a:t>
            </a:r>
            <a:r>
              <a:rPr lang="es-PE" sz="1800" b="0" i="0" kern="1200" dirty="0" err="1" smtClean="0">
                <a:solidFill>
                  <a:schemeClr val="bg1"/>
                </a:solidFill>
                <a:effectLst/>
                <a:latin typeface="+mn-lt"/>
                <a:ea typeface="+mn-ea"/>
                <a:cs typeface="+mn-cs"/>
              </a:rPr>
              <a:t>Misconfiguration</a:t>
            </a:r>
            <a:endParaRPr lang="en-US" dirty="0">
              <a:solidFill>
                <a:schemeClr val="bg1"/>
              </a:solidFill>
            </a:endParaRPr>
          </a:p>
        </p:txBody>
      </p:sp>
    </p:spTree>
    <p:extLst>
      <p:ext uri="{BB962C8B-B14F-4D97-AF65-F5344CB8AC3E}">
        <p14:creationId xmlns:p14="http://schemas.microsoft.com/office/powerpoint/2010/main" val="1859930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05399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531C8478-8691-47AE-A71A-38912635015B}" type="datetimeFigureOut">
              <a:rPr lang="es-PE" smtClean="0"/>
              <a:t>10/11/2023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F99B91-E578-4989-98EC-F66D130D8317}" type="slidenum">
              <a:rPr lang="es-PE" smtClean="0"/>
              <a:t>‹Nº›</a:t>
            </a:fld>
            <a:endParaRPr lang="es-PE"/>
          </a:p>
        </p:txBody>
      </p:sp>
      <p:sp>
        <p:nvSpPr>
          <p:cNvPr id="10" name="CuadroTexto 9"/>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368732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ángulo 9"/>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531C8478-8691-47AE-A71A-38912635015B}" type="datetimeFigureOut">
              <a:rPr lang="es-PE" smtClean="0"/>
              <a:t>10/11/2023</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6EF99B91-E578-4989-98EC-F66D130D8317}" type="slidenum">
              <a:rPr lang="es-PE" smtClean="0"/>
              <a:t>‹Nº›</a:t>
            </a:fld>
            <a:endParaRPr lang="es-PE"/>
          </a:p>
        </p:txBody>
      </p:sp>
      <p:sp>
        <p:nvSpPr>
          <p:cNvPr id="12" name="CuadroTexto 11"/>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151138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ángulo 5"/>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531C8478-8691-47AE-A71A-38912635015B}" type="datetimeFigureOut">
              <a:rPr lang="es-PE" smtClean="0"/>
              <a:t>10/11/2023</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35096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31C8478-8691-47AE-A71A-38912635015B}" type="datetimeFigureOut">
              <a:rPr lang="es-PE" smtClean="0"/>
              <a:t>10/11/2023</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6EF99B91-E578-4989-98EC-F66D130D8317}" type="slidenum">
              <a:rPr lang="es-PE" smtClean="0"/>
              <a:t>‹Nº›</a:t>
            </a:fld>
            <a:endParaRPr lang="es-PE"/>
          </a:p>
        </p:txBody>
      </p:sp>
      <p:sp>
        <p:nvSpPr>
          <p:cNvPr id="6" name="CuadroTexto 5"/>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3070509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31C8478-8691-47AE-A71A-38912635015B}" type="datetimeFigureOut">
              <a:rPr lang="es-PE" smtClean="0"/>
              <a:t>10/11/2023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144012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31C8478-8691-47AE-A71A-38912635015B}" type="datetimeFigureOut">
              <a:rPr lang="es-PE" smtClean="0"/>
              <a:t>10/11/2023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731332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PE"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1C8478-8691-47AE-A71A-38912635015B}" type="datetimeFigureOut">
              <a:rPr lang="es-PE" smtClean="0"/>
              <a:t>10/11/2023</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99B91-E578-4989-98EC-F66D130D8317}" type="slidenum">
              <a:rPr lang="es-PE" smtClean="0"/>
              <a:t>‹Nº›</a:t>
            </a:fld>
            <a:endParaRPr lang="es-PE"/>
          </a:p>
        </p:txBody>
      </p:sp>
    </p:spTree>
    <p:extLst>
      <p:ext uri="{BB962C8B-B14F-4D97-AF65-F5344CB8AC3E}">
        <p14:creationId xmlns:p14="http://schemas.microsoft.com/office/powerpoint/2010/main" val="3356322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6">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ccarrenovi@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r>
              <a:rPr lang="es-PE" dirty="0" smtClean="0"/>
              <a:t>ING Carlos Carreño</a:t>
            </a:r>
          </a:p>
          <a:p>
            <a:r>
              <a:rPr lang="es-PE" dirty="0" smtClean="0">
                <a:hlinkClick r:id="rId2"/>
              </a:rPr>
              <a:t>ccarrenovi@Gmail.com</a:t>
            </a:r>
            <a:endParaRPr lang="es-PE" dirty="0" smtClean="0"/>
          </a:p>
          <a:p>
            <a:r>
              <a:rPr lang="es-PE" dirty="0" smtClean="0"/>
              <a:t>Nov, 2023</a:t>
            </a:r>
            <a:endParaRPr lang="es-PE" dirty="0"/>
          </a:p>
        </p:txBody>
      </p:sp>
      <p:pic>
        <p:nvPicPr>
          <p:cNvPr id="1030" name="Picture 6" descr="Poland Chapte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095" y="595630"/>
            <a:ext cx="571500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223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r>
              <a:rPr lang="es-MX" b="1" dirty="0"/>
              <a:t>Escenario #3:</a:t>
            </a:r>
            <a:r>
              <a:rPr lang="es-MX" dirty="0"/>
              <a:t> La configuración del servidor de aplicaciones permite que se retornen a los usuarios mensajes de error detallados, por ejemplo, trazas de pila(</a:t>
            </a:r>
            <a:r>
              <a:rPr lang="es-MX" dirty="0" err="1"/>
              <a:t>stack</a:t>
            </a:r>
            <a:r>
              <a:rPr lang="es-MX" dirty="0"/>
              <a:t> traces). Esto potencialmente expone información confidencial o fallas subyacentes, como versiones de componentes que se sabe son vulnerables.</a:t>
            </a:r>
            <a:endParaRPr lang="es-PE" dirty="0"/>
          </a:p>
        </p:txBody>
      </p:sp>
    </p:spTree>
    <p:extLst>
      <p:ext uri="{BB962C8B-B14F-4D97-AF65-F5344CB8AC3E}">
        <p14:creationId xmlns:p14="http://schemas.microsoft.com/office/powerpoint/2010/main" val="869762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r>
              <a:rPr lang="es-MX" b="1" dirty="0"/>
              <a:t>Escenario #4:</a:t>
            </a:r>
            <a:r>
              <a:rPr lang="es-MX" dirty="0"/>
              <a:t> Un proveedor de servicios en la nube (CSP) posee permisos de uso compartido predeterminados abiertos a Internet a otros usuarios. Esto permite acceder a los datos confidenciales almacenados en el almacenamiento en la nube.</a:t>
            </a:r>
            <a:endParaRPr lang="es-PE" dirty="0"/>
          </a:p>
        </p:txBody>
      </p:sp>
    </p:spTree>
    <p:extLst>
      <p:ext uri="{BB962C8B-B14F-4D97-AF65-F5344CB8AC3E}">
        <p14:creationId xmlns:p14="http://schemas.microsoft.com/office/powerpoint/2010/main" val="467941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Laboratorio</a:t>
            </a:r>
            <a:endParaRPr lang="es-PE" dirty="0"/>
          </a:p>
        </p:txBody>
      </p:sp>
      <p:sp>
        <p:nvSpPr>
          <p:cNvPr id="3" name="Marcador de contenido 2"/>
          <p:cNvSpPr>
            <a:spLocks noGrp="1"/>
          </p:cNvSpPr>
          <p:nvPr>
            <p:ph idx="1"/>
          </p:nvPr>
        </p:nvSpPr>
        <p:spPr/>
        <p:txBody>
          <a:bodyPr/>
          <a:lstStyle/>
          <a:p>
            <a:r>
              <a:rPr lang="es-PE" dirty="0" smtClean="0"/>
              <a:t>Realizar el ejercicio </a:t>
            </a:r>
            <a:r>
              <a:rPr lang="es-PE" dirty="0" smtClean="0">
                <a:solidFill>
                  <a:srgbClr val="00B050"/>
                </a:solidFill>
              </a:rPr>
              <a:t>(A5) </a:t>
            </a:r>
            <a:r>
              <a:rPr lang="es-PE" dirty="0">
                <a:solidFill>
                  <a:srgbClr val="00B050"/>
                </a:solidFill>
              </a:rPr>
              <a:t>Security </a:t>
            </a:r>
            <a:r>
              <a:rPr lang="es-PE" dirty="0" err="1">
                <a:solidFill>
                  <a:srgbClr val="00B050"/>
                </a:solidFill>
              </a:rPr>
              <a:t>Misconfiguration</a:t>
            </a:r>
            <a:endParaRPr lang="es-PE" dirty="0">
              <a:solidFill>
                <a:srgbClr val="00B050"/>
              </a:solidFill>
            </a:endParaRPr>
          </a:p>
          <a:p>
            <a:endParaRPr lang="es-PE" dirty="0">
              <a:solidFill>
                <a:srgbClr val="00B050"/>
              </a:solidFill>
            </a:endParaRPr>
          </a:p>
          <a:p>
            <a:endParaRPr lang="es-PE" dirty="0">
              <a:solidFill>
                <a:srgbClr val="00B050"/>
              </a:solidFill>
            </a:endParaRPr>
          </a:p>
        </p:txBody>
      </p:sp>
      <p:pic>
        <p:nvPicPr>
          <p:cNvPr id="4" name="Imagen 3"/>
          <p:cNvPicPr>
            <a:picLocks noChangeAspect="1"/>
          </p:cNvPicPr>
          <p:nvPr/>
        </p:nvPicPr>
        <p:blipFill>
          <a:blip r:embed="rId2"/>
          <a:stretch>
            <a:fillRect/>
          </a:stretch>
        </p:blipFill>
        <p:spPr>
          <a:xfrm>
            <a:off x="1192004" y="2393830"/>
            <a:ext cx="2295845" cy="3477110"/>
          </a:xfrm>
          <a:prstGeom prst="rect">
            <a:avLst/>
          </a:prstGeom>
        </p:spPr>
      </p:pic>
      <p:sp>
        <p:nvSpPr>
          <p:cNvPr id="5" name="Rectángulo 4"/>
          <p:cNvSpPr/>
          <p:nvPr/>
        </p:nvSpPr>
        <p:spPr>
          <a:xfrm>
            <a:off x="1219200" y="4132385"/>
            <a:ext cx="2295845" cy="3094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916809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A05 </a:t>
            </a:r>
            <a:r>
              <a:rPr lang="es-PE" dirty="0"/>
              <a:t>Security </a:t>
            </a:r>
            <a:r>
              <a:rPr lang="es-PE" dirty="0" err="1" smtClean="0"/>
              <a:t>Misconfiguration</a:t>
            </a:r>
            <a:endParaRPr lang="en-US" dirty="0"/>
          </a:p>
        </p:txBody>
      </p:sp>
      <p:sp>
        <p:nvSpPr>
          <p:cNvPr id="3" name="Marcador de contenido 2"/>
          <p:cNvSpPr>
            <a:spLocks noGrp="1"/>
          </p:cNvSpPr>
          <p:nvPr>
            <p:ph idx="1"/>
          </p:nvPr>
        </p:nvSpPr>
        <p:spPr/>
        <p:txBody>
          <a:bodyPr>
            <a:normAutofit/>
          </a:bodyPr>
          <a:lstStyle/>
          <a:p>
            <a:r>
              <a:rPr lang="es-MX" dirty="0" smtClean="0"/>
              <a:t>Descripción</a:t>
            </a:r>
          </a:p>
          <a:p>
            <a:r>
              <a:rPr lang="es-MX" dirty="0" smtClean="0"/>
              <a:t>Vulnerabilidades</a:t>
            </a:r>
          </a:p>
          <a:p>
            <a:r>
              <a:rPr lang="es-MX" dirty="0" smtClean="0"/>
              <a:t>Prevención</a:t>
            </a:r>
          </a:p>
          <a:p>
            <a:r>
              <a:rPr lang="es-MX" dirty="0" smtClean="0"/>
              <a:t>Escenarios</a:t>
            </a:r>
          </a:p>
          <a:p>
            <a:r>
              <a:rPr lang="es-MX" dirty="0" smtClean="0"/>
              <a:t>Laboratorio</a:t>
            </a:r>
            <a:endParaRPr lang="en-US" dirty="0"/>
          </a:p>
        </p:txBody>
      </p:sp>
    </p:spTree>
    <p:extLst>
      <p:ext uri="{BB962C8B-B14F-4D97-AF65-F5344CB8AC3E}">
        <p14:creationId xmlns:p14="http://schemas.microsoft.com/office/powerpoint/2010/main" val="1509182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Descripción</a:t>
            </a:r>
            <a:endParaRPr lang="es-PE" dirty="0"/>
          </a:p>
        </p:txBody>
      </p:sp>
      <p:sp>
        <p:nvSpPr>
          <p:cNvPr id="3" name="Marcador de contenido 2"/>
          <p:cNvSpPr>
            <a:spLocks noGrp="1"/>
          </p:cNvSpPr>
          <p:nvPr>
            <p:ph idx="1"/>
          </p:nvPr>
        </p:nvSpPr>
        <p:spPr/>
        <p:txBody>
          <a:bodyPr/>
          <a:lstStyle/>
          <a:p>
            <a:r>
              <a:rPr lang="es-MX" dirty="0"/>
              <a:t>Pueden ocurrir errores de configuración de seguridad cuando las opciones de seguridad no están definidas para maximizar la seguridad o cuando los servicios se implementan con configuraciones predeterminadas inseguras. Las configuraciones erróneas de seguridad a menudo se pasan por alto, pero pueden representar un riesgo de seguridad importante. Los atacantes pueden explotarlos para obtener acceso no autorizado a sistemas, datos o aplicaciones. </a:t>
            </a:r>
            <a:endParaRPr lang="es-PE" dirty="0"/>
          </a:p>
        </p:txBody>
      </p:sp>
    </p:spTree>
    <p:extLst>
      <p:ext uri="{BB962C8B-B14F-4D97-AF65-F5344CB8AC3E}">
        <p14:creationId xmlns:p14="http://schemas.microsoft.com/office/powerpoint/2010/main" val="3180576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Vulnerabilidades</a:t>
            </a:r>
            <a:endParaRPr lang="es-PE" dirty="0"/>
          </a:p>
        </p:txBody>
      </p:sp>
      <p:sp>
        <p:nvSpPr>
          <p:cNvPr id="3" name="Marcador de contenido 2"/>
          <p:cNvSpPr>
            <a:spLocks noGrp="1"/>
          </p:cNvSpPr>
          <p:nvPr>
            <p:ph idx="1"/>
          </p:nvPr>
        </p:nvSpPr>
        <p:spPr/>
        <p:txBody>
          <a:bodyPr/>
          <a:lstStyle/>
          <a:p>
            <a:r>
              <a:rPr lang="es-MX" dirty="0"/>
              <a:t>Le falta el </a:t>
            </a:r>
            <a:r>
              <a:rPr lang="es-MX" i="1" dirty="0"/>
              <a:t>hardening</a:t>
            </a:r>
            <a:r>
              <a:rPr lang="es-MX" dirty="0"/>
              <a:t> de seguridad adecuado en cualquier parte del </a:t>
            </a:r>
            <a:r>
              <a:rPr lang="es-MX" i="1" dirty="0" err="1"/>
              <a:t>stack</a:t>
            </a:r>
            <a:r>
              <a:rPr lang="es-MX" i="1" dirty="0"/>
              <a:t> tecnológico</a:t>
            </a:r>
            <a:r>
              <a:rPr lang="es-MX" dirty="0"/>
              <a:t> o permisos configurados incorrectamente en los servicios en la nube.</a:t>
            </a:r>
          </a:p>
          <a:p>
            <a:r>
              <a:rPr lang="es-MX" dirty="0"/>
              <a:t>Tiene funciones innecesarias habilitadas o instaladas (puertos, servicios, páginas, cuentas o privilegios innecesarios, por ejemplo).</a:t>
            </a:r>
          </a:p>
          <a:p>
            <a:r>
              <a:rPr lang="es-MX" dirty="0"/>
              <a:t>Las cuentas predeterminadas y sus contraseñas aún están habilitadas y sin cambios.</a:t>
            </a:r>
          </a:p>
          <a:p>
            <a:r>
              <a:rPr lang="es-MX" dirty="0"/>
              <a:t>El manejo de errores revela a los usuarios rastros de pila u otros mensajes de error demasiado informativos.</a:t>
            </a:r>
          </a:p>
          <a:p>
            <a:endParaRPr lang="es-PE" dirty="0"/>
          </a:p>
        </p:txBody>
      </p:sp>
    </p:spTree>
    <p:extLst>
      <p:ext uri="{BB962C8B-B14F-4D97-AF65-F5344CB8AC3E}">
        <p14:creationId xmlns:p14="http://schemas.microsoft.com/office/powerpoint/2010/main" val="2907341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continuación</a:t>
            </a:r>
            <a:endParaRPr lang="es-PE" dirty="0"/>
          </a:p>
        </p:txBody>
      </p:sp>
      <p:sp>
        <p:nvSpPr>
          <p:cNvPr id="3" name="Marcador de contenido 2"/>
          <p:cNvSpPr>
            <a:spLocks noGrp="1"/>
          </p:cNvSpPr>
          <p:nvPr>
            <p:ph idx="1"/>
          </p:nvPr>
        </p:nvSpPr>
        <p:spPr/>
        <p:txBody>
          <a:bodyPr/>
          <a:lstStyle/>
          <a:p>
            <a:r>
              <a:rPr lang="es-MX" dirty="0"/>
              <a:t>Para sistemas actualizados, las últimas funciones de seguridad están deshabilitadas o no configuradas de forma segura.</a:t>
            </a:r>
          </a:p>
          <a:p>
            <a:r>
              <a:rPr lang="es-MX" dirty="0"/>
              <a:t>Las configuraciones de seguridad en los servidores de aplicaciones, </a:t>
            </a:r>
            <a:r>
              <a:rPr lang="es-MX" dirty="0" err="1"/>
              <a:t>frameworks</a:t>
            </a:r>
            <a:r>
              <a:rPr lang="es-MX" dirty="0"/>
              <a:t> de aplicaciones (</a:t>
            </a:r>
            <a:r>
              <a:rPr lang="es-MX" dirty="0" err="1"/>
              <a:t>Struts</a:t>
            </a:r>
            <a:r>
              <a:rPr lang="es-MX" dirty="0"/>
              <a:t>, Spring o ASP.NET por ejemplo), bibliotecas, bases de datos, etc., no poseen configurados valores seguros.</a:t>
            </a:r>
          </a:p>
          <a:p>
            <a:r>
              <a:rPr lang="es-MX" dirty="0"/>
              <a:t>El servidor no envía encabezados o directivas de seguridad, o no poseen configurados valores seguros.</a:t>
            </a:r>
          </a:p>
          <a:p>
            <a:r>
              <a:rPr lang="es-MX" dirty="0"/>
              <a:t>El software está desactualizado o es vulnerable</a:t>
            </a:r>
          </a:p>
          <a:p>
            <a:endParaRPr lang="es-PE" dirty="0"/>
          </a:p>
        </p:txBody>
      </p:sp>
    </p:spTree>
    <p:extLst>
      <p:ext uri="{BB962C8B-B14F-4D97-AF65-F5344CB8AC3E}">
        <p14:creationId xmlns:p14="http://schemas.microsoft.com/office/powerpoint/2010/main" val="3934903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Prevención</a:t>
            </a:r>
            <a:endParaRPr lang="es-PE" dirty="0"/>
          </a:p>
        </p:txBody>
      </p:sp>
      <p:sp>
        <p:nvSpPr>
          <p:cNvPr id="3" name="Marcador de contenido 2"/>
          <p:cNvSpPr>
            <a:spLocks noGrp="1"/>
          </p:cNvSpPr>
          <p:nvPr>
            <p:ph idx="1"/>
          </p:nvPr>
        </p:nvSpPr>
        <p:spPr/>
        <p:txBody>
          <a:bodyPr>
            <a:normAutofit fontScale="92500" lnSpcReduction="20000"/>
          </a:bodyPr>
          <a:lstStyle/>
          <a:p>
            <a:r>
              <a:rPr lang="es-MX" dirty="0"/>
              <a:t>Un proceso de </a:t>
            </a:r>
            <a:r>
              <a:rPr lang="es-MX" i="1" dirty="0"/>
              <a:t>hardening</a:t>
            </a:r>
            <a:r>
              <a:rPr lang="es-MX" dirty="0"/>
              <a:t> repetible agiliza y facilita la implementación de otro entorno que esté debidamente inaccesible. Los entornos de desarrollo, control de calidad y producción deben configurarse de forma idéntica, con diferentes credenciales utilizadas en cada uno. Este proceso debe automatizarse para minimizar el esfuerzo necesario para configurar un nuevo entorno seguro.</a:t>
            </a:r>
          </a:p>
          <a:p>
            <a:r>
              <a:rPr lang="es-MX" dirty="0"/>
              <a:t>Una plataforma mínima sin funciones, componentes, documentación ni ejemplos innecesarios. Elimine o no instale características y </a:t>
            </a:r>
            <a:r>
              <a:rPr lang="es-MX" dirty="0" err="1"/>
              <a:t>frameworks</a:t>
            </a:r>
            <a:r>
              <a:rPr lang="es-MX" dirty="0"/>
              <a:t> no utilizados.</a:t>
            </a:r>
          </a:p>
          <a:p>
            <a:r>
              <a:rPr lang="es-MX" dirty="0"/>
              <a:t>Una tarea para revisar y actualizar las configuraciones apropiadas para todas las notas de seguridad, actualizaciones y parches como parte del proceso de administración de </a:t>
            </a:r>
            <a:r>
              <a:rPr lang="es-MX" dirty="0" smtClean="0"/>
              <a:t>parches, </a:t>
            </a:r>
            <a:r>
              <a:rPr lang="es-MX" dirty="0"/>
              <a:t>Revise los permisos de almacenamiento en la nube</a:t>
            </a:r>
          </a:p>
          <a:p>
            <a:endParaRPr lang="es-PE" dirty="0"/>
          </a:p>
        </p:txBody>
      </p:sp>
    </p:spTree>
    <p:extLst>
      <p:ext uri="{BB962C8B-B14F-4D97-AF65-F5344CB8AC3E}">
        <p14:creationId xmlns:p14="http://schemas.microsoft.com/office/powerpoint/2010/main" val="228733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continuación</a:t>
            </a:r>
            <a:endParaRPr lang="es-PE" dirty="0"/>
          </a:p>
        </p:txBody>
      </p:sp>
      <p:sp>
        <p:nvSpPr>
          <p:cNvPr id="3" name="Marcador de contenido 2"/>
          <p:cNvSpPr>
            <a:spLocks noGrp="1"/>
          </p:cNvSpPr>
          <p:nvPr>
            <p:ph idx="1"/>
          </p:nvPr>
        </p:nvSpPr>
        <p:spPr/>
        <p:txBody>
          <a:bodyPr/>
          <a:lstStyle/>
          <a:p>
            <a:r>
              <a:rPr lang="es-MX" dirty="0"/>
              <a:t>Una arquitectura de aplicación segmentada proporciona una separación efectiva y segura entre componentes o instancias, con segmentación, organización en contenedores o grupos de seguridad en la nube (</a:t>
            </a:r>
            <a:r>
              <a:rPr lang="es-MX" dirty="0" err="1"/>
              <a:t>ACLs</a:t>
            </a:r>
            <a:r>
              <a:rPr lang="es-MX" dirty="0"/>
              <a:t>).</a:t>
            </a:r>
          </a:p>
          <a:p>
            <a:r>
              <a:rPr lang="es-MX" dirty="0"/>
              <a:t>Envío de directivas de seguridad a los clientes, por ejemplo, encabezados de seguridad.</a:t>
            </a:r>
          </a:p>
          <a:p>
            <a:r>
              <a:rPr lang="es-MX" dirty="0"/>
              <a:t>Un proceso automatizado para verificar la efectividad de las configuraciones y ajustes en todos los entornos.</a:t>
            </a:r>
          </a:p>
          <a:p>
            <a:endParaRPr lang="es-PE" dirty="0"/>
          </a:p>
        </p:txBody>
      </p:sp>
    </p:spTree>
    <p:extLst>
      <p:ext uri="{BB962C8B-B14F-4D97-AF65-F5344CB8AC3E}">
        <p14:creationId xmlns:p14="http://schemas.microsoft.com/office/powerpoint/2010/main" val="319402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Escenarios</a:t>
            </a:r>
            <a:endParaRPr lang="es-PE" dirty="0"/>
          </a:p>
        </p:txBody>
      </p:sp>
      <p:sp>
        <p:nvSpPr>
          <p:cNvPr id="3" name="Marcador de contenido 2"/>
          <p:cNvSpPr>
            <a:spLocks noGrp="1"/>
          </p:cNvSpPr>
          <p:nvPr>
            <p:ph idx="1"/>
          </p:nvPr>
        </p:nvSpPr>
        <p:spPr/>
        <p:txBody>
          <a:bodyPr/>
          <a:lstStyle/>
          <a:p>
            <a:r>
              <a:rPr lang="es-MX" b="1" dirty="0"/>
              <a:t>Escenario #1:</a:t>
            </a:r>
            <a:r>
              <a:rPr lang="es-MX" dirty="0"/>
              <a:t> El servidor de aplicaciones contiene aplicaciones de ejemplo que no se eliminan del servidor de producción. Estas aplicaciones de ejemplo poseen fallas de seguridad conocidas que los atacantes utilizan para comprometer el servidor. Supongamos que una de estas aplicaciones es la consola de administración y no se modificaron las cuentas predeterminadas. En ese caso, el atacante inicia sesión con las contraseñas predeterminadas y toma el control.</a:t>
            </a:r>
            <a:endParaRPr lang="es-PE" dirty="0"/>
          </a:p>
        </p:txBody>
      </p:sp>
    </p:spTree>
    <p:extLst>
      <p:ext uri="{BB962C8B-B14F-4D97-AF65-F5344CB8AC3E}">
        <p14:creationId xmlns:p14="http://schemas.microsoft.com/office/powerpoint/2010/main" val="1350755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r>
              <a:rPr lang="es-MX" b="1" dirty="0"/>
              <a:t>Escenario #2:</a:t>
            </a:r>
            <a:r>
              <a:rPr lang="es-MX" dirty="0"/>
              <a:t> El listado de directorios no se encuentra deshabilitado en el servidor. Un atacante descubre que simplemente puede enumerar directorios. El atacante detecta y descarga las clases Java compiladas, que </a:t>
            </a:r>
            <a:r>
              <a:rPr lang="es-MX" dirty="0" err="1"/>
              <a:t>decompila</a:t>
            </a:r>
            <a:r>
              <a:rPr lang="es-MX" dirty="0"/>
              <a:t> y aplica ingeniería inversa para ver el código. El atacante luego encuentra una falla severa de control de acceso en la aplicación.</a:t>
            </a:r>
            <a:endParaRPr lang="es-PE" dirty="0"/>
          </a:p>
        </p:txBody>
      </p:sp>
    </p:spTree>
    <p:extLst>
      <p:ext uri="{BB962C8B-B14F-4D97-AF65-F5344CB8AC3E}">
        <p14:creationId xmlns:p14="http://schemas.microsoft.com/office/powerpoint/2010/main" val="1421005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225</Words>
  <Application>Microsoft Office PowerPoint</Application>
  <PresentationFormat>Panorámica</PresentationFormat>
  <Paragraphs>36</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Tema de Office</vt:lpstr>
      <vt:lpstr>Presentación de PowerPoint</vt:lpstr>
      <vt:lpstr>A05 Security Misconfiguration</vt:lpstr>
      <vt:lpstr>Descripción</vt:lpstr>
      <vt:lpstr>Vulnerabilidades</vt:lpstr>
      <vt:lpstr>continuación</vt:lpstr>
      <vt:lpstr>Prevención</vt:lpstr>
      <vt:lpstr>continuación</vt:lpstr>
      <vt:lpstr>Escenarios</vt:lpstr>
      <vt:lpstr>Presentación de PowerPoint</vt:lpstr>
      <vt:lpstr>Presentación de PowerPoint</vt:lpstr>
      <vt:lpstr>Presentación de PowerPoint</vt:lpstr>
      <vt:lpstr>Laboratorio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Daddy</dc:creator>
  <cp:lastModifiedBy>Daddy</cp:lastModifiedBy>
  <cp:revision>29</cp:revision>
  <dcterms:created xsi:type="dcterms:W3CDTF">2023-10-31T14:58:50Z</dcterms:created>
  <dcterms:modified xsi:type="dcterms:W3CDTF">2023-11-10T14:02:03Z</dcterms:modified>
</cp:coreProperties>
</file>