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88" r:id="rId4"/>
    <p:sldId id="289" r:id="rId5"/>
    <p:sldId id="292" r:id="rId6"/>
    <p:sldId id="290" r:id="rId7"/>
    <p:sldId id="293" r:id="rId8"/>
    <p:sldId id="291" r:id="rId9"/>
    <p:sldId id="294" r:id="rId10"/>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531C8478-8691-47AE-A71A-38912635015B}" type="datetimeFigureOut">
              <a:rPr lang="es-PE" smtClean="0"/>
              <a:t>10/11/2023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F99B91-E578-4989-98EC-F66D130D8317}" type="slidenum">
              <a:rPr lang="es-PE" smtClean="0"/>
              <a:t>‹Nº›</a:t>
            </a:fld>
            <a:endParaRPr lang="es-PE"/>
          </a:p>
        </p:txBody>
      </p:sp>
      <p:sp>
        <p:nvSpPr>
          <p:cNvPr id="8" name="CuadroTexto 7"/>
          <p:cNvSpPr txBox="1"/>
          <p:nvPr userDrawn="1"/>
        </p:nvSpPr>
        <p:spPr>
          <a:xfrm>
            <a:off x="534571" y="6311900"/>
            <a:ext cx="4873451" cy="36933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solidFill>
                  <a:schemeClr val="bg1"/>
                </a:solidFill>
              </a:rPr>
              <a:t>A06 </a:t>
            </a:r>
            <a:r>
              <a:rPr lang="es-PE" sz="1800" b="0" i="0" kern="1200" dirty="0" smtClean="0">
                <a:solidFill>
                  <a:schemeClr val="bg1"/>
                </a:solidFill>
                <a:effectLst/>
                <a:latin typeface="+mn-lt"/>
                <a:ea typeface="+mn-ea"/>
                <a:cs typeface="+mn-cs"/>
              </a:rPr>
              <a:t>Vulnerable and Outdated Components</a:t>
            </a:r>
            <a:endParaRPr lang="en-US" dirty="0">
              <a:solidFill>
                <a:schemeClr val="bg1"/>
              </a:solidFill>
            </a:endParaRPr>
          </a:p>
        </p:txBody>
      </p:sp>
    </p:spTree>
    <p:extLst>
      <p:ext uri="{BB962C8B-B14F-4D97-AF65-F5344CB8AC3E}">
        <p14:creationId xmlns:p14="http://schemas.microsoft.com/office/powerpoint/2010/main" val="1863958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531C8478-8691-47AE-A71A-38912635015B}" type="datetimeFigureOut">
              <a:rPr lang="es-PE" smtClean="0"/>
              <a:t>10/11/2023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F99B91-E578-4989-98EC-F66D130D8317}" type="slidenum">
              <a:rPr lang="es-PE" smtClean="0"/>
              <a:t>‹Nº›</a:t>
            </a:fld>
            <a:endParaRPr lang="es-PE"/>
          </a:p>
        </p:txBody>
      </p:sp>
      <p:sp>
        <p:nvSpPr>
          <p:cNvPr id="8" name="CuadroTexto 7"/>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2404310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531C8478-8691-47AE-A71A-38912635015B}" type="datetimeFigureOut">
              <a:rPr lang="es-PE" smtClean="0"/>
              <a:t>10/11/2023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F99B91-E578-4989-98EC-F66D130D8317}" type="slidenum">
              <a:rPr lang="es-PE" smtClean="0"/>
              <a:t>‹Nº›</a:t>
            </a:fld>
            <a:endParaRPr lang="es-PE"/>
          </a:p>
        </p:txBody>
      </p:sp>
      <p:sp>
        <p:nvSpPr>
          <p:cNvPr id="8" name="CuadroTexto 7"/>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2789925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ángulo 6"/>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531C8478-8691-47AE-A71A-38912635015B}" type="datetimeFigureOut">
              <a:rPr lang="es-PE" smtClean="0"/>
              <a:t>10/11/2023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F99B91-E578-4989-98EC-F66D130D8317}" type="slidenum">
              <a:rPr lang="es-PE" smtClean="0"/>
              <a:t>‹Nº›</a:t>
            </a:fld>
            <a:endParaRPr lang="es-PE"/>
          </a:p>
        </p:txBody>
      </p:sp>
      <p:sp>
        <p:nvSpPr>
          <p:cNvPr id="10" name="CuadroTexto 9"/>
          <p:cNvSpPr txBox="1"/>
          <p:nvPr userDrawn="1"/>
        </p:nvSpPr>
        <p:spPr>
          <a:xfrm>
            <a:off x="534571" y="6311900"/>
            <a:ext cx="4873451" cy="36933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solidFill>
                  <a:schemeClr val="bg1"/>
                </a:solidFill>
              </a:rPr>
              <a:t>A06 </a:t>
            </a:r>
            <a:r>
              <a:rPr lang="es-PE" sz="1800" b="0" i="0" kern="1200" dirty="0" smtClean="0">
                <a:solidFill>
                  <a:schemeClr val="bg1"/>
                </a:solidFill>
                <a:effectLst/>
                <a:latin typeface="+mn-lt"/>
                <a:ea typeface="+mn-ea"/>
                <a:cs typeface="+mn-cs"/>
              </a:rPr>
              <a:t>Vulnerable and Outdated Components</a:t>
            </a:r>
            <a:endParaRPr lang="en-US" dirty="0">
              <a:solidFill>
                <a:schemeClr val="bg1"/>
              </a:solidFill>
            </a:endParaRPr>
          </a:p>
        </p:txBody>
      </p:sp>
    </p:spTree>
    <p:extLst>
      <p:ext uri="{BB962C8B-B14F-4D97-AF65-F5344CB8AC3E}">
        <p14:creationId xmlns:p14="http://schemas.microsoft.com/office/powerpoint/2010/main" val="1859930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ángulo 6"/>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531C8478-8691-47AE-A71A-38912635015B}" type="datetimeFigureOut">
              <a:rPr lang="es-PE" smtClean="0"/>
              <a:t>10/11/2023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F99B91-E578-4989-98EC-F66D130D8317}" type="slidenum">
              <a:rPr lang="es-PE" smtClean="0"/>
              <a:t>‹Nº›</a:t>
            </a:fld>
            <a:endParaRPr lang="es-PE"/>
          </a:p>
        </p:txBody>
      </p:sp>
      <p:sp>
        <p:nvSpPr>
          <p:cNvPr id="9" name="CuadroTexto 8"/>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205399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ángulo 7"/>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531C8478-8691-47AE-A71A-38912635015B}" type="datetimeFigureOut">
              <a:rPr lang="es-PE" smtClean="0"/>
              <a:t>10/11/2023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EF99B91-E578-4989-98EC-F66D130D8317}" type="slidenum">
              <a:rPr lang="es-PE" smtClean="0"/>
              <a:t>‹Nº›</a:t>
            </a:fld>
            <a:endParaRPr lang="es-PE"/>
          </a:p>
        </p:txBody>
      </p:sp>
      <p:sp>
        <p:nvSpPr>
          <p:cNvPr id="10" name="CuadroTexto 9"/>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2368732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Rectángulo 9"/>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531C8478-8691-47AE-A71A-38912635015B}" type="datetimeFigureOut">
              <a:rPr lang="es-PE" smtClean="0"/>
              <a:t>10/11/2023</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6EF99B91-E578-4989-98EC-F66D130D8317}" type="slidenum">
              <a:rPr lang="es-PE" smtClean="0"/>
              <a:t>‹Nº›</a:t>
            </a:fld>
            <a:endParaRPr lang="es-PE"/>
          </a:p>
        </p:txBody>
      </p:sp>
      <p:sp>
        <p:nvSpPr>
          <p:cNvPr id="12" name="CuadroTexto 11"/>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1511384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Rectángulo 5"/>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531C8478-8691-47AE-A71A-38912635015B}" type="datetimeFigureOut">
              <a:rPr lang="es-PE" smtClean="0"/>
              <a:t>10/11/2023</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6EF99B91-E578-4989-98EC-F66D130D8317}" type="slidenum">
              <a:rPr lang="es-PE" smtClean="0"/>
              <a:t>‹Nº›</a:t>
            </a:fld>
            <a:endParaRPr lang="es-PE"/>
          </a:p>
        </p:txBody>
      </p:sp>
      <p:sp>
        <p:nvSpPr>
          <p:cNvPr id="8" name="CuadroTexto 7"/>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2350967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531C8478-8691-47AE-A71A-38912635015B}" type="datetimeFigureOut">
              <a:rPr lang="es-PE" smtClean="0"/>
              <a:t>10/11/2023</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6EF99B91-E578-4989-98EC-F66D130D8317}" type="slidenum">
              <a:rPr lang="es-PE" smtClean="0"/>
              <a:t>‹Nº›</a:t>
            </a:fld>
            <a:endParaRPr lang="es-PE"/>
          </a:p>
        </p:txBody>
      </p:sp>
      <p:sp>
        <p:nvSpPr>
          <p:cNvPr id="6" name="CuadroTexto 5"/>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3070509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531C8478-8691-47AE-A71A-38912635015B}" type="datetimeFigureOut">
              <a:rPr lang="es-PE" smtClean="0"/>
              <a:t>10/11/2023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EF99B91-E578-4989-98EC-F66D130D8317}" type="slidenum">
              <a:rPr lang="es-PE" smtClean="0"/>
              <a:t>‹Nº›</a:t>
            </a:fld>
            <a:endParaRPr lang="es-PE"/>
          </a:p>
        </p:txBody>
      </p:sp>
      <p:sp>
        <p:nvSpPr>
          <p:cNvPr id="9" name="CuadroTexto 8"/>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144012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531C8478-8691-47AE-A71A-38912635015B}" type="datetimeFigureOut">
              <a:rPr lang="es-PE" smtClean="0"/>
              <a:t>10/11/2023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EF99B91-E578-4989-98EC-F66D130D8317}" type="slidenum">
              <a:rPr lang="es-PE" smtClean="0"/>
              <a:t>‹Nº›</a:t>
            </a:fld>
            <a:endParaRPr lang="es-PE"/>
          </a:p>
        </p:txBody>
      </p:sp>
      <p:sp>
        <p:nvSpPr>
          <p:cNvPr id="9" name="CuadroTexto 8"/>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731332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smtClean="0"/>
              <a:t>Haga clic para modificar el estilo de título del patrón</a:t>
            </a:r>
            <a:endParaRPr lang="es-PE" dirty="0"/>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1C8478-8691-47AE-A71A-38912635015B}" type="datetimeFigureOut">
              <a:rPr lang="es-PE" smtClean="0"/>
              <a:t>10/11/2023</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F99B91-E578-4989-98EC-F66D130D8317}" type="slidenum">
              <a:rPr lang="es-PE" smtClean="0"/>
              <a:t>‹Nº›</a:t>
            </a:fld>
            <a:endParaRPr lang="es-PE"/>
          </a:p>
        </p:txBody>
      </p:sp>
    </p:spTree>
    <p:extLst>
      <p:ext uri="{BB962C8B-B14F-4D97-AF65-F5344CB8AC3E}">
        <p14:creationId xmlns:p14="http://schemas.microsoft.com/office/powerpoint/2010/main" val="3356322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accent6">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ccarrenovi@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p:txBody>
          <a:bodyPr/>
          <a:lstStyle/>
          <a:p>
            <a:r>
              <a:rPr lang="es-PE" dirty="0" smtClean="0"/>
              <a:t>ING Carlos Carreño</a:t>
            </a:r>
          </a:p>
          <a:p>
            <a:r>
              <a:rPr lang="es-PE" dirty="0" smtClean="0">
                <a:hlinkClick r:id="rId2"/>
              </a:rPr>
              <a:t>ccarrenovi@Gmail.com</a:t>
            </a:r>
            <a:endParaRPr lang="es-PE" dirty="0" smtClean="0"/>
          </a:p>
          <a:p>
            <a:r>
              <a:rPr lang="es-PE" dirty="0" smtClean="0"/>
              <a:t>Nov, 2023</a:t>
            </a:r>
            <a:endParaRPr lang="es-PE" dirty="0"/>
          </a:p>
        </p:txBody>
      </p:sp>
      <p:pic>
        <p:nvPicPr>
          <p:cNvPr id="1030" name="Picture 6" descr="Poland Chapter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095" y="595630"/>
            <a:ext cx="5715000" cy="2095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223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A06 </a:t>
            </a:r>
            <a:r>
              <a:rPr lang="es-PE" dirty="0"/>
              <a:t>Vulnerable and Outdated </a:t>
            </a:r>
            <a:r>
              <a:rPr lang="es-PE" dirty="0" smtClean="0"/>
              <a:t>Components</a:t>
            </a:r>
            <a:endParaRPr lang="en-US" dirty="0"/>
          </a:p>
        </p:txBody>
      </p:sp>
      <p:sp>
        <p:nvSpPr>
          <p:cNvPr id="3" name="Marcador de contenido 2"/>
          <p:cNvSpPr>
            <a:spLocks noGrp="1"/>
          </p:cNvSpPr>
          <p:nvPr>
            <p:ph idx="1"/>
          </p:nvPr>
        </p:nvSpPr>
        <p:spPr/>
        <p:txBody>
          <a:bodyPr>
            <a:normAutofit/>
          </a:bodyPr>
          <a:lstStyle/>
          <a:p>
            <a:r>
              <a:rPr lang="es-MX" dirty="0" smtClean="0"/>
              <a:t>Descripción</a:t>
            </a:r>
          </a:p>
          <a:p>
            <a:r>
              <a:rPr lang="es-MX" dirty="0" smtClean="0"/>
              <a:t>Vulnerabilidades</a:t>
            </a:r>
          </a:p>
          <a:p>
            <a:r>
              <a:rPr lang="es-MX" dirty="0" smtClean="0"/>
              <a:t>Prevención</a:t>
            </a:r>
          </a:p>
          <a:p>
            <a:r>
              <a:rPr lang="es-MX" dirty="0" smtClean="0"/>
              <a:t>Escenarios</a:t>
            </a:r>
          </a:p>
          <a:p>
            <a:r>
              <a:rPr lang="es-MX" dirty="0" smtClean="0"/>
              <a:t>Laboratorio</a:t>
            </a:r>
            <a:endParaRPr lang="en-US" dirty="0"/>
          </a:p>
        </p:txBody>
      </p:sp>
    </p:spTree>
    <p:extLst>
      <p:ext uri="{BB962C8B-B14F-4D97-AF65-F5344CB8AC3E}">
        <p14:creationId xmlns:p14="http://schemas.microsoft.com/office/powerpoint/2010/main" val="1509182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Descripción</a:t>
            </a:r>
            <a:endParaRPr lang="es-PE" dirty="0"/>
          </a:p>
        </p:txBody>
      </p:sp>
      <p:sp>
        <p:nvSpPr>
          <p:cNvPr id="3" name="Marcador de contenido 2"/>
          <p:cNvSpPr>
            <a:spLocks noGrp="1"/>
          </p:cNvSpPr>
          <p:nvPr>
            <p:ph idx="1"/>
          </p:nvPr>
        </p:nvSpPr>
        <p:spPr/>
        <p:txBody>
          <a:bodyPr/>
          <a:lstStyle/>
          <a:p>
            <a:r>
              <a:rPr lang="es-MX" dirty="0"/>
              <a:t>Los componentes vulnerables y obsoletos se refieren a bibliotecas o marcos de terceros utilizados en aplicaciones web que tienen vulnerabilidades conocidas o que ya no cuentan con el soporte de sus desarrolladores. Estos componentes pueden ser aprovechados por atacantes para obtener acceso no autorizado a datos confidenciales o tomar el control del sistema.</a:t>
            </a:r>
            <a:endParaRPr lang="es-PE" dirty="0"/>
          </a:p>
        </p:txBody>
      </p:sp>
    </p:spTree>
    <p:extLst>
      <p:ext uri="{BB962C8B-B14F-4D97-AF65-F5344CB8AC3E}">
        <p14:creationId xmlns:p14="http://schemas.microsoft.com/office/powerpoint/2010/main" val="3180576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Vulnerabilidades</a:t>
            </a:r>
            <a:endParaRPr lang="es-PE" dirty="0"/>
          </a:p>
        </p:txBody>
      </p:sp>
      <p:sp>
        <p:nvSpPr>
          <p:cNvPr id="3" name="Marcador de contenido 2"/>
          <p:cNvSpPr>
            <a:spLocks noGrp="1"/>
          </p:cNvSpPr>
          <p:nvPr>
            <p:ph idx="1"/>
          </p:nvPr>
        </p:nvSpPr>
        <p:spPr/>
        <p:txBody>
          <a:bodyPr>
            <a:normAutofit fontScale="92500"/>
          </a:bodyPr>
          <a:lstStyle/>
          <a:p>
            <a:r>
              <a:rPr lang="es-MX" dirty="0"/>
              <a:t>Si no conoce las versiones de todos los componentes que utiliza (tanto en el cliente como en el servidor). Esto incluye los componentes que usa directamente, así como las dependencias anidadas.</a:t>
            </a:r>
          </a:p>
          <a:p>
            <a:r>
              <a:rPr lang="es-MX" dirty="0"/>
              <a:t>Si el software es vulnerable, carece de soporte o no está actualizado. Esto incluye el sistema operativo, el servidor web/de aplicaciones, el sistema de administración de bases de datos (DBMS), las aplicaciones, las API y todos los componentes, los entornos de ejecución y las bibliotecas.</a:t>
            </a:r>
          </a:p>
          <a:p>
            <a:r>
              <a:rPr lang="es-MX" dirty="0"/>
              <a:t>Si no analiza en búsqueda de vulnerabilidades de forma regular y no se suscribe a los boletines de seguridad relacionados con los componentes que utiliza.</a:t>
            </a:r>
          </a:p>
          <a:p>
            <a:endParaRPr lang="es-PE" dirty="0"/>
          </a:p>
        </p:txBody>
      </p:sp>
    </p:spTree>
    <p:extLst>
      <p:ext uri="{BB962C8B-B14F-4D97-AF65-F5344CB8AC3E}">
        <p14:creationId xmlns:p14="http://schemas.microsoft.com/office/powerpoint/2010/main" val="2907341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continuación</a:t>
            </a:r>
            <a:endParaRPr lang="es-PE" dirty="0"/>
          </a:p>
        </p:txBody>
      </p:sp>
      <p:sp>
        <p:nvSpPr>
          <p:cNvPr id="3" name="Marcador de contenido 2"/>
          <p:cNvSpPr>
            <a:spLocks noGrp="1"/>
          </p:cNvSpPr>
          <p:nvPr>
            <p:ph idx="1"/>
          </p:nvPr>
        </p:nvSpPr>
        <p:spPr/>
        <p:txBody>
          <a:bodyPr/>
          <a:lstStyle/>
          <a:p>
            <a:r>
              <a:rPr lang="es-MX" dirty="0"/>
              <a:t>Si no repara o actualiza la plataforma subyacente, </a:t>
            </a:r>
            <a:r>
              <a:rPr lang="es-MX" dirty="0" err="1"/>
              <a:t>frameworks</a:t>
            </a:r>
            <a:r>
              <a:rPr lang="es-MX" dirty="0"/>
              <a:t> y dependencias de manera oportuna y basada en el riesgo. Esto suele ocurrir en entornos en los que la aplicación de parches de seguridad es una tarea mensual o trimestral bajo control de cambios, lo que deja a las organizaciones abiertas a días o meses de exposición innecesaria a vulnerabilidades con soluciones disponibles.</a:t>
            </a:r>
          </a:p>
          <a:p>
            <a:r>
              <a:rPr lang="es-MX" dirty="0"/>
              <a:t>Si los desarrolladores de software no testean la compatibilidad de las bibliotecas actualizadas, actualizadas o parcheadas.</a:t>
            </a:r>
          </a:p>
          <a:p>
            <a:r>
              <a:rPr lang="es-MX" dirty="0"/>
              <a:t>Si no asegura las configuraciones de los componentes</a:t>
            </a:r>
          </a:p>
          <a:p>
            <a:endParaRPr lang="es-PE" dirty="0"/>
          </a:p>
        </p:txBody>
      </p:sp>
    </p:spTree>
    <p:extLst>
      <p:ext uri="{BB962C8B-B14F-4D97-AF65-F5344CB8AC3E}">
        <p14:creationId xmlns:p14="http://schemas.microsoft.com/office/powerpoint/2010/main" val="2310406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Prevención</a:t>
            </a:r>
            <a:endParaRPr lang="es-PE" dirty="0"/>
          </a:p>
        </p:txBody>
      </p:sp>
      <p:sp>
        <p:nvSpPr>
          <p:cNvPr id="3" name="Marcador de contenido 2"/>
          <p:cNvSpPr>
            <a:spLocks noGrp="1"/>
          </p:cNvSpPr>
          <p:nvPr>
            <p:ph idx="1"/>
          </p:nvPr>
        </p:nvSpPr>
        <p:spPr/>
        <p:txBody>
          <a:bodyPr>
            <a:normAutofit lnSpcReduction="10000"/>
          </a:bodyPr>
          <a:lstStyle/>
          <a:p>
            <a:r>
              <a:rPr lang="es-MX" dirty="0"/>
              <a:t>Elimine las dependencias que no son utilizadas, funcionalidades, componentes, archivos y documentación innecesarios.</a:t>
            </a:r>
          </a:p>
          <a:p>
            <a:r>
              <a:rPr lang="es-MX" dirty="0"/>
              <a:t>Realice un inventario continuo de las versiones de los componentes en el cliente y en el servidor (por ejemplo, </a:t>
            </a:r>
            <a:r>
              <a:rPr lang="es-MX" dirty="0" err="1"/>
              <a:t>frameworks</a:t>
            </a:r>
            <a:r>
              <a:rPr lang="es-MX" dirty="0"/>
              <a:t>, bibliotecas) y sus dependencias utilizando herramientas como: </a:t>
            </a:r>
            <a:r>
              <a:rPr lang="es-MX" dirty="0" err="1"/>
              <a:t>versions</a:t>
            </a:r>
            <a:r>
              <a:rPr lang="es-MX" dirty="0"/>
              <a:t>, OWASP </a:t>
            </a:r>
            <a:r>
              <a:rPr lang="es-MX" dirty="0" err="1"/>
              <a:t>Dependency</a:t>
            </a:r>
            <a:r>
              <a:rPr lang="es-MX" dirty="0"/>
              <a:t> </a:t>
            </a:r>
            <a:r>
              <a:rPr lang="es-MX" dirty="0" err="1"/>
              <a:t>Check</a:t>
            </a:r>
            <a:r>
              <a:rPr lang="es-MX" dirty="0"/>
              <a:t>, retire.js, etc. Supervise continuamente fuentes como </a:t>
            </a:r>
            <a:r>
              <a:rPr lang="es-MX" dirty="0" err="1"/>
              <a:t>Common</a:t>
            </a:r>
            <a:r>
              <a:rPr lang="es-MX" dirty="0"/>
              <a:t> </a:t>
            </a:r>
            <a:r>
              <a:rPr lang="es-MX" dirty="0" err="1"/>
              <a:t>Vulnerability</a:t>
            </a:r>
            <a:r>
              <a:rPr lang="es-MX" dirty="0"/>
              <a:t> and </a:t>
            </a:r>
            <a:r>
              <a:rPr lang="es-MX" dirty="0" err="1"/>
              <a:t>Exposures</a:t>
            </a:r>
            <a:r>
              <a:rPr lang="es-MX" dirty="0"/>
              <a:t> (CVE) y National </a:t>
            </a:r>
            <a:r>
              <a:rPr lang="es-MX" dirty="0" err="1"/>
              <a:t>Vulnerability</a:t>
            </a:r>
            <a:r>
              <a:rPr lang="es-MX" dirty="0"/>
              <a:t> Database (NVD) para detectar vulnerabilidades en los componentes. Utilice herramientas de análisis de composición de software para automatizar el proceso. Suscríbase para recibir alertas por correo electrónico sobre vulnerabilidades de seguridad relacionadas con los componentes que utiliza.</a:t>
            </a:r>
          </a:p>
          <a:p>
            <a:endParaRPr lang="es-PE" dirty="0"/>
          </a:p>
        </p:txBody>
      </p:sp>
    </p:spTree>
    <p:extLst>
      <p:ext uri="{BB962C8B-B14F-4D97-AF65-F5344CB8AC3E}">
        <p14:creationId xmlns:p14="http://schemas.microsoft.com/office/powerpoint/2010/main" val="2287331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continuación</a:t>
            </a:r>
            <a:endParaRPr lang="es-PE" dirty="0"/>
          </a:p>
        </p:txBody>
      </p:sp>
      <p:sp>
        <p:nvSpPr>
          <p:cNvPr id="3" name="Marcador de contenido 2"/>
          <p:cNvSpPr>
            <a:spLocks noGrp="1"/>
          </p:cNvSpPr>
          <p:nvPr>
            <p:ph idx="1"/>
          </p:nvPr>
        </p:nvSpPr>
        <p:spPr/>
        <p:txBody>
          <a:bodyPr/>
          <a:lstStyle/>
          <a:p>
            <a:r>
              <a:rPr lang="es-MX" dirty="0"/>
              <a:t>Solo obtenga componentes de fuentes oficiales a través de enlaces seguros. Prefiera los paquetes firmados para reducir la posibilidad de incluir un componente malicioso </a:t>
            </a:r>
            <a:r>
              <a:rPr lang="es-MX" dirty="0" smtClean="0"/>
              <a:t>modificado.</a:t>
            </a:r>
          </a:p>
          <a:p>
            <a:r>
              <a:rPr lang="es-MX" dirty="0" smtClean="0"/>
              <a:t>Supervise </a:t>
            </a:r>
            <a:r>
              <a:rPr lang="es-MX" dirty="0"/>
              <a:t>las bibliotecas y los componentes que no sea mantenidos o no generen parches de seguridad para versiones anteriores. Si la aplicación de parches no es posible, considere implementar un parche virtual para monitorear, detectar o protegerse contra el problema descubierto.</a:t>
            </a:r>
          </a:p>
          <a:p>
            <a:endParaRPr lang="es-PE" dirty="0"/>
          </a:p>
        </p:txBody>
      </p:sp>
    </p:spTree>
    <p:extLst>
      <p:ext uri="{BB962C8B-B14F-4D97-AF65-F5344CB8AC3E}">
        <p14:creationId xmlns:p14="http://schemas.microsoft.com/office/powerpoint/2010/main" val="1921914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Escenarios</a:t>
            </a:r>
            <a:endParaRPr lang="es-PE" dirty="0"/>
          </a:p>
        </p:txBody>
      </p:sp>
      <p:sp>
        <p:nvSpPr>
          <p:cNvPr id="3" name="Marcador de contenido 2"/>
          <p:cNvSpPr>
            <a:spLocks noGrp="1"/>
          </p:cNvSpPr>
          <p:nvPr>
            <p:ph idx="1"/>
          </p:nvPr>
        </p:nvSpPr>
        <p:spPr/>
        <p:txBody>
          <a:bodyPr>
            <a:normAutofit fontScale="85000" lnSpcReduction="10000"/>
          </a:bodyPr>
          <a:lstStyle/>
          <a:p>
            <a:r>
              <a:rPr lang="es-MX" b="1" dirty="0"/>
              <a:t>Escenario #1:</a:t>
            </a:r>
            <a:r>
              <a:rPr lang="es-MX" dirty="0"/>
              <a:t> Los componentes normalmente se ejecutan con los mismos privilegios que la propia aplicación, por lo que las fallas en cualquier componente pueden tener un impacto grave. Tales fallas pueden ser accidentales (por ejemplo, error de codificación) o intencionales (por ejemplo, una puerta trasera en un componente). Algunos ejemplos de vulnerabilidades de componentes explotables descubiertos son:</a:t>
            </a:r>
          </a:p>
          <a:p>
            <a:pPr lvl="1">
              <a:buFont typeface="Wingdings" panose="05000000000000000000" pitchFamily="2" charset="2"/>
              <a:buChar char="q"/>
            </a:pPr>
            <a:r>
              <a:rPr lang="es-MX" dirty="0"/>
              <a:t>CVE-2017-5638, una vulnerabilidad de ejecución remota de código de </a:t>
            </a:r>
            <a:r>
              <a:rPr lang="es-MX" dirty="0" err="1"/>
              <a:t>Struts</a:t>
            </a:r>
            <a:r>
              <a:rPr lang="es-MX" dirty="0"/>
              <a:t> 2 que permite la ejecución arbitraria de código en el servidor, ha sido culpada de brechas importantes.</a:t>
            </a:r>
          </a:p>
          <a:p>
            <a:pPr lvl="1">
              <a:buFont typeface="Wingdings" panose="05000000000000000000" pitchFamily="2" charset="2"/>
              <a:buChar char="q"/>
            </a:pPr>
            <a:r>
              <a:rPr lang="es-MX" dirty="0"/>
              <a:t>Si bien el Internet de las Cosas (</a:t>
            </a:r>
            <a:r>
              <a:rPr lang="es-MX" dirty="0" err="1"/>
              <a:t>IoT</a:t>
            </a:r>
            <a:r>
              <a:rPr lang="es-MX" dirty="0"/>
              <a:t>) es con frecuencia difícil o imposible de parchear, la importancia de parchearlo puede ser grande (por ejemplo, dispositivos biomédicos).</a:t>
            </a:r>
          </a:p>
          <a:p>
            <a:r>
              <a:rPr lang="es-MX" dirty="0"/>
              <a:t>Existen herramientas automatizadas para ayudar a los atacantes a encontrar sistemas sin parches o mal configurados. Por ejemplo, el motor de búsqueda </a:t>
            </a:r>
            <a:r>
              <a:rPr lang="es-MX" dirty="0" err="1"/>
              <a:t>Shodan</a:t>
            </a:r>
            <a:r>
              <a:rPr lang="es-MX" dirty="0"/>
              <a:t> </a:t>
            </a:r>
            <a:r>
              <a:rPr lang="es-MX" dirty="0" err="1"/>
              <a:t>IoT</a:t>
            </a:r>
            <a:r>
              <a:rPr lang="es-MX" dirty="0"/>
              <a:t> puede ayudarlo a encontrar dispositivos que aún sufren la vulnerabilidad Heartbleed parchada en abril de 2014.</a:t>
            </a:r>
          </a:p>
          <a:p>
            <a:endParaRPr lang="es-PE" dirty="0"/>
          </a:p>
        </p:txBody>
      </p:sp>
    </p:spTree>
    <p:extLst>
      <p:ext uri="{BB962C8B-B14F-4D97-AF65-F5344CB8AC3E}">
        <p14:creationId xmlns:p14="http://schemas.microsoft.com/office/powerpoint/2010/main" val="1350755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Laboratorio</a:t>
            </a:r>
            <a:endParaRPr lang="es-PE" dirty="0"/>
          </a:p>
        </p:txBody>
      </p:sp>
      <p:sp>
        <p:nvSpPr>
          <p:cNvPr id="3" name="Marcador de contenido 2"/>
          <p:cNvSpPr>
            <a:spLocks noGrp="1"/>
          </p:cNvSpPr>
          <p:nvPr>
            <p:ph idx="1"/>
          </p:nvPr>
        </p:nvSpPr>
        <p:spPr/>
        <p:txBody>
          <a:bodyPr/>
          <a:lstStyle/>
          <a:p>
            <a:r>
              <a:rPr lang="es-PE" dirty="0" smtClean="0"/>
              <a:t>Realizar el ejercicio </a:t>
            </a:r>
            <a:r>
              <a:rPr lang="es-PE" dirty="0" smtClean="0">
                <a:solidFill>
                  <a:srgbClr val="00B050"/>
                </a:solidFill>
              </a:rPr>
              <a:t>(</a:t>
            </a:r>
            <a:r>
              <a:rPr lang="es-PE" dirty="0" smtClean="0">
                <a:solidFill>
                  <a:srgbClr val="00B050"/>
                </a:solidFill>
              </a:rPr>
              <a:t>A6) </a:t>
            </a:r>
            <a:r>
              <a:rPr lang="es-PE" dirty="0">
                <a:solidFill>
                  <a:srgbClr val="00B050"/>
                </a:solidFill>
              </a:rPr>
              <a:t>Vulnerable and Outdated Components</a:t>
            </a:r>
          </a:p>
          <a:p>
            <a:endParaRPr lang="es-PE" dirty="0">
              <a:solidFill>
                <a:srgbClr val="00B050"/>
              </a:solidFill>
            </a:endParaRPr>
          </a:p>
          <a:p>
            <a:endParaRPr lang="es-PE" dirty="0">
              <a:solidFill>
                <a:srgbClr val="00B050"/>
              </a:solidFill>
            </a:endParaRPr>
          </a:p>
          <a:p>
            <a:endParaRPr lang="es-PE" dirty="0">
              <a:solidFill>
                <a:srgbClr val="00B050"/>
              </a:solidFill>
            </a:endParaRPr>
          </a:p>
        </p:txBody>
      </p:sp>
      <p:pic>
        <p:nvPicPr>
          <p:cNvPr id="4" name="Imagen 3"/>
          <p:cNvPicPr>
            <a:picLocks noChangeAspect="1"/>
          </p:cNvPicPr>
          <p:nvPr/>
        </p:nvPicPr>
        <p:blipFill>
          <a:blip r:embed="rId2"/>
          <a:stretch>
            <a:fillRect/>
          </a:stretch>
        </p:blipFill>
        <p:spPr>
          <a:xfrm>
            <a:off x="1192004" y="2393830"/>
            <a:ext cx="2295845" cy="3477110"/>
          </a:xfrm>
          <a:prstGeom prst="rect">
            <a:avLst/>
          </a:prstGeom>
        </p:spPr>
      </p:pic>
      <p:sp>
        <p:nvSpPr>
          <p:cNvPr id="5" name="Rectángulo 4"/>
          <p:cNvSpPr/>
          <p:nvPr/>
        </p:nvSpPr>
        <p:spPr>
          <a:xfrm>
            <a:off x="1192004" y="4441874"/>
            <a:ext cx="2295845" cy="3094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34993848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TotalTime>
  <Words>465</Words>
  <Application>Microsoft Office PowerPoint</Application>
  <PresentationFormat>Panorámica</PresentationFormat>
  <Paragraphs>33</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Calibri</vt:lpstr>
      <vt:lpstr>Calibri Light</vt:lpstr>
      <vt:lpstr>Wingdings</vt:lpstr>
      <vt:lpstr>Tema de Office</vt:lpstr>
      <vt:lpstr>Presentación de PowerPoint</vt:lpstr>
      <vt:lpstr>A06 Vulnerable and Outdated Components</vt:lpstr>
      <vt:lpstr>Descripción</vt:lpstr>
      <vt:lpstr>Vulnerabilidades</vt:lpstr>
      <vt:lpstr>continuación</vt:lpstr>
      <vt:lpstr>Prevención</vt:lpstr>
      <vt:lpstr>continuación</vt:lpstr>
      <vt:lpstr>Escenarios</vt:lpstr>
      <vt:lpstr>Laboratorio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Daddy</dc:creator>
  <cp:lastModifiedBy>Daddy</cp:lastModifiedBy>
  <cp:revision>27</cp:revision>
  <dcterms:created xsi:type="dcterms:W3CDTF">2023-10-31T14:58:50Z</dcterms:created>
  <dcterms:modified xsi:type="dcterms:W3CDTF">2023-11-10T14:13:24Z</dcterms:modified>
</cp:coreProperties>
</file>