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8" r:id="rId4"/>
    <p:sldId id="289" r:id="rId5"/>
    <p:sldId id="293" r:id="rId6"/>
    <p:sldId id="290" r:id="rId7"/>
    <p:sldId id="294" r:id="rId8"/>
    <p:sldId id="291" r:id="rId9"/>
    <p:sldId id="295" r:id="rId10"/>
    <p:sldId id="292"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1" y="6311900"/>
            <a:ext cx="5330651"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A07</a:t>
            </a:r>
            <a:r>
              <a:rPr lang="es-PE" baseline="0" dirty="0" smtClean="0">
                <a:solidFill>
                  <a:schemeClr val="bg1"/>
                </a:solidFill>
              </a:rPr>
              <a:t> </a:t>
            </a:r>
            <a:r>
              <a:rPr lang="es-PE" sz="1800" b="0" i="0" kern="1200" dirty="0" smtClean="0">
                <a:solidFill>
                  <a:schemeClr val="bg1"/>
                </a:solidFill>
                <a:effectLst/>
                <a:latin typeface="+mn-lt"/>
                <a:ea typeface="+mn-ea"/>
                <a:cs typeface="+mn-cs"/>
              </a:rPr>
              <a:t>Identification and Authentication Failures</a:t>
            </a:r>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1" y="6311900"/>
            <a:ext cx="5330651"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A07</a:t>
            </a:r>
            <a:r>
              <a:rPr lang="es-PE" baseline="0" dirty="0" smtClean="0">
                <a:solidFill>
                  <a:schemeClr val="bg1"/>
                </a:solidFill>
              </a:rPr>
              <a:t> </a:t>
            </a:r>
            <a:r>
              <a:rPr lang="es-PE" sz="1800" b="0" i="0" kern="1200" dirty="0" smtClean="0">
                <a:solidFill>
                  <a:schemeClr val="bg1"/>
                </a:solidFill>
                <a:effectLst/>
                <a:latin typeface="+mn-lt"/>
                <a:ea typeface="+mn-ea"/>
                <a:cs typeface="+mn-cs"/>
              </a:rPr>
              <a:t>Identification and Authentication Failures</a:t>
            </a:r>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
        <p:nvSpPr>
          <p:cNvPr id="8" name="CuadroTexto 7"/>
          <p:cNvSpPr txBox="1"/>
          <p:nvPr userDrawn="1"/>
        </p:nvSpPr>
        <p:spPr>
          <a:xfrm>
            <a:off x="534571" y="6311900"/>
            <a:ext cx="5330651"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A07</a:t>
            </a:r>
            <a:r>
              <a:rPr lang="es-PE" baseline="0" dirty="0" smtClean="0">
                <a:solidFill>
                  <a:schemeClr val="bg1"/>
                </a:solidFill>
              </a:rPr>
              <a:t> </a:t>
            </a:r>
            <a:r>
              <a:rPr lang="es-PE" sz="1800" b="0" i="0" kern="1200" dirty="0" smtClean="0">
                <a:solidFill>
                  <a:schemeClr val="bg1"/>
                </a:solidFill>
                <a:effectLst/>
                <a:latin typeface="+mn-lt"/>
                <a:ea typeface="+mn-ea"/>
                <a:cs typeface="+mn-cs"/>
              </a:rPr>
              <a:t>Identification and Authentication Failures</a:t>
            </a:r>
            <a:endParaRPr lang="en-US" dirty="0">
              <a:solidFill>
                <a:schemeClr val="bg1"/>
              </a:solidFill>
            </a:endParaRPr>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Laboratorio</a:t>
            </a:r>
            <a:endParaRPr lang="es-PE" dirty="0"/>
          </a:p>
        </p:txBody>
      </p:sp>
      <p:sp>
        <p:nvSpPr>
          <p:cNvPr id="3" name="Marcador de contenido 2"/>
          <p:cNvSpPr>
            <a:spLocks noGrp="1"/>
          </p:cNvSpPr>
          <p:nvPr>
            <p:ph idx="1"/>
          </p:nvPr>
        </p:nvSpPr>
        <p:spPr/>
        <p:txBody>
          <a:bodyPr/>
          <a:lstStyle/>
          <a:p>
            <a:r>
              <a:rPr lang="es-PE" dirty="0" smtClean="0"/>
              <a:t>Realizar el ejercicio </a:t>
            </a:r>
            <a:r>
              <a:rPr lang="es-PE" dirty="0" smtClean="0">
                <a:solidFill>
                  <a:srgbClr val="00B050"/>
                </a:solidFill>
              </a:rPr>
              <a:t>(</a:t>
            </a:r>
            <a:r>
              <a:rPr lang="es-PE" dirty="0" smtClean="0">
                <a:solidFill>
                  <a:srgbClr val="00B050"/>
                </a:solidFill>
              </a:rPr>
              <a:t>A7) </a:t>
            </a:r>
            <a:r>
              <a:rPr lang="es-PE" dirty="0">
                <a:solidFill>
                  <a:srgbClr val="00B050"/>
                </a:solidFill>
              </a:rPr>
              <a:t>Identification and Authentication Failures</a:t>
            </a:r>
          </a:p>
          <a:p>
            <a:endParaRPr lang="es-PE" dirty="0">
              <a:solidFill>
                <a:srgbClr val="00B050"/>
              </a:solidFill>
            </a:endParaRPr>
          </a:p>
          <a:p>
            <a:endParaRPr lang="es-PE" dirty="0">
              <a:solidFill>
                <a:srgbClr val="00B050"/>
              </a:solidFill>
            </a:endParaRPr>
          </a:p>
          <a:p>
            <a:endParaRPr lang="es-PE" dirty="0">
              <a:solidFill>
                <a:srgbClr val="00B050"/>
              </a:solidFill>
            </a:endParaRPr>
          </a:p>
          <a:p>
            <a:endParaRPr lang="es-PE" dirty="0">
              <a:solidFill>
                <a:srgbClr val="00B050"/>
              </a:solidFill>
            </a:endParaRPr>
          </a:p>
        </p:txBody>
      </p:sp>
      <p:pic>
        <p:nvPicPr>
          <p:cNvPr id="4" name="Imagen 3"/>
          <p:cNvPicPr>
            <a:picLocks noChangeAspect="1"/>
          </p:cNvPicPr>
          <p:nvPr/>
        </p:nvPicPr>
        <p:blipFill>
          <a:blip r:embed="rId2"/>
          <a:stretch>
            <a:fillRect/>
          </a:stretch>
        </p:blipFill>
        <p:spPr>
          <a:xfrm>
            <a:off x="1192004" y="2393830"/>
            <a:ext cx="2295845" cy="3477110"/>
          </a:xfrm>
          <a:prstGeom prst="rect">
            <a:avLst/>
          </a:prstGeom>
        </p:spPr>
      </p:pic>
      <p:sp>
        <p:nvSpPr>
          <p:cNvPr id="5" name="Rectángulo 4"/>
          <p:cNvSpPr/>
          <p:nvPr/>
        </p:nvSpPr>
        <p:spPr>
          <a:xfrm>
            <a:off x="1192004" y="4709160"/>
            <a:ext cx="229584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927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A07 </a:t>
            </a:r>
            <a:r>
              <a:rPr lang="es-PE" dirty="0"/>
              <a:t>Identification and Authentication </a:t>
            </a:r>
            <a:r>
              <a:rPr lang="es-PE" dirty="0" smtClean="0"/>
              <a:t>Failures</a:t>
            </a:r>
            <a:endParaRPr lang="en-US" dirty="0"/>
          </a:p>
        </p:txBody>
      </p:sp>
      <p:sp>
        <p:nvSpPr>
          <p:cNvPr id="3" name="Marcador de contenido 2"/>
          <p:cNvSpPr>
            <a:spLocks noGrp="1"/>
          </p:cNvSpPr>
          <p:nvPr>
            <p:ph idx="1"/>
          </p:nvPr>
        </p:nvSpPr>
        <p:spPr/>
        <p:txBody>
          <a:bodyPr>
            <a:normAutofit/>
          </a:bodyPr>
          <a:lstStyle/>
          <a:p>
            <a:r>
              <a:rPr lang="es-MX" dirty="0" smtClean="0"/>
              <a:t>Descripción</a:t>
            </a:r>
          </a:p>
          <a:p>
            <a:r>
              <a:rPr lang="es-MX" dirty="0" smtClean="0"/>
              <a:t>Vulnerabilidades</a:t>
            </a:r>
          </a:p>
          <a:p>
            <a:r>
              <a:rPr lang="es-MX" dirty="0" smtClean="0"/>
              <a:t>Prevención</a:t>
            </a:r>
          </a:p>
          <a:p>
            <a:r>
              <a:rPr lang="es-MX" dirty="0" smtClean="0"/>
              <a:t>Escenarios</a:t>
            </a:r>
          </a:p>
          <a:p>
            <a:r>
              <a:rPr lang="es-MX" dirty="0" smtClean="0"/>
              <a:t>Laboratorio</a:t>
            </a:r>
            <a:endParaRPr lang="en-US" dirty="0"/>
          </a:p>
        </p:txBody>
      </p:sp>
    </p:spTree>
    <p:extLst>
      <p:ext uri="{BB962C8B-B14F-4D97-AF65-F5344CB8AC3E}">
        <p14:creationId xmlns:p14="http://schemas.microsoft.com/office/powerpoint/2010/main" val="1509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p:txBody>
          <a:bodyPr/>
          <a:lstStyle/>
          <a:p>
            <a:r>
              <a:rPr lang="es-MX" dirty="0"/>
              <a:t>La confirmación de la identidad, la autenticación y la gestión de sesiones del usuario son fundamentales para protegerse contra ataques relacionados con la autenticación. </a:t>
            </a:r>
            <a:endParaRPr lang="es-PE" dirty="0"/>
          </a:p>
        </p:txBody>
      </p:sp>
    </p:spTree>
    <p:extLst>
      <p:ext uri="{BB962C8B-B14F-4D97-AF65-F5344CB8AC3E}">
        <p14:creationId xmlns:p14="http://schemas.microsoft.com/office/powerpoint/2010/main" val="31805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Vulnerabilidades</a:t>
            </a:r>
            <a:endParaRPr lang="es-PE" dirty="0"/>
          </a:p>
        </p:txBody>
      </p:sp>
      <p:sp>
        <p:nvSpPr>
          <p:cNvPr id="3" name="Marcador de contenido 2"/>
          <p:cNvSpPr>
            <a:spLocks noGrp="1"/>
          </p:cNvSpPr>
          <p:nvPr>
            <p:ph idx="1"/>
          </p:nvPr>
        </p:nvSpPr>
        <p:spPr/>
        <p:txBody>
          <a:bodyPr/>
          <a:lstStyle/>
          <a:p>
            <a:r>
              <a:rPr lang="es-MX" dirty="0"/>
              <a:t>Permite ataques automatizados como la reutilización de credenciales conocidas, donde el atacante posee una lista de pares de usuario y contraseña válidos.</a:t>
            </a:r>
          </a:p>
          <a:p>
            <a:r>
              <a:rPr lang="es-MX" dirty="0"/>
              <a:t>Permite ataques de fuerza bruta u otros ataques automatizados.</a:t>
            </a:r>
          </a:p>
          <a:p>
            <a:r>
              <a:rPr lang="es-MX" dirty="0"/>
              <a:t>Permite contraseñas por defecto, débiles o bien conocidas, como "Password1" o "admin/admin".</a:t>
            </a:r>
          </a:p>
          <a:p>
            <a:r>
              <a:rPr lang="es-MX" dirty="0"/>
              <a:t>Posee procesos débiles o no efectivos para las funcionalidades de olvido de contraseña o recuperación de credenciales, como "respuestas basadas en el conocimiento", las cuales no se pueden implementar de forma segura.</a:t>
            </a:r>
          </a:p>
          <a:p>
            <a:endParaRPr lang="es-PE" dirty="0"/>
          </a:p>
        </p:txBody>
      </p:sp>
    </p:spTree>
    <p:extLst>
      <p:ext uri="{BB962C8B-B14F-4D97-AF65-F5344CB8AC3E}">
        <p14:creationId xmlns:p14="http://schemas.microsoft.com/office/powerpoint/2010/main" val="290734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normAutofit lnSpcReduction="10000"/>
          </a:bodyPr>
          <a:lstStyle/>
          <a:p>
            <a:r>
              <a:rPr lang="es-MX" dirty="0"/>
              <a:t>Almacena las contraseñas en texto claro, cifradas o utilizando funciones de hash </a:t>
            </a:r>
            <a:r>
              <a:rPr lang="es-MX" dirty="0" smtClean="0"/>
              <a:t>débiles.</a:t>
            </a:r>
            <a:endParaRPr lang="es-MX" dirty="0"/>
          </a:p>
          <a:p>
            <a:r>
              <a:rPr lang="es-MX" dirty="0"/>
              <a:t>No posee una autenticación </a:t>
            </a:r>
            <a:r>
              <a:rPr lang="es-MX" dirty="0" err="1"/>
              <a:t>multi</a:t>
            </a:r>
            <a:r>
              <a:rPr lang="es-MX" dirty="0"/>
              <a:t>-factor o la implementada es ineficaz.</a:t>
            </a:r>
          </a:p>
          <a:p>
            <a:r>
              <a:rPr lang="es-MX" dirty="0"/>
              <a:t>Expone el identificador de sesión en la URL.</a:t>
            </a:r>
          </a:p>
          <a:p>
            <a:r>
              <a:rPr lang="es-MX" dirty="0"/>
              <a:t>Reutiliza el identificador de sesión después de iniciar sesión.</a:t>
            </a:r>
          </a:p>
          <a:p>
            <a:r>
              <a:rPr lang="es-MX" dirty="0"/>
              <a:t>No inválida correctamente los identificadores de sesión. Las sesiones de usuario o los tokens de autenticación (principalmente tokens de inicio de sesión único (SSO)) no son correctamente invalidados durante el cierre de sesión o luego de un período de inactividad.</a:t>
            </a:r>
          </a:p>
          <a:p>
            <a:endParaRPr lang="es-PE" dirty="0"/>
          </a:p>
        </p:txBody>
      </p:sp>
    </p:spTree>
    <p:extLst>
      <p:ext uri="{BB962C8B-B14F-4D97-AF65-F5344CB8AC3E}">
        <p14:creationId xmlns:p14="http://schemas.microsoft.com/office/powerpoint/2010/main" val="93651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Prevención</a:t>
            </a:r>
            <a:endParaRPr lang="es-PE" dirty="0"/>
          </a:p>
        </p:txBody>
      </p:sp>
      <p:sp>
        <p:nvSpPr>
          <p:cNvPr id="3" name="Marcador de contenido 2"/>
          <p:cNvSpPr>
            <a:spLocks noGrp="1"/>
          </p:cNvSpPr>
          <p:nvPr>
            <p:ph idx="1"/>
          </p:nvPr>
        </p:nvSpPr>
        <p:spPr/>
        <p:txBody>
          <a:bodyPr>
            <a:normAutofit fontScale="92500" lnSpcReduction="10000"/>
          </a:bodyPr>
          <a:lstStyle/>
          <a:p>
            <a:r>
              <a:rPr lang="es-MX" dirty="0"/>
              <a:t>Cuando sea posible, implemente la autenticación </a:t>
            </a:r>
            <a:r>
              <a:rPr lang="es-MX" dirty="0" err="1"/>
              <a:t>multi</a:t>
            </a:r>
            <a:r>
              <a:rPr lang="es-MX" dirty="0"/>
              <a:t>-factor para evitar ataques automatizados de reutilización de credenciales conocidas, fuerza bruta y reúso de credenciales robadas.</a:t>
            </a:r>
          </a:p>
          <a:p>
            <a:r>
              <a:rPr lang="es-MX" dirty="0"/>
              <a:t>No incluya o implemente en su software credenciales por defecto, particularmente para usuarios administradores.</a:t>
            </a:r>
          </a:p>
          <a:p>
            <a:r>
              <a:rPr lang="es-MX" dirty="0"/>
              <a:t>Implemente un control contra contraseñas débiles, tal como verificar que una nueva contraseña o la utilizada en el cambio de contraseña no esté incluida en la lista de las 10,000 peores contraseñas.</a:t>
            </a:r>
          </a:p>
          <a:p>
            <a:r>
              <a:rPr lang="es-MX" dirty="0"/>
              <a:t>Alinear las políticas de largo, complejidad y rotación de las contraseñas con las pautas de la sección 5.1.1 para Secretos Memorizados de la guía del NIST 800-63b u otras políticas de contraseñas modernas, basadas en evidencias.</a:t>
            </a:r>
          </a:p>
          <a:p>
            <a:endParaRPr lang="es-PE" dirty="0"/>
          </a:p>
        </p:txBody>
      </p:sp>
    </p:spTree>
    <p:extLst>
      <p:ext uri="{BB962C8B-B14F-4D97-AF65-F5344CB8AC3E}">
        <p14:creationId xmlns:p14="http://schemas.microsoft.com/office/powerpoint/2010/main" val="228733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normAutofit fontScale="92500" lnSpcReduction="20000"/>
          </a:bodyPr>
          <a:lstStyle/>
          <a:p>
            <a:r>
              <a:rPr lang="es-MX" dirty="0"/>
              <a:t>Asegúrese que el registro, la recuperación de las credenciales y el uso de APIs, no permiten los ataques de enumeración de usuarios, mediante la utilización de los mismos mensajes genéricos en todas las salidas.</a:t>
            </a:r>
          </a:p>
          <a:p>
            <a:r>
              <a:rPr lang="es-MX" dirty="0"/>
              <a:t>Limite o incremente el tiempo de espera entre intentos fallidos de inicio de sesión, pero tenga cuidado de no crear un escenario de denegación de servicio. Registre todos los fallos y avise a los administradores cuando se detecten ataques de rellenos automatizados de credenciales, fuerza bruta u otros.</a:t>
            </a:r>
          </a:p>
          <a:p>
            <a:r>
              <a:rPr lang="es-MX" dirty="0"/>
              <a:t>Utilice un gestor de sesión en el servidor, integrado, seguro y que genere un nuevo ID de sesión aleatorio con alta entropía después de iniciar sesión. Los identificadores de sesión no deben incluirse en la URL, deben almacenarse de forma segura y deben ser invalidados después del cierre de sesión, luego de un tiempo de inactividad o por un tiempo de espera absoluto.</a:t>
            </a:r>
          </a:p>
          <a:p>
            <a:endParaRPr lang="es-PE" dirty="0"/>
          </a:p>
        </p:txBody>
      </p:sp>
    </p:spTree>
    <p:extLst>
      <p:ext uri="{BB962C8B-B14F-4D97-AF65-F5344CB8AC3E}">
        <p14:creationId xmlns:p14="http://schemas.microsoft.com/office/powerpoint/2010/main" val="27368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Escenarios</a:t>
            </a:r>
            <a:endParaRPr lang="es-PE" dirty="0"/>
          </a:p>
        </p:txBody>
      </p:sp>
      <p:sp>
        <p:nvSpPr>
          <p:cNvPr id="3" name="Marcador de contenido 2"/>
          <p:cNvSpPr>
            <a:spLocks noGrp="1"/>
          </p:cNvSpPr>
          <p:nvPr>
            <p:ph idx="1"/>
          </p:nvPr>
        </p:nvSpPr>
        <p:spPr/>
        <p:txBody>
          <a:bodyPr>
            <a:normAutofit fontScale="92500" lnSpcReduction="10000"/>
          </a:bodyPr>
          <a:lstStyle/>
          <a:p>
            <a:r>
              <a:rPr lang="es-MX" b="1" dirty="0"/>
              <a:t>Escenario #1:</a:t>
            </a:r>
            <a:r>
              <a:rPr lang="es-MX" dirty="0"/>
              <a:t> Relleno de credenciales, el uso de listas de contraseñas conocidas, es un ataque común. Supongamos que una aplicación no se implementa protección automatizada de relleno de credenciales. En ese caso, la aplicación puede usarse como oráculo de contraseñas para determinar si las credenciales son válidas.</a:t>
            </a:r>
          </a:p>
          <a:p>
            <a:r>
              <a:rPr lang="es-MX" b="1" dirty="0"/>
              <a:t>Escenario #2:</a:t>
            </a:r>
            <a:r>
              <a:rPr lang="es-MX" dirty="0"/>
              <a:t> La mayoría de los ataques de autenticación ocurren debido al uso de contraseñas como único factor. Las consideradas mejores prácticas de requerir de una rotación y complejidad de las contraseñas, son vistos como alentadoras del uso y reúso de contraseñas débiles por parte de los usuarios. Se le recomienda a las organizaciones que detengan dichas prácticas y utilicen las prácticas recomendadas en la guía NIST 800-63 y utilicen autenticación </a:t>
            </a:r>
            <a:r>
              <a:rPr lang="es-MX" dirty="0" err="1"/>
              <a:t>multi</a:t>
            </a:r>
            <a:r>
              <a:rPr lang="es-MX" dirty="0"/>
              <a:t>-factor.</a:t>
            </a:r>
          </a:p>
          <a:p>
            <a:endParaRPr lang="es-PE" dirty="0"/>
          </a:p>
        </p:txBody>
      </p:sp>
    </p:spTree>
    <p:extLst>
      <p:ext uri="{BB962C8B-B14F-4D97-AF65-F5344CB8AC3E}">
        <p14:creationId xmlns:p14="http://schemas.microsoft.com/office/powerpoint/2010/main" val="135075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b="1" dirty="0"/>
              <a:t>Escenario #3:</a:t>
            </a:r>
            <a:r>
              <a:rPr lang="es-MX" dirty="0"/>
              <a:t> Los tiempos de espera (</a:t>
            </a:r>
            <a:r>
              <a:rPr lang="es-MX" dirty="0" err="1"/>
              <a:t>timeouts</a:t>
            </a:r>
            <a:r>
              <a:rPr lang="es-MX" dirty="0"/>
              <a:t>) de las sesiones de aplicación no están configurados correctamente. Un usuario utiliza una computadora pública para acceder a una aplicación. En lugar de seleccionar "cerrar sesión", el usuario simplemente cierra la pestaña del navegador y se aleja. Un atacante usa el mismo navegador una hora más tarde, y el usuario continúa autenticado.</a:t>
            </a:r>
            <a:endParaRPr lang="es-PE" dirty="0"/>
          </a:p>
        </p:txBody>
      </p:sp>
    </p:spTree>
    <p:extLst>
      <p:ext uri="{BB962C8B-B14F-4D97-AF65-F5344CB8AC3E}">
        <p14:creationId xmlns:p14="http://schemas.microsoft.com/office/powerpoint/2010/main" val="21637800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521</Words>
  <Application>Microsoft Office PowerPoint</Application>
  <PresentationFormat>Panorámica</PresentationFormat>
  <Paragraphs>40</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A07 Identification and Authentication Failures</vt:lpstr>
      <vt:lpstr>Descripción</vt:lpstr>
      <vt:lpstr>Vulnerabilidades</vt:lpstr>
      <vt:lpstr>continuación</vt:lpstr>
      <vt:lpstr>Prevención</vt:lpstr>
      <vt:lpstr>continuación</vt:lpstr>
      <vt:lpstr>Escenarios</vt:lpstr>
      <vt:lpstr>continuación</vt:lpstr>
      <vt:lpstr>Laboratorio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29</cp:revision>
  <dcterms:created xsi:type="dcterms:W3CDTF">2023-10-31T14:58:50Z</dcterms:created>
  <dcterms:modified xsi:type="dcterms:W3CDTF">2023-11-10T14:18:09Z</dcterms:modified>
</cp:coreProperties>
</file>