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3" r:id="rId6"/>
    <p:sldId id="290" r:id="rId7"/>
    <p:sldId id="294" r:id="rId8"/>
    <p:sldId id="295" r:id="rId9"/>
    <p:sldId id="291" r:id="rId10"/>
    <p:sldId id="296" r:id="rId11"/>
    <p:sldId id="297" r:id="rId12"/>
    <p:sldId id="292"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556578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A09</a:t>
            </a:r>
            <a:r>
              <a:rPr lang="es-PE" baseline="0" dirty="0" smtClean="0">
                <a:solidFill>
                  <a:schemeClr val="bg1"/>
                </a:solidFill>
              </a:rPr>
              <a:t> </a:t>
            </a:r>
            <a:r>
              <a:rPr lang="en-US" sz="1800" b="0" i="0" kern="1200" dirty="0" smtClean="0">
                <a:solidFill>
                  <a:schemeClr val="bg1"/>
                </a:solidFill>
                <a:effectLst/>
                <a:latin typeface="+mn-lt"/>
                <a:ea typeface="+mn-ea"/>
                <a:cs typeface="+mn-cs"/>
              </a:rPr>
              <a:t>Security Logging and Monitoring Failures</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556578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A09</a:t>
            </a:r>
            <a:r>
              <a:rPr lang="es-PE" baseline="0" dirty="0" smtClean="0">
                <a:solidFill>
                  <a:schemeClr val="bg1"/>
                </a:solidFill>
              </a:rPr>
              <a:t> </a:t>
            </a:r>
            <a:r>
              <a:rPr lang="en-US" sz="1800" b="0" i="0" kern="1200" dirty="0" smtClean="0">
                <a:solidFill>
                  <a:schemeClr val="bg1"/>
                </a:solidFill>
                <a:effectLst/>
                <a:latin typeface="+mn-lt"/>
                <a:ea typeface="+mn-ea"/>
                <a:cs typeface="+mn-cs"/>
              </a:rPr>
              <a:t>Security Logging and Monitoring Failures</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#2:</a:t>
            </a:r>
            <a:r>
              <a:rPr lang="es-MX" dirty="0"/>
              <a:t> Una gran aerolínea India tuvo una brecha de seguridad que involucró a la pérdida de datos personales de millones de pasajeros por más de 10 años, incluyendo pasaportes y tarjetas de crédito. La brecha se produjo por un proveedor de servicios de almacenamiento en la nube, quien notificó a la aerolínea después de un tiempo.</a:t>
            </a:r>
            <a:endParaRPr lang="es-PE" dirty="0"/>
          </a:p>
        </p:txBody>
      </p:sp>
    </p:spTree>
    <p:extLst>
      <p:ext uri="{BB962C8B-B14F-4D97-AF65-F5344CB8AC3E}">
        <p14:creationId xmlns:p14="http://schemas.microsoft.com/office/powerpoint/2010/main" val="54095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#3:</a:t>
            </a:r>
            <a:r>
              <a:rPr lang="es-MX" dirty="0"/>
              <a:t> Una gran aerolínea Europea sufrió un incumplimiento de la GRPD que debe reportar. La causa de la brecha se debió a que un atacante explotó una vulnerabilidad en una aplicación de pago, obteniendo más de 400,000 registros de pagos de usuarios. La aerolínea fue multada con 20 millones de libras como resultado del regulador de privacidad.</a:t>
            </a:r>
            <a:endParaRPr lang="es-PE" dirty="0"/>
          </a:p>
        </p:txBody>
      </p:sp>
    </p:spTree>
    <p:extLst>
      <p:ext uri="{BB962C8B-B14F-4D97-AF65-F5344CB8AC3E}">
        <p14:creationId xmlns:p14="http://schemas.microsoft.com/office/powerpoint/2010/main" val="165636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t>
            </a:r>
            <a:r>
              <a:rPr lang="es-PE" dirty="0" smtClean="0">
                <a:solidFill>
                  <a:srgbClr val="00B050"/>
                </a:solidFill>
              </a:rPr>
              <a:t>A9) </a:t>
            </a:r>
            <a:r>
              <a:rPr lang="en-US" dirty="0">
                <a:solidFill>
                  <a:srgbClr val="00B050"/>
                </a:solidFill>
              </a:rPr>
              <a:t>Security Logging and Monitoring Failures</a:t>
            </a:r>
          </a:p>
          <a:p>
            <a:endParaRPr lang="es-PE" dirty="0">
              <a:solidFill>
                <a:srgbClr val="00B050"/>
              </a:solidFill>
            </a:endParaRPr>
          </a:p>
          <a:p>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3" y="5243732"/>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927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A09 </a:t>
            </a:r>
            <a:r>
              <a:rPr lang="en-US" dirty="0"/>
              <a:t>Security Logging and Monitoring </a:t>
            </a:r>
            <a:r>
              <a:rPr lang="en-US" dirty="0" smtClean="0"/>
              <a:t>Failures</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r>
              <a:rPr lang="es-MX" dirty="0" smtClean="0"/>
              <a:t>El registro </a:t>
            </a:r>
            <a:r>
              <a:rPr lang="es-MX" dirty="0"/>
              <a:t>y el monitoreo son bastante críticos y su ausencia o fallas pueden afectar directamente la visibilidad, las alertas de incidentes y los análisis forenses. Por lo tanto, es muy importante tener un sistema de registro y monitoreo funcional para recopilar registros y también dar alertas si ocurre algún mal funcionamiento o error; de lo contrario, pueden pasar desapercibidos durante mucho tiempo y causar mucho más daño</a:t>
            </a:r>
            <a:r>
              <a:rPr lang="es-MX" dirty="0" smtClean="0"/>
              <a:t>.</a:t>
            </a:r>
          </a:p>
          <a:p>
            <a:r>
              <a:rPr lang="es-MX" dirty="0"/>
              <a:t>Se es vulnerable a la fuga de información haciendo registros y eventos de alertas que sean visibles para un usuario o un atacante</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lstStyle/>
          <a:p>
            <a:pPr marL="0" indent="0">
              <a:buNone/>
            </a:pPr>
            <a:r>
              <a:rPr lang="es-MX" dirty="0"/>
              <a:t> </a:t>
            </a:r>
            <a:r>
              <a:rPr lang="es-MX" dirty="0" smtClean="0"/>
              <a:t>La </a:t>
            </a:r>
            <a:r>
              <a:rPr lang="es-MX" dirty="0"/>
              <a:t>intención es apoyar la detección, escalamiento y respuesta ante brechas activas. Sin registros y monitoreo, las brechas no pueden ser detectadas. Registros, detecciones, monitoreo y respuesta activas insuficientes pueden ocurrir en cualquier </a:t>
            </a:r>
            <a:r>
              <a:rPr lang="es-MX" dirty="0" smtClean="0"/>
              <a:t>momento</a:t>
            </a:r>
          </a:p>
          <a:p>
            <a:r>
              <a:rPr lang="es-MX" dirty="0"/>
              <a:t>Eventos auditables, tales como los inicios de sesión, fallas en el inicio de sesión y transacciones de alto valor no son registradas.</a:t>
            </a:r>
          </a:p>
          <a:p>
            <a:r>
              <a:rPr lang="es-MX" dirty="0"/>
              <a:t>Advertencias y errores generan registros poco claros, inadecuados y en algunos casos ni se generan.</a:t>
            </a:r>
          </a:p>
          <a:p>
            <a:r>
              <a:rPr lang="es-MX" dirty="0"/>
              <a:t>Registros en aplicaciones y API no son monitoreados para detectar actividades sospechosas.</a:t>
            </a:r>
          </a:p>
          <a:p>
            <a:endParaRPr lang="es-PE" dirty="0"/>
          </a:p>
        </p:txBody>
      </p:sp>
    </p:spTree>
    <p:extLst>
      <p:ext uri="{BB962C8B-B14F-4D97-AF65-F5344CB8AC3E}">
        <p14:creationId xmlns:p14="http://schemas.microsoft.com/office/powerpoint/2010/main" val="290734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Los registros son únicamente almacenados en forma local.</a:t>
            </a:r>
          </a:p>
          <a:p>
            <a:r>
              <a:rPr lang="es-MX" dirty="0"/>
              <a:t>Los umbrales de alerta y procesos de escalamiento no están correctamente implementados o no son efectivos.</a:t>
            </a:r>
          </a:p>
          <a:p>
            <a:r>
              <a:rPr lang="es-MX" dirty="0"/>
              <a:t>Las pruebas de penetración y los escaneos utilizando herramientas de pruebas dinámicas de seguridad en aplicaciones (como ser OWASP ZAP) no generan alertas.</a:t>
            </a:r>
          </a:p>
          <a:p>
            <a:r>
              <a:rPr lang="es-MX" dirty="0"/>
              <a:t>Las aplicaciones no logran detectar, escalar, o alertar sobre ataques activos en tiempo real ni cercanos al tiempo real.</a:t>
            </a:r>
          </a:p>
          <a:p>
            <a:endParaRPr lang="es-PE" dirty="0"/>
          </a:p>
        </p:txBody>
      </p:sp>
    </p:spTree>
    <p:extLst>
      <p:ext uri="{BB962C8B-B14F-4D97-AF65-F5344CB8AC3E}">
        <p14:creationId xmlns:p14="http://schemas.microsoft.com/office/powerpoint/2010/main" val="40997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lstStyle/>
          <a:p>
            <a:r>
              <a:rPr lang="es-MX" dirty="0"/>
              <a:t>Asegúrese de que todos los errores de inicio de sesión, de control de acceso y de validación de entradas de datos del lado del servidor se pueden registrar con suficiente contexto como para identificar cuentas sospechosas o maliciosas y mantenerlo durante el tiempo suficiente para permitir un posterior análisis forense.</a:t>
            </a:r>
          </a:p>
          <a:p>
            <a:r>
              <a:rPr lang="es-MX" dirty="0"/>
              <a:t>Asegúrese de que los registros se generen en un formato fácil de procesar por las herramientas de gestión de registros.</a:t>
            </a:r>
          </a:p>
          <a:p>
            <a:r>
              <a:rPr lang="es-MX" dirty="0"/>
              <a:t>Asegúrese de que los datos de registros son correctamente codificados para prevenir inyecciones o ataques en el sistema de monitoreo o registros.</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Asegúrese de que las transacciones de alto valor poseen una traza de auditoria con controles de integridad para evitar la modificación o el borrado, tales como permitir únicamente la inserción en las tablas de base de datos o similares.</a:t>
            </a:r>
          </a:p>
          <a:p>
            <a:r>
              <a:rPr lang="es-MX" dirty="0"/>
              <a:t>Los equipos de </a:t>
            </a:r>
            <a:r>
              <a:rPr lang="es-MX" dirty="0" err="1"/>
              <a:t>DevSecOps</a:t>
            </a:r>
            <a:r>
              <a:rPr lang="es-MX" dirty="0"/>
              <a:t> debe establecer alertas y monitoreo efectivo tal que se detecte actividades sospechosas y responderlas rápidamente.</a:t>
            </a:r>
          </a:p>
          <a:p>
            <a:r>
              <a:rPr lang="es-MX" dirty="0"/>
              <a:t>Establezca o adopte un plan de respuesta y recuperación, tal como NIST 800-61r2 o posterior.</a:t>
            </a:r>
          </a:p>
          <a:p>
            <a:endParaRPr lang="es-PE" dirty="0"/>
          </a:p>
        </p:txBody>
      </p:sp>
    </p:spTree>
    <p:extLst>
      <p:ext uri="{BB962C8B-B14F-4D97-AF65-F5344CB8AC3E}">
        <p14:creationId xmlns:p14="http://schemas.microsoft.com/office/powerpoint/2010/main" val="365579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Existen </a:t>
            </a:r>
            <a:r>
              <a:rPr lang="es-MX" dirty="0" err="1"/>
              <a:t>frameworks</a:t>
            </a:r>
            <a:r>
              <a:rPr lang="es-MX" dirty="0"/>
              <a:t> de protección de aplicaciones comerciales y de código abierto, tales como el conjunto de reglas de </a:t>
            </a:r>
            <a:r>
              <a:rPr lang="es-MX" dirty="0" err="1"/>
              <a:t>ModSecurity</a:t>
            </a:r>
            <a:r>
              <a:rPr lang="es-MX" dirty="0"/>
              <a:t> de OWASP y el conjunto de programas de correlación de registros de código abierto como ser ELK (</a:t>
            </a:r>
            <a:r>
              <a:rPr lang="es-MX" dirty="0" err="1"/>
              <a:t>Elasticsearch</a:t>
            </a:r>
            <a:r>
              <a:rPr lang="es-MX" dirty="0"/>
              <a:t>, </a:t>
            </a:r>
            <a:r>
              <a:rPr lang="es-MX" dirty="0" err="1"/>
              <a:t>Logstash</a:t>
            </a:r>
            <a:r>
              <a:rPr lang="es-MX" dirty="0"/>
              <a:t>, </a:t>
            </a:r>
            <a:r>
              <a:rPr lang="es-MX" dirty="0" err="1"/>
              <a:t>Kibana</a:t>
            </a:r>
            <a:r>
              <a:rPr lang="es-MX" dirty="0"/>
              <a:t>) con paneles personalizados y alertas.</a:t>
            </a:r>
            <a:endParaRPr lang="es-PE" dirty="0"/>
          </a:p>
        </p:txBody>
      </p:sp>
    </p:spTree>
    <p:extLst>
      <p:ext uri="{BB962C8B-B14F-4D97-AF65-F5344CB8AC3E}">
        <p14:creationId xmlns:p14="http://schemas.microsoft.com/office/powerpoint/2010/main" val="139046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El sitio web de un prestador de salud que provee un plan para niños no pudo detectar una brecha debido a la falta de monitoreo y registro. Alguien externo informó al prestador que un atacante había accedido y modificados registros médicos sensibles de más de 3,5 millones de niños. Una revisión post incidente detectó que los desarrolladores del sitio web no habían encontrado vulnerabilidades significativas. Como no hubo ni registro ni monitores del sistema, la brecha de datos pudo haber estado en proceso desde el 2013, por un período de más de 7 años.</a:t>
            </a:r>
            <a:endParaRPr lang="es-PE" dirty="0"/>
          </a:p>
        </p:txBody>
      </p:sp>
    </p:spTree>
    <p:extLst>
      <p:ext uri="{BB962C8B-B14F-4D97-AF65-F5344CB8AC3E}">
        <p14:creationId xmlns:p14="http://schemas.microsoft.com/office/powerpoint/2010/main" val="13507559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375</Words>
  <Application>Microsoft Office PowerPoint</Application>
  <PresentationFormat>Panorámica</PresentationFormat>
  <Paragraphs>39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A09 Security Logging and Monitoring Failures</vt:lpstr>
      <vt:lpstr>Descripción</vt:lpstr>
      <vt:lpstr>Vulnerabilidades</vt:lpstr>
      <vt:lpstr>continuación</vt:lpstr>
      <vt:lpstr>Prevención</vt:lpstr>
      <vt:lpstr>continuación</vt:lpstr>
      <vt:lpstr>continuación</vt:lpstr>
      <vt:lpstr>Escenarios</vt:lpstr>
      <vt:lpstr>Presentación de PowerPoint</vt:lpstr>
      <vt:lpstr>Presentación de PowerPoint</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28</cp:revision>
  <dcterms:created xsi:type="dcterms:W3CDTF">2023-10-31T14:58:50Z</dcterms:created>
  <dcterms:modified xsi:type="dcterms:W3CDTF">2023-11-10T14:30:43Z</dcterms:modified>
</cp:coreProperties>
</file>