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94" r:id="rId5"/>
    <p:sldId id="293" r:id="rId6"/>
    <p:sldId id="289" r:id="rId7"/>
    <p:sldId id="290" r:id="rId8"/>
    <p:sldId id="295" r:id="rId9"/>
    <p:sldId id="296" r:id="rId10"/>
    <p:sldId id="297" r:id="rId11"/>
    <p:sldId id="291" r:id="rId12"/>
    <p:sldId id="298" r:id="rId13"/>
    <p:sldId id="299" r:id="rId14"/>
    <p:sldId id="300" r:id="rId15"/>
    <p:sldId id="292"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1" y="6311900"/>
            <a:ext cx="478201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A10</a:t>
            </a:r>
            <a:r>
              <a:rPr lang="es-PE" baseline="0" dirty="0" smtClean="0">
                <a:solidFill>
                  <a:schemeClr val="bg1"/>
                </a:solidFill>
              </a:rPr>
              <a:t> </a:t>
            </a:r>
            <a:r>
              <a:rPr lang="es-PE" sz="1800" b="0" i="0" kern="1200" dirty="0" smtClean="0">
                <a:solidFill>
                  <a:schemeClr val="bg1"/>
                </a:solidFill>
                <a:effectLst/>
                <a:latin typeface="+mn-lt"/>
                <a:ea typeface="+mn-ea"/>
                <a:cs typeface="+mn-cs"/>
              </a:rPr>
              <a:t>Server-</a:t>
            </a:r>
            <a:r>
              <a:rPr lang="es-PE" sz="1800" b="0" i="0" kern="1200" dirty="0" err="1" smtClean="0">
                <a:solidFill>
                  <a:schemeClr val="bg1"/>
                </a:solidFill>
                <a:effectLst/>
                <a:latin typeface="+mn-lt"/>
                <a:ea typeface="+mn-ea"/>
                <a:cs typeface="+mn-cs"/>
              </a:rPr>
              <a:t>Side</a:t>
            </a:r>
            <a:r>
              <a:rPr lang="es-PE" sz="1800" b="0" i="0" kern="1200" dirty="0" smtClean="0">
                <a:solidFill>
                  <a:schemeClr val="bg1"/>
                </a:solidFill>
                <a:effectLst/>
                <a:latin typeface="+mn-lt"/>
                <a:ea typeface="+mn-ea"/>
                <a:cs typeface="+mn-cs"/>
              </a:rPr>
              <a:t> Request </a:t>
            </a:r>
            <a:r>
              <a:rPr lang="es-PE" sz="1800" b="0" i="0" kern="1200" dirty="0" err="1" smtClean="0">
                <a:solidFill>
                  <a:schemeClr val="bg1"/>
                </a:solidFill>
                <a:effectLst/>
                <a:latin typeface="+mn-lt"/>
                <a:ea typeface="+mn-ea"/>
                <a:cs typeface="+mn-cs"/>
              </a:rPr>
              <a:t>Forgery</a:t>
            </a:r>
            <a:r>
              <a:rPr lang="es-PE" sz="1800" b="0" i="0" kern="1200" dirty="0" smtClean="0">
                <a:solidFill>
                  <a:schemeClr val="bg1"/>
                </a:solidFill>
                <a:effectLst/>
                <a:latin typeface="+mn-lt"/>
                <a:ea typeface="+mn-ea"/>
                <a:cs typeface="+mn-cs"/>
              </a:rPr>
              <a:t> (SSRF)</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1" y="6311900"/>
            <a:ext cx="478201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A10</a:t>
            </a:r>
            <a:r>
              <a:rPr lang="es-PE" baseline="0" dirty="0" smtClean="0">
                <a:solidFill>
                  <a:schemeClr val="bg1"/>
                </a:solidFill>
              </a:rPr>
              <a:t> </a:t>
            </a:r>
            <a:r>
              <a:rPr lang="es-PE" sz="1800" b="0" i="0" kern="1200" dirty="0" smtClean="0">
                <a:solidFill>
                  <a:schemeClr val="bg1"/>
                </a:solidFill>
                <a:effectLst/>
                <a:latin typeface="+mn-lt"/>
                <a:ea typeface="+mn-ea"/>
                <a:cs typeface="+mn-cs"/>
              </a:rPr>
              <a:t>Server-</a:t>
            </a:r>
            <a:r>
              <a:rPr lang="es-PE" sz="1800" b="0" i="0" kern="1200" dirty="0" err="1" smtClean="0">
                <a:solidFill>
                  <a:schemeClr val="bg1"/>
                </a:solidFill>
                <a:effectLst/>
                <a:latin typeface="+mn-lt"/>
                <a:ea typeface="+mn-ea"/>
                <a:cs typeface="+mn-cs"/>
              </a:rPr>
              <a:t>Side</a:t>
            </a:r>
            <a:r>
              <a:rPr lang="es-PE" sz="1800" b="0" i="0" kern="1200" dirty="0" smtClean="0">
                <a:solidFill>
                  <a:schemeClr val="bg1"/>
                </a:solidFill>
                <a:effectLst/>
                <a:latin typeface="+mn-lt"/>
                <a:ea typeface="+mn-ea"/>
                <a:cs typeface="+mn-cs"/>
              </a:rPr>
              <a:t> Request </a:t>
            </a:r>
            <a:r>
              <a:rPr lang="es-PE" sz="1800" b="0" i="0" kern="1200" dirty="0" err="1" smtClean="0">
                <a:solidFill>
                  <a:schemeClr val="bg1"/>
                </a:solidFill>
                <a:effectLst/>
                <a:latin typeface="+mn-lt"/>
                <a:ea typeface="+mn-ea"/>
                <a:cs typeface="+mn-cs"/>
              </a:rPr>
              <a:t>Forgery</a:t>
            </a:r>
            <a:r>
              <a:rPr lang="es-PE" sz="1800" b="0" i="0" kern="1200" dirty="0" smtClean="0">
                <a:solidFill>
                  <a:schemeClr val="bg1"/>
                </a:solidFill>
                <a:effectLst/>
                <a:latin typeface="+mn-lt"/>
                <a:ea typeface="+mn-ea"/>
                <a:cs typeface="+mn-cs"/>
              </a:rPr>
              <a:t> (SSRF)</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pPr marL="0" indent="0">
              <a:buNone/>
            </a:pPr>
            <a:r>
              <a:rPr lang="es-PE" b="1" dirty="0" smtClean="0"/>
              <a:t>NOTA</a:t>
            </a:r>
            <a:r>
              <a:rPr lang="es-PE" dirty="0" smtClean="0"/>
              <a:t>:</a:t>
            </a:r>
          </a:p>
          <a:p>
            <a:r>
              <a:rPr lang="es-MX" dirty="0"/>
              <a:t>No mitigue SSRF mediante el uso de una lista de denegación o una expresión regular. Los atacantes poseen listas de </a:t>
            </a:r>
            <a:r>
              <a:rPr lang="es-MX" dirty="0" err="1"/>
              <a:t>payloads</a:t>
            </a:r>
            <a:r>
              <a:rPr lang="es-MX" dirty="0"/>
              <a:t>, herramientas y habilidades para eludir las listas de denegación.</a:t>
            </a:r>
            <a:endParaRPr lang="es-PE" dirty="0"/>
          </a:p>
        </p:txBody>
      </p:sp>
    </p:spTree>
    <p:extLst>
      <p:ext uri="{BB962C8B-B14F-4D97-AF65-F5344CB8AC3E}">
        <p14:creationId xmlns:p14="http://schemas.microsoft.com/office/powerpoint/2010/main" val="189296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Escaneo de puertos de servidores internos – Si la arquitectura de red no se encuentra segmentada, los atacantes pueden trazar un mapa de las redes internas y determinar si los puertos están abiertos o cerrados en los servidores internos a partir de los resultados de la conexión o del tiempo transcurrido para conectar o rechazar las conexiones de </a:t>
            </a:r>
            <a:r>
              <a:rPr lang="es-MX" dirty="0" err="1"/>
              <a:t>payload</a:t>
            </a:r>
            <a:r>
              <a:rPr lang="es-MX" dirty="0"/>
              <a:t> SSRF.</a:t>
            </a:r>
            <a:endParaRPr lang="es-PE" dirty="0"/>
          </a:p>
        </p:txBody>
      </p:sp>
    </p:spTree>
    <p:extLst>
      <p:ext uri="{BB962C8B-B14F-4D97-AF65-F5344CB8AC3E}">
        <p14:creationId xmlns:p14="http://schemas.microsoft.com/office/powerpoint/2010/main" val="135075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#2:</a:t>
            </a:r>
            <a:r>
              <a:rPr lang="es-MX" dirty="0"/>
              <a:t> Exposición de datos sensibles: los atacantes pueden acceder a archivos locales como servicios internos para obtener información confidencial como</a:t>
            </a:r>
            <a:endParaRPr lang="es-PE" dirty="0"/>
          </a:p>
        </p:txBody>
      </p:sp>
      <p:sp>
        <p:nvSpPr>
          <p:cNvPr id="5" name="CuadroTexto 4"/>
          <p:cNvSpPr txBox="1"/>
          <p:nvPr/>
        </p:nvSpPr>
        <p:spPr>
          <a:xfrm>
            <a:off x="1153551" y="3319975"/>
            <a:ext cx="5059334" cy="369332"/>
          </a:xfrm>
          <a:prstGeom prst="rect">
            <a:avLst/>
          </a:prstGeom>
          <a:solidFill>
            <a:schemeClr val="accent5">
              <a:lumMod val="20000"/>
              <a:lumOff val="80000"/>
            </a:schemeClr>
          </a:solidFill>
        </p:spPr>
        <p:txBody>
          <a:bodyPr wrap="none" rtlCol="0">
            <a:spAutoFit/>
          </a:bodyPr>
          <a:lstStyle/>
          <a:p>
            <a:r>
              <a:rPr lang="es-PE" dirty="0"/>
              <a:t>file:///etc/passwd&lt;/span&gt; y http://localhost:28017/</a:t>
            </a:r>
          </a:p>
        </p:txBody>
      </p:sp>
    </p:spTree>
    <p:extLst>
      <p:ext uri="{BB962C8B-B14F-4D97-AF65-F5344CB8AC3E}">
        <p14:creationId xmlns:p14="http://schemas.microsoft.com/office/powerpoint/2010/main" val="49365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#3: </a:t>
            </a:r>
            <a:r>
              <a:rPr lang="es-MX" dirty="0"/>
              <a:t>Acceso al almacenamiento de metadatos de los servicios en la nube: la mayoría de los proveedores de la nube tienen almacenamiento de metadatos como http://169.254.169.254/. Un atacante puede leer los metadatos para obtener información confidencial.</a:t>
            </a:r>
            <a:endParaRPr lang="es-PE" dirty="0"/>
          </a:p>
        </p:txBody>
      </p:sp>
    </p:spTree>
    <p:extLst>
      <p:ext uri="{BB962C8B-B14F-4D97-AF65-F5344CB8AC3E}">
        <p14:creationId xmlns:p14="http://schemas.microsoft.com/office/powerpoint/2010/main" val="218917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#4:</a:t>
            </a:r>
            <a:r>
              <a:rPr lang="es-MX" dirty="0"/>
              <a:t> Exposición de los servicios internos: el atacante puede abusar de los servicios internos para realizar más ataques, como la ejecución remota de código (RCE) o la denegación de servicio (</a:t>
            </a:r>
            <a:r>
              <a:rPr lang="es-MX" dirty="0" err="1"/>
              <a:t>DoS</a:t>
            </a:r>
            <a:r>
              <a:rPr lang="es-MX" dirty="0"/>
              <a:t>).</a:t>
            </a:r>
            <a:endParaRPr lang="es-PE" dirty="0"/>
          </a:p>
        </p:txBody>
      </p:sp>
    </p:spTree>
    <p:extLst>
      <p:ext uri="{BB962C8B-B14F-4D97-AF65-F5344CB8AC3E}">
        <p14:creationId xmlns:p14="http://schemas.microsoft.com/office/powerpoint/2010/main" val="221074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t>
            </a:r>
            <a:r>
              <a:rPr lang="es-PE" dirty="0" smtClean="0">
                <a:solidFill>
                  <a:srgbClr val="00B050"/>
                </a:solidFill>
              </a:rPr>
              <a:t>A10) </a:t>
            </a:r>
            <a:r>
              <a:rPr lang="es-PE" dirty="0">
                <a:solidFill>
                  <a:srgbClr val="00B050"/>
                </a:solidFill>
              </a:rPr>
              <a:t>Server-</a:t>
            </a:r>
            <a:r>
              <a:rPr lang="es-PE" dirty="0" err="1">
                <a:solidFill>
                  <a:srgbClr val="00B050"/>
                </a:solidFill>
              </a:rPr>
              <a:t>Side</a:t>
            </a:r>
            <a:r>
              <a:rPr lang="es-PE" dirty="0">
                <a:solidFill>
                  <a:srgbClr val="00B050"/>
                </a:solidFill>
              </a:rPr>
              <a:t> Request </a:t>
            </a:r>
            <a:r>
              <a:rPr lang="es-PE" dirty="0" err="1">
                <a:solidFill>
                  <a:srgbClr val="00B050"/>
                </a:solidFill>
              </a:rPr>
              <a:t>Forgery</a:t>
            </a:r>
            <a:r>
              <a:rPr lang="es-PE" dirty="0">
                <a:solidFill>
                  <a:srgbClr val="00B050"/>
                </a:solidFill>
              </a:rPr>
              <a:t> (SSRF)</a:t>
            </a:r>
          </a:p>
          <a:p>
            <a:endParaRPr lang="es-PE" dirty="0">
              <a:solidFill>
                <a:srgbClr val="00B050"/>
              </a:solidFill>
            </a:endParaRPr>
          </a:p>
          <a:p>
            <a:endParaRPr lang="es-PE" dirty="0">
              <a:solidFill>
                <a:srgbClr val="00B050"/>
              </a:solidFill>
            </a:endParaRPr>
          </a:p>
          <a:p>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4" y="5559718"/>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927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A10 </a:t>
            </a:r>
            <a:r>
              <a:rPr lang="es-PE" dirty="0"/>
              <a:t>Server-</a:t>
            </a:r>
            <a:r>
              <a:rPr lang="es-PE" dirty="0" err="1"/>
              <a:t>Side</a:t>
            </a:r>
            <a:r>
              <a:rPr lang="es-PE" dirty="0"/>
              <a:t> Request </a:t>
            </a:r>
            <a:r>
              <a:rPr lang="es-PE" dirty="0" err="1"/>
              <a:t>Forgery</a:t>
            </a:r>
            <a:r>
              <a:rPr lang="es-PE" dirty="0"/>
              <a:t> (SSRF</a:t>
            </a:r>
            <a:r>
              <a:rPr lang="es-PE" dirty="0" smtClean="0"/>
              <a:t>)</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r>
              <a:rPr lang="es-MX" dirty="0"/>
              <a:t>Si un atacante puede hacer que el servidor emita (normalmente) solicitudes HTTP en su nombre, entonces eso es SSRF.</a:t>
            </a:r>
          </a:p>
          <a:p>
            <a:r>
              <a:rPr lang="es-MX" dirty="0"/>
              <a:t>Por lo tanto, un atacante puede obtener acceso a servicios internos o externos para acceder o enviar material confidencial, como credenciales temporales de AWS asignadas a instancias EC2, recursos HTTP internos (servidores de desarrollo), realizar escaneo de puertos en la red interna, etc.</a:t>
            </a:r>
          </a:p>
          <a:p>
            <a:r>
              <a:rPr lang="es-MX" dirty="0"/>
              <a:t>Es simple y claro: una vulnerabilidad que le permite realizar solicitudes de forma gratuita a cualquier cosa que el servidor pueda ver.</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lnSpcReduction="10000"/>
          </a:bodyPr>
          <a:lstStyle/>
          <a:p>
            <a:r>
              <a:rPr lang="es-MX" dirty="0"/>
              <a:t>Las fallas de SSRF ocurren cuando una aplicación web está obteniendo un recurso remoto sin validar la URL proporcionada por el usuario. Permite que un atacante coaccione a la aplicación para que envíe una solicitud falsificada a un destino inesperado, incluso cuando está protegido por un firewall, VPN u otro tipo de lista de control de acceso a la red (ACL).</a:t>
            </a:r>
          </a:p>
          <a:p>
            <a:r>
              <a:rPr lang="es-MX" dirty="0"/>
              <a:t>Dado que las aplicaciones web modernas brindan a los usuarios finales funciones convenientes, la búsqueda de una URL se convierte en un escenario común. Como resultado, la incidencia de SSRF está aumentando. Además, la gravedad de SSRF es cada vez mayor debido a los servicios en la nube y la complejidad de las arquitecturas.</a:t>
            </a:r>
          </a:p>
          <a:p>
            <a:endParaRPr lang="es-PE" dirty="0"/>
          </a:p>
        </p:txBody>
      </p:sp>
    </p:spTree>
    <p:extLst>
      <p:ext uri="{BB962C8B-B14F-4D97-AF65-F5344CB8AC3E}">
        <p14:creationId xmlns:p14="http://schemas.microsoft.com/office/powerpoint/2010/main" val="202486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Esta vulnerabilidad generalmente ocurre en aplicaciones que toman URL del usuario y luego realizan solicitudes HTTP a la URL proporcionada, sin una validación de URL adecuada (excluyendo las IP internas, por ejemplo).</a:t>
            </a:r>
            <a:endParaRPr lang="es-PE" dirty="0"/>
          </a:p>
        </p:txBody>
      </p:sp>
    </p:spTree>
    <p:extLst>
      <p:ext uri="{BB962C8B-B14F-4D97-AF65-F5344CB8AC3E}">
        <p14:creationId xmlns:p14="http://schemas.microsoft.com/office/powerpoint/2010/main" val="266844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lstStyle/>
          <a:p>
            <a:r>
              <a:rPr lang="es-MX" dirty="0"/>
              <a:t>Una aplicación que envía solicitudes GET/POST a la URL del </a:t>
            </a:r>
            <a:r>
              <a:rPr lang="es-MX" dirty="0" err="1"/>
              <a:t>webhook</a:t>
            </a:r>
            <a:r>
              <a:rPr lang="es-MX" dirty="0"/>
              <a:t> proporcionada</a:t>
            </a:r>
          </a:p>
          <a:p>
            <a:r>
              <a:rPr lang="es-MX" dirty="0"/>
              <a:t>Una aplicación que muestra una vista previa de las URL.</a:t>
            </a:r>
          </a:p>
          <a:p>
            <a:endParaRPr lang="es-PE" dirty="0"/>
          </a:p>
        </p:txBody>
      </p:sp>
    </p:spTree>
    <p:extLst>
      <p:ext uri="{BB962C8B-B14F-4D97-AF65-F5344CB8AC3E}">
        <p14:creationId xmlns:p14="http://schemas.microsoft.com/office/powerpoint/2010/main" val="290734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a:bodyPr>
          <a:lstStyle/>
          <a:p>
            <a:pPr marL="0" indent="0">
              <a:buNone/>
            </a:pPr>
            <a:r>
              <a:rPr lang="es-MX" b="1" dirty="0" smtClean="0"/>
              <a:t>Desde </a:t>
            </a:r>
            <a:r>
              <a:rPr lang="es-MX" b="1" dirty="0"/>
              <a:t>la capa de red</a:t>
            </a:r>
            <a:endParaRPr lang="es-MX" dirty="0"/>
          </a:p>
          <a:p>
            <a:r>
              <a:rPr lang="es-MX" dirty="0" smtClean="0"/>
              <a:t>Segmente </a:t>
            </a:r>
            <a:r>
              <a:rPr lang="es-MX" dirty="0"/>
              <a:t>la funcionalidad de acceso a recursos remotos en redes separadas para reducir el impacto de SSRF</a:t>
            </a:r>
          </a:p>
          <a:p>
            <a:r>
              <a:rPr lang="es-MX" dirty="0"/>
              <a:t>Haga cumplir las políticas de firewall "denegar por defecto" o las reglas de control de acceso a la red para bloquear todo el tráfico de la intranet excepto el </a:t>
            </a:r>
            <a:r>
              <a:rPr lang="es-MX" dirty="0" smtClean="0"/>
              <a:t>esencial.</a:t>
            </a:r>
          </a:p>
          <a:p>
            <a:pPr lvl="1"/>
            <a:r>
              <a:rPr lang="es-MX" i="1" dirty="0" smtClean="0"/>
              <a:t>Consejos:</a:t>
            </a:r>
          </a:p>
          <a:p>
            <a:pPr lvl="2"/>
            <a:r>
              <a:rPr lang="es-MX" dirty="0" smtClean="0"/>
              <a:t>Establezca </a:t>
            </a:r>
            <a:r>
              <a:rPr lang="es-MX" dirty="0"/>
              <a:t>la propiedad y un ciclo de vida para las reglas de firewall basadas en </a:t>
            </a:r>
            <a:r>
              <a:rPr lang="es-MX" dirty="0" smtClean="0"/>
              <a:t>aplicaciones.</a:t>
            </a:r>
          </a:p>
          <a:p>
            <a:pPr lvl="2"/>
            <a:r>
              <a:rPr lang="es-MX" dirty="0" smtClean="0"/>
              <a:t>Registre </a:t>
            </a:r>
            <a:r>
              <a:rPr lang="es-MX" dirty="0"/>
              <a:t>en logs todos los flujos de red aceptados y bloqueados en firewalls</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lnSpcReduction="10000"/>
          </a:bodyPr>
          <a:lstStyle/>
          <a:p>
            <a:pPr marL="0" indent="0">
              <a:buNone/>
            </a:pPr>
            <a:r>
              <a:rPr lang="es-MX" b="1" dirty="0"/>
              <a:t>Desde la capa de aplicación:</a:t>
            </a:r>
            <a:endParaRPr lang="es-MX" dirty="0"/>
          </a:p>
          <a:p>
            <a:r>
              <a:rPr lang="es-MX" dirty="0" err="1"/>
              <a:t>Sanitice</a:t>
            </a:r>
            <a:r>
              <a:rPr lang="es-MX" dirty="0"/>
              <a:t> y valide todos los datos de entrada proporcionados por el cliente</a:t>
            </a:r>
          </a:p>
          <a:p>
            <a:r>
              <a:rPr lang="es-MX" dirty="0"/>
              <a:t>Haga cumplir el esquema de URL, el puerto y destino a través de una lista positiva de </a:t>
            </a:r>
            <a:r>
              <a:rPr lang="es-MX" dirty="0" err="1"/>
              <a:t>items</a:t>
            </a:r>
            <a:r>
              <a:rPr lang="es-MX" dirty="0"/>
              <a:t> permitidos</a:t>
            </a:r>
          </a:p>
          <a:p>
            <a:r>
              <a:rPr lang="es-MX" dirty="0"/>
              <a:t>No envíe respuestas en formato "crudo" a los clientes</a:t>
            </a:r>
          </a:p>
          <a:p>
            <a:r>
              <a:rPr lang="es-MX" dirty="0"/>
              <a:t>Deshabilite las redirecciones HTTP</a:t>
            </a:r>
          </a:p>
          <a:p>
            <a:r>
              <a:rPr lang="es-MX" dirty="0"/>
              <a:t>Tenga en cuenta la coherencia de la URL para evitar ataques como el enlace de DNS y las condiciones de carrera de "tiempo de verificación, tiempo de uso" (TOCTOU por sus siglas en inglés)</a:t>
            </a:r>
          </a:p>
          <a:p>
            <a:endParaRPr lang="es-PE" dirty="0"/>
          </a:p>
        </p:txBody>
      </p:sp>
    </p:spTree>
    <p:extLst>
      <p:ext uri="{BB962C8B-B14F-4D97-AF65-F5344CB8AC3E}">
        <p14:creationId xmlns:p14="http://schemas.microsoft.com/office/powerpoint/2010/main" val="158671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pPr marL="0" indent="0">
              <a:buNone/>
            </a:pPr>
            <a:r>
              <a:rPr lang="es-PE" b="1" dirty="0"/>
              <a:t>Medidas adicionales a considerar:</a:t>
            </a:r>
            <a:endParaRPr lang="es-PE" dirty="0"/>
          </a:p>
          <a:p>
            <a:r>
              <a:rPr lang="es-MX" dirty="0"/>
              <a:t>No implemente otros servicios relevantes para la seguridad en los sistemas frontales (por ejemplo, OpenID). Controle el tráfico local en estos sistemas (por ejemplo, </a:t>
            </a:r>
            <a:r>
              <a:rPr lang="es-MX" dirty="0" err="1"/>
              <a:t>localhost</a:t>
            </a:r>
            <a:r>
              <a:rPr lang="es-MX" dirty="0"/>
              <a:t>)</a:t>
            </a:r>
          </a:p>
          <a:p>
            <a:r>
              <a:rPr lang="es-MX" dirty="0"/>
              <a:t>Para </a:t>
            </a:r>
            <a:r>
              <a:rPr lang="es-MX" dirty="0" err="1"/>
              <a:t>frontends</a:t>
            </a:r>
            <a:r>
              <a:rPr lang="es-MX" dirty="0"/>
              <a:t> con grupos de usuarios dedicados y manejables, use el cifrado de red (por ejemplo, VPN) en sistemas independientes para considerar necesidades de protección muy altas</a:t>
            </a:r>
          </a:p>
          <a:p>
            <a:endParaRPr lang="es-PE" dirty="0"/>
          </a:p>
        </p:txBody>
      </p:sp>
    </p:spTree>
    <p:extLst>
      <p:ext uri="{BB962C8B-B14F-4D97-AF65-F5344CB8AC3E}">
        <p14:creationId xmlns:p14="http://schemas.microsoft.com/office/powerpoint/2010/main" val="23134703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671</Words>
  <Application>Microsoft Office PowerPoint</Application>
  <PresentationFormat>Panorámica</PresentationFormat>
  <Paragraphs>52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A10 Server-Side Request Forgery (SSRF)</vt:lpstr>
      <vt:lpstr>Descripción</vt:lpstr>
      <vt:lpstr>continuación</vt:lpstr>
      <vt:lpstr>continuación</vt:lpstr>
      <vt:lpstr>Vulnerabilidades</vt:lpstr>
      <vt:lpstr>Prevención</vt:lpstr>
      <vt:lpstr>continuación</vt:lpstr>
      <vt:lpstr>continuación</vt:lpstr>
      <vt:lpstr>continuación</vt:lpstr>
      <vt:lpstr>Escenarios</vt:lpstr>
      <vt:lpstr>Presentación de PowerPoint</vt:lpstr>
      <vt:lpstr>Presentación de PowerPoint</vt:lpstr>
      <vt:lpstr>Presentación de PowerPoint</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29</cp:revision>
  <dcterms:created xsi:type="dcterms:W3CDTF">2023-10-31T14:58:50Z</dcterms:created>
  <dcterms:modified xsi:type="dcterms:W3CDTF">2023-11-10T14:43:53Z</dcterms:modified>
</cp:coreProperties>
</file>