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0" r:id="rId6"/>
    <p:sldId id="293" r:id="rId7"/>
    <p:sldId id="294" r:id="rId8"/>
    <p:sldId id="295" r:id="rId9"/>
    <p:sldId id="291" r:id="rId10"/>
    <p:sldId id="296" r:id="rId11"/>
    <p:sldId id="297" r:id="rId12"/>
    <p:sldId id="298" r:id="rId13"/>
    <p:sldId id="299" r:id="rId14"/>
    <p:sldId id="300"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15/11/2023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2373520"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A03 </a:t>
            </a:r>
            <a:r>
              <a:rPr lang="es-PE" sz="1800" b="0" i="0" kern="1200" dirty="0" smtClean="0">
                <a:solidFill>
                  <a:schemeClr val="bg1"/>
                </a:solidFill>
                <a:effectLst/>
                <a:latin typeface="+mn-lt"/>
                <a:ea typeface="+mn-ea"/>
                <a:cs typeface="+mn-cs"/>
              </a:rPr>
              <a:t>Injection</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15/11/2023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15/11/2023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15/11/2023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2373520"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A03 </a:t>
            </a:r>
            <a:r>
              <a:rPr lang="es-PE" sz="1800" b="0" i="0" kern="1200" dirty="0" smtClean="0">
                <a:solidFill>
                  <a:schemeClr val="bg1"/>
                </a:solidFill>
                <a:effectLst/>
                <a:latin typeface="+mn-lt"/>
                <a:ea typeface="+mn-ea"/>
                <a:cs typeface="+mn-cs"/>
              </a:rPr>
              <a:t>Injection</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15/11/2023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15/11/2023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15/11/2023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15/11/2023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15/11/2023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15/11/2023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15/11/2023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15/11/2023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Interacción con la plataforma móvil</a:t>
            </a:r>
            <a:endParaRPr lang="es-PE" dirty="0"/>
          </a:p>
        </p:txBody>
      </p:sp>
      <p:sp>
        <p:nvSpPr>
          <p:cNvPr id="3" name="Marcador de contenido 2"/>
          <p:cNvSpPr>
            <a:spLocks noGrp="1"/>
          </p:cNvSpPr>
          <p:nvPr>
            <p:ph idx="1"/>
          </p:nvPr>
        </p:nvSpPr>
        <p:spPr/>
        <p:txBody>
          <a:bodyPr>
            <a:normAutofit lnSpcReduction="10000"/>
          </a:bodyPr>
          <a:lstStyle/>
          <a:p>
            <a:pPr marL="0" indent="0">
              <a:buNone/>
            </a:pPr>
            <a:r>
              <a:rPr lang="es-MX" dirty="0"/>
              <a:t>La interacción entre las aplicaciones y los sistemas operativos se debe llevar a cabo teniendo en cuenta los siguientes aspectos:</a:t>
            </a:r>
          </a:p>
          <a:p>
            <a:r>
              <a:rPr lang="es-MX" dirty="0" smtClean="0"/>
              <a:t>La </a:t>
            </a:r>
            <a:r>
              <a:rPr lang="es-MX" dirty="0"/>
              <a:t>app requiere la cantidad de permisos mínimamente necesaria.</a:t>
            </a:r>
          </a:p>
          <a:p>
            <a:r>
              <a:rPr lang="es-MX" dirty="0"/>
              <a:t>La aplicación no expone ninguna funcionalidad sensible a través de mecanismos IPC salvo que dichos mecanismos estén debidamente protegidos</a:t>
            </a:r>
          </a:p>
          <a:p>
            <a:r>
              <a:rPr lang="es-MX" dirty="0"/>
              <a:t>Deshabilitar JavaScript de los </a:t>
            </a:r>
            <a:r>
              <a:rPr lang="es-MX" dirty="0" err="1"/>
              <a:t>Webviews</a:t>
            </a:r>
            <a:r>
              <a:rPr lang="es-MX" dirty="0"/>
              <a:t> salvo que sea necesario.</a:t>
            </a:r>
          </a:p>
          <a:p>
            <a:r>
              <a:rPr lang="es-MX" dirty="0"/>
              <a:t>Las </a:t>
            </a:r>
            <a:r>
              <a:rPr lang="es-MX" dirty="0" err="1"/>
              <a:t>WebViews</a:t>
            </a:r>
            <a:r>
              <a:rPr lang="es-MX" dirty="0"/>
              <a:t> se configuran para permitir el mínimo de los esquemas (idealmente, sólo https). Esquemas peligrosos como file, </a:t>
            </a:r>
            <a:r>
              <a:rPr lang="es-MX" dirty="0" err="1"/>
              <a:t>tel</a:t>
            </a:r>
            <a:r>
              <a:rPr lang="es-MX" dirty="0"/>
              <a:t> y app-id están deshabilitados.</a:t>
            </a:r>
          </a:p>
          <a:p>
            <a:endParaRPr lang="es-PE" dirty="0"/>
          </a:p>
        </p:txBody>
      </p:sp>
    </p:spTree>
    <p:extLst>
      <p:ext uri="{BB962C8B-B14F-4D97-AF65-F5344CB8AC3E}">
        <p14:creationId xmlns:p14="http://schemas.microsoft.com/office/powerpoint/2010/main" val="2964606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Calidad de Código</a:t>
            </a:r>
            <a:endParaRPr lang="es-PE"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a:t>A pesar de que las apps no son tan vulnerables a ataques de tipo Cross-Site Scripting, los desarrolladores deben seguir una guía de buenas prácticas para que el código sea seguro:</a:t>
            </a:r>
          </a:p>
          <a:p>
            <a:r>
              <a:rPr lang="es-MX" dirty="0" smtClean="0"/>
              <a:t>La </a:t>
            </a:r>
            <a:r>
              <a:rPr lang="es-MX" dirty="0"/>
              <a:t>aplicación debe ser firmada y provista con un certificado válido, así como ser publicada en modo release.</a:t>
            </a:r>
          </a:p>
          <a:p>
            <a:r>
              <a:rPr lang="es-MX" dirty="0"/>
              <a:t>La aplicación captura y gestiona debidamente las posibles excepciones.</a:t>
            </a:r>
          </a:p>
          <a:p>
            <a:r>
              <a:rPr lang="es-MX" dirty="0"/>
              <a:t>Las funcionalidades de seguridad gratuitas de las herramientas, tales como </a:t>
            </a:r>
            <a:r>
              <a:rPr lang="es-MX" dirty="0" err="1"/>
              <a:t>minificación</a:t>
            </a:r>
            <a:r>
              <a:rPr lang="es-MX" dirty="0"/>
              <a:t> del byte-</a:t>
            </a:r>
            <a:r>
              <a:rPr lang="es-MX" dirty="0" err="1"/>
              <a:t>code</a:t>
            </a:r>
            <a:r>
              <a:rPr lang="es-MX" dirty="0"/>
              <a:t>, protección de la pila, soporte PIE y conteo automático de referencias, se encuentran activadas.</a:t>
            </a:r>
          </a:p>
          <a:p>
            <a:r>
              <a:rPr lang="es-MX" dirty="0"/>
              <a:t>Hacer uso de herramientas que permitan analizar el código fuente para detectar posibles vulnerabilidades como por ejemplo </a:t>
            </a:r>
            <a:r>
              <a:rPr lang="es-MX" dirty="0" err="1"/>
              <a:t>SonarQube</a:t>
            </a:r>
            <a:r>
              <a:rPr lang="es-MX" dirty="0"/>
              <a:t>.</a:t>
            </a:r>
          </a:p>
          <a:p>
            <a:endParaRPr lang="es-PE" dirty="0"/>
          </a:p>
        </p:txBody>
      </p:sp>
    </p:spTree>
    <p:extLst>
      <p:ext uri="{BB962C8B-B14F-4D97-AF65-F5344CB8AC3E}">
        <p14:creationId xmlns:p14="http://schemas.microsoft.com/office/powerpoint/2010/main" val="996985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Mecanismos contra la manipulación e ingeniería inversa</a:t>
            </a:r>
            <a:endParaRPr lang="es-PE" dirty="0"/>
          </a:p>
        </p:txBody>
      </p:sp>
      <p:sp>
        <p:nvSpPr>
          <p:cNvPr id="3" name="Marcador de contenido 2"/>
          <p:cNvSpPr>
            <a:spLocks noGrp="1"/>
          </p:cNvSpPr>
          <p:nvPr>
            <p:ph idx="1"/>
          </p:nvPr>
        </p:nvSpPr>
        <p:spPr/>
        <p:txBody>
          <a:bodyPr>
            <a:normAutofit fontScale="70000" lnSpcReduction="20000"/>
          </a:bodyPr>
          <a:lstStyle/>
          <a:p>
            <a:pPr marL="0" indent="0">
              <a:buNone/>
            </a:pPr>
            <a:r>
              <a:rPr lang="es-MX" dirty="0"/>
              <a:t>Debemos evitar que un atacante pueda manipular nuestra aplicación o realizar la ingeniería inversa del código. Para ello, existen varios mecanismos que se deben implementar:</a:t>
            </a:r>
          </a:p>
          <a:p>
            <a:r>
              <a:rPr lang="es-MX" dirty="0"/>
              <a:t>Firmado de la aplicación: Una de las técnicas de seguridad más importantes en Android es el firmado de las aplicaciones utilizando claves públicas y privadas.</a:t>
            </a:r>
          </a:p>
          <a:p>
            <a:r>
              <a:rPr lang="es-MX" dirty="0"/>
              <a:t>A la hora de compilar una aplicación con todos los elementos que la componen (textos, gráficos, código…) cada desarrollador debe asegurarla con su certificado para que la firma identifique la aplicación y resulte posible saber si fue modificada o se mantiene intacta. Esta es la única manera de saber si una app es falsa o es auténtica: en el caso de que se haya modificado la firma, de tenerla, no se corresponderá con el desarrollador original.</a:t>
            </a:r>
          </a:p>
          <a:p>
            <a:r>
              <a:rPr lang="es-MX" dirty="0"/>
              <a:t>Anti-</a:t>
            </a:r>
            <a:r>
              <a:rPr lang="es-MX" dirty="0" err="1"/>
              <a:t>Tamper</a:t>
            </a:r>
            <a:r>
              <a:rPr lang="es-MX" dirty="0"/>
              <a:t>: Las técnicas anti-</a:t>
            </a:r>
            <a:r>
              <a:rPr lang="es-MX" dirty="0" err="1"/>
              <a:t>tamper</a:t>
            </a:r>
            <a:r>
              <a:rPr lang="es-MX" dirty="0"/>
              <a:t> dificultan que un atacante pueda modificar un software, realizando ingeniería inversa y validando su integridad para su posterior uso modificado. Para ello, se verifica que la firma de la aplicación sea la original y se aplican mecanismos de comprobación del </a:t>
            </a:r>
            <a:r>
              <a:rPr lang="es-MX" dirty="0" err="1"/>
              <a:t>checksum</a:t>
            </a:r>
            <a:r>
              <a:rPr lang="es-MX" dirty="0"/>
              <a:t>.</a:t>
            </a:r>
          </a:p>
          <a:p>
            <a:r>
              <a:rPr lang="es-MX" dirty="0"/>
              <a:t>Ofuscación del código: La ofuscación del código permite compactar, optimizar y hacer ilegible el código renombrando semánticamente clases, campos, métodos y nombres. El resultado es un aplicativo más pequeño y complejo de realizar ingeniería inversa sobre él, dificultando la comprensión de los mismos ante los ojos maliciosos</a:t>
            </a:r>
            <a:r>
              <a:rPr lang="es-MX" dirty="0" smtClean="0"/>
              <a:t>.</a:t>
            </a:r>
            <a:endParaRPr lang="es-MX" dirty="0"/>
          </a:p>
        </p:txBody>
      </p:sp>
    </p:spTree>
    <p:extLst>
      <p:ext uri="{BB962C8B-B14F-4D97-AF65-F5344CB8AC3E}">
        <p14:creationId xmlns:p14="http://schemas.microsoft.com/office/powerpoint/2010/main" val="2081473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continuación</a:t>
            </a:r>
          </a:p>
        </p:txBody>
      </p:sp>
      <p:sp>
        <p:nvSpPr>
          <p:cNvPr id="3" name="Marcador de contenido 2"/>
          <p:cNvSpPr>
            <a:spLocks noGrp="1"/>
          </p:cNvSpPr>
          <p:nvPr>
            <p:ph idx="1"/>
          </p:nvPr>
        </p:nvSpPr>
        <p:spPr/>
        <p:txBody>
          <a:bodyPr>
            <a:normAutofit fontScale="85000" lnSpcReduction="20000"/>
          </a:bodyPr>
          <a:lstStyle/>
          <a:p>
            <a:r>
              <a:rPr lang="es-MX" dirty="0"/>
              <a:t>Verificación del origen del instalador: Con esta técnica se comprueba que la aplicación ha sido distribuida desde el origen confiable, evitando que tengamos en nuestro terminal una copia del </a:t>
            </a:r>
            <a:r>
              <a:rPr lang="es-MX" dirty="0" err="1"/>
              <a:t>apk</a:t>
            </a:r>
            <a:r>
              <a:rPr lang="es-MX" dirty="0"/>
              <a:t> que haya podido ser infectada con malware.</a:t>
            </a:r>
          </a:p>
          <a:p>
            <a:r>
              <a:rPr lang="es-MX" dirty="0"/>
              <a:t>Anti-Debug: Las técnicas anti-</a:t>
            </a:r>
            <a:r>
              <a:rPr lang="es-MX" dirty="0" err="1"/>
              <a:t>debug</a:t>
            </a:r>
            <a:r>
              <a:rPr lang="es-MX" dirty="0"/>
              <a:t> dificultan o detectan la depuración de una aplicación, con el objeto de poder aplicar determinadas acciones que eviten que un atacante continúe con el proceso. El mecanismo más sencillo es a través de una propiedad en el propio manifiesto de la app, si bien se recomienda comprobar dinámicamente y en varios puntos si la depuración está teniendo lugar o no.</a:t>
            </a:r>
          </a:p>
          <a:p>
            <a:r>
              <a:rPr lang="es-MX" dirty="0"/>
              <a:t>Anti-Emulador: Si nuestra aplicación se está ejecutando en un emulador fuera del proceso de desarrollo, indica que alguien más que nosotros está tratando de analizar la aplicación. Por ello, una buena práctica es comprobar que en una versión release, no se está accediendo a la aplicación mediante un emulador que facilite atacar la seguridad de la misma</a:t>
            </a:r>
            <a:r>
              <a:rPr lang="es-MX" dirty="0" smtClean="0"/>
              <a:t>.</a:t>
            </a:r>
            <a:endParaRPr lang="es-MX" dirty="0"/>
          </a:p>
        </p:txBody>
      </p:sp>
    </p:spTree>
    <p:extLst>
      <p:ext uri="{BB962C8B-B14F-4D97-AF65-F5344CB8AC3E}">
        <p14:creationId xmlns:p14="http://schemas.microsoft.com/office/powerpoint/2010/main" val="3925530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fontScale="92500" lnSpcReduction="10000"/>
          </a:bodyPr>
          <a:lstStyle/>
          <a:p>
            <a:r>
              <a:rPr lang="es-MX" dirty="0"/>
              <a:t>Anti-Root: Se debe evitar siempre que sea posible que una aplicación se ejecute en terminales </a:t>
            </a:r>
            <a:r>
              <a:rPr lang="es-MX" dirty="0" err="1"/>
              <a:t>rooteados</a:t>
            </a:r>
            <a:r>
              <a:rPr lang="es-MX" dirty="0"/>
              <a:t>, dado que son terminales mucho más vulnerables y que permiten acceso a la memoria reservada del sistema y de la aplicación, comprometiendo la persistencia y por ende la privacidad de los datos que se manejan.</a:t>
            </a:r>
          </a:p>
          <a:p>
            <a:r>
              <a:rPr lang="es-MX" dirty="0"/>
              <a:t>Anti-Clone: mecanismo para evitar que la aplicación pueda ser clonada, a este respecto se definirán las propiedades adecuadas para evitar hacer una copia de la aplicación instalada y obtener el binario que un posible atacante podría utilizar para aplicar técnicas de ingeniería inversa.</a:t>
            </a:r>
          </a:p>
          <a:p>
            <a:r>
              <a:rPr lang="es-MX" dirty="0"/>
              <a:t>Dispositivo confiable: Google dispone de una API anti-abuso (</a:t>
            </a:r>
            <a:r>
              <a:rPr lang="es-MX" dirty="0" err="1"/>
              <a:t>SafetyNet</a:t>
            </a:r>
            <a:r>
              <a:rPr lang="es-MX" dirty="0"/>
              <a:t> </a:t>
            </a:r>
            <a:r>
              <a:rPr lang="es-MX" dirty="0" err="1"/>
              <a:t>Attestation</a:t>
            </a:r>
            <a:r>
              <a:rPr lang="es-MX" dirty="0"/>
              <a:t> API), permite evaluar si el dispositivo Android en el que se ejecuta una aplicación es confiable.</a:t>
            </a:r>
          </a:p>
          <a:p>
            <a:endParaRPr lang="es-PE" dirty="0"/>
          </a:p>
        </p:txBody>
      </p:sp>
    </p:spTree>
    <p:extLst>
      <p:ext uri="{BB962C8B-B14F-4D97-AF65-F5344CB8AC3E}">
        <p14:creationId xmlns:p14="http://schemas.microsoft.com/office/powerpoint/2010/main" val="395638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Seguridad en Aplicaciones Móviles</a:t>
            </a:r>
            <a:endParaRPr lang="en-US" dirty="0"/>
          </a:p>
        </p:txBody>
      </p:sp>
      <p:sp>
        <p:nvSpPr>
          <p:cNvPr id="3" name="Marcador de contenido 2"/>
          <p:cNvSpPr>
            <a:spLocks noGrp="1"/>
          </p:cNvSpPr>
          <p:nvPr>
            <p:ph idx="1"/>
          </p:nvPr>
        </p:nvSpPr>
        <p:spPr/>
        <p:txBody>
          <a:bodyPr>
            <a:normAutofit fontScale="85000" lnSpcReduction="20000"/>
          </a:bodyPr>
          <a:lstStyle/>
          <a:p>
            <a:r>
              <a:rPr lang="es-MX" dirty="0"/>
              <a:t>¿Qué es lo que buscan los atacantes en nuestros dispositivos móviles?</a:t>
            </a:r>
          </a:p>
          <a:p>
            <a:r>
              <a:rPr lang="es-MX" dirty="0"/>
              <a:t>Blindaje en aplicaciones móviles: ¿por qué no es lo habitual?</a:t>
            </a:r>
          </a:p>
          <a:p>
            <a:r>
              <a:rPr lang="es-MX" dirty="0"/>
              <a:t>Medidas básicas en seguridad para aplicaciones móviles</a:t>
            </a:r>
          </a:p>
          <a:p>
            <a:r>
              <a:rPr lang="es-MX" dirty="0"/>
              <a:t>Almacenamiento de datos y privacidad</a:t>
            </a:r>
          </a:p>
          <a:p>
            <a:r>
              <a:rPr lang="es-MX" dirty="0"/>
              <a:t>Uso de claves criptográficas</a:t>
            </a:r>
          </a:p>
          <a:p>
            <a:r>
              <a:rPr lang="es-MX" dirty="0"/>
              <a:t>Autenticación y control de sesiones</a:t>
            </a:r>
          </a:p>
          <a:p>
            <a:r>
              <a:rPr lang="es-MX" dirty="0"/>
              <a:t>Comunicación con servicios</a:t>
            </a:r>
          </a:p>
          <a:p>
            <a:r>
              <a:rPr lang="es-MX" dirty="0"/>
              <a:t>Interacción con la plataforma móvil</a:t>
            </a:r>
          </a:p>
          <a:p>
            <a:r>
              <a:rPr lang="es-MX" dirty="0"/>
              <a:t>Calidad del código</a:t>
            </a:r>
          </a:p>
          <a:p>
            <a:r>
              <a:rPr lang="es-MX" dirty="0"/>
              <a:t>Mecanismos contra la manipulación e ingeniería inversa</a:t>
            </a:r>
          </a:p>
          <a:p>
            <a:r>
              <a:rPr lang="es-MX" dirty="0"/>
              <a:t>Conclusión</a:t>
            </a:r>
            <a:endParaRPr lang="en-US" dirty="0"/>
          </a:p>
        </p:txBody>
      </p:sp>
    </p:spTree>
    <p:extLst>
      <p:ext uri="{BB962C8B-B14F-4D97-AF65-F5344CB8AC3E}">
        <p14:creationId xmlns:p14="http://schemas.microsoft.com/office/powerpoint/2010/main" val="150918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lo que buscan los atacantes en nuestros dispositivos móviles?</a:t>
            </a:r>
            <a:endParaRPr lang="es-PE" dirty="0"/>
          </a:p>
        </p:txBody>
      </p:sp>
      <p:sp>
        <p:nvSpPr>
          <p:cNvPr id="3" name="Marcador de contenido 2"/>
          <p:cNvSpPr>
            <a:spLocks noGrp="1"/>
          </p:cNvSpPr>
          <p:nvPr>
            <p:ph idx="1"/>
          </p:nvPr>
        </p:nvSpPr>
        <p:spPr/>
        <p:txBody>
          <a:bodyPr>
            <a:normAutofit fontScale="92500" lnSpcReduction="20000"/>
          </a:bodyPr>
          <a:lstStyle/>
          <a:p>
            <a:r>
              <a:rPr lang="es-MX" dirty="0"/>
              <a:t>Acceso a credenciales</a:t>
            </a:r>
          </a:p>
          <a:p>
            <a:r>
              <a:rPr lang="es-MX" dirty="0"/>
              <a:t>Datos personales (direcciones, datos de tarjeta de crédito, localización…)</a:t>
            </a:r>
          </a:p>
          <a:p>
            <a:r>
              <a:rPr lang="es-MX" dirty="0"/>
              <a:t>Acceder al almacén de datos de la aplicación</a:t>
            </a:r>
          </a:p>
          <a:p>
            <a:r>
              <a:rPr lang="es-MX" dirty="0"/>
              <a:t>Realizar ingeniería inversa, para localizar vulnerabilidades, credenciales embebidas o algoritmos que generen claves</a:t>
            </a:r>
          </a:p>
          <a:p>
            <a:r>
              <a:rPr lang="es-MX" dirty="0"/>
              <a:t>Instalación de malware o bloqueo de funciones existentes</a:t>
            </a:r>
          </a:p>
          <a:p>
            <a:r>
              <a:rPr lang="es-MX" dirty="0"/>
              <a:t>Acceder al dispositivo y controlar las conexiones</a:t>
            </a:r>
          </a:p>
          <a:p>
            <a:r>
              <a:rPr lang="es-MX" dirty="0"/>
              <a:t>Etc.</a:t>
            </a:r>
          </a:p>
          <a:p>
            <a:pPr marL="0" indent="0">
              <a:buNone/>
            </a:pPr>
            <a:r>
              <a:rPr lang="es-MX" dirty="0"/>
              <a:t>Como podemos observar, dotar a nuestra aplicación de mecanismos de seguridad que impidan realizar las acciones anteriores se convierte en algo imprescindible.</a:t>
            </a:r>
          </a:p>
          <a:p>
            <a:endParaRPr lang="es-PE" dirty="0"/>
          </a:p>
        </p:txBody>
      </p:sp>
    </p:spTree>
    <p:extLst>
      <p:ext uri="{BB962C8B-B14F-4D97-AF65-F5344CB8AC3E}">
        <p14:creationId xmlns:p14="http://schemas.microsoft.com/office/powerpoint/2010/main" val="318057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Blindaje en aplicaciones móviles: ¿por qué no es lo habitual?</a:t>
            </a:r>
            <a:endParaRPr lang="es-PE" dirty="0"/>
          </a:p>
        </p:txBody>
      </p:sp>
      <p:sp>
        <p:nvSpPr>
          <p:cNvPr id="3" name="Marcador de contenido 2"/>
          <p:cNvSpPr>
            <a:spLocks noGrp="1"/>
          </p:cNvSpPr>
          <p:nvPr>
            <p:ph idx="1"/>
          </p:nvPr>
        </p:nvSpPr>
        <p:spPr/>
        <p:txBody>
          <a:bodyPr>
            <a:normAutofit fontScale="92500" lnSpcReduction="20000"/>
          </a:bodyPr>
          <a:lstStyle/>
          <a:p>
            <a:r>
              <a:rPr lang="es-MX" dirty="0"/>
              <a:t>La principal razón es que los desarrolladores hacen hincapié en que éstas funcionen correctamente y en una gama amplia de dispositivos, que cumplan con todos los requisitos definidos… y se focalizan sobre todo en aspectos más atractivos para el usuario como son la usabilidad, la experiencia de usuario y la interfaz gráfica.</a:t>
            </a:r>
          </a:p>
          <a:p>
            <a:r>
              <a:rPr lang="es-MX" dirty="0" smtClean="0"/>
              <a:t>Sin </a:t>
            </a:r>
            <a:r>
              <a:rPr lang="es-MX" dirty="0"/>
              <a:t>embargo, lo esencial es que seamos conscientes de que implementar mecanismos de seguridad en una aplicación móvil es igual de importante, sobre todo teniendo en cuenta el gran volumen de usuarios que pueden hacer uso de la misma.</a:t>
            </a:r>
          </a:p>
          <a:p>
            <a:r>
              <a:rPr lang="es-MX" dirty="0" smtClean="0"/>
              <a:t>De </a:t>
            </a:r>
            <a:r>
              <a:rPr lang="es-MX" dirty="0"/>
              <a:t>hecho, cada vez son más las empresas cuyas aplicaciones deben pasar por un proceso de hacking ético, que trata de </a:t>
            </a:r>
            <a:r>
              <a:rPr lang="es-MX" dirty="0" err="1"/>
              <a:t>hackear</a:t>
            </a:r>
            <a:r>
              <a:rPr lang="es-MX" dirty="0"/>
              <a:t> un sistema e identificar y reparar posibles vulnerabilidades, lo que previene eficazmente la explotación por hackers maliciosos.</a:t>
            </a:r>
          </a:p>
          <a:p>
            <a:endParaRPr lang="es-MX" dirty="0"/>
          </a:p>
          <a:p>
            <a:endParaRPr lang="es-PE" dirty="0"/>
          </a:p>
        </p:txBody>
      </p:sp>
    </p:spTree>
    <p:extLst>
      <p:ext uri="{BB962C8B-B14F-4D97-AF65-F5344CB8AC3E}">
        <p14:creationId xmlns:p14="http://schemas.microsoft.com/office/powerpoint/2010/main" val="290734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básicas en seguridad para aplicaciones móviles</a:t>
            </a:r>
            <a:endParaRPr lang="es-PE" dirty="0"/>
          </a:p>
        </p:txBody>
      </p:sp>
      <p:sp>
        <p:nvSpPr>
          <p:cNvPr id="3" name="Marcador de contenido 2"/>
          <p:cNvSpPr>
            <a:spLocks noGrp="1"/>
          </p:cNvSpPr>
          <p:nvPr>
            <p:ph idx="1"/>
          </p:nvPr>
        </p:nvSpPr>
        <p:spPr/>
        <p:txBody>
          <a:bodyPr>
            <a:normAutofit fontScale="85000" lnSpcReduction="20000"/>
          </a:bodyPr>
          <a:lstStyle/>
          <a:p>
            <a:r>
              <a:rPr lang="es-MX" dirty="0"/>
              <a:t>Cuando hagamos nuestro desarrollo </a:t>
            </a:r>
            <a:r>
              <a:rPr lang="es-MX" dirty="0" err="1"/>
              <a:t>mobile</a:t>
            </a:r>
            <a:r>
              <a:rPr lang="es-MX" dirty="0"/>
              <a:t>, debemos poner foco en varias áreas y cumplir una serie de requisitos en cada una de ellas. Para ello, podemos basarnos en el estándar de seguridad de aplicaciones móviles OWASP, que se encarga de prever requerimientos para arquitectos y desarrolladores de software que buscan desarrollar aplicaciones móviles seguras.</a:t>
            </a:r>
          </a:p>
          <a:p>
            <a:r>
              <a:rPr lang="es-MX" dirty="0" smtClean="0"/>
              <a:t>Esta </a:t>
            </a:r>
            <a:r>
              <a:rPr lang="es-MX" dirty="0"/>
              <a:t>guía define 2 niveles de verificación de seguridad, así como un conjunto de requisitos de resistencia a la ingeniería inversa.</a:t>
            </a:r>
          </a:p>
          <a:p>
            <a:r>
              <a:rPr lang="es-MX" dirty="0" smtClean="0"/>
              <a:t>La </a:t>
            </a:r>
            <a:r>
              <a:rPr lang="es-MX" dirty="0"/>
              <a:t>elección del nivel dependerá del contexto de nuestra aplicación. El nivel L1 contiene requerimientos genéricos de seguridad recomendados para todas las aplicaciones móviles. El siguiente nivel, L2, está enfocado a apps que manejan datos altamente sensibles (sector financiero, industria de la salud).</a:t>
            </a:r>
          </a:p>
          <a:p>
            <a:r>
              <a:rPr lang="es-MX" dirty="0" smtClean="0"/>
              <a:t>A </a:t>
            </a:r>
            <a:r>
              <a:rPr lang="es-MX" dirty="0"/>
              <a:t>continuación especificamos los requerimientos de seguridad más destacables que deberíamos tener en cuenta en el desarrollo de nuestra aplicación categorizados en siete áreas, si bien podemos encontrar el listado completo en la propia guía OWASP:</a:t>
            </a:r>
          </a:p>
          <a:p>
            <a:endParaRPr lang="es-PE" dirty="0"/>
          </a:p>
        </p:txBody>
      </p:sp>
    </p:spTree>
    <p:extLst>
      <p:ext uri="{BB962C8B-B14F-4D97-AF65-F5344CB8AC3E}">
        <p14:creationId xmlns:p14="http://schemas.microsoft.com/office/powerpoint/2010/main" val="2287331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Almacenamiento de datos y privacidad</a:t>
            </a:r>
            <a:endParaRPr lang="es-PE"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a:t>La protección de datos sensibles, como credenciales e información privada es, además de un imperativo legal, un aspecto crítico en la seguridad móvil.</a:t>
            </a:r>
          </a:p>
          <a:p>
            <a:pPr marL="0" indent="0">
              <a:buNone/>
            </a:pPr>
            <a:r>
              <a:rPr lang="es-MX" dirty="0" smtClean="0"/>
              <a:t>Algunos </a:t>
            </a:r>
            <a:r>
              <a:rPr lang="es-MX" dirty="0"/>
              <a:t>de los requisitos que permiten prevenir el acceso a dicha información son los siguientes:</a:t>
            </a:r>
          </a:p>
          <a:p>
            <a:r>
              <a:rPr lang="es-MX" dirty="0" smtClean="0"/>
              <a:t>No </a:t>
            </a:r>
            <a:r>
              <a:rPr lang="es-MX" dirty="0"/>
              <a:t>guardar información sensible en el almacenamiento local del dispositivo, y en caso de ser necesario, ésta debe ser cifrada usando una clave derivada del hardware de almacenamiento seguro, el cual requiere autenticación previa.</a:t>
            </a:r>
          </a:p>
          <a:p>
            <a:r>
              <a:rPr lang="es-MX" dirty="0"/>
              <a:t>No escribir información sensible en los logs del sistema ni en copias de seguridad.</a:t>
            </a:r>
          </a:p>
          <a:p>
            <a:r>
              <a:rPr lang="es-MX" dirty="0"/>
              <a:t>No exponer información sensible como contraseñas o números de tarjeta a través de la IU (interfaz de usuario) o capturas de pantalla, y desactivar la caché del teclado en los campos de texto que contienen dicha información.</a:t>
            </a:r>
          </a:p>
          <a:p>
            <a:pPr lvl="1"/>
            <a:endParaRPr lang="es-PE" dirty="0"/>
          </a:p>
        </p:txBody>
      </p:sp>
    </p:spTree>
    <p:extLst>
      <p:ext uri="{BB962C8B-B14F-4D97-AF65-F5344CB8AC3E}">
        <p14:creationId xmlns:p14="http://schemas.microsoft.com/office/powerpoint/2010/main" val="3089993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Uso de claves criptográficas</a:t>
            </a:r>
          </a:p>
        </p:txBody>
      </p:sp>
      <p:sp>
        <p:nvSpPr>
          <p:cNvPr id="3" name="Marcador de contenido 2"/>
          <p:cNvSpPr>
            <a:spLocks noGrp="1"/>
          </p:cNvSpPr>
          <p:nvPr>
            <p:ph idx="1"/>
          </p:nvPr>
        </p:nvSpPr>
        <p:spPr/>
        <p:txBody>
          <a:bodyPr>
            <a:normAutofit/>
          </a:bodyPr>
          <a:lstStyle/>
          <a:p>
            <a:pPr marL="0" indent="0">
              <a:buNone/>
            </a:pPr>
            <a:r>
              <a:rPr lang="es-MX" dirty="0"/>
              <a:t>A la hora de poder proteger la información sensible almacenada en nuestro dispositivo, la criptografía es un componente fundamental. A la hora de hacer uso de claves criptográficas debemos tener en cuenta los siguientes requisitos:</a:t>
            </a:r>
          </a:p>
          <a:p>
            <a:r>
              <a:rPr lang="es-MX" dirty="0" smtClean="0"/>
              <a:t>No </a:t>
            </a:r>
            <a:r>
              <a:rPr lang="es-MX" dirty="0"/>
              <a:t>depender únicamente de criptografía simétrica cuyas claves se encuentren directamente en el código fuente de la app.</a:t>
            </a:r>
          </a:p>
          <a:p>
            <a:r>
              <a:rPr lang="es-MX" dirty="0"/>
              <a:t>No reutilizar una misma clave criptográfica para varios propósitos.</a:t>
            </a:r>
          </a:p>
          <a:p>
            <a:r>
              <a:rPr lang="es-MX" dirty="0"/>
              <a:t>Los valores aleatorios son generados utilizando un generador de números aleatorios suficientemente seguro.</a:t>
            </a:r>
            <a:endParaRPr lang="es-PE" dirty="0"/>
          </a:p>
        </p:txBody>
      </p:sp>
    </p:spTree>
    <p:extLst>
      <p:ext uri="{BB962C8B-B14F-4D97-AF65-F5344CB8AC3E}">
        <p14:creationId xmlns:p14="http://schemas.microsoft.com/office/powerpoint/2010/main" val="788573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Autenticación y control de sesiones</a:t>
            </a:r>
            <a:endParaRPr lang="es-PE"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a:t>Para que una aplicación sea segura, debe contar con un mecanismo de autenticación y control de la sesión de usuario. Si bien es cierto que la mayoría de esta lógica se encuentra en el lado servidor, a continuación indicamos algunos requisitos que debemos tener en cuenta:</a:t>
            </a:r>
          </a:p>
          <a:p>
            <a:r>
              <a:rPr lang="es-MX" dirty="0" smtClean="0"/>
              <a:t>La </a:t>
            </a:r>
            <a:r>
              <a:rPr lang="es-MX" dirty="0"/>
              <a:t>autenticación biométrica, si la hay, no está asociada a eventos (p. ej. usando una API que simplemente retorna “true” o “false”), si no basada en el desbloqueo del </a:t>
            </a:r>
            <a:r>
              <a:rPr lang="es-MX" dirty="0" err="1"/>
              <a:t>keychain</a:t>
            </a:r>
            <a:r>
              <a:rPr lang="es-MX" dirty="0"/>
              <a:t>/</a:t>
            </a:r>
            <a:r>
              <a:rPr lang="es-MX" dirty="0" err="1"/>
              <a:t>keystore</a:t>
            </a:r>
            <a:r>
              <a:rPr lang="es-MX" dirty="0"/>
              <a:t> (almacenamiento seguro).</a:t>
            </a:r>
          </a:p>
          <a:p>
            <a:r>
              <a:rPr lang="es-MX" dirty="0"/>
              <a:t>Para aplicaciones que gestionan información muy sensible, aplicar mecanismos de doble factor de autenticación.</a:t>
            </a:r>
          </a:p>
          <a:p>
            <a:r>
              <a:rPr lang="es-MX" dirty="0"/>
              <a:t>Las sesiones y los tokens deben expirar pasado un tiempo predefinido de inactividad por parte del usuario.</a:t>
            </a:r>
          </a:p>
          <a:p>
            <a:endParaRPr lang="es-PE" dirty="0"/>
          </a:p>
        </p:txBody>
      </p:sp>
    </p:spTree>
    <p:extLst>
      <p:ext uri="{BB962C8B-B14F-4D97-AF65-F5344CB8AC3E}">
        <p14:creationId xmlns:p14="http://schemas.microsoft.com/office/powerpoint/2010/main" val="3318385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Comunicación con </a:t>
            </a:r>
            <a:r>
              <a:rPr lang="es-MX" dirty="0" smtClean="0"/>
              <a:t>servicios</a:t>
            </a:r>
            <a:endParaRPr lang="es-PE" dirty="0"/>
          </a:p>
        </p:txBody>
      </p:sp>
      <p:sp>
        <p:nvSpPr>
          <p:cNvPr id="3" name="Marcador de contenido 2"/>
          <p:cNvSpPr>
            <a:spLocks noGrp="1"/>
          </p:cNvSpPr>
          <p:nvPr>
            <p:ph idx="1"/>
          </p:nvPr>
        </p:nvSpPr>
        <p:spPr/>
        <p:txBody>
          <a:bodyPr>
            <a:normAutofit/>
          </a:bodyPr>
          <a:lstStyle/>
          <a:p>
            <a:pPr marL="0" indent="0">
              <a:buNone/>
            </a:pPr>
            <a:r>
              <a:rPr lang="es-MX" dirty="0" smtClean="0"/>
              <a:t>Un </a:t>
            </a:r>
            <a:r>
              <a:rPr lang="es-MX" dirty="0"/>
              <a:t>aspecto importante en las apps, es garantizar la seguridad en la comunicación con el servidor, asegurando la confidencialidad e integridad de los datos intercambiados. Para ello, algunos requisitos son:</a:t>
            </a:r>
          </a:p>
          <a:p>
            <a:r>
              <a:rPr lang="es-MX" dirty="0" smtClean="0"/>
              <a:t>La </a:t>
            </a:r>
            <a:r>
              <a:rPr lang="es-MX" dirty="0"/>
              <a:t>información es enviada cifrada utilizando el protocolo TLS.</a:t>
            </a:r>
          </a:p>
          <a:p>
            <a:r>
              <a:rPr lang="es-MX" dirty="0"/>
              <a:t>La aplicación verifica el certificado X.509 del sistema remoto al establecer el canal seguro y sólo se aceptan certificados firmados por una CA de confianza.</a:t>
            </a:r>
          </a:p>
          <a:p>
            <a:r>
              <a:rPr lang="es-MX" dirty="0"/>
              <a:t>La aplicación utiliza su propio almacén de certificados o realiza </a:t>
            </a:r>
            <a:r>
              <a:rPr lang="es-MX" dirty="0" err="1"/>
              <a:t>pinning</a:t>
            </a:r>
            <a:r>
              <a:rPr lang="es-MX" dirty="0"/>
              <a:t> del certificado o la clave pública del servidor.</a:t>
            </a:r>
          </a:p>
          <a:p>
            <a:endParaRPr lang="es-PE" dirty="0"/>
          </a:p>
        </p:txBody>
      </p:sp>
    </p:spTree>
    <p:extLst>
      <p:ext uri="{BB962C8B-B14F-4D97-AF65-F5344CB8AC3E}">
        <p14:creationId xmlns:p14="http://schemas.microsoft.com/office/powerpoint/2010/main" val="1350755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1719</Words>
  <Application>Microsoft Office PowerPoint</Application>
  <PresentationFormat>Panorámica</PresentationFormat>
  <Paragraphs>80</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Seguridad en Aplicaciones Móviles</vt:lpstr>
      <vt:lpstr>¿Qué es lo que buscan los atacantes en nuestros dispositivos móviles?</vt:lpstr>
      <vt:lpstr>Blindaje en aplicaciones móviles: ¿por qué no es lo habitual?</vt:lpstr>
      <vt:lpstr>Medidas básicas en seguridad para aplicaciones móviles</vt:lpstr>
      <vt:lpstr>Almacenamiento de datos y privacidad</vt:lpstr>
      <vt:lpstr>Uso de claves criptográficas</vt:lpstr>
      <vt:lpstr>Autenticación y control de sesiones</vt:lpstr>
      <vt:lpstr>Comunicación con servicios</vt:lpstr>
      <vt:lpstr>Interacción con la plataforma móvil</vt:lpstr>
      <vt:lpstr>Calidad de Código</vt:lpstr>
      <vt:lpstr>Mecanismos contra la manipulación e ingeniería inversa</vt:lpstr>
      <vt:lpstr>continuación</vt:lpstr>
      <vt:lpstr>continuación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32</cp:revision>
  <dcterms:created xsi:type="dcterms:W3CDTF">2023-10-31T14:58:50Z</dcterms:created>
  <dcterms:modified xsi:type="dcterms:W3CDTF">2023-11-16T12:52:24Z</dcterms:modified>
</cp:coreProperties>
</file>