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28"/>
  </p:notesMasterIdLst>
  <p:sldIdLst>
    <p:sldId id="257" r:id="rId8"/>
    <p:sldId id="259" r:id="rId9"/>
    <p:sldId id="258" r:id="rId10"/>
    <p:sldId id="344" r:id="rId11"/>
    <p:sldId id="260" r:id="rId12"/>
    <p:sldId id="317" r:id="rId13"/>
    <p:sldId id="345" r:id="rId14"/>
    <p:sldId id="346" r:id="rId15"/>
    <p:sldId id="351" r:id="rId16"/>
    <p:sldId id="352" r:id="rId17"/>
    <p:sldId id="353" r:id="rId18"/>
    <p:sldId id="347" r:id="rId19"/>
    <p:sldId id="354" r:id="rId20"/>
    <p:sldId id="355" r:id="rId21"/>
    <p:sldId id="356" r:id="rId22"/>
    <p:sldId id="357" r:id="rId23"/>
    <p:sldId id="358" r:id="rId24"/>
    <p:sldId id="348" r:id="rId25"/>
    <p:sldId id="350"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8/14/2024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Introduce the Architecture of ESX</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Virtual Machine Monitor (VMM):</a:t>
            </a:r>
            <a:endParaRPr lang="en-US" dirty="0"/>
          </a:p>
          <a:p>
            <a:pPr lvl="1">
              <a:buFont typeface="Arial" panose="020B0604020202020204" pitchFamily="34" charset="0"/>
              <a:buChar char="•"/>
            </a:pPr>
            <a:r>
              <a:rPr lang="en-US" b="1" dirty="0"/>
              <a:t>Purpose:</a:t>
            </a:r>
            <a:r>
              <a:rPr lang="en-US" dirty="0"/>
              <a:t> The VMM is responsible for the execution of VMs. It acts as an intermediary between the </a:t>
            </a:r>
            <a:r>
              <a:rPr lang="en-US" dirty="0" err="1"/>
              <a:t>VMkernel</a:t>
            </a:r>
            <a:r>
              <a:rPr lang="en-US" dirty="0"/>
              <a:t> and the guest operating systems running on VMs.</a:t>
            </a:r>
          </a:p>
          <a:p>
            <a:pPr lvl="1">
              <a:buFont typeface="Arial" panose="020B0604020202020204" pitchFamily="34" charset="0"/>
              <a:buChar char="•"/>
            </a:pPr>
            <a:r>
              <a:rPr lang="en-US" b="1" dirty="0"/>
              <a:t>Functions:</a:t>
            </a:r>
            <a:r>
              <a:rPr lang="en-US" dirty="0"/>
              <a:t> It handles CPU scheduling, memory isolation, and execution of guest OS instructions.</a:t>
            </a:r>
          </a:p>
        </p:txBody>
      </p:sp>
    </p:spTree>
    <p:extLst>
      <p:ext uri="{BB962C8B-B14F-4D97-AF65-F5344CB8AC3E}">
        <p14:creationId xmlns:p14="http://schemas.microsoft.com/office/powerpoint/2010/main" val="21485085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Introduce the Architecture of ESX</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Direct Interaction with Hardware:</a:t>
            </a:r>
            <a:endParaRPr lang="en-US" dirty="0"/>
          </a:p>
          <a:p>
            <a:pPr lvl="1">
              <a:buFont typeface="Arial" panose="020B0604020202020204" pitchFamily="34" charset="0"/>
              <a:buChar char="•"/>
            </a:pPr>
            <a:r>
              <a:rPr lang="en-US" dirty="0"/>
              <a:t>ESX allows direct access to physical hardware by the </a:t>
            </a:r>
            <a:r>
              <a:rPr lang="en-US" dirty="0" err="1"/>
              <a:t>VMkernel</a:t>
            </a:r>
            <a:r>
              <a:rPr lang="en-US" dirty="0"/>
              <a:t>, bypassing the need for a host operating system. This design reduces overhead and improves performance compared to hosted hypervisors.</a:t>
            </a:r>
          </a:p>
        </p:txBody>
      </p:sp>
    </p:spTree>
    <p:extLst>
      <p:ext uri="{BB962C8B-B14F-4D97-AF65-F5344CB8AC3E}">
        <p14:creationId xmlns:p14="http://schemas.microsoft.com/office/powerpoint/2010/main" val="2649643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ESXi Architecture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No Service Console:</a:t>
            </a:r>
            <a:endParaRPr lang="en-US" dirty="0"/>
          </a:p>
          <a:p>
            <a:pPr lvl="1">
              <a:buFont typeface="Arial" panose="020B0604020202020204" pitchFamily="34" charset="0"/>
              <a:buChar char="•"/>
            </a:pPr>
            <a:r>
              <a:rPr lang="en-US" b="1" dirty="0"/>
              <a:t>Purpose:</a:t>
            </a:r>
            <a:r>
              <a:rPr lang="en-US" dirty="0"/>
              <a:t> Unlike ESX, ESXi eliminates the Service Console, leading to a more lightweight and secure architecture.</a:t>
            </a:r>
          </a:p>
          <a:p>
            <a:pPr lvl="1">
              <a:buFont typeface="Arial" panose="020B0604020202020204" pitchFamily="34" charset="0"/>
              <a:buChar char="•"/>
            </a:pPr>
            <a:r>
              <a:rPr lang="en-US" b="1" dirty="0"/>
              <a:t>Benefits:</a:t>
            </a:r>
            <a:r>
              <a:rPr lang="en-US" dirty="0"/>
              <a:t> This reduction in footprint minimizes the attack surface and reduces maintenance and management complexity.</a:t>
            </a:r>
          </a:p>
        </p:txBody>
      </p:sp>
      <p:pic>
        <p:nvPicPr>
          <p:cNvPr id="2050" name="Picture 2" descr="Architecture of VMWare ESXi [16] | Download Scientific Diagram">
            <a:extLst>
              <a:ext uri="{FF2B5EF4-FFF2-40B4-BE49-F238E27FC236}">
                <a16:creationId xmlns:a16="http://schemas.microsoft.com/office/drawing/2014/main" id="{13932AE4-5AD9-11DB-F2CC-F559D3825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586893"/>
            <a:ext cx="4495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3342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ESXi Architecture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VMkernel</a:t>
            </a:r>
            <a:r>
              <a:rPr lang="en-US" b="1" dirty="0"/>
              <a:t>:</a:t>
            </a:r>
            <a:endParaRPr lang="en-US" dirty="0"/>
          </a:p>
          <a:p>
            <a:pPr lvl="1">
              <a:buFont typeface="Arial" panose="020B0604020202020204" pitchFamily="34" charset="0"/>
              <a:buChar char="•"/>
            </a:pPr>
            <a:r>
              <a:rPr lang="en-US" b="1" dirty="0"/>
              <a:t>Role and Functions:</a:t>
            </a:r>
            <a:r>
              <a:rPr lang="en-US" dirty="0"/>
              <a:t> Similar to ESX, </a:t>
            </a:r>
            <a:r>
              <a:rPr lang="en-US" dirty="0" err="1"/>
              <a:t>ESXi’s</a:t>
            </a:r>
            <a:r>
              <a:rPr lang="en-US" dirty="0"/>
              <a:t> </a:t>
            </a:r>
            <a:r>
              <a:rPr lang="en-US" dirty="0" err="1"/>
              <a:t>VMkernel</a:t>
            </a:r>
            <a:r>
              <a:rPr lang="en-US" dirty="0"/>
              <a:t> is responsible for core hypervisor functionalities such as CPU, memory, storage, and network management. However, in ESXi, the </a:t>
            </a:r>
            <a:r>
              <a:rPr lang="en-US" dirty="0" err="1"/>
              <a:t>VMkernel</a:t>
            </a:r>
            <a:r>
              <a:rPr lang="en-US" dirty="0"/>
              <a:t> is more streamlined, with management and administrative tasks handled through remote interfaces like the VMware vSphere Client or command-line tools like ESXCLI.</a:t>
            </a:r>
          </a:p>
        </p:txBody>
      </p:sp>
    </p:spTree>
    <p:extLst>
      <p:ext uri="{BB962C8B-B14F-4D97-AF65-F5344CB8AC3E}">
        <p14:creationId xmlns:p14="http://schemas.microsoft.com/office/powerpoint/2010/main" val="14483382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ESXi Architecture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Direct Access to Hardware:</a:t>
            </a:r>
            <a:endParaRPr lang="en-US" dirty="0"/>
          </a:p>
          <a:p>
            <a:pPr lvl="1">
              <a:buFont typeface="Arial" panose="020B0604020202020204" pitchFamily="34" charset="0"/>
              <a:buChar char="•"/>
            </a:pPr>
            <a:r>
              <a:rPr lang="en-US" dirty="0"/>
              <a:t>ESXi maintains direct access to hardware, similar to ESX, which allows for efficient and high-performance resource management. This design ensures that VMs run with near-native performance.</a:t>
            </a:r>
          </a:p>
        </p:txBody>
      </p:sp>
    </p:spTree>
    <p:extLst>
      <p:ext uri="{BB962C8B-B14F-4D97-AF65-F5344CB8AC3E}">
        <p14:creationId xmlns:p14="http://schemas.microsoft.com/office/powerpoint/2010/main" val="36989052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ESXi Architecture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Management Interfaces:</a:t>
            </a:r>
            <a:endParaRPr lang="en-US" dirty="0"/>
          </a:p>
          <a:p>
            <a:pPr lvl="1">
              <a:buFont typeface="Arial" panose="020B0604020202020204" pitchFamily="34" charset="0"/>
              <a:buChar char="•"/>
            </a:pPr>
            <a:r>
              <a:rPr lang="en-US" b="1" dirty="0"/>
              <a:t>DCUI (Direct Console User Interface):</a:t>
            </a:r>
            <a:r>
              <a:rPr lang="en-US" dirty="0"/>
              <a:t> A simple text-based interface accessible directly from the physical console of the ESXi host. It allows basic configuration tasks like network settings, administrative access, and troubleshooting.</a:t>
            </a:r>
          </a:p>
          <a:p>
            <a:pPr lvl="1">
              <a:buFont typeface="Arial" panose="020B0604020202020204" pitchFamily="34" charset="0"/>
              <a:buChar char="•"/>
            </a:pPr>
            <a:r>
              <a:rPr lang="en-US" b="1" dirty="0"/>
              <a:t>vSphere Client/Web Client:</a:t>
            </a:r>
            <a:r>
              <a:rPr lang="en-US" dirty="0"/>
              <a:t> Remote management of ESXi hosts and the virtual machines running on them is primarily done through the vSphere Client, which provides a GUI for managing the entire virtual infrastructure.</a:t>
            </a:r>
          </a:p>
          <a:p>
            <a:pPr lvl="1">
              <a:buFont typeface="Arial" panose="020B0604020202020204" pitchFamily="34" charset="0"/>
              <a:buChar char="•"/>
            </a:pPr>
            <a:r>
              <a:rPr lang="en-US" b="1" dirty="0"/>
              <a:t>APIs and SDKs:</a:t>
            </a:r>
            <a:r>
              <a:rPr lang="en-US" dirty="0"/>
              <a:t> ESXi supports various APIs and SDKs that allow integration with third-party management tools, automation scripts, and custom management applications.</a:t>
            </a:r>
          </a:p>
        </p:txBody>
      </p:sp>
    </p:spTree>
    <p:extLst>
      <p:ext uri="{BB962C8B-B14F-4D97-AF65-F5344CB8AC3E}">
        <p14:creationId xmlns:p14="http://schemas.microsoft.com/office/powerpoint/2010/main" val="17011929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Key Differences Between ESX and ESXi</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Service Console</a:t>
            </a:r>
            <a:r>
              <a:rPr lang="en-US" b="1" dirty="0"/>
              <a:t>: ESX has a Service Console; ESXi does not.</a:t>
            </a:r>
          </a:p>
          <a:p>
            <a:r>
              <a:rPr lang="en-US" b="1" dirty="0">
                <a:solidFill>
                  <a:srgbClr val="0070C0"/>
                </a:solidFill>
              </a:rPr>
              <a:t>Footprint</a:t>
            </a:r>
            <a:r>
              <a:rPr lang="en-US" b="1" dirty="0"/>
              <a:t>: ESXi has a smaller footprint compared to ESX, making it more efficient and secure.</a:t>
            </a:r>
          </a:p>
          <a:p>
            <a:r>
              <a:rPr lang="en-US" b="1" dirty="0">
                <a:solidFill>
                  <a:srgbClr val="0070C0"/>
                </a:solidFill>
              </a:rPr>
              <a:t>Management</a:t>
            </a:r>
            <a:r>
              <a:rPr lang="en-US" b="1" dirty="0"/>
              <a:t>: ESXi relies on remote management tools, whereas ESX allows local management via the Service Console.</a:t>
            </a:r>
            <a:endParaRPr lang="en-US" dirty="0"/>
          </a:p>
        </p:txBody>
      </p:sp>
    </p:spTree>
    <p:extLst>
      <p:ext uri="{BB962C8B-B14F-4D97-AF65-F5344CB8AC3E}">
        <p14:creationId xmlns:p14="http://schemas.microsoft.com/office/powerpoint/2010/main" val="38415442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err="1"/>
              <a:t>Evolution</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VMware eventually phased out ESX in favor of ESXi due to </a:t>
            </a:r>
            <a:r>
              <a:rPr lang="en-US" dirty="0" err="1"/>
              <a:t>ESXi's</a:t>
            </a:r>
            <a:r>
              <a:rPr lang="en-US" dirty="0"/>
              <a:t> reduced footprint, better security, and simplified management. Starting with vSphere 4.1, VMware shifted its focus to ESXi, and by vSphere 5.0, ESX was officially deprecated. Today, ESXi is the standard hypervisor used in VMware environments.</a:t>
            </a:r>
          </a:p>
        </p:txBody>
      </p:sp>
    </p:spTree>
    <p:extLst>
      <p:ext uri="{BB962C8B-B14F-4D97-AF65-F5344CB8AC3E}">
        <p14:creationId xmlns:p14="http://schemas.microsoft.com/office/powerpoint/2010/main" val="21845748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Manually configure ESX/ESXi</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fontScale="925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Install ESX/ESXi</a:t>
            </a:r>
          </a:p>
          <a:p>
            <a:r>
              <a:rPr lang="en-US" dirty="0"/>
              <a:t>Basic configuration Post-Installation</a:t>
            </a:r>
          </a:p>
          <a:p>
            <a:r>
              <a:rPr lang="en-US" dirty="0"/>
              <a:t>Configure Storage</a:t>
            </a:r>
          </a:p>
          <a:p>
            <a:r>
              <a:rPr lang="en-US" dirty="0"/>
              <a:t>Configure Networking</a:t>
            </a:r>
          </a:p>
          <a:p>
            <a:r>
              <a:rPr lang="en-US" dirty="0"/>
              <a:t>Set Up NTP and Time Settings</a:t>
            </a:r>
          </a:p>
          <a:p>
            <a:r>
              <a:rPr lang="en-US" dirty="0"/>
              <a:t>Configure Security Setting</a:t>
            </a:r>
          </a:p>
          <a:p>
            <a:r>
              <a:rPr lang="en-US" dirty="0"/>
              <a:t>Add the Host to vCenter</a:t>
            </a:r>
          </a:p>
          <a:p>
            <a:r>
              <a:rPr lang="en-US" dirty="0"/>
              <a:t>Create and Manage Virtual Machines</a:t>
            </a:r>
          </a:p>
          <a:p>
            <a:r>
              <a:rPr lang="en-US" dirty="0"/>
              <a:t>Monitor and Maintain the Host</a:t>
            </a:r>
          </a:p>
          <a:p>
            <a:r>
              <a:rPr lang="en-US" dirty="0"/>
              <a:t>Backup and Disaster Recovery</a:t>
            </a:r>
          </a:p>
        </p:txBody>
      </p:sp>
    </p:spTree>
    <p:extLst>
      <p:ext uri="{BB962C8B-B14F-4D97-AF65-F5344CB8AC3E}">
        <p14:creationId xmlns:p14="http://schemas.microsoft.com/office/powerpoint/2010/main" val="41763742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Install Vmware ESXi on Host</a:t>
            </a:r>
          </a:p>
        </p:txBody>
      </p:sp>
    </p:spTree>
    <p:extLst>
      <p:ext uri="{BB962C8B-B14F-4D97-AF65-F5344CB8AC3E}">
        <p14:creationId xmlns:p14="http://schemas.microsoft.com/office/powerpoint/2010/main" val="37391357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VMware ESX and ESXi</a:t>
            </a:r>
            <a:br>
              <a:rPr lang="en-US" dirty="0"/>
            </a:br>
            <a:br>
              <a:rPr lang="en-US" dirty="0"/>
            </a:br>
            <a:r>
              <a:rPr lang="en-US" sz="2400" dirty="0"/>
              <a:t>Module 3</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ESX and ESXi (ESX/ESXi 4.1)</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Introduce the Architecture of ESX and ESXi</a:t>
            </a:r>
          </a:p>
          <a:p>
            <a:r>
              <a:rPr lang="en-US" dirty="0"/>
              <a:t>Manually configure ESX/ESXi</a:t>
            </a:r>
          </a:p>
        </p:txBody>
      </p:sp>
    </p:spTree>
    <p:extLst>
      <p:ext uri="{BB962C8B-B14F-4D97-AF65-F5344CB8AC3E}">
        <p14:creationId xmlns:p14="http://schemas.microsoft.com/office/powerpoint/2010/main" val="2171509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Introduce the Architecture of ESX</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Service Console (Console Operating System - COS):</a:t>
            </a:r>
            <a:endParaRPr lang="en-US" dirty="0"/>
          </a:p>
          <a:p>
            <a:pPr lvl="1">
              <a:buFont typeface="Arial" panose="020B0604020202020204" pitchFamily="34" charset="0"/>
              <a:buChar char="•"/>
            </a:pPr>
            <a:r>
              <a:rPr lang="en-US" b="1" dirty="0"/>
              <a:t>Purpose:</a:t>
            </a:r>
            <a:r>
              <a:rPr lang="en-US" dirty="0"/>
              <a:t> The Service Console in ESX is a Linux-based management interface that allows administrators to interact with the hypervisor. It provides a command-line interface (CLI) for managing the hypervisor and the virtual machines running on it.</a:t>
            </a:r>
          </a:p>
          <a:p>
            <a:pPr lvl="1">
              <a:buFont typeface="Arial" panose="020B0604020202020204" pitchFamily="34" charset="0"/>
              <a:buChar char="•"/>
            </a:pPr>
            <a:r>
              <a:rPr lang="en-US" b="1" dirty="0"/>
              <a:t>Functions:</a:t>
            </a:r>
            <a:r>
              <a:rPr lang="en-US" dirty="0"/>
              <a:t> Tasks like logging, system monitoring, running scripts, and certain administrative tasks are handled here.</a:t>
            </a:r>
          </a:p>
          <a:p>
            <a:pPr lvl="1">
              <a:buFont typeface="Arial" panose="020B0604020202020204" pitchFamily="34" charset="0"/>
              <a:buChar char="•"/>
            </a:pPr>
            <a:r>
              <a:rPr lang="en-US" b="1" dirty="0"/>
              <a:t>Drawbacks:</a:t>
            </a:r>
            <a:r>
              <a:rPr lang="en-US" dirty="0"/>
              <a:t> The presence of the Service Console adds overhead and increases the attack surface, making the system more vulnerable to security issues.</a:t>
            </a:r>
          </a:p>
        </p:txBody>
      </p:sp>
    </p:spTree>
    <p:extLst>
      <p:ext uri="{BB962C8B-B14F-4D97-AF65-F5344CB8AC3E}">
        <p14:creationId xmlns:p14="http://schemas.microsoft.com/office/powerpoint/2010/main" val="17431889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Introduce the Architecture of ESX</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VMkernel</a:t>
            </a:r>
            <a:r>
              <a:rPr lang="en-US" b="1" dirty="0"/>
              <a:t>:</a:t>
            </a:r>
            <a:endParaRPr lang="en-US" dirty="0"/>
          </a:p>
          <a:p>
            <a:pPr lvl="1">
              <a:buFont typeface="Arial" panose="020B0604020202020204" pitchFamily="34" charset="0"/>
              <a:buChar char="•"/>
            </a:pPr>
            <a:r>
              <a:rPr lang="en-US" b="1" dirty="0"/>
              <a:t>Purpose:</a:t>
            </a:r>
            <a:r>
              <a:rPr lang="en-US" dirty="0"/>
              <a:t> The </a:t>
            </a:r>
            <a:r>
              <a:rPr lang="en-US" dirty="0" err="1"/>
              <a:t>VMkernel</a:t>
            </a:r>
            <a:r>
              <a:rPr lang="en-US" dirty="0"/>
              <a:t> is the core hypervisor component that handles crucial functions like CPU scheduling, memory management, network management, and I/O processing for VMs.</a:t>
            </a:r>
          </a:p>
          <a:p>
            <a:pPr lvl="1">
              <a:buFont typeface="Arial" panose="020B0604020202020204" pitchFamily="34" charset="0"/>
              <a:buChar char="•"/>
            </a:pPr>
            <a:r>
              <a:rPr lang="en-US" b="1" dirty="0"/>
              <a:t>Interaction with Hardware:</a:t>
            </a:r>
            <a:r>
              <a:rPr lang="en-US" dirty="0"/>
              <a:t> The </a:t>
            </a:r>
            <a:r>
              <a:rPr lang="en-US" dirty="0" err="1"/>
              <a:t>VMkernel</a:t>
            </a:r>
            <a:r>
              <a:rPr lang="en-US" dirty="0"/>
              <a:t> interacts directly with the hardware through device drivers, which it uses to manage physical resources like CPU, memory, storage, and network interfaces.</a:t>
            </a:r>
          </a:p>
          <a:p>
            <a:pPr lvl="1">
              <a:buFont typeface="Arial" panose="020B0604020202020204" pitchFamily="34" charset="0"/>
              <a:buChar char="•"/>
            </a:pPr>
            <a:r>
              <a:rPr lang="en-US" b="1" dirty="0"/>
              <a:t>Resource Allocation:</a:t>
            </a:r>
            <a:r>
              <a:rPr lang="en-US" dirty="0"/>
              <a:t> </a:t>
            </a:r>
            <a:r>
              <a:rPr lang="en-US" dirty="0" err="1"/>
              <a:t>VMkernel</a:t>
            </a:r>
            <a:r>
              <a:rPr lang="en-US" dirty="0"/>
              <a:t> allocates resources to each VM based on predefined policies, ensuring isolation and efficiency in resource usage.</a:t>
            </a:r>
          </a:p>
        </p:txBody>
      </p:sp>
    </p:spTree>
    <p:extLst>
      <p:ext uri="{BB962C8B-B14F-4D97-AF65-F5344CB8AC3E}">
        <p14:creationId xmlns:p14="http://schemas.microsoft.com/office/powerpoint/2010/main" val="721768360"/>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Props1.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E86550-C5CA-4E09-97FA-53D39FCD37EE}">
  <ds:schemaRefs>
    <ds:schemaRef ds:uri="http://schemas.microsoft.com/sharepoint/v3/contenttype/forms"/>
  </ds:schemaRefs>
</ds:datastoreItem>
</file>

<file path=customXml/itemProps3.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docProps/app.xml><?xml version="1.0" encoding="utf-8"?>
<Properties xmlns="http://schemas.openxmlformats.org/officeDocument/2006/extended-properties" xmlns:vt="http://schemas.openxmlformats.org/officeDocument/2006/docPropsVTypes">
  <TotalTime>200</TotalTime>
  <Words>1106</Words>
  <Application>Microsoft Office PowerPoint</Application>
  <PresentationFormat>Panorámica</PresentationFormat>
  <Paragraphs>105</Paragraphs>
  <Slides>20</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20</vt:i4>
      </vt:variant>
    </vt:vector>
  </HeadingPairs>
  <TitlesOfParts>
    <vt:vector size="31"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VMware ESX and ESXi  Module 3</vt:lpstr>
      <vt:lpstr>VMware ESX and ESXi (ESX/ESXi 4.1)</vt:lpstr>
      <vt:lpstr>Introduce the Architecture of ESX</vt:lpstr>
      <vt:lpstr>Introduce the Architecture of ESX </vt:lpstr>
      <vt:lpstr>Introduce the Architecture of ESX </vt:lpstr>
      <vt:lpstr>Introduce the Architecture of ESX </vt:lpstr>
      <vt:lpstr>VMware ESXi Architecture</vt:lpstr>
      <vt:lpstr>VMware ESXi Architecture</vt:lpstr>
      <vt:lpstr>VMware ESXi Architecture</vt:lpstr>
      <vt:lpstr>VMware ESXi Architecture</vt:lpstr>
      <vt:lpstr>Key Differences Between ESX and ESXi</vt:lpstr>
      <vt:lpstr>Evolution</vt:lpstr>
      <vt:lpstr>Manually configure ESX/ESXi</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Augusto Carreño Villarreyes</cp:lastModifiedBy>
  <cp:revision>38</cp:revision>
  <dcterms:created xsi:type="dcterms:W3CDTF">2014-02-19T15:58:05Z</dcterms:created>
  <dcterms:modified xsi:type="dcterms:W3CDTF">2024-08-14T20:06:24Z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