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50"/>
  </p:notesMasterIdLst>
  <p:sldIdLst>
    <p:sldId id="256" r:id="rId2"/>
    <p:sldId id="257" r:id="rId3"/>
    <p:sldId id="274" r:id="rId4"/>
    <p:sldId id="275" r:id="rId5"/>
    <p:sldId id="271" r:id="rId6"/>
    <p:sldId id="270" r:id="rId7"/>
    <p:sldId id="259" r:id="rId8"/>
    <p:sldId id="258" r:id="rId9"/>
    <p:sldId id="260" r:id="rId10"/>
    <p:sldId id="261" r:id="rId11"/>
    <p:sldId id="268" r:id="rId12"/>
    <p:sldId id="272" r:id="rId13"/>
    <p:sldId id="273" r:id="rId14"/>
    <p:sldId id="299" r:id="rId15"/>
    <p:sldId id="262" r:id="rId16"/>
    <p:sldId id="263" r:id="rId17"/>
    <p:sldId id="308" r:id="rId18"/>
    <p:sldId id="296" r:id="rId19"/>
    <p:sldId id="277" r:id="rId20"/>
    <p:sldId id="276" r:id="rId21"/>
    <p:sldId id="305" r:id="rId22"/>
    <p:sldId id="306" r:id="rId23"/>
    <p:sldId id="302" r:id="rId24"/>
    <p:sldId id="307" r:id="rId25"/>
    <p:sldId id="303" r:id="rId26"/>
    <p:sldId id="278" r:id="rId27"/>
    <p:sldId id="304" r:id="rId28"/>
    <p:sldId id="279" r:id="rId29"/>
    <p:sldId id="309" r:id="rId30"/>
    <p:sldId id="282" r:id="rId31"/>
    <p:sldId id="280" r:id="rId32"/>
    <p:sldId id="310" r:id="rId33"/>
    <p:sldId id="286" r:id="rId34"/>
    <p:sldId id="287" r:id="rId35"/>
    <p:sldId id="311" r:id="rId36"/>
    <p:sldId id="312" r:id="rId37"/>
    <p:sldId id="265" r:id="rId38"/>
    <p:sldId id="315" r:id="rId39"/>
    <p:sldId id="316" r:id="rId40"/>
    <p:sldId id="317" r:id="rId41"/>
    <p:sldId id="318" r:id="rId42"/>
    <p:sldId id="319" r:id="rId43"/>
    <p:sldId id="320" r:id="rId44"/>
    <p:sldId id="321" r:id="rId45"/>
    <p:sldId id="313" r:id="rId46"/>
    <p:sldId id="322" r:id="rId47"/>
    <p:sldId id="314" r:id="rId48"/>
    <p:sldId id="267" r:id="rId49"/>
  </p:sldIdLst>
  <p:sldSz cx="9144000" cy="6858000" type="screen4x3"/>
  <p:notesSz cx="6858000" cy="9144000"/>
  <p:defaultTextStyle>
    <a:defPPr>
      <a:defRPr lang="zh-TW"/>
    </a:defPPr>
    <a:lvl1pPr algn="l" rtl="0" fontAlgn="base">
      <a:spcBef>
        <a:spcPct val="0"/>
      </a:spcBef>
      <a:spcAft>
        <a:spcPct val="0"/>
      </a:spcAft>
      <a:defRPr kumimoji="1" sz="1600" kern="1200">
        <a:solidFill>
          <a:schemeClr val="tx1"/>
        </a:solidFill>
        <a:latin typeface="Times New Roman" pitchFamily="18" charset="0"/>
        <a:ea typeface="PMingLiU" pitchFamily="18" charset="-120"/>
        <a:cs typeface="+mn-cs"/>
      </a:defRPr>
    </a:lvl1pPr>
    <a:lvl2pPr marL="457200" algn="l" rtl="0" fontAlgn="base">
      <a:spcBef>
        <a:spcPct val="0"/>
      </a:spcBef>
      <a:spcAft>
        <a:spcPct val="0"/>
      </a:spcAft>
      <a:defRPr kumimoji="1" sz="1600" kern="1200">
        <a:solidFill>
          <a:schemeClr val="tx1"/>
        </a:solidFill>
        <a:latin typeface="Times New Roman" pitchFamily="18" charset="0"/>
        <a:ea typeface="PMingLiU" pitchFamily="18" charset="-120"/>
        <a:cs typeface="+mn-cs"/>
      </a:defRPr>
    </a:lvl2pPr>
    <a:lvl3pPr marL="914400" algn="l" rtl="0" fontAlgn="base">
      <a:spcBef>
        <a:spcPct val="0"/>
      </a:spcBef>
      <a:spcAft>
        <a:spcPct val="0"/>
      </a:spcAft>
      <a:defRPr kumimoji="1" sz="1600" kern="1200">
        <a:solidFill>
          <a:schemeClr val="tx1"/>
        </a:solidFill>
        <a:latin typeface="Times New Roman" pitchFamily="18" charset="0"/>
        <a:ea typeface="PMingLiU" pitchFamily="18" charset="-120"/>
        <a:cs typeface="+mn-cs"/>
      </a:defRPr>
    </a:lvl3pPr>
    <a:lvl4pPr marL="1371600" algn="l" rtl="0" fontAlgn="base">
      <a:spcBef>
        <a:spcPct val="0"/>
      </a:spcBef>
      <a:spcAft>
        <a:spcPct val="0"/>
      </a:spcAft>
      <a:defRPr kumimoji="1" sz="1600" kern="1200">
        <a:solidFill>
          <a:schemeClr val="tx1"/>
        </a:solidFill>
        <a:latin typeface="Times New Roman" pitchFamily="18" charset="0"/>
        <a:ea typeface="PMingLiU" pitchFamily="18" charset="-120"/>
        <a:cs typeface="+mn-cs"/>
      </a:defRPr>
    </a:lvl4pPr>
    <a:lvl5pPr marL="1828800" algn="l" rtl="0" fontAlgn="base">
      <a:spcBef>
        <a:spcPct val="0"/>
      </a:spcBef>
      <a:spcAft>
        <a:spcPct val="0"/>
      </a:spcAft>
      <a:defRPr kumimoji="1" sz="1600" kern="1200">
        <a:solidFill>
          <a:schemeClr val="tx1"/>
        </a:solidFill>
        <a:latin typeface="Times New Roman" pitchFamily="18" charset="0"/>
        <a:ea typeface="PMingLiU" pitchFamily="18" charset="-120"/>
        <a:cs typeface="+mn-cs"/>
      </a:defRPr>
    </a:lvl5pPr>
    <a:lvl6pPr marL="2286000" algn="l" defTabSz="914400" rtl="0" eaLnBrk="1" latinLnBrk="0" hangingPunct="1">
      <a:defRPr kumimoji="1" sz="1600" kern="1200">
        <a:solidFill>
          <a:schemeClr val="tx1"/>
        </a:solidFill>
        <a:latin typeface="Times New Roman" pitchFamily="18" charset="0"/>
        <a:ea typeface="PMingLiU" pitchFamily="18" charset="-120"/>
        <a:cs typeface="+mn-cs"/>
      </a:defRPr>
    </a:lvl6pPr>
    <a:lvl7pPr marL="2743200" algn="l" defTabSz="914400" rtl="0" eaLnBrk="1" latinLnBrk="0" hangingPunct="1">
      <a:defRPr kumimoji="1" sz="1600" kern="1200">
        <a:solidFill>
          <a:schemeClr val="tx1"/>
        </a:solidFill>
        <a:latin typeface="Times New Roman" pitchFamily="18" charset="0"/>
        <a:ea typeface="PMingLiU" pitchFamily="18" charset="-120"/>
        <a:cs typeface="+mn-cs"/>
      </a:defRPr>
    </a:lvl7pPr>
    <a:lvl8pPr marL="3200400" algn="l" defTabSz="914400" rtl="0" eaLnBrk="1" latinLnBrk="0" hangingPunct="1">
      <a:defRPr kumimoji="1" sz="1600" kern="1200">
        <a:solidFill>
          <a:schemeClr val="tx1"/>
        </a:solidFill>
        <a:latin typeface="Times New Roman" pitchFamily="18" charset="0"/>
        <a:ea typeface="PMingLiU" pitchFamily="18" charset="-120"/>
        <a:cs typeface="+mn-cs"/>
      </a:defRPr>
    </a:lvl8pPr>
    <a:lvl9pPr marL="3657600" algn="l" defTabSz="914400" rtl="0" eaLnBrk="1" latinLnBrk="0" hangingPunct="1">
      <a:defRPr kumimoji="1" sz="1600" kern="1200">
        <a:solidFill>
          <a:schemeClr val="tx1"/>
        </a:solidFill>
        <a:latin typeface="Times New Roman" pitchFamily="18" charset="0"/>
        <a:ea typeface="PMingLiU"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333399"/>
    <a:srgbClr val="FF3399"/>
    <a:srgbClr val="FFCC00"/>
    <a:srgbClr val="0033CC"/>
    <a:srgbClr val="FF0000"/>
    <a:srgbClr val="3399FF"/>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765" autoAdjust="0"/>
  </p:normalViewPr>
  <p:slideViewPr>
    <p:cSldViewPr snapToObjects="1">
      <p:cViewPr varScale="1">
        <p:scale>
          <a:sx n="115" d="100"/>
          <a:sy n="115" d="100"/>
        </p:scale>
        <p:origin x="-1428" y="-102"/>
      </p:cViewPr>
      <p:guideLst>
        <p:guide orient="horz" pos="2115"/>
        <p:guide pos="2562"/>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endParaRPr lang="en-US" altLang="zh-TW"/>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endParaRPr lang="en-US" altLang="zh-TW"/>
          </a:p>
        </p:txBody>
      </p:sp>
      <p:sp>
        <p:nvSpPr>
          <p:cNvPr id="2560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endParaRPr lang="en-US" altLang="zh-TW"/>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fld id="{2766C80F-C24A-4EE1-A20A-BC66486F1BB2}"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pitchFamily="34" charset="0"/>
        <a:ea typeface="PMingLiU" pitchFamily="18" charset="-120"/>
        <a:cs typeface="+mn-cs"/>
      </a:defRPr>
    </a:lvl1pPr>
    <a:lvl2pPr marL="457200" algn="l" rtl="0" fontAlgn="base">
      <a:spcBef>
        <a:spcPct val="30000"/>
      </a:spcBef>
      <a:spcAft>
        <a:spcPct val="0"/>
      </a:spcAft>
      <a:defRPr kumimoji="1" sz="1200" kern="1200">
        <a:solidFill>
          <a:schemeClr val="tx1"/>
        </a:solidFill>
        <a:latin typeface="Arial" pitchFamily="34" charset="0"/>
        <a:ea typeface="PMingLiU" pitchFamily="18" charset="-120"/>
        <a:cs typeface="+mn-cs"/>
      </a:defRPr>
    </a:lvl2pPr>
    <a:lvl3pPr marL="914400" algn="l" rtl="0" fontAlgn="base">
      <a:spcBef>
        <a:spcPct val="30000"/>
      </a:spcBef>
      <a:spcAft>
        <a:spcPct val="0"/>
      </a:spcAft>
      <a:defRPr kumimoji="1" sz="1200" kern="1200">
        <a:solidFill>
          <a:schemeClr val="tx1"/>
        </a:solidFill>
        <a:latin typeface="Arial" pitchFamily="34" charset="0"/>
        <a:ea typeface="PMingLiU" pitchFamily="18" charset="-120"/>
        <a:cs typeface="+mn-cs"/>
      </a:defRPr>
    </a:lvl3pPr>
    <a:lvl4pPr marL="1371600" algn="l" rtl="0" fontAlgn="base">
      <a:spcBef>
        <a:spcPct val="30000"/>
      </a:spcBef>
      <a:spcAft>
        <a:spcPct val="0"/>
      </a:spcAft>
      <a:defRPr kumimoji="1" sz="1200" kern="1200">
        <a:solidFill>
          <a:schemeClr val="tx1"/>
        </a:solidFill>
        <a:latin typeface="Arial" pitchFamily="34" charset="0"/>
        <a:ea typeface="PMingLiU" pitchFamily="18" charset="-120"/>
        <a:cs typeface="+mn-cs"/>
      </a:defRPr>
    </a:lvl4pPr>
    <a:lvl5pPr marL="1828800" algn="l" rtl="0" fontAlgn="base">
      <a:spcBef>
        <a:spcPct val="30000"/>
      </a:spcBef>
      <a:spcAft>
        <a:spcPct val="0"/>
      </a:spcAft>
      <a:defRPr kumimoji="1" sz="1200" kern="1200">
        <a:solidFill>
          <a:schemeClr val="tx1"/>
        </a:solidFill>
        <a:latin typeface="Arial" pitchFamily="34" charset="0"/>
        <a:ea typeface="PMingLiU"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AC54EED-6A48-4E58-9293-EDD860337D0E}" type="slidenum">
              <a:rPr lang="en-US" altLang="zh-TW"/>
              <a:pPr/>
              <a:t>5</a:t>
            </a:fld>
            <a:endParaRPr lang="en-US" altLang="zh-TW"/>
          </a:p>
        </p:txBody>
      </p:sp>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p:txBody>
          <a:bodyPr/>
          <a:lstStyle/>
          <a:p>
            <a:endParaRPr lang="en-GB"/>
          </a:p>
        </p:txBody>
      </p:sp>
      <p:sp>
        <p:nvSpPr>
          <p:cNvPr id="2662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9F0A8C0-4D99-41EA-8070-4F1486892111}" type="slidenum">
              <a:rPr kumimoji="0" lang="en-GB" sz="1200">
                <a:latin typeface="Arial" pitchFamily="34" charset="0"/>
              </a:rPr>
              <a:pPr algn="r"/>
              <a:t>5</a:t>
            </a:fld>
            <a:endParaRPr kumimoji="0" lang="en-GB" sz="120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F28A70-FC5D-47F9-8F7F-34626BDBC859}" type="slidenum">
              <a:rPr lang="en-US" altLang="zh-TW"/>
              <a:pPr/>
              <a:t>44</a:t>
            </a:fld>
            <a:endParaRPr lang="en-US" altLang="zh-TW"/>
          </a:p>
        </p:txBody>
      </p:sp>
      <p:sp>
        <p:nvSpPr>
          <p:cNvPr id="139266" name="Rectangle 2"/>
          <p:cNvSpPr>
            <a:spLocks noRo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9CFC5E2-3290-429F-ACC6-4087073B6762}" type="slidenum">
              <a:rPr lang="en-US" altLang="zh-TW"/>
              <a:pPr/>
              <a:t>12</a:t>
            </a:fld>
            <a:endParaRPr lang="en-US" altLang="zh-TW"/>
          </a:p>
        </p:txBody>
      </p:sp>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p:txBody>
          <a:bodyPr/>
          <a:lstStyle/>
          <a:p>
            <a:endParaRPr lang="en-GB"/>
          </a:p>
        </p:txBody>
      </p:sp>
      <p:sp>
        <p:nvSpPr>
          <p:cNvPr id="2867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F025648-7D2B-4665-8543-A0E143BE53EF}" type="slidenum">
              <a:rPr kumimoji="0" lang="en-GB" sz="1200">
                <a:latin typeface="Arial" pitchFamily="34" charset="0"/>
              </a:rPr>
              <a:pPr algn="r"/>
              <a:t>12</a:t>
            </a:fld>
            <a:endParaRPr kumimoji="0" lang="en-GB" sz="120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BBADFC3-F9BF-4C59-9DEA-1963EA8CCCA9}" type="slidenum">
              <a:rPr lang="en-US" altLang="zh-TW"/>
              <a:pPr/>
              <a:t>13</a:t>
            </a:fld>
            <a:endParaRPr lang="en-US" altLang="zh-TW"/>
          </a:p>
        </p:txBody>
      </p:sp>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p:txBody>
          <a:bodyPr/>
          <a:lstStyle/>
          <a:p>
            <a:endParaRPr lang="en-GB"/>
          </a:p>
        </p:txBody>
      </p:sp>
      <p:sp>
        <p:nvSpPr>
          <p:cNvPr id="3072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51A9033B-74CF-469A-BCBB-6CD47CD076D9}" type="slidenum">
              <a:rPr kumimoji="0" lang="en-GB" sz="1200">
                <a:latin typeface="Arial" pitchFamily="34" charset="0"/>
              </a:rPr>
              <a:pPr algn="r"/>
              <a:t>13</a:t>
            </a:fld>
            <a:endParaRPr kumimoji="0" lang="en-GB" sz="120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764DAF-2251-4FE4-8A4F-675E4F0172A6}" type="slidenum">
              <a:rPr lang="en-US" altLang="zh-TW"/>
              <a:pPr/>
              <a:t>38</a:t>
            </a:fld>
            <a:endParaRPr lang="en-US" altLang="zh-TW"/>
          </a:p>
        </p:txBody>
      </p:sp>
      <p:sp>
        <p:nvSpPr>
          <p:cNvPr id="126978" name="Rectangle 2"/>
          <p:cNvSpPr>
            <a:spLocks noRo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C2DEC4-8263-4F10-B386-25A36617135D}" type="slidenum">
              <a:rPr lang="en-US" altLang="zh-TW"/>
              <a:pPr/>
              <a:t>39</a:t>
            </a:fld>
            <a:endParaRPr lang="en-US" altLang="zh-TW"/>
          </a:p>
        </p:txBody>
      </p:sp>
      <p:sp>
        <p:nvSpPr>
          <p:cNvPr id="129026" name="Rectangle 2"/>
          <p:cNvSpPr>
            <a:spLocks noRo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879DAF-64BB-4457-9240-C3C3BA43BBBB}" type="slidenum">
              <a:rPr lang="en-US" altLang="zh-TW"/>
              <a:pPr/>
              <a:t>40</a:t>
            </a:fld>
            <a:endParaRPr lang="en-US" altLang="zh-TW"/>
          </a:p>
        </p:txBody>
      </p:sp>
      <p:sp>
        <p:nvSpPr>
          <p:cNvPr id="131074" name="Rectangle 2"/>
          <p:cNvSpPr>
            <a:spLocks noRo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764669-521F-4DEC-AA2B-C4AA5D35EF8E}" type="slidenum">
              <a:rPr lang="en-US" altLang="zh-TW"/>
              <a:pPr/>
              <a:t>41</a:t>
            </a:fld>
            <a:endParaRPr lang="en-US" altLang="zh-TW"/>
          </a:p>
        </p:txBody>
      </p:sp>
      <p:sp>
        <p:nvSpPr>
          <p:cNvPr id="133122" name="Rectangle 2"/>
          <p:cNvSpPr>
            <a:spLocks noRo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BF73F4-789A-42C6-A7D8-02715BF20D2A}" type="slidenum">
              <a:rPr lang="en-US" altLang="zh-TW"/>
              <a:pPr/>
              <a:t>42</a:t>
            </a:fld>
            <a:endParaRPr lang="en-US" altLang="zh-TW"/>
          </a:p>
        </p:txBody>
      </p:sp>
      <p:sp>
        <p:nvSpPr>
          <p:cNvPr id="135170" name="Rectangle 2"/>
          <p:cNvSpPr>
            <a:spLocks noRo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B022FF-18FA-436B-8E1E-B2D955553D40}" type="slidenum">
              <a:rPr lang="en-US" altLang="zh-TW"/>
              <a:pPr/>
              <a:t>43</a:t>
            </a:fld>
            <a:endParaRPr lang="en-US" altLang="zh-TW"/>
          </a:p>
        </p:txBody>
      </p:sp>
      <p:sp>
        <p:nvSpPr>
          <p:cNvPr id="137218" name="Rectangle 2"/>
          <p:cNvSpPr>
            <a:spLocks noRo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r="-16667"/>
          </a:stretch>
        </a:blip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ctrTitle"/>
          </p:nvPr>
        </p:nvSpPr>
        <p:spPr>
          <a:xfrm>
            <a:off x="1049338" y="620713"/>
            <a:ext cx="7772400" cy="1470025"/>
          </a:xfrm>
        </p:spPr>
        <p:txBody>
          <a:bodyPr lIns="91440" tIns="45720" rIns="91440" bIns="45720"/>
          <a:lstStyle>
            <a:lvl1pPr>
              <a:defRPr/>
            </a:lvl1pPr>
          </a:lstStyle>
          <a:p>
            <a:r>
              <a:rPr lang="zh-TW" altLang="en-US"/>
              <a:t>按一下以編輯母片標題樣式</a:t>
            </a:r>
          </a:p>
        </p:txBody>
      </p:sp>
      <p:sp>
        <p:nvSpPr>
          <p:cNvPr id="142339" name="Rectangle 3"/>
          <p:cNvSpPr>
            <a:spLocks noGrp="1" noChangeArrowheads="1"/>
          </p:cNvSpPr>
          <p:nvPr>
            <p:ph type="subTitle" idx="1"/>
          </p:nvPr>
        </p:nvSpPr>
        <p:spPr>
          <a:xfrm>
            <a:off x="1781175" y="3644900"/>
            <a:ext cx="6400800" cy="1752600"/>
          </a:xfrm>
        </p:spPr>
        <p:txBody>
          <a:bodyPr/>
          <a:lstStyle>
            <a:lvl1pPr marL="0" indent="0" algn="ctr">
              <a:buFontTx/>
              <a:buNone/>
              <a:defRPr/>
            </a:lvl1pPr>
          </a:lstStyle>
          <a:p>
            <a:r>
              <a:rPr lang="zh-TW" altLang="en-US"/>
              <a:t>按一下以編輯母片副標題樣式</a:t>
            </a:r>
          </a:p>
        </p:txBody>
      </p:sp>
      <p:sp>
        <p:nvSpPr>
          <p:cNvPr id="142340" name="Rectangle 4"/>
          <p:cNvSpPr>
            <a:spLocks noGrp="1" noChangeArrowheads="1"/>
          </p:cNvSpPr>
          <p:nvPr>
            <p:ph type="dt" sz="half" idx="2"/>
          </p:nvPr>
        </p:nvSpPr>
        <p:spPr>
          <a:xfrm>
            <a:off x="1182688" y="6245225"/>
            <a:ext cx="1593850" cy="476250"/>
          </a:xfrm>
        </p:spPr>
        <p:txBody>
          <a:bodyPr/>
          <a:lstStyle>
            <a:lvl1pPr>
              <a:defRPr/>
            </a:lvl1pPr>
          </a:lstStyle>
          <a:p>
            <a:endParaRPr lang="en-US" altLang="zh-TW"/>
          </a:p>
        </p:txBody>
      </p:sp>
      <p:sp>
        <p:nvSpPr>
          <p:cNvPr id="142341" name="Rectangle 5"/>
          <p:cNvSpPr>
            <a:spLocks noGrp="1" noChangeArrowheads="1"/>
          </p:cNvSpPr>
          <p:nvPr>
            <p:ph type="ftr" sz="quarter" idx="3"/>
          </p:nvPr>
        </p:nvSpPr>
        <p:spPr>
          <a:xfrm>
            <a:off x="3124200" y="6245225"/>
            <a:ext cx="3308350" cy="476250"/>
          </a:xfrm>
        </p:spPr>
        <p:txBody>
          <a:bodyPr/>
          <a:lstStyle>
            <a:lvl1pPr>
              <a:defRPr/>
            </a:lvl1pPr>
          </a:lstStyle>
          <a:p>
            <a:endParaRPr lang="en-US" altLang="zh-TW"/>
          </a:p>
        </p:txBody>
      </p:sp>
      <p:sp>
        <p:nvSpPr>
          <p:cNvPr id="142342" name="Rectangle 6"/>
          <p:cNvSpPr>
            <a:spLocks noGrp="1" noChangeArrowheads="1"/>
          </p:cNvSpPr>
          <p:nvPr>
            <p:ph type="sldNum" sz="quarter" idx="4"/>
          </p:nvPr>
        </p:nvSpPr>
        <p:spPr>
          <a:xfrm>
            <a:off x="6553200" y="6245225"/>
            <a:ext cx="2406650" cy="476250"/>
          </a:xfrm>
        </p:spPr>
        <p:txBody>
          <a:bodyPr/>
          <a:lstStyle>
            <a:lvl1pPr>
              <a:defRPr/>
            </a:lvl1pPr>
          </a:lstStyle>
          <a:p>
            <a:fld id="{EE4C489D-C56C-42EC-97D8-8C0ADF19F13C}" type="slidenum">
              <a:rPr lang="en-US" altLang="zh-TW"/>
              <a:pPr/>
              <a:t>‹#›</a:t>
            </a:fld>
            <a:endParaRPr lang="en-US" altLang="zh-TW"/>
          </a:p>
        </p:txBody>
      </p:sp>
      <p:pic>
        <p:nvPicPr>
          <p:cNvPr id="142343" name="Picture 7" descr="ICAL_logo"/>
          <p:cNvPicPr>
            <a:picLocks noChangeAspect="1" noChangeArrowheads="1"/>
          </p:cNvPicPr>
          <p:nvPr/>
        </p:nvPicPr>
        <p:blipFill>
          <a:blip r:embed="rId3"/>
          <a:srcRect/>
          <a:stretch>
            <a:fillRect/>
          </a:stretch>
        </p:blipFill>
        <p:spPr bwMode="auto">
          <a:xfrm>
            <a:off x="3906838" y="2524125"/>
            <a:ext cx="1860550" cy="904875"/>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fld id="{153B4ECB-EB81-4F60-9776-A805F897949C}" type="slidenum">
              <a:rPr lang="en-US" altLang="zh-TW"/>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4638"/>
            <a:ext cx="2144712"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281738"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fld id="{79A6F28C-CB86-4FD3-9F47-DCDDA8847B3C}" type="slidenum">
              <a:rPr lang="en-US" altLang="zh-TW"/>
              <a:pPr/>
              <a:t>‹#›</a:t>
            </a:fld>
            <a:endParaRPr lang="en-US" altLang="zh-TW"/>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14475" y="274638"/>
            <a:ext cx="7521575" cy="8509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268413"/>
            <a:ext cx="4038600" cy="4857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68413"/>
            <a:ext cx="4038600" cy="4857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ltLang="zh-TW"/>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ltLang="zh-TW"/>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AB62BEE-A415-478D-850D-AE4F5F47DFDB}" type="slidenum">
              <a:rPr lang="en-US" altLang="zh-TW"/>
              <a:pPr/>
              <a:t>‹#›</a:t>
            </a:fld>
            <a:endParaRPr lang="en-US" altLang="zh-TW"/>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14475" y="274638"/>
            <a:ext cx="7521575" cy="850900"/>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457200" y="1268413"/>
            <a:ext cx="8229600" cy="4857750"/>
          </a:xfrm>
        </p:spPr>
        <p:txBody>
          <a:bodyPr/>
          <a:lstStyle/>
          <a:p>
            <a:endParaRPr lang="en-IN"/>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ltLang="zh-TW"/>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ltLang="zh-TW"/>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C6E4CAAB-BD2C-4303-9A7E-876CDE968929}" type="slidenum">
              <a:rPr lang="en-US" altLang="zh-TW"/>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fld id="{D09F3D6C-E8D4-47ED-ADB2-9606F0CECF24}" type="slidenum">
              <a:rPr lang="en-US" altLang="zh-TW"/>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fld id="{F388339E-50B6-4319-B54B-98A1C92CEC59}" type="slidenum">
              <a:rPr lang="en-US" altLang="zh-TW"/>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68413"/>
            <a:ext cx="40386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68413"/>
            <a:ext cx="40386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TW"/>
          </a:p>
        </p:txBody>
      </p:sp>
      <p:sp>
        <p:nvSpPr>
          <p:cNvPr id="6" name="Footer Placeholder 5"/>
          <p:cNvSpPr>
            <a:spLocks noGrp="1"/>
          </p:cNvSpPr>
          <p:nvPr>
            <p:ph type="ftr" sz="quarter" idx="11"/>
          </p:nvPr>
        </p:nvSpPr>
        <p:spPr/>
        <p:txBody>
          <a:bodyPr/>
          <a:lstStyle>
            <a:lvl1pPr>
              <a:defRPr/>
            </a:lvl1pPr>
          </a:lstStyle>
          <a:p>
            <a:endParaRPr lang="en-US" altLang="zh-TW"/>
          </a:p>
        </p:txBody>
      </p:sp>
      <p:sp>
        <p:nvSpPr>
          <p:cNvPr id="7" name="Slide Number Placeholder 6"/>
          <p:cNvSpPr>
            <a:spLocks noGrp="1"/>
          </p:cNvSpPr>
          <p:nvPr>
            <p:ph type="sldNum" sz="quarter" idx="12"/>
          </p:nvPr>
        </p:nvSpPr>
        <p:spPr/>
        <p:txBody>
          <a:bodyPr/>
          <a:lstStyle>
            <a:lvl1pPr>
              <a:defRPr/>
            </a:lvl1pPr>
          </a:lstStyle>
          <a:p>
            <a:fld id="{A87C6464-D960-4F2F-BAFA-64898D3345C2}" type="slidenum">
              <a:rPr lang="en-US" altLang="zh-TW"/>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TW"/>
          </a:p>
        </p:txBody>
      </p:sp>
      <p:sp>
        <p:nvSpPr>
          <p:cNvPr id="8" name="Footer Placeholder 7"/>
          <p:cNvSpPr>
            <a:spLocks noGrp="1"/>
          </p:cNvSpPr>
          <p:nvPr>
            <p:ph type="ftr" sz="quarter" idx="11"/>
          </p:nvPr>
        </p:nvSpPr>
        <p:spPr/>
        <p:txBody>
          <a:bodyPr/>
          <a:lstStyle>
            <a:lvl1pPr>
              <a:defRPr/>
            </a:lvl1pPr>
          </a:lstStyle>
          <a:p>
            <a:endParaRPr lang="en-US" altLang="zh-TW"/>
          </a:p>
        </p:txBody>
      </p:sp>
      <p:sp>
        <p:nvSpPr>
          <p:cNvPr id="9" name="Slide Number Placeholder 8"/>
          <p:cNvSpPr>
            <a:spLocks noGrp="1"/>
          </p:cNvSpPr>
          <p:nvPr>
            <p:ph type="sldNum" sz="quarter" idx="12"/>
          </p:nvPr>
        </p:nvSpPr>
        <p:spPr/>
        <p:txBody>
          <a:bodyPr/>
          <a:lstStyle>
            <a:lvl1pPr>
              <a:defRPr/>
            </a:lvl1pPr>
          </a:lstStyle>
          <a:p>
            <a:fld id="{4B56799A-34FF-4244-A16E-E0142D8E713E}" type="slidenum">
              <a:rPr lang="en-US" altLang="zh-TW"/>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TW"/>
          </a:p>
        </p:txBody>
      </p:sp>
      <p:sp>
        <p:nvSpPr>
          <p:cNvPr id="4" name="Footer Placeholder 3"/>
          <p:cNvSpPr>
            <a:spLocks noGrp="1"/>
          </p:cNvSpPr>
          <p:nvPr>
            <p:ph type="ftr" sz="quarter" idx="11"/>
          </p:nvPr>
        </p:nvSpPr>
        <p:spPr/>
        <p:txBody>
          <a:bodyPr/>
          <a:lstStyle>
            <a:lvl1pPr>
              <a:defRPr/>
            </a:lvl1pPr>
          </a:lstStyle>
          <a:p>
            <a:endParaRPr lang="en-US" altLang="zh-TW"/>
          </a:p>
        </p:txBody>
      </p:sp>
      <p:sp>
        <p:nvSpPr>
          <p:cNvPr id="5" name="Slide Number Placeholder 4"/>
          <p:cNvSpPr>
            <a:spLocks noGrp="1"/>
          </p:cNvSpPr>
          <p:nvPr>
            <p:ph type="sldNum" sz="quarter" idx="12"/>
          </p:nvPr>
        </p:nvSpPr>
        <p:spPr/>
        <p:txBody>
          <a:bodyPr/>
          <a:lstStyle>
            <a:lvl1pPr>
              <a:defRPr/>
            </a:lvl1pPr>
          </a:lstStyle>
          <a:p>
            <a:fld id="{76846A0A-AA40-4A67-92B0-3DD81AE63638}" type="slidenum">
              <a:rPr lang="en-US" altLang="zh-TW"/>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TW"/>
          </a:p>
        </p:txBody>
      </p:sp>
      <p:sp>
        <p:nvSpPr>
          <p:cNvPr id="3" name="Footer Placeholder 2"/>
          <p:cNvSpPr>
            <a:spLocks noGrp="1"/>
          </p:cNvSpPr>
          <p:nvPr>
            <p:ph type="ftr" sz="quarter" idx="11"/>
          </p:nvPr>
        </p:nvSpPr>
        <p:spPr/>
        <p:txBody>
          <a:bodyPr/>
          <a:lstStyle>
            <a:lvl1pPr>
              <a:defRPr/>
            </a:lvl1pPr>
          </a:lstStyle>
          <a:p>
            <a:endParaRPr lang="en-US" altLang="zh-TW"/>
          </a:p>
        </p:txBody>
      </p:sp>
      <p:sp>
        <p:nvSpPr>
          <p:cNvPr id="4" name="Slide Number Placeholder 3"/>
          <p:cNvSpPr>
            <a:spLocks noGrp="1"/>
          </p:cNvSpPr>
          <p:nvPr>
            <p:ph type="sldNum" sz="quarter" idx="12"/>
          </p:nvPr>
        </p:nvSpPr>
        <p:spPr/>
        <p:txBody>
          <a:bodyPr/>
          <a:lstStyle>
            <a:lvl1pPr>
              <a:defRPr/>
            </a:lvl1pPr>
          </a:lstStyle>
          <a:p>
            <a:fld id="{898571FC-E7ED-459A-B3DB-F517FD636ED5}" type="slidenum">
              <a:rPr lang="en-US" altLang="zh-TW"/>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TW"/>
          </a:p>
        </p:txBody>
      </p:sp>
      <p:sp>
        <p:nvSpPr>
          <p:cNvPr id="6" name="Footer Placeholder 5"/>
          <p:cNvSpPr>
            <a:spLocks noGrp="1"/>
          </p:cNvSpPr>
          <p:nvPr>
            <p:ph type="ftr" sz="quarter" idx="11"/>
          </p:nvPr>
        </p:nvSpPr>
        <p:spPr/>
        <p:txBody>
          <a:bodyPr/>
          <a:lstStyle>
            <a:lvl1pPr>
              <a:defRPr/>
            </a:lvl1pPr>
          </a:lstStyle>
          <a:p>
            <a:endParaRPr lang="en-US" altLang="zh-TW"/>
          </a:p>
        </p:txBody>
      </p:sp>
      <p:sp>
        <p:nvSpPr>
          <p:cNvPr id="7" name="Slide Number Placeholder 6"/>
          <p:cNvSpPr>
            <a:spLocks noGrp="1"/>
          </p:cNvSpPr>
          <p:nvPr>
            <p:ph type="sldNum" sz="quarter" idx="12"/>
          </p:nvPr>
        </p:nvSpPr>
        <p:spPr/>
        <p:txBody>
          <a:bodyPr/>
          <a:lstStyle>
            <a:lvl1pPr>
              <a:defRPr/>
            </a:lvl1pPr>
          </a:lstStyle>
          <a:p>
            <a:fld id="{11A158B8-62B3-4F23-BD30-8B1BECD0F813}" type="slidenum">
              <a:rPr lang="en-US" altLang="zh-TW"/>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TW"/>
          </a:p>
        </p:txBody>
      </p:sp>
      <p:sp>
        <p:nvSpPr>
          <p:cNvPr id="6" name="Footer Placeholder 5"/>
          <p:cNvSpPr>
            <a:spLocks noGrp="1"/>
          </p:cNvSpPr>
          <p:nvPr>
            <p:ph type="ftr" sz="quarter" idx="11"/>
          </p:nvPr>
        </p:nvSpPr>
        <p:spPr/>
        <p:txBody>
          <a:bodyPr/>
          <a:lstStyle>
            <a:lvl1pPr>
              <a:defRPr/>
            </a:lvl1pPr>
          </a:lstStyle>
          <a:p>
            <a:endParaRPr lang="en-US" altLang="zh-TW"/>
          </a:p>
        </p:txBody>
      </p:sp>
      <p:sp>
        <p:nvSpPr>
          <p:cNvPr id="7" name="Slide Number Placeholder 6"/>
          <p:cNvSpPr>
            <a:spLocks noGrp="1"/>
          </p:cNvSpPr>
          <p:nvPr>
            <p:ph type="sldNum" sz="quarter" idx="12"/>
          </p:nvPr>
        </p:nvSpPr>
        <p:spPr/>
        <p:txBody>
          <a:bodyPr/>
          <a:lstStyle>
            <a:lvl1pPr>
              <a:defRPr/>
            </a:lvl1pPr>
          </a:lstStyle>
          <a:p>
            <a:fld id="{94C2B545-10DE-43AD-88D4-85DA16F5F76E}" type="slidenum">
              <a:rPr lang="en-US" altLang="zh-TW"/>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r="-1563"/>
          </a:stretch>
        </a:blipFill>
        <a:effectLst/>
      </p:bgPr>
    </p:bg>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bwMode="auto">
          <a:xfrm>
            <a:off x="1514475" y="274638"/>
            <a:ext cx="7521575" cy="850900"/>
          </a:xfrm>
          <a:prstGeom prst="rect">
            <a:avLst/>
          </a:prstGeom>
          <a:noFill/>
          <a:ln w="9525">
            <a:noFill/>
            <a:miter lim="800000"/>
            <a:headEnd/>
            <a:tailEnd/>
          </a:ln>
          <a:effectLst/>
        </p:spPr>
        <p:txBody>
          <a:bodyPr vert="horz" wrap="square" lIns="18000" tIns="0" rIns="18000" bIns="0" numCol="1" anchor="ctr" anchorCtr="0" compatLnSpc="1">
            <a:prstTxWarp prst="textNoShape">
              <a:avLst/>
            </a:prstTxWarp>
          </a:bodyPr>
          <a:lstStyle/>
          <a:p>
            <a:pPr lvl="0"/>
            <a:r>
              <a:rPr lang="zh-TW" altLang="en-US" smtClean="0"/>
              <a:t>按一下以編輯母片標題樣式</a:t>
            </a:r>
          </a:p>
        </p:txBody>
      </p:sp>
      <p:sp>
        <p:nvSpPr>
          <p:cNvPr id="141315" name="Rectangle 3"/>
          <p:cNvSpPr>
            <a:spLocks noGrp="1" noChangeArrowheads="1"/>
          </p:cNvSpPr>
          <p:nvPr>
            <p:ph type="body" idx="1"/>
          </p:nvPr>
        </p:nvSpPr>
        <p:spPr bwMode="auto">
          <a:xfrm>
            <a:off x="457200" y="1268413"/>
            <a:ext cx="8229600" cy="4857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4131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endParaRPr lang="en-US" altLang="zh-TW"/>
          </a:p>
        </p:txBody>
      </p:sp>
      <p:sp>
        <p:nvSpPr>
          <p:cNvPr id="14131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endParaRPr lang="en-US" altLang="zh-TW"/>
          </a:p>
        </p:txBody>
      </p:sp>
      <p:sp>
        <p:nvSpPr>
          <p:cNvPr id="14131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mn-ea"/>
              </a:defRPr>
            </a:lvl1pPr>
          </a:lstStyle>
          <a:p>
            <a:fld id="{14D7A38E-AB5A-4C2E-9194-0FE5DFA2FD58}" type="slidenum">
              <a:rPr lang="en-US" altLang="zh-TW"/>
              <a:pPr/>
              <a:t>‹#›</a:t>
            </a:fld>
            <a:endParaRPr lang="en-US" altLang="zh-TW"/>
          </a:p>
        </p:txBody>
      </p:sp>
      <p:sp>
        <p:nvSpPr>
          <p:cNvPr id="141319" name="Text Box 7"/>
          <p:cNvSpPr txBox="1">
            <a:spLocks noChangeArrowheads="1"/>
          </p:cNvSpPr>
          <p:nvPr/>
        </p:nvSpPr>
        <p:spPr bwMode="auto">
          <a:xfrm>
            <a:off x="8712200" y="192088"/>
            <a:ext cx="417513" cy="123825"/>
          </a:xfrm>
          <a:prstGeom prst="rect">
            <a:avLst/>
          </a:prstGeom>
          <a:noFill/>
          <a:ln w="12700" algn="ctr">
            <a:noFill/>
            <a:miter lim="800000"/>
            <a:headEnd/>
            <a:tailEnd/>
          </a:ln>
          <a:effectLst/>
        </p:spPr>
        <p:txBody>
          <a:bodyPr>
            <a:spAutoFit/>
          </a:bodyPr>
          <a:lstStyle/>
          <a:p>
            <a:pPr>
              <a:lnSpc>
                <a:spcPct val="30000"/>
              </a:lnSpc>
            </a:pPr>
            <a:r>
              <a:rPr lang="en-US" altLang="zh-TW" sz="700">
                <a:solidFill>
                  <a:schemeClr val="bg1"/>
                </a:solidFill>
                <a:latin typeface="Arial Black" pitchFamily="34" charset="0"/>
                <a:ea typeface="SimHei" pitchFamily="49" charset="-122"/>
              </a:rPr>
              <a:t>ICAL</a:t>
            </a: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xStyles>
    <p:titleStyle>
      <a:lvl1pPr algn="ctr" rtl="0" fontAlgn="base">
        <a:lnSpc>
          <a:spcPct val="70000"/>
        </a:lnSpc>
        <a:spcBef>
          <a:spcPct val="0"/>
        </a:spcBef>
        <a:spcAft>
          <a:spcPct val="0"/>
        </a:spcAft>
        <a:defRPr kumimoji="1" sz="3000">
          <a:solidFill>
            <a:schemeClr val="tx2"/>
          </a:solidFill>
          <a:latin typeface="+mj-lt"/>
          <a:ea typeface="+mj-ea"/>
          <a:cs typeface="+mj-cs"/>
        </a:defRPr>
      </a:lvl1pPr>
      <a:lvl2pPr algn="ctr" rtl="0" fontAlgn="base">
        <a:lnSpc>
          <a:spcPct val="70000"/>
        </a:lnSpc>
        <a:spcBef>
          <a:spcPct val="0"/>
        </a:spcBef>
        <a:spcAft>
          <a:spcPct val="0"/>
        </a:spcAft>
        <a:defRPr kumimoji="1" sz="3000">
          <a:solidFill>
            <a:schemeClr val="tx2"/>
          </a:solidFill>
          <a:latin typeface="Times New Roman" pitchFamily="18" charset="0"/>
          <a:ea typeface="DFKai-SB" pitchFamily="65" charset="-120"/>
        </a:defRPr>
      </a:lvl2pPr>
      <a:lvl3pPr algn="ctr" rtl="0" fontAlgn="base">
        <a:lnSpc>
          <a:spcPct val="70000"/>
        </a:lnSpc>
        <a:spcBef>
          <a:spcPct val="0"/>
        </a:spcBef>
        <a:spcAft>
          <a:spcPct val="0"/>
        </a:spcAft>
        <a:defRPr kumimoji="1" sz="3000">
          <a:solidFill>
            <a:schemeClr val="tx2"/>
          </a:solidFill>
          <a:latin typeface="Times New Roman" pitchFamily="18" charset="0"/>
          <a:ea typeface="DFKai-SB" pitchFamily="65" charset="-120"/>
        </a:defRPr>
      </a:lvl3pPr>
      <a:lvl4pPr algn="ctr" rtl="0" fontAlgn="base">
        <a:lnSpc>
          <a:spcPct val="70000"/>
        </a:lnSpc>
        <a:spcBef>
          <a:spcPct val="0"/>
        </a:spcBef>
        <a:spcAft>
          <a:spcPct val="0"/>
        </a:spcAft>
        <a:defRPr kumimoji="1" sz="3000">
          <a:solidFill>
            <a:schemeClr val="tx2"/>
          </a:solidFill>
          <a:latin typeface="Times New Roman" pitchFamily="18" charset="0"/>
          <a:ea typeface="DFKai-SB" pitchFamily="65" charset="-120"/>
        </a:defRPr>
      </a:lvl4pPr>
      <a:lvl5pPr algn="ctr" rtl="0" fontAlgn="base">
        <a:lnSpc>
          <a:spcPct val="70000"/>
        </a:lnSpc>
        <a:spcBef>
          <a:spcPct val="0"/>
        </a:spcBef>
        <a:spcAft>
          <a:spcPct val="0"/>
        </a:spcAft>
        <a:defRPr kumimoji="1" sz="3000">
          <a:solidFill>
            <a:schemeClr val="tx2"/>
          </a:solidFill>
          <a:latin typeface="Times New Roman" pitchFamily="18" charset="0"/>
          <a:ea typeface="DFKai-SB" pitchFamily="65" charset="-120"/>
        </a:defRPr>
      </a:lvl5pPr>
      <a:lvl6pPr marL="457200" algn="ctr" rtl="0" fontAlgn="base">
        <a:lnSpc>
          <a:spcPct val="70000"/>
        </a:lnSpc>
        <a:spcBef>
          <a:spcPct val="0"/>
        </a:spcBef>
        <a:spcAft>
          <a:spcPct val="0"/>
        </a:spcAft>
        <a:defRPr kumimoji="1" sz="3000">
          <a:solidFill>
            <a:schemeClr val="tx2"/>
          </a:solidFill>
          <a:latin typeface="Times New Roman" pitchFamily="18" charset="0"/>
          <a:ea typeface="DFKai-SB" pitchFamily="65" charset="-120"/>
        </a:defRPr>
      </a:lvl6pPr>
      <a:lvl7pPr marL="914400" algn="ctr" rtl="0" fontAlgn="base">
        <a:lnSpc>
          <a:spcPct val="70000"/>
        </a:lnSpc>
        <a:spcBef>
          <a:spcPct val="0"/>
        </a:spcBef>
        <a:spcAft>
          <a:spcPct val="0"/>
        </a:spcAft>
        <a:defRPr kumimoji="1" sz="3000">
          <a:solidFill>
            <a:schemeClr val="tx2"/>
          </a:solidFill>
          <a:latin typeface="Times New Roman" pitchFamily="18" charset="0"/>
          <a:ea typeface="DFKai-SB" pitchFamily="65" charset="-120"/>
        </a:defRPr>
      </a:lvl7pPr>
      <a:lvl8pPr marL="1371600" algn="ctr" rtl="0" fontAlgn="base">
        <a:lnSpc>
          <a:spcPct val="70000"/>
        </a:lnSpc>
        <a:spcBef>
          <a:spcPct val="0"/>
        </a:spcBef>
        <a:spcAft>
          <a:spcPct val="0"/>
        </a:spcAft>
        <a:defRPr kumimoji="1" sz="3000">
          <a:solidFill>
            <a:schemeClr val="tx2"/>
          </a:solidFill>
          <a:latin typeface="Times New Roman" pitchFamily="18" charset="0"/>
          <a:ea typeface="DFKai-SB" pitchFamily="65" charset="-120"/>
        </a:defRPr>
      </a:lvl8pPr>
      <a:lvl9pPr marL="1828800" algn="ctr" rtl="0" fontAlgn="base">
        <a:lnSpc>
          <a:spcPct val="70000"/>
        </a:lnSpc>
        <a:spcBef>
          <a:spcPct val="0"/>
        </a:spcBef>
        <a:spcAft>
          <a:spcPct val="0"/>
        </a:spcAft>
        <a:defRPr kumimoji="1" sz="3000">
          <a:solidFill>
            <a:schemeClr val="tx2"/>
          </a:solidFill>
          <a:latin typeface="Times New Roman" pitchFamily="18" charset="0"/>
          <a:ea typeface="DFKai-SB" pitchFamily="65" charset="-120"/>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johnw.idv.tw/" TargetMode="External"/><Relationship Id="rId2" Type="http://schemas.openxmlformats.org/officeDocument/2006/relationships/hyperlink" Target="mailto:johnw@nuk.edu.tw"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6.xml"/><Relationship Id="rId5" Type="http://schemas.openxmlformats.org/officeDocument/2006/relationships/image" Target="../media/image7.wmf"/><Relationship Id="rId4" Type="http://schemas.openxmlformats.org/officeDocument/2006/relationships/image" Target="../media/image6.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3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en.wikipedia.org/" TargetMode="External"/><Relationship Id="rId2" Type="http://schemas.openxmlformats.org/officeDocument/2006/relationships/hyperlink" Target="http://www.xen.org/" TargetMode="External"/><Relationship Id="rId1" Type="http://schemas.openxmlformats.org/officeDocument/2006/relationships/slideLayout" Target="../slideLayouts/slideLayout2.xml"/><Relationship Id="rId5" Type="http://schemas.openxmlformats.org/officeDocument/2006/relationships/hyperlink" Target="http://www.webopedia.com/" TargetMode="External"/><Relationship Id="rId4" Type="http://schemas.openxmlformats.org/officeDocument/2006/relationships/hyperlink" Target="http://www.parallels.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nSpc>
                <a:spcPct val="120000"/>
              </a:lnSpc>
            </a:pPr>
            <a:r>
              <a:rPr lang="en-US" altLang="zh-TW" sz="4200"/>
              <a:t>Virtualization Techniques for Cloud Computing</a:t>
            </a:r>
          </a:p>
        </p:txBody>
      </p:sp>
      <p:sp>
        <p:nvSpPr>
          <p:cNvPr id="2051" name="Rectangle 3"/>
          <p:cNvSpPr>
            <a:spLocks noGrp="1" noChangeArrowheads="1"/>
          </p:cNvSpPr>
          <p:nvPr>
            <p:ph type="subTitle" idx="1"/>
          </p:nvPr>
        </p:nvSpPr>
        <p:spPr/>
        <p:txBody>
          <a:bodyPr/>
          <a:lstStyle/>
          <a:p>
            <a:pPr>
              <a:lnSpc>
                <a:spcPct val="80000"/>
              </a:lnSpc>
            </a:pPr>
            <a:r>
              <a:rPr lang="en-US" altLang="zh-TW" sz="2000"/>
              <a:t>Prof. Chih-Hung Wu</a:t>
            </a:r>
          </a:p>
          <a:p>
            <a:pPr>
              <a:lnSpc>
                <a:spcPct val="80000"/>
              </a:lnSpc>
            </a:pPr>
            <a:r>
              <a:rPr lang="en-US" altLang="zh-TW" sz="2000"/>
              <a:t>Dept. of Electrical Engineering</a:t>
            </a:r>
          </a:p>
          <a:p>
            <a:pPr>
              <a:lnSpc>
                <a:spcPct val="80000"/>
              </a:lnSpc>
            </a:pPr>
            <a:r>
              <a:rPr lang="en-US" altLang="zh-TW" sz="2000"/>
              <a:t>National University of Kaohsiung</a:t>
            </a:r>
          </a:p>
          <a:p>
            <a:pPr>
              <a:lnSpc>
                <a:spcPct val="80000"/>
              </a:lnSpc>
            </a:pPr>
            <a:r>
              <a:rPr lang="en-US" altLang="zh-TW" sz="2000"/>
              <a:t>Email: </a:t>
            </a:r>
            <a:r>
              <a:rPr lang="en-US" altLang="zh-TW" sz="2000">
                <a:hlinkClick r:id="rId2"/>
              </a:rPr>
              <a:t>johnw@nuk.edu.tw</a:t>
            </a:r>
            <a:endParaRPr lang="en-US" altLang="zh-TW" sz="2000"/>
          </a:p>
          <a:p>
            <a:pPr>
              <a:lnSpc>
                <a:spcPct val="80000"/>
              </a:lnSpc>
            </a:pPr>
            <a:r>
              <a:rPr lang="en-US" altLang="zh-TW" sz="2000"/>
              <a:t>URL: http://</a:t>
            </a:r>
            <a:r>
              <a:rPr lang="en-US" altLang="zh-TW" sz="2000">
                <a:hlinkClick r:id="rId3"/>
              </a:rPr>
              <a:t>www.johnw.idv.tw</a:t>
            </a:r>
            <a:r>
              <a:rPr lang="en-US" altLang="zh-TW" sz="200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TW"/>
              <a:t>Capacity Utilization</a:t>
            </a:r>
          </a:p>
        </p:txBody>
      </p:sp>
      <p:pic>
        <p:nvPicPr>
          <p:cNvPr id="11270" name="Picture 6"/>
          <p:cNvPicPr>
            <a:picLocks noChangeAspect="1" noChangeArrowheads="1"/>
          </p:cNvPicPr>
          <p:nvPr/>
        </p:nvPicPr>
        <p:blipFill>
          <a:blip r:embed="rId2"/>
          <a:srcRect/>
          <a:stretch>
            <a:fillRect/>
          </a:stretch>
        </p:blipFill>
        <p:spPr bwMode="auto">
          <a:xfrm>
            <a:off x="900113" y="1106488"/>
            <a:ext cx="4405312" cy="4645025"/>
          </a:xfrm>
          <a:prstGeom prst="rect">
            <a:avLst/>
          </a:prstGeom>
          <a:noFill/>
          <a:ln w="9525">
            <a:noFill/>
            <a:miter lim="800000"/>
            <a:headEnd/>
            <a:tailEnd/>
          </a:ln>
          <a:effectLst/>
        </p:spPr>
      </p:pic>
      <p:sp>
        <p:nvSpPr>
          <p:cNvPr id="11271" name="Text Box 7"/>
          <p:cNvSpPr txBox="1">
            <a:spLocks noChangeArrowheads="1"/>
          </p:cNvSpPr>
          <p:nvPr/>
        </p:nvSpPr>
        <p:spPr bwMode="auto">
          <a:xfrm>
            <a:off x="5984875" y="3062288"/>
            <a:ext cx="2747963" cy="366712"/>
          </a:xfrm>
          <a:prstGeom prst="rect">
            <a:avLst/>
          </a:prstGeom>
          <a:noFill/>
          <a:ln w="9525">
            <a:noFill/>
            <a:miter lim="800000"/>
            <a:headEnd/>
            <a:tailEnd/>
          </a:ln>
          <a:effectLst/>
        </p:spPr>
        <p:txBody>
          <a:bodyPr wrap="none">
            <a:spAutoFit/>
          </a:bodyPr>
          <a:lstStyle/>
          <a:p>
            <a:r>
              <a:rPr lang="en-US" altLang="zh-TW" sz="1800">
                <a:latin typeface="Tahoma" pitchFamily="34" charset="0"/>
              </a:rPr>
              <a:t>Stand alone system (low)</a:t>
            </a:r>
          </a:p>
        </p:txBody>
      </p:sp>
      <p:sp>
        <p:nvSpPr>
          <p:cNvPr id="11272" name="Text Box 8"/>
          <p:cNvSpPr txBox="1">
            <a:spLocks noChangeArrowheads="1"/>
          </p:cNvSpPr>
          <p:nvPr/>
        </p:nvSpPr>
        <p:spPr bwMode="auto">
          <a:xfrm>
            <a:off x="6129338" y="1628775"/>
            <a:ext cx="2690812" cy="366713"/>
          </a:xfrm>
          <a:prstGeom prst="rect">
            <a:avLst/>
          </a:prstGeom>
          <a:noFill/>
          <a:ln w="9525">
            <a:noFill/>
            <a:miter lim="800000"/>
            <a:headEnd/>
            <a:tailEnd/>
          </a:ln>
          <a:effectLst/>
        </p:spPr>
        <p:txBody>
          <a:bodyPr wrap="none">
            <a:spAutoFit/>
          </a:bodyPr>
          <a:lstStyle/>
          <a:p>
            <a:r>
              <a:rPr lang="en-US" altLang="zh-TW" sz="1800">
                <a:latin typeface="Tahoma" pitchFamily="34" charset="0"/>
              </a:rPr>
              <a:t>Virtualized system (high)</a:t>
            </a:r>
          </a:p>
        </p:txBody>
      </p:sp>
      <p:sp>
        <p:nvSpPr>
          <p:cNvPr id="11273" name="Line 9"/>
          <p:cNvSpPr>
            <a:spLocks noChangeShapeType="1"/>
          </p:cNvSpPr>
          <p:nvPr/>
        </p:nvSpPr>
        <p:spPr bwMode="auto">
          <a:xfrm>
            <a:off x="7380288" y="2060575"/>
            <a:ext cx="0" cy="1079500"/>
          </a:xfrm>
          <a:prstGeom prst="line">
            <a:avLst/>
          </a:prstGeom>
          <a:noFill/>
          <a:ln w="9525">
            <a:solidFill>
              <a:schemeClr val="tx1"/>
            </a:solidFill>
            <a:round/>
            <a:headEnd type="triangle" w="med" len="med"/>
            <a:tailEnd/>
          </a:ln>
          <a:effectLst/>
        </p:spPr>
        <p:txBody>
          <a:bodyPr/>
          <a:lstStyle/>
          <a:p>
            <a:endParaRPr lang="en-IN"/>
          </a:p>
        </p:txBody>
      </p:sp>
      <p:sp>
        <p:nvSpPr>
          <p:cNvPr id="11274" name="Line 10"/>
          <p:cNvSpPr>
            <a:spLocks noChangeShapeType="1"/>
          </p:cNvSpPr>
          <p:nvPr/>
        </p:nvSpPr>
        <p:spPr bwMode="auto">
          <a:xfrm>
            <a:off x="2266950" y="2349500"/>
            <a:ext cx="3313113" cy="0"/>
          </a:xfrm>
          <a:prstGeom prst="line">
            <a:avLst/>
          </a:prstGeom>
          <a:noFill/>
          <a:ln w="28575">
            <a:solidFill>
              <a:srgbClr val="FF0000"/>
            </a:solidFill>
            <a:round/>
            <a:headEnd/>
            <a:tailEnd/>
          </a:ln>
          <a:effectLst/>
        </p:spPr>
        <p:txBody>
          <a:bodyPr/>
          <a:lstStyle/>
          <a:p>
            <a:endParaRPr lang="en-IN"/>
          </a:p>
        </p:txBody>
      </p:sp>
      <p:sp>
        <p:nvSpPr>
          <p:cNvPr id="11275" name="Line 11"/>
          <p:cNvSpPr>
            <a:spLocks noChangeShapeType="1"/>
          </p:cNvSpPr>
          <p:nvPr/>
        </p:nvSpPr>
        <p:spPr bwMode="auto">
          <a:xfrm>
            <a:off x="2266950" y="2781300"/>
            <a:ext cx="3313113" cy="0"/>
          </a:xfrm>
          <a:prstGeom prst="line">
            <a:avLst/>
          </a:prstGeom>
          <a:noFill/>
          <a:ln w="28575">
            <a:solidFill>
              <a:srgbClr val="FF0000"/>
            </a:solidFill>
            <a:round/>
            <a:headEnd/>
            <a:tailEnd/>
          </a:ln>
          <a:effectLst/>
        </p:spPr>
        <p:txBody>
          <a:bodyPr/>
          <a:lstStyle/>
          <a:p>
            <a:endParaRPr lang="en-IN"/>
          </a:p>
        </p:txBody>
      </p:sp>
      <p:sp>
        <p:nvSpPr>
          <p:cNvPr id="11276" name="Line 12"/>
          <p:cNvSpPr>
            <a:spLocks noChangeShapeType="1"/>
          </p:cNvSpPr>
          <p:nvPr/>
        </p:nvSpPr>
        <p:spPr bwMode="auto">
          <a:xfrm flipH="1" flipV="1">
            <a:off x="5508625" y="2852738"/>
            <a:ext cx="576263" cy="360362"/>
          </a:xfrm>
          <a:prstGeom prst="line">
            <a:avLst/>
          </a:prstGeom>
          <a:noFill/>
          <a:ln w="9525">
            <a:solidFill>
              <a:schemeClr val="tx1"/>
            </a:solidFill>
            <a:round/>
            <a:headEnd/>
            <a:tailEnd type="triangle" w="med" len="med"/>
          </a:ln>
          <a:effectLst/>
        </p:spPr>
        <p:txBody>
          <a:bodyPr/>
          <a:lstStyle/>
          <a:p>
            <a:endParaRPr lang="en-IN"/>
          </a:p>
        </p:txBody>
      </p:sp>
      <p:sp>
        <p:nvSpPr>
          <p:cNvPr id="11277" name="Line 13"/>
          <p:cNvSpPr>
            <a:spLocks noChangeShapeType="1"/>
          </p:cNvSpPr>
          <p:nvPr/>
        </p:nvSpPr>
        <p:spPr bwMode="auto">
          <a:xfrm flipH="1">
            <a:off x="5508625" y="1844675"/>
            <a:ext cx="719138" cy="431800"/>
          </a:xfrm>
          <a:prstGeom prst="line">
            <a:avLst/>
          </a:prstGeom>
          <a:noFill/>
          <a:ln w="9525">
            <a:solidFill>
              <a:schemeClr val="tx1"/>
            </a:solidFill>
            <a:round/>
            <a:headEnd/>
            <a:tailEnd type="triangle" w="med" len="med"/>
          </a:ln>
          <a:effectLst/>
        </p:spPr>
        <p:txBody>
          <a:bodyPr/>
          <a:lstStyle/>
          <a:p>
            <a:endParaRPr lang="en-IN"/>
          </a:p>
        </p:txBody>
      </p:sp>
      <p:sp>
        <p:nvSpPr>
          <p:cNvPr id="11279" name="Text Box 15"/>
          <p:cNvSpPr txBox="1">
            <a:spLocks noChangeArrowheads="1"/>
          </p:cNvSpPr>
          <p:nvPr/>
        </p:nvSpPr>
        <p:spPr bwMode="auto">
          <a:xfrm>
            <a:off x="5575300" y="2641600"/>
            <a:ext cx="977900" cy="274638"/>
          </a:xfrm>
          <a:prstGeom prst="rect">
            <a:avLst/>
          </a:prstGeom>
          <a:noFill/>
          <a:ln w="9525">
            <a:noFill/>
            <a:miter lim="800000"/>
            <a:headEnd/>
            <a:tailEnd/>
          </a:ln>
          <a:effectLst/>
        </p:spPr>
        <p:txBody>
          <a:bodyPr wrap="none">
            <a:spAutoFit/>
          </a:bodyPr>
          <a:lstStyle/>
          <a:p>
            <a:r>
              <a:rPr lang="en-US" altLang="zh-TW" sz="1200">
                <a:latin typeface="Tahoma" pitchFamily="34" charset="0"/>
              </a:rPr>
              <a:t>Low utilized</a:t>
            </a:r>
          </a:p>
        </p:txBody>
      </p:sp>
      <p:sp>
        <p:nvSpPr>
          <p:cNvPr id="11280" name="Text Box 16"/>
          <p:cNvSpPr txBox="1">
            <a:spLocks noChangeArrowheads="1"/>
          </p:cNvSpPr>
          <p:nvPr/>
        </p:nvSpPr>
        <p:spPr bwMode="auto">
          <a:xfrm>
            <a:off x="5580063" y="2209800"/>
            <a:ext cx="1096962" cy="274638"/>
          </a:xfrm>
          <a:prstGeom prst="rect">
            <a:avLst/>
          </a:prstGeom>
          <a:noFill/>
          <a:ln w="9525">
            <a:noFill/>
            <a:miter lim="800000"/>
            <a:headEnd/>
            <a:tailEnd/>
          </a:ln>
          <a:effectLst/>
        </p:spPr>
        <p:txBody>
          <a:bodyPr wrap="none">
            <a:spAutoFit/>
          </a:bodyPr>
          <a:lstStyle/>
          <a:p>
            <a:r>
              <a:rPr lang="en-US" altLang="zh-TW" sz="1200">
                <a:latin typeface="Tahoma" pitchFamily="34" charset="0"/>
              </a:rPr>
              <a:t>High utilized*</a:t>
            </a:r>
          </a:p>
        </p:txBody>
      </p:sp>
      <p:sp>
        <p:nvSpPr>
          <p:cNvPr id="11281" name="Text Box 17"/>
          <p:cNvSpPr txBox="1">
            <a:spLocks noChangeArrowheads="1"/>
          </p:cNvSpPr>
          <p:nvPr/>
        </p:nvSpPr>
        <p:spPr bwMode="auto">
          <a:xfrm>
            <a:off x="5292725" y="5516563"/>
            <a:ext cx="1749425" cy="274637"/>
          </a:xfrm>
          <a:prstGeom prst="rect">
            <a:avLst/>
          </a:prstGeom>
          <a:noFill/>
          <a:ln w="9525">
            <a:noFill/>
            <a:miter lim="800000"/>
            <a:headEnd/>
            <a:tailEnd/>
          </a:ln>
          <a:effectLst/>
        </p:spPr>
        <p:txBody>
          <a:bodyPr wrap="none">
            <a:spAutoFit/>
          </a:bodyPr>
          <a:lstStyle/>
          <a:p>
            <a:r>
              <a:rPr lang="en-US" altLang="zh-TW" sz="1200">
                <a:latin typeface="Tahoma" pitchFamily="34" charset="0"/>
              </a:rPr>
              <a:t>* But not overloaded</a:t>
            </a:r>
            <a:r>
              <a:rPr lang="en-US" altLang="zh-TW" sz="1200">
                <a:latin typeface="Arial"/>
              </a:rPr>
              <a:t>…</a:t>
            </a:r>
            <a:endParaRPr lang="en-US" altLang="zh-TW" sz="1200">
              <a:latin typeface="Tahom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TW"/>
              <a:t>Why now?</a:t>
            </a:r>
          </a:p>
        </p:txBody>
      </p:sp>
      <p:sp>
        <p:nvSpPr>
          <p:cNvPr id="18435" name="Rectangle 3"/>
          <p:cNvSpPr>
            <a:spLocks noGrp="1" noChangeArrowheads="1"/>
          </p:cNvSpPr>
          <p:nvPr>
            <p:ph type="body" idx="1"/>
          </p:nvPr>
        </p:nvSpPr>
        <p:spPr/>
        <p:txBody>
          <a:bodyPr/>
          <a:lstStyle/>
          <a:p>
            <a:r>
              <a:rPr lang="en-US" altLang="zh-TW"/>
              <a:t>1960—1999</a:t>
            </a:r>
          </a:p>
          <a:p>
            <a:pPr lvl="1"/>
            <a:r>
              <a:rPr lang="en-US" altLang="zh-TW"/>
              <a:t>IBM, CP-40, CP/CMS, S/360-370, VM370, Virtual PC, VMware</a:t>
            </a:r>
          </a:p>
          <a:p>
            <a:r>
              <a:rPr lang="en-US" altLang="zh-TW"/>
              <a:t>2000—2005</a:t>
            </a:r>
          </a:p>
          <a:p>
            <a:pPr lvl="1"/>
            <a:r>
              <a:rPr lang="en-US" altLang="zh-TW"/>
              <a:t>IBM z/VM, Xen</a:t>
            </a:r>
          </a:p>
          <a:p>
            <a:r>
              <a:rPr lang="en-US" altLang="zh-TW"/>
              <a:t>2006</a:t>
            </a:r>
          </a:p>
          <a:p>
            <a:pPr lvl="1">
              <a:lnSpc>
                <a:spcPct val="90000"/>
              </a:lnSpc>
            </a:pPr>
            <a:r>
              <a:rPr lang="en-US" altLang="zh-TW" sz="2500"/>
              <a:t>Intel VT-x</a:t>
            </a:r>
          </a:p>
          <a:p>
            <a:pPr lvl="1">
              <a:lnSpc>
                <a:spcPct val="90000"/>
              </a:lnSpc>
            </a:pPr>
            <a:r>
              <a:rPr lang="en-US" altLang="zh-TW" sz="2500"/>
              <a:t>AMD’s AMD-V </a:t>
            </a:r>
          </a:p>
          <a:p>
            <a:r>
              <a:rPr lang="en-US" altLang="zh-TW"/>
              <a:t>2008—</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lIns="91440" tIns="45720" rIns="91440" bIns="45720" anchor="t"/>
          <a:lstStyle/>
          <a:p>
            <a:r>
              <a:rPr lang="en-GB"/>
              <a:t>Hardware </a:t>
            </a:r>
            <a:r>
              <a:rPr lang="en-GB" altLang="zh-TW"/>
              <a:t>evolution </a:t>
            </a:r>
            <a:endParaRPr lang="en-GB"/>
          </a:p>
        </p:txBody>
      </p:sp>
      <p:sp>
        <p:nvSpPr>
          <p:cNvPr id="27651" name="Content Placeholder 2"/>
          <p:cNvSpPr>
            <a:spLocks noGrp="1"/>
          </p:cNvSpPr>
          <p:nvPr>
            <p:ph type="body" idx="1"/>
          </p:nvPr>
        </p:nvSpPr>
        <p:spPr>
          <a:xfrm>
            <a:off x="457200" y="1484313"/>
            <a:ext cx="8229600" cy="4530725"/>
          </a:xfrm>
        </p:spPr>
        <p:txBody>
          <a:bodyPr/>
          <a:lstStyle/>
          <a:p>
            <a:pPr>
              <a:lnSpc>
                <a:spcPct val="90000"/>
              </a:lnSpc>
            </a:pPr>
            <a:r>
              <a:rPr lang="en-GB" altLang="zh-TW"/>
              <a:t>Faster CPU clock than ever</a:t>
            </a:r>
          </a:p>
          <a:p>
            <a:pPr lvl="1">
              <a:lnSpc>
                <a:spcPct val="90000"/>
              </a:lnSpc>
            </a:pPr>
            <a:r>
              <a:rPr lang="en-GB" altLang="zh-TW"/>
              <a:t>Though almost hit its top</a:t>
            </a:r>
          </a:p>
          <a:p>
            <a:pPr>
              <a:lnSpc>
                <a:spcPct val="90000"/>
              </a:lnSpc>
            </a:pPr>
            <a:r>
              <a:rPr lang="en-GB" altLang="zh-TW"/>
              <a:t>More CPU cores in a single chip </a:t>
            </a:r>
          </a:p>
          <a:p>
            <a:pPr lvl="1">
              <a:lnSpc>
                <a:spcPct val="90000"/>
              </a:lnSpc>
            </a:pPr>
            <a:r>
              <a:rPr lang="en-GB" altLang="zh-TW"/>
              <a:t>4-core CPUs already in the market</a:t>
            </a:r>
          </a:p>
          <a:p>
            <a:pPr lvl="1">
              <a:lnSpc>
                <a:spcPct val="90000"/>
              </a:lnSpc>
            </a:pPr>
            <a:r>
              <a:rPr lang="en-GB" altLang="zh-TW"/>
              <a:t>6- or 8-core CPUs will be there soon</a:t>
            </a:r>
          </a:p>
          <a:p>
            <a:pPr>
              <a:lnSpc>
                <a:spcPct val="90000"/>
              </a:lnSpc>
            </a:pPr>
            <a:r>
              <a:rPr lang="en-GB"/>
              <a:t>Multi-core architectures </a:t>
            </a:r>
            <a:r>
              <a:rPr lang="en-GB" altLang="zh-TW"/>
              <a:t>make parallel processing more realizable </a:t>
            </a:r>
          </a:p>
          <a:p>
            <a:pPr>
              <a:lnSpc>
                <a:spcPct val="90000"/>
              </a:lnSpc>
            </a:pPr>
            <a:r>
              <a:rPr lang="en-GB"/>
              <a:t>Virtualization support on chip from </a:t>
            </a:r>
            <a:r>
              <a:rPr lang="en-GB" altLang="zh-TW"/>
              <a:t>CPU </a:t>
            </a:r>
            <a:r>
              <a:rPr lang="en-GB"/>
              <a:t>manufacturer</a:t>
            </a:r>
            <a:r>
              <a:rPr lang="en-GB" altLang="zh-TW"/>
              <a:t>s (e.g., </a:t>
            </a:r>
            <a:r>
              <a:rPr lang="en-GB"/>
              <a:t>Intel</a:t>
            </a:r>
            <a:r>
              <a:rPr lang="en-GB" altLang="zh-TW"/>
              <a:t>, </a:t>
            </a:r>
            <a:r>
              <a:rPr lang="en-GB"/>
              <a:t>AMD</a:t>
            </a:r>
            <a:r>
              <a:rPr lang="en-GB" altLang="zh-TW"/>
              <a:t>)</a:t>
            </a:r>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514475" y="274638"/>
            <a:ext cx="7521575" cy="706437"/>
          </a:xfrm>
          <a:ln/>
        </p:spPr>
        <p:txBody>
          <a:bodyPr lIns="91440" tIns="45720" rIns="91440" bIns="45720"/>
          <a:lstStyle/>
          <a:p>
            <a:r>
              <a:rPr lang="en-GB"/>
              <a:t>Software maturity</a:t>
            </a:r>
          </a:p>
        </p:txBody>
      </p:sp>
      <p:sp>
        <p:nvSpPr>
          <p:cNvPr id="29699" name="Content Placeholder 2"/>
          <p:cNvSpPr>
            <a:spLocks noGrp="1"/>
          </p:cNvSpPr>
          <p:nvPr>
            <p:ph type="body" idx="1"/>
          </p:nvPr>
        </p:nvSpPr>
        <p:spPr/>
        <p:txBody>
          <a:bodyPr/>
          <a:lstStyle/>
          <a:p>
            <a:r>
              <a:rPr lang="en-GB"/>
              <a:t>More than one credible player in the market</a:t>
            </a:r>
          </a:p>
          <a:p>
            <a:r>
              <a:rPr lang="en-GB" altLang="zh-TW"/>
              <a:t>Available and stable open-sourced software</a:t>
            </a:r>
          </a:p>
          <a:p>
            <a:pPr lvl="1"/>
            <a:r>
              <a:rPr lang="en-GB" altLang="zh-TW"/>
              <a:t>OS, DB, Web server, Java, PHP, gcc, etc.</a:t>
            </a:r>
          </a:p>
          <a:p>
            <a:r>
              <a:rPr lang="en-GB" altLang="zh-TW"/>
              <a:t>Established and mature software standards</a:t>
            </a:r>
          </a:p>
          <a:p>
            <a:pPr lvl="1"/>
            <a:r>
              <a:rPr lang="en-GB" altLang="zh-TW"/>
              <a:t>Web service, XML, SOAP, COM,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TW"/>
              <a:t>Types of Virtualization</a:t>
            </a:r>
          </a:p>
        </p:txBody>
      </p:sp>
      <p:sp>
        <p:nvSpPr>
          <p:cNvPr id="74755" name="Rectangle 3"/>
          <p:cNvSpPr>
            <a:spLocks noGrp="1" noChangeArrowheads="1"/>
          </p:cNvSpPr>
          <p:nvPr>
            <p:ph type="body" sz="half" idx="1"/>
          </p:nvPr>
        </p:nvSpPr>
        <p:spPr/>
        <p:txBody>
          <a:bodyPr/>
          <a:lstStyle/>
          <a:p>
            <a:pPr>
              <a:lnSpc>
                <a:spcPct val="80000"/>
              </a:lnSpc>
            </a:pPr>
            <a:r>
              <a:rPr lang="en-US" altLang="zh-TW" sz="1600"/>
              <a:t>Virtual memory</a:t>
            </a:r>
          </a:p>
          <a:p>
            <a:pPr>
              <a:lnSpc>
                <a:spcPct val="80000"/>
              </a:lnSpc>
            </a:pPr>
            <a:r>
              <a:rPr lang="en-US" altLang="zh-TW" sz="1600"/>
              <a:t>Desktop virtualization</a:t>
            </a:r>
          </a:p>
          <a:p>
            <a:pPr>
              <a:lnSpc>
                <a:spcPct val="80000"/>
              </a:lnSpc>
            </a:pPr>
            <a:r>
              <a:rPr lang="en-US" altLang="zh-TW" sz="1600"/>
              <a:t>Platform virtualization</a:t>
            </a:r>
          </a:p>
          <a:p>
            <a:pPr lvl="1">
              <a:lnSpc>
                <a:spcPct val="80000"/>
              </a:lnSpc>
            </a:pPr>
            <a:r>
              <a:rPr lang="en-US" altLang="zh-TW" sz="1500"/>
              <a:t>Full virtualization</a:t>
            </a:r>
          </a:p>
          <a:p>
            <a:pPr lvl="1">
              <a:lnSpc>
                <a:spcPct val="80000"/>
              </a:lnSpc>
            </a:pPr>
            <a:r>
              <a:rPr lang="en-US" altLang="zh-TW" sz="1500"/>
              <a:t>Paravirtualization </a:t>
            </a:r>
          </a:p>
          <a:p>
            <a:pPr lvl="1">
              <a:lnSpc>
                <a:spcPct val="80000"/>
              </a:lnSpc>
            </a:pPr>
            <a:r>
              <a:rPr lang="en-US" altLang="zh-TW" sz="1500"/>
              <a:t>Hardware-assisted virtualization</a:t>
            </a:r>
          </a:p>
          <a:p>
            <a:pPr lvl="1">
              <a:lnSpc>
                <a:spcPct val="80000"/>
              </a:lnSpc>
            </a:pPr>
            <a:r>
              <a:rPr lang="en-US" altLang="zh-TW" sz="1500"/>
              <a:t>Partial virtualization</a:t>
            </a:r>
          </a:p>
          <a:p>
            <a:pPr lvl="1">
              <a:lnSpc>
                <a:spcPct val="80000"/>
              </a:lnSpc>
            </a:pPr>
            <a:r>
              <a:rPr lang="en-US" altLang="zh-TW" sz="1500"/>
              <a:t>OS-level virtualization</a:t>
            </a:r>
          </a:p>
          <a:p>
            <a:pPr lvl="1">
              <a:lnSpc>
                <a:spcPct val="80000"/>
              </a:lnSpc>
            </a:pPr>
            <a:r>
              <a:rPr lang="en-US" altLang="zh-TW" sz="1500"/>
              <a:t>Hosted environment (e.g. User-mode Linux)</a:t>
            </a:r>
          </a:p>
          <a:p>
            <a:pPr>
              <a:lnSpc>
                <a:spcPct val="80000"/>
              </a:lnSpc>
            </a:pPr>
            <a:r>
              <a:rPr lang="en-US" altLang="zh-TW" sz="1600"/>
              <a:t>Storage virtualization</a:t>
            </a:r>
          </a:p>
          <a:p>
            <a:pPr>
              <a:lnSpc>
                <a:spcPct val="80000"/>
              </a:lnSpc>
            </a:pPr>
            <a:r>
              <a:rPr lang="en-US" altLang="zh-TW" sz="1600"/>
              <a:t>Network virtualization</a:t>
            </a:r>
          </a:p>
          <a:p>
            <a:pPr>
              <a:lnSpc>
                <a:spcPct val="80000"/>
              </a:lnSpc>
            </a:pPr>
            <a:r>
              <a:rPr lang="en-US" altLang="zh-TW" sz="1600"/>
              <a:t>Application virtualization</a:t>
            </a:r>
            <a:r>
              <a:rPr lang="en-US" altLang="zh-TW" sz="1700"/>
              <a:t>Portable application</a:t>
            </a:r>
          </a:p>
          <a:p>
            <a:pPr lvl="1">
              <a:lnSpc>
                <a:spcPct val="80000"/>
              </a:lnSpc>
            </a:pPr>
            <a:r>
              <a:rPr lang="en-US" altLang="zh-TW" sz="1500"/>
              <a:t>Cross-platform virtualization</a:t>
            </a:r>
          </a:p>
          <a:p>
            <a:pPr lvl="1">
              <a:lnSpc>
                <a:spcPct val="80000"/>
              </a:lnSpc>
            </a:pPr>
            <a:r>
              <a:rPr lang="en-US" altLang="zh-TW" sz="1500"/>
              <a:t>Emulation or simulation</a:t>
            </a:r>
          </a:p>
          <a:p>
            <a:pPr lvl="1">
              <a:lnSpc>
                <a:spcPct val="80000"/>
              </a:lnSpc>
            </a:pPr>
            <a:r>
              <a:rPr lang="en-US" altLang="zh-TW" sz="1500"/>
              <a:t>Hosted Virtual Desktop</a:t>
            </a:r>
          </a:p>
          <a:p>
            <a:pPr>
              <a:lnSpc>
                <a:spcPct val="80000"/>
              </a:lnSpc>
            </a:pPr>
            <a:endParaRPr lang="en-US" altLang="zh-TW" sz="1600"/>
          </a:p>
        </p:txBody>
      </p:sp>
      <p:sp>
        <p:nvSpPr>
          <p:cNvPr id="74757" name="Rectangle 5"/>
          <p:cNvSpPr>
            <a:spLocks noGrp="1" noChangeArrowheads="1"/>
          </p:cNvSpPr>
          <p:nvPr>
            <p:ph type="body" sz="half" idx="2"/>
          </p:nvPr>
        </p:nvSpPr>
        <p:spPr/>
        <p:txBody>
          <a:bodyPr/>
          <a:lstStyle/>
          <a:p>
            <a:r>
              <a:rPr lang="en-US" altLang="zh-TW" sz="1700"/>
              <a:t>In this talk, we mainly focus on Platform virtualization which is mostly related to cloud-computing</a:t>
            </a:r>
          </a:p>
          <a:p>
            <a:pPr lvl="1"/>
            <a:r>
              <a:rPr lang="en-US" altLang="zh-TW" sz="1500"/>
              <a:t>Full virtualization</a:t>
            </a:r>
          </a:p>
          <a:p>
            <a:pPr lvl="1"/>
            <a:r>
              <a:rPr lang="en-US" altLang="zh-TW" sz="1500"/>
              <a:t>Binary transaltion</a:t>
            </a:r>
          </a:p>
          <a:p>
            <a:pPr lvl="1"/>
            <a:r>
              <a:rPr lang="en-US" altLang="zh-TW" sz="1500"/>
              <a:t>Hardware-assisted virtualization</a:t>
            </a:r>
          </a:p>
          <a:p>
            <a:pPr lvl="1"/>
            <a:r>
              <a:rPr lang="en-US" altLang="zh-TW" sz="1500"/>
              <a:t>Paravirtualization</a:t>
            </a:r>
          </a:p>
          <a:p>
            <a:pPr lvl="1"/>
            <a:r>
              <a:rPr lang="en-US" altLang="zh-TW" sz="1500"/>
              <a:t>OS-level virtualization</a:t>
            </a:r>
          </a:p>
          <a:p>
            <a:pPr lvl="1"/>
            <a:r>
              <a:rPr lang="en-US" altLang="zh-TW" sz="1500"/>
              <a:t>Hosted environment (e.g. User-mode Linux)</a:t>
            </a:r>
          </a:p>
          <a:p>
            <a:pPr lvl="1"/>
            <a:endParaRPr lang="en-US" altLang="zh-TW" sz="1500"/>
          </a:p>
          <a:p>
            <a:pPr lvl="1"/>
            <a:endParaRPr lang="en-US" altLang="zh-TW" sz="1500"/>
          </a:p>
          <a:p>
            <a:pPr lvl="1"/>
            <a:r>
              <a:rPr lang="en-US" altLang="zh-TW" sz="1500"/>
              <a:t>Hardware level</a:t>
            </a:r>
          </a:p>
          <a:p>
            <a:pPr lvl="1"/>
            <a:r>
              <a:rPr lang="en-US" altLang="zh-TW" sz="1500"/>
              <a:t>Operating system level</a:t>
            </a:r>
          </a:p>
          <a:p>
            <a:pPr lvl="1"/>
            <a:r>
              <a:rPr lang="en-US" altLang="zh-TW" sz="1500"/>
              <a:t>Application level</a:t>
            </a:r>
          </a:p>
          <a:p>
            <a:pPr lvl="1"/>
            <a:endParaRPr lang="en-US" altLang="zh-TW" sz="1500"/>
          </a:p>
          <a:p>
            <a:pPr lvl="1"/>
            <a:endParaRPr lang="en-US" altLang="zh-TW" sz="1600"/>
          </a:p>
        </p:txBody>
      </p:sp>
      <p:sp>
        <p:nvSpPr>
          <p:cNvPr id="74756" name="Text Box 4"/>
          <p:cNvSpPr txBox="1">
            <a:spLocks noChangeArrowheads="1"/>
          </p:cNvSpPr>
          <p:nvPr/>
        </p:nvSpPr>
        <p:spPr bwMode="auto">
          <a:xfrm>
            <a:off x="1600200" y="6296025"/>
            <a:ext cx="1016000" cy="228600"/>
          </a:xfrm>
          <a:prstGeom prst="rect">
            <a:avLst/>
          </a:prstGeom>
          <a:noFill/>
          <a:ln w="9525">
            <a:noFill/>
            <a:miter lim="800000"/>
            <a:headEnd/>
            <a:tailEnd/>
          </a:ln>
          <a:effectLst/>
        </p:spPr>
        <p:txBody>
          <a:bodyPr wrap="none">
            <a:spAutoFit/>
          </a:bodyPr>
          <a:lstStyle/>
          <a:p>
            <a:r>
              <a:rPr lang="en-US" altLang="zh-TW" sz="900">
                <a:latin typeface="Arial" pitchFamily="34" charset="0"/>
              </a:rPr>
              <a:t>Category in Wiki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TW"/>
              <a:t>Full Virtualization</a:t>
            </a:r>
          </a:p>
        </p:txBody>
      </p:sp>
      <p:sp>
        <p:nvSpPr>
          <p:cNvPr id="12291" name="Rectangle 3"/>
          <p:cNvSpPr>
            <a:spLocks noGrp="1" noChangeArrowheads="1"/>
          </p:cNvSpPr>
          <p:nvPr>
            <p:ph type="body" idx="1"/>
          </p:nvPr>
        </p:nvSpPr>
        <p:spPr/>
        <p:txBody>
          <a:bodyPr/>
          <a:lstStyle/>
          <a:p>
            <a:pPr>
              <a:lnSpc>
                <a:spcPct val="90000"/>
              </a:lnSpc>
            </a:pPr>
            <a:r>
              <a:rPr lang="en-US" altLang="zh-TW" sz="2000"/>
              <a:t>A certain kind of virtual machine environment: one that provides a </a:t>
            </a:r>
            <a:r>
              <a:rPr lang="en-US" altLang="zh-TW" sz="2000">
                <a:solidFill>
                  <a:srgbClr val="FF0000"/>
                </a:solidFill>
              </a:rPr>
              <a:t>complete</a:t>
            </a:r>
            <a:r>
              <a:rPr lang="en-US" altLang="zh-TW" sz="2000"/>
              <a:t> simulation of the underlying hardware. </a:t>
            </a:r>
          </a:p>
          <a:p>
            <a:pPr>
              <a:lnSpc>
                <a:spcPct val="90000"/>
              </a:lnSpc>
            </a:pPr>
            <a:r>
              <a:rPr lang="en-US" altLang="zh-TW" sz="2000"/>
              <a:t>The result is a system in which </a:t>
            </a:r>
            <a:r>
              <a:rPr lang="en-US" altLang="zh-TW" sz="2000">
                <a:solidFill>
                  <a:srgbClr val="FF0000"/>
                </a:solidFill>
              </a:rPr>
              <a:t>all</a:t>
            </a:r>
            <a:r>
              <a:rPr lang="en-US" altLang="zh-TW" sz="2000"/>
              <a:t> software (including all OS’s) capable of execution on the raw hardware can be run in the virtual machine. </a:t>
            </a:r>
          </a:p>
          <a:p>
            <a:pPr>
              <a:lnSpc>
                <a:spcPct val="90000"/>
              </a:lnSpc>
            </a:pPr>
            <a:r>
              <a:rPr lang="en-US" altLang="zh-TW" sz="2000"/>
              <a:t>Comprehensively simulate all computing elements as instruction set, main memory, interrupts, exceptions, and device access.</a:t>
            </a:r>
          </a:p>
          <a:p>
            <a:pPr>
              <a:lnSpc>
                <a:spcPct val="90000"/>
              </a:lnSpc>
            </a:pPr>
            <a:r>
              <a:rPr lang="en-US" altLang="zh-TW" sz="2000"/>
              <a:t>Full virtualization is only possible given the right combination of hardware and software elements.</a:t>
            </a:r>
          </a:p>
          <a:p>
            <a:pPr>
              <a:lnSpc>
                <a:spcPct val="90000"/>
              </a:lnSpc>
            </a:pPr>
            <a:endParaRPr lang="en-US" altLang="zh-TW" sz="2000"/>
          </a:p>
          <a:p>
            <a:pPr>
              <a:lnSpc>
                <a:spcPct val="90000"/>
              </a:lnSpc>
            </a:pPr>
            <a:r>
              <a:rPr lang="en-US" altLang="zh-TW" sz="2000"/>
              <a:t>Full virtualization has proven highly successful </a:t>
            </a:r>
          </a:p>
          <a:p>
            <a:pPr lvl="1">
              <a:lnSpc>
                <a:spcPct val="90000"/>
              </a:lnSpc>
            </a:pPr>
            <a:r>
              <a:rPr lang="en-US" altLang="zh-TW" sz="1800"/>
              <a:t>Sharing a computer system among multiple users</a:t>
            </a:r>
          </a:p>
          <a:p>
            <a:pPr lvl="1">
              <a:lnSpc>
                <a:spcPct val="90000"/>
              </a:lnSpc>
            </a:pPr>
            <a:r>
              <a:rPr lang="en-US" altLang="zh-TW" sz="1800"/>
              <a:t>Isolating users from each other (and from the control program) and </a:t>
            </a:r>
          </a:p>
          <a:p>
            <a:pPr lvl="1">
              <a:lnSpc>
                <a:spcPct val="90000"/>
              </a:lnSpc>
            </a:pPr>
            <a:r>
              <a:rPr lang="en-US" altLang="zh-TW" sz="1800"/>
              <a:t>Emulating new hardware to achieve improved reliability, security and productivity.</a:t>
            </a:r>
          </a:p>
          <a:p>
            <a:pPr>
              <a:lnSpc>
                <a:spcPct val="90000"/>
              </a:lnSpc>
            </a:pPr>
            <a:endParaRPr lang="en-US" altLang="zh-TW"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TW"/>
              <a:t>Full Virtualization</a:t>
            </a:r>
          </a:p>
        </p:txBody>
      </p:sp>
      <p:sp>
        <p:nvSpPr>
          <p:cNvPr id="13315" name="Rectangle 3"/>
          <p:cNvSpPr>
            <a:spLocks noGrp="1" noChangeArrowheads="1"/>
          </p:cNvSpPr>
          <p:nvPr>
            <p:ph type="body" idx="1"/>
          </p:nvPr>
        </p:nvSpPr>
        <p:spPr/>
        <p:txBody>
          <a:bodyPr/>
          <a:lstStyle/>
          <a:p>
            <a:pPr>
              <a:lnSpc>
                <a:spcPct val="120000"/>
              </a:lnSpc>
            </a:pPr>
            <a:r>
              <a:rPr lang="en-US" altLang="zh-TW" sz="2200"/>
              <a:t>It needs a single machine that could be multiplexed among many users. Each such virtual machine had the complete capabilities of the underlying machine, and (for its user) the virtual machine was indistinguishable from a private system. </a:t>
            </a:r>
          </a:p>
          <a:p>
            <a:pPr>
              <a:lnSpc>
                <a:spcPct val="120000"/>
              </a:lnSpc>
            </a:pPr>
            <a:r>
              <a:rPr lang="en-US" altLang="zh-TW" sz="2200"/>
              <a:t>Examples</a:t>
            </a:r>
          </a:p>
          <a:p>
            <a:pPr lvl="1">
              <a:lnSpc>
                <a:spcPct val="120000"/>
              </a:lnSpc>
            </a:pPr>
            <a:r>
              <a:rPr lang="en-US" altLang="zh-TW" sz="1800"/>
              <a:t>First demonstrated with IBM's CP-40 research system in 1967</a:t>
            </a:r>
          </a:p>
          <a:p>
            <a:pPr lvl="1">
              <a:lnSpc>
                <a:spcPct val="120000"/>
              </a:lnSpc>
            </a:pPr>
            <a:r>
              <a:rPr lang="en-US" altLang="zh-TW" sz="1800"/>
              <a:t>Re-implemented CP/CMS in IBM's VM family from 1972 to the present. </a:t>
            </a:r>
          </a:p>
          <a:p>
            <a:pPr lvl="1">
              <a:lnSpc>
                <a:spcPct val="120000"/>
              </a:lnSpc>
            </a:pPr>
            <a:r>
              <a:rPr lang="en-US" altLang="zh-TW" sz="1800"/>
              <a:t>Each CP/CMS user was provided a simulated, stand-alone computer.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zh-TW"/>
              <a:t>Full Virtualization</a:t>
            </a:r>
          </a:p>
        </p:txBody>
      </p:sp>
      <p:sp>
        <p:nvSpPr>
          <p:cNvPr id="102403" name="Rectangle 3"/>
          <p:cNvSpPr>
            <a:spLocks noGrp="1" noChangeArrowheads="1"/>
          </p:cNvSpPr>
          <p:nvPr>
            <p:ph type="body" idx="1"/>
          </p:nvPr>
        </p:nvSpPr>
        <p:spPr/>
        <p:txBody>
          <a:bodyPr/>
          <a:lstStyle/>
          <a:p>
            <a:pPr>
              <a:lnSpc>
                <a:spcPct val="90000"/>
              </a:lnSpc>
            </a:pPr>
            <a:r>
              <a:rPr lang="en-US" altLang="zh-TW"/>
              <a:t>Virtualization requirements (by Popek and Goldberg) :</a:t>
            </a:r>
          </a:p>
          <a:p>
            <a:pPr lvl="1">
              <a:lnSpc>
                <a:spcPct val="90000"/>
              </a:lnSpc>
            </a:pPr>
            <a:r>
              <a:rPr lang="en-US" altLang="zh-TW"/>
              <a:t>Equivalence: a program running under the VMM should exhibit a behavior essentially identical to that demonstrated when running on an equivalent machine directly;</a:t>
            </a:r>
          </a:p>
          <a:p>
            <a:pPr lvl="1">
              <a:lnSpc>
                <a:spcPct val="90000"/>
              </a:lnSpc>
            </a:pPr>
            <a:r>
              <a:rPr lang="en-US" altLang="zh-TW"/>
              <a:t>Resource control (safety): the VMM must be in complete control of the virtualized resources;</a:t>
            </a:r>
          </a:p>
          <a:p>
            <a:pPr lvl="1">
              <a:lnSpc>
                <a:spcPct val="90000"/>
              </a:lnSpc>
            </a:pPr>
            <a:r>
              <a:rPr lang="en-US" altLang="zh-TW"/>
              <a:t>Efficiency: a statistically dominant fraction of machine instructions must be executed without VMM intervention.</a:t>
            </a:r>
          </a:p>
        </p:txBody>
      </p:sp>
      <p:sp>
        <p:nvSpPr>
          <p:cNvPr id="102404" name="Text Box 4"/>
          <p:cNvSpPr txBox="1">
            <a:spLocks noChangeArrowheads="1"/>
          </p:cNvSpPr>
          <p:nvPr/>
        </p:nvSpPr>
        <p:spPr bwMode="auto">
          <a:xfrm>
            <a:off x="4903788" y="6256338"/>
            <a:ext cx="3244850" cy="366712"/>
          </a:xfrm>
          <a:prstGeom prst="rect">
            <a:avLst/>
          </a:prstGeom>
          <a:noFill/>
          <a:ln w="9525">
            <a:noFill/>
            <a:miter lim="800000"/>
            <a:headEnd/>
            <a:tailEnd/>
          </a:ln>
          <a:effectLst/>
        </p:spPr>
        <p:txBody>
          <a:bodyPr wrap="none">
            <a:spAutoFit/>
          </a:bodyPr>
          <a:lstStyle/>
          <a:p>
            <a:r>
              <a:rPr lang="en-US" altLang="zh-TW" sz="1800">
                <a:latin typeface="Arial" pitchFamily="34" charset="0"/>
              </a:rPr>
              <a:t>VMM: Virtual Machine Monitor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zh-TW"/>
              <a:t>Full Virtualization -- challenge </a:t>
            </a:r>
          </a:p>
        </p:txBody>
      </p:sp>
      <p:sp>
        <p:nvSpPr>
          <p:cNvPr id="66563" name="Rectangle 3"/>
          <p:cNvSpPr>
            <a:spLocks noGrp="1" noChangeArrowheads="1"/>
          </p:cNvSpPr>
          <p:nvPr>
            <p:ph type="body" idx="1"/>
          </p:nvPr>
        </p:nvSpPr>
        <p:spPr/>
        <p:txBody>
          <a:bodyPr/>
          <a:lstStyle/>
          <a:p>
            <a:pPr>
              <a:lnSpc>
                <a:spcPct val="110000"/>
              </a:lnSpc>
            </a:pPr>
            <a:r>
              <a:rPr lang="en-US" altLang="zh-TW" sz="2000"/>
              <a:t>Security issues -- Interception</a:t>
            </a:r>
          </a:p>
          <a:p>
            <a:pPr>
              <a:lnSpc>
                <a:spcPct val="110000"/>
              </a:lnSpc>
            </a:pPr>
            <a:r>
              <a:rPr lang="en-US" altLang="zh-TW" sz="2000"/>
              <a:t>Simulation of privileged operations -- I/O instructions</a:t>
            </a:r>
          </a:p>
          <a:p>
            <a:pPr>
              <a:lnSpc>
                <a:spcPct val="110000"/>
              </a:lnSpc>
            </a:pPr>
            <a:r>
              <a:rPr lang="en-US" altLang="zh-TW" sz="2000"/>
              <a:t>The effects of every operation performed within a given virtual machine must be kept within that virtual machine – virtual operations cannot be allowed to alter the state of any other virtual machine, the control program, or the hardware. </a:t>
            </a:r>
          </a:p>
          <a:p>
            <a:pPr>
              <a:lnSpc>
                <a:spcPct val="110000"/>
              </a:lnSpc>
            </a:pPr>
            <a:r>
              <a:rPr lang="en-US" altLang="zh-TW" sz="2000"/>
              <a:t>Some machine instructions can be executed directly by the hardware, </a:t>
            </a:r>
          </a:p>
          <a:p>
            <a:pPr lvl="1">
              <a:lnSpc>
                <a:spcPct val="110000"/>
              </a:lnSpc>
            </a:pPr>
            <a:r>
              <a:rPr lang="en-US" altLang="zh-TW" sz="1800"/>
              <a:t>E.g., memory locations and arithmetic registers. </a:t>
            </a:r>
          </a:p>
          <a:p>
            <a:pPr>
              <a:lnSpc>
                <a:spcPct val="110000"/>
              </a:lnSpc>
            </a:pPr>
            <a:r>
              <a:rPr lang="en-US" altLang="zh-TW" sz="2000"/>
              <a:t>But other instructions that would "pierce the virtual machine" cannot be allowed to execute directly; they must instead be trapped and simulated. Such instructions either access or affect state information that is outside the virtual machine.</a:t>
            </a:r>
          </a:p>
          <a:p>
            <a:pPr>
              <a:lnSpc>
                <a:spcPct val="110000"/>
              </a:lnSpc>
            </a:pPr>
            <a:r>
              <a:rPr lang="en-US" altLang="zh-TW" sz="2000"/>
              <a:t>Some hardware is not easy to be used for full virtualization, e.g., x86</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Grp="1" noChangeArrowheads="1"/>
          </p:cNvSpPr>
          <p:nvPr>
            <p:ph type="title"/>
          </p:nvPr>
        </p:nvSpPr>
        <p:spPr/>
        <p:txBody>
          <a:bodyPr/>
          <a:lstStyle/>
          <a:p>
            <a:r>
              <a:rPr lang="en-US" altLang="zh-TW"/>
              <a:t>Restrict on Intel IA32 Protection Rings</a:t>
            </a:r>
          </a:p>
        </p:txBody>
      </p:sp>
      <p:grpSp>
        <p:nvGrpSpPr>
          <p:cNvPr id="47124" name="Group 20"/>
          <p:cNvGrpSpPr>
            <a:grpSpLocks/>
          </p:cNvGrpSpPr>
          <p:nvPr/>
        </p:nvGrpSpPr>
        <p:grpSpPr bwMode="auto">
          <a:xfrm>
            <a:off x="1331913" y="1268413"/>
            <a:ext cx="7345362" cy="4594225"/>
            <a:chOff x="839" y="799"/>
            <a:chExt cx="4627" cy="2894"/>
          </a:xfrm>
        </p:grpSpPr>
        <p:sp>
          <p:nvSpPr>
            <p:cNvPr id="47116" name="Oval 12"/>
            <p:cNvSpPr>
              <a:spLocks noChangeArrowheads="1"/>
            </p:cNvSpPr>
            <p:nvPr/>
          </p:nvSpPr>
          <p:spPr bwMode="auto">
            <a:xfrm>
              <a:off x="839" y="799"/>
              <a:ext cx="2948" cy="2894"/>
            </a:xfrm>
            <a:prstGeom prst="ellipse">
              <a:avLst/>
            </a:prstGeom>
            <a:solidFill>
              <a:schemeClr val="accent1"/>
            </a:solidFill>
            <a:ln w="9525">
              <a:solidFill>
                <a:schemeClr val="tx1"/>
              </a:solidFill>
              <a:round/>
              <a:headEnd/>
              <a:tailEnd/>
            </a:ln>
            <a:effectLst/>
          </p:spPr>
          <p:txBody>
            <a:bodyPr wrap="none" anchor="ctr"/>
            <a:lstStyle/>
            <a:p>
              <a:pPr algn="ctr"/>
              <a:endParaRPr lang="en-US" altLang="zh-TW" sz="1800">
                <a:latin typeface="Arial" pitchFamily="34" charset="0"/>
              </a:endParaRPr>
            </a:p>
            <a:p>
              <a:pPr algn="ctr"/>
              <a:endParaRPr lang="en-US" altLang="zh-TW" sz="1800">
                <a:latin typeface="Arial" pitchFamily="34" charset="0"/>
              </a:endParaRPr>
            </a:p>
            <a:p>
              <a:pPr algn="ctr"/>
              <a:endParaRPr lang="en-US" altLang="zh-TW" sz="1800">
                <a:latin typeface="Arial" pitchFamily="34" charset="0"/>
              </a:endParaRPr>
            </a:p>
            <a:p>
              <a:pPr algn="ctr"/>
              <a:endParaRPr lang="en-US" altLang="zh-TW" sz="1800">
                <a:latin typeface="Arial" pitchFamily="34" charset="0"/>
              </a:endParaRPr>
            </a:p>
            <a:p>
              <a:pPr algn="ctr"/>
              <a:endParaRPr lang="en-US" altLang="zh-TW" sz="1800">
                <a:latin typeface="Arial" pitchFamily="34" charset="0"/>
              </a:endParaRPr>
            </a:p>
            <a:p>
              <a:pPr algn="ctr"/>
              <a:endParaRPr lang="en-US" altLang="zh-TW" sz="1800">
                <a:latin typeface="Arial" pitchFamily="34" charset="0"/>
              </a:endParaRPr>
            </a:p>
            <a:p>
              <a:pPr algn="ctr"/>
              <a:endParaRPr lang="en-US" altLang="zh-TW" sz="1800">
                <a:latin typeface="Arial" pitchFamily="34" charset="0"/>
              </a:endParaRPr>
            </a:p>
            <a:p>
              <a:pPr algn="ctr"/>
              <a:endParaRPr lang="en-US" altLang="zh-TW" sz="1800">
                <a:latin typeface="Arial" pitchFamily="34" charset="0"/>
              </a:endParaRPr>
            </a:p>
            <a:p>
              <a:pPr algn="ctr"/>
              <a:endParaRPr lang="en-US" altLang="zh-TW" sz="1800">
                <a:latin typeface="Arial" pitchFamily="34" charset="0"/>
              </a:endParaRPr>
            </a:p>
            <a:p>
              <a:pPr algn="ctr"/>
              <a:endParaRPr lang="en-US" altLang="zh-TW" sz="1800">
                <a:latin typeface="Arial" pitchFamily="34" charset="0"/>
              </a:endParaRPr>
            </a:p>
            <a:p>
              <a:pPr algn="ctr"/>
              <a:endParaRPr lang="en-US" altLang="zh-TW" sz="1800">
                <a:latin typeface="Arial" pitchFamily="34" charset="0"/>
              </a:endParaRPr>
            </a:p>
            <a:p>
              <a:pPr algn="ctr"/>
              <a:endParaRPr lang="en-US" altLang="zh-TW" sz="1800">
                <a:latin typeface="Arial" pitchFamily="34" charset="0"/>
              </a:endParaRPr>
            </a:p>
            <a:p>
              <a:pPr algn="ctr"/>
              <a:endParaRPr lang="en-US" altLang="zh-TW" sz="1800">
                <a:latin typeface="Arial" pitchFamily="34" charset="0"/>
              </a:endParaRPr>
            </a:p>
            <a:p>
              <a:pPr algn="ctr"/>
              <a:endParaRPr lang="en-US" altLang="zh-TW" sz="1800">
                <a:latin typeface="Arial" pitchFamily="34" charset="0"/>
              </a:endParaRPr>
            </a:p>
            <a:p>
              <a:pPr algn="ctr"/>
              <a:r>
                <a:rPr lang="en-US" altLang="zh-TW" sz="1800">
                  <a:latin typeface="Arial" pitchFamily="34" charset="0"/>
                </a:rPr>
                <a:t>Level-3</a:t>
              </a:r>
            </a:p>
            <a:p>
              <a:pPr algn="ctr"/>
              <a:r>
                <a:rPr lang="en-US" altLang="zh-TW" sz="1200">
                  <a:solidFill>
                    <a:srgbClr val="FF0000"/>
                  </a:solidFill>
                  <a:latin typeface="Arial" pitchFamily="34" charset="0"/>
                </a:rPr>
                <a:t>Lowest</a:t>
              </a:r>
            </a:p>
            <a:p>
              <a:pPr algn="ctr"/>
              <a:r>
                <a:rPr lang="en-US" altLang="zh-TW" sz="1200">
                  <a:solidFill>
                    <a:srgbClr val="FF0000"/>
                  </a:solidFill>
                  <a:latin typeface="Arial" pitchFamily="34" charset="0"/>
                </a:rPr>
                <a:t>privilege</a:t>
              </a:r>
            </a:p>
          </p:txBody>
        </p:sp>
        <p:sp>
          <p:nvSpPr>
            <p:cNvPr id="47115" name="Oval 11"/>
            <p:cNvSpPr>
              <a:spLocks noChangeArrowheads="1"/>
            </p:cNvSpPr>
            <p:nvPr/>
          </p:nvSpPr>
          <p:spPr bwMode="auto">
            <a:xfrm>
              <a:off x="1339" y="1279"/>
              <a:ext cx="1949" cy="1934"/>
            </a:xfrm>
            <a:prstGeom prst="ellipse">
              <a:avLst/>
            </a:prstGeom>
            <a:solidFill>
              <a:schemeClr val="bg1"/>
            </a:solidFill>
            <a:ln w="9525">
              <a:solidFill>
                <a:schemeClr val="tx1"/>
              </a:solidFill>
              <a:round/>
              <a:headEnd/>
              <a:tailEnd/>
            </a:ln>
            <a:effectLst/>
          </p:spPr>
          <p:txBody>
            <a:bodyPr wrap="none" anchor="ctr"/>
            <a:lstStyle/>
            <a:p>
              <a:pPr algn="ctr"/>
              <a:endParaRPr lang="en-US" altLang="zh-TW" sz="1800">
                <a:latin typeface="Arial" pitchFamily="34" charset="0"/>
              </a:endParaRPr>
            </a:p>
            <a:p>
              <a:pPr algn="ctr"/>
              <a:endParaRPr lang="en-US" altLang="zh-TW" sz="1800">
                <a:latin typeface="Arial" pitchFamily="34" charset="0"/>
              </a:endParaRPr>
            </a:p>
            <a:p>
              <a:pPr algn="ctr"/>
              <a:endParaRPr lang="en-US" altLang="zh-TW" sz="1800">
                <a:latin typeface="Arial" pitchFamily="34" charset="0"/>
              </a:endParaRPr>
            </a:p>
            <a:p>
              <a:pPr algn="ctr"/>
              <a:endParaRPr lang="en-US" altLang="zh-TW" sz="1800">
                <a:latin typeface="Arial" pitchFamily="34" charset="0"/>
              </a:endParaRPr>
            </a:p>
            <a:p>
              <a:pPr algn="ctr"/>
              <a:endParaRPr lang="en-US" altLang="zh-TW" sz="1800">
                <a:latin typeface="Arial" pitchFamily="34" charset="0"/>
              </a:endParaRPr>
            </a:p>
            <a:p>
              <a:pPr algn="ctr"/>
              <a:endParaRPr lang="en-US" altLang="zh-TW" sz="1800">
                <a:latin typeface="Arial" pitchFamily="34" charset="0"/>
              </a:endParaRPr>
            </a:p>
            <a:p>
              <a:pPr algn="ctr"/>
              <a:endParaRPr lang="en-US" altLang="zh-TW" sz="1800">
                <a:latin typeface="Arial" pitchFamily="34" charset="0"/>
              </a:endParaRPr>
            </a:p>
            <a:p>
              <a:pPr algn="ctr"/>
              <a:endParaRPr lang="en-US" altLang="zh-TW" sz="1800">
                <a:latin typeface="Arial" pitchFamily="34" charset="0"/>
              </a:endParaRPr>
            </a:p>
            <a:p>
              <a:pPr algn="ctr"/>
              <a:endParaRPr lang="en-US" altLang="zh-TW" sz="1800">
                <a:latin typeface="Arial" pitchFamily="34" charset="0"/>
              </a:endParaRPr>
            </a:p>
            <a:p>
              <a:pPr algn="ctr"/>
              <a:r>
                <a:rPr lang="en-US" altLang="zh-TW" sz="1800">
                  <a:latin typeface="Arial" pitchFamily="34" charset="0"/>
                </a:rPr>
                <a:t>Level-2</a:t>
              </a:r>
            </a:p>
          </p:txBody>
        </p:sp>
        <p:sp>
          <p:nvSpPr>
            <p:cNvPr id="47114" name="Oval 10"/>
            <p:cNvSpPr>
              <a:spLocks noChangeArrowheads="1"/>
            </p:cNvSpPr>
            <p:nvPr/>
          </p:nvSpPr>
          <p:spPr bwMode="auto">
            <a:xfrm>
              <a:off x="1656" y="1642"/>
              <a:ext cx="1224" cy="1162"/>
            </a:xfrm>
            <a:prstGeom prst="ellipse">
              <a:avLst/>
            </a:prstGeom>
            <a:solidFill>
              <a:srgbClr val="009900"/>
            </a:solidFill>
            <a:ln w="9525">
              <a:solidFill>
                <a:schemeClr val="tx1"/>
              </a:solidFill>
              <a:round/>
              <a:headEnd/>
              <a:tailEnd/>
            </a:ln>
            <a:effectLst/>
          </p:spPr>
          <p:txBody>
            <a:bodyPr wrap="none" anchor="ctr"/>
            <a:lstStyle/>
            <a:p>
              <a:pPr algn="ctr"/>
              <a:endParaRPr lang="en-US" altLang="zh-TW" sz="1800">
                <a:latin typeface="Arial" pitchFamily="34" charset="0"/>
              </a:endParaRPr>
            </a:p>
            <a:p>
              <a:pPr algn="ctr"/>
              <a:endParaRPr lang="en-US" altLang="zh-TW" sz="1800">
                <a:latin typeface="Arial" pitchFamily="34" charset="0"/>
              </a:endParaRPr>
            </a:p>
            <a:p>
              <a:pPr algn="ctr"/>
              <a:endParaRPr lang="en-US" altLang="zh-TW" sz="1800">
                <a:latin typeface="Arial" pitchFamily="34" charset="0"/>
              </a:endParaRPr>
            </a:p>
            <a:p>
              <a:pPr algn="ctr"/>
              <a:endParaRPr lang="en-US" altLang="zh-TW" sz="1800">
                <a:latin typeface="Arial" pitchFamily="34" charset="0"/>
              </a:endParaRPr>
            </a:p>
            <a:p>
              <a:pPr algn="ctr"/>
              <a:endParaRPr lang="en-US" altLang="zh-TW" sz="1800">
                <a:latin typeface="Arial" pitchFamily="34" charset="0"/>
              </a:endParaRPr>
            </a:p>
            <a:p>
              <a:pPr algn="ctr"/>
              <a:r>
                <a:rPr lang="en-US" altLang="zh-TW" sz="1800">
                  <a:latin typeface="Arial" pitchFamily="34" charset="0"/>
                </a:rPr>
                <a:t>Level-1</a:t>
              </a:r>
            </a:p>
          </p:txBody>
        </p:sp>
        <p:sp>
          <p:nvSpPr>
            <p:cNvPr id="47112" name="Oval 8"/>
            <p:cNvSpPr>
              <a:spLocks noChangeArrowheads="1"/>
            </p:cNvSpPr>
            <p:nvPr/>
          </p:nvSpPr>
          <p:spPr bwMode="auto">
            <a:xfrm>
              <a:off x="1972" y="1943"/>
              <a:ext cx="590" cy="561"/>
            </a:xfrm>
            <a:prstGeom prst="ellipse">
              <a:avLst/>
            </a:prstGeom>
            <a:solidFill>
              <a:schemeClr val="folHlink"/>
            </a:solidFill>
            <a:ln w="9525">
              <a:solidFill>
                <a:schemeClr val="tx1"/>
              </a:solidFill>
              <a:round/>
              <a:headEnd/>
              <a:tailEnd/>
            </a:ln>
            <a:effectLst/>
          </p:spPr>
          <p:txBody>
            <a:bodyPr wrap="none" anchor="ctr"/>
            <a:lstStyle/>
            <a:p>
              <a:pPr algn="ctr"/>
              <a:r>
                <a:rPr lang="en-US" altLang="zh-TW">
                  <a:latin typeface="Arial" pitchFamily="34" charset="0"/>
                </a:rPr>
                <a:t>Level -0</a:t>
              </a:r>
            </a:p>
            <a:p>
              <a:pPr algn="ctr"/>
              <a:r>
                <a:rPr lang="en-US" altLang="zh-TW" sz="1000">
                  <a:solidFill>
                    <a:srgbClr val="FF0000"/>
                  </a:solidFill>
                  <a:latin typeface="Arial" pitchFamily="34" charset="0"/>
                </a:rPr>
                <a:t>Highest</a:t>
              </a:r>
            </a:p>
            <a:p>
              <a:pPr algn="ctr"/>
              <a:r>
                <a:rPr lang="en-US" altLang="zh-TW" sz="1000">
                  <a:solidFill>
                    <a:srgbClr val="FF0000"/>
                  </a:solidFill>
                  <a:latin typeface="Arial" pitchFamily="34" charset="0"/>
                </a:rPr>
                <a:t>privilege</a:t>
              </a:r>
            </a:p>
          </p:txBody>
        </p:sp>
        <p:sp>
          <p:nvSpPr>
            <p:cNvPr id="47117" name="Text Box 13"/>
            <p:cNvSpPr txBox="1">
              <a:spLocks noChangeArrowheads="1"/>
            </p:cNvSpPr>
            <p:nvPr/>
          </p:nvSpPr>
          <p:spPr bwMode="auto">
            <a:xfrm>
              <a:off x="4092" y="1728"/>
              <a:ext cx="756" cy="231"/>
            </a:xfrm>
            <a:prstGeom prst="rect">
              <a:avLst/>
            </a:prstGeom>
            <a:noFill/>
            <a:ln w="9525">
              <a:noFill/>
              <a:miter lim="800000"/>
              <a:headEnd/>
              <a:tailEnd/>
            </a:ln>
            <a:effectLst/>
          </p:spPr>
          <p:txBody>
            <a:bodyPr wrap="none">
              <a:spAutoFit/>
            </a:bodyPr>
            <a:lstStyle/>
            <a:p>
              <a:r>
                <a:rPr lang="en-US" altLang="zh-TW" sz="1800">
                  <a:latin typeface="Arial" pitchFamily="34" charset="0"/>
                </a:rPr>
                <a:t>OS kernel</a:t>
              </a:r>
            </a:p>
          </p:txBody>
        </p:sp>
        <p:sp>
          <p:nvSpPr>
            <p:cNvPr id="47118" name="Text Box 14"/>
            <p:cNvSpPr txBox="1">
              <a:spLocks noChangeArrowheads="1"/>
            </p:cNvSpPr>
            <p:nvPr/>
          </p:nvSpPr>
          <p:spPr bwMode="auto">
            <a:xfrm>
              <a:off x="4126" y="2169"/>
              <a:ext cx="1340" cy="404"/>
            </a:xfrm>
            <a:prstGeom prst="rect">
              <a:avLst/>
            </a:prstGeom>
            <a:noFill/>
            <a:ln w="9525">
              <a:noFill/>
              <a:miter lim="800000"/>
              <a:headEnd/>
              <a:tailEnd/>
            </a:ln>
            <a:effectLst/>
          </p:spPr>
          <p:txBody>
            <a:bodyPr wrap="none">
              <a:spAutoFit/>
            </a:bodyPr>
            <a:lstStyle/>
            <a:p>
              <a:r>
                <a:rPr lang="en-US" altLang="zh-TW" sz="1800">
                  <a:latin typeface="Arial" pitchFamily="34" charset="0"/>
                </a:rPr>
                <a:t>OS services</a:t>
              </a:r>
            </a:p>
            <a:p>
              <a:r>
                <a:rPr lang="en-US" altLang="zh-TW" sz="1800">
                  <a:latin typeface="Arial" pitchFamily="34" charset="0"/>
                </a:rPr>
                <a:t>(device driver, etc.)</a:t>
              </a:r>
            </a:p>
          </p:txBody>
        </p:sp>
        <p:sp>
          <p:nvSpPr>
            <p:cNvPr id="47119" name="Text Box 15"/>
            <p:cNvSpPr txBox="1">
              <a:spLocks noChangeArrowheads="1"/>
            </p:cNvSpPr>
            <p:nvPr/>
          </p:nvSpPr>
          <p:spPr bwMode="auto">
            <a:xfrm>
              <a:off x="4150" y="2804"/>
              <a:ext cx="932" cy="231"/>
            </a:xfrm>
            <a:prstGeom prst="rect">
              <a:avLst/>
            </a:prstGeom>
            <a:noFill/>
            <a:ln w="9525">
              <a:noFill/>
              <a:miter lim="800000"/>
              <a:headEnd/>
              <a:tailEnd/>
            </a:ln>
            <a:effectLst/>
          </p:spPr>
          <p:txBody>
            <a:bodyPr wrap="none">
              <a:spAutoFit/>
            </a:bodyPr>
            <a:lstStyle/>
            <a:p>
              <a:r>
                <a:rPr lang="en-US" altLang="zh-TW" sz="1800">
                  <a:latin typeface="Arial" pitchFamily="34" charset="0"/>
                </a:rPr>
                <a:t>Applications </a:t>
              </a:r>
            </a:p>
          </p:txBody>
        </p:sp>
        <p:sp>
          <p:nvSpPr>
            <p:cNvPr id="47120" name="Line 16"/>
            <p:cNvSpPr>
              <a:spLocks noChangeShapeType="1"/>
            </p:cNvSpPr>
            <p:nvPr/>
          </p:nvSpPr>
          <p:spPr bwMode="auto">
            <a:xfrm flipH="1">
              <a:off x="2471" y="1852"/>
              <a:ext cx="1621" cy="408"/>
            </a:xfrm>
            <a:prstGeom prst="line">
              <a:avLst/>
            </a:prstGeom>
            <a:noFill/>
            <a:ln w="9525">
              <a:solidFill>
                <a:schemeClr val="tx1"/>
              </a:solidFill>
              <a:round/>
              <a:headEnd/>
              <a:tailEnd type="triangle" w="med" len="med"/>
            </a:ln>
            <a:effectLst/>
          </p:spPr>
          <p:txBody>
            <a:bodyPr/>
            <a:lstStyle/>
            <a:p>
              <a:endParaRPr lang="en-IN"/>
            </a:p>
          </p:txBody>
        </p:sp>
        <p:sp>
          <p:nvSpPr>
            <p:cNvPr id="47121" name="Line 17"/>
            <p:cNvSpPr>
              <a:spLocks noChangeShapeType="1"/>
            </p:cNvSpPr>
            <p:nvPr/>
          </p:nvSpPr>
          <p:spPr bwMode="auto">
            <a:xfrm flipH="1">
              <a:off x="2562" y="2351"/>
              <a:ext cx="1598" cy="153"/>
            </a:xfrm>
            <a:prstGeom prst="line">
              <a:avLst/>
            </a:prstGeom>
            <a:noFill/>
            <a:ln w="9525">
              <a:solidFill>
                <a:schemeClr val="tx1"/>
              </a:solidFill>
              <a:round/>
              <a:headEnd/>
              <a:tailEnd type="triangle" w="med" len="med"/>
            </a:ln>
            <a:effectLst/>
          </p:spPr>
          <p:txBody>
            <a:bodyPr/>
            <a:lstStyle/>
            <a:p>
              <a:endParaRPr lang="en-IN"/>
            </a:p>
          </p:txBody>
        </p:sp>
        <p:sp>
          <p:nvSpPr>
            <p:cNvPr id="47122" name="Line 18"/>
            <p:cNvSpPr>
              <a:spLocks noChangeShapeType="1"/>
            </p:cNvSpPr>
            <p:nvPr/>
          </p:nvSpPr>
          <p:spPr bwMode="auto">
            <a:xfrm flipH="1">
              <a:off x="2698" y="2351"/>
              <a:ext cx="1462" cy="495"/>
            </a:xfrm>
            <a:prstGeom prst="line">
              <a:avLst/>
            </a:prstGeom>
            <a:noFill/>
            <a:ln w="9525">
              <a:solidFill>
                <a:schemeClr val="tx1"/>
              </a:solidFill>
              <a:round/>
              <a:headEnd/>
              <a:tailEnd type="triangle" w="med" len="med"/>
            </a:ln>
            <a:effectLst/>
          </p:spPr>
          <p:txBody>
            <a:bodyPr/>
            <a:lstStyle/>
            <a:p>
              <a:endParaRPr lang="en-IN"/>
            </a:p>
          </p:txBody>
        </p:sp>
        <p:sp>
          <p:nvSpPr>
            <p:cNvPr id="47123" name="Line 19"/>
            <p:cNvSpPr>
              <a:spLocks noChangeShapeType="1"/>
            </p:cNvSpPr>
            <p:nvPr/>
          </p:nvSpPr>
          <p:spPr bwMode="auto">
            <a:xfrm flipH="1">
              <a:off x="2789" y="2941"/>
              <a:ext cx="1371" cy="408"/>
            </a:xfrm>
            <a:prstGeom prst="line">
              <a:avLst/>
            </a:prstGeom>
            <a:noFill/>
            <a:ln w="9525">
              <a:solidFill>
                <a:schemeClr val="tx1"/>
              </a:solidFill>
              <a:round/>
              <a:headEnd/>
              <a:tailEnd type="triangle" w="med" len="med"/>
            </a:ln>
            <a:effectLst/>
          </p:spPr>
          <p:txBody>
            <a:bodyPr/>
            <a:lstStyle/>
            <a:p>
              <a:endParaRPr lang="en-IN"/>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TW"/>
              <a:t>Outline</a:t>
            </a:r>
          </a:p>
        </p:txBody>
      </p:sp>
      <p:sp>
        <p:nvSpPr>
          <p:cNvPr id="7171" name="Rectangle 3"/>
          <p:cNvSpPr>
            <a:spLocks noGrp="1" noChangeArrowheads="1"/>
          </p:cNvSpPr>
          <p:nvPr>
            <p:ph type="body" idx="1"/>
          </p:nvPr>
        </p:nvSpPr>
        <p:spPr/>
        <p:txBody>
          <a:bodyPr/>
          <a:lstStyle/>
          <a:p>
            <a:r>
              <a:rPr lang="en-US" altLang="zh-TW"/>
              <a:t>The needs of virtualization</a:t>
            </a:r>
          </a:p>
          <a:p>
            <a:r>
              <a:rPr lang="en-US" altLang="zh-TW"/>
              <a:t>The concepts</a:t>
            </a:r>
          </a:p>
          <a:p>
            <a:r>
              <a:rPr lang="en-US" altLang="zh-TW"/>
              <a:t>Types of virtualization</a:t>
            </a:r>
          </a:p>
          <a:p>
            <a:r>
              <a:rPr lang="en-US" altLang="zh-TW"/>
              <a:t>Issues in virtualization</a:t>
            </a:r>
          </a:p>
          <a:p>
            <a:r>
              <a:rPr lang="en-US" altLang="zh-TW"/>
              <a:t>Implementation cases</a:t>
            </a:r>
          </a:p>
          <a:p>
            <a:r>
              <a:rPr lang="en-US" altLang="zh-TW"/>
              <a:t>Conclusion </a:t>
            </a:r>
          </a:p>
          <a:p>
            <a:endParaRPr lang="en-US" altLang="zh-TW"/>
          </a:p>
          <a:p>
            <a:endParaRPr lang="en-US" altLang="zh-TW"/>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TW"/>
              <a:t>The challenges of x86 hardware virtualization</a:t>
            </a:r>
          </a:p>
        </p:txBody>
      </p:sp>
      <p:grpSp>
        <p:nvGrpSpPr>
          <p:cNvPr id="46099" name="Group 19"/>
          <p:cNvGrpSpPr>
            <a:grpSpLocks/>
          </p:cNvGrpSpPr>
          <p:nvPr/>
        </p:nvGrpSpPr>
        <p:grpSpPr bwMode="auto">
          <a:xfrm>
            <a:off x="1692275" y="2524125"/>
            <a:ext cx="6021388" cy="3281363"/>
            <a:chOff x="1066" y="1590"/>
            <a:chExt cx="3793" cy="2067"/>
          </a:xfrm>
        </p:grpSpPr>
        <p:sp>
          <p:nvSpPr>
            <p:cNvPr id="46086" name="AutoShape 6"/>
            <p:cNvSpPr>
              <a:spLocks noChangeArrowheads="1"/>
            </p:cNvSpPr>
            <p:nvPr/>
          </p:nvSpPr>
          <p:spPr bwMode="auto">
            <a:xfrm>
              <a:off x="2154" y="3081"/>
              <a:ext cx="984" cy="576"/>
            </a:xfrm>
            <a:prstGeom prst="roundRect">
              <a:avLst>
                <a:gd name="adj" fmla="val 16667"/>
              </a:avLst>
            </a:prstGeom>
            <a:solidFill>
              <a:srgbClr val="0033CC"/>
            </a:solidFill>
            <a:ln w="28575">
              <a:solidFill>
                <a:schemeClr val="tx1"/>
              </a:solidFill>
              <a:round/>
              <a:headEnd/>
              <a:tailEnd/>
            </a:ln>
            <a:effectLst/>
          </p:spPr>
          <p:txBody>
            <a:bodyPr wrap="none" anchor="ctr"/>
            <a:lstStyle/>
            <a:p>
              <a:pPr algn="ctr"/>
              <a:r>
                <a:rPr lang="en-US" altLang="zh-TW" sz="1800" b="1">
                  <a:solidFill>
                    <a:schemeClr val="bg1"/>
                  </a:solidFill>
                  <a:latin typeface="Tahoma" pitchFamily="34" charset="0"/>
                </a:rPr>
                <a:t>Hardware</a:t>
              </a:r>
            </a:p>
          </p:txBody>
        </p:sp>
        <p:sp>
          <p:nvSpPr>
            <p:cNvPr id="46087" name="AutoShape 7"/>
            <p:cNvSpPr>
              <a:spLocks noChangeArrowheads="1"/>
            </p:cNvSpPr>
            <p:nvPr/>
          </p:nvSpPr>
          <p:spPr bwMode="auto">
            <a:xfrm>
              <a:off x="2154" y="1953"/>
              <a:ext cx="984" cy="298"/>
            </a:xfrm>
            <a:prstGeom prst="roundRect">
              <a:avLst>
                <a:gd name="adj" fmla="val 16667"/>
              </a:avLst>
            </a:prstGeom>
            <a:solidFill>
              <a:srgbClr val="B2B2B2"/>
            </a:solidFill>
            <a:ln w="28575">
              <a:solidFill>
                <a:schemeClr val="tx1"/>
              </a:solidFill>
              <a:round/>
              <a:headEnd/>
              <a:tailEnd/>
            </a:ln>
            <a:effectLst/>
          </p:spPr>
          <p:txBody>
            <a:bodyPr wrap="none" anchor="ctr"/>
            <a:lstStyle/>
            <a:p>
              <a:pPr algn="ctr"/>
              <a:endParaRPr lang="en-US" sz="1800" b="1">
                <a:latin typeface="Tahoma" pitchFamily="34" charset="0"/>
              </a:endParaRPr>
            </a:p>
          </p:txBody>
        </p:sp>
        <p:sp>
          <p:nvSpPr>
            <p:cNvPr id="46088" name="AutoShape 8"/>
            <p:cNvSpPr>
              <a:spLocks noChangeArrowheads="1"/>
            </p:cNvSpPr>
            <p:nvPr/>
          </p:nvSpPr>
          <p:spPr bwMode="auto">
            <a:xfrm>
              <a:off x="2154" y="2341"/>
              <a:ext cx="984" cy="298"/>
            </a:xfrm>
            <a:prstGeom prst="roundRect">
              <a:avLst>
                <a:gd name="adj" fmla="val 16667"/>
              </a:avLst>
            </a:prstGeom>
            <a:solidFill>
              <a:srgbClr val="B2B2B2"/>
            </a:solidFill>
            <a:ln w="28575">
              <a:solidFill>
                <a:schemeClr val="tx1"/>
              </a:solidFill>
              <a:round/>
              <a:headEnd/>
              <a:tailEnd/>
            </a:ln>
            <a:effectLst/>
          </p:spPr>
          <p:txBody>
            <a:bodyPr wrap="none" anchor="ctr"/>
            <a:lstStyle/>
            <a:p>
              <a:pPr algn="ctr"/>
              <a:endParaRPr lang="en-US" sz="1800" b="1">
                <a:latin typeface="Tahoma" pitchFamily="34" charset="0"/>
              </a:endParaRPr>
            </a:p>
          </p:txBody>
        </p:sp>
        <p:sp>
          <p:nvSpPr>
            <p:cNvPr id="46089" name="AutoShape 9"/>
            <p:cNvSpPr>
              <a:spLocks noChangeArrowheads="1"/>
            </p:cNvSpPr>
            <p:nvPr/>
          </p:nvSpPr>
          <p:spPr bwMode="auto">
            <a:xfrm>
              <a:off x="2161" y="2704"/>
              <a:ext cx="984" cy="272"/>
            </a:xfrm>
            <a:prstGeom prst="roundRect">
              <a:avLst>
                <a:gd name="adj" fmla="val 16667"/>
              </a:avLst>
            </a:prstGeom>
            <a:solidFill>
              <a:srgbClr val="009900"/>
            </a:solidFill>
            <a:ln w="28575">
              <a:solidFill>
                <a:schemeClr val="tx1"/>
              </a:solidFill>
              <a:round/>
              <a:headEnd/>
              <a:tailEnd/>
            </a:ln>
            <a:effectLst/>
          </p:spPr>
          <p:txBody>
            <a:bodyPr wrap="none" anchor="ctr"/>
            <a:lstStyle/>
            <a:p>
              <a:pPr algn="ctr"/>
              <a:r>
                <a:rPr lang="en-US" altLang="zh-TW" sz="1800" b="1">
                  <a:latin typeface="Tahoma" pitchFamily="34" charset="0"/>
                </a:rPr>
                <a:t>OS</a:t>
              </a:r>
            </a:p>
          </p:txBody>
        </p:sp>
        <p:sp>
          <p:nvSpPr>
            <p:cNvPr id="46090" name="AutoShape 10"/>
            <p:cNvSpPr>
              <a:spLocks noChangeArrowheads="1"/>
            </p:cNvSpPr>
            <p:nvPr/>
          </p:nvSpPr>
          <p:spPr bwMode="auto">
            <a:xfrm>
              <a:off x="2155" y="1590"/>
              <a:ext cx="984" cy="298"/>
            </a:xfrm>
            <a:prstGeom prst="roundRect">
              <a:avLst>
                <a:gd name="adj" fmla="val 16667"/>
              </a:avLst>
            </a:prstGeom>
            <a:solidFill>
              <a:srgbClr val="FFCC00"/>
            </a:solidFill>
            <a:ln w="28575">
              <a:solidFill>
                <a:schemeClr val="tx1"/>
              </a:solidFill>
              <a:round/>
              <a:headEnd/>
              <a:tailEnd/>
            </a:ln>
            <a:effectLst/>
          </p:spPr>
          <p:txBody>
            <a:bodyPr wrap="none" anchor="ctr"/>
            <a:lstStyle/>
            <a:p>
              <a:pPr algn="ctr"/>
              <a:r>
                <a:rPr lang="en-US" altLang="zh-TW" sz="1800" b="1">
                  <a:latin typeface="Tahoma" pitchFamily="34" charset="0"/>
                </a:rPr>
                <a:t>Application</a:t>
              </a:r>
            </a:p>
          </p:txBody>
        </p:sp>
        <p:sp>
          <p:nvSpPr>
            <p:cNvPr id="46091" name="AutoShape 11"/>
            <p:cNvSpPr>
              <a:spLocks noChangeArrowheads="1"/>
            </p:cNvSpPr>
            <p:nvPr/>
          </p:nvSpPr>
          <p:spPr bwMode="auto">
            <a:xfrm>
              <a:off x="1066" y="1953"/>
              <a:ext cx="984" cy="298"/>
            </a:xfrm>
            <a:prstGeom prst="roundRect">
              <a:avLst>
                <a:gd name="adj" fmla="val 16667"/>
              </a:avLst>
            </a:prstGeom>
            <a:noFill/>
            <a:ln w="28575">
              <a:noFill/>
              <a:round/>
              <a:headEnd/>
              <a:tailEnd/>
            </a:ln>
            <a:effectLst/>
          </p:spPr>
          <p:txBody>
            <a:bodyPr wrap="none" anchor="ctr"/>
            <a:lstStyle/>
            <a:p>
              <a:pPr algn="ctr"/>
              <a:r>
                <a:rPr lang="en-US" altLang="zh-TW" sz="1800" b="1">
                  <a:latin typeface="Tahoma" pitchFamily="34" charset="0"/>
                </a:rPr>
                <a:t>Ring 2</a:t>
              </a:r>
            </a:p>
          </p:txBody>
        </p:sp>
        <p:sp>
          <p:nvSpPr>
            <p:cNvPr id="46092" name="AutoShape 12"/>
            <p:cNvSpPr>
              <a:spLocks noChangeArrowheads="1"/>
            </p:cNvSpPr>
            <p:nvPr/>
          </p:nvSpPr>
          <p:spPr bwMode="auto">
            <a:xfrm>
              <a:off x="1066" y="2341"/>
              <a:ext cx="984" cy="298"/>
            </a:xfrm>
            <a:prstGeom prst="roundRect">
              <a:avLst>
                <a:gd name="adj" fmla="val 16667"/>
              </a:avLst>
            </a:prstGeom>
            <a:noFill/>
            <a:ln w="28575">
              <a:noFill/>
              <a:round/>
              <a:headEnd/>
              <a:tailEnd/>
            </a:ln>
            <a:effectLst/>
          </p:spPr>
          <p:txBody>
            <a:bodyPr wrap="none" anchor="ctr"/>
            <a:lstStyle/>
            <a:p>
              <a:pPr algn="ctr"/>
              <a:r>
                <a:rPr lang="en-US" altLang="zh-TW" sz="1800" b="1">
                  <a:latin typeface="Tahoma" pitchFamily="34" charset="0"/>
                </a:rPr>
                <a:t>Ring 1</a:t>
              </a:r>
            </a:p>
          </p:txBody>
        </p:sp>
        <p:sp>
          <p:nvSpPr>
            <p:cNvPr id="46093" name="AutoShape 13"/>
            <p:cNvSpPr>
              <a:spLocks noChangeArrowheads="1"/>
            </p:cNvSpPr>
            <p:nvPr/>
          </p:nvSpPr>
          <p:spPr bwMode="auto">
            <a:xfrm>
              <a:off x="1073" y="2704"/>
              <a:ext cx="984" cy="272"/>
            </a:xfrm>
            <a:prstGeom prst="roundRect">
              <a:avLst>
                <a:gd name="adj" fmla="val 16667"/>
              </a:avLst>
            </a:prstGeom>
            <a:noFill/>
            <a:ln w="28575">
              <a:noFill/>
              <a:round/>
              <a:headEnd/>
              <a:tailEnd/>
            </a:ln>
            <a:effectLst/>
          </p:spPr>
          <p:txBody>
            <a:bodyPr wrap="none" anchor="ctr"/>
            <a:lstStyle/>
            <a:p>
              <a:pPr algn="ctr"/>
              <a:r>
                <a:rPr lang="en-US" altLang="zh-TW" sz="1800" b="1">
                  <a:latin typeface="Tahoma" pitchFamily="34" charset="0"/>
                </a:rPr>
                <a:t>Ring 0</a:t>
              </a:r>
            </a:p>
          </p:txBody>
        </p:sp>
        <p:sp>
          <p:nvSpPr>
            <p:cNvPr id="46094" name="AutoShape 14"/>
            <p:cNvSpPr>
              <a:spLocks noChangeArrowheads="1"/>
            </p:cNvSpPr>
            <p:nvPr/>
          </p:nvSpPr>
          <p:spPr bwMode="auto">
            <a:xfrm>
              <a:off x="1067" y="1590"/>
              <a:ext cx="984" cy="298"/>
            </a:xfrm>
            <a:prstGeom prst="roundRect">
              <a:avLst>
                <a:gd name="adj" fmla="val 16667"/>
              </a:avLst>
            </a:prstGeom>
            <a:noFill/>
            <a:ln w="28575">
              <a:noFill/>
              <a:round/>
              <a:headEnd/>
              <a:tailEnd/>
            </a:ln>
            <a:effectLst/>
          </p:spPr>
          <p:txBody>
            <a:bodyPr wrap="none" anchor="ctr"/>
            <a:lstStyle/>
            <a:p>
              <a:pPr algn="ctr"/>
              <a:r>
                <a:rPr lang="en-US" altLang="zh-TW" sz="1800" b="1">
                  <a:latin typeface="Tahoma" pitchFamily="34" charset="0"/>
                </a:rPr>
                <a:t>Ring 3</a:t>
              </a:r>
            </a:p>
          </p:txBody>
        </p:sp>
        <p:cxnSp>
          <p:nvCxnSpPr>
            <p:cNvPr id="46096" name="AutoShape 16"/>
            <p:cNvCxnSpPr>
              <a:cxnSpLocks noChangeShapeType="1"/>
              <a:stCxn id="46090" idx="3"/>
              <a:endCxn id="46086" idx="3"/>
            </p:cNvCxnSpPr>
            <p:nvPr/>
          </p:nvCxnSpPr>
          <p:spPr bwMode="auto">
            <a:xfrm flipH="1">
              <a:off x="3147" y="1739"/>
              <a:ext cx="1" cy="1630"/>
            </a:xfrm>
            <a:prstGeom prst="curvedConnector3">
              <a:avLst>
                <a:gd name="adj1" fmla="val -58100000"/>
              </a:avLst>
            </a:prstGeom>
            <a:noFill/>
            <a:ln w="38100">
              <a:solidFill>
                <a:schemeClr val="bg2"/>
              </a:solidFill>
              <a:round/>
              <a:headEnd/>
              <a:tailEnd type="triangle" w="med" len="med"/>
            </a:ln>
            <a:effectLst/>
          </p:spPr>
        </p:cxnSp>
        <p:cxnSp>
          <p:nvCxnSpPr>
            <p:cNvPr id="46097" name="AutoShape 17"/>
            <p:cNvCxnSpPr>
              <a:cxnSpLocks noChangeShapeType="1"/>
              <a:stCxn id="46089" idx="3"/>
              <a:endCxn id="46086" idx="3"/>
            </p:cNvCxnSpPr>
            <p:nvPr/>
          </p:nvCxnSpPr>
          <p:spPr bwMode="auto">
            <a:xfrm flipH="1">
              <a:off x="3147" y="2840"/>
              <a:ext cx="7" cy="529"/>
            </a:xfrm>
            <a:prstGeom prst="curvedConnector3">
              <a:avLst>
                <a:gd name="adj1" fmla="val -4100000"/>
              </a:avLst>
            </a:prstGeom>
            <a:noFill/>
            <a:ln w="38100">
              <a:solidFill>
                <a:schemeClr val="bg2"/>
              </a:solidFill>
              <a:round/>
              <a:headEnd/>
              <a:tailEnd type="triangle" w="med" len="med"/>
            </a:ln>
            <a:effectLst/>
          </p:spPr>
        </p:cxnSp>
        <p:sp>
          <p:nvSpPr>
            <p:cNvPr id="46098" name="Text Box 18"/>
            <p:cNvSpPr txBox="1">
              <a:spLocks noChangeArrowheads="1"/>
            </p:cNvSpPr>
            <p:nvPr/>
          </p:nvSpPr>
          <p:spPr bwMode="auto">
            <a:xfrm>
              <a:off x="3775" y="2309"/>
              <a:ext cx="1084" cy="750"/>
            </a:xfrm>
            <a:prstGeom prst="rect">
              <a:avLst/>
            </a:prstGeom>
            <a:noFill/>
            <a:ln w="38100">
              <a:noFill/>
              <a:miter lim="800000"/>
              <a:headEnd/>
              <a:tailEnd/>
            </a:ln>
            <a:effectLst/>
          </p:spPr>
          <p:txBody>
            <a:bodyPr wrap="none">
              <a:spAutoFit/>
            </a:bodyPr>
            <a:lstStyle/>
            <a:p>
              <a:r>
                <a:rPr lang="en-US" altLang="zh-TW" sz="1800">
                  <a:solidFill>
                    <a:schemeClr val="bg2"/>
                  </a:solidFill>
                  <a:latin typeface="Arial" pitchFamily="34" charset="0"/>
                </a:rPr>
                <a:t>Direct </a:t>
              </a:r>
            </a:p>
            <a:p>
              <a:r>
                <a:rPr lang="en-US" altLang="zh-TW" sz="1800">
                  <a:solidFill>
                    <a:schemeClr val="bg2"/>
                  </a:solidFill>
                  <a:latin typeface="Arial" pitchFamily="34" charset="0"/>
                </a:rPr>
                <a:t>Execution </a:t>
              </a:r>
            </a:p>
            <a:p>
              <a:r>
                <a:rPr lang="en-US" altLang="zh-TW" sz="1800">
                  <a:solidFill>
                    <a:schemeClr val="bg2"/>
                  </a:solidFill>
                  <a:latin typeface="Arial" pitchFamily="34" charset="0"/>
                </a:rPr>
                <a:t>of user and OS</a:t>
              </a:r>
            </a:p>
            <a:p>
              <a:r>
                <a:rPr lang="en-US" altLang="zh-TW" sz="1800">
                  <a:solidFill>
                    <a:schemeClr val="bg2"/>
                  </a:solidFill>
                  <a:latin typeface="Arial" pitchFamily="34" charset="0"/>
                </a:rPr>
                <a:t>Requests </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zh-TW"/>
              <a:t>The Problems and the Solutions</a:t>
            </a:r>
          </a:p>
        </p:txBody>
      </p:sp>
      <p:sp>
        <p:nvSpPr>
          <p:cNvPr id="94211" name="Rectangle 3"/>
          <p:cNvSpPr>
            <a:spLocks noGrp="1" noChangeArrowheads="1"/>
          </p:cNvSpPr>
          <p:nvPr>
            <p:ph type="body" idx="1"/>
          </p:nvPr>
        </p:nvSpPr>
        <p:spPr/>
        <p:txBody>
          <a:bodyPr/>
          <a:lstStyle/>
          <a:p>
            <a:pPr>
              <a:lnSpc>
                <a:spcPct val="110000"/>
              </a:lnSpc>
            </a:pPr>
            <a:r>
              <a:rPr lang="en-US" altLang="zh-TW" sz="2800"/>
              <a:t>Originally designed for “personal use” (PC)</a:t>
            </a:r>
          </a:p>
          <a:p>
            <a:pPr>
              <a:lnSpc>
                <a:spcPct val="110000"/>
              </a:lnSpc>
            </a:pPr>
            <a:r>
              <a:rPr lang="en-US" altLang="zh-TW" sz="2800"/>
              <a:t>Security problems caused by Interception and privileged operations becomes critical</a:t>
            </a:r>
          </a:p>
          <a:p>
            <a:pPr>
              <a:lnSpc>
                <a:spcPct val="110000"/>
              </a:lnSpc>
            </a:pPr>
            <a:r>
              <a:rPr lang="en-US" altLang="zh-TW" sz="2800"/>
              <a:t>Solutions to Full virtualization of x86 CPU</a:t>
            </a:r>
          </a:p>
          <a:p>
            <a:pPr lvl="1">
              <a:lnSpc>
                <a:spcPct val="110000"/>
              </a:lnSpc>
            </a:pPr>
            <a:r>
              <a:rPr lang="en-US" altLang="zh-TW" sz="2400"/>
              <a:t>Full description of operations of all x86 hardware (but they evolve)</a:t>
            </a:r>
          </a:p>
          <a:p>
            <a:pPr lvl="1">
              <a:lnSpc>
                <a:spcPct val="110000"/>
              </a:lnSpc>
            </a:pPr>
            <a:r>
              <a:rPr lang="en-US" altLang="zh-TW" sz="2400"/>
              <a:t>Binary translation (almost established) </a:t>
            </a:r>
          </a:p>
          <a:p>
            <a:pPr lvl="1">
              <a:lnSpc>
                <a:spcPct val="110000"/>
              </a:lnSpc>
            </a:pPr>
            <a:r>
              <a:rPr lang="en-US" altLang="zh-TW" sz="2400"/>
              <a:t>OS-assisted (or paravirtualization)</a:t>
            </a:r>
          </a:p>
          <a:p>
            <a:pPr lvl="1">
              <a:lnSpc>
                <a:spcPct val="110000"/>
              </a:lnSpc>
            </a:pPr>
            <a:r>
              <a:rPr lang="en-US" altLang="zh-TW" sz="2400"/>
              <a:t>Hardware-assisted (future direction)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zh-TW"/>
              <a:t>Binary translation</a:t>
            </a:r>
          </a:p>
        </p:txBody>
      </p:sp>
      <p:sp>
        <p:nvSpPr>
          <p:cNvPr id="95235" name="Rectangle 3"/>
          <p:cNvSpPr>
            <a:spLocks noGrp="1" noChangeArrowheads="1"/>
          </p:cNvSpPr>
          <p:nvPr>
            <p:ph type="body" idx="1"/>
          </p:nvPr>
        </p:nvSpPr>
        <p:spPr/>
        <p:txBody>
          <a:bodyPr/>
          <a:lstStyle/>
          <a:p>
            <a:r>
              <a:rPr lang="en-US" altLang="zh-TW" sz="1900"/>
              <a:t>Kernel code of non-virtualizable instructions are translated to replace with new sequences of instructions that have the intended effect on the virtual hardware. Each virtual machine monitor provides each Virtual Machine with all the services of the physical system, including a virtual BIOS, virtual devices and virtualized memory management. </a:t>
            </a:r>
          </a:p>
          <a:p>
            <a:r>
              <a:rPr lang="en-US" altLang="zh-TW" sz="1900"/>
              <a:t>This combination of binary translation and direct execution provides Full Virtualization as the guest OS is fully abstracted (completely decoupled) from the underlying hardware by the virtualization layer. The guest OS is not aware it is being virtualized and requires no modification. </a:t>
            </a:r>
          </a:p>
          <a:p>
            <a:r>
              <a:rPr lang="en-US" altLang="zh-TW" sz="1900"/>
              <a:t>The hypervisor translates all operating system instructions on the fly and caches the results for future use, while user level instructions run unmodified at native speed. </a:t>
            </a:r>
          </a:p>
          <a:p>
            <a:r>
              <a:rPr lang="en-US" altLang="zh-TW" sz="1900"/>
              <a:t>Examples</a:t>
            </a:r>
          </a:p>
          <a:p>
            <a:pPr lvl="1"/>
            <a:r>
              <a:rPr lang="en-US" altLang="zh-TW" sz="1700"/>
              <a:t>VMware</a:t>
            </a:r>
          </a:p>
          <a:p>
            <a:pPr lvl="1"/>
            <a:r>
              <a:rPr lang="en-US" altLang="zh-TW" sz="1700"/>
              <a:t>Microsoft Virtual Server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TW"/>
              <a:t>Binary translation</a:t>
            </a:r>
          </a:p>
        </p:txBody>
      </p:sp>
      <p:sp>
        <p:nvSpPr>
          <p:cNvPr id="88068" name="AutoShape 4"/>
          <p:cNvSpPr>
            <a:spLocks noChangeArrowheads="1"/>
          </p:cNvSpPr>
          <p:nvPr/>
        </p:nvSpPr>
        <p:spPr bwMode="auto">
          <a:xfrm>
            <a:off x="3419475" y="4891088"/>
            <a:ext cx="1562100" cy="914400"/>
          </a:xfrm>
          <a:prstGeom prst="roundRect">
            <a:avLst>
              <a:gd name="adj" fmla="val 16667"/>
            </a:avLst>
          </a:prstGeom>
          <a:solidFill>
            <a:srgbClr val="0033CC"/>
          </a:solidFill>
          <a:ln w="28575">
            <a:solidFill>
              <a:schemeClr val="tx1"/>
            </a:solidFill>
            <a:round/>
            <a:headEnd/>
            <a:tailEnd/>
          </a:ln>
          <a:effectLst/>
        </p:spPr>
        <p:txBody>
          <a:bodyPr wrap="none" anchor="ctr"/>
          <a:lstStyle/>
          <a:p>
            <a:pPr algn="ctr"/>
            <a:r>
              <a:rPr lang="en-US" altLang="zh-TW" sz="1800" b="1">
                <a:solidFill>
                  <a:schemeClr val="bg1"/>
                </a:solidFill>
                <a:latin typeface="Tahoma" pitchFamily="34" charset="0"/>
              </a:rPr>
              <a:t>Hardware</a:t>
            </a:r>
          </a:p>
        </p:txBody>
      </p:sp>
      <p:sp>
        <p:nvSpPr>
          <p:cNvPr id="88069" name="AutoShape 5"/>
          <p:cNvSpPr>
            <a:spLocks noChangeArrowheads="1"/>
          </p:cNvSpPr>
          <p:nvPr/>
        </p:nvSpPr>
        <p:spPr bwMode="auto">
          <a:xfrm>
            <a:off x="3419475" y="3100388"/>
            <a:ext cx="1562100" cy="473075"/>
          </a:xfrm>
          <a:prstGeom prst="roundRect">
            <a:avLst>
              <a:gd name="adj" fmla="val 16667"/>
            </a:avLst>
          </a:prstGeom>
          <a:solidFill>
            <a:srgbClr val="B2B2B2"/>
          </a:solidFill>
          <a:ln w="28575">
            <a:solidFill>
              <a:schemeClr val="tx1"/>
            </a:solidFill>
            <a:round/>
            <a:headEnd/>
            <a:tailEnd/>
          </a:ln>
          <a:effectLst/>
        </p:spPr>
        <p:txBody>
          <a:bodyPr wrap="none" anchor="ctr"/>
          <a:lstStyle/>
          <a:p>
            <a:pPr algn="ctr"/>
            <a:endParaRPr lang="en-US" sz="1800" b="1">
              <a:latin typeface="Tahoma" pitchFamily="34" charset="0"/>
            </a:endParaRPr>
          </a:p>
        </p:txBody>
      </p:sp>
      <p:sp>
        <p:nvSpPr>
          <p:cNvPr id="88070" name="AutoShape 6"/>
          <p:cNvSpPr>
            <a:spLocks noChangeArrowheads="1"/>
          </p:cNvSpPr>
          <p:nvPr/>
        </p:nvSpPr>
        <p:spPr bwMode="auto">
          <a:xfrm>
            <a:off x="3419475" y="3716338"/>
            <a:ext cx="1562100" cy="473075"/>
          </a:xfrm>
          <a:prstGeom prst="roundRect">
            <a:avLst>
              <a:gd name="adj" fmla="val 16667"/>
            </a:avLst>
          </a:prstGeom>
          <a:solidFill>
            <a:schemeClr val="folHlink"/>
          </a:solidFill>
          <a:ln w="28575">
            <a:solidFill>
              <a:schemeClr val="tx1"/>
            </a:solidFill>
            <a:round/>
            <a:headEnd/>
            <a:tailEnd/>
          </a:ln>
          <a:effectLst/>
        </p:spPr>
        <p:txBody>
          <a:bodyPr wrap="none" anchor="ctr"/>
          <a:lstStyle/>
          <a:p>
            <a:pPr algn="ctr"/>
            <a:r>
              <a:rPr lang="en-US" altLang="zh-TW" sz="1800" b="1">
                <a:latin typeface="Tahoma" pitchFamily="34" charset="0"/>
              </a:rPr>
              <a:t>Guest OS</a:t>
            </a:r>
          </a:p>
        </p:txBody>
      </p:sp>
      <p:sp>
        <p:nvSpPr>
          <p:cNvPr id="88071" name="AutoShape 7"/>
          <p:cNvSpPr>
            <a:spLocks noChangeArrowheads="1"/>
          </p:cNvSpPr>
          <p:nvPr/>
        </p:nvSpPr>
        <p:spPr bwMode="auto">
          <a:xfrm>
            <a:off x="3430588" y="4292600"/>
            <a:ext cx="1562100" cy="431800"/>
          </a:xfrm>
          <a:prstGeom prst="roundRect">
            <a:avLst>
              <a:gd name="adj" fmla="val 16667"/>
            </a:avLst>
          </a:prstGeom>
          <a:solidFill>
            <a:srgbClr val="009900"/>
          </a:solidFill>
          <a:ln w="28575">
            <a:solidFill>
              <a:schemeClr val="tx1"/>
            </a:solidFill>
            <a:round/>
            <a:headEnd/>
            <a:tailEnd/>
          </a:ln>
          <a:effectLst/>
        </p:spPr>
        <p:txBody>
          <a:bodyPr wrap="none" anchor="ctr"/>
          <a:lstStyle/>
          <a:p>
            <a:pPr algn="ctr"/>
            <a:r>
              <a:rPr lang="en-US" altLang="zh-TW" sz="1800" b="1">
                <a:latin typeface="Tahoma" pitchFamily="34" charset="0"/>
              </a:rPr>
              <a:t>VMM</a:t>
            </a:r>
          </a:p>
        </p:txBody>
      </p:sp>
      <p:sp>
        <p:nvSpPr>
          <p:cNvPr id="88072" name="AutoShape 8"/>
          <p:cNvSpPr>
            <a:spLocks noChangeArrowheads="1"/>
          </p:cNvSpPr>
          <p:nvPr/>
        </p:nvSpPr>
        <p:spPr bwMode="auto">
          <a:xfrm>
            <a:off x="3421063" y="2524125"/>
            <a:ext cx="1562100" cy="473075"/>
          </a:xfrm>
          <a:prstGeom prst="roundRect">
            <a:avLst>
              <a:gd name="adj" fmla="val 16667"/>
            </a:avLst>
          </a:prstGeom>
          <a:solidFill>
            <a:srgbClr val="FFCC00"/>
          </a:solidFill>
          <a:ln w="28575">
            <a:solidFill>
              <a:schemeClr val="tx1"/>
            </a:solidFill>
            <a:round/>
            <a:headEnd/>
            <a:tailEnd/>
          </a:ln>
          <a:effectLst/>
        </p:spPr>
        <p:txBody>
          <a:bodyPr wrap="none" anchor="ctr"/>
          <a:lstStyle/>
          <a:p>
            <a:pPr algn="ctr"/>
            <a:r>
              <a:rPr lang="en-US" altLang="zh-TW" sz="1800" b="1">
                <a:latin typeface="Tahoma" pitchFamily="34" charset="0"/>
              </a:rPr>
              <a:t>Application</a:t>
            </a:r>
          </a:p>
        </p:txBody>
      </p:sp>
      <p:sp>
        <p:nvSpPr>
          <p:cNvPr id="88073" name="AutoShape 9"/>
          <p:cNvSpPr>
            <a:spLocks noChangeArrowheads="1"/>
          </p:cNvSpPr>
          <p:nvPr/>
        </p:nvSpPr>
        <p:spPr bwMode="auto">
          <a:xfrm>
            <a:off x="1692275" y="3100388"/>
            <a:ext cx="1562100" cy="473075"/>
          </a:xfrm>
          <a:prstGeom prst="roundRect">
            <a:avLst>
              <a:gd name="adj" fmla="val 16667"/>
            </a:avLst>
          </a:prstGeom>
          <a:noFill/>
          <a:ln w="28575">
            <a:noFill/>
            <a:round/>
            <a:headEnd/>
            <a:tailEnd/>
          </a:ln>
          <a:effectLst/>
        </p:spPr>
        <p:txBody>
          <a:bodyPr wrap="none" anchor="ctr"/>
          <a:lstStyle/>
          <a:p>
            <a:pPr algn="ctr"/>
            <a:r>
              <a:rPr lang="en-US" altLang="zh-TW" sz="1800" b="1">
                <a:latin typeface="Tahoma" pitchFamily="34" charset="0"/>
              </a:rPr>
              <a:t>Ring 2</a:t>
            </a:r>
          </a:p>
        </p:txBody>
      </p:sp>
      <p:sp>
        <p:nvSpPr>
          <p:cNvPr id="88074" name="AutoShape 10"/>
          <p:cNvSpPr>
            <a:spLocks noChangeArrowheads="1"/>
          </p:cNvSpPr>
          <p:nvPr/>
        </p:nvSpPr>
        <p:spPr bwMode="auto">
          <a:xfrm>
            <a:off x="1692275" y="3716338"/>
            <a:ext cx="1562100" cy="473075"/>
          </a:xfrm>
          <a:prstGeom prst="roundRect">
            <a:avLst>
              <a:gd name="adj" fmla="val 16667"/>
            </a:avLst>
          </a:prstGeom>
          <a:noFill/>
          <a:ln w="28575">
            <a:noFill/>
            <a:round/>
            <a:headEnd/>
            <a:tailEnd/>
          </a:ln>
          <a:effectLst/>
        </p:spPr>
        <p:txBody>
          <a:bodyPr wrap="none" anchor="ctr"/>
          <a:lstStyle/>
          <a:p>
            <a:pPr algn="ctr"/>
            <a:r>
              <a:rPr lang="en-US" altLang="zh-TW" sz="1800" b="1">
                <a:latin typeface="Tahoma" pitchFamily="34" charset="0"/>
              </a:rPr>
              <a:t>Ring 1</a:t>
            </a:r>
          </a:p>
        </p:txBody>
      </p:sp>
      <p:sp>
        <p:nvSpPr>
          <p:cNvPr id="88075" name="AutoShape 11"/>
          <p:cNvSpPr>
            <a:spLocks noChangeArrowheads="1"/>
          </p:cNvSpPr>
          <p:nvPr/>
        </p:nvSpPr>
        <p:spPr bwMode="auto">
          <a:xfrm>
            <a:off x="1703388" y="4292600"/>
            <a:ext cx="1562100" cy="431800"/>
          </a:xfrm>
          <a:prstGeom prst="roundRect">
            <a:avLst>
              <a:gd name="adj" fmla="val 16667"/>
            </a:avLst>
          </a:prstGeom>
          <a:noFill/>
          <a:ln w="28575">
            <a:noFill/>
            <a:round/>
            <a:headEnd/>
            <a:tailEnd/>
          </a:ln>
          <a:effectLst/>
        </p:spPr>
        <p:txBody>
          <a:bodyPr wrap="none" anchor="ctr"/>
          <a:lstStyle/>
          <a:p>
            <a:pPr algn="ctr"/>
            <a:r>
              <a:rPr lang="en-US" altLang="zh-TW" sz="1800" b="1">
                <a:latin typeface="Tahoma" pitchFamily="34" charset="0"/>
              </a:rPr>
              <a:t>Ring 0</a:t>
            </a:r>
          </a:p>
        </p:txBody>
      </p:sp>
      <p:sp>
        <p:nvSpPr>
          <p:cNvPr id="88076" name="AutoShape 12"/>
          <p:cNvSpPr>
            <a:spLocks noChangeArrowheads="1"/>
          </p:cNvSpPr>
          <p:nvPr/>
        </p:nvSpPr>
        <p:spPr bwMode="auto">
          <a:xfrm>
            <a:off x="1693863" y="2524125"/>
            <a:ext cx="1562100" cy="473075"/>
          </a:xfrm>
          <a:prstGeom prst="roundRect">
            <a:avLst>
              <a:gd name="adj" fmla="val 16667"/>
            </a:avLst>
          </a:prstGeom>
          <a:noFill/>
          <a:ln w="28575">
            <a:noFill/>
            <a:round/>
            <a:headEnd/>
            <a:tailEnd/>
          </a:ln>
          <a:effectLst/>
        </p:spPr>
        <p:txBody>
          <a:bodyPr wrap="none" anchor="ctr"/>
          <a:lstStyle/>
          <a:p>
            <a:pPr algn="ctr"/>
            <a:r>
              <a:rPr lang="en-US" altLang="zh-TW" sz="1800" b="1">
                <a:latin typeface="Tahoma" pitchFamily="34" charset="0"/>
              </a:rPr>
              <a:t>Ring 3</a:t>
            </a:r>
          </a:p>
        </p:txBody>
      </p:sp>
      <p:cxnSp>
        <p:nvCxnSpPr>
          <p:cNvPr id="88077" name="AutoShape 13"/>
          <p:cNvCxnSpPr>
            <a:cxnSpLocks noChangeShapeType="1"/>
            <a:stCxn id="88072" idx="3"/>
            <a:endCxn id="88068" idx="3"/>
          </p:cNvCxnSpPr>
          <p:nvPr/>
        </p:nvCxnSpPr>
        <p:spPr bwMode="auto">
          <a:xfrm flipH="1">
            <a:off x="4995863" y="2760663"/>
            <a:ext cx="1587" cy="2587625"/>
          </a:xfrm>
          <a:prstGeom prst="curvedConnector3">
            <a:avLst>
              <a:gd name="adj1" fmla="val -58100000"/>
            </a:avLst>
          </a:prstGeom>
          <a:noFill/>
          <a:ln w="38100">
            <a:solidFill>
              <a:schemeClr val="bg2"/>
            </a:solidFill>
            <a:round/>
            <a:headEnd/>
            <a:tailEnd type="triangle" w="med" len="med"/>
          </a:ln>
          <a:effectLst/>
        </p:spPr>
      </p:cxnSp>
      <p:cxnSp>
        <p:nvCxnSpPr>
          <p:cNvPr id="88078" name="AutoShape 14"/>
          <p:cNvCxnSpPr>
            <a:cxnSpLocks noChangeShapeType="1"/>
            <a:stCxn id="88071" idx="3"/>
            <a:endCxn id="88068" idx="3"/>
          </p:cNvCxnSpPr>
          <p:nvPr/>
        </p:nvCxnSpPr>
        <p:spPr bwMode="auto">
          <a:xfrm flipH="1">
            <a:off x="4995863" y="4508500"/>
            <a:ext cx="11112" cy="839788"/>
          </a:xfrm>
          <a:prstGeom prst="curvedConnector3">
            <a:avLst>
              <a:gd name="adj1" fmla="val -4100000"/>
            </a:avLst>
          </a:prstGeom>
          <a:noFill/>
          <a:ln w="38100">
            <a:solidFill>
              <a:srgbClr val="FF0000"/>
            </a:solidFill>
            <a:round/>
            <a:headEnd/>
            <a:tailEnd type="triangle" w="med" len="med"/>
          </a:ln>
          <a:effectLst/>
        </p:spPr>
      </p:cxnSp>
      <p:sp>
        <p:nvSpPr>
          <p:cNvPr id="88079" name="Text Box 15"/>
          <p:cNvSpPr txBox="1">
            <a:spLocks noChangeArrowheads="1"/>
          </p:cNvSpPr>
          <p:nvPr/>
        </p:nvSpPr>
        <p:spPr bwMode="auto">
          <a:xfrm>
            <a:off x="5992813" y="2760663"/>
            <a:ext cx="1720850" cy="1190625"/>
          </a:xfrm>
          <a:prstGeom prst="rect">
            <a:avLst/>
          </a:prstGeom>
          <a:noFill/>
          <a:ln w="38100">
            <a:noFill/>
            <a:miter lim="800000"/>
            <a:headEnd/>
            <a:tailEnd/>
          </a:ln>
          <a:effectLst/>
        </p:spPr>
        <p:txBody>
          <a:bodyPr wrap="none">
            <a:spAutoFit/>
          </a:bodyPr>
          <a:lstStyle/>
          <a:p>
            <a:r>
              <a:rPr lang="en-US" altLang="zh-TW" sz="1800">
                <a:solidFill>
                  <a:schemeClr val="bg2"/>
                </a:solidFill>
                <a:latin typeface="Arial" pitchFamily="34" charset="0"/>
              </a:rPr>
              <a:t>Direct </a:t>
            </a:r>
          </a:p>
          <a:p>
            <a:r>
              <a:rPr lang="en-US" altLang="zh-TW" sz="1800">
                <a:solidFill>
                  <a:schemeClr val="bg2"/>
                </a:solidFill>
                <a:latin typeface="Arial" pitchFamily="34" charset="0"/>
              </a:rPr>
              <a:t>Execution </a:t>
            </a:r>
          </a:p>
          <a:p>
            <a:r>
              <a:rPr lang="en-US" altLang="zh-TW" sz="1800">
                <a:solidFill>
                  <a:schemeClr val="bg2"/>
                </a:solidFill>
                <a:latin typeface="Arial" pitchFamily="34" charset="0"/>
              </a:rPr>
              <a:t>of user and OS</a:t>
            </a:r>
          </a:p>
          <a:p>
            <a:r>
              <a:rPr lang="en-US" altLang="zh-TW" sz="1800">
                <a:solidFill>
                  <a:schemeClr val="bg2"/>
                </a:solidFill>
                <a:latin typeface="Arial" pitchFamily="34" charset="0"/>
              </a:rPr>
              <a:t>Requests </a:t>
            </a:r>
          </a:p>
        </p:txBody>
      </p:sp>
      <p:sp>
        <p:nvSpPr>
          <p:cNvPr id="88080" name="Text Box 16"/>
          <p:cNvSpPr txBox="1">
            <a:spLocks noChangeArrowheads="1"/>
          </p:cNvSpPr>
          <p:nvPr/>
        </p:nvSpPr>
        <p:spPr bwMode="auto">
          <a:xfrm>
            <a:off x="6011863" y="4183063"/>
            <a:ext cx="1949450" cy="641350"/>
          </a:xfrm>
          <a:prstGeom prst="rect">
            <a:avLst/>
          </a:prstGeom>
          <a:noFill/>
          <a:ln w="38100">
            <a:noFill/>
            <a:miter lim="800000"/>
            <a:headEnd/>
            <a:tailEnd/>
          </a:ln>
          <a:effectLst/>
        </p:spPr>
        <p:txBody>
          <a:bodyPr wrap="none">
            <a:spAutoFit/>
          </a:bodyPr>
          <a:lstStyle/>
          <a:p>
            <a:r>
              <a:rPr lang="en-US" altLang="zh-TW" sz="1800">
                <a:solidFill>
                  <a:srgbClr val="FF0000"/>
                </a:solidFill>
                <a:latin typeface="Arial" pitchFamily="34" charset="0"/>
              </a:rPr>
              <a:t>Binary translation</a:t>
            </a:r>
          </a:p>
          <a:p>
            <a:r>
              <a:rPr lang="en-US" altLang="zh-TW" sz="1800">
                <a:solidFill>
                  <a:srgbClr val="FF0000"/>
                </a:solidFill>
                <a:latin typeface="Arial" pitchFamily="34" charset="0"/>
              </a:rPr>
              <a:t>of OS Requests </a:t>
            </a:r>
          </a:p>
        </p:txBody>
      </p:sp>
      <p:cxnSp>
        <p:nvCxnSpPr>
          <p:cNvPr id="88083" name="AutoShape 19"/>
          <p:cNvCxnSpPr>
            <a:cxnSpLocks noChangeShapeType="1"/>
            <a:stCxn id="88070" idx="3"/>
            <a:endCxn id="88071" idx="3"/>
          </p:cNvCxnSpPr>
          <p:nvPr/>
        </p:nvCxnSpPr>
        <p:spPr bwMode="auto">
          <a:xfrm>
            <a:off x="4995863" y="3952875"/>
            <a:ext cx="11112" cy="555625"/>
          </a:xfrm>
          <a:prstGeom prst="curvedConnector3">
            <a:avLst>
              <a:gd name="adj1" fmla="val 4285713"/>
            </a:avLst>
          </a:prstGeom>
          <a:noFill/>
          <a:ln w="38100">
            <a:solidFill>
              <a:srgbClr val="FF0000"/>
            </a:solidFill>
            <a:round/>
            <a:headEnd/>
            <a:tailEnd type="triangle" w="med" len="med"/>
          </a:ln>
          <a:effectLst/>
        </p:spPr>
      </p:cxnSp>
      <p:sp>
        <p:nvSpPr>
          <p:cNvPr id="88084" name="Text Box 20"/>
          <p:cNvSpPr txBox="1">
            <a:spLocks noChangeArrowheads="1"/>
          </p:cNvSpPr>
          <p:nvPr/>
        </p:nvSpPr>
        <p:spPr bwMode="auto">
          <a:xfrm>
            <a:off x="4903788" y="6256338"/>
            <a:ext cx="3244850" cy="366712"/>
          </a:xfrm>
          <a:prstGeom prst="rect">
            <a:avLst/>
          </a:prstGeom>
          <a:noFill/>
          <a:ln w="9525">
            <a:noFill/>
            <a:miter lim="800000"/>
            <a:headEnd/>
            <a:tailEnd/>
          </a:ln>
          <a:effectLst/>
        </p:spPr>
        <p:txBody>
          <a:bodyPr wrap="none">
            <a:spAutoFit/>
          </a:bodyPr>
          <a:lstStyle/>
          <a:p>
            <a:r>
              <a:rPr lang="en-US" altLang="zh-TW" sz="1800">
                <a:latin typeface="Arial" pitchFamily="34" charset="0"/>
              </a:rPr>
              <a:t>VMM: Virtual Machine Monitor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zh-TW"/>
              <a:t>OS assisted (Paravirtualization)</a:t>
            </a:r>
          </a:p>
        </p:txBody>
      </p:sp>
      <p:sp>
        <p:nvSpPr>
          <p:cNvPr id="96275" name="Rectangle 19"/>
          <p:cNvSpPr>
            <a:spLocks noGrp="1" noChangeArrowheads="1"/>
          </p:cNvSpPr>
          <p:nvPr>
            <p:ph type="body" idx="1"/>
          </p:nvPr>
        </p:nvSpPr>
        <p:spPr/>
        <p:txBody>
          <a:bodyPr/>
          <a:lstStyle/>
          <a:p>
            <a:pPr>
              <a:lnSpc>
                <a:spcPct val="90000"/>
              </a:lnSpc>
            </a:pPr>
            <a:r>
              <a:rPr lang="en-US" altLang="zh-TW" sz="2400"/>
              <a:t>Paravirtualization – via an modified OS kernel as guest OS</a:t>
            </a:r>
          </a:p>
          <a:p>
            <a:pPr lvl="1">
              <a:lnSpc>
                <a:spcPct val="90000"/>
              </a:lnSpc>
            </a:pPr>
            <a:r>
              <a:rPr lang="en-US" altLang="zh-TW" sz="1900"/>
              <a:t>It is very difficult to build the more sophisticated binary translation support necessary for full virtualization. </a:t>
            </a:r>
          </a:p>
          <a:p>
            <a:pPr lvl="1">
              <a:lnSpc>
                <a:spcPct val="90000"/>
              </a:lnSpc>
            </a:pPr>
            <a:r>
              <a:rPr lang="en-US" altLang="zh-TW" sz="1900"/>
              <a:t>Paravirtualization involves modifying the OS kernel to replace non-virtualizable instructions with hypercalls that communicate directly with the virtualization layer hypervisor. </a:t>
            </a:r>
          </a:p>
          <a:p>
            <a:pPr lvl="1">
              <a:lnSpc>
                <a:spcPct val="90000"/>
              </a:lnSpc>
            </a:pPr>
            <a:r>
              <a:rPr lang="en-US" altLang="zh-TW" sz="1900"/>
              <a:t>The hypervisor also provides hypercall interfaces for other critical kernel operations such as memory management, interrupt handling and time keeping. </a:t>
            </a:r>
          </a:p>
          <a:p>
            <a:pPr lvl="1">
              <a:lnSpc>
                <a:spcPct val="90000"/>
              </a:lnSpc>
            </a:pPr>
            <a:r>
              <a:rPr lang="en-US" altLang="zh-TW" sz="1900"/>
              <a:t>Paravirtualization is different from full virtualization, where the unmodified OS does not know it is virtualized and sensitive OS calls are trapped using binary translation. </a:t>
            </a:r>
          </a:p>
          <a:p>
            <a:pPr lvl="1">
              <a:lnSpc>
                <a:spcPct val="90000"/>
              </a:lnSpc>
            </a:pPr>
            <a:r>
              <a:rPr lang="en-US" altLang="zh-TW" sz="1900"/>
              <a:t>Paravirtualization cannot support unmodified OS</a:t>
            </a:r>
          </a:p>
          <a:p>
            <a:pPr>
              <a:lnSpc>
                <a:spcPct val="90000"/>
              </a:lnSpc>
            </a:pPr>
            <a:r>
              <a:rPr lang="en-US" altLang="zh-TW" sz="2400"/>
              <a:t>Example: </a:t>
            </a:r>
          </a:p>
          <a:p>
            <a:pPr lvl="1">
              <a:lnSpc>
                <a:spcPct val="90000"/>
              </a:lnSpc>
            </a:pPr>
            <a:r>
              <a:rPr lang="en-US" altLang="zh-TW" sz="1900"/>
              <a:t>Xen -- modified Linux kernel and a version of Windows XP</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TW"/>
              <a:t>OS assisted (Paravirtualization)</a:t>
            </a:r>
          </a:p>
        </p:txBody>
      </p:sp>
      <p:sp>
        <p:nvSpPr>
          <p:cNvPr id="90115" name="AutoShape 3"/>
          <p:cNvSpPr>
            <a:spLocks noChangeArrowheads="1"/>
          </p:cNvSpPr>
          <p:nvPr/>
        </p:nvSpPr>
        <p:spPr bwMode="auto">
          <a:xfrm>
            <a:off x="3419475" y="4891088"/>
            <a:ext cx="1562100" cy="914400"/>
          </a:xfrm>
          <a:prstGeom prst="roundRect">
            <a:avLst>
              <a:gd name="adj" fmla="val 16667"/>
            </a:avLst>
          </a:prstGeom>
          <a:solidFill>
            <a:srgbClr val="0033CC"/>
          </a:solidFill>
          <a:ln w="28575">
            <a:solidFill>
              <a:schemeClr val="tx1"/>
            </a:solidFill>
            <a:round/>
            <a:headEnd/>
            <a:tailEnd/>
          </a:ln>
          <a:effectLst/>
        </p:spPr>
        <p:txBody>
          <a:bodyPr wrap="none" anchor="ctr"/>
          <a:lstStyle/>
          <a:p>
            <a:pPr algn="ctr"/>
            <a:r>
              <a:rPr lang="en-US" altLang="zh-TW" sz="1800" b="1">
                <a:solidFill>
                  <a:schemeClr val="bg1"/>
                </a:solidFill>
                <a:latin typeface="Tahoma" pitchFamily="34" charset="0"/>
              </a:rPr>
              <a:t>Hardware</a:t>
            </a:r>
          </a:p>
        </p:txBody>
      </p:sp>
      <p:sp>
        <p:nvSpPr>
          <p:cNvPr id="90116" name="AutoShape 4"/>
          <p:cNvSpPr>
            <a:spLocks noChangeArrowheads="1"/>
          </p:cNvSpPr>
          <p:nvPr/>
        </p:nvSpPr>
        <p:spPr bwMode="auto">
          <a:xfrm>
            <a:off x="3419475" y="2492375"/>
            <a:ext cx="1562100" cy="473075"/>
          </a:xfrm>
          <a:prstGeom prst="roundRect">
            <a:avLst>
              <a:gd name="adj" fmla="val 16667"/>
            </a:avLst>
          </a:prstGeom>
          <a:solidFill>
            <a:srgbClr val="B2B2B2"/>
          </a:solidFill>
          <a:ln w="28575">
            <a:solidFill>
              <a:schemeClr val="tx1"/>
            </a:solidFill>
            <a:round/>
            <a:headEnd/>
            <a:tailEnd/>
          </a:ln>
          <a:effectLst/>
        </p:spPr>
        <p:txBody>
          <a:bodyPr wrap="none" anchor="ctr"/>
          <a:lstStyle/>
          <a:p>
            <a:pPr algn="ctr"/>
            <a:endParaRPr lang="en-US" sz="1800" b="1">
              <a:latin typeface="Tahoma" pitchFamily="34" charset="0"/>
            </a:endParaRPr>
          </a:p>
        </p:txBody>
      </p:sp>
      <p:sp>
        <p:nvSpPr>
          <p:cNvPr id="90117" name="AutoShape 5"/>
          <p:cNvSpPr>
            <a:spLocks noChangeArrowheads="1"/>
          </p:cNvSpPr>
          <p:nvPr/>
        </p:nvSpPr>
        <p:spPr bwMode="auto">
          <a:xfrm>
            <a:off x="3419475" y="3108325"/>
            <a:ext cx="1562100" cy="473075"/>
          </a:xfrm>
          <a:prstGeom prst="roundRect">
            <a:avLst>
              <a:gd name="adj" fmla="val 16667"/>
            </a:avLst>
          </a:prstGeom>
          <a:solidFill>
            <a:srgbClr val="B2B2B2"/>
          </a:solidFill>
          <a:ln w="28575">
            <a:solidFill>
              <a:schemeClr val="tx1"/>
            </a:solidFill>
            <a:round/>
            <a:headEnd/>
            <a:tailEnd/>
          </a:ln>
          <a:effectLst/>
        </p:spPr>
        <p:txBody>
          <a:bodyPr wrap="none" anchor="ctr"/>
          <a:lstStyle/>
          <a:p>
            <a:pPr algn="ctr"/>
            <a:endParaRPr lang="en-US" sz="1800" b="1">
              <a:latin typeface="Tahoma" pitchFamily="34" charset="0"/>
            </a:endParaRPr>
          </a:p>
        </p:txBody>
      </p:sp>
      <p:sp>
        <p:nvSpPr>
          <p:cNvPr id="90118" name="AutoShape 6"/>
          <p:cNvSpPr>
            <a:spLocks noChangeArrowheads="1"/>
          </p:cNvSpPr>
          <p:nvPr/>
        </p:nvSpPr>
        <p:spPr bwMode="auto">
          <a:xfrm>
            <a:off x="3430588" y="3684588"/>
            <a:ext cx="1562100" cy="431800"/>
          </a:xfrm>
          <a:prstGeom prst="roundRect">
            <a:avLst>
              <a:gd name="adj" fmla="val 16667"/>
            </a:avLst>
          </a:prstGeom>
          <a:solidFill>
            <a:srgbClr val="009900"/>
          </a:solidFill>
          <a:ln w="28575">
            <a:solidFill>
              <a:schemeClr val="tx1"/>
            </a:solidFill>
            <a:round/>
            <a:headEnd/>
            <a:tailEnd/>
          </a:ln>
          <a:effectLst/>
        </p:spPr>
        <p:txBody>
          <a:bodyPr wrap="none" anchor="ctr"/>
          <a:lstStyle/>
          <a:p>
            <a:pPr algn="ctr"/>
            <a:r>
              <a:rPr lang="en-US" altLang="zh-TW" sz="1200" b="1">
                <a:latin typeface="Tahoma" pitchFamily="34" charset="0"/>
              </a:rPr>
              <a:t>Paravirtualized</a:t>
            </a:r>
          </a:p>
          <a:p>
            <a:pPr algn="ctr"/>
            <a:r>
              <a:rPr lang="en-US" altLang="zh-TW" sz="1200" b="1">
                <a:latin typeface="Tahoma" pitchFamily="34" charset="0"/>
              </a:rPr>
              <a:t>Guest OS</a:t>
            </a:r>
          </a:p>
        </p:txBody>
      </p:sp>
      <p:sp>
        <p:nvSpPr>
          <p:cNvPr id="90119" name="AutoShape 7"/>
          <p:cNvSpPr>
            <a:spLocks noChangeArrowheads="1"/>
          </p:cNvSpPr>
          <p:nvPr/>
        </p:nvSpPr>
        <p:spPr bwMode="auto">
          <a:xfrm>
            <a:off x="3421063" y="1916113"/>
            <a:ext cx="1562100" cy="473075"/>
          </a:xfrm>
          <a:prstGeom prst="roundRect">
            <a:avLst>
              <a:gd name="adj" fmla="val 16667"/>
            </a:avLst>
          </a:prstGeom>
          <a:solidFill>
            <a:srgbClr val="FFCC00"/>
          </a:solidFill>
          <a:ln w="28575">
            <a:solidFill>
              <a:schemeClr val="tx1"/>
            </a:solidFill>
            <a:round/>
            <a:headEnd/>
            <a:tailEnd/>
          </a:ln>
          <a:effectLst/>
        </p:spPr>
        <p:txBody>
          <a:bodyPr wrap="none" anchor="ctr"/>
          <a:lstStyle/>
          <a:p>
            <a:pPr algn="ctr"/>
            <a:r>
              <a:rPr lang="en-US" altLang="zh-TW" sz="1800" b="1">
                <a:latin typeface="Tahoma" pitchFamily="34" charset="0"/>
              </a:rPr>
              <a:t>Application</a:t>
            </a:r>
          </a:p>
        </p:txBody>
      </p:sp>
      <p:sp>
        <p:nvSpPr>
          <p:cNvPr id="90120" name="AutoShape 8"/>
          <p:cNvSpPr>
            <a:spLocks noChangeArrowheads="1"/>
          </p:cNvSpPr>
          <p:nvPr/>
        </p:nvSpPr>
        <p:spPr bwMode="auto">
          <a:xfrm>
            <a:off x="1692275" y="2492375"/>
            <a:ext cx="1562100" cy="473075"/>
          </a:xfrm>
          <a:prstGeom prst="roundRect">
            <a:avLst>
              <a:gd name="adj" fmla="val 16667"/>
            </a:avLst>
          </a:prstGeom>
          <a:noFill/>
          <a:ln w="28575">
            <a:noFill/>
            <a:round/>
            <a:headEnd/>
            <a:tailEnd/>
          </a:ln>
          <a:effectLst/>
        </p:spPr>
        <p:txBody>
          <a:bodyPr wrap="none" anchor="ctr"/>
          <a:lstStyle/>
          <a:p>
            <a:pPr algn="ctr"/>
            <a:r>
              <a:rPr lang="en-US" altLang="zh-TW" sz="1800" b="1">
                <a:latin typeface="Tahoma" pitchFamily="34" charset="0"/>
              </a:rPr>
              <a:t>Ring 2</a:t>
            </a:r>
          </a:p>
        </p:txBody>
      </p:sp>
      <p:sp>
        <p:nvSpPr>
          <p:cNvPr id="90121" name="AutoShape 9"/>
          <p:cNvSpPr>
            <a:spLocks noChangeArrowheads="1"/>
          </p:cNvSpPr>
          <p:nvPr/>
        </p:nvSpPr>
        <p:spPr bwMode="auto">
          <a:xfrm>
            <a:off x="1692275" y="3108325"/>
            <a:ext cx="1562100" cy="473075"/>
          </a:xfrm>
          <a:prstGeom prst="roundRect">
            <a:avLst>
              <a:gd name="adj" fmla="val 16667"/>
            </a:avLst>
          </a:prstGeom>
          <a:noFill/>
          <a:ln w="28575">
            <a:noFill/>
            <a:round/>
            <a:headEnd/>
            <a:tailEnd/>
          </a:ln>
          <a:effectLst/>
        </p:spPr>
        <p:txBody>
          <a:bodyPr wrap="none" anchor="ctr"/>
          <a:lstStyle/>
          <a:p>
            <a:pPr algn="ctr"/>
            <a:r>
              <a:rPr lang="en-US" altLang="zh-TW" sz="1800" b="1">
                <a:latin typeface="Tahoma" pitchFamily="34" charset="0"/>
              </a:rPr>
              <a:t>Ring 1</a:t>
            </a:r>
          </a:p>
        </p:txBody>
      </p:sp>
      <p:sp>
        <p:nvSpPr>
          <p:cNvPr id="90122" name="AutoShape 10"/>
          <p:cNvSpPr>
            <a:spLocks noChangeArrowheads="1"/>
          </p:cNvSpPr>
          <p:nvPr/>
        </p:nvSpPr>
        <p:spPr bwMode="auto">
          <a:xfrm>
            <a:off x="1703388" y="3684588"/>
            <a:ext cx="1562100" cy="431800"/>
          </a:xfrm>
          <a:prstGeom prst="roundRect">
            <a:avLst>
              <a:gd name="adj" fmla="val 16667"/>
            </a:avLst>
          </a:prstGeom>
          <a:noFill/>
          <a:ln w="28575">
            <a:noFill/>
            <a:round/>
            <a:headEnd/>
            <a:tailEnd/>
          </a:ln>
          <a:effectLst/>
        </p:spPr>
        <p:txBody>
          <a:bodyPr wrap="none" anchor="ctr"/>
          <a:lstStyle/>
          <a:p>
            <a:pPr algn="ctr"/>
            <a:r>
              <a:rPr lang="en-US" altLang="zh-TW" sz="1800" b="1">
                <a:latin typeface="Tahoma" pitchFamily="34" charset="0"/>
              </a:rPr>
              <a:t>Ring 0</a:t>
            </a:r>
          </a:p>
        </p:txBody>
      </p:sp>
      <p:sp>
        <p:nvSpPr>
          <p:cNvPr id="90123" name="AutoShape 11"/>
          <p:cNvSpPr>
            <a:spLocks noChangeArrowheads="1"/>
          </p:cNvSpPr>
          <p:nvPr/>
        </p:nvSpPr>
        <p:spPr bwMode="auto">
          <a:xfrm>
            <a:off x="1693863" y="1916113"/>
            <a:ext cx="1562100" cy="473075"/>
          </a:xfrm>
          <a:prstGeom prst="roundRect">
            <a:avLst>
              <a:gd name="adj" fmla="val 16667"/>
            </a:avLst>
          </a:prstGeom>
          <a:noFill/>
          <a:ln w="28575">
            <a:noFill/>
            <a:round/>
            <a:headEnd/>
            <a:tailEnd/>
          </a:ln>
          <a:effectLst/>
        </p:spPr>
        <p:txBody>
          <a:bodyPr wrap="none" anchor="ctr"/>
          <a:lstStyle/>
          <a:p>
            <a:pPr algn="ctr"/>
            <a:r>
              <a:rPr lang="en-US" altLang="zh-TW" sz="1800" b="1">
                <a:latin typeface="Tahoma" pitchFamily="34" charset="0"/>
              </a:rPr>
              <a:t>Ring 3</a:t>
            </a:r>
          </a:p>
        </p:txBody>
      </p:sp>
      <p:cxnSp>
        <p:nvCxnSpPr>
          <p:cNvPr id="90124" name="AutoShape 12"/>
          <p:cNvCxnSpPr>
            <a:cxnSpLocks noChangeShapeType="1"/>
            <a:stCxn id="90119" idx="3"/>
            <a:endCxn id="90115" idx="3"/>
          </p:cNvCxnSpPr>
          <p:nvPr/>
        </p:nvCxnSpPr>
        <p:spPr bwMode="auto">
          <a:xfrm flipH="1">
            <a:off x="4995863" y="2152650"/>
            <a:ext cx="1587" cy="3195638"/>
          </a:xfrm>
          <a:prstGeom prst="curvedConnector3">
            <a:avLst>
              <a:gd name="adj1" fmla="val -62800000"/>
            </a:avLst>
          </a:prstGeom>
          <a:noFill/>
          <a:ln w="38100">
            <a:solidFill>
              <a:schemeClr val="bg2"/>
            </a:solidFill>
            <a:round/>
            <a:headEnd/>
            <a:tailEnd type="triangle" w="med" len="med"/>
          </a:ln>
          <a:effectLst/>
        </p:spPr>
      </p:cxnSp>
      <p:cxnSp>
        <p:nvCxnSpPr>
          <p:cNvPr id="90125" name="AutoShape 13"/>
          <p:cNvCxnSpPr>
            <a:cxnSpLocks noChangeShapeType="1"/>
            <a:stCxn id="90130" idx="3"/>
            <a:endCxn id="90115" idx="3"/>
          </p:cNvCxnSpPr>
          <p:nvPr/>
        </p:nvCxnSpPr>
        <p:spPr bwMode="auto">
          <a:xfrm flipH="1">
            <a:off x="4995863" y="4508500"/>
            <a:ext cx="22225" cy="839788"/>
          </a:xfrm>
          <a:prstGeom prst="curvedConnector3">
            <a:avLst>
              <a:gd name="adj1" fmla="val -2007144"/>
            </a:avLst>
          </a:prstGeom>
          <a:noFill/>
          <a:ln w="38100">
            <a:solidFill>
              <a:srgbClr val="FF3399"/>
            </a:solidFill>
            <a:round/>
            <a:headEnd/>
            <a:tailEnd type="triangle" w="med" len="med"/>
          </a:ln>
          <a:effectLst/>
        </p:spPr>
      </p:cxnSp>
      <p:sp>
        <p:nvSpPr>
          <p:cNvPr id="90126" name="Text Box 14"/>
          <p:cNvSpPr txBox="1">
            <a:spLocks noChangeArrowheads="1"/>
          </p:cNvSpPr>
          <p:nvPr/>
        </p:nvSpPr>
        <p:spPr bwMode="auto">
          <a:xfrm>
            <a:off x="5992813" y="2152650"/>
            <a:ext cx="1720850" cy="1190625"/>
          </a:xfrm>
          <a:prstGeom prst="rect">
            <a:avLst/>
          </a:prstGeom>
          <a:noFill/>
          <a:ln w="38100">
            <a:noFill/>
            <a:miter lim="800000"/>
            <a:headEnd/>
            <a:tailEnd/>
          </a:ln>
          <a:effectLst/>
        </p:spPr>
        <p:txBody>
          <a:bodyPr wrap="none">
            <a:spAutoFit/>
          </a:bodyPr>
          <a:lstStyle/>
          <a:p>
            <a:r>
              <a:rPr lang="en-US" altLang="zh-TW" sz="1800">
                <a:solidFill>
                  <a:schemeClr val="bg2"/>
                </a:solidFill>
                <a:latin typeface="Arial" pitchFamily="34" charset="0"/>
              </a:rPr>
              <a:t>Direct </a:t>
            </a:r>
          </a:p>
          <a:p>
            <a:r>
              <a:rPr lang="en-US" altLang="zh-TW" sz="1800">
                <a:solidFill>
                  <a:schemeClr val="bg2"/>
                </a:solidFill>
                <a:latin typeface="Arial" pitchFamily="34" charset="0"/>
              </a:rPr>
              <a:t>Execution </a:t>
            </a:r>
          </a:p>
          <a:p>
            <a:r>
              <a:rPr lang="en-US" altLang="zh-TW" sz="1800">
                <a:solidFill>
                  <a:schemeClr val="bg2"/>
                </a:solidFill>
                <a:latin typeface="Arial" pitchFamily="34" charset="0"/>
              </a:rPr>
              <a:t>of user and OS</a:t>
            </a:r>
          </a:p>
          <a:p>
            <a:r>
              <a:rPr lang="en-US" altLang="zh-TW" sz="1800">
                <a:solidFill>
                  <a:schemeClr val="bg2"/>
                </a:solidFill>
                <a:latin typeface="Arial" pitchFamily="34" charset="0"/>
              </a:rPr>
              <a:t>Requests </a:t>
            </a:r>
          </a:p>
        </p:txBody>
      </p:sp>
      <p:sp>
        <p:nvSpPr>
          <p:cNvPr id="90127" name="Text Box 15"/>
          <p:cNvSpPr txBox="1">
            <a:spLocks noChangeArrowheads="1"/>
          </p:cNvSpPr>
          <p:nvPr/>
        </p:nvSpPr>
        <p:spPr bwMode="auto">
          <a:xfrm>
            <a:off x="5992813" y="4216400"/>
            <a:ext cx="2355850" cy="1465263"/>
          </a:xfrm>
          <a:prstGeom prst="rect">
            <a:avLst/>
          </a:prstGeom>
          <a:noFill/>
          <a:ln w="38100">
            <a:noFill/>
            <a:miter lim="800000"/>
            <a:headEnd/>
            <a:tailEnd/>
          </a:ln>
          <a:effectLst/>
        </p:spPr>
        <p:txBody>
          <a:bodyPr wrap="none">
            <a:spAutoFit/>
          </a:bodyPr>
          <a:lstStyle/>
          <a:p>
            <a:r>
              <a:rPr lang="en-US" altLang="zh-TW" sz="1800" b="1">
                <a:solidFill>
                  <a:srgbClr val="FF00FF"/>
                </a:solidFill>
                <a:latin typeface="Arial" pitchFamily="34" charset="0"/>
              </a:rPr>
              <a:t>Hypercalls to the </a:t>
            </a:r>
          </a:p>
          <a:p>
            <a:r>
              <a:rPr lang="en-US" altLang="zh-TW" sz="1800" b="1">
                <a:solidFill>
                  <a:srgbClr val="FF00FF"/>
                </a:solidFill>
                <a:latin typeface="Arial" pitchFamily="34" charset="0"/>
              </a:rPr>
              <a:t>Virtualization Layer </a:t>
            </a:r>
          </a:p>
          <a:p>
            <a:r>
              <a:rPr lang="en-US" altLang="zh-TW" sz="1800" b="1">
                <a:solidFill>
                  <a:srgbClr val="FF00FF"/>
                </a:solidFill>
                <a:latin typeface="Arial" pitchFamily="34" charset="0"/>
              </a:rPr>
              <a:t>replace </a:t>
            </a:r>
          </a:p>
          <a:p>
            <a:r>
              <a:rPr lang="en-US" altLang="zh-TW" sz="1800" b="1">
                <a:solidFill>
                  <a:srgbClr val="FF00FF"/>
                </a:solidFill>
                <a:latin typeface="Arial" pitchFamily="34" charset="0"/>
              </a:rPr>
              <a:t>non-virtualiable </a:t>
            </a:r>
          </a:p>
          <a:p>
            <a:r>
              <a:rPr lang="en-US" altLang="zh-TW" sz="1800" b="1">
                <a:solidFill>
                  <a:srgbClr val="FF00FF"/>
                </a:solidFill>
                <a:latin typeface="Arial" pitchFamily="34" charset="0"/>
              </a:rPr>
              <a:t>OS instructions</a:t>
            </a:r>
          </a:p>
        </p:txBody>
      </p:sp>
      <p:sp>
        <p:nvSpPr>
          <p:cNvPr id="90129" name="Text Box 17"/>
          <p:cNvSpPr txBox="1">
            <a:spLocks noChangeArrowheads="1"/>
          </p:cNvSpPr>
          <p:nvPr/>
        </p:nvSpPr>
        <p:spPr bwMode="auto">
          <a:xfrm>
            <a:off x="4903788" y="6256338"/>
            <a:ext cx="3244850" cy="366712"/>
          </a:xfrm>
          <a:prstGeom prst="rect">
            <a:avLst/>
          </a:prstGeom>
          <a:noFill/>
          <a:ln w="9525">
            <a:noFill/>
            <a:miter lim="800000"/>
            <a:headEnd/>
            <a:tailEnd/>
          </a:ln>
          <a:effectLst/>
        </p:spPr>
        <p:txBody>
          <a:bodyPr wrap="none">
            <a:spAutoFit/>
          </a:bodyPr>
          <a:lstStyle/>
          <a:p>
            <a:r>
              <a:rPr lang="en-US" altLang="zh-TW" sz="1800">
                <a:latin typeface="Arial" pitchFamily="34" charset="0"/>
              </a:rPr>
              <a:t>VMM: Virtual Machine Monitor</a:t>
            </a:r>
          </a:p>
        </p:txBody>
      </p:sp>
      <p:sp>
        <p:nvSpPr>
          <p:cNvPr id="90130" name="AutoShape 18"/>
          <p:cNvSpPr>
            <a:spLocks noChangeArrowheads="1"/>
          </p:cNvSpPr>
          <p:nvPr/>
        </p:nvSpPr>
        <p:spPr bwMode="auto">
          <a:xfrm>
            <a:off x="2195513" y="4292600"/>
            <a:ext cx="2808287" cy="431800"/>
          </a:xfrm>
          <a:prstGeom prst="roundRect">
            <a:avLst>
              <a:gd name="adj" fmla="val 16667"/>
            </a:avLst>
          </a:prstGeom>
          <a:solidFill>
            <a:srgbClr val="009900"/>
          </a:solidFill>
          <a:ln w="28575">
            <a:solidFill>
              <a:schemeClr val="tx1"/>
            </a:solidFill>
            <a:round/>
            <a:headEnd/>
            <a:tailEnd/>
          </a:ln>
          <a:effectLst/>
        </p:spPr>
        <p:txBody>
          <a:bodyPr wrap="none" anchor="ctr"/>
          <a:lstStyle/>
          <a:p>
            <a:pPr algn="ctr"/>
            <a:r>
              <a:rPr lang="en-US" altLang="zh-TW" sz="1800" b="1">
                <a:latin typeface="Tahoma" pitchFamily="34" charset="0"/>
              </a:rPr>
              <a:t>Virtualization layer</a:t>
            </a:r>
          </a:p>
        </p:txBody>
      </p:sp>
      <p:cxnSp>
        <p:nvCxnSpPr>
          <p:cNvPr id="90135" name="AutoShape 23"/>
          <p:cNvCxnSpPr>
            <a:cxnSpLocks noChangeShapeType="1"/>
            <a:stCxn id="90118" idx="3"/>
            <a:endCxn id="90130" idx="3"/>
          </p:cNvCxnSpPr>
          <p:nvPr/>
        </p:nvCxnSpPr>
        <p:spPr bwMode="auto">
          <a:xfrm>
            <a:off x="5006975" y="3900488"/>
            <a:ext cx="11113" cy="608012"/>
          </a:xfrm>
          <a:prstGeom prst="curvedConnector3">
            <a:avLst>
              <a:gd name="adj1" fmla="val 4557144"/>
            </a:avLst>
          </a:prstGeom>
          <a:noFill/>
          <a:ln w="38100">
            <a:solidFill>
              <a:srgbClr val="FF3399"/>
            </a:solidFill>
            <a:round/>
            <a:headEnd/>
            <a:tailEnd type="triangle" w="med" len="med"/>
          </a:ln>
          <a:effectLst/>
        </p:spPr>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TW"/>
              <a:t>Hardware Assisted Virtualization</a:t>
            </a:r>
            <a:endParaRPr lang="en-US" altLang="zh-TW" sz="1600"/>
          </a:p>
        </p:txBody>
      </p:sp>
      <p:sp>
        <p:nvSpPr>
          <p:cNvPr id="48131" name="Rectangle 3"/>
          <p:cNvSpPr>
            <a:spLocks noGrp="1" noChangeArrowheads="1"/>
          </p:cNvSpPr>
          <p:nvPr>
            <p:ph type="body" idx="1"/>
          </p:nvPr>
        </p:nvSpPr>
        <p:spPr/>
        <p:txBody>
          <a:bodyPr/>
          <a:lstStyle/>
          <a:p>
            <a:pPr>
              <a:lnSpc>
                <a:spcPct val="90000"/>
              </a:lnSpc>
            </a:pPr>
            <a:r>
              <a:rPr lang="en-US" altLang="zh-TW" sz="2200"/>
              <a:t>Also known as accelerated virtualization, hardware virtual machine (Xen), native virtualization (Virtual iron).</a:t>
            </a:r>
          </a:p>
          <a:p>
            <a:pPr>
              <a:lnSpc>
                <a:spcPct val="90000"/>
              </a:lnSpc>
            </a:pPr>
            <a:r>
              <a:rPr lang="en-US" altLang="zh-TW" sz="2200"/>
              <a:t>Hardware switch supported by CPU, e.g.</a:t>
            </a:r>
          </a:p>
          <a:p>
            <a:pPr lvl="1">
              <a:lnSpc>
                <a:spcPct val="90000"/>
              </a:lnSpc>
            </a:pPr>
            <a:r>
              <a:rPr lang="en-US" altLang="zh-TW" sz="1900"/>
              <a:t>Intel Virtualization Technology (VT-x)</a:t>
            </a:r>
          </a:p>
          <a:p>
            <a:pPr lvl="1">
              <a:lnSpc>
                <a:spcPct val="90000"/>
              </a:lnSpc>
            </a:pPr>
            <a:r>
              <a:rPr lang="en-US" altLang="zh-TW" sz="1900"/>
              <a:t>AMD’s AMD-V </a:t>
            </a:r>
          </a:p>
          <a:p>
            <a:pPr lvl="1">
              <a:lnSpc>
                <a:spcPct val="90000"/>
              </a:lnSpc>
              <a:buFontTx/>
              <a:buNone/>
            </a:pPr>
            <a:r>
              <a:rPr lang="en-US" altLang="zh-TW" sz="1900"/>
              <a:t>target privileged instructions with a new CPU execution mode feature that al lows the VMM to run in a new root mode below ring 0.</a:t>
            </a:r>
          </a:p>
          <a:p>
            <a:pPr>
              <a:lnSpc>
                <a:spcPct val="90000"/>
              </a:lnSpc>
            </a:pPr>
            <a:r>
              <a:rPr lang="en-US" altLang="zh-TW" sz="2200"/>
              <a:t>Privileged and sensitive calls are set to automatically trap to the hypervisor, removing the need for either binary translation or paravirtualization. </a:t>
            </a:r>
          </a:p>
          <a:p>
            <a:pPr>
              <a:lnSpc>
                <a:spcPct val="90000"/>
              </a:lnSpc>
            </a:pPr>
            <a:r>
              <a:rPr lang="en-US" altLang="zh-TW" sz="2200"/>
              <a:t>The guest state is stored in Virtual Machine Control Structures (VT-x) or Virtual Machine Control Blocks (AMD-V). </a:t>
            </a:r>
          </a:p>
          <a:p>
            <a:pPr>
              <a:lnSpc>
                <a:spcPct val="90000"/>
              </a:lnSpc>
            </a:pPr>
            <a:r>
              <a:rPr lang="en-US" altLang="zh-TW" sz="2200"/>
              <a:t>High hypervisor to guest transition overhead and a rigid programming model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TW"/>
              <a:t>Hardware Assisted Virtualization</a:t>
            </a:r>
          </a:p>
        </p:txBody>
      </p:sp>
      <p:sp>
        <p:nvSpPr>
          <p:cNvPr id="91139" name="AutoShape 3"/>
          <p:cNvSpPr>
            <a:spLocks noChangeArrowheads="1"/>
          </p:cNvSpPr>
          <p:nvPr/>
        </p:nvSpPr>
        <p:spPr bwMode="auto">
          <a:xfrm>
            <a:off x="3419475" y="4891088"/>
            <a:ext cx="1562100" cy="914400"/>
          </a:xfrm>
          <a:prstGeom prst="roundRect">
            <a:avLst>
              <a:gd name="adj" fmla="val 16667"/>
            </a:avLst>
          </a:prstGeom>
          <a:solidFill>
            <a:srgbClr val="0033CC"/>
          </a:solidFill>
          <a:ln w="28575">
            <a:solidFill>
              <a:schemeClr val="tx1"/>
            </a:solidFill>
            <a:round/>
            <a:headEnd/>
            <a:tailEnd/>
          </a:ln>
          <a:effectLst/>
        </p:spPr>
        <p:txBody>
          <a:bodyPr wrap="none" anchor="ctr"/>
          <a:lstStyle/>
          <a:p>
            <a:pPr algn="ctr"/>
            <a:r>
              <a:rPr lang="en-US" altLang="zh-TW" sz="1800" b="1">
                <a:solidFill>
                  <a:schemeClr val="bg1"/>
                </a:solidFill>
                <a:latin typeface="Tahoma" pitchFamily="34" charset="0"/>
              </a:rPr>
              <a:t>Hardware</a:t>
            </a:r>
          </a:p>
        </p:txBody>
      </p:sp>
      <p:sp>
        <p:nvSpPr>
          <p:cNvPr id="91140" name="AutoShape 4"/>
          <p:cNvSpPr>
            <a:spLocks noChangeArrowheads="1"/>
          </p:cNvSpPr>
          <p:nvPr/>
        </p:nvSpPr>
        <p:spPr bwMode="auto">
          <a:xfrm>
            <a:off x="3419475" y="2492375"/>
            <a:ext cx="1562100" cy="473075"/>
          </a:xfrm>
          <a:prstGeom prst="roundRect">
            <a:avLst>
              <a:gd name="adj" fmla="val 16667"/>
            </a:avLst>
          </a:prstGeom>
          <a:solidFill>
            <a:srgbClr val="B2B2B2"/>
          </a:solidFill>
          <a:ln w="28575">
            <a:solidFill>
              <a:schemeClr val="tx1"/>
            </a:solidFill>
            <a:round/>
            <a:headEnd/>
            <a:tailEnd/>
          </a:ln>
          <a:effectLst/>
        </p:spPr>
        <p:txBody>
          <a:bodyPr wrap="none" anchor="ctr"/>
          <a:lstStyle/>
          <a:p>
            <a:pPr algn="ctr"/>
            <a:endParaRPr lang="en-US" sz="1800" b="1">
              <a:latin typeface="Tahoma" pitchFamily="34" charset="0"/>
            </a:endParaRPr>
          </a:p>
        </p:txBody>
      </p:sp>
      <p:sp>
        <p:nvSpPr>
          <p:cNvPr id="91141" name="AutoShape 5"/>
          <p:cNvSpPr>
            <a:spLocks noChangeArrowheads="1"/>
          </p:cNvSpPr>
          <p:nvPr/>
        </p:nvSpPr>
        <p:spPr bwMode="auto">
          <a:xfrm>
            <a:off x="3419475" y="3108325"/>
            <a:ext cx="1562100" cy="473075"/>
          </a:xfrm>
          <a:prstGeom prst="roundRect">
            <a:avLst>
              <a:gd name="adj" fmla="val 16667"/>
            </a:avLst>
          </a:prstGeom>
          <a:solidFill>
            <a:srgbClr val="B2B2B2"/>
          </a:solidFill>
          <a:ln w="28575">
            <a:solidFill>
              <a:schemeClr val="tx1"/>
            </a:solidFill>
            <a:round/>
            <a:headEnd/>
            <a:tailEnd/>
          </a:ln>
          <a:effectLst/>
        </p:spPr>
        <p:txBody>
          <a:bodyPr wrap="none" anchor="ctr"/>
          <a:lstStyle/>
          <a:p>
            <a:pPr algn="ctr"/>
            <a:endParaRPr lang="en-US" sz="1800" b="1">
              <a:latin typeface="Tahoma" pitchFamily="34" charset="0"/>
            </a:endParaRPr>
          </a:p>
        </p:txBody>
      </p:sp>
      <p:sp>
        <p:nvSpPr>
          <p:cNvPr id="91142" name="AutoShape 6"/>
          <p:cNvSpPr>
            <a:spLocks noChangeArrowheads="1"/>
          </p:cNvSpPr>
          <p:nvPr/>
        </p:nvSpPr>
        <p:spPr bwMode="auto">
          <a:xfrm>
            <a:off x="3430588" y="3684588"/>
            <a:ext cx="1562100" cy="431800"/>
          </a:xfrm>
          <a:prstGeom prst="roundRect">
            <a:avLst>
              <a:gd name="adj" fmla="val 16667"/>
            </a:avLst>
          </a:prstGeom>
          <a:solidFill>
            <a:srgbClr val="009900"/>
          </a:solidFill>
          <a:ln w="28575">
            <a:solidFill>
              <a:schemeClr val="tx1"/>
            </a:solidFill>
            <a:round/>
            <a:headEnd/>
            <a:tailEnd/>
          </a:ln>
          <a:effectLst/>
        </p:spPr>
        <p:txBody>
          <a:bodyPr wrap="none" anchor="ctr"/>
          <a:lstStyle/>
          <a:p>
            <a:pPr algn="ctr"/>
            <a:r>
              <a:rPr lang="en-US" altLang="zh-TW" sz="1800" b="1">
                <a:latin typeface="Tahoma" pitchFamily="34" charset="0"/>
              </a:rPr>
              <a:t>Guest OS</a:t>
            </a:r>
          </a:p>
        </p:txBody>
      </p:sp>
      <p:sp>
        <p:nvSpPr>
          <p:cNvPr id="91143" name="AutoShape 7"/>
          <p:cNvSpPr>
            <a:spLocks noChangeArrowheads="1"/>
          </p:cNvSpPr>
          <p:nvPr/>
        </p:nvSpPr>
        <p:spPr bwMode="auto">
          <a:xfrm>
            <a:off x="3421063" y="1916113"/>
            <a:ext cx="1562100" cy="473075"/>
          </a:xfrm>
          <a:prstGeom prst="roundRect">
            <a:avLst>
              <a:gd name="adj" fmla="val 16667"/>
            </a:avLst>
          </a:prstGeom>
          <a:solidFill>
            <a:srgbClr val="FFCC00"/>
          </a:solidFill>
          <a:ln w="28575">
            <a:solidFill>
              <a:schemeClr val="tx1"/>
            </a:solidFill>
            <a:round/>
            <a:headEnd/>
            <a:tailEnd/>
          </a:ln>
          <a:effectLst/>
        </p:spPr>
        <p:txBody>
          <a:bodyPr wrap="none" anchor="ctr"/>
          <a:lstStyle/>
          <a:p>
            <a:pPr algn="ctr"/>
            <a:r>
              <a:rPr lang="en-US" altLang="zh-TW" sz="1800" b="1">
                <a:latin typeface="Tahoma" pitchFamily="34" charset="0"/>
              </a:rPr>
              <a:t>Application</a:t>
            </a:r>
          </a:p>
        </p:txBody>
      </p:sp>
      <p:sp>
        <p:nvSpPr>
          <p:cNvPr id="91144" name="AutoShape 8"/>
          <p:cNvSpPr>
            <a:spLocks noChangeArrowheads="1"/>
          </p:cNvSpPr>
          <p:nvPr/>
        </p:nvSpPr>
        <p:spPr bwMode="auto">
          <a:xfrm>
            <a:off x="1692275" y="2492375"/>
            <a:ext cx="1562100" cy="473075"/>
          </a:xfrm>
          <a:prstGeom prst="roundRect">
            <a:avLst>
              <a:gd name="adj" fmla="val 16667"/>
            </a:avLst>
          </a:prstGeom>
          <a:noFill/>
          <a:ln w="28575">
            <a:noFill/>
            <a:round/>
            <a:headEnd/>
            <a:tailEnd/>
          </a:ln>
          <a:effectLst/>
        </p:spPr>
        <p:txBody>
          <a:bodyPr wrap="none" anchor="ctr"/>
          <a:lstStyle/>
          <a:p>
            <a:pPr algn="ctr"/>
            <a:r>
              <a:rPr lang="en-US" altLang="zh-TW" sz="1800" b="1">
                <a:latin typeface="Tahoma" pitchFamily="34" charset="0"/>
              </a:rPr>
              <a:t>Ring 2</a:t>
            </a:r>
          </a:p>
        </p:txBody>
      </p:sp>
      <p:sp>
        <p:nvSpPr>
          <p:cNvPr id="91145" name="AutoShape 9"/>
          <p:cNvSpPr>
            <a:spLocks noChangeArrowheads="1"/>
          </p:cNvSpPr>
          <p:nvPr/>
        </p:nvSpPr>
        <p:spPr bwMode="auto">
          <a:xfrm>
            <a:off x="1692275" y="3108325"/>
            <a:ext cx="1562100" cy="473075"/>
          </a:xfrm>
          <a:prstGeom prst="roundRect">
            <a:avLst>
              <a:gd name="adj" fmla="val 16667"/>
            </a:avLst>
          </a:prstGeom>
          <a:noFill/>
          <a:ln w="28575">
            <a:noFill/>
            <a:round/>
            <a:headEnd/>
            <a:tailEnd/>
          </a:ln>
          <a:effectLst/>
        </p:spPr>
        <p:txBody>
          <a:bodyPr wrap="none" anchor="ctr"/>
          <a:lstStyle/>
          <a:p>
            <a:pPr algn="ctr"/>
            <a:r>
              <a:rPr lang="en-US" altLang="zh-TW" sz="1800" b="1">
                <a:latin typeface="Tahoma" pitchFamily="34" charset="0"/>
              </a:rPr>
              <a:t>Ring 1</a:t>
            </a:r>
          </a:p>
        </p:txBody>
      </p:sp>
      <p:sp>
        <p:nvSpPr>
          <p:cNvPr id="91146" name="AutoShape 10"/>
          <p:cNvSpPr>
            <a:spLocks noChangeArrowheads="1"/>
          </p:cNvSpPr>
          <p:nvPr/>
        </p:nvSpPr>
        <p:spPr bwMode="auto">
          <a:xfrm>
            <a:off x="1703388" y="3684588"/>
            <a:ext cx="1562100" cy="431800"/>
          </a:xfrm>
          <a:prstGeom prst="roundRect">
            <a:avLst>
              <a:gd name="adj" fmla="val 16667"/>
            </a:avLst>
          </a:prstGeom>
          <a:noFill/>
          <a:ln w="28575">
            <a:noFill/>
            <a:round/>
            <a:headEnd/>
            <a:tailEnd/>
          </a:ln>
          <a:effectLst/>
        </p:spPr>
        <p:txBody>
          <a:bodyPr wrap="none" anchor="ctr"/>
          <a:lstStyle/>
          <a:p>
            <a:pPr algn="ctr"/>
            <a:r>
              <a:rPr lang="en-US" altLang="zh-TW" sz="1800" b="1">
                <a:latin typeface="Tahoma" pitchFamily="34" charset="0"/>
              </a:rPr>
              <a:t>Ring 0</a:t>
            </a:r>
          </a:p>
        </p:txBody>
      </p:sp>
      <p:sp>
        <p:nvSpPr>
          <p:cNvPr id="91147" name="AutoShape 11"/>
          <p:cNvSpPr>
            <a:spLocks noChangeArrowheads="1"/>
          </p:cNvSpPr>
          <p:nvPr/>
        </p:nvSpPr>
        <p:spPr bwMode="auto">
          <a:xfrm>
            <a:off x="1693863" y="1916113"/>
            <a:ext cx="1562100" cy="473075"/>
          </a:xfrm>
          <a:prstGeom prst="roundRect">
            <a:avLst>
              <a:gd name="adj" fmla="val 16667"/>
            </a:avLst>
          </a:prstGeom>
          <a:noFill/>
          <a:ln w="28575">
            <a:noFill/>
            <a:round/>
            <a:headEnd/>
            <a:tailEnd/>
          </a:ln>
          <a:effectLst/>
        </p:spPr>
        <p:txBody>
          <a:bodyPr wrap="none" anchor="ctr"/>
          <a:lstStyle/>
          <a:p>
            <a:pPr algn="ctr"/>
            <a:r>
              <a:rPr lang="en-US" altLang="zh-TW" sz="1800" b="1">
                <a:latin typeface="Tahoma" pitchFamily="34" charset="0"/>
              </a:rPr>
              <a:t>Ring 3</a:t>
            </a:r>
          </a:p>
        </p:txBody>
      </p:sp>
      <p:cxnSp>
        <p:nvCxnSpPr>
          <p:cNvPr id="91148" name="AutoShape 12"/>
          <p:cNvCxnSpPr>
            <a:cxnSpLocks noChangeShapeType="1"/>
            <a:stCxn id="91143" idx="3"/>
            <a:endCxn id="91139" idx="3"/>
          </p:cNvCxnSpPr>
          <p:nvPr/>
        </p:nvCxnSpPr>
        <p:spPr bwMode="auto">
          <a:xfrm flipH="1">
            <a:off x="4995863" y="2152650"/>
            <a:ext cx="1587" cy="3195638"/>
          </a:xfrm>
          <a:prstGeom prst="curvedConnector3">
            <a:avLst>
              <a:gd name="adj1" fmla="val -62800000"/>
            </a:avLst>
          </a:prstGeom>
          <a:noFill/>
          <a:ln w="38100">
            <a:solidFill>
              <a:schemeClr val="bg2"/>
            </a:solidFill>
            <a:round/>
            <a:headEnd/>
            <a:tailEnd type="triangle" w="med" len="med"/>
          </a:ln>
          <a:effectLst/>
        </p:spPr>
      </p:cxnSp>
      <p:cxnSp>
        <p:nvCxnSpPr>
          <p:cNvPr id="91149" name="AutoShape 13"/>
          <p:cNvCxnSpPr>
            <a:cxnSpLocks noChangeShapeType="1"/>
            <a:stCxn id="91153" idx="3"/>
            <a:endCxn id="91139" idx="3"/>
          </p:cNvCxnSpPr>
          <p:nvPr/>
        </p:nvCxnSpPr>
        <p:spPr bwMode="auto">
          <a:xfrm flipH="1">
            <a:off x="4995863" y="4508500"/>
            <a:ext cx="22225" cy="839788"/>
          </a:xfrm>
          <a:prstGeom prst="curvedConnector3">
            <a:avLst>
              <a:gd name="adj1" fmla="val -964287"/>
            </a:avLst>
          </a:prstGeom>
          <a:noFill/>
          <a:ln w="38100">
            <a:solidFill>
              <a:srgbClr val="0000FF"/>
            </a:solidFill>
            <a:round/>
            <a:headEnd/>
            <a:tailEnd type="triangle" w="med" len="med"/>
          </a:ln>
          <a:effectLst/>
        </p:spPr>
      </p:cxnSp>
      <p:sp>
        <p:nvSpPr>
          <p:cNvPr id="91150" name="Text Box 14"/>
          <p:cNvSpPr txBox="1">
            <a:spLocks noChangeArrowheads="1"/>
          </p:cNvSpPr>
          <p:nvPr/>
        </p:nvSpPr>
        <p:spPr bwMode="auto">
          <a:xfrm>
            <a:off x="5992813" y="2152650"/>
            <a:ext cx="1720850" cy="1190625"/>
          </a:xfrm>
          <a:prstGeom prst="rect">
            <a:avLst/>
          </a:prstGeom>
          <a:noFill/>
          <a:ln w="38100">
            <a:noFill/>
            <a:miter lim="800000"/>
            <a:headEnd/>
            <a:tailEnd/>
          </a:ln>
          <a:effectLst/>
        </p:spPr>
        <p:txBody>
          <a:bodyPr wrap="none">
            <a:spAutoFit/>
          </a:bodyPr>
          <a:lstStyle/>
          <a:p>
            <a:r>
              <a:rPr lang="en-US" altLang="zh-TW" sz="1800">
                <a:solidFill>
                  <a:schemeClr val="bg2"/>
                </a:solidFill>
                <a:latin typeface="Arial" pitchFamily="34" charset="0"/>
              </a:rPr>
              <a:t>Direct </a:t>
            </a:r>
          </a:p>
          <a:p>
            <a:r>
              <a:rPr lang="en-US" altLang="zh-TW" sz="1800">
                <a:solidFill>
                  <a:schemeClr val="bg2"/>
                </a:solidFill>
                <a:latin typeface="Arial" pitchFamily="34" charset="0"/>
              </a:rPr>
              <a:t>Execution </a:t>
            </a:r>
          </a:p>
          <a:p>
            <a:r>
              <a:rPr lang="en-US" altLang="zh-TW" sz="1800">
                <a:solidFill>
                  <a:schemeClr val="bg2"/>
                </a:solidFill>
                <a:latin typeface="Arial" pitchFamily="34" charset="0"/>
              </a:rPr>
              <a:t>of user and OS</a:t>
            </a:r>
          </a:p>
          <a:p>
            <a:r>
              <a:rPr lang="en-US" altLang="zh-TW" sz="1800">
                <a:solidFill>
                  <a:schemeClr val="bg2"/>
                </a:solidFill>
                <a:latin typeface="Arial" pitchFamily="34" charset="0"/>
              </a:rPr>
              <a:t>Requests </a:t>
            </a:r>
          </a:p>
        </p:txBody>
      </p:sp>
      <p:sp>
        <p:nvSpPr>
          <p:cNvPr id="91151" name="Text Box 15"/>
          <p:cNvSpPr txBox="1">
            <a:spLocks noChangeArrowheads="1"/>
          </p:cNvSpPr>
          <p:nvPr/>
        </p:nvSpPr>
        <p:spPr bwMode="auto">
          <a:xfrm>
            <a:off x="5992813" y="4216400"/>
            <a:ext cx="2368550" cy="1190625"/>
          </a:xfrm>
          <a:prstGeom prst="rect">
            <a:avLst/>
          </a:prstGeom>
          <a:noFill/>
          <a:ln w="38100">
            <a:noFill/>
            <a:miter lim="800000"/>
            <a:headEnd/>
            <a:tailEnd/>
          </a:ln>
          <a:effectLst/>
        </p:spPr>
        <p:txBody>
          <a:bodyPr wrap="none">
            <a:spAutoFit/>
          </a:bodyPr>
          <a:lstStyle/>
          <a:p>
            <a:r>
              <a:rPr lang="en-US" altLang="zh-TW" sz="1800" b="1">
                <a:solidFill>
                  <a:srgbClr val="FF00FF"/>
                </a:solidFill>
                <a:latin typeface="Arial" pitchFamily="34" charset="0"/>
              </a:rPr>
              <a:t>OS requests traps</a:t>
            </a:r>
          </a:p>
          <a:p>
            <a:r>
              <a:rPr lang="en-US" altLang="zh-TW" sz="1800" b="1">
                <a:solidFill>
                  <a:srgbClr val="FF00FF"/>
                </a:solidFill>
                <a:latin typeface="Arial" pitchFamily="34" charset="0"/>
              </a:rPr>
              <a:t>to VMM without</a:t>
            </a:r>
          </a:p>
          <a:p>
            <a:r>
              <a:rPr lang="en-US" altLang="zh-TW" sz="1800" b="1">
                <a:solidFill>
                  <a:srgbClr val="FF00FF"/>
                </a:solidFill>
                <a:latin typeface="Arial" pitchFamily="34" charset="0"/>
              </a:rPr>
              <a:t>binary translation</a:t>
            </a:r>
          </a:p>
          <a:p>
            <a:r>
              <a:rPr lang="en-US" altLang="zh-TW" sz="1800" b="1">
                <a:solidFill>
                  <a:srgbClr val="FF00FF"/>
                </a:solidFill>
                <a:latin typeface="Arial" pitchFamily="34" charset="0"/>
              </a:rPr>
              <a:t>or paravirtualization</a:t>
            </a:r>
          </a:p>
        </p:txBody>
      </p:sp>
      <p:sp>
        <p:nvSpPr>
          <p:cNvPr id="91152" name="Text Box 16"/>
          <p:cNvSpPr txBox="1">
            <a:spLocks noChangeArrowheads="1"/>
          </p:cNvSpPr>
          <p:nvPr/>
        </p:nvSpPr>
        <p:spPr bwMode="auto">
          <a:xfrm>
            <a:off x="4903788" y="6256338"/>
            <a:ext cx="3244850" cy="366712"/>
          </a:xfrm>
          <a:prstGeom prst="rect">
            <a:avLst/>
          </a:prstGeom>
          <a:noFill/>
          <a:ln w="9525">
            <a:noFill/>
            <a:miter lim="800000"/>
            <a:headEnd/>
            <a:tailEnd/>
          </a:ln>
          <a:effectLst/>
        </p:spPr>
        <p:txBody>
          <a:bodyPr wrap="none">
            <a:spAutoFit/>
          </a:bodyPr>
          <a:lstStyle/>
          <a:p>
            <a:r>
              <a:rPr lang="en-US" altLang="zh-TW" sz="1800">
                <a:latin typeface="Arial" pitchFamily="34" charset="0"/>
              </a:rPr>
              <a:t>VMM: Virtual Machine Monitor</a:t>
            </a:r>
          </a:p>
        </p:txBody>
      </p:sp>
      <p:sp>
        <p:nvSpPr>
          <p:cNvPr id="91153" name="AutoShape 17"/>
          <p:cNvSpPr>
            <a:spLocks noChangeArrowheads="1"/>
          </p:cNvSpPr>
          <p:nvPr/>
        </p:nvSpPr>
        <p:spPr bwMode="auto">
          <a:xfrm>
            <a:off x="3419475" y="4292600"/>
            <a:ext cx="1584325" cy="431800"/>
          </a:xfrm>
          <a:prstGeom prst="roundRect">
            <a:avLst>
              <a:gd name="adj" fmla="val 16667"/>
            </a:avLst>
          </a:prstGeom>
          <a:solidFill>
            <a:srgbClr val="009900"/>
          </a:solidFill>
          <a:ln w="28575">
            <a:solidFill>
              <a:schemeClr val="tx1"/>
            </a:solidFill>
            <a:round/>
            <a:headEnd/>
            <a:tailEnd/>
          </a:ln>
          <a:effectLst/>
        </p:spPr>
        <p:txBody>
          <a:bodyPr wrap="none" anchor="ctr"/>
          <a:lstStyle/>
          <a:p>
            <a:pPr algn="ctr"/>
            <a:r>
              <a:rPr lang="en-US" altLang="zh-TW" sz="1800" b="1">
                <a:latin typeface="Tahoma" pitchFamily="34" charset="0"/>
              </a:rPr>
              <a:t>VMM</a:t>
            </a:r>
          </a:p>
        </p:txBody>
      </p:sp>
      <p:cxnSp>
        <p:nvCxnSpPr>
          <p:cNvPr id="91154" name="AutoShape 18"/>
          <p:cNvCxnSpPr>
            <a:cxnSpLocks noChangeShapeType="1"/>
            <a:stCxn id="91142" idx="3"/>
            <a:endCxn id="91153" idx="3"/>
          </p:cNvCxnSpPr>
          <p:nvPr/>
        </p:nvCxnSpPr>
        <p:spPr bwMode="auto">
          <a:xfrm>
            <a:off x="5006975" y="3900488"/>
            <a:ext cx="11113" cy="608012"/>
          </a:xfrm>
          <a:prstGeom prst="curvedConnector3">
            <a:avLst>
              <a:gd name="adj1" fmla="val 2028569"/>
            </a:avLst>
          </a:prstGeom>
          <a:noFill/>
          <a:ln w="38100">
            <a:solidFill>
              <a:srgbClr val="0000FF"/>
            </a:solidFill>
            <a:round/>
            <a:headEnd/>
            <a:tailEnd type="triangle" w="med" len="med"/>
          </a:ln>
          <a:effectLst/>
        </p:spPr>
      </p:cxnSp>
      <p:sp>
        <p:nvSpPr>
          <p:cNvPr id="91155" name="AutoShape 19"/>
          <p:cNvSpPr>
            <a:spLocks noChangeArrowheads="1"/>
          </p:cNvSpPr>
          <p:nvPr/>
        </p:nvSpPr>
        <p:spPr bwMode="auto">
          <a:xfrm>
            <a:off x="346075" y="2635250"/>
            <a:ext cx="1562100" cy="473075"/>
          </a:xfrm>
          <a:prstGeom prst="roundRect">
            <a:avLst>
              <a:gd name="adj" fmla="val 16667"/>
            </a:avLst>
          </a:prstGeom>
          <a:noFill/>
          <a:ln w="28575">
            <a:noFill/>
            <a:round/>
            <a:headEnd/>
            <a:tailEnd/>
          </a:ln>
          <a:effectLst/>
        </p:spPr>
        <p:txBody>
          <a:bodyPr wrap="none" anchor="ctr"/>
          <a:lstStyle/>
          <a:p>
            <a:pPr algn="ctr"/>
            <a:r>
              <a:rPr lang="en-US" altLang="zh-TW" sz="1800" b="1">
                <a:latin typeface="Tahoma" pitchFamily="34" charset="0"/>
              </a:rPr>
              <a:t>Non-root</a:t>
            </a:r>
          </a:p>
          <a:p>
            <a:pPr algn="ctr"/>
            <a:r>
              <a:rPr lang="en-US" altLang="zh-TW" sz="1800" b="1">
                <a:latin typeface="Tahoma" pitchFamily="34" charset="0"/>
              </a:rPr>
              <a:t>Mode</a:t>
            </a:r>
          </a:p>
          <a:p>
            <a:pPr algn="ctr"/>
            <a:r>
              <a:rPr lang="en-US" altLang="zh-TW" sz="1800" b="1">
                <a:latin typeface="Tahoma" pitchFamily="34" charset="0"/>
              </a:rPr>
              <a:t>Privilege</a:t>
            </a:r>
          </a:p>
          <a:p>
            <a:pPr algn="ctr"/>
            <a:r>
              <a:rPr lang="en-US" altLang="zh-TW" sz="1800" b="1">
                <a:latin typeface="Tahoma" pitchFamily="34" charset="0"/>
              </a:rPr>
              <a:t>Levels </a:t>
            </a:r>
          </a:p>
        </p:txBody>
      </p:sp>
      <p:sp>
        <p:nvSpPr>
          <p:cNvPr id="91156" name="AutoShape 20"/>
          <p:cNvSpPr>
            <a:spLocks noChangeArrowheads="1"/>
          </p:cNvSpPr>
          <p:nvPr/>
        </p:nvSpPr>
        <p:spPr bwMode="auto">
          <a:xfrm>
            <a:off x="346075" y="4395788"/>
            <a:ext cx="1562100" cy="473075"/>
          </a:xfrm>
          <a:prstGeom prst="roundRect">
            <a:avLst>
              <a:gd name="adj" fmla="val 16667"/>
            </a:avLst>
          </a:prstGeom>
          <a:noFill/>
          <a:ln w="28575">
            <a:noFill/>
            <a:round/>
            <a:headEnd/>
            <a:tailEnd/>
          </a:ln>
          <a:effectLst/>
        </p:spPr>
        <p:txBody>
          <a:bodyPr wrap="none" anchor="ctr"/>
          <a:lstStyle/>
          <a:p>
            <a:pPr algn="ctr"/>
            <a:r>
              <a:rPr lang="en-US" altLang="zh-TW" sz="1800" b="1">
                <a:latin typeface="Tahoma" pitchFamily="34" charset="0"/>
              </a:rPr>
              <a:t>Root Mode</a:t>
            </a:r>
          </a:p>
          <a:p>
            <a:pPr algn="ctr"/>
            <a:r>
              <a:rPr lang="en-US" altLang="zh-TW" sz="1800" b="1">
                <a:latin typeface="Tahoma" pitchFamily="34" charset="0"/>
              </a:rPr>
              <a:t>Privilege</a:t>
            </a:r>
          </a:p>
          <a:p>
            <a:pPr algn="ctr"/>
            <a:r>
              <a:rPr lang="en-US" altLang="zh-TW" sz="1800" b="1">
                <a:latin typeface="Tahoma" pitchFamily="34" charset="0"/>
              </a:rPr>
              <a:t>Levels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TW"/>
              <a:t>OS-Level Virtualization</a:t>
            </a:r>
          </a:p>
        </p:txBody>
      </p:sp>
      <p:sp>
        <p:nvSpPr>
          <p:cNvPr id="49155" name="Rectangle 3"/>
          <p:cNvSpPr>
            <a:spLocks noGrp="1" noChangeArrowheads="1"/>
          </p:cNvSpPr>
          <p:nvPr>
            <p:ph type="body" sz="half" idx="1"/>
          </p:nvPr>
        </p:nvSpPr>
        <p:spPr/>
        <p:txBody>
          <a:bodyPr/>
          <a:lstStyle/>
          <a:p>
            <a:pPr>
              <a:lnSpc>
                <a:spcPct val="90000"/>
              </a:lnSpc>
            </a:pPr>
            <a:r>
              <a:rPr lang="en-US" altLang="zh-TW" sz="1700"/>
              <a:t>OS-level virtualization </a:t>
            </a:r>
          </a:p>
          <a:p>
            <a:pPr lvl="1">
              <a:lnSpc>
                <a:spcPct val="90000"/>
              </a:lnSpc>
            </a:pPr>
            <a:r>
              <a:rPr lang="en-US" altLang="zh-TW" sz="1600"/>
              <a:t>kernel of an OS allows for multiple isolated user-space instances, instead of just one.</a:t>
            </a:r>
          </a:p>
          <a:p>
            <a:pPr lvl="1">
              <a:lnSpc>
                <a:spcPct val="90000"/>
              </a:lnSpc>
            </a:pPr>
            <a:r>
              <a:rPr lang="en-US" altLang="zh-TW" sz="1600"/>
              <a:t>Each OS instance looks and feels like a real server</a:t>
            </a:r>
          </a:p>
          <a:p>
            <a:pPr>
              <a:lnSpc>
                <a:spcPct val="90000"/>
              </a:lnSpc>
            </a:pPr>
            <a:r>
              <a:rPr lang="en-US" altLang="zh-TW" sz="1700"/>
              <a:t>OS virtualization virtualizes servers on the operating system (kernel) layer. This creates isolated containers on a single physical server and OS instance to utilize hardware, software, data center and management efforts with maximum efficiency.</a:t>
            </a:r>
          </a:p>
          <a:p>
            <a:pPr>
              <a:lnSpc>
                <a:spcPct val="90000"/>
              </a:lnSpc>
            </a:pPr>
            <a:r>
              <a:rPr lang="en-US" altLang="zh-TW" sz="1700" u="sng"/>
              <a:t>OS-level virtualization implementations that are capable of live migration can be used for dynamic load balancing of containers between nodes in a cluster.</a:t>
            </a:r>
          </a:p>
        </p:txBody>
      </p:sp>
      <p:sp>
        <p:nvSpPr>
          <p:cNvPr id="49159" name="AutoShape 7"/>
          <p:cNvSpPr>
            <a:spLocks noChangeArrowheads="1"/>
          </p:cNvSpPr>
          <p:nvPr/>
        </p:nvSpPr>
        <p:spPr bwMode="auto">
          <a:xfrm>
            <a:off x="4645025" y="2276475"/>
            <a:ext cx="3814763" cy="1254125"/>
          </a:xfrm>
          <a:prstGeom prst="roundRect">
            <a:avLst>
              <a:gd name="adj" fmla="val 4134"/>
            </a:avLst>
          </a:prstGeom>
          <a:solidFill>
            <a:srgbClr val="B2B2B2"/>
          </a:solidFill>
          <a:ln w="28575">
            <a:solidFill>
              <a:schemeClr val="tx1"/>
            </a:solidFill>
            <a:round/>
            <a:headEnd/>
            <a:tailEnd/>
          </a:ln>
          <a:effectLst/>
        </p:spPr>
        <p:txBody>
          <a:bodyPr wrap="none" anchor="ctr"/>
          <a:lstStyle/>
          <a:p>
            <a:pPr algn="ctr"/>
            <a:endParaRPr lang="en-US" sz="1800" b="1">
              <a:solidFill>
                <a:schemeClr val="bg1"/>
              </a:solidFill>
              <a:latin typeface="Tahoma" pitchFamily="34" charset="0"/>
            </a:endParaRPr>
          </a:p>
        </p:txBody>
      </p:sp>
      <p:sp>
        <p:nvSpPr>
          <p:cNvPr id="49160" name="AutoShape 8"/>
          <p:cNvSpPr>
            <a:spLocks noChangeArrowheads="1"/>
          </p:cNvSpPr>
          <p:nvPr/>
        </p:nvSpPr>
        <p:spPr bwMode="auto">
          <a:xfrm>
            <a:off x="4716463" y="4930775"/>
            <a:ext cx="3732212" cy="482600"/>
          </a:xfrm>
          <a:prstGeom prst="roundRect">
            <a:avLst>
              <a:gd name="adj" fmla="val 16667"/>
            </a:avLst>
          </a:prstGeom>
          <a:solidFill>
            <a:srgbClr val="0033CC"/>
          </a:solidFill>
          <a:ln w="28575">
            <a:solidFill>
              <a:schemeClr val="tx1"/>
            </a:solidFill>
            <a:round/>
            <a:headEnd/>
            <a:tailEnd/>
          </a:ln>
          <a:effectLst/>
        </p:spPr>
        <p:txBody>
          <a:bodyPr wrap="none" anchor="ctr"/>
          <a:lstStyle/>
          <a:p>
            <a:pPr algn="ctr"/>
            <a:r>
              <a:rPr lang="en-US" altLang="zh-TW" sz="1800" b="1">
                <a:solidFill>
                  <a:schemeClr val="bg1"/>
                </a:solidFill>
                <a:latin typeface="Tahoma" pitchFamily="34" charset="0"/>
              </a:rPr>
              <a:t>Hardware</a:t>
            </a:r>
          </a:p>
        </p:txBody>
      </p:sp>
      <p:sp>
        <p:nvSpPr>
          <p:cNvPr id="49161" name="AutoShape 9"/>
          <p:cNvSpPr>
            <a:spLocks noChangeArrowheads="1"/>
          </p:cNvSpPr>
          <p:nvPr/>
        </p:nvSpPr>
        <p:spPr bwMode="auto">
          <a:xfrm>
            <a:off x="4716463" y="2544763"/>
            <a:ext cx="1150937" cy="914400"/>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1400" b="1">
                <a:latin typeface="Tahoma" pitchFamily="34" charset="0"/>
              </a:rPr>
              <a:t>OS </a:t>
            </a:r>
          </a:p>
          <a:p>
            <a:pPr algn="ctr"/>
            <a:r>
              <a:rPr lang="en-US" altLang="zh-TW" sz="1400" b="1">
                <a:latin typeface="Tahoma" pitchFamily="34" charset="0"/>
              </a:rPr>
              <a:t>Container 1</a:t>
            </a:r>
          </a:p>
        </p:txBody>
      </p:sp>
      <p:sp>
        <p:nvSpPr>
          <p:cNvPr id="49162" name="AutoShape 10"/>
          <p:cNvSpPr>
            <a:spLocks noChangeArrowheads="1"/>
          </p:cNvSpPr>
          <p:nvPr/>
        </p:nvSpPr>
        <p:spPr bwMode="auto">
          <a:xfrm>
            <a:off x="4792663" y="2133600"/>
            <a:ext cx="3451225" cy="317500"/>
          </a:xfrm>
          <a:prstGeom prst="roundRect">
            <a:avLst>
              <a:gd name="adj" fmla="val 16667"/>
            </a:avLst>
          </a:prstGeom>
          <a:solidFill>
            <a:srgbClr val="FFCC00"/>
          </a:solidFill>
          <a:ln w="28575">
            <a:solidFill>
              <a:schemeClr val="tx1"/>
            </a:solidFill>
            <a:round/>
            <a:headEnd/>
            <a:tailEnd/>
          </a:ln>
          <a:effectLst/>
        </p:spPr>
        <p:txBody>
          <a:bodyPr wrap="none" anchor="ctr"/>
          <a:lstStyle/>
          <a:p>
            <a:pPr algn="ctr"/>
            <a:r>
              <a:rPr lang="en-US" altLang="zh-TW" sz="1800" b="1">
                <a:latin typeface="Tahoma" pitchFamily="34" charset="0"/>
              </a:rPr>
              <a:t>OS-Level Virtualization</a:t>
            </a:r>
          </a:p>
        </p:txBody>
      </p:sp>
      <p:sp>
        <p:nvSpPr>
          <p:cNvPr id="49163" name="AutoShape 11"/>
          <p:cNvSpPr>
            <a:spLocks noChangeArrowheads="1"/>
          </p:cNvSpPr>
          <p:nvPr/>
        </p:nvSpPr>
        <p:spPr bwMode="auto">
          <a:xfrm>
            <a:off x="4727575" y="4068763"/>
            <a:ext cx="3732213" cy="790575"/>
          </a:xfrm>
          <a:prstGeom prst="roundRect">
            <a:avLst>
              <a:gd name="adj" fmla="val 16667"/>
            </a:avLst>
          </a:prstGeom>
          <a:solidFill>
            <a:srgbClr val="009900"/>
          </a:solidFill>
          <a:ln w="28575">
            <a:solidFill>
              <a:schemeClr val="tx1"/>
            </a:solidFill>
            <a:round/>
            <a:headEnd/>
            <a:tailEnd/>
          </a:ln>
          <a:effectLst/>
        </p:spPr>
        <p:txBody>
          <a:bodyPr wrap="none" anchor="ctr"/>
          <a:lstStyle/>
          <a:p>
            <a:pPr algn="ctr"/>
            <a:r>
              <a:rPr lang="en-US" altLang="zh-TW" sz="1800" b="1">
                <a:latin typeface="Tahoma" pitchFamily="34" charset="0"/>
              </a:rPr>
              <a:t>Standard</a:t>
            </a:r>
          </a:p>
          <a:p>
            <a:pPr algn="ctr"/>
            <a:r>
              <a:rPr lang="en-US" altLang="zh-TW" sz="1800" b="1">
                <a:latin typeface="Tahoma" pitchFamily="34" charset="0"/>
              </a:rPr>
              <a:t>Host OS</a:t>
            </a:r>
          </a:p>
        </p:txBody>
      </p:sp>
      <p:sp>
        <p:nvSpPr>
          <p:cNvPr id="49164" name="AutoShape 12"/>
          <p:cNvSpPr>
            <a:spLocks noChangeArrowheads="1"/>
          </p:cNvSpPr>
          <p:nvPr/>
        </p:nvSpPr>
        <p:spPr bwMode="auto">
          <a:xfrm>
            <a:off x="4716463" y="3584575"/>
            <a:ext cx="3732212" cy="482600"/>
          </a:xfrm>
          <a:prstGeom prst="roundRect">
            <a:avLst>
              <a:gd name="adj" fmla="val 16667"/>
            </a:avLst>
          </a:prstGeom>
          <a:solidFill>
            <a:schemeClr val="folHlink"/>
          </a:solidFill>
          <a:ln w="28575">
            <a:solidFill>
              <a:schemeClr val="tx1"/>
            </a:solidFill>
            <a:round/>
            <a:headEnd/>
            <a:tailEnd/>
          </a:ln>
          <a:effectLst/>
        </p:spPr>
        <p:txBody>
          <a:bodyPr wrap="none" anchor="ctr"/>
          <a:lstStyle/>
          <a:p>
            <a:pPr algn="ctr"/>
            <a:r>
              <a:rPr lang="en-US" altLang="zh-TW" sz="1200" b="1">
                <a:latin typeface="Tahoma" pitchFamily="34" charset="0"/>
              </a:rPr>
              <a:t>OS virtualization </a:t>
            </a:r>
          </a:p>
          <a:p>
            <a:pPr algn="ctr"/>
            <a:r>
              <a:rPr lang="en-US" altLang="zh-TW" sz="1200" b="1">
                <a:latin typeface="Tahoma" pitchFamily="34" charset="0"/>
              </a:rPr>
              <a:t>layer</a:t>
            </a:r>
          </a:p>
        </p:txBody>
      </p:sp>
      <p:sp>
        <p:nvSpPr>
          <p:cNvPr id="49165" name="AutoShape 13"/>
          <p:cNvSpPr>
            <a:spLocks noChangeArrowheads="1"/>
          </p:cNvSpPr>
          <p:nvPr/>
        </p:nvSpPr>
        <p:spPr bwMode="auto">
          <a:xfrm>
            <a:off x="5942013" y="2565400"/>
            <a:ext cx="1150937" cy="914400"/>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1400" b="1">
                <a:latin typeface="Tahoma" pitchFamily="34" charset="0"/>
              </a:rPr>
              <a:t>OS </a:t>
            </a:r>
          </a:p>
          <a:p>
            <a:pPr algn="ctr"/>
            <a:r>
              <a:rPr lang="en-US" altLang="zh-TW" sz="1400" b="1">
                <a:latin typeface="Tahoma" pitchFamily="34" charset="0"/>
              </a:rPr>
              <a:t>Container 2</a:t>
            </a:r>
          </a:p>
        </p:txBody>
      </p:sp>
      <p:sp>
        <p:nvSpPr>
          <p:cNvPr id="49171" name="AutoShape 19"/>
          <p:cNvSpPr>
            <a:spLocks noChangeArrowheads="1"/>
          </p:cNvSpPr>
          <p:nvPr/>
        </p:nvSpPr>
        <p:spPr bwMode="auto">
          <a:xfrm>
            <a:off x="7237413" y="2565400"/>
            <a:ext cx="1150937" cy="914400"/>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1400" b="1">
                <a:latin typeface="Tahoma" pitchFamily="34" charset="0"/>
              </a:rPr>
              <a:t>OS </a:t>
            </a:r>
          </a:p>
          <a:p>
            <a:pPr algn="ctr"/>
            <a:r>
              <a:rPr lang="en-US" altLang="zh-TW" sz="1400" b="1">
                <a:latin typeface="Tahoma" pitchFamily="34" charset="0"/>
              </a:rPr>
              <a:t>Container 3</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zh-TW"/>
              <a:t>Confusion…</a:t>
            </a:r>
          </a:p>
        </p:txBody>
      </p:sp>
      <p:sp>
        <p:nvSpPr>
          <p:cNvPr id="104451" name="Rectangle 3"/>
          <p:cNvSpPr>
            <a:spLocks noGrp="1" noChangeArrowheads="1"/>
          </p:cNvSpPr>
          <p:nvPr>
            <p:ph type="body" idx="1"/>
          </p:nvPr>
        </p:nvSpPr>
        <p:spPr/>
        <p:txBody>
          <a:bodyPr/>
          <a:lstStyle/>
          <a:p>
            <a:pPr>
              <a:lnSpc>
                <a:spcPct val="90000"/>
              </a:lnSpc>
            </a:pPr>
            <a:r>
              <a:rPr lang="en-US" altLang="zh-TW" sz="2400" b="1">
                <a:solidFill>
                  <a:srgbClr val="0000FF"/>
                </a:solidFill>
              </a:rPr>
              <a:t>OS-Level Virtualization.</a:t>
            </a:r>
            <a:r>
              <a:rPr lang="en-US" altLang="zh-TW" sz="2400" b="1">
                <a:solidFill>
                  <a:srgbClr val="FFCC00"/>
                </a:solidFill>
              </a:rPr>
              <a:t> </a:t>
            </a:r>
            <a:r>
              <a:rPr lang="en-US" altLang="zh-TW" sz="2400"/>
              <a:t>A type of server virtualization technology which works at the OS layer. The physical server and single instance of the operating system is virtualized into multiple isolated partitions, where each partition replicates a real server. The OS kernel will run a single operating system and provide that operating system functionality to each of the partitions. </a:t>
            </a:r>
          </a:p>
          <a:p>
            <a:pPr>
              <a:lnSpc>
                <a:spcPct val="90000"/>
              </a:lnSpc>
            </a:pPr>
            <a:r>
              <a:rPr lang="en-US" altLang="zh-TW" sz="2400">
                <a:solidFill>
                  <a:srgbClr val="0000FF"/>
                </a:solidFill>
              </a:rPr>
              <a:t>Operating system virtualization</a:t>
            </a:r>
            <a:r>
              <a:rPr lang="en-US" altLang="zh-TW" sz="2400"/>
              <a:t> refers to the use of software to allow system hardware to run multiple instances of different operating systems concurrently, allowing you to run different applications requiring different operating systems on one computer system. The operating systems do not interfere with each other or the various applications. </a:t>
            </a:r>
          </a:p>
          <a:p>
            <a:pPr>
              <a:lnSpc>
                <a:spcPct val="90000"/>
              </a:lnSpc>
            </a:pPr>
            <a:endParaRPr lang="en-US" altLang="zh-TW" sz="2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74" name="Oval 38"/>
          <p:cNvSpPr>
            <a:spLocks noChangeArrowheads="1"/>
          </p:cNvSpPr>
          <p:nvPr/>
        </p:nvSpPr>
        <p:spPr bwMode="auto">
          <a:xfrm>
            <a:off x="7451725" y="5084763"/>
            <a:ext cx="1152525" cy="1081087"/>
          </a:xfrm>
          <a:prstGeom prst="ellipse">
            <a:avLst/>
          </a:prstGeom>
          <a:solidFill>
            <a:srgbClr val="333399"/>
          </a:solidFill>
          <a:ln w="9525">
            <a:solidFill>
              <a:schemeClr val="tx1"/>
            </a:solidFill>
            <a:round/>
            <a:headEnd/>
            <a:tailEnd/>
          </a:ln>
          <a:effectLst/>
        </p:spPr>
        <p:txBody>
          <a:bodyPr wrap="none" anchor="ctr"/>
          <a:lstStyle/>
          <a:p>
            <a:endParaRPr lang="en-IN"/>
          </a:p>
        </p:txBody>
      </p:sp>
      <p:sp>
        <p:nvSpPr>
          <p:cNvPr id="39985" name="Line 49"/>
          <p:cNvSpPr>
            <a:spLocks noChangeShapeType="1"/>
          </p:cNvSpPr>
          <p:nvPr/>
        </p:nvSpPr>
        <p:spPr bwMode="auto">
          <a:xfrm flipH="1" flipV="1">
            <a:off x="2843213" y="5589588"/>
            <a:ext cx="4968875" cy="360362"/>
          </a:xfrm>
          <a:prstGeom prst="line">
            <a:avLst/>
          </a:prstGeom>
          <a:noFill/>
          <a:ln w="9525">
            <a:solidFill>
              <a:schemeClr val="tx1"/>
            </a:solidFill>
            <a:round/>
            <a:headEnd/>
            <a:tailEnd/>
          </a:ln>
          <a:effectLst/>
        </p:spPr>
        <p:txBody>
          <a:bodyPr/>
          <a:lstStyle/>
          <a:p>
            <a:endParaRPr lang="en-IN"/>
          </a:p>
        </p:txBody>
      </p:sp>
      <p:sp>
        <p:nvSpPr>
          <p:cNvPr id="39979" name="Line 43"/>
          <p:cNvSpPr>
            <a:spLocks noChangeShapeType="1"/>
          </p:cNvSpPr>
          <p:nvPr/>
        </p:nvSpPr>
        <p:spPr bwMode="auto">
          <a:xfrm flipV="1">
            <a:off x="3348038" y="4652963"/>
            <a:ext cx="2232025" cy="863600"/>
          </a:xfrm>
          <a:prstGeom prst="line">
            <a:avLst/>
          </a:prstGeom>
          <a:noFill/>
          <a:ln w="9525">
            <a:solidFill>
              <a:schemeClr val="tx1"/>
            </a:solidFill>
            <a:round/>
            <a:headEnd/>
            <a:tailEnd/>
          </a:ln>
          <a:effectLst/>
        </p:spPr>
        <p:txBody>
          <a:bodyPr/>
          <a:lstStyle/>
          <a:p>
            <a:endParaRPr lang="en-IN"/>
          </a:p>
        </p:txBody>
      </p:sp>
      <p:sp>
        <p:nvSpPr>
          <p:cNvPr id="39982" name="Line 46"/>
          <p:cNvSpPr>
            <a:spLocks noChangeShapeType="1"/>
          </p:cNvSpPr>
          <p:nvPr/>
        </p:nvSpPr>
        <p:spPr bwMode="auto">
          <a:xfrm flipH="1">
            <a:off x="5292725" y="2276475"/>
            <a:ext cx="2303463" cy="2520950"/>
          </a:xfrm>
          <a:prstGeom prst="line">
            <a:avLst/>
          </a:prstGeom>
          <a:noFill/>
          <a:ln w="9525">
            <a:solidFill>
              <a:schemeClr val="tx1"/>
            </a:solidFill>
            <a:round/>
            <a:headEnd/>
            <a:tailEnd/>
          </a:ln>
          <a:effectLst/>
        </p:spPr>
        <p:txBody>
          <a:bodyPr/>
          <a:lstStyle/>
          <a:p>
            <a:endParaRPr lang="en-IN"/>
          </a:p>
        </p:txBody>
      </p:sp>
      <p:sp>
        <p:nvSpPr>
          <p:cNvPr id="39976" name="Line 40"/>
          <p:cNvSpPr>
            <a:spLocks noChangeShapeType="1"/>
          </p:cNvSpPr>
          <p:nvPr/>
        </p:nvSpPr>
        <p:spPr bwMode="auto">
          <a:xfrm>
            <a:off x="1835150" y="2133600"/>
            <a:ext cx="3313113" cy="2374900"/>
          </a:xfrm>
          <a:prstGeom prst="line">
            <a:avLst/>
          </a:prstGeom>
          <a:noFill/>
          <a:ln w="9525">
            <a:solidFill>
              <a:schemeClr val="tx1"/>
            </a:solidFill>
            <a:round/>
            <a:headEnd/>
            <a:tailEnd/>
          </a:ln>
          <a:effectLst/>
        </p:spPr>
        <p:txBody>
          <a:bodyPr/>
          <a:lstStyle/>
          <a:p>
            <a:endParaRPr lang="en-IN"/>
          </a:p>
        </p:txBody>
      </p:sp>
      <p:sp>
        <p:nvSpPr>
          <p:cNvPr id="39977" name="Line 41"/>
          <p:cNvSpPr>
            <a:spLocks noChangeShapeType="1"/>
          </p:cNvSpPr>
          <p:nvPr/>
        </p:nvSpPr>
        <p:spPr bwMode="auto">
          <a:xfrm>
            <a:off x="1835150" y="2205038"/>
            <a:ext cx="2449513" cy="0"/>
          </a:xfrm>
          <a:prstGeom prst="line">
            <a:avLst/>
          </a:prstGeom>
          <a:noFill/>
          <a:ln w="9525">
            <a:solidFill>
              <a:schemeClr val="tx1"/>
            </a:solidFill>
            <a:round/>
            <a:headEnd/>
            <a:tailEnd/>
          </a:ln>
          <a:effectLst/>
        </p:spPr>
        <p:txBody>
          <a:bodyPr/>
          <a:lstStyle/>
          <a:p>
            <a:endParaRPr lang="en-IN"/>
          </a:p>
        </p:txBody>
      </p:sp>
      <p:sp>
        <p:nvSpPr>
          <p:cNvPr id="39978" name="Line 42"/>
          <p:cNvSpPr>
            <a:spLocks noChangeShapeType="1"/>
          </p:cNvSpPr>
          <p:nvPr/>
        </p:nvSpPr>
        <p:spPr bwMode="auto">
          <a:xfrm>
            <a:off x="1763713" y="2060575"/>
            <a:ext cx="1368425" cy="3313113"/>
          </a:xfrm>
          <a:prstGeom prst="line">
            <a:avLst/>
          </a:prstGeom>
          <a:noFill/>
          <a:ln w="9525">
            <a:solidFill>
              <a:schemeClr val="tx1"/>
            </a:solidFill>
            <a:round/>
            <a:headEnd/>
            <a:tailEnd/>
          </a:ln>
          <a:effectLst/>
        </p:spPr>
        <p:txBody>
          <a:bodyPr/>
          <a:lstStyle/>
          <a:p>
            <a:endParaRPr lang="en-IN"/>
          </a:p>
        </p:txBody>
      </p:sp>
      <p:sp>
        <p:nvSpPr>
          <p:cNvPr id="39980" name="Line 44"/>
          <p:cNvSpPr>
            <a:spLocks noChangeShapeType="1"/>
          </p:cNvSpPr>
          <p:nvPr/>
        </p:nvSpPr>
        <p:spPr bwMode="auto">
          <a:xfrm>
            <a:off x="7740650" y="2133600"/>
            <a:ext cx="71438" cy="3455988"/>
          </a:xfrm>
          <a:prstGeom prst="line">
            <a:avLst/>
          </a:prstGeom>
          <a:noFill/>
          <a:ln w="9525">
            <a:solidFill>
              <a:schemeClr val="tx1"/>
            </a:solidFill>
            <a:round/>
            <a:headEnd/>
            <a:tailEnd/>
          </a:ln>
          <a:effectLst/>
        </p:spPr>
        <p:txBody>
          <a:bodyPr/>
          <a:lstStyle/>
          <a:p>
            <a:endParaRPr lang="en-IN"/>
          </a:p>
        </p:txBody>
      </p:sp>
      <p:sp>
        <p:nvSpPr>
          <p:cNvPr id="39981" name="Line 45"/>
          <p:cNvSpPr>
            <a:spLocks noChangeShapeType="1"/>
          </p:cNvSpPr>
          <p:nvPr/>
        </p:nvSpPr>
        <p:spPr bwMode="auto">
          <a:xfrm>
            <a:off x="5580063" y="4652963"/>
            <a:ext cx="2305050" cy="863600"/>
          </a:xfrm>
          <a:prstGeom prst="line">
            <a:avLst/>
          </a:prstGeom>
          <a:noFill/>
          <a:ln w="9525">
            <a:solidFill>
              <a:schemeClr val="tx1"/>
            </a:solidFill>
            <a:round/>
            <a:headEnd/>
            <a:tailEnd/>
          </a:ln>
          <a:effectLst/>
        </p:spPr>
        <p:txBody>
          <a:bodyPr/>
          <a:lstStyle/>
          <a:p>
            <a:endParaRPr lang="en-IN"/>
          </a:p>
        </p:txBody>
      </p:sp>
      <p:sp>
        <p:nvSpPr>
          <p:cNvPr id="39983" name="Line 47"/>
          <p:cNvSpPr>
            <a:spLocks noChangeShapeType="1"/>
          </p:cNvSpPr>
          <p:nvPr/>
        </p:nvSpPr>
        <p:spPr bwMode="auto">
          <a:xfrm flipH="1" flipV="1">
            <a:off x="4284663" y="2276475"/>
            <a:ext cx="3382962" cy="73025"/>
          </a:xfrm>
          <a:prstGeom prst="line">
            <a:avLst/>
          </a:prstGeom>
          <a:noFill/>
          <a:ln w="9525">
            <a:solidFill>
              <a:schemeClr val="tx1"/>
            </a:solidFill>
            <a:round/>
            <a:headEnd/>
            <a:tailEnd/>
          </a:ln>
          <a:effectLst/>
        </p:spPr>
        <p:txBody>
          <a:bodyPr/>
          <a:lstStyle/>
          <a:p>
            <a:endParaRPr lang="en-IN"/>
          </a:p>
        </p:txBody>
      </p:sp>
      <p:sp>
        <p:nvSpPr>
          <p:cNvPr id="39984" name="Line 48"/>
          <p:cNvSpPr>
            <a:spLocks noChangeShapeType="1"/>
          </p:cNvSpPr>
          <p:nvPr/>
        </p:nvSpPr>
        <p:spPr bwMode="auto">
          <a:xfrm>
            <a:off x="4572000" y="2205038"/>
            <a:ext cx="3529013" cy="3384550"/>
          </a:xfrm>
          <a:prstGeom prst="line">
            <a:avLst/>
          </a:prstGeom>
          <a:noFill/>
          <a:ln w="9525">
            <a:solidFill>
              <a:schemeClr val="tx1"/>
            </a:solidFill>
            <a:round/>
            <a:headEnd/>
            <a:tailEnd/>
          </a:ln>
          <a:effectLst/>
        </p:spPr>
        <p:txBody>
          <a:bodyPr/>
          <a:lstStyle/>
          <a:p>
            <a:endParaRPr lang="en-IN"/>
          </a:p>
        </p:txBody>
      </p:sp>
      <p:sp>
        <p:nvSpPr>
          <p:cNvPr id="39986" name="Line 50"/>
          <p:cNvSpPr>
            <a:spLocks noChangeShapeType="1"/>
          </p:cNvSpPr>
          <p:nvPr/>
        </p:nvSpPr>
        <p:spPr bwMode="auto">
          <a:xfrm flipV="1">
            <a:off x="3276600" y="2205038"/>
            <a:ext cx="790575" cy="3240087"/>
          </a:xfrm>
          <a:prstGeom prst="line">
            <a:avLst/>
          </a:prstGeom>
          <a:noFill/>
          <a:ln w="9525">
            <a:solidFill>
              <a:schemeClr val="tx1"/>
            </a:solidFill>
            <a:round/>
            <a:headEnd/>
            <a:tailEnd/>
          </a:ln>
          <a:effectLst/>
        </p:spPr>
        <p:txBody>
          <a:bodyPr/>
          <a:lstStyle/>
          <a:p>
            <a:endParaRPr lang="en-IN"/>
          </a:p>
        </p:txBody>
      </p:sp>
      <p:sp>
        <p:nvSpPr>
          <p:cNvPr id="39972" name="Oval 36"/>
          <p:cNvSpPr>
            <a:spLocks noChangeArrowheads="1"/>
          </p:cNvSpPr>
          <p:nvPr/>
        </p:nvSpPr>
        <p:spPr bwMode="auto">
          <a:xfrm>
            <a:off x="5076825" y="4292600"/>
            <a:ext cx="935038" cy="576263"/>
          </a:xfrm>
          <a:prstGeom prst="ellipse">
            <a:avLst/>
          </a:prstGeom>
          <a:solidFill>
            <a:srgbClr val="FF00FF"/>
          </a:solidFill>
          <a:ln w="9525">
            <a:solidFill>
              <a:schemeClr val="tx1"/>
            </a:solidFill>
            <a:round/>
            <a:headEnd/>
            <a:tailEnd/>
          </a:ln>
          <a:effectLst/>
        </p:spPr>
        <p:txBody>
          <a:bodyPr wrap="none" anchor="ctr"/>
          <a:lstStyle/>
          <a:p>
            <a:endParaRPr lang="en-IN"/>
          </a:p>
        </p:txBody>
      </p:sp>
      <p:sp>
        <p:nvSpPr>
          <p:cNvPr id="39973" name="Oval 37"/>
          <p:cNvSpPr>
            <a:spLocks noChangeArrowheads="1"/>
          </p:cNvSpPr>
          <p:nvPr/>
        </p:nvSpPr>
        <p:spPr bwMode="auto">
          <a:xfrm>
            <a:off x="6804025" y="1484313"/>
            <a:ext cx="1800225" cy="1152525"/>
          </a:xfrm>
          <a:prstGeom prst="ellipse">
            <a:avLst/>
          </a:prstGeom>
          <a:solidFill>
            <a:schemeClr val="bg1"/>
          </a:solidFill>
          <a:ln w="9525">
            <a:solidFill>
              <a:schemeClr val="tx1"/>
            </a:solidFill>
            <a:round/>
            <a:headEnd/>
            <a:tailEnd/>
          </a:ln>
          <a:effectLst/>
        </p:spPr>
        <p:txBody>
          <a:bodyPr wrap="none" anchor="ctr"/>
          <a:lstStyle/>
          <a:p>
            <a:endParaRPr lang="en-IN"/>
          </a:p>
        </p:txBody>
      </p:sp>
      <p:sp>
        <p:nvSpPr>
          <p:cNvPr id="39971" name="Oval 35"/>
          <p:cNvSpPr>
            <a:spLocks noChangeArrowheads="1"/>
          </p:cNvSpPr>
          <p:nvPr/>
        </p:nvSpPr>
        <p:spPr bwMode="auto">
          <a:xfrm>
            <a:off x="2268538" y="5157788"/>
            <a:ext cx="1584325" cy="504825"/>
          </a:xfrm>
          <a:prstGeom prst="ellipse">
            <a:avLst/>
          </a:prstGeom>
          <a:solidFill>
            <a:schemeClr val="folHlink"/>
          </a:solidFill>
          <a:ln w="9525">
            <a:solidFill>
              <a:schemeClr val="tx1"/>
            </a:solidFill>
            <a:round/>
            <a:headEnd/>
            <a:tailEnd/>
          </a:ln>
          <a:effectLst/>
        </p:spPr>
        <p:txBody>
          <a:bodyPr wrap="none" anchor="ctr"/>
          <a:lstStyle/>
          <a:p>
            <a:endParaRPr lang="en-IN"/>
          </a:p>
        </p:txBody>
      </p:sp>
      <p:sp>
        <p:nvSpPr>
          <p:cNvPr id="39970" name="Oval 34"/>
          <p:cNvSpPr>
            <a:spLocks noChangeArrowheads="1"/>
          </p:cNvSpPr>
          <p:nvPr/>
        </p:nvSpPr>
        <p:spPr bwMode="auto">
          <a:xfrm>
            <a:off x="3563938" y="1916113"/>
            <a:ext cx="1584325" cy="504825"/>
          </a:xfrm>
          <a:prstGeom prst="ellipse">
            <a:avLst/>
          </a:prstGeom>
          <a:solidFill>
            <a:srgbClr val="B2B2B2"/>
          </a:solidFill>
          <a:ln w="9525">
            <a:solidFill>
              <a:schemeClr val="tx1"/>
            </a:solidFill>
            <a:round/>
            <a:headEnd/>
            <a:tailEnd/>
          </a:ln>
          <a:effectLst/>
        </p:spPr>
        <p:txBody>
          <a:bodyPr wrap="none" anchor="ctr"/>
          <a:lstStyle/>
          <a:p>
            <a:endParaRPr lang="en-IN"/>
          </a:p>
        </p:txBody>
      </p:sp>
      <p:sp>
        <p:nvSpPr>
          <p:cNvPr id="39969" name="Oval 33"/>
          <p:cNvSpPr>
            <a:spLocks noChangeArrowheads="1"/>
          </p:cNvSpPr>
          <p:nvPr/>
        </p:nvSpPr>
        <p:spPr bwMode="auto">
          <a:xfrm>
            <a:off x="755650" y="1844675"/>
            <a:ext cx="1295400" cy="431800"/>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39940" name="Rectangle 4"/>
          <p:cNvSpPr>
            <a:spLocks noGrp="1" noChangeArrowheads="1"/>
          </p:cNvSpPr>
          <p:nvPr>
            <p:ph type="title"/>
          </p:nvPr>
        </p:nvSpPr>
        <p:spPr/>
        <p:txBody>
          <a:bodyPr/>
          <a:lstStyle/>
          <a:p>
            <a:r>
              <a:rPr lang="en-US" altLang="zh-TW"/>
              <a:t>In the computer-age…</a:t>
            </a:r>
          </a:p>
        </p:txBody>
      </p:sp>
      <p:pic>
        <p:nvPicPr>
          <p:cNvPr id="39941" name="Picture 5" descr="MCj04289470000[1]"/>
          <p:cNvPicPr>
            <a:picLocks noChangeAspect="1" noChangeArrowheads="1"/>
          </p:cNvPicPr>
          <p:nvPr/>
        </p:nvPicPr>
        <p:blipFill>
          <a:blip r:embed="rId2"/>
          <a:srcRect/>
          <a:stretch>
            <a:fillRect/>
          </a:stretch>
        </p:blipFill>
        <p:spPr bwMode="auto">
          <a:xfrm>
            <a:off x="5435600" y="4508500"/>
            <a:ext cx="566738" cy="576263"/>
          </a:xfrm>
          <a:prstGeom prst="rect">
            <a:avLst/>
          </a:prstGeom>
          <a:noFill/>
        </p:spPr>
      </p:pic>
      <p:pic>
        <p:nvPicPr>
          <p:cNvPr id="39942" name="Picture 6" descr="MCj04289490000[1]"/>
          <p:cNvPicPr>
            <a:picLocks noChangeAspect="1" noChangeArrowheads="1"/>
          </p:cNvPicPr>
          <p:nvPr/>
        </p:nvPicPr>
        <p:blipFill>
          <a:blip r:embed="rId3"/>
          <a:srcRect/>
          <a:stretch>
            <a:fillRect/>
          </a:stretch>
        </p:blipFill>
        <p:spPr bwMode="auto">
          <a:xfrm>
            <a:off x="5508625" y="4005263"/>
            <a:ext cx="460375" cy="574675"/>
          </a:xfrm>
          <a:prstGeom prst="rect">
            <a:avLst/>
          </a:prstGeom>
          <a:noFill/>
        </p:spPr>
      </p:pic>
      <p:pic>
        <p:nvPicPr>
          <p:cNvPr id="39943" name="Picture 7" descr="MCj04289550000[1]"/>
          <p:cNvPicPr>
            <a:picLocks noChangeAspect="1" noChangeArrowheads="1"/>
          </p:cNvPicPr>
          <p:nvPr/>
        </p:nvPicPr>
        <p:blipFill>
          <a:blip r:embed="rId4"/>
          <a:srcRect/>
          <a:stretch>
            <a:fillRect/>
          </a:stretch>
        </p:blipFill>
        <p:spPr bwMode="auto">
          <a:xfrm>
            <a:off x="4859338" y="4149725"/>
            <a:ext cx="590550" cy="647700"/>
          </a:xfrm>
          <a:prstGeom prst="rect">
            <a:avLst/>
          </a:prstGeom>
          <a:noFill/>
        </p:spPr>
      </p:pic>
      <p:pic>
        <p:nvPicPr>
          <p:cNvPr id="39944" name="Picture 8" descr="MCj04289450000[1]"/>
          <p:cNvPicPr>
            <a:picLocks noChangeAspect="1" noChangeArrowheads="1"/>
          </p:cNvPicPr>
          <p:nvPr/>
        </p:nvPicPr>
        <p:blipFill>
          <a:blip r:embed="rId5"/>
          <a:srcRect/>
          <a:stretch>
            <a:fillRect/>
          </a:stretch>
        </p:blipFill>
        <p:spPr bwMode="auto">
          <a:xfrm>
            <a:off x="468313" y="1557338"/>
            <a:ext cx="576262" cy="412750"/>
          </a:xfrm>
          <a:prstGeom prst="rect">
            <a:avLst/>
          </a:prstGeom>
          <a:noFill/>
        </p:spPr>
      </p:pic>
      <p:pic>
        <p:nvPicPr>
          <p:cNvPr id="39945" name="Picture 9" descr="MCj04289450000[1]"/>
          <p:cNvPicPr>
            <a:picLocks noChangeAspect="1" noChangeArrowheads="1"/>
          </p:cNvPicPr>
          <p:nvPr/>
        </p:nvPicPr>
        <p:blipFill>
          <a:blip r:embed="rId5"/>
          <a:srcRect/>
          <a:stretch>
            <a:fillRect/>
          </a:stretch>
        </p:blipFill>
        <p:spPr bwMode="auto">
          <a:xfrm>
            <a:off x="1763713" y="1700213"/>
            <a:ext cx="576262" cy="412750"/>
          </a:xfrm>
          <a:prstGeom prst="rect">
            <a:avLst/>
          </a:prstGeom>
          <a:noFill/>
        </p:spPr>
      </p:pic>
      <p:pic>
        <p:nvPicPr>
          <p:cNvPr id="39946" name="Picture 10" descr="MCj04289450000[1]"/>
          <p:cNvPicPr>
            <a:picLocks noChangeAspect="1" noChangeArrowheads="1"/>
          </p:cNvPicPr>
          <p:nvPr/>
        </p:nvPicPr>
        <p:blipFill>
          <a:blip r:embed="rId5"/>
          <a:srcRect/>
          <a:stretch>
            <a:fillRect/>
          </a:stretch>
        </p:blipFill>
        <p:spPr bwMode="auto">
          <a:xfrm>
            <a:off x="4787900" y="2060575"/>
            <a:ext cx="576263" cy="412750"/>
          </a:xfrm>
          <a:prstGeom prst="rect">
            <a:avLst/>
          </a:prstGeom>
          <a:noFill/>
        </p:spPr>
      </p:pic>
      <p:pic>
        <p:nvPicPr>
          <p:cNvPr id="39947" name="Picture 11" descr="MCj04289450000[1]"/>
          <p:cNvPicPr>
            <a:picLocks noChangeAspect="1" noChangeArrowheads="1"/>
          </p:cNvPicPr>
          <p:nvPr/>
        </p:nvPicPr>
        <p:blipFill>
          <a:blip r:embed="rId5"/>
          <a:srcRect/>
          <a:stretch>
            <a:fillRect/>
          </a:stretch>
        </p:blipFill>
        <p:spPr bwMode="auto">
          <a:xfrm>
            <a:off x="2700338" y="5013325"/>
            <a:ext cx="576262" cy="412750"/>
          </a:xfrm>
          <a:prstGeom prst="rect">
            <a:avLst/>
          </a:prstGeom>
          <a:noFill/>
        </p:spPr>
      </p:pic>
      <p:pic>
        <p:nvPicPr>
          <p:cNvPr id="39948" name="Picture 12" descr="MCj04289450000[1]"/>
          <p:cNvPicPr>
            <a:picLocks noChangeAspect="1" noChangeArrowheads="1"/>
          </p:cNvPicPr>
          <p:nvPr/>
        </p:nvPicPr>
        <p:blipFill>
          <a:blip r:embed="rId5"/>
          <a:srcRect/>
          <a:stretch>
            <a:fillRect/>
          </a:stretch>
        </p:blipFill>
        <p:spPr bwMode="auto">
          <a:xfrm>
            <a:off x="684213" y="2133600"/>
            <a:ext cx="576262" cy="412750"/>
          </a:xfrm>
          <a:prstGeom prst="rect">
            <a:avLst/>
          </a:prstGeom>
          <a:noFill/>
        </p:spPr>
      </p:pic>
      <p:pic>
        <p:nvPicPr>
          <p:cNvPr id="39949" name="Picture 13" descr="MCj04289450000[1]"/>
          <p:cNvPicPr>
            <a:picLocks noChangeAspect="1" noChangeArrowheads="1"/>
          </p:cNvPicPr>
          <p:nvPr/>
        </p:nvPicPr>
        <p:blipFill>
          <a:blip r:embed="rId5"/>
          <a:srcRect/>
          <a:stretch>
            <a:fillRect/>
          </a:stretch>
        </p:blipFill>
        <p:spPr bwMode="auto">
          <a:xfrm>
            <a:off x="3276600" y="5013325"/>
            <a:ext cx="576263" cy="412750"/>
          </a:xfrm>
          <a:prstGeom prst="rect">
            <a:avLst/>
          </a:prstGeom>
          <a:noFill/>
        </p:spPr>
      </p:pic>
      <p:pic>
        <p:nvPicPr>
          <p:cNvPr id="39951" name="Picture 15" descr="MCj04289550000[1]"/>
          <p:cNvPicPr>
            <a:picLocks noChangeAspect="1" noChangeArrowheads="1"/>
          </p:cNvPicPr>
          <p:nvPr/>
        </p:nvPicPr>
        <p:blipFill>
          <a:blip r:embed="rId4"/>
          <a:srcRect/>
          <a:stretch>
            <a:fillRect/>
          </a:stretch>
        </p:blipFill>
        <p:spPr bwMode="auto">
          <a:xfrm>
            <a:off x="6588125" y="1412875"/>
            <a:ext cx="590550" cy="647700"/>
          </a:xfrm>
          <a:prstGeom prst="rect">
            <a:avLst/>
          </a:prstGeom>
          <a:noFill/>
        </p:spPr>
      </p:pic>
      <p:pic>
        <p:nvPicPr>
          <p:cNvPr id="39952" name="Picture 16" descr="MCj04289550000[1]"/>
          <p:cNvPicPr>
            <a:picLocks noChangeAspect="1" noChangeArrowheads="1"/>
          </p:cNvPicPr>
          <p:nvPr/>
        </p:nvPicPr>
        <p:blipFill>
          <a:blip r:embed="rId4"/>
          <a:srcRect/>
          <a:stretch>
            <a:fillRect/>
          </a:stretch>
        </p:blipFill>
        <p:spPr bwMode="auto">
          <a:xfrm>
            <a:off x="7956550" y="2276475"/>
            <a:ext cx="590550" cy="647700"/>
          </a:xfrm>
          <a:prstGeom prst="rect">
            <a:avLst/>
          </a:prstGeom>
          <a:noFill/>
        </p:spPr>
      </p:pic>
      <p:pic>
        <p:nvPicPr>
          <p:cNvPr id="39954" name="Picture 18" descr="MCj04289550000[1]"/>
          <p:cNvPicPr>
            <a:picLocks noChangeAspect="1" noChangeArrowheads="1"/>
          </p:cNvPicPr>
          <p:nvPr/>
        </p:nvPicPr>
        <p:blipFill>
          <a:blip r:embed="rId4"/>
          <a:srcRect/>
          <a:stretch>
            <a:fillRect/>
          </a:stretch>
        </p:blipFill>
        <p:spPr bwMode="auto">
          <a:xfrm>
            <a:off x="7740650" y="1268413"/>
            <a:ext cx="590550" cy="647700"/>
          </a:xfrm>
          <a:prstGeom prst="rect">
            <a:avLst/>
          </a:prstGeom>
          <a:noFill/>
        </p:spPr>
      </p:pic>
      <p:pic>
        <p:nvPicPr>
          <p:cNvPr id="39955" name="Picture 19" descr="MCj04289550000[1]"/>
          <p:cNvPicPr>
            <a:picLocks noChangeAspect="1" noChangeArrowheads="1"/>
          </p:cNvPicPr>
          <p:nvPr/>
        </p:nvPicPr>
        <p:blipFill>
          <a:blip r:embed="rId4"/>
          <a:srcRect/>
          <a:stretch>
            <a:fillRect/>
          </a:stretch>
        </p:blipFill>
        <p:spPr bwMode="auto">
          <a:xfrm>
            <a:off x="3348038" y="2060575"/>
            <a:ext cx="590550" cy="647700"/>
          </a:xfrm>
          <a:prstGeom prst="rect">
            <a:avLst/>
          </a:prstGeom>
          <a:noFill/>
        </p:spPr>
      </p:pic>
      <p:pic>
        <p:nvPicPr>
          <p:cNvPr id="39956" name="Picture 20" descr="MCj04289490000[1]"/>
          <p:cNvPicPr>
            <a:picLocks noChangeAspect="1" noChangeArrowheads="1"/>
          </p:cNvPicPr>
          <p:nvPr/>
        </p:nvPicPr>
        <p:blipFill>
          <a:blip r:embed="rId3"/>
          <a:srcRect/>
          <a:stretch>
            <a:fillRect/>
          </a:stretch>
        </p:blipFill>
        <p:spPr bwMode="auto">
          <a:xfrm>
            <a:off x="7235825" y="2060575"/>
            <a:ext cx="460375" cy="574675"/>
          </a:xfrm>
          <a:prstGeom prst="rect">
            <a:avLst/>
          </a:prstGeom>
          <a:noFill/>
        </p:spPr>
      </p:pic>
      <p:pic>
        <p:nvPicPr>
          <p:cNvPr id="39957" name="Picture 21" descr="MCj04289490000[1]"/>
          <p:cNvPicPr>
            <a:picLocks noChangeAspect="1" noChangeArrowheads="1"/>
          </p:cNvPicPr>
          <p:nvPr/>
        </p:nvPicPr>
        <p:blipFill>
          <a:blip r:embed="rId3"/>
          <a:srcRect/>
          <a:stretch>
            <a:fillRect/>
          </a:stretch>
        </p:blipFill>
        <p:spPr bwMode="auto">
          <a:xfrm>
            <a:off x="4284663" y="1628775"/>
            <a:ext cx="460375" cy="574675"/>
          </a:xfrm>
          <a:prstGeom prst="rect">
            <a:avLst/>
          </a:prstGeom>
          <a:noFill/>
        </p:spPr>
      </p:pic>
      <p:pic>
        <p:nvPicPr>
          <p:cNvPr id="39958" name="Picture 22" descr="MCj04289490000[1]"/>
          <p:cNvPicPr>
            <a:picLocks noChangeAspect="1" noChangeArrowheads="1"/>
          </p:cNvPicPr>
          <p:nvPr/>
        </p:nvPicPr>
        <p:blipFill>
          <a:blip r:embed="rId3"/>
          <a:srcRect/>
          <a:stretch>
            <a:fillRect/>
          </a:stretch>
        </p:blipFill>
        <p:spPr bwMode="auto">
          <a:xfrm>
            <a:off x="3836988" y="1557338"/>
            <a:ext cx="460375" cy="574675"/>
          </a:xfrm>
          <a:prstGeom prst="rect">
            <a:avLst/>
          </a:prstGeom>
          <a:noFill/>
        </p:spPr>
      </p:pic>
      <p:pic>
        <p:nvPicPr>
          <p:cNvPr id="39960" name="Picture 24" descr="MCj04289490000[1]"/>
          <p:cNvPicPr>
            <a:picLocks noChangeAspect="1" noChangeArrowheads="1"/>
          </p:cNvPicPr>
          <p:nvPr/>
        </p:nvPicPr>
        <p:blipFill>
          <a:blip r:embed="rId3"/>
          <a:srcRect/>
          <a:stretch>
            <a:fillRect/>
          </a:stretch>
        </p:blipFill>
        <p:spPr bwMode="auto">
          <a:xfrm>
            <a:off x="1258888" y="1557338"/>
            <a:ext cx="460375" cy="574675"/>
          </a:xfrm>
          <a:prstGeom prst="rect">
            <a:avLst/>
          </a:prstGeom>
          <a:noFill/>
        </p:spPr>
      </p:pic>
      <p:pic>
        <p:nvPicPr>
          <p:cNvPr id="39962" name="Picture 26" descr="MCj04289470000[1]"/>
          <p:cNvPicPr>
            <a:picLocks noChangeAspect="1" noChangeArrowheads="1"/>
          </p:cNvPicPr>
          <p:nvPr/>
        </p:nvPicPr>
        <p:blipFill>
          <a:blip r:embed="rId2"/>
          <a:srcRect/>
          <a:stretch>
            <a:fillRect/>
          </a:stretch>
        </p:blipFill>
        <p:spPr bwMode="auto">
          <a:xfrm>
            <a:off x="1331913" y="2060575"/>
            <a:ext cx="566737" cy="576263"/>
          </a:xfrm>
          <a:prstGeom prst="rect">
            <a:avLst/>
          </a:prstGeom>
          <a:noFill/>
        </p:spPr>
      </p:pic>
      <p:pic>
        <p:nvPicPr>
          <p:cNvPr id="39963" name="Picture 27" descr="MCj04289470000[1]"/>
          <p:cNvPicPr>
            <a:picLocks noChangeAspect="1" noChangeArrowheads="1"/>
          </p:cNvPicPr>
          <p:nvPr/>
        </p:nvPicPr>
        <p:blipFill>
          <a:blip r:embed="rId2"/>
          <a:srcRect/>
          <a:stretch>
            <a:fillRect/>
          </a:stretch>
        </p:blipFill>
        <p:spPr bwMode="auto">
          <a:xfrm>
            <a:off x="2195513" y="4868863"/>
            <a:ext cx="566737" cy="576262"/>
          </a:xfrm>
          <a:prstGeom prst="rect">
            <a:avLst/>
          </a:prstGeom>
          <a:noFill/>
        </p:spPr>
      </p:pic>
      <p:pic>
        <p:nvPicPr>
          <p:cNvPr id="39964" name="Picture 28" descr="MCj04289470000[1]"/>
          <p:cNvPicPr>
            <a:picLocks noChangeAspect="1" noChangeArrowheads="1"/>
          </p:cNvPicPr>
          <p:nvPr/>
        </p:nvPicPr>
        <p:blipFill>
          <a:blip r:embed="rId2"/>
          <a:srcRect/>
          <a:stretch>
            <a:fillRect/>
          </a:stretch>
        </p:blipFill>
        <p:spPr bwMode="auto">
          <a:xfrm>
            <a:off x="2339975" y="5373688"/>
            <a:ext cx="566738" cy="576262"/>
          </a:xfrm>
          <a:prstGeom prst="rect">
            <a:avLst/>
          </a:prstGeom>
          <a:noFill/>
        </p:spPr>
      </p:pic>
      <p:pic>
        <p:nvPicPr>
          <p:cNvPr id="39965" name="Picture 29" descr="MCj04289470000[1]"/>
          <p:cNvPicPr>
            <a:picLocks noChangeAspect="1" noChangeArrowheads="1"/>
          </p:cNvPicPr>
          <p:nvPr/>
        </p:nvPicPr>
        <p:blipFill>
          <a:blip r:embed="rId2"/>
          <a:srcRect/>
          <a:stretch>
            <a:fillRect/>
          </a:stretch>
        </p:blipFill>
        <p:spPr bwMode="auto">
          <a:xfrm>
            <a:off x="2987675" y="5445125"/>
            <a:ext cx="566738" cy="576263"/>
          </a:xfrm>
          <a:prstGeom prst="rect">
            <a:avLst/>
          </a:prstGeom>
          <a:noFill/>
        </p:spPr>
      </p:pic>
      <p:pic>
        <p:nvPicPr>
          <p:cNvPr id="39966" name="Picture 30" descr="MCj04289470000[1]"/>
          <p:cNvPicPr>
            <a:picLocks noChangeAspect="1" noChangeArrowheads="1"/>
          </p:cNvPicPr>
          <p:nvPr/>
        </p:nvPicPr>
        <p:blipFill>
          <a:blip r:embed="rId2"/>
          <a:srcRect/>
          <a:stretch>
            <a:fillRect/>
          </a:stretch>
        </p:blipFill>
        <p:spPr bwMode="auto">
          <a:xfrm>
            <a:off x="7667625" y="5300663"/>
            <a:ext cx="566738" cy="576262"/>
          </a:xfrm>
          <a:prstGeom prst="rect">
            <a:avLst/>
          </a:prstGeom>
          <a:noFill/>
        </p:spPr>
      </p:pic>
      <p:pic>
        <p:nvPicPr>
          <p:cNvPr id="39967" name="Picture 31" descr="MCj04289470000[1]"/>
          <p:cNvPicPr>
            <a:picLocks noChangeAspect="1" noChangeArrowheads="1"/>
          </p:cNvPicPr>
          <p:nvPr/>
        </p:nvPicPr>
        <p:blipFill>
          <a:blip r:embed="rId2"/>
          <a:srcRect/>
          <a:stretch>
            <a:fillRect/>
          </a:stretch>
        </p:blipFill>
        <p:spPr bwMode="auto">
          <a:xfrm>
            <a:off x="4067175" y="2133600"/>
            <a:ext cx="566738" cy="576263"/>
          </a:xfrm>
          <a:prstGeom prst="rect">
            <a:avLst/>
          </a:prstGeom>
          <a:noFill/>
        </p:spPr>
      </p:pic>
      <p:pic>
        <p:nvPicPr>
          <p:cNvPr id="39950" name="Picture 14" descr="MCj04289450000[1]"/>
          <p:cNvPicPr>
            <a:picLocks noChangeAspect="1" noChangeArrowheads="1"/>
          </p:cNvPicPr>
          <p:nvPr/>
        </p:nvPicPr>
        <p:blipFill>
          <a:blip r:embed="rId5"/>
          <a:srcRect/>
          <a:stretch>
            <a:fillRect/>
          </a:stretch>
        </p:blipFill>
        <p:spPr bwMode="auto">
          <a:xfrm>
            <a:off x="8243888" y="5445125"/>
            <a:ext cx="576262" cy="412750"/>
          </a:xfrm>
          <a:prstGeom prst="rect">
            <a:avLst/>
          </a:prstGeom>
          <a:noFill/>
        </p:spPr>
      </p:pic>
      <p:pic>
        <p:nvPicPr>
          <p:cNvPr id="39953" name="Picture 17" descr="MCj04289550000[1]"/>
          <p:cNvPicPr>
            <a:picLocks noChangeAspect="1" noChangeArrowheads="1"/>
          </p:cNvPicPr>
          <p:nvPr/>
        </p:nvPicPr>
        <p:blipFill>
          <a:blip r:embed="rId4"/>
          <a:srcRect/>
          <a:stretch>
            <a:fillRect/>
          </a:stretch>
        </p:blipFill>
        <p:spPr bwMode="auto">
          <a:xfrm>
            <a:off x="7164388" y="4868863"/>
            <a:ext cx="590550" cy="647700"/>
          </a:xfrm>
          <a:prstGeom prst="rect">
            <a:avLst/>
          </a:prstGeom>
          <a:noFill/>
        </p:spPr>
      </p:pic>
      <p:pic>
        <p:nvPicPr>
          <p:cNvPr id="39959" name="Picture 23" descr="MCj04289490000[1]"/>
          <p:cNvPicPr>
            <a:picLocks noChangeAspect="1" noChangeArrowheads="1"/>
          </p:cNvPicPr>
          <p:nvPr/>
        </p:nvPicPr>
        <p:blipFill>
          <a:blip r:embed="rId3"/>
          <a:srcRect/>
          <a:stretch>
            <a:fillRect/>
          </a:stretch>
        </p:blipFill>
        <p:spPr bwMode="auto">
          <a:xfrm>
            <a:off x="8172450" y="4797425"/>
            <a:ext cx="460375" cy="574675"/>
          </a:xfrm>
          <a:prstGeom prst="rect">
            <a:avLst/>
          </a:prstGeom>
          <a:noFill/>
        </p:spPr>
      </p:pic>
      <p:pic>
        <p:nvPicPr>
          <p:cNvPr id="39961" name="Picture 25" descr="MCj04289490000[1]"/>
          <p:cNvPicPr>
            <a:picLocks noChangeAspect="1" noChangeArrowheads="1"/>
          </p:cNvPicPr>
          <p:nvPr/>
        </p:nvPicPr>
        <p:blipFill>
          <a:blip r:embed="rId3"/>
          <a:srcRect/>
          <a:stretch>
            <a:fillRect/>
          </a:stretch>
        </p:blipFill>
        <p:spPr bwMode="auto">
          <a:xfrm>
            <a:off x="7885113" y="5949950"/>
            <a:ext cx="460375" cy="574675"/>
          </a:xfrm>
          <a:prstGeom prst="rect">
            <a:avLst/>
          </a:prstGeom>
          <a:noFill/>
        </p:spPr>
      </p:pic>
      <p:pic>
        <p:nvPicPr>
          <p:cNvPr id="39968" name="Picture 32" descr="MCj04289470000[1]"/>
          <p:cNvPicPr>
            <a:picLocks noChangeAspect="1" noChangeArrowheads="1"/>
          </p:cNvPicPr>
          <p:nvPr/>
        </p:nvPicPr>
        <p:blipFill>
          <a:blip r:embed="rId2"/>
          <a:srcRect/>
          <a:stretch>
            <a:fillRect/>
          </a:stretch>
        </p:blipFill>
        <p:spPr bwMode="auto">
          <a:xfrm>
            <a:off x="7164388" y="5661025"/>
            <a:ext cx="566737" cy="576263"/>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TW"/>
              <a:t>Application virtualization</a:t>
            </a:r>
          </a:p>
        </p:txBody>
      </p:sp>
      <p:sp>
        <p:nvSpPr>
          <p:cNvPr id="52227" name="Rectangle 3"/>
          <p:cNvSpPr>
            <a:spLocks noGrp="1" noChangeArrowheads="1"/>
          </p:cNvSpPr>
          <p:nvPr>
            <p:ph type="body" idx="1"/>
          </p:nvPr>
        </p:nvSpPr>
        <p:spPr/>
        <p:txBody>
          <a:bodyPr/>
          <a:lstStyle/>
          <a:p>
            <a:pPr>
              <a:lnSpc>
                <a:spcPct val="110000"/>
              </a:lnSpc>
            </a:pPr>
            <a:r>
              <a:rPr lang="en-US" altLang="zh-TW" sz="2500"/>
              <a:t>Application runs on</a:t>
            </a:r>
          </a:p>
          <a:p>
            <a:pPr lvl="1">
              <a:lnSpc>
                <a:spcPct val="110000"/>
              </a:lnSpc>
            </a:pPr>
            <a:r>
              <a:rPr lang="en-US" altLang="zh-TW" sz="2200"/>
              <a:t>Different OS, platform, etc.</a:t>
            </a:r>
          </a:p>
          <a:p>
            <a:pPr lvl="1">
              <a:lnSpc>
                <a:spcPct val="110000"/>
              </a:lnSpc>
            </a:pPr>
            <a:r>
              <a:rPr lang="en-US" altLang="zh-TW" sz="2200"/>
              <a:t>Same OS, different version/framework</a:t>
            </a:r>
          </a:p>
          <a:p>
            <a:pPr lvl="1">
              <a:lnSpc>
                <a:spcPct val="110000"/>
              </a:lnSpc>
            </a:pPr>
            <a:r>
              <a:rPr lang="en-US" altLang="zh-TW" sz="2200"/>
              <a:t>Encapsulation of OS/platform</a:t>
            </a:r>
          </a:p>
          <a:p>
            <a:pPr lvl="1">
              <a:lnSpc>
                <a:spcPct val="110000"/>
              </a:lnSpc>
            </a:pPr>
            <a:r>
              <a:rPr lang="en-US" altLang="zh-TW" sz="2200"/>
              <a:t>Improve portability, manageability and compatibility of applications</a:t>
            </a:r>
          </a:p>
          <a:p>
            <a:pPr>
              <a:lnSpc>
                <a:spcPct val="110000"/>
              </a:lnSpc>
            </a:pPr>
            <a:r>
              <a:rPr lang="en-US" altLang="zh-TW" sz="2500"/>
              <a:t>A fully virtualized application is not installed in the traditional sense, although it is still executed as if it is (runtime virtualization)</a:t>
            </a:r>
          </a:p>
          <a:p>
            <a:pPr>
              <a:lnSpc>
                <a:spcPct val="110000"/>
              </a:lnSpc>
            </a:pPr>
            <a:r>
              <a:rPr lang="en-US" altLang="zh-TW" sz="2500"/>
              <a:t>Full application virtualization requires a virtualization layer.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p:nvPr>
        </p:nvSpPr>
        <p:spPr/>
        <p:txBody>
          <a:bodyPr/>
          <a:lstStyle/>
          <a:p>
            <a:r>
              <a:rPr lang="en-US" altLang="zh-TW"/>
              <a:t>Memory Virtualization </a:t>
            </a:r>
          </a:p>
        </p:txBody>
      </p:sp>
      <p:sp>
        <p:nvSpPr>
          <p:cNvPr id="50183" name="Rectangle 7"/>
          <p:cNvSpPr>
            <a:spLocks noGrp="1" noChangeArrowheads="1"/>
          </p:cNvSpPr>
          <p:nvPr>
            <p:ph type="body" idx="1"/>
          </p:nvPr>
        </p:nvSpPr>
        <p:spPr>
          <a:xfrm>
            <a:off x="457200" y="1268413"/>
            <a:ext cx="8229600" cy="1884362"/>
          </a:xfrm>
        </p:spPr>
        <p:txBody>
          <a:bodyPr/>
          <a:lstStyle/>
          <a:p>
            <a:pPr>
              <a:lnSpc>
                <a:spcPct val="80000"/>
              </a:lnSpc>
            </a:pPr>
            <a:r>
              <a:rPr lang="en-US" altLang="zh-TW" sz="1800"/>
              <a:t>Not only virtual memory</a:t>
            </a:r>
          </a:p>
          <a:p>
            <a:pPr>
              <a:lnSpc>
                <a:spcPct val="80000"/>
              </a:lnSpc>
            </a:pPr>
            <a:r>
              <a:rPr lang="en-US" altLang="zh-TW" sz="1800"/>
              <a:t>Hardware support</a:t>
            </a:r>
          </a:p>
          <a:p>
            <a:pPr lvl="1">
              <a:lnSpc>
                <a:spcPct val="80000"/>
              </a:lnSpc>
            </a:pPr>
            <a:r>
              <a:rPr lang="en-US" altLang="zh-TW" sz="1600"/>
              <a:t>e.g., x86 MMU and TLB</a:t>
            </a:r>
          </a:p>
          <a:p>
            <a:pPr>
              <a:lnSpc>
                <a:spcPct val="80000"/>
              </a:lnSpc>
            </a:pPr>
            <a:r>
              <a:rPr lang="en-US" altLang="zh-TW" sz="1800"/>
              <a:t>To run multiple virtual machines on a single system, another level of memory virtualization is required. </a:t>
            </a:r>
          </a:p>
          <a:p>
            <a:pPr>
              <a:lnSpc>
                <a:spcPct val="80000"/>
              </a:lnSpc>
            </a:pPr>
            <a:r>
              <a:rPr lang="en-US" altLang="zh-TW" sz="1800"/>
              <a:t>The VMM is responsible for mapping guest physical memory to the actual machine memory, and it uses shadow page tables to accelerate the mappings. </a:t>
            </a:r>
          </a:p>
          <a:p>
            <a:pPr>
              <a:lnSpc>
                <a:spcPct val="80000"/>
              </a:lnSpc>
            </a:pPr>
            <a:endParaRPr lang="en-US" altLang="zh-TW" sz="1800"/>
          </a:p>
        </p:txBody>
      </p:sp>
      <p:sp>
        <p:nvSpPr>
          <p:cNvPr id="50184" name="Rectangle 8"/>
          <p:cNvSpPr>
            <a:spLocks noChangeArrowheads="1"/>
          </p:cNvSpPr>
          <p:nvPr/>
        </p:nvSpPr>
        <p:spPr bwMode="auto">
          <a:xfrm>
            <a:off x="2162175" y="5735638"/>
            <a:ext cx="155575" cy="358775"/>
          </a:xfrm>
          <a:prstGeom prst="rect">
            <a:avLst/>
          </a:prstGeom>
          <a:solidFill>
            <a:srgbClr val="FF0000"/>
          </a:solidFill>
          <a:ln w="9525">
            <a:solidFill>
              <a:schemeClr val="tx1"/>
            </a:solidFill>
            <a:miter lim="800000"/>
            <a:headEnd/>
            <a:tailEnd/>
          </a:ln>
          <a:effectLst/>
        </p:spPr>
        <p:txBody>
          <a:bodyPr wrap="none" anchor="ctr"/>
          <a:lstStyle/>
          <a:p>
            <a:endParaRPr lang="en-IN"/>
          </a:p>
        </p:txBody>
      </p:sp>
      <p:sp>
        <p:nvSpPr>
          <p:cNvPr id="50185" name="Rectangle 9"/>
          <p:cNvSpPr>
            <a:spLocks noChangeArrowheads="1"/>
          </p:cNvSpPr>
          <p:nvPr/>
        </p:nvSpPr>
        <p:spPr bwMode="auto">
          <a:xfrm>
            <a:off x="2317750" y="5735638"/>
            <a:ext cx="155575" cy="358775"/>
          </a:xfrm>
          <a:prstGeom prst="rect">
            <a:avLst/>
          </a:prstGeom>
          <a:solidFill>
            <a:srgbClr val="FF0000"/>
          </a:solidFill>
          <a:ln w="9525">
            <a:solidFill>
              <a:schemeClr val="tx1"/>
            </a:solidFill>
            <a:miter lim="800000"/>
            <a:headEnd/>
            <a:tailEnd/>
          </a:ln>
          <a:effectLst/>
        </p:spPr>
        <p:txBody>
          <a:bodyPr wrap="none" anchor="ctr"/>
          <a:lstStyle/>
          <a:p>
            <a:endParaRPr lang="en-IN"/>
          </a:p>
        </p:txBody>
      </p:sp>
      <p:sp>
        <p:nvSpPr>
          <p:cNvPr id="50186" name="Rectangle 10"/>
          <p:cNvSpPr>
            <a:spLocks noChangeArrowheads="1"/>
          </p:cNvSpPr>
          <p:nvPr/>
        </p:nvSpPr>
        <p:spPr bwMode="auto">
          <a:xfrm>
            <a:off x="2473325" y="5735638"/>
            <a:ext cx="155575" cy="358775"/>
          </a:xfrm>
          <a:prstGeom prst="rect">
            <a:avLst/>
          </a:prstGeom>
          <a:solidFill>
            <a:srgbClr val="FF0000"/>
          </a:solidFill>
          <a:ln w="9525">
            <a:solidFill>
              <a:schemeClr val="tx1"/>
            </a:solidFill>
            <a:miter lim="800000"/>
            <a:headEnd/>
            <a:tailEnd/>
          </a:ln>
          <a:effectLst/>
        </p:spPr>
        <p:txBody>
          <a:bodyPr wrap="none" anchor="ctr"/>
          <a:lstStyle/>
          <a:p>
            <a:endParaRPr lang="en-IN"/>
          </a:p>
        </p:txBody>
      </p:sp>
      <p:sp>
        <p:nvSpPr>
          <p:cNvPr id="50187" name="Rectangle 11"/>
          <p:cNvSpPr>
            <a:spLocks noChangeArrowheads="1"/>
          </p:cNvSpPr>
          <p:nvPr/>
        </p:nvSpPr>
        <p:spPr bwMode="auto">
          <a:xfrm>
            <a:off x="2628900" y="5735638"/>
            <a:ext cx="155575" cy="358775"/>
          </a:xfrm>
          <a:prstGeom prst="rect">
            <a:avLst/>
          </a:prstGeom>
          <a:solidFill>
            <a:srgbClr val="FF0000"/>
          </a:solidFill>
          <a:ln w="9525">
            <a:solidFill>
              <a:schemeClr val="tx1"/>
            </a:solidFill>
            <a:miter lim="800000"/>
            <a:headEnd/>
            <a:tailEnd/>
          </a:ln>
          <a:effectLst/>
        </p:spPr>
        <p:txBody>
          <a:bodyPr wrap="none" anchor="ctr"/>
          <a:lstStyle/>
          <a:p>
            <a:endParaRPr lang="en-IN"/>
          </a:p>
        </p:txBody>
      </p:sp>
      <p:sp>
        <p:nvSpPr>
          <p:cNvPr id="50188" name="Rectangle 12"/>
          <p:cNvSpPr>
            <a:spLocks noChangeArrowheads="1"/>
          </p:cNvSpPr>
          <p:nvPr/>
        </p:nvSpPr>
        <p:spPr bwMode="auto">
          <a:xfrm>
            <a:off x="2784475" y="5735638"/>
            <a:ext cx="155575" cy="358775"/>
          </a:xfrm>
          <a:prstGeom prst="rect">
            <a:avLst/>
          </a:prstGeom>
          <a:solidFill>
            <a:srgbClr val="FF0000"/>
          </a:solidFill>
          <a:ln w="9525">
            <a:solidFill>
              <a:schemeClr val="tx1"/>
            </a:solidFill>
            <a:miter lim="800000"/>
            <a:headEnd/>
            <a:tailEnd/>
          </a:ln>
          <a:effectLst/>
        </p:spPr>
        <p:txBody>
          <a:bodyPr wrap="none" anchor="ctr"/>
          <a:lstStyle/>
          <a:p>
            <a:endParaRPr lang="en-IN"/>
          </a:p>
        </p:txBody>
      </p:sp>
      <p:sp>
        <p:nvSpPr>
          <p:cNvPr id="50189" name="Rectangle 13"/>
          <p:cNvSpPr>
            <a:spLocks noChangeArrowheads="1"/>
          </p:cNvSpPr>
          <p:nvPr/>
        </p:nvSpPr>
        <p:spPr bwMode="auto">
          <a:xfrm>
            <a:off x="2940050" y="5735638"/>
            <a:ext cx="155575" cy="358775"/>
          </a:xfrm>
          <a:prstGeom prst="rect">
            <a:avLst/>
          </a:prstGeom>
          <a:solidFill>
            <a:srgbClr val="FF0000"/>
          </a:solidFill>
          <a:ln w="9525">
            <a:solidFill>
              <a:schemeClr val="tx1"/>
            </a:solidFill>
            <a:miter lim="800000"/>
            <a:headEnd/>
            <a:tailEnd/>
          </a:ln>
          <a:effectLst/>
        </p:spPr>
        <p:txBody>
          <a:bodyPr wrap="none" anchor="ctr"/>
          <a:lstStyle/>
          <a:p>
            <a:endParaRPr lang="en-IN"/>
          </a:p>
        </p:txBody>
      </p:sp>
      <p:sp>
        <p:nvSpPr>
          <p:cNvPr id="50190" name="Rectangle 14"/>
          <p:cNvSpPr>
            <a:spLocks noChangeArrowheads="1"/>
          </p:cNvSpPr>
          <p:nvPr/>
        </p:nvSpPr>
        <p:spPr bwMode="auto">
          <a:xfrm>
            <a:off x="3095625" y="5735638"/>
            <a:ext cx="155575" cy="358775"/>
          </a:xfrm>
          <a:prstGeom prst="rect">
            <a:avLst/>
          </a:prstGeom>
          <a:solidFill>
            <a:srgbClr val="FF0000"/>
          </a:solidFill>
          <a:ln w="9525">
            <a:solidFill>
              <a:schemeClr val="tx1"/>
            </a:solidFill>
            <a:miter lim="800000"/>
            <a:headEnd/>
            <a:tailEnd/>
          </a:ln>
          <a:effectLst/>
        </p:spPr>
        <p:txBody>
          <a:bodyPr wrap="none" anchor="ctr"/>
          <a:lstStyle/>
          <a:p>
            <a:endParaRPr lang="en-IN"/>
          </a:p>
        </p:txBody>
      </p:sp>
      <p:sp>
        <p:nvSpPr>
          <p:cNvPr id="50191" name="Rectangle 15"/>
          <p:cNvSpPr>
            <a:spLocks noChangeArrowheads="1"/>
          </p:cNvSpPr>
          <p:nvPr/>
        </p:nvSpPr>
        <p:spPr bwMode="auto">
          <a:xfrm>
            <a:off x="3251200" y="5735638"/>
            <a:ext cx="155575" cy="358775"/>
          </a:xfrm>
          <a:prstGeom prst="rect">
            <a:avLst/>
          </a:prstGeom>
          <a:solidFill>
            <a:srgbClr val="FF0000"/>
          </a:solidFill>
          <a:ln w="9525">
            <a:solidFill>
              <a:schemeClr val="tx1"/>
            </a:solidFill>
            <a:miter lim="800000"/>
            <a:headEnd/>
            <a:tailEnd/>
          </a:ln>
          <a:effectLst/>
        </p:spPr>
        <p:txBody>
          <a:bodyPr wrap="none" anchor="ctr"/>
          <a:lstStyle/>
          <a:p>
            <a:endParaRPr lang="en-IN"/>
          </a:p>
        </p:txBody>
      </p:sp>
      <p:sp>
        <p:nvSpPr>
          <p:cNvPr id="50192" name="Rectangle 16"/>
          <p:cNvSpPr>
            <a:spLocks noChangeArrowheads="1"/>
          </p:cNvSpPr>
          <p:nvPr/>
        </p:nvSpPr>
        <p:spPr bwMode="auto">
          <a:xfrm>
            <a:off x="3406775" y="5735638"/>
            <a:ext cx="155575" cy="358775"/>
          </a:xfrm>
          <a:prstGeom prst="rect">
            <a:avLst/>
          </a:prstGeom>
          <a:solidFill>
            <a:srgbClr val="FF0000"/>
          </a:solidFill>
          <a:ln w="9525">
            <a:solidFill>
              <a:schemeClr val="tx1"/>
            </a:solidFill>
            <a:miter lim="800000"/>
            <a:headEnd/>
            <a:tailEnd/>
          </a:ln>
          <a:effectLst/>
        </p:spPr>
        <p:txBody>
          <a:bodyPr wrap="none" anchor="ctr"/>
          <a:lstStyle/>
          <a:p>
            <a:endParaRPr lang="en-IN"/>
          </a:p>
        </p:txBody>
      </p:sp>
      <p:sp>
        <p:nvSpPr>
          <p:cNvPr id="50193" name="Rectangle 17"/>
          <p:cNvSpPr>
            <a:spLocks noChangeArrowheads="1"/>
          </p:cNvSpPr>
          <p:nvPr/>
        </p:nvSpPr>
        <p:spPr bwMode="auto">
          <a:xfrm>
            <a:off x="3562350" y="5735638"/>
            <a:ext cx="155575" cy="358775"/>
          </a:xfrm>
          <a:prstGeom prst="rect">
            <a:avLst/>
          </a:prstGeom>
          <a:solidFill>
            <a:srgbClr val="FF0000"/>
          </a:solidFill>
          <a:ln w="9525">
            <a:solidFill>
              <a:schemeClr val="tx1"/>
            </a:solidFill>
            <a:miter lim="800000"/>
            <a:headEnd/>
            <a:tailEnd/>
          </a:ln>
          <a:effectLst/>
        </p:spPr>
        <p:txBody>
          <a:bodyPr wrap="none" anchor="ctr"/>
          <a:lstStyle/>
          <a:p>
            <a:endParaRPr lang="en-IN"/>
          </a:p>
        </p:txBody>
      </p:sp>
      <p:sp>
        <p:nvSpPr>
          <p:cNvPr id="50194" name="Rectangle 18"/>
          <p:cNvSpPr>
            <a:spLocks noChangeArrowheads="1"/>
          </p:cNvSpPr>
          <p:nvPr/>
        </p:nvSpPr>
        <p:spPr bwMode="auto">
          <a:xfrm>
            <a:off x="3717925" y="5735638"/>
            <a:ext cx="155575" cy="358775"/>
          </a:xfrm>
          <a:prstGeom prst="rect">
            <a:avLst/>
          </a:prstGeom>
          <a:solidFill>
            <a:srgbClr val="FF0000"/>
          </a:solidFill>
          <a:ln w="9525">
            <a:solidFill>
              <a:schemeClr val="tx1"/>
            </a:solidFill>
            <a:miter lim="800000"/>
            <a:headEnd/>
            <a:tailEnd/>
          </a:ln>
          <a:effectLst/>
        </p:spPr>
        <p:txBody>
          <a:bodyPr wrap="none" anchor="ctr"/>
          <a:lstStyle/>
          <a:p>
            <a:endParaRPr lang="en-IN"/>
          </a:p>
        </p:txBody>
      </p:sp>
      <p:sp>
        <p:nvSpPr>
          <p:cNvPr id="50197" name="Rectangle 21"/>
          <p:cNvSpPr>
            <a:spLocks noChangeArrowheads="1"/>
          </p:cNvSpPr>
          <p:nvPr/>
        </p:nvSpPr>
        <p:spPr bwMode="auto">
          <a:xfrm>
            <a:off x="1111250" y="4819650"/>
            <a:ext cx="155575" cy="357188"/>
          </a:xfrm>
          <a:prstGeom prst="rect">
            <a:avLst/>
          </a:prstGeom>
          <a:solidFill>
            <a:srgbClr val="B2B2B2"/>
          </a:solidFill>
          <a:ln w="9525">
            <a:solidFill>
              <a:schemeClr val="tx1"/>
            </a:solidFill>
            <a:miter lim="800000"/>
            <a:headEnd/>
            <a:tailEnd/>
          </a:ln>
          <a:effectLst/>
        </p:spPr>
        <p:txBody>
          <a:bodyPr wrap="none" anchor="ctr"/>
          <a:lstStyle/>
          <a:p>
            <a:endParaRPr lang="en-IN"/>
          </a:p>
        </p:txBody>
      </p:sp>
      <p:sp>
        <p:nvSpPr>
          <p:cNvPr id="50198" name="Rectangle 22"/>
          <p:cNvSpPr>
            <a:spLocks noChangeArrowheads="1"/>
          </p:cNvSpPr>
          <p:nvPr/>
        </p:nvSpPr>
        <p:spPr bwMode="auto">
          <a:xfrm>
            <a:off x="1266825" y="4819650"/>
            <a:ext cx="155575" cy="357188"/>
          </a:xfrm>
          <a:prstGeom prst="rect">
            <a:avLst/>
          </a:prstGeom>
          <a:solidFill>
            <a:srgbClr val="B2B2B2"/>
          </a:solidFill>
          <a:ln w="9525">
            <a:solidFill>
              <a:schemeClr val="tx1"/>
            </a:solidFill>
            <a:miter lim="800000"/>
            <a:headEnd/>
            <a:tailEnd/>
          </a:ln>
          <a:effectLst/>
        </p:spPr>
        <p:txBody>
          <a:bodyPr wrap="none" anchor="ctr"/>
          <a:lstStyle/>
          <a:p>
            <a:endParaRPr lang="en-IN"/>
          </a:p>
        </p:txBody>
      </p:sp>
      <p:sp>
        <p:nvSpPr>
          <p:cNvPr id="50199" name="Rectangle 23"/>
          <p:cNvSpPr>
            <a:spLocks noChangeArrowheads="1"/>
          </p:cNvSpPr>
          <p:nvPr/>
        </p:nvSpPr>
        <p:spPr bwMode="auto">
          <a:xfrm>
            <a:off x="1422400" y="4819650"/>
            <a:ext cx="155575" cy="357188"/>
          </a:xfrm>
          <a:prstGeom prst="rect">
            <a:avLst/>
          </a:prstGeom>
          <a:solidFill>
            <a:srgbClr val="B2B2B2"/>
          </a:solidFill>
          <a:ln w="9525">
            <a:solidFill>
              <a:schemeClr val="tx1"/>
            </a:solidFill>
            <a:miter lim="800000"/>
            <a:headEnd/>
            <a:tailEnd/>
          </a:ln>
          <a:effectLst/>
        </p:spPr>
        <p:txBody>
          <a:bodyPr wrap="none" anchor="ctr"/>
          <a:lstStyle/>
          <a:p>
            <a:endParaRPr lang="en-IN"/>
          </a:p>
        </p:txBody>
      </p:sp>
      <p:sp>
        <p:nvSpPr>
          <p:cNvPr id="50200" name="Rectangle 24"/>
          <p:cNvSpPr>
            <a:spLocks noChangeArrowheads="1"/>
          </p:cNvSpPr>
          <p:nvPr/>
        </p:nvSpPr>
        <p:spPr bwMode="auto">
          <a:xfrm>
            <a:off x="1577975" y="4819650"/>
            <a:ext cx="155575" cy="357188"/>
          </a:xfrm>
          <a:prstGeom prst="rect">
            <a:avLst/>
          </a:prstGeom>
          <a:solidFill>
            <a:srgbClr val="B2B2B2"/>
          </a:solidFill>
          <a:ln w="9525">
            <a:solidFill>
              <a:schemeClr val="tx1"/>
            </a:solidFill>
            <a:miter lim="800000"/>
            <a:headEnd/>
            <a:tailEnd/>
          </a:ln>
          <a:effectLst/>
        </p:spPr>
        <p:txBody>
          <a:bodyPr wrap="none" anchor="ctr"/>
          <a:lstStyle/>
          <a:p>
            <a:endParaRPr lang="en-IN"/>
          </a:p>
        </p:txBody>
      </p:sp>
      <p:sp>
        <p:nvSpPr>
          <p:cNvPr id="50201" name="Rectangle 25"/>
          <p:cNvSpPr>
            <a:spLocks noChangeArrowheads="1"/>
          </p:cNvSpPr>
          <p:nvPr/>
        </p:nvSpPr>
        <p:spPr bwMode="auto">
          <a:xfrm>
            <a:off x="1733550" y="4819650"/>
            <a:ext cx="155575" cy="357188"/>
          </a:xfrm>
          <a:prstGeom prst="rect">
            <a:avLst/>
          </a:prstGeom>
          <a:solidFill>
            <a:srgbClr val="B2B2B2"/>
          </a:solidFill>
          <a:ln w="9525">
            <a:solidFill>
              <a:schemeClr val="tx1"/>
            </a:solidFill>
            <a:miter lim="800000"/>
            <a:headEnd/>
            <a:tailEnd/>
          </a:ln>
          <a:effectLst/>
        </p:spPr>
        <p:txBody>
          <a:bodyPr wrap="none" anchor="ctr"/>
          <a:lstStyle/>
          <a:p>
            <a:endParaRPr lang="en-IN"/>
          </a:p>
        </p:txBody>
      </p:sp>
      <p:sp>
        <p:nvSpPr>
          <p:cNvPr id="50208" name="Rectangle 32"/>
          <p:cNvSpPr>
            <a:spLocks noChangeArrowheads="1"/>
          </p:cNvSpPr>
          <p:nvPr/>
        </p:nvSpPr>
        <p:spPr bwMode="auto">
          <a:xfrm>
            <a:off x="989013"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IN"/>
          </a:p>
        </p:txBody>
      </p:sp>
      <p:sp>
        <p:nvSpPr>
          <p:cNvPr id="50209" name="Rectangle 33"/>
          <p:cNvSpPr>
            <a:spLocks noChangeArrowheads="1"/>
          </p:cNvSpPr>
          <p:nvPr/>
        </p:nvSpPr>
        <p:spPr bwMode="auto">
          <a:xfrm>
            <a:off x="1144588"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IN"/>
          </a:p>
        </p:txBody>
      </p:sp>
      <p:sp>
        <p:nvSpPr>
          <p:cNvPr id="50210" name="Rectangle 34"/>
          <p:cNvSpPr>
            <a:spLocks noChangeArrowheads="1"/>
          </p:cNvSpPr>
          <p:nvPr/>
        </p:nvSpPr>
        <p:spPr bwMode="auto">
          <a:xfrm>
            <a:off x="1300163"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IN"/>
          </a:p>
        </p:txBody>
      </p:sp>
      <p:sp>
        <p:nvSpPr>
          <p:cNvPr id="50211" name="Rectangle 35"/>
          <p:cNvSpPr>
            <a:spLocks noChangeArrowheads="1"/>
          </p:cNvSpPr>
          <p:nvPr/>
        </p:nvSpPr>
        <p:spPr bwMode="auto">
          <a:xfrm>
            <a:off x="1455738"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IN"/>
          </a:p>
        </p:txBody>
      </p:sp>
      <p:sp>
        <p:nvSpPr>
          <p:cNvPr id="50212" name="Rectangle 36"/>
          <p:cNvSpPr>
            <a:spLocks noChangeArrowheads="1"/>
          </p:cNvSpPr>
          <p:nvPr/>
        </p:nvSpPr>
        <p:spPr bwMode="auto">
          <a:xfrm>
            <a:off x="1611313"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IN"/>
          </a:p>
        </p:txBody>
      </p:sp>
      <p:sp>
        <p:nvSpPr>
          <p:cNvPr id="50213" name="Rectangle 37"/>
          <p:cNvSpPr>
            <a:spLocks noChangeArrowheads="1"/>
          </p:cNvSpPr>
          <p:nvPr/>
        </p:nvSpPr>
        <p:spPr bwMode="auto">
          <a:xfrm>
            <a:off x="1766888"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IN"/>
          </a:p>
        </p:txBody>
      </p:sp>
      <p:sp>
        <p:nvSpPr>
          <p:cNvPr id="50214" name="Rectangle 38"/>
          <p:cNvSpPr>
            <a:spLocks noChangeArrowheads="1"/>
          </p:cNvSpPr>
          <p:nvPr/>
        </p:nvSpPr>
        <p:spPr bwMode="auto">
          <a:xfrm>
            <a:off x="1922463"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IN"/>
          </a:p>
        </p:txBody>
      </p:sp>
      <p:sp>
        <p:nvSpPr>
          <p:cNvPr id="50215" name="Rectangle 39"/>
          <p:cNvSpPr>
            <a:spLocks noChangeArrowheads="1"/>
          </p:cNvSpPr>
          <p:nvPr/>
        </p:nvSpPr>
        <p:spPr bwMode="auto">
          <a:xfrm>
            <a:off x="2243138" y="4160838"/>
            <a:ext cx="153987" cy="358775"/>
          </a:xfrm>
          <a:prstGeom prst="rect">
            <a:avLst/>
          </a:prstGeom>
          <a:solidFill>
            <a:srgbClr val="3399FF"/>
          </a:solidFill>
          <a:ln w="9525">
            <a:solidFill>
              <a:schemeClr val="tx1"/>
            </a:solidFill>
            <a:miter lim="800000"/>
            <a:headEnd/>
            <a:tailEnd/>
          </a:ln>
          <a:effectLst/>
        </p:spPr>
        <p:txBody>
          <a:bodyPr wrap="none" anchor="ctr"/>
          <a:lstStyle/>
          <a:p>
            <a:endParaRPr lang="en-IN"/>
          </a:p>
        </p:txBody>
      </p:sp>
      <p:sp>
        <p:nvSpPr>
          <p:cNvPr id="50216" name="Rectangle 40"/>
          <p:cNvSpPr>
            <a:spLocks noChangeArrowheads="1"/>
          </p:cNvSpPr>
          <p:nvPr/>
        </p:nvSpPr>
        <p:spPr bwMode="auto">
          <a:xfrm>
            <a:off x="2397125"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IN"/>
          </a:p>
        </p:txBody>
      </p:sp>
      <p:sp>
        <p:nvSpPr>
          <p:cNvPr id="50217" name="Rectangle 41"/>
          <p:cNvSpPr>
            <a:spLocks noChangeArrowheads="1"/>
          </p:cNvSpPr>
          <p:nvPr/>
        </p:nvSpPr>
        <p:spPr bwMode="auto">
          <a:xfrm>
            <a:off x="2552700"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IN"/>
          </a:p>
        </p:txBody>
      </p:sp>
      <p:sp>
        <p:nvSpPr>
          <p:cNvPr id="50218" name="Rectangle 42"/>
          <p:cNvSpPr>
            <a:spLocks noChangeArrowheads="1"/>
          </p:cNvSpPr>
          <p:nvPr/>
        </p:nvSpPr>
        <p:spPr bwMode="auto">
          <a:xfrm>
            <a:off x="2708275"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IN"/>
          </a:p>
        </p:txBody>
      </p:sp>
      <p:sp>
        <p:nvSpPr>
          <p:cNvPr id="50219" name="Rectangle 43"/>
          <p:cNvSpPr>
            <a:spLocks noChangeArrowheads="1"/>
          </p:cNvSpPr>
          <p:nvPr/>
        </p:nvSpPr>
        <p:spPr bwMode="auto">
          <a:xfrm>
            <a:off x="2863850"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IN"/>
          </a:p>
        </p:txBody>
      </p:sp>
      <p:sp>
        <p:nvSpPr>
          <p:cNvPr id="50220" name="Rectangle 44"/>
          <p:cNvSpPr>
            <a:spLocks noChangeArrowheads="1"/>
          </p:cNvSpPr>
          <p:nvPr/>
        </p:nvSpPr>
        <p:spPr bwMode="auto">
          <a:xfrm>
            <a:off x="3019425"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IN"/>
          </a:p>
        </p:txBody>
      </p:sp>
      <p:sp>
        <p:nvSpPr>
          <p:cNvPr id="50221" name="Rectangle 45"/>
          <p:cNvSpPr>
            <a:spLocks noChangeArrowheads="1"/>
          </p:cNvSpPr>
          <p:nvPr/>
        </p:nvSpPr>
        <p:spPr bwMode="auto">
          <a:xfrm>
            <a:off x="3175000"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IN"/>
          </a:p>
        </p:txBody>
      </p:sp>
      <p:sp>
        <p:nvSpPr>
          <p:cNvPr id="50222" name="Rectangle 46"/>
          <p:cNvSpPr>
            <a:spLocks noChangeArrowheads="1"/>
          </p:cNvSpPr>
          <p:nvPr/>
        </p:nvSpPr>
        <p:spPr bwMode="auto">
          <a:xfrm>
            <a:off x="4025900" y="4819650"/>
            <a:ext cx="155575" cy="357188"/>
          </a:xfrm>
          <a:prstGeom prst="rect">
            <a:avLst/>
          </a:prstGeom>
          <a:solidFill>
            <a:srgbClr val="B2B2B2"/>
          </a:solidFill>
          <a:ln w="9525">
            <a:solidFill>
              <a:schemeClr val="tx1"/>
            </a:solidFill>
            <a:miter lim="800000"/>
            <a:headEnd/>
            <a:tailEnd/>
          </a:ln>
          <a:effectLst/>
        </p:spPr>
        <p:txBody>
          <a:bodyPr wrap="none" anchor="ctr"/>
          <a:lstStyle/>
          <a:p>
            <a:endParaRPr lang="en-IN"/>
          </a:p>
        </p:txBody>
      </p:sp>
      <p:sp>
        <p:nvSpPr>
          <p:cNvPr id="50223" name="Rectangle 47"/>
          <p:cNvSpPr>
            <a:spLocks noChangeArrowheads="1"/>
          </p:cNvSpPr>
          <p:nvPr/>
        </p:nvSpPr>
        <p:spPr bwMode="auto">
          <a:xfrm>
            <a:off x="4181475" y="4819650"/>
            <a:ext cx="155575" cy="357188"/>
          </a:xfrm>
          <a:prstGeom prst="rect">
            <a:avLst/>
          </a:prstGeom>
          <a:solidFill>
            <a:srgbClr val="B2B2B2"/>
          </a:solidFill>
          <a:ln w="9525">
            <a:solidFill>
              <a:schemeClr val="tx1"/>
            </a:solidFill>
            <a:miter lim="800000"/>
            <a:headEnd/>
            <a:tailEnd/>
          </a:ln>
          <a:effectLst/>
        </p:spPr>
        <p:txBody>
          <a:bodyPr wrap="none" anchor="ctr"/>
          <a:lstStyle/>
          <a:p>
            <a:endParaRPr lang="en-IN"/>
          </a:p>
        </p:txBody>
      </p:sp>
      <p:sp>
        <p:nvSpPr>
          <p:cNvPr id="50224" name="Rectangle 48"/>
          <p:cNvSpPr>
            <a:spLocks noChangeArrowheads="1"/>
          </p:cNvSpPr>
          <p:nvPr/>
        </p:nvSpPr>
        <p:spPr bwMode="auto">
          <a:xfrm>
            <a:off x="4337050" y="4819650"/>
            <a:ext cx="155575" cy="357188"/>
          </a:xfrm>
          <a:prstGeom prst="rect">
            <a:avLst/>
          </a:prstGeom>
          <a:solidFill>
            <a:srgbClr val="B2B2B2"/>
          </a:solidFill>
          <a:ln w="9525">
            <a:solidFill>
              <a:schemeClr val="tx1"/>
            </a:solidFill>
            <a:miter lim="800000"/>
            <a:headEnd/>
            <a:tailEnd/>
          </a:ln>
          <a:effectLst/>
        </p:spPr>
        <p:txBody>
          <a:bodyPr wrap="none" anchor="ctr"/>
          <a:lstStyle/>
          <a:p>
            <a:endParaRPr lang="en-IN"/>
          </a:p>
        </p:txBody>
      </p:sp>
      <p:sp>
        <p:nvSpPr>
          <p:cNvPr id="50225" name="Rectangle 49"/>
          <p:cNvSpPr>
            <a:spLocks noChangeArrowheads="1"/>
          </p:cNvSpPr>
          <p:nvPr/>
        </p:nvSpPr>
        <p:spPr bwMode="auto">
          <a:xfrm>
            <a:off x="4492625" y="4819650"/>
            <a:ext cx="155575" cy="357188"/>
          </a:xfrm>
          <a:prstGeom prst="rect">
            <a:avLst/>
          </a:prstGeom>
          <a:solidFill>
            <a:srgbClr val="B2B2B2"/>
          </a:solidFill>
          <a:ln w="9525">
            <a:solidFill>
              <a:schemeClr val="tx1"/>
            </a:solidFill>
            <a:miter lim="800000"/>
            <a:headEnd/>
            <a:tailEnd/>
          </a:ln>
          <a:effectLst/>
        </p:spPr>
        <p:txBody>
          <a:bodyPr wrap="none" anchor="ctr"/>
          <a:lstStyle/>
          <a:p>
            <a:endParaRPr lang="en-IN"/>
          </a:p>
        </p:txBody>
      </p:sp>
      <p:sp>
        <p:nvSpPr>
          <p:cNvPr id="50226" name="Rectangle 50"/>
          <p:cNvSpPr>
            <a:spLocks noChangeArrowheads="1"/>
          </p:cNvSpPr>
          <p:nvPr/>
        </p:nvSpPr>
        <p:spPr bwMode="auto">
          <a:xfrm>
            <a:off x="4648200" y="4819650"/>
            <a:ext cx="155575" cy="357188"/>
          </a:xfrm>
          <a:prstGeom prst="rect">
            <a:avLst/>
          </a:prstGeom>
          <a:solidFill>
            <a:srgbClr val="B2B2B2"/>
          </a:solidFill>
          <a:ln w="9525">
            <a:solidFill>
              <a:schemeClr val="tx1"/>
            </a:solidFill>
            <a:miter lim="800000"/>
            <a:headEnd/>
            <a:tailEnd/>
          </a:ln>
          <a:effectLst/>
        </p:spPr>
        <p:txBody>
          <a:bodyPr wrap="none" anchor="ctr"/>
          <a:lstStyle/>
          <a:p>
            <a:endParaRPr lang="en-IN"/>
          </a:p>
        </p:txBody>
      </p:sp>
      <p:sp>
        <p:nvSpPr>
          <p:cNvPr id="50227" name="Rectangle 51"/>
          <p:cNvSpPr>
            <a:spLocks noChangeArrowheads="1"/>
          </p:cNvSpPr>
          <p:nvPr/>
        </p:nvSpPr>
        <p:spPr bwMode="auto">
          <a:xfrm>
            <a:off x="3903663"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IN"/>
          </a:p>
        </p:txBody>
      </p:sp>
      <p:sp>
        <p:nvSpPr>
          <p:cNvPr id="50228" name="Rectangle 52"/>
          <p:cNvSpPr>
            <a:spLocks noChangeArrowheads="1"/>
          </p:cNvSpPr>
          <p:nvPr/>
        </p:nvSpPr>
        <p:spPr bwMode="auto">
          <a:xfrm>
            <a:off x="4059238"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IN"/>
          </a:p>
        </p:txBody>
      </p:sp>
      <p:sp>
        <p:nvSpPr>
          <p:cNvPr id="50229" name="Rectangle 53"/>
          <p:cNvSpPr>
            <a:spLocks noChangeArrowheads="1"/>
          </p:cNvSpPr>
          <p:nvPr/>
        </p:nvSpPr>
        <p:spPr bwMode="auto">
          <a:xfrm>
            <a:off x="4214813"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IN"/>
          </a:p>
        </p:txBody>
      </p:sp>
      <p:sp>
        <p:nvSpPr>
          <p:cNvPr id="50230" name="Rectangle 54"/>
          <p:cNvSpPr>
            <a:spLocks noChangeArrowheads="1"/>
          </p:cNvSpPr>
          <p:nvPr/>
        </p:nvSpPr>
        <p:spPr bwMode="auto">
          <a:xfrm>
            <a:off x="4370388"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IN"/>
          </a:p>
        </p:txBody>
      </p:sp>
      <p:sp>
        <p:nvSpPr>
          <p:cNvPr id="50231" name="Rectangle 55"/>
          <p:cNvSpPr>
            <a:spLocks noChangeArrowheads="1"/>
          </p:cNvSpPr>
          <p:nvPr/>
        </p:nvSpPr>
        <p:spPr bwMode="auto">
          <a:xfrm>
            <a:off x="4525963"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IN"/>
          </a:p>
        </p:txBody>
      </p:sp>
      <p:sp>
        <p:nvSpPr>
          <p:cNvPr id="50232" name="Rectangle 56"/>
          <p:cNvSpPr>
            <a:spLocks noChangeArrowheads="1"/>
          </p:cNvSpPr>
          <p:nvPr/>
        </p:nvSpPr>
        <p:spPr bwMode="auto">
          <a:xfrm>
            <a:off x="4681538"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IN"/>
          </a:p>
        </p:txBody>
      </p:sp>
      <p:sp>
        <p:nvSpPr>
          <p:cNvPr id="50233" name="Rectangle 57"/>
          <p:cNvSpPr>
            <a:spLocks noChangeArrowheads="1"/>
          </p:cNvSpPr>
          <p:nvPr/>
        </p:nvSpPr>
        <p:spPr bwMode="auto">
          <a:xfrm>
            <a:off x="4837113" y="4160838"/>
            <a:ext cx="153987" cy="358775"/>
          </a:xfrm>
          <a:prstGeom prst="rect">
            <a:avLst/>
          </a:prstGeom>
          <a:solidFill>
            <a:srgbClr val="3399FF"/>
          </a:solidFill>
          <a:ln w="9525">
            <a:solidFill>
              <a:schemeClr val="tx1"/>
            </a:solidFill>
            <a:miter lim="800000"/>
            <a:headEnd/>
            <a:tailEnd/>
          </a:ln>
          <a:effectLst/>
        </p:spPr>
        <p:txBody>
          <a:bodyPr wrap="none" anchor="ctr"/>
          <a:lstStyle/>
          <a:p>
            <a:endParaRPr lang="en-IN"/>
          </a:p>
        </p:txBody>
      </p:sp>
      <p:sp>
        <p:nvSpPr>
          <p:cNvPr id="50234" name="Rectangle 58"/>
          <p:cNvSpPr>
            <a:spLocks noChangeArrowheads="1"/>
          </p:cNvSpPr>
          <p:nvPr/>
        </p:nvSpPr>
        <p:spPr bwMode="auto">
          <a:xfrm>
            <a:off x="5156200"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IN"/>
          </a:p>
        </p:txBody>
      </p:sp>
      <p:sp>
        <p:nvSpPr>
          <p:cNvPr id="50235" name="Rectangle 59"/>
          <p:cNvSpPr>
            <a:spLocks noChangeArrowheads="1"/>
          </p:cNvSpPr>
          <p:nvPr/>
        </p:nvSpPr>
        <p:spPr bwMode="auto">
          <a:xfrm>
            <a:off x="5311775"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IN"/>
          </a:p>
        </p:txBody>
      </p:sp>
      <p:sp>
        <p:nvSpPr>
          <p:cNvPr id="50236" name="Rectangle 60"/>
          <p:cNvSpPr>
            <a:spLocks noChangeArrowheads="1"/>
          </p:cNvSpPr>
          <p:nvPr/>
        </p:nvSpPr>
        <p:spPr bwMode="auto">
          <a:xfrm>
            <a:off x="5467350"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IN"/>
          </a:p>
        </p:txBody>
      </p:sp>
      <p:sp>
        <p:nvSpPr>
          <p:cNvPr id="50237" name="Rectangle 61"/>
          <p:cNvSpPr>
            <a:spLocks noChangeArrowheads="1"/>
          </p:cNvSpPr>
          <p:nvPr/>
        </p:nvSpPr>
        <p:spPr bwMode="auto">
          <a:xfrm>
            <a:off x="5622925"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IN"/>
          </a:p>
        </p:txBody>
      </p:sp>
      <p:sp>
        <p:nvSpPr>
          <p:cNvPr id="50238" name="Rectangle 62"/>
          <p:cNvSpPr>
            <a:spLocks noChangeArrowheads="1"/>
          </p:cNvSpPr>
          <p:nvPr/>
        </p:nvSpPr>
        <p:spPr bwMode="auto">
          <a:xfrm>
            <a:off x="5778500"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IN"/>
          </a:p>
        </p:txBody>
      </p:sp>
      <p:sp>
        <p:nvSpPr>
          <p:cNvPr id="50239" name="Rectangle 63"/>
          <p:cNvSpPr>
            <a:spLocks noChangeArrowheads="1"/>
          </p:cNvSpPr>
          <p:nvPr/>
        </p:nvSpPr>
        <p:spPr bwMode="auto">
          <a:xfrm>
            <a:off x="5934075"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IN"/>
          </a:p>
        </p:txBody>
      </p:sp>
      <p:sp>
        <p:nvSpPr>
          <p:cNvPr id="50240" name="Rectangle 64"/>
          <p:cNvSpPr>
            <a:spLocks noChangeArrowheads="1"/>
          </p:cNvSpPr>
          <p:nvPr/>
        </p:nvSpPr>
        <p:spPr bwMode="auto">
          <a:xfrm>
            <a:off x="6089650" y="4160838"/>
            <a:ext cx="155575" cy="358775"/>
          </a:xfrm>
          <a:prstGeom prst="rect">
            <a:avLst/>
          </a:prstGeom>
          <a:solidFill>
            <a:srgbClr val="3399FF"/>
          </a:solidFill>
          <a:ln w="9525">
            <a:solidFill>
              <a:schemeClr val="tx1"/>
            </a:solidFill>
            <a:miter lim="800000"/>
            <a:headEnd/>
            <a:tailEnd/>
          </a:ln>
          <a:effectLst/>
        </p:spPr>
        <p:txBody>
          <a:bodyPr wrap="none" anchor="ctr"/>
          <a:lstStyle/>
          <a:p>
            <a:endParaRPr lang="en-IN"/>
          </a:p>
        </p:txBody>
      </p:sp>
      <p:sp>
        <p:nvSpPr>
          <p:cNvPr id="50242" name="Rectangle 66"/>
          <p:cNvSpPr>
            <a:spLocks noChangeArrowheads="1"/>
          </p:cNvSpPr>
          <p:nvPr/>
        </p:nvSpPr>
        <p:spPr bwMode="auto">
          <a:xfrm>
            <a:off x="6864350" y="5724525"/>
            <a:ext cx="1955800" cy="358775"/>
          </a:xfrm>
          <a:prstGeom prst="rect">
            <a:avLst/>
          </a:prstGeom>
          <a:solidFill>
            <a:srgbClr val="FF0000"/>
          </a:solidFill>
          <a:ln w="9525">
            <a:solidFill>
              <a:schemeClr val="tx1"/>
            </a:solidFill>
            <a:miter lim="800000"/>
            <a:headEnd/>
            <a:tailEnd/>
          </a:ln>
          <a:effectLst/>
        </p:spPr>
        <p:txBody>
          <a:bodyPr wrap="none" anchor="ctr"/>
          <a:lstStyle/>
          <a:p>
            <a:pPr algn="ctr"/>
            <a:r>
              <a:rPr lang="en-US" altLang="zh-TW" sz="1800">
                <a:latin typeface="Arial" pitchFamily="34" charset="0"/>
              </a:rPr>
              <a:t>Machine memory</a:t>
            </a:r>
          </a:p>
        </p:txBody>
      </p:sp>
      <p:sp>
        <p:nvSpPr>
          <p:cNvPr id="50243" name="Rectangle 67"/>
          <p:cNvSpPr>
            <a:spLocks noChangeArrowheads="1"/>
          </p:cNvSpPr>
          <p:nvPr/>
        </p:nvSpPr>
        <p:spPr bwMode="auto">
          <a:xfrm>
            <a:off x="6864350" y="4808538"/>
            <a:ext cx="1955800" cy="357187"/>
          </a:xfrm>
          <a:prstGeom prst="rect">
            <a:avLst/>
          </a:prstGeom>
          <a:solidFill>
            <a:srgbClr val="B2B2B2"/>
          </a:solidFill>
          <a:ln w="9525">
            <a:solidFill>
              <a:schemeClr val="tx1"/>
            </a:solidFill>
            <a:miter lim="800000"/>
            <a:headEnd/>
            <a:tailEnd/>
          </a:ln>
          <a:effectLst/>
        </p:spPr>
        <p:txBody>
          <a:bodyPr wrap="none" anchor="ctr"/>
          <a:lstStyle/>
          <a:p>
            <a:pPr algn="ctr"/>
            <a:r>
              <a:rPr lang="en-US" altLang="zh-TW" sz="1800">
                <a:latin typeface="Arial" pitchFamily="34" charset="0"/>
              </a:rPr>
              <a:t>Physical memory</a:t>
            </a:r>
          </a:p>
        </p:txBody>
      </p:sp>
      <p:sp>
        <p:nvSpPr>
          <p:cNvPr id="50244" name="Rectangle 68"/>
          <p:cNvSpPr>
            <a:spLocks noChangeArrowheads="1"/>
          </p:cNvSpPr>
          <p:nvPr/>
        </p:nvSpPr>
        <p:spPr bwMode="auto">
          <a:xfrm>
            <a:off x="6864350" y="4149725"/>
            <a:ext cx="1955800" cy="358775"/>
          </a:xfrm>
          <a:prstGeom prst="rect">
            <a:avLst/>
          </a:prstGeom>
          <a:solidFill>
            <a:srgbClr val="3399FF"/>
          </a:solidFill>
          <a:ln w="9525">
            <a:solidFill>
              <a:schemeClr val="tx1"/>
            </a:solidFill>
            <a:miter lim="800000"/>
            <a:headEnd/>
            <a:tailEnd/>
          </a:ln>
          <a:effectLst/>
        </p:spPr>
        <p:txBody>
          <a:bodyPr wrap="none" anchor="ctr"/>
          <a:lstStyle/>
          <a:p>
            <a:pPr algn="ctr"/>
            <a:r>
              <a:rPr lang="en-US" altLang="zh-TW" sz="1800">
                <a:latin typeface="Arial" pitchFamily="34" charset="0"/>
              </a:rPr>
              <a:t>Virtual memory</a:t>
            </a:r>
          </a:p>
        </p:txBody>
      </p:sp>
      <p:sp>
        <p:nvSpPr>
          <p:cNvPr id="50245" name="Rectangle 69"/>
          <p:cNvSpPr>
            <a:spLocks noChangeArrowheads="1"/>
          </p:cNvSpPr>
          <p:nvPr/>
        </p:nvSpPr>
        <p:spPr bwMode="auto">
          <a:xfrm>
            <a:off x="827088" y="3717925"/>
            <a:ext cx="2735262" cy="1584325"/>
          </a:xfrm>
          <a:prstGeom prst="rect">
            <a:avLst/>
          </a:prstGeom>
          <a:noFill/>
          <a:ln w="9525">
            <a:solidFill>
              <a:schemeClr val="tx1"/>
            </a:solidFill>
            <a:miter lim="800000"/>
            <a:headEnd/>
            <a:tailEnd/>
          </a:ln>
          <a:effectLst/>
        </p:spPr>
        <p:txBody>
          <a:bodyPr wrap="none" anchor="ctr"/>
          <a:lstStyle/>
          <a:p>
            <a:endParaRPr lang="en-IN"/>
          </a:p>
        </p:txBody>
      </p:sp>
      <p:sp>
        <p:nvSpPr>
          <p:cNvPr id="50246" name="Text Box 70"/>
          <p:cNvSpPr txBox="1">
            <a:spLocks noChangeArrowheads="1"/>
          </p:cNvSpPr>
          <p:nvPr/>
        </p:nvSpPr>
        <p:spPr bwMode="auto">
          <a:xfrm>
            <a:off x="1044575" y="3933825"/>
            <a:ext cx="860425" cy="274638"/>
          </a:xfrm>
          <a:prstGeom prst="rect">
            <a:avLst/>
          </a:prstGeom>
          <a:noFill/>
          <a:ln w="9525">
            <a:noFill/>
            <a:miter lim="800000"/>
            <a:headEnd/>
            <a:tailEnd/>
          </a:ln>
          <a:effectLst/>
        </p:spPr>
        <p:txBody>
          <a:bodyPr wrap="none">
            <a:spAutoFit/>
          </a:bodyPr>
          <a:lstStyle/>
          <a:p>
            <a:r>
              <a:rPr lang="en-US" altLang="zh-TW" sz="1200">
                <a:latin typeface="Arial" pitchFamily="34" charset="0"/>
              </a:rPr>
              <a:t>Process 1</a:t>
            </a:r>
          </a:p>
        </p:txBody>
      </p:sp>
      <p:sp>
        <p:nvSpPr>
          <p:cNvPr id="50247" name="Text Box 71"/>
          <p:cNvSpPr txBox="1">
            <a:spLocks noChangeArrowheads="1"/>
          </p:cNvSpPr>
          <p:nvPr/>
        </p:nvSpPr>
        <p:spPr bwMode="auto">
          <a:xfrm>
            <a:off x="2416175" y="3933825"/>
            <a:ext cx="860425" cy="274638"/>
          </a:xfrm>
          <a:prstGeom prst="rect">
            <a:avLst/>
          </a:prstGeom>
          <a:noFill/>
          <a:ln w="9525">
            <a:noFill/>
            <a:miter lim="800000"/>
            <a:headEnd/>
            <a:tailEnd/>
          </a:ln>
          <a:effectLst/>
        </p:spPr>
        <p:txBody>
          <a:bodyPr wrap="none">
            <a:spAutoFit/>
          </a:bodyPr>
          <a:lstStyle/>
          <a:p>
            <a:r>
              <a:rPr lang="en-US" altLang="zh-TW" sz="1200">
                <a:latin typeface="Arial" pitchFamily="34" charset="0"/>
              </a:rPr>
              <a:t>Process 2</a:t>
            </a:r>
          </a:p>
        </p:txBody>
      </p:sp>
      <p:sp>
        <p:nvSpPr>
          <p:cNvPr id="50248" name="Text Box 72"/>
          <p:cNvSpPr txBox="1">
            <a:spLocks noChangeArrowheads="1"/>
          </p:cNvSpPr>
          <p:nvPr/>
        </p:nvSpPr>
        <p:spPr bwMode="auto">
          <a:xfrm>
            <a:off x="1766888" y="3579813"/>
            <a:ext cx="496887" cy="274637"/>
          </a:xfrm>
          <a:prstGeom prst="rect">
            <a:avLst/>
          </a:prstGeom>
          <a:solidFill>
            <a:schemeClr val="bg1"/>
          </a:solidFill>
          <a:ln w="9525">
            <a:noFill/>
            <a:miter lim="800000"/>
            <a:headEnd/>
            <a:tailEnd/>
          </a:ln>
          <a:effectLst/>
        </p:spPr>
        <p:txBody>
          <a:bodyPr wrap="none">
            <a:spAutoFit/>
          </a:bodyPr>
          <a:lstStyle/>
          <a:p>
            <a:r>
              <a:rPr lang="en-US" altLang="zh-TW" sz="1200">
                <a:latin typeface="Arial" pitchFamily="34" charset="0"/>
              </a:rPr>
              <a:t>VM1</a:t>
            </a:r>
          </a:p>
        </p:txBody>
      </p:sp>
      <p:sp>
        <p:nvSpPr>
          <p:cNvPr id="50249" name="Rectangle 73"/>
          <p:cNvSpPr>
            <a:spLocks noChangeArrowheads="1"/>
          </p:cNvSpPr>
          <p:nvPr/>
        </p:nvSpPr>
        <p:spPr bwMode="auto">
          <a:xfrm>
            <a:off x="3635375" y="3711575"/>
            <a:ext cx="2735263" cy="1584325"/>
          </a:xfrm>
          <a:prstGeom prst="rect">
            <a:avLst/>
          </a:prstGeom>
          <a:noFill/>
          <a:ln w="9525">
            <a:solidFill>
              <a:schemeClr val="tx1"/>
            </a:solidFill>
            <a:miter lim="800000"/>
            <a:headEnd/>
            <a:tailEnd/>
          </a:ln>
          <a:effectLst/>
        </p:spPr>
        <p:txBody>
          <a:bodyPr wrap="none" anchor="ctr"/>
          <a:lstStyle/>
          <a:p>
            <a:endParaRPr lang="en-IN"/>
          </a:p>
        </p:txBody>
      </p:sp>
      <p:sp>
        <p:nvSpPr>
          <p:cNvPr id="50250" name="Text Box 74"/>
          <p:cNvSpPr txBox="1">
            <a:spLocks noChangeArrowheads="1"/>
          </p:cNvSpPr>
          <p:nvPr/>
        </p:nvSpPr>
        <p:spPr bwMode="auto">
          <a:xfrm>
            <a:off x="3852863" y="3927475"/>
            <a:ext cx="860425" cy="274638"/>
          </a:xfrm>
          <a:prstGeom prst="rect">
            <a:avLst/>
          </a:prstGeom>
          <a:noFill/>
          <a:ln w="9525">
            <a:noFill/>
            <a:miter lim="800000"/>
            <a:headEnd/>
            <a:tailEnd/>
          </a:ln>
          <a:effectLst/>
        </p:spPr>
        <p:txBody>
          <a:bodyPr wrap="none">
            <a:spAutoFit/>
          </a:bodyPr>
          <a:lstStyle/>
          <a:p>
            <a:r>
              <a:rPr lang="en-US" altLang="zh-TW" sz="1200">
                <a:latin typeface="Arial" pitchFamily="34" charset="0"/>
              </a:rPr>
              <a:t>Process 1</a:t>
            </a:r>
          </a:p>
        </p:txBody>
      </p:sp>
      <p:sp>
        <p:nvSpPr>
          <p:cNvPr id="50251" name="Text Box 75"/>
          <p:cNvSpPr txBox="1">
            <a:spLocks noChangeArrowheads="1"/>
          </p:cNvSpPr>
          <p:nvPr/>
        </p:nvSpPr>
        <p:spPr bwMode="auto">
          <a:xfrm>
            <a:off x="5224463" y="3927475"/>
            <a:ext cx="860425" cy="274638"/>
          </a:xfrm>
          <a:prstGeom prst="rect">
            <a:avLst/>
          </a:prstGeom>
          <a:noFill/>
          <a:ln w="9525">
            <a:noFill/>
            <a:miter lim="800000"/>
            <a:headEnd/>
            <a:tailEnd/>
          </a:ln>
          <a:effectLst/>
        </p:spPr>
        <p:txBody>
          <a:bodyPr wrap="none">
            <a:spAutoFit/>
          </a:bodyPr>
          <a:lstStyle/>
          <a:p>
            <a:r>
              <a:rPr lang="en-US" altLang="zh-TW" sz="1200">
                <a:latin typeface="Arial" pitchFamily="34" charset="0"/>
              </a:rPr>
              <a:t>Process 2</a:t>
            </a:r>
          </a:p>
        </p:txBody>
      </p:sp>
      <p:sp>
        <p:nvSpPr>
          <p:cNvPr id="50252" name="Text Box 76"/>
          <p:cNvSpPr txBox="1">
            <a:spLocks noChangeArrowheads="1"/>
          </p:cNvSpPr>
          <p:nvPr/>
        </p:nvSpPr>
        <p:spPr bwMode="auto">
          <a:xfrm>
            <a:off x="4575175" y="3573463"/>
            <a:ext cx="496888" cy="274637"/>
          </a:xfrm>
          <a:prstGeom prst="rect">
            <a:avLst/>
          </a:prstGeom>
          <a:solidFill>
            <a:schemeClr val="bg1"/>
          </a:solidFill>
          <a:ln w="9525">
            <a:noFill/>
            <a:miter lim="800000"/>
            <a:headEnd/>
            <a:tailEnd/>
          </a:ln>
          <a:effectLst/>
        </p:spPr>
        <p:txBody>
          <a:bodyPr wrap="none">
            <a:spAutoFit/>
          </a:bodyPr>
          <a:lstStyle/>
          <a:p>
            <a:r>
              <a:rPr lang="en-US" altLang="zh-TW" sz="1200">
                <a:latin typeface="Arial" pitchFamily="34" charset="0"/>
              </a:rPr>
              <a:t>VM2</a:t>
            </a:r>
          </a:p>
        </p:txBody>
      </p:sp>
      <p:sp>
        <p:nvSpPr>
          <p:cNvPr id="50253" name="Line 77"/>
          <p:cNvSpPr>
            <a:spLocks noChangeShapeType="1"/>
          </p:cNvSpPr>
          <p:nvPr/>
        </p:nvSpPr>
        <p:spPr bwMode="auto">
          <a:xfrm>
            <a:off x="1260475" y="4508500"/>
            <a:ext cx="39688" cy="311150"/>
          </a:xfrm>
          <a:prstGeom prst="line">
            <a:avLst/>
          </a:prstGeom>
          <a:noFill/>
          <a:ln w="9525">
            <a:solidFill>
              <a:schemeClr val="tx1"/>
            </a:solidFill>
            <a:round/>
            <a:headEnd/>
            <a:tailEnd type="triangle" w="med" len="med"/>
          </a:ln>
          <a:effectLst/>
        </p:spPr>
        <p:txBody>
          <a:bodyPr/>
          <a:lstStyle/>
          <a:p>
            <a:endParaRPr lang="en-IN"/>
          </a:p>
        </p:txBody>
      </p:sp>
      <p:sp>
        <p:nvSpPr>
          <p:cNvPr id="50254" name="Line 78"/>
          <p:cNvSpPr>
            <a:spLocks noChangeShapeType="1"/>
          </p:cNvSpPr>
          <p:nvPr/>
        </p:nvSpPr>
        <p:spPr bwMode="auto">
          <a:xfrm flipH="1">
            <a:off x="1455738" y="4508500"/>
            <a:ext cx="122237" cy="311150"/>
          </a:xfrm>
          <a:prstGeom prst="line">
            <a:avLst/>
          </a:prstGeom>
          <a:noFill/>
          <a:ln w="9525">
            <a:solidFill>
              <a:schemeClr val="tx1"/>
            </a:solidFill>
            <a:round/>
            <a:headEnd/>
            <a:tailEnd type="triangle" w="med" len="med"/>
          </a:ln>
          <a:effectLst/>
        </p:spPr>
        <p:txBody>
          <a:bodyPr/>
          <a:lstStyle/>
          <a:p>
            <a:endParaRPr lang="en-IN"/>
          </a:p>
        </p:txBody>
      </p:sp>
      <p:sp>
        <p:nvSpPr>
          <p:cNvPr id="50256" name="Line 80"/>
          <p:cNvSpPr>
            <a:spLocks noChangeShapeType="1"/>
          </p:cNvSpPr>
          <p:nvPr/>
        </p:nvSpPr>
        <p:spPr bwMode="auto">
          <a:xfrm flipH="1">
            <a:off x="1611313" y="4508500"/>
            <a:ext cx="311150" cy="311150"/>
          </a:xfrm>
          <a:prstGeom prst="line">
            <a:avLst/>
          </a:prstGeom>
          <a:noFill/>
          <a:ln w="9525">
            <a:solidFill>
              <a:schemeClr val="tx1"/>
            </a:solidFill>
            <a:round/>
            <a:headEnd/>
            <a:tailEnd type="triangle" w="med" len="med"/>
          </a:ln>
          <a:effectLst/>
        </p:spPr>
        <p:txBody>
          <a:bodyPr/>
          <a:lstStyle/>
          <a:p>
            <a:endParaRPr lang="en-IN"/>
          </a:p>
        </p:txBody>
      </p:sp>
      <p:sp>
        <p:nvSpPr>
          <p:cNvPr id="50257" name="Line 81"/>
          <p:cNvSpPr>
            <a:spLocks noChangeShapeType="1"/>
          </p:cNvSpPr>
          <p:nvPr/>
        </p:nvSpPr>
        <p:spPr bwMode="auto">
          <a:xfrm flipH="1">
            <a:off x="1144588" y="4508500"/>
            <a:ext cx="1639887" cy="311150"/>
          </a:xfrm>
          <a:prstGeom prst="line">
            <a:avLst/>
          </a:prstGeom>
          <a:noFill/>
          <a:ln w="9525">
            <a:solidFill>
              <a:schemeClr val="tx1"/>
            </a:solidFill>
            <a:round/>
            <a:headEnd/>
            <a:tailEnd type="triangle" w="med" len="med"/>
          </a:ln>
          <a:effectLst/>
        </p:spPr>
        <p:txBody>
          <a:bodyPr/>
          <a:lstStyle/>
          <a:p>
            <a:endParaRPr lang="en-IN"/>
          </a:p>
        </p:txBody>
      </p:sp>
      <p:sp>
        <p:nvSpPr>
          <p:cNvPr id="50258" name="Line 82"/>
          <p:cNvSpPr>
            <a:spLocks noChangeShapeType="1"/>
          </p:cNvSpPr>
          <p:nvPr/>
        </p:nvSpPr>
        <p:spPr bwMode="auto">
          <a:xfrm flipH="1">
            <a:off x="1766888" y="4508500"/>
            <a:ext cx="550862" cy="311150"/>
          </a:xfrm>
          <a:prstGeom prst="line">
            <a:avLst/>
          </a:prstGeom>
          <a:noFill/>
          <a:ln w="9525">
            <a:solidFill>
              <a:schemeClr val="tx1"/>
            </a:solidFill>
            <a:round/>
            <a:headEnd/>
            <a:tailEnd type="triangle" w="med" len="med"/>
          </a:ln>
          <a:effectLst/>
        </p:spPr>
        <p:txBody>
          <a:bodyPr/>
          <a:lstStyle/>
          <a:p>
            <a:endParaRPr lang="en-IN"/>
          </a:p>
        </p:txBody>
      </p:sp>
      <p:sp>
        <p:nvSpPr>
          <p:cNvPr id="50259" name="Line 83"/>
          <p:cNvSpPr>
            <a:spLocks noChangeShapeType="1"/>
          </p:cNvSpPr>
          <p:nvPr/>
        </p:nvSpPr>
        <p:spPr bwMode="auto">
          <a:xfrm>
            <a:off x="1144588" y="5165725"/>
            <a:ext cx="1098550" cy="712788"/>
          </a:xfrm>
          <a:prstGeom prst="line">
            <a:avLst/>
          </a:prstGeom>
          <a:noFill/>
          <a:ln w="9525">
            <a:solidFill>
              <a:schemeClr val="tx1"/>
            </a:solidFill>
            <a:round/>
            <a:headEnd/>
            <a:tailEnd type="triangle" w="med" len="med"/>
          </a:ln>
          <a:effectLst/>
        </p:spPr>
        <p:txBody>
          <a:bodyPr/>
          <a:lstStyle/>
          <a:p>
            <a:endParaRPr lang="en-IN"/>
          </a:p>
        </p:txBody>
      </p:sp>
      <p:sp>
        <p:nvSpPr>
          <p:cNvPr id="50260" name="Line 84"/>
          <p:cNvSpPr>
            <a:spLocks noChangeShapeType="1"/>
          </p:cNvSpPr>
          <p:nvPr/>
        </p:nvSpPr>
        <p:spPr bwMode="auto">
          <a:xfrm>
            <a:off x="1300163" y="5165725"/>
            <a:ext cx="1252537" cy="712788"/>
          </a:xfrm>
          <a:prstGeom prst="line">
            <a:avLst/>
          </a:prstGeom>
          <a:noFill/>
          <a:ln w="9525">
            <a:solidFill>
              <a:schemeClr val="tx1"/>
            </a:solidFill>
            <a:round/>
            <a:headEnd/>
            <a:tailEnd type="triangle" w="med" len="med"/>
          </a:ln>
          <a:effectLst/>
        </p:spPr>
        <p:txBody>
          <a:bodyPr/>
          <a:lstStyle/>
          <a:p>
            <a:endParaRPr lang="en-IN"/>
          </a:p>
        </p:txBody>
      </p:sp>
      <p:sp>
        <p:nvSpPr>
          <p:cNvPr id="50261" name="Line 85"/>
          <p:cNvSpPr>
            <a:spLocks noChangeShapeType="1"/>
          </p:cNvSpPr>
          <p:nvPr/>
        </p:nvSpPr>
        <p:spPr bwMode="auto">
          <a:xfrm flipH="1">
            <a:off x="3406775" y="5165725"/>
            <a:ext cx="1168400" cy="712788"/>
          </a:xfrm>
          <a:prstGeom prst="line">
            <a:avLst/>
          </a:prstGeom>
          <a:noFill/>
          <a:ln w="9525">
            <a:solidFill>
              <a:schemeClr val="tx1"/>
            </a:solidFill>
            <a:round/>
            <a:headEnd/>
            <a:tailEnd type="triangle" w="med" len="med"/>
          </a:ln>
          <a:effectLst/>
        </p:spPr>
        <p:txBody>
          <a:bodyPr/>
          <a:lstStyle/>
          <a:p>
            <a:endParaRPr lang="en-IN"/>
          </a:p>
        </p:txBody>
      </p:sp>
      <p:sp>
        <p:nvSpPr>
          <p:cNvPr id="50262" name="Line 86"/>
          <p:cNvSpPr>
            <a:spLocks noChangeShapeType="1"/>
          </p:cNvSpPr>
          <p:nvPr/>
        </p:nvSpPr>
        <p:spPr bwMode="auto">
          <a:xfrm flipH="1">
            <a:off x="2863850" y="5165725"/>
            <a:ext cx="1195388" cy="712788"/>
          </a:xfrm>
          <a:prstGeom prst="line">
            <a:avLst/>
          </a:prstGeom>
          <a:noFill/>
          <a:ln w="9525">
            <a:solidFill>
              <a:schemeClr val="tx1"/>
            </a:solidFill>
            <a:round/>
            <a:headEnd/>
            <a:tailEnd type="triangle" w="med" len="med"/>
          </a:ln>
          <a:effectLst/>
        </p:spPr>
        <p:txBody>
          <a:bodyPr/>
          <a:lstStyle/>
          <a:p>
            <a:endParaRPr lang="en-IN"/>
          </a:p>
        </p:txBody>
      </p:sp>
      <p:sp>
        <p:nvSpPr>
          <p:cNvPr id="50263" name="Line 87"/>
          <p:cNvSpPr>
            <a:spLocks noChangeShapeType="1"/>
          </p:cNvSpPr>
          <p:nvPr/>
        </p:nvSpPr>
        <p:spPr bwMode="auto">
          <a:xfrm>
            <a:off x="4059238" y="4508500"/>
            <a:ext cx="155575" cy="311150"/>
          </a:xfrm>
          <a:prstGeom prst="line">
            <a:avLst/>
          </a:prstGeom>
          <a:noFill/>
          <a:ln w="9525">
            <a:solidFill>
              <a:schemeClr val="tx1"/>
            </a:solidFill>
            <a:round/>
            <a:headEnd/>
            <a:tailEnd type="triangle" w="med" len="med"/>
          </a:ln>
          <a:effectLst/>
        </p:spPr>
        <p:txBody>
          <a:bodyPr/>
          <a:lstStyle/>
          <a:p>
            <a:endParaRPr lang="en-IN"/>
          </a:p>
        </p:txBody>
      </p:sp>
      <p:sp>
        <p:nvSpPr>
          <p:cNvPr id="50264" name="Line 88"/>
          <p:cNvSpPr>
            <a:spLocks noChangeShapeType="1"/>
          </p:cNvSpPr>
          <p:nvPr/>
        </p:nvSpPr>
        <p:spPr bwMode="auto">
          <a:xfrm flipH="1">
            <a:off x="4370388" y="4508500"/>
            <a:ext cx="342900" cy="311150"/>
          </a:xfrm>
          <a:prstGeom prst="line">
            <a:avLst/>
          </a:prstGeom>
          <a:noFill/>
          <a:ln w="9525">
            <a:solidFill>
              <a:schemeClr val="tx1"/>
            </a:solidFill>
            <a:round/>
            <a:headEnd/>
            <a:tailEnd type="triangle" w="med" len="med"/>
          </a:ln>
          <a:effectLst/>
        </p:spPr>
        <p:txBody>
          <a:bodyPr/>
          <a:lstStyle/>
          <a:p>
            <a:endParaRPr lang="en-IN"/>
          </a:p>
        </p:txBody>
      </p:sp>
      <p:sp>
        <p:nvSpPr>
          <p:cNvPr id="50265" name="Line 89"/>
          <p:cNvSpPr>
            <a:spLocks noChangeShapeType="1"/>
          </p:cNvSpPr>
          <p:nvPr/>
        </p:nvSpPr>
        <p:spPr bwMode="auto">
          <a:xfrm flipH="1">
            <a:off x="4713288" y="4508500"/>
            <a:ext cx="909637" cy="433388"/>
          </a:xfrm>
          <a:prstGeom prst="line">
            <a:avLst/>
          </a:prstGeom>
          <a:noFill/>
          <a:ln w="9525">
            <a:solidFill>
              <a:schemeClr val="tx1"/>
            </a:solidFill>
            <a:round/>
            <a:headEnd/>
            <a:tailEnd type="triangle" w="med" len="med"/>
          </a:ln>
          <a:effectLst/>
        </p:spPr>
        <p:txBody>
          <a:bodyPr/>
          <a:lstStyle/>
          <a:p>
            <a:endParaRPr lang="en-IN"/>
          </a:p>
        </p:txBody>
      </p:sp>
      <p:sp>
        <p:nvSpPr>
          <p:cNvPr id="50266" name="Line 90"/>
          <p:cNvSpPr>
            <a:spLocks noChangeShapeType="1"/>
          </p:cNvSpPr>
          <p:nvPr/>
        </p:nvSpPr>
        <p:spPr bwMode="auto">
          <a:xfrm flipH="1">
            <a:off x="4575175" y="4508500"/>
            <a:ext cx="649288" cy="433388"/>
          </a:xfrm>
          <a:prstGeom prst="line">
            <a:avLst/>
          </a:prstGeom>
          <a:noFill/>
          <a:ln w="9525">
            <a:solidFill>
              <a:schemeClr val="tx1"/>
            </a:solidFill>
            <a:round/>
            <a:headEnd/>
            <a:tailEnd type="triangle" w="med" len="med"/>
          </a:ln>
          <a:effectLst/>
        </p:spPr>
        <p:txBody>
          <a:bodyPr/>
          <a:lstStyle/>
          <a:p>
            <a:endParaRPr lang="en-IN"/>
          </a:p>
        </p:txBody>
      </p:sp>
      <p:sp>
        <p:nvSpPr>
          <p:cNvPr id="50267" name="Line 91"/>
          <p:cNvSpPr>
            <a:spLocks noChangeShapeType="1"/>
          </p:cNvSpPr>
          <p:nvPr/>
        </p:nvSpPr>
        <p:spPr bwMode="auto">
          <a:xfrm flipH="1">
            <a:off x="2243138" y="4508500"/>
            <a:ext cx="541337" cy="1227138"/>
          </a:xfrm>
          <a:prstGeom prst="line">
            <a:avLst/>
          </a:prstGeom>
          <a:noFill/>
          <a:ln w="28575">
            <a:solidFill>
              <a:srgbClr val="FF0000"/>
            </a:solidFill>
            <a:round/>
            <a:headEnd/>
            <a:tailEnd type="triangle" w="med" len="med"/>
          </a:ln>
          <a:effectLst/>
        </p:spPr>
        <p:txBody>
          <a:bodyPr/>
          <a:lstStyle/>
          <a:p>
            <a:endParaRPr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zh-TW"/>
              <a:t>Device and I/O Virtualization</a:t>
            </a:r>
          </a:p>
        </p:txBody>
      </p:sp>
      <p:sp>
        <p:nvSpPr>
          <p:cNvPr id="109573" name="Rectangle 5"/>
          <p:cNvSpPr>
            <a:spLocks noGrp="1" noChangeArrowheads="1"/>
          </p:cNvSpPr>
          <p:nvPr>
            <p:ph type="body" idx="1"/>
          </p:nvPr>
        </p:nvSpPr>
        <p:spPr/>
        <p:txBody>
          <a:bodyPr/>
          <a:lstStyle/>
          <a:p>
            <a:r>
              <a:rPr lang="en-US" altLang="zh-TW"/>
              <a:t>VMM supports all device/IO drivers</a:t>
            </a:r>
          </a:p>
          <a:p>
            <a:r>
              <a:rPr lang="en-US" altLang="zh-TW"/>
              <a:t>Physically/virtually existed </a:t>
            </a:r>
          </a:p>
        </p:txBody>
      </p:sp>
      <p:pic>
        <p:nvPicPr>
          <p:cNvPr id="109574" name="Picture 6"/>
          <p:cNvPicPr>
            <a:picLocks noChangeAspect="1" noChangeArrowheads="1"/>
          </p:cNvPicPr>
          <p:nvPr/>
        </p:nvPicPr>
        <p:blipFill>
          <a:blip r:embed="rId2"/>
          <a:srcRect/>
          <a:stretch>
            <a:fillRect/>
          </a:stretch>
        </p:blipFill>
        <p:spPr bwMode="auto">
          <a:xfrm>
            <a:off x="2268538" y="2708275"/>
            <a:ext cx="4662487" cy="3471863"/>
          </a:xfrm>
          <a:prstGeom prst="rect">
            <a:avLst/>
          </a:prstGeom>
          <a:noFill/>
        </p:spPr>
      </p:pic>
      <p:sp>
        <p:nvSpPr>
          <p:cNvPr id="109575" name="Text Box 7"/>
          <p:cNvSpPr txBox="1">
            <a:spLocks noChangeArrowheads="1"/>
          </p:cNvSpPr>
          <p:nvPr/>
        </p:nvSpPr>
        <p:spPr bwMode="auto">
          <a:xfrm>
            <a:off x="1619250" y="6394450"/>
            <a:ext cx="7243763" cy="274638"/>
          </a:xfrm>
          <a:prstGeom prst="rect">
            <a:avLst/>
          </a:prstGeom>
          <a:noFill/>
          <a:ln w="9525">
            <a:noFill/>
            <a:miter lim="800000"/>
            <a:headEnd/>
            <a:tailEnd/>
          </a:ln>
          <a:effectLst/>
        </p:spPr>
        <p:txBody>
          <a:bodyPr wrap="none">
            <a:spAutoFit/>
          </a:bodyPr>
          <a:lstStyle/>
          <a:p>
            <a:r>
              <a:rPr lang="en-US" altLang="zh-TW" sz="1200">
                <a:latin typeface="Arial" pitchFamily="34" charset="0"/>
              </a:rPr>
              <a:t>Source: VMware white paper, “Understanding Full Virtualization, Paravirtualization, and Hardware Assist”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Grp="1" noChangeArrowheads="1"/>
          </p:cNvSpPr>
          <p:nvPr>
            <p:ph type="title"/>
          </p:nvPr>
        </p:nvSpPr>
        <p:spPr/>
        <p:txBody>
          <a:bodyPr/>
          <a:lstStyle/>
          <a:p>
            <a:r>
              <a:rPr lang="en-US" altLang="zh-TW"/>
              <a:t>Techniques for X86 virtualization </a:t>
            </a:r>
          </a:p>
        </p:txBody>
      </p:sp>
      <p:graphicFrame>
        <p:nvGraphicFramePr>
          <p:cNvPr id="56564" name="Group 244"/>
          <p:cNvGraphicFramePr>
            <a:graphicFrameLocks noGrp="1"/>
          </p:cNvGraphicFramePr>
          <p:nvPr>
            <p:ph type="tbl" idx="1"/>
          </p:nvPr>
        </p:nvGraphicFramePr>
        <p:xfrm>
          <a:off x="457200" y="1600200"/>
          <a:ext cx="8229600" cy="5434965"/>
        </p:xfrm>
        <a:graphic>
          <a:graphicData uri="http://schemas.openxmlformats.org/drawingml/2006/table">
            <a:tbl>
              <a:tblPr/>
              <a:tblGrid>
                <a:gridCol w="1274763"/>
                <a:gridCol w="2317750"/>
                <a:gridCol w="2317750"/>
                <a:gridCol w="2319337"/>
              </a:tblGrid>
              <a:tr h="619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en-US" sz="1300" b="0" i="0" u="none" strike="noStrike" cap="none" normalizeH="0" baseline="0" smtClean="0">
                          <a:ln>
                            <a:noFill/>
                          </a:ln>
                          <a:solidFill>
                            <a:schemeClr val="tx1"/>
                          </a:solidFill>
                          <a:effectLst/>
                          <a:latin typeface="Verdana" pitchFamily="34" charset="0"/>
                          <a:ea typeface="DFKai-SB" pitchFamily="65" charset="-120"/>
                          <a:cs typeface="PMingLiU" pitchFamily="18" charset="-120"/>
                        </a:rPr>
                        <a:t>　</a:t>
                      </a:r>
                      <a:endParaRPr kumimoji="1" lang="zh-TW" altLang="en-US" sz="1300" b="0" i="0" u="none" strike="noStrike" cap="none" normalizeH="0" baseline="0" smtClean="0">
                        <a:ln>
                          <a:noFill/>
                        </a:ln>
                        <a:solidFill>
                          <a:schemeClr val="tx1"/>
                        </a:solidFill>
                        <a:effectLst/>
                        <a:latin typeface="Times New Roman" pitchFamily="18" charset="0"/>
                        <a:ea typeface="DFKai-SB" pitchFamily="65" charset="-120"/>
                        <a:cs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300" b="0" i="0" u="none" strike="noStrike" cap="none" normalizeH="0" baseline="0" smtClean="0">
                          <a:ln>
                            <a:noFill/>
                          </a:ln>
                          <a:solidFill>
                            <a:schemeClr val="tx1"/>
                          </a:solidFill>
                          <a:effectLst/>
                          <a:latin typeface="Verdana" pitchFamily="34" charset="0"/>
                          <a:ea typeface="DFKai-SB" pitchFamily="65" charset="-120"/>
                        </a:rPr>
                        <a:t>Full  Virtualization with Binary Translation </a:t>
                      </a:r>
                      <a:r>
                        <a:rPr kumimoji="1" lang="zh-TW" altLang="en-US" sz="1300" b="0" i="0" u="none" strike="noStrike" cap="none" normalizeH="0" baseline="0" smtClean="0">
                          <a:ln>
                            <a:noFill/>
                          </a:ln>
                          <a:solidFill>
                            <a:schemeClr val="tx1"/>
                          </a:solidFill>
                          <a:effectLst/>
                          <a:latin typeface="Verdana" pitchFamily="34" charset="0"/>
                          <a:ea typeface="DFKai-SB" pitchFamily="65" charset="-120"/>
                          <a:cs typeface="PMingLiU" pitchFamily="18" charset="-120"/>
                        </a:rPr>
                        <a:t>　</a:t>
                      </a:r>
                      <a:endParaRPr kumimoji="1" lang="zh-TW" altLang="en-US" sz="1300" b="0" i="0" u="none" strike="noStrike" cap="none" normalizeH="0" baseline="0" smtClean="0">
                        <a:ln>
                          <a:noFill/>
                        </a:ln>
                        <a:solidFill>
                          <a:schemeClr val="tx1"/>
                        </a:solidFill>
                        <a:effectLst/>
                        <a:latin typeface="Times New Roman" pitchFamily="18" charset="0"/>
                        <a:ea typeface="DFKai-SB"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300" b="0" i="0" u="none" strike="noStrike" cap="none" normalizeH="0" baseline="0" smtClean="0">
                          <a:ln>
                            <a:noFill/>
                          </a:ln>
                          <a:solidFill>
                            <a:schemeClr val="tx1"/>
                          </a:solidFill>
                          <a:effectLst/>
                          <a:latin typeface="Verdana" pitchFamily="34" charset="0"/>
                          <a:ea typeface="DFKai-SB" pitchFamily="65" charset="-120"/>
                        </a:rPr>
                        <a:t>Hardware Assisted Virtualization </a:t>
                      </a:r>
                      <a:r>
                        <a:rPr kumimoji="1" lang="zh-TW" altLang="en-US" sz="1300" b="0" i="0" u="none" strike="noStrike" cap="none" normalizeH="0" baseline="0" smtClean="0">
                          <a:ln>
                            <a:noFill/>
                          </a:ln>
                          <a:solidFill>
                            <a:schemeClr val="tx1"/>
                          </a:solidFill>
                          <a:effectLst/>
                          <a:latin typeface="Verdana" pitchFamily="34" charset="0"/>
                          <a:ea typeface="DFKai-SB" pitchFamily="65" charset="-120"/>
                          <a:cs typeface="PMingLiU" pitchFamily="18" charset="-120"/>
                        </a:rPr>
                        <a:t>　</a:t>
                      </a:r>
                      <a:endParaRPr kumimoji="1" lang="zh-TW" altLang="en-US" sz="1300" b="0" i="0" u="none" strike="noStrike" cap="none" normalizeH="0" baseline="0" smtClean="0">
                        <a:ln>
                          <a:noFill/>
                        </a:ln>
                        <a:solidFill>
                          <a:schemeClr val="tx1"/>
                        </a:solidFill>
                        <a:effectLst/>
                        <a:latin typeface="Times New Roman" pitchFamily="18" charset="0"/>
                        <a:ea typeface="DFKai-SB"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300" b="0" i="0" u="none" strike="noStrike" cap="none" normalizeH="0" baseline="0" smtClean="0">
                          <a:ln>
                            <a:noFill/>
                          </a:ln>
                          <a:solidFill>
                            <a:schemeClr val="tx1"/>
                          </a:solidFill>
                          <a:effectLst/>
                          <a:latin typeface="Verdana" pitchFamily="34" charset="0"/>
                          <a:ea typeface="DFKai-SB" pitchFamily="65" charset="-120"/>
                        </a:rPr>
                        <a:t>OS Assisted Virtualization / Paravirtualization</a:t>
                      </a:r>
                      <a:endParaRPr kumimoji="1" lang="en-US" altLang="zh-TW" sz="1300" b="0" i="0" u="none" strike="noStrike" cap="none" normalizeH="0" baseline="0" smtClean="0">
                        <a:ln>
                          <a:noFill/>
                        </a:ln>
                        <a:solidFill>
                          <a:schemeClr val="tx1"/>
                        </a:solidFill>
                        <a:effectLst/>
                        <a:latin typeface="Times New Roman" pitchFamily="18" charset="0"/>
                        <a:ea typeface="DFKai-SB"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063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300" b="0" i="0" u="none" strike="noStrike" cap="none" normalizeH="0" baseline="0" smtClean="0">
                          <a:ln>
                            <a:noFill/>
                          </a:ln>
                          <a:solidFill>
                            <a:schemeClr val="tx1"/>
                          </a:solidFill>
                          <a:effectLst/>
                          <a:latin typeface="Verdana" pitchFamily="34" charset="0"/>
                          <a:ea typeface="DFKai-SB" pitchFamily="65" charset="-120"/>
                        </a:rPr>
                        <a:t>Technique </a:t>
                      </a:r>
                      <a:endParaRPr kumimoji="1" lang="en-US" altLang="zh-TW" sz="1300" b="0" i="0" u="none" strike="noStrike" cap="none" normalizeH="0" baseline="0" smtClean="0">
                        <a:ln>
                          <a:noFill/>
                        </a:ln>
                        <a:solidFill>
                          <a:schemeClr val="tx1"/>
                        </a:solidFill>
                        <a:effectLst/>
                        <a:latin typeface="Times New Roman" pitchFamily="18" charset="0"/>
                        <a:ea typeface="DFKai-SB"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300" b="0" i="0" u="none" strike="noStrike" cap="none" normalizeH="0" baseline="0" smtClean="0">
                          <a:ln>
                            <a:noFill/>
                          </a:ln>
                          <a:solidFill>
                            <a:schemeClr val="tx1"/>
                          </a:solidFill>
                          <a:effectLst/>
                          <a:latin typeface="Verdana" pitchFamily="34" charset="0"/>
                          <a:ea typeface="DFKai-SB" pitchFamily="65" charset="-120"/>
                        </a:rPr>
                        <a:t>Binary Translation and Direct Execution</a:t>
                      </a:r>
                      <a:endParaRPr kumimoji="1" lang="en-US" altLang="zh-TW" sz="1300" b="0" i="0" u="none" strike="noStrike" cap="none" normalizeH="0" baseline="0" smtClean="0">
                        <a:ln>
                          <a:noFill/>
                        </a:ln>
                        <a:solidFill>
                          <a:schemeClr val="tx1"/>
                        </a:solidFill>
                        <a:effectLst/>
                        <a:latin typeface="Times New Roman" pitchFamily="18" charset="0"/>
                        <a:ea typeface="DFKai-SB"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300" b="0" i="0" u="none" strike="noStrike" cap="none" normalizeH="0" baseline="0" smtClean="0">
                          <a:ln>
                            <a:noFill/>
                          </a:ln>
                          <a:solidFill>
                            <a:schemeClr val="tx1"/>
                          </a:solidFill>
                          <a:effectLst/>
                          <a:latin typeface="Verdana" pitchFamily="34" charset="0"/>
                          <a:ea typeface="DFKai-SB" pitchFamily="65" charset="-120"/>
                        </a:rPr>
                        <a:t>Exit to Root Mode on Privileged Instructions </a:t>
                      </a:r>
                      <a:endParaRPr kumimoji="1" lang="en-US" altLang="zh-TW" sz="1300" b="0" i="0" u="none" strike="noStrike" cap="none" normalizeH="0" baseline="0" smtClean="0">
                        <a:ln>
                          <a:noFill/>
                        </a:ln>
                        <a:solidFill>
                          <a:schemeClr val="tx1"/>
                        </a:solidFill>
                        <a:effectLst/>
                        <a:latin typeface="Times New Roman" pitchFamily="18" charset="0"/>
                        <a:ea typeface="DFKai-SB"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300" b="0" i="0" u="none" strike="noStrike" cap="none" normalizeH="0" baseline="0" smtClean="0">
                          <a:ln>
                            <a:noFill/>
                          </a:ln>
                          <a:solidFill>
                            <a:schemeClr val="tx1"/>
                          </a:solidFill>
                          <a:effectLst/>
                          <a:latin typeface="Verdana" pitchFamily="34" charset="0"/>
                          <a:ea typeface="DFKai-SB" pitchFamily="65" charset="-120"/>
                        </a:rPr>
                        <a:t>Hypercalls </a:t>
                      </a:r>
                      <a:endParaRPr kumimoji="1" lang="en-US" altLang="zh-TW" sz="1300" b="0" i="0" u="none" strike="noStrike" cap="none" normalizeH="0" baseline="0" smtClean="0">
                        <a:ln>
                          <a:noFill/>
                        </a:ln>
                        <a:solidFill>
                          <a:schemeClr val="tx1"/>
                        </a:solidFill>
                        <a:effectLst/>
                        <a:latin typeface="Times New Roman" pitchFamily="18" charset="0"/>
                        <a:ea typeface="DFKai-SB"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165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300" b="0" i="0" u="none" strike="noStrike" cap="none" normalizeH="0" baseline="0" smtClean="0">
                          <a:ln>
                            <a:noFill/>
                          </a:ln>
                          <a:solidFill>
                            <a:schemeClr val="tx1"/>
                          </a:solidFill>
                          <a:effectLst/>
                          <a:latin typeface="Verdana" pitchFamily="34" charset="0"/>
                          <a:ea typeface="DFKai-SB" pitchFamily="65" charset="-120"/>
                        </a:rPr>
                        <a:t>Guest Modification / </a:t>
                      </a:r>
                      <a:endParaRPr kumimoji="1" lang="en-US" altLang="zh-TW" sz="1300" b="0" i="0" u="none" strike="noStrike" cap="none" normalizeH="0" baseline="0" smtClean="0">
                        <a:ln>
                          <a:noFill/>
                        </a:ln>
                        <a:solidFill>
                          <a:schemeClr val="tx1"/>
                        </a:solidFill>
                        <a:effectLst/>
                        <a:latin typeface="Times New Roman" pitchFamily="18" charset="0"/>
                        <a:ea typeface="DFKai-SB" pitchFamily="65" charset="-12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300" b="0" i="0" u="none" strike="noStrike" cap="none" normalizeH="0" baseline="0" smtClean="0">
                          <a:ln>
                            <a:noFill/>
                          </a:ln>
                          <a:solidFill>
                            <a:schemeClr val="tx1"/>
                          </a:solidFill>
                          <a:effectLst/>
                          <a:latin typeface="Verdana" pitchFamily="34" charset="0"/>
                          <a:ea typeface="DFKai-SB" pitchFamily="65" charset="-120"/>
                        </a:rPr>
                        <a:t>Compatibility </a:t>
                      </a:r>
                      <a:endParaRPr kumimoji="1" lang="en-US" altLang="zh-TW" sz="1300" b="0" i="0" u="none" strike="noStrike" cap="none" normalizeH="0" baseline="0" smtClean="0">
                        <a:ln>
                          <a:noFill/>
                        </a:ln>
                        <a:solidFill>
                          <a:schemeClr val="tx1"/>
                        </a:solidFill>
                        <a:effectLst/>
                        <a:latin typeface="Times New Roman" pitchFamily="18" charset="0"/>
                        <a:ea typeface="DFKai-SB"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300" b="0" i="0" u="none" strike="noStrike" cap="none" normalizeH="0" baseline="0" smtClean="0">
                          <a:ln>
                            <a:noFill/>
                          </a:ln>
                          <a:solidFill>
                            <a:schemeClr val="tx1"/>
                          </a:solidFill>
                          <a:effectLst/>
                          <a:latin typeface="Verdana" pitchFamily="34" charset="0"/>
                          <a:ea typeface="DFKai-SB" pitchFamily="65" charset="-120"/>
                        </a:rPr>
                        <a:t>Unmodified Guest OS </a:t>
                      </a:r>
                      <a:endParaRPr kumimoji="1" lang="en-US" altLang="zh-TW" sz="1300" b="0" i="0" u="none" strike="noStrike" cap="none" normalizeH="0" baseline="0" smtClean="0">
                        <a:ln>
                          <a:noFill/>
                        </a:ln>
                        <a:solidFill>
                          <a:schemeClr val="tx1"/>
                        </a:solidFill>
                        <a:effectLst/>
                        <a:latin typeface="Times New Roman" pitchFamily="18" charset="0"/>
                        <a:ea typeface="DFKai-SB" pitchFamily="65" charset="-12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300" b="0" i="0" u="none" strike="noStrike" cap="none" normalizeH="0" baseline="0" smtClean="0">
                          <a:ln>
                            <a:noFill/>
                          </a:ln>
                          <a:solidFill>
                            <a:schemeClr val="tx1"/>
                          </a:solidFill>
                          <a:effectLst/>
                          <a:latin typeface="Verdana" pitchFamily="34" charset="0"/>
                          <a:ea typeface="DFKai-SB" pitchFamily="65" charset="-120"/>
                        </a:rPr>
                        <a:t>Excellent compatibility </a:t>
                      </a:r>
                      <a:endParaRPr kumimoji="1" lang="en-US" altLang="zh-TW" sz="1300" b="0" i="0" u="none" strike="noStrike" cap="none" normalizeH="0" baseline="0" smtClean="0">
                        <a:ln>
                          <a:noFill/>
                        </a:ln>
                        <a:solidFill>
                          <a:schemeClr val="tx1"/>
                        </a:solidFill>
                        <a:effectLst/>
                        <a:latin typeface="Times New Roman" pitchFamily="18" charset="0"/>
                        <a:ea typeface="DFKai-SB"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300" b="0" i="0" u="none" strike="noStrike" cap="none" normalizeH="0" baseline="0" smtClean="0">
                          <a:ln>
                            <a:noFill/>
                          </a:ln>
                          <a:solidFill>
                            <a:schemeClr val="tx1"/>
                          </a:solidFill>
                          <a:effectLst/>
                          <a:latin typeface="Verdana" pitchFamily="34" charset="0"/>
                          <a:ea typeface="DFKai-SB" pitchFamily="65" charset="-120"/>
                        </a:rPr>
                        <a:t>Unmodified Guest OS </a:t>
                      </a:r>
                      <a:endParaRPr kumimoji="1" lang="en-US" altLang="zh-TW" sz="1300" b="0" i="0" u="none" strike="noStrike" cap="none" normalizeH="0" baseline="0" smtClean="0">
                        <a:ln>
                          <a:noFill/>
                        </a:ln>
                        <a:solidFill>
                          <a:schemeClr val="tx1"/>
                        </a:solidFill>
                        <a:effectLst/>
                        <a:latin typeface="Times New Roman" pitchFamily="18" charset="0"/>
                        <a:ea typeface="DFKai-SB" pitchFamily="65" charset="-12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300" b="0" i="0" u="none" strike="noStrike" cap="none" normalizeH="0" baseline="0" smtClean="0">
                          <a:ln>
                            <a:noFill/>
                          </a:ln>
                          <a:solidFill>
                            <a:schemeClr val="tx1"/>
                          </a:solidFill>
                          <a:effectLst/>
                          <a:latin typeface="Verdana" pitchFamily="34" charset="0"/>
                          <a:ea typeface="DFKai-SB" pitchFamily="65" charset="-120"/>
                        </a:rPr>
                        <a:t>Excellent compatibility </a:t>
                      </a:r>
                      <a:endParaRPr kumimoji="1" lang="en-US" altLang="zh-TW" sz="1300" b="0" i="0" u="none" strike="noStrike" cap="none" normalizeH="0" baseline="0" smtClean="0">
                        <a:ln>
                          <a:noFill/>
                        </a:ln>
                        <a:solidFill>
                          <a:schemeClr val="tx1"/>
                        </a:solidFill>
                        <a:effectLst/>
                        <a:latin typeface="Times New Roman" pitchFamily="18" charset="0"/>
                        <a:ea typeface="DFKai-SB"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300" b="0" i="0" u="none" strike="noStrike" cap="none" normalizeH="0" baseline="0" smtClean="0">
                          <a:ln>
                            <a:noFill/>
                          </a:ln>
                          <a:solidFill>
                            <a:schemeClr val="tx1"/>
                          </a:solidFill>
                          <a:effectLst/>
                          <a:latin typeface="Verdana" pitchFamily="34" charset="0"/>
                          <a:ea typeface="DFKai-SB" pitchFamily="65" charset="-120"/>
                        </a:rPr>
                        <a:t>Guest OS codified to issue Hypercalls so it can't run on Native Hardware or other Hypervisors Poor compatibility; </a:t>
                      </a:r>
                      <a:endParaRPr kumimoji="1" lang="en-US" altLang="zh-TW" sz="1300" b="0" i="0" u="none" strike="noStrike" cap="none" normalizeH="0" baseline="0" smtClean="0">
                        <a:ln>
                          <a:noFill/>
                        </a:ln>
                        <a:solidFill>
                          <a:schemeClr val="tx1"/>
                        </a:solidFill>
                        <a:effectLst/>
                        <a:latin typeface="Times New Roman" pitchFamily="18" charset="0"/>
                        <a:ea typeface="DFKai-SB" pitchFamily="65" charset="-12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300" b="0" i="0" u="none" strike="noStrike" cap="none" normalizeH="0" baseline="0" smtClean="0">
                          <a:ln>
                            <a:noFill/>
                          </a:ln>
                          <a:solidFill>
                            <a:schemeClr val="tx1"/>
                          </a:solidFill>
                          <a:effectLst/>
                          <a:latin typeface="Verdana" pitchFamily="34" charset="0"/>
                          <a:ea typeface="DFKai-SB" pitchFamily="65" charset="-120"/>
                        </a:rPr>
                        <a:t>Not available on Windows OSes </a:t>
                      </a:r>
                      <a:endParaRPr kumimoji="1" lang="en-US" altLang="zh-TW" sz="1300" b="0" i="0" u="none" strike="noStrike" cap="none" normalizeH="0" baseline="0" smtClean="0">
                        <a:ln>
                          <a:noFill/>
                        </a:ln>
                        <a:solidFill>
                          <a:schemeClr val="tx1"/>
                        </a:solidFill>
                        <a:effectLst/>
                        <a:latin typeface="Times New Roman" pitchFamily="18" charset="0"/>
                        <a:ea typeface="DFKai-SB"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571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300" b="0" i="0" u="none" strike="noStrike" cap="none" normalizeH="0" baseline="0" smtClean="0">
                          <a:ln>
                            <a:noFill/>
                          </a:ln>
                          <a:solidFill>
                            <a:schemeClr val="tx1"/>
                          </a:solidFill>
                          <a:effectLst/>
                          <a:latin typeface="Verdana" pitchFamily="34" charset="0"/>
                          <a:ea typeface="DFKai-SB" pitchFamily="65" charset="-120"/>
                        </a:rPr>
                        <a:t>Performance</a:t>
                      </a:r>
                      <a:endParaRPr kumimoji="1" lang="en-US" altLang="zh-TW" sz="1300" b="0" i="0" u="none" strike="noStrike" cap="none" normalizeH="0" baseline="0" smtClean="0">
                        <a:ln>
                          <a:noFill/>
                        </a:ln>
                        <a:solidFill>
                          <a:schemeClr val="tx1"/>
                        </a:solidFill>
                        <a:effectLst/>
                        <a:latin typeface="Times New Roman" pitchFamily="18" charset="0"/>
                        <a:ea typeface="DFKai-SB"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300" b="0" i="0" u="none" strike="noStrike" cap="none" normalizeH="0" baseline="0" smtClean="0">
                          <a:ln>
                            <a:noFill/>
                          </a:ln>
                          <a:solidFill>
                            <a:schemeClr val="tx1"/>
                          </a:solidFill>
                          <a:effectLst/>
                          <a:latin typeface="Verdana" pitchFamily="34" charset="0"/>
                          <a:ea typeface="DFKai-SB" pitchFamily="65" charset="-120"/>
                        </a:rPr>
                        <a:t>Good</a:t>
                      </a:r>
                      <a:endParaRPr kumimoji="1" lang="en-US" altLang="zh-TW" sz="1300" b="0" i="0" u="none" strike="noStrike" cap="none" normalizeH="0" baseline="0" smtClean="0">
                        <a:ln>
                          <a:noFill/>
                        </a:ln>
                        <a:solidFill>
                          <a:schemeClr val="tx1"/>
                        </a:solidFill>
                        <a:effectLst/>
                        <a:latin typeface="Times New Roman" pitchFamily="18" charset="0"/>
                        <a:ea typeface="DFKai-SB"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300" b="0" i="0" u="none" strike="noStrike" cap="none" normalizeH="0" baseline="0" smtClean="0">
                          <a:ln>
                            <a:noFill/>
                          </a:ln>
                          <a:solidFill>
                            <a:schemeClr val="tx1"/>
                          </a:solidFill>
                          <a:effectLst/>
                          <a:latin typeface="Verdana" pitchFamily="34" charset="0"/>
                          <a:ea typeface="DFKai-SB" pitchFamily="65" charset="-120"/>
                        </a:rPr>
                        <a:t>Fair Current performance lags Binary Translation virtualization on various workloads but will improve over time </a:t>
                      </a:r>
                      <a:endParaRPr kumimoji="1" lang="en-US" altLang="zh-TW" sz="1300" b="0" i="0" u="none" strike="noStrike" cap="none" normalizeH="0" baseline="0" smtClean="0">
                        <a:ln>
                          <a:noFill/>
                        </a:ln>
                        <a:solidFill>
                          <a:schemeClr val="tx1"/>
                        </a:solidFill>
                        <a:effectLst/>
                        <a:latin typeface="Times New Roman" pitchFamily="18" charset="0"/>
                        <a:ea typeface="DFKai-SB"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300" b="0" i="0" u="none" strike="noStrike" cap="none" normalizeH="0" baseline="0" smtClean="0">
                          <a:ln>
                            <a:noFill/>
                          </a:ln>
                          <a:solidFill>
                            <a:schemeClr val="tx1"/>
                          </a:solidFill>
                          <a:effectLst/>
                          <a:latin typeface="Verdana" pitchFamily="34" charset="0"/>
                          <a:ea typeface="DFKai-SB" pitchFamily="65" charset="-120"/>
                        </a:rPr>
                        <a:t>Better in certain cases </a:t>
                      </a:r>
                      <a:endParaRPr kumimoji="1" lang="en-US" altLang="zh-TW" sz="1300" b="0" i="0" u="none" strike="noStrike" cap="none" normalizeH="0" baseline="0" smtClean="0">
                        <a:ln>
                          <a:noFill/>
                        </a:ln>
                        <a:solidFill>
                          <a:schemeClr val="tx1"/>
                        </a:solidFill>
                        <a:effectLst/>
                        <a:latin typeface="Times New Roman" pitchFamily="18" charset="0"/>
                        <a:ea typeface="DFKai-SB"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571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300" b="0" i="0" u="none" strike="noStrike" cap="none" normalizeH="0" baseline="0" smtClean="0">
                          <a:ln>
                            <a:noFill/>
                          </a:ln>
                          <a:solidFill>
                            <a:schemeClr val="tx1"/>
                          </a:solidFill>
                          <a:effectLst/>
                          <a:latin typeface="Verdana" pitchFamily="34" charset="0"/>
                          <a:ea typeface="DFKai-SB" pitchFamily="65" charset="-120"/>
                        </a:rPr>
                        <a:t>Used By </a:t>
                      </a:r>
                      <a:endParaRPr kumimoji="1" lang="en-US" altLang="zh-TW" sz="1300" b="0" i="0" u="none" strike="noStrike" cap="none" normalizeH="0" baseline="0" smtClean="0">
                        <a:ln>
                          <a:noFill/>
                        </a:ln>
                        <a:solidFill>
                          <a:schemeClr val="tx1"/>
                        </a:solidFill>
                        <a:effectLst/>
                        <a:latin typeface="Times New Roman" pitchFamily="18" charset="0"/>
                        <a:ea typeface="DFKai-SB"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300" b="0" i="0" u="none" strike="noStrike" cap="none" normalizeH="0" baseline="0" smtClean="0">
                          <a:ln>
                            <a:noFill/>
                          </a:ln>
                          <a:solidFill>
                            <a:schemeClr val="tx1"/>
                          </a:solidFill>
                          <a:effectLst/>
                          <a:latin typeface="Verdana" pitchFamily="34" charset="0"/>
                          <a:ea typeface="DFKai-SB" pitchFamily="65" charset="-120"/>
                        </a:rPr>
                        <a:t>VMware, Microsoft, Parallels </a:t>
                      </a:r>
                      <a:endParaRPr kumimoji="1" lang="en-US" altLang="zh-TW" sz="1300" b="0" i="0" u="none" strike="noStrike" cap="none" normalizeH="0" baseline="0" smtClean="0">
                        <a:ln>
                          <a:noFill/>
                        </a:ln>
                        <a:solidFill>
                          <a:schemeClr val="tx1"/>
                        </a:solidFill>
                        <a:effectLst/>
                        <a:latin typeface="Times New Roman" pitchFamily="18" charset="0"/>
                        <a:ea typeface="DFKai-SB"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300" b="0" i="0" u="none" strike="noStrike" cap="none" normalizeH="0" baseline="0" smtClean="0">
                          <a:ln>
                            <a:noFill/>
                          </a:ln>
                          <a:solidFill>
                            <a:schemeClr val="tx1"/>
                          </a:solidFill>
                          <a:effectLst/>
                          <a:latin typeface="Verdana" pitchFamily="34" charset="0"/>
                          <a:ea typeface="DFKai-SB" pitchFamily="65" charset="-120"/>
                        </a:rPr>
                        <a:t>VMware, Microsoft, Parallels, Xen </a:t>
                      </a:r>
                      <a:endParaRPr kumimoji="1" lang="en-US" altLang="zh-TW" sz="1300" b="0" i="0" u="none" strike="noStrike" cap="none" normalizeH="0" baseline="0" smtClean="0">
                        <a:ln>
                          <a:noFill/>
                        </a:ln>
                        <a:solidFill>
                          <a:schemeClr val="tx1"/>
                        </a:solidFill>
                        <a:effectLst/>
                        <a:latin typeface="Times New Roman" pitchFamily="18" charset="0"/>
                        <a:ea typeface="DFKai-SB"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300" b="0" i="0" u="none" strike="noStrike" cap="none" normalizeH="0" baseline="0" smtClean="0">
                          <a:ln>
                            <a:noFill/>
                          </a:ln>
                          <a:solidFill>
                            <a:schemeClr val="tx1"/>
                          </a:solidFill>
                          <a:effectLst/>
                          <a:latin typeface="Verdana" pitchFamily="34" charset="0"/>
                          <a:ea typeface="DFKai-SB" pitchFamily="65" charset="-120"/>
                        </a:rPr>
                        <a:t>VMware, Xen </a:t>
                      </a:r>
                      <a:endParaRPr kumimoji="1" lang="en-US" altLang="zh-TW" sz="1300" b="0" i="0" u="none" strike="noStrike" cap="none" normalizeH="0" baseline="0" smtClean="0">
                        <a:ln>
                          <a:noFill/>
                        </a:ln>
                        <a:solidFill>
                          <a:schemeClr val="tx1"/>
                        </a:solidFill>
                        <a:effectLst/>
                        <a:latin typeface="Times New Roman" pitchFamily="18" charset="0"/>
                        <a:ea typeface="DFKai-SB"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76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300" b="0" i="0" u="none" strike="noStrike" cap="none" normalizeH="0" baseline="0" smtClean="0">
                          <a:ln>
                            <a:noFill/>
                          </a:ln>
                          <a:solidFill>
                            <a:schemeClr val="tx1"/>
                          </a:solidFill>
                          <a:effectLst/>
                          <a:latin typeface="Verdana" pitchFamily="34" charset="0"/>
                          <a:ea typeface="DFKai-SB" pitchFamily="65" charset="-120"/>
                        </a:rPr>
                        <a:t>Guest OS Hypervisor Independent? </a:t>
                      </a:r>
                      <a:r>
                        <a:rPr kumimoji="1" lang="zh-TW" altLang="en-US" sz="1300" b="0" i="0" u="none" strike="noStrike" cap="none" normalizeH="0" baseline="0" smtClean="0">
                          <a:ln>
                            <a:noFill/>
                          </a:ln>
                          <a:solidFill>
                            <a:schemeClr val="tx1"/>
                          </a:solidFill>
                          <a:effectLst/>
                          <a:latin typeface="Verdana" pitchFamily="34" charset="0"/>
                          <a:ea typeface="DFKai-SB" pitchFamily="65" charset="-120"/>
                          <a:cs typeface="PMingLiU" pitchFamily="18" charset="-120"/>
                        </a:rPr>
                        <a:t>　</a:t>
                      </a:r>
                      <a:endParaRPr kumimoji="1" lang="zh-TW" altLang="en-US" sz="1300" b="0" i="0" u="none" strike="noStrike" cap="none" normalizeH="0" baseline="0" smtClean="0">
                        <a:ln>
                          <a:noFill/>
                        </a:ln>
                        <a:solidFill>
                          <a:schemeClr val="tx1"/>
                        </a:solidFill>
                        <a:effectLst/>
                        <a:latin typeface="Times New Roman" pitchFamily="18" charset="0"/>
                        <a:ea typeface="DFKai-SB"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300" b="0" i="0" u="none" strike="noStrike" cap="none" normalizeH="0" baseline="0" smtClean="0">
                          <a:ln>
                            <a:noFill/>
                          </a:ln>
                          <a:solidFill>
                            <a:schemeClr val="tx1"/>
                          </a:solidFill>
                          <a:effectLst/>
                          <a:latin typeface="Verdana" pitchFamily="34" charset="0"/>
                          <a:ea typeface="DFKai-SB" pitchFamily="65" charset="-120"/>
                        </a:rPr>
                        <a:t>yes</a:t>
                      </a:r>
                      <a:endParaRPr kumimoji="1" lang="en-US" altLang="zh-TW" sz="1300" b="0" i="0" u="none" strike="noStrike" cap="none" normalizeH="0" baseline="0" smtClean="0">
                        <a:ln>
                          <a:noFill/>
                        </a:ln>
                        <a:solidFill>
                          <a:schemeClr val="tx1"/>
                        </a:solidFill>
                        <a:effectLst/>
                        <a:latin typeface="Times New Roman" pitchFamily="18" charset="0"/>
                        <a:ea typeface="DFKai-SB"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300" b="0" i="0" u="none" strike="noStrike" cap="none" normalizeH="0" baseline="0" smtClean="0">
                          <a:ln>
                            <a:noFill/>
                          </a:ln>
                          <a:solidFill>
                            <a:schemeClr val="tx1"/>
                          </a:solidFill>
                          <a:effectLst/>
                          <a:latin typeface="Verdana" pitchFamily="34" charset="0"/>
                          <a:ea typeface="DFKai-SB" pitchFamily="65" charset="-120"/>
                        </a:rPr>
                        <a:t>yes</a:t>
                      </a:r>
                      <a:endParaRPr kumimoji="1" lang="en-US" altLang="zh-TW" sz="1300" b="0" i="0" u="none" strike="noStrike" cap="none" normalizeH="0" baseline="0" smtClean="0">
                        <a:ln>
                          <a:noFill/>
                        </a:ln>
                        <a:solidFill>
                          <a:schemeClr val="tx1"/>
                        </a:solidFill>
                        <a:effectLst/>
                        <a:latin typeface="Times New Roman" pitchFamily="18" charset="0"/>
                        <a:ea typeface="DFKai-SB"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300" b="0" i="0" u="none" strike="noStrike" cap="none" normalizeH="0" baseline="0" smtClean="0">
                          <a:ln>
                            <a:noFill/>
                          </a:ln>
                          <a:solidFill>
                            <a:schemeClr val="tx1"/>
                          </a:solidFill>
                          <a:effectLst/>
                          <a:latin typeface="Verdana" pitchFamily="34" charset="0"/>
                          <a:ea typeface="DFKai-SB" pitchFamily="65" charset="-120"/>
                        </a:rPr>
                        <a:t>XenLinux runs only on Xen Hypervisor </a:t>
                      </a:r>
                      <a:endParaRPr kumimoji="1" lang="en-US" altLang="zh-TW" sz="1300" b="0" i="0" u="none" strike="noStrike" cap="none" normalizeH="0" baseline="0" smtClean="0">
                        <a:ln>
                          <a:noFill/>
                        </a:ln>
                        <a:solidFill>
                          <a:schemeClr val="tx1"/>
                        </a:solidFill>
                        <a:effectLst/>
                        <a:latin typeface="Times New Roman" pitchFamily="18" charset="0"/>
                        <a:ea typeface="DFKai-SB" pitchFamily="65" charset="-12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300" b="0" i="0" u="none" strike="noStrike" cap="none" normalizeH="0" baseline="0" smtClean="0">
                          <a:ln>
                            <a:noFill/>
                          </a:ln>
                          <a:solidFill>
                            <a:schemeClr val="tx1"/>
                          </a:solidFill>
                          <a:effectLst/>
                          <a:latin typeface="Verdana" pitchFamily="34" charset="0"/>
                          <a:ea typeface="DFKai-SB" pitchFamily="65" charset="-120"/>
                        </a:rPr>
                        <a:t>VMI-Linux is Hypervisor agnostic </a:t>
                      </a:r>
                      <a:endParaRPr kumimoji="1" lang="en-US" altLang="zh-TW" sz="1300" b="0" i="0" u="none" strike="noStrike" cap="none" normalizeH="0" baseline="0" smtClean="0">
                        <a:ln>
                          <a:noFill/>
                        </a:ln>
                        <a:solidFill>
                          <a:schemeClr val="tx1"/>
                        </a:solidFill>
                        <a:effectLst/>
                        <a:latin typeface="Times New Roman" pitchFamily="18" charset="0"/>
                        <a:ea typeface="DFKai-SB" pitchFamily="65" charset="-12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300" b="0" i="0" u="none" strike="noStrike" cap="none" normalizeH="0" baseline="0" smtClean="0">
                          <a:ln>
                            <a:noFill/>
                          </a:ln>
                          <a:solidFill>
                            <a:schemeClr val="tx1"/>
                          </a:solidFill>
                          <a:effectLst/>
                          <a:latin typeface="Verdana" pitchFamily="34" charset="0"/>
                          <a:ea typeface="DFKai-SB" pitchFamily="65" charset="-120"/>
                        </a:rPr>
                        <a:t> </a:t>
                      </a:r>
                      <a:endParaRPr kumimoji="1" lang="en-US" altLang="zh-TW" sz="1300" b="0" i="0" u="none" strike="noStrike" cap="none" normalizeH="0" baseline="0" smtClean="0">
                        <a:ln>
                          <a:noFill/>
                        </a:ln>
                        <a:solidFill>
                          <a:schemeClr val="tx1"/>
                        </a:solidFill>
                        <a:effectLst/>
                        <a:latin typeface="Times New Roman" pitchFamily="18" charset="0"/>
                        <a:ea typeface="DFKai-SB"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56563" name="Text Box 243"/>
          <p:cNvSpPr txBox="1">
            <a:spLocks noChangeArrowheads="1"/>
          </p:cNvSpPr>
          <p:nvPr/>
        </p:nvSpPr>
        <p:spPr bwMode="auto">
          <a:xfrm>
            <a:off x="1042988" y="6538913"/>
            <a:ext cx="7243762" cy="274637"/>
          </a:xfrm>
          <a:prstGeom prst="rect">
            <a:avLst/>
          </a:prstGeom>
          <a:noFill/>
          <a:ln w="9525">
            <a:noFill/>
            <a:miter lim="800000"/>
            <a:headEnd/>
            <a:tailEnd/>
          </a:ln>
          <a:effectLst/>
        </p:spPr>
        <p:txBody>
          <a:bodyPr wrap="none">
            <a:spAutoFit/>
          </a:bodyPr>
          <a:lstStyle/>
          <a:p>
            <a:r>
              <a:rPr lang="en-US" altLang="zh-TW" sz="1200">
                <a:latin typeface="Arial" pitchFamily="34" charset="0"/>
              </a:rPr>
              <a:t>Source: VMware white paper, “Understanding Full Virtualization, Paravirtualization, and Hardware Assist”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zh-TW"/>
              <a:t>Virtualization</a:t>
            </a:r>
          </a:p>
        </p:txBody>
      </p:sp>
      <p:sp>
        <p:nvSpPr>
          <p:cNvPr id="57347" name="Rectangle 3"/>
          <p:cNvSpPr>
            <a:spLocks noGrp="1" noChangeArrowheads="1"/>
          </p:cNvSpPr>
          <p:nvPr>
            <p:ph type="body" idx="1"/>
          </p:nvPr>
        </p:nvSpPr>
        <p:spPr/>
        <p:txBody>
          <a:bodyPr/>
          <a:lstStyle/>
          <a:p>
            <a:r>
              <a:rPr lang="en-US" altLang="zh-TW"/>
              <a:t>Binary translation is the most established technology for full virtualization</a:t>
            </a:r>
          </a:p>
          <a:p>
            <a:r>
              <a:rPr lang="en-US" altLang="zh-TW"/>
              <a:t>Hardware assist is the future of virtualization, but it still has a long way to go</a:t>
            </a:r>
          </a:p>
          <a:p>
            <a:r>
              <a:rPr lang="en-US" altLang="zh-TW"/>
              <a:t>Paravirtualization delivers performance benefits with maintenance costs</a:t>
            </a:r>
          </a:p>
          <a:p>
            <a:pPr lvl="1"/>
            <a:r>
              <a:rPr lang="en-US" altLang="zh-TW"/>
              <a:t>Xen</a:t>
            </a:r>
          </a:p>
          <a:p>
            <a:pPr lvl="1"/>
            <a:r>
              <a:rPr lang="en-US" altLang="zh-TW"/>
              <a:t>VMWare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ltLang="zh-TW"/>
              <a:t>Issues in Virtualization for Cloud-Computing</a:t>
            </a:r>
          </a:p>
        </p:txBody>
      </p:sp>
      <p:sp>
        <p:nvSpPr>
          <p:cNvPr id="116739" name="Rectangle 3"/>
          <p:cNvSpPr>
            <a:spLocks noGrp="1" noChangeArrowheads="1"/>
          </p:cNvSpPr>
          <p:nvPr>
            <p:ph type="body" idx="1"/>
          </p:nvPr>
        </p:nvSpPr>
        <p:spPr/>
        <p:txBody>
          <a:bodyPr/>
          <a:lstStyle/>
          <a:p>
            <a:r>
              <a:rPr lang="en-US" altLang="zh-TW"/>
              <a:t>Aspects and expectation from </a:t>
            </a:r>
          </a:p>
          <a:p>
            <a:pPr lvl="1"/>
            <a:r>
              <a:rPr lang="en-US" altLang="zh-TW"/>
              <a:t>End-user</a:t>
            </a:r>
          </a:p>
          <a:p>
            <a:pPr lvl="1"/>
            <a:r>
              <a:rPr lang="en-US" altLang="zh-TW"/>
              <a:t>Operator/Manager</a:t>
            </a:r>
          </a:p>
          <a:p>
            <a:endParaRPr lang="en-US" altLang="zh-TW"/>
          </a:p>
          <a:p>
            <a:endParaRPr lang="en-US" altLang="zh-TW"/>
          </a:p>
          <a:p>
            <a:endParaRPr lang="en-US" altLang="zh-TW"/>
          </a:p>
        </p:txBody>
      </p:sp>
      <p:sp>
        <p:nvSpPr>
          <p:cNvPr id="116777" name="Oval 41"/>
          <p:cNvSpPr>
            <a:spLocks noChangeArrowheads="1"/>
          </p:cNvSpPr>
          <p:nvPr/>
        </p:nvSpPr>
        <p:spPr bwMode="auto">
          <a:xfrm>
            <a:off x="5857875" y="3689350"/>
            <a:ext cx="1614488" cy="1547813"/>
          </a:xfrm>
          <a:prstGeom prst="ellipse">
            <a:avLst/>
          </a:prstGeom>
          <a:noFill/>
          <a:ln w="9525">
            <a:solidFill>
              <a:schemeClr val="tx1"/>
            </a:solidFill>
            <a:round/>
            <a:headEnd/>
            <a:tailEnd/>
          </a:ln>
          <a:effectLst/>
        </p:spPr>
        <p:txBody>
          <a:bodyPr wrap="none" anchor="ctr"/>
          <a:lstStyle/>
          <a:p>
            <a:endParaRPr lang="en-IN"/>
          </a:p>
        </p:txBody>
      </p:sp>
      <p:grpSp>
        <p:nvGrpSpPr>
          <p:cNvPr id="116778" name="Group 42"/>
          <p:cNvGrpSpPr>
            <a:grpSpLocks/>
          </p:cNvGrpSpPr>
          <p:nvPr/>
        </p:nvGrpSpPr>
        <p:grpSpPr bwMode="auto">
          <a:xfrm>
            <a:off x="5308600" y="3144838"/>
            <a:ext cx="1144588" cy="1093787"/>
            <a:chOff x="4513" y="1434"/>
            <a:chExt cx="1134" cy="1180"/>
          </a:xfrm>
        </p:grpSpPr>
        <p:sp>
          <p:nvSpPr>
            <p:cNvPr id="116779" name="Oval 43"/>
            <p:cNvSpPr>
              <a:spLocks noChangeArrowheads="1"/>
            </p:cNvSpPr>
            <p:nvPr/>
          </p:nvSpPr>
          <p:spPr bwMode="auto">
            <a:xfrm>
              <a:off x="4513" y="1706"/>
              <a:ext cx="952" cy="908"/>
            </a:xfrm>
            <a:prstGeom prst="ellipse">
              <a:avLst/>
            </a:prstGeom>
            <a:solidFill>
              <a:schemeClr val="bg1"/>
            </a:solidFill>
            <a:ln w="9525">
              <a:solidFill>
                <a:schemeClr val="tx1"/>
              </a:solidFill>
              <a:round/>
              <a:headEnd/>
              <a:tailEnd/>
            </a:ln>
            <a:effectLst/>
          </p:spPr>
          <p:txBody>
            <a:bodyPr wrap="none" anchor="ctr"/>
            <a:lstStyle/>
            <a:p>
              <a:endParaRPr lang="en-IN"/>
            </a:p>
          </p:txBody>
        </p:sp>
        <p:sp>
          <p:nvSpPr>
            <p:cNvPr id="116780" name="laptop"/>
            <p:cNvSpPr>
              <a:spLocks noEditPoints="1" noChangeArrowheads="1"/>
            </p:cNvSpPr>
            <p:nvPr/>
          </p:nvSpPr>
          <p:spPr bwMode="auto">
            <a:xfrm>
              <a:off x="4558" y="2341"/>
              <a:ext cx="402" cy="254"/>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IN"/>
            </a:p>
          </p:txBody>
        </p:sp>
        <p:pic>
          <p:nvPicPr>
            <p:cNvPr id="116781" name="Picture 2"/>
            <p:cNvPicPr>
              <a:picLocks noChangeAspect="1" noChangeArrowheads="1"/>
            </p:cNvPicPr>
            <p:nvPr/>
          </p:nvPicPr>
          <p:blipFill>
            <a:blip r:embed="rId2" cstate="print"/>
            <a:srcRect/>
            <a:stretch>
              <a:fillRect/>
            </a:stretch>
          </p:blipFill>
          <p:spPr bwMode="auto">
            <a:xfrm>
              <a:off x="4558" y="1434"/>
              <a:ext cx="317" cy="816"/>
            </a:xfrm>
            <a:prstGeom prst="rect">
              <a:avLst/>
            </a:prstGeom>
            <a:noFill/>
            <a:ln w="9525">
              <a:noFill/>
              <a:miter lim="800000"/>
              <a:headEnd/>
              <a:tailEnd/>
            </a:ln>
          </p:spPr>
        </p:pic>
        <p:sp>
          <p:nvSpPr>
            <p:cNvPr id="116782" name="AutoShape 46"/>
            <p:cNvSpPr>
              <a:spLocks noChangeArrowheads="1"/>
            </p:cNvSpPr>
            <p:nvPr/>
          </p:nvSpPr>
          <p:spPr bwMode="auto">
            <a:xfrm>
              <a:off x="5012" y="2160"/>
              <a:ext cx="227" cy="318"/>
            </a:xfrm>
            <a:prstGeom prst="can">
              <a:avLst>
                <a:gd name="adj" fmla="val 35022"/>
              </a:avLst>
            </a:prstGeom>
            <a:solidFill>
              <a:schemeClr val="bg2"/>
            </a:solidFill>
            <a:ln w="9525">
              <a:solidFill>
                <a:schemeClr val="tx1"/>
              </a:solidFill>
              <a:round/>
              <a:headEnd/>
              <a:tailEnd/>
            </a:ln>
            <a:effectLst/>
          </p:spPr>
          <p:txBody>
            <a:bodyPr wrap="none" anchor="ctr"/>
            <a:lstStyle/>
            <a:p>
              <a:endParaRPr lang="en-IN"/>
            </a:p>
          </p:txBody>
        </p:sp>
        <p:sp>
          <p:nvSpPr>
            <p:cNvPr id="116783" name="AutoShape 47"/>
            <p:cNvSpPr>
              <a:spLocks noChangeArrowheads="1"/>
            </p:cNvSpPr>
            <p:nvPr/>
          </p:nvSpPr>
          <p:spPr bwMode="auto">
            <a:xfrm>
              <a:off x="5284" y="2160"/>
              <a:ext cx="227" cy="318"/>
            </a:xfrm>
            <a:prstGeom prst="can">
              <a:avLst>
                <a:gd name="adj" fmla="val 35022"/>
              </a:avLst>
            </a:prstGeom>
            <a:solidFill>
              <a:schemeClr val="bg2"/>
            </a:solidFill>
            <a:ln w="9525">
              <a:solidFill>
                <a:schemeClr val="tx1"/>
              </a:solidFill>
              <a:round/>
              <a:headEnd/>
              <a:tailEnd/>
            </a:ln>
            <a:effectLst/>
          </p:spPr>
          <p:txBody>
            <a:bodyPr wrap="none" anchor="ctr"/>
            <a:lstStyle/>
            <a:p>
              <a:endParaRPr lang="en-IN"/>
            </a:p>
          </p:txBody>
        </p:sp>
        <p:sp>
          <p:nvSpPr>
            <p:cNvPr id="116784" name="AutoShape 48"/>
            <p:cNvSpPr>
              <a:spLocks noChangeArrowheads="1"/>
            </p:cNvSpPr>
            <p:nvPr/>
          </p:nvSpPr>
          <p:spPr bwMode="auto">
            <a:xfrm>
              <a:off x="5148" y="2296"/>
              <a:ext cx="227" cy="318"/>
            </a:xfrm>
            <a:prstGeom prst="can">
              <a:avLst>
                <a:gd name="adj" fmla="val 35022"/>
              </a:avLst>
            </a:prstGeom>
            <a:solidFill>
              <a:schemeClr val="bg2"/>
            </a:solidFill>
            <a:ln w="9525">
              <a:solidFill>
                <a:schemeClr val="tx1"/>
              </a:solidFill>
              <a:round/>
              <a:headEnd/>
              <a:tailEnd/>
            </a:ln>
            <a:effectLst/>
          </p:spPr>
          <p:txBody>
            <a:bodyPr wrap="none" anchor="ctr"/>
            <a:lstStyle/>
            <a:p>
              <a:endParaRPr lang="en-IN"/>
            </a:p>
          </p:txBody>
        </p:sp>
        <p:sp>
          <p:nvSpPr>
            <p:cNvPr id="116785" name="AutoShape 49"/>
            <p:cNvSpPr>
              <a:spLocks noChangeArrowheads="1"/>
            </p:cNvSpPr>
            <p:nvPr/>
          </p:nvSpPr>
          <p:spPr bwMode="auto">
            <a:xfrm>
              <a:off x="5420" y="2296"/>
              <a:ext cx="227" cy="318"/>
            </a:xfrm>
            <a:prstGeom prst="can">
              <a:avLst>
                <a:gd name="adj" fmla="val 35022"/>
              </a:avLst>
            </a:prstGeom>
            <a:solidFill>
              <a:schemeClr val="bg2"/>
            </a:solidFill>
            <a:ln w="9525">
              <a:solidFill>
                <a:schemeClr val="tx1"/>
              </a:solidFill>
              <a:round/>
              <a:headEnd/>
              <a:tailEnd/>
            </a:ln>
            <a:effectLst/>
          </p:spPr>
          <p:txBody>
            <a:bodyPr wrap="none" anchor="ctr"/>
            <a:lstStyle/>
            <a:p>
              <a:endParaRPr lang="en-IN"/>
            </a:p>
          </p:txBody>
        </p:sp>
        <p:pic>
          <p:nvPicPr>
            <p:cNvPr id="116786" name="Picture 50" descr="MCj04316160000[1]"/>
            <p:cNvPicPr>
              <a:picLocks noChangeAspect="1" noChangeArrowheads="1"/>
            </p:cNvPicPr>
            <p:nvPr/>
          </p:nvPicPr>
          <p:blipFill>
            <a:blip r:embed="rId3"/>
            <a:srcRect/>
            <a:stretch>
              <a:fillRect/>
            </a:stretch>
          </p:blipFill>
          <p:spPr bwMode="auto">
            <a:xfrm>
              <a:off x="5057" y="1434"/>
              <a:ext cx="587" cy="587"/>
            </a:xfrm>
            <a:prstGeom prst="rect">
              <a:avLst/>
            </a:prstGeom>
            <a:noFill/>
          </p:spPr>
        </p:pic>
      </p:grpSp>
      <p:grpSp>
        <p:nvGrpSpPr>
          <p:cNvPr id="116787" name="Group 51"/>
          <p:cNvGrpSpPr>
            <a:grpSpLocks/>
          </p:cNvGrpSpPr>
          <p:nvPr/>
        </p:nvGrpSpPr>
        <p:grpSpPr bwMode="auto">
          <a:xfrm>
            <a:off x="6923088" y="3144838"/>
            <a:ext cx="1144587" cy="1093787"/>
            <a:chOff x="4513" y="1434"/>
            <a:chExt cx="1134" cy="1180"/>
          </a:xfrm>
        </p:grpSpPr>
        <p:sp>
          <p:nvSpPr>
            <p:cNvPr id="116788" name="Oval 52"/>
            <p:cNvSpPr>
              <a:spLocks noChangeArrowheads="1"/>
            </p:cNvSpPr>
            <p:nvPr/>
          </p:nvSpPr>
          <p:spPr bwMode="auto">
            <a:xfrm>
              <a:off x="4513" y="1706"/>
              <a:ext cx="952" cy="908"/>
            </a:xfrm>
            <a:prstGeom prst="ellipse">
              <a:avLst/>
            </a:prstGeom>
            <a:solidFill>
              <a:schemeClr val="bg1"/>
            </a:solidFill>
            <a:ln w="9525">
              <a:solidFill>
                <a:schemeClr val="tx1"/>
              </a:solidFill>
              <a:round/>
              <a:headEnd/>
              <a:tailEnd/>
            </a:ln>
            <a:effectLst/>
          </p:spPr>
          <p:txBody>
            <a:bodyPr wrap="none" anchor="ctr"/>
            <a:lstStyle/>
            <a:p>
              <a:endParaRPr lang="en-IN"/>
            </a:p>
          </p:txBody>
        </p:sp>
        <p:sp>
          <p:nvSpPr>
            <p:cNvPr id="116789" name="laptop"/>
            <p:cNvSpPr>
              <a:spLocks noEditPoints="1" noChangeArrowheads="1"/>
            </p:cNvSpPr>
            <p:nvPr/>
          </p:nvSpPr>
          <p:spPr bwMode="auto">
            <a:xfrm>
              <a:off x="4558" y="2341"/>
              <a:ext cx="402" cy="254"/>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IN"/>
            </a:p>
          </p:txBody>
        </p:sp>
        <p:pic>
          <p:nvPicPr>
            <p:cNvPr id="116790" name="Picture 2"/>
            <p:cNvPicPr>
              <a:picLocks noChangeAspect="1" noChangeArrowheads="1"/>
            </p:cNvPicPr>
            <p:nvPr/>
          </p:nvPicPr>
          <p:blipFill>
            <a:blip r:embed="rId2" cstate="print"/>
            <a:srcRect/>
            <a:stretch>
              <a:fillRect/>
            </a:stretch>
          </p:blipFill>
          <p:spPr bwMode="auto">
            <a:xfrm>
              <a:off x="4558" y="1434"/>
              <a:ext cx="317" cy="816"/>
            </a:xfrm>
            <a:prstGeom prst="rect">
              <a:avLst/>
            </a:prstGeom>
            <a:noFill/>
            <a:ln w="9525">
              <a:noFill/>
              <a:miter lim="800000"/>
              <a:headEnd/>
              <a:tailEnd/>
            </a:ln>
          </p:spPr>
        </p:pic>
        <p:sp>
          <p:nvSpPr>
            <p:cNvPr id="116791" name="AutoShape 55"/>
            <p:cNvSpPr>
              <a:spLocks noChangeArrowheads="1"/>
            </p:cNvSpPr>
            <p:nvPr/>
          </p:nvSpPr>
          <p:spPr bwMode="auto">
            <a:xfrm>
              <a:off x="5012" y="2160"/>
              <a:ext cx="227" cy="318"/>
            </a:xfrm>
            <a:prstGeom prst="can">
              <a:avLst>
                <a:gd name="adj" fmla="val 35022"/>
              </a:avLst>
            </a:prstGeom>
            <a:solidFill>
              <a:schemeClr val="bg2"/>
            </a:solidFill>
            <a:ln w="9525">
              <a:solidFill>
                <a:schemeClr val="tx1"/>
              </a:solidFill>
              <a:round/>
              <a:headEnd/>
              <a:tailEnd/>
            </a:ln>
            <a:effectLst/>
          </p:spPr>
          <p:txBody>
            <a:bodyPr wrap="none" anchor="ctr"/>
            <a:lstStyle/>
            <a:p>
              <a:endParaRPr lang="en-IN"/>
            </a:p>
          </p:txBody>
        </p:sp>
        <p:sp>
          <p:nvSpPr>
            <p:cNvPr id="116792" name="AutoShape 56"/>
            <p:cNvSpPr>
              <a:spLocks noChangeArrowheads="1"/>
            </p:cNvSpPr>
            <p:nvPr/>
          </p:nvSpPr>
          <p:spPr bwMode="auto">
            <a:xfrm>
              <a:off x="5284" y="2160"/>
              <a:ext cx="227" cy="318"/>
            </a:xfrm>
            <a:prstGeom prst="can">
              <a:avLst>
                <a:gd name="adj" fmla="val 35022"/>
              </a:avLst>
            </a:prstGeom>
            <a:solidFill>
              <a:schemeClr val="bg2"/>
            </a:solidFill>
            <a:ln w="9525">
              <a:solidFill>
                <a:schemeClr val="tx1"/>
              </a:solidFill>
              <a:round/>
              <a:headEnd/>
              <a:tailEnd/>
            </a:ln>
            <a:effectLst/>
          </p:spPr>
          <p:txBody>
            <a:bodyPr wrap="none" anchor="ctr"/>
            <a:lstStyle/>
            <a:p>
              <a:endParaRPr lang="en-IN"/>
            </a:p>
          </p:txBody>
        </p:sp>
        <p:sp>
          <p:nvSpPr>
            <p:cNvPr id="116793" name="AutoShape 57"/>
            <p:cNvSpPr>
              <a:spLocks noChangeArrowheads="1"/>
            </p:cNvSpPr>
            <p:nvPr/>
          </p:nvSpPr>
          <p:spPr bwMode="auto">
            <a:xfrm>
              <a:off x="5148" y="2296"/>
              <a:ext cx="227" cy="318"/>
            </a:xfrm>
            <a:prstGeom prst="can">
              <a:avLst>
                <a:gd name="adj" fmla="val 35022"/>
              </a:avLst>
            </a:prstGeom>
            <a:solidFill>
              <a:schemeClr val="bg2"/>
            </a:solidFill>
            <a:ln w="9525">
              <a:solidFill>
                <a:schemeClr val="tx1"/>
              </a:solidFill>
              <a:round/>
              <a:headEnd/>
              <a:tailEnd/>
            </a:ln>
            <a:effectLst/>
          </p:spPr>
          <p:txBody>
            <a:bodyPr wrap="none" anchor="ctr"/>
            <a:lstStyle/>
            <a:p>
              <a:endParaRPr lang="en-IN"/>
            </a:p>
          </p:txBody>
        </p:sp>
        <p:sp>
          <p:nvSpPr>
            <p:cNvPr id="116794" name="AutoShape 58"/>
            <p:cNvSpPr>
              <a:spLocks noChangeArrowheads="1"/>
            </p:cNvSpPr>
            <p:nvPr/>
          </p:nvSpPr>
          <p:spPr bwMode="auto">
            <a:xfrm>
              <a:off x="5420" y="2296"/>
              <a:ext cx="227" cy="318"/>
            </a:xfrm>
            <a:prstGeom prst="can">
              <a:avLst>
                <a:gd name="adj" fmla="val 35022"/>
              </a:avLst>
            </a:prstGeom>
            <a:solidFill>
              <a:schemeClr val="bg2"/>
            </a:solidFill>
            <a:ln w="9525">
              <a:solidFill>
                <a:schemeClr val="tx1"/>
              </a:solidFill>
              <a:round/>
              <a:headEnd/>
              <a:tailEnd/>
            </a:ln>
            <a:effectLst/>
          </p:spPr>
          <p:txBody>
            <a:bodyPr wrap="none" anchor="ctr"/>
            <a:lstStyle/>
            <a:p>
              <a:endParaRPr lang="en-IN"/>
            </a:p>
          </p:txBody>
        </p:sp>
        <p:pic>
          <p:nvPicPr>
            <p:cNvPr id="116795" name="Picture 59" descr="MCj04316160000[1]"/>
            <p:cNvPicPr>
              <a:picLocks noChangeAspect="1" noChangeArrowheads="1"/>
            </p:cNvPicPr>
            <p:nvPr/>
          </p:nvPicPr>
          <p:blipFill>
            <a:blip r:embed="rId3"/>
            <a:srcRect/>
            <a:stretch>
              <a:fillRect/>
            </a:stretch>
          </p:blipFill>
          <p:spPr bwMode="auto">
            <a:xfrm>
              <a:off x="5057" y="1434"/>
              <a:ext cx="587" cy="587"/>
            </a:xfrm>
            <a:prstGeom prst="rect">
              <a:avLst/>
            </a:prstGeom>
            <a:noFill/>
          </p:spPr>
        </p:pic>
      </p:grpSp>
      <p:grpSp>
        <p:nvGrpSpPr>
          <p:cNvPr id="116796" name="Group 60"/>
          <p:cNvGrpSpPr>
            <a:grpSpLocks/>
          </p:cNvGrpSpPr>
          <p:nvPr/>
        </p:nvGrpSpPr>
        <p:grpSpPr bwMode="auto">
          <a:xfrm>
            <a:off x="6916738" y="4564063"/>
            <a:ext cx="1146175" cy="1093787"/>
            <a:chOff x="4513" y="1434"/>
            <a:chExt cx="1134" cy="1180"/>
          </a:xfrm>
        </p:grpSpPr>
        <p:sp>
          <p:nvSpPr>
            <p:cNvPr id="116797" name="Oval 61"/>
            <p:cNvSpPr>
              <a:spLocks noChangeArrowheads="1"/>
            </p:cNvSpPr>
            <p:nvPr/>
          </p:nvSpPr>
          <p:spPr bwMode="auto">
            <a:xfrm>
              <a:off x="4513" y="1706"/>
              <a:ext cx="952" cy="908"/>
            </a:xfrm>
            <a:prstGeom prst="ellipse">
              <a:avLst/>
            </a:prstGeom>
            <a:solidFill>
              <a:schemeClr val="bg1"/>
            </a:solidFill>
            <a:ln w="9525">
              <a:solidFill>
                <a:schemeClr val="tx1"/>
              </a:solidFill>
              <a:round/>
              <a:headEnd/>
              <a:tailEnd/>
            </a:ln>
            <a:effectLst/>
          </p:spPr>
          <p:txBody>
            <a:bodyPr wrap="none" anchor="ctr"/>
            <a:lstStyle/>
            <a:p>
              <a:endParaRPr lang="en-IN"/>
            </a:p>
          </p:txBody>
        </p:sp>
        <p:sp>
          <p:nvSpPr>
            <p:cNvPr id="116798" name="laptop"/>
            <p:cNvSpPr>
              <a:spLocks noEditPoints="1" noChangeArrowheads="1"/>
            </p:cNvSpPr>
            <p:nvPr/>
          </p:nvSpPr>
          <p:spPr bwMode="auto">
            <a:xfrm>
              <a:off x="4558" y="2341"/>
              <a:ext cx="402" cy="254"/>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IN"/>
            </a:p>
          </p:txBody>
        </p:sp>
        <p:pic>
          <p:nvPicPr>
            <p:cNvPr id="116799" name="Picture 2"/>
            <p:cNvPicPr>
              <a:picLocks noChangeAspect="1" noChangeArrowheads="1"/>
            </p:cNvPicPr>
            <p:nvPr/>
          </p:nvPicPr>
          <p:blipFill>
            <a:blip r:embed="rId2" cstate="print"/>
            <a:srcRect/>
            <a:stretch>
              <a:fillRect/>
            </a:stretch>
          </p:blipFill>
          <p:spPr bwMode="auto">
            <a:xfrm>
              <a:off x="4558" y="1434"/>
              <a:ext cx="317" cy="816"/>
            </a:xfrm>
            <a:prstGeom prst="rect">
              <a:avLst/>
            </a:prstGeom>
            <a:noFill/>
            <a:ln w="9525">
              <a:noFill/>
              <a:miter lim="800000"/>
              <a:headEnd/>
              <a:tailEnd/>
            </a:ln>
          </p:spPr>
        </p:pic>
        <p:sp>
          <p:nvSpPr>
            <p:cNvPr id="116800" name="AutoShape 64"/>
            <p:cNvSpPr>
              <a:spLocks noChangeArrowheads="1"/>
            </p:cNvSpPr>
            <p:nvPr/>
          </p:nvSpPr>
          <p:spPr bwMode="auto">
            <a:xfrm>
              <a:off x="5012" y="2160"/>
              <a:ext cx="227" cy="318"/>
            </a:xfrm>
            <a:prstGeom prst="can">
              <a:avLst>
                <a:gd name="adj" fmla="val 35022"/>
              </a:avLst>
            </a:prstGeom>
            <a:solidFill>
              <a:schemeClr val="bg2"/>
            </a:solidFill>
            <a:ln w="9525">
              <a:solidFill>
                <a:schemeClr val="tx1"/>
              </a:solidFill>
              <a:round/>
              <a:headEnd/>
              <a:tailEnd/>
            </a:ln>
            <a:effectLst/>
          </p:spPr>
          <p:txBody>
            <a:bodyPr wrap="none" anchor="ctr"/>
            <a:lstStyle/>
            <a:p>
              <a:endParaRPr lang="en-IN"/>
            </a:p>
          </p:txBody>
        </p:sp>
        <p:sp>
          <p:nvSpPr>
            <p:cNvPr id="116801" name="AutoShape 65"/>
            <p:cNvSpPr>
              <a:spLocks noChangeArrowheads="1"/>
            </p:cNvSpPr>
            <p:nvPr/>
          </p:nvSpPr>
          <p:spPr bwMode="auto">
            <a:xfrm>
              <a:off x="5284" y="2160"/>
              <a:ext cx="227" cy="318"/>
            </a:xfrm>
            <a:prstGeom prst="can">
              <a:avLst>
                <a:gd name="adj" fmla="val 35022"/>
              </a:avLst>
            </a:prstGeom>
            <a:solidFill>
              <a:schemeClr val="bg2"/>
            </a:solidFill>
            <a:ln w="9525">
              <a:solidFill>
                <a:schemeClr val="tx1"/>
              </a:solidFill>
              <a:round/>
              <a:headEnd/>
              <a:tailEnd/>
            </a:ln>
            <a:effectLst/>
          </p:spPr>
          <p:txBody>
            <a:bodyPr wrap="none" anchor="ctr"/>
            <a:lstStyle/>
            <a:p>
              <a:endParaRPr lang="en-IN"/>
            </a:p>
          </p:txBody>
        </p:sp>
        <p:sp>
          <p:nvSpPr>
            <p:cNvPr id="116802" name="AutoShape 66"/>
            <p:cNvSpPr>
              <a:spLocks noChangeArrowheads="1"/>
            </p:cNvSpPr>
            <p:nvPr/>
          </p:nvSpPr>
          <p:spPr bwMode="auto">
            <a:xfrm>
              <a:off x="5148" y="2296"/>
              <a:ext cx="227" cy="318"/>
            </a:xfrm>
            <a:prstGeom prst="can">
              <a:avLst>
                <a:gd name="adj" fmla="val 35022"/>
              </a:avLst>
            </a:prstGeom>
            <a:solidFill>
              <a:schemeClr val="bg2"/>
            </a:solidFill>
            <a:ln w="9525">
              <a:solidFill>
                <a:schemeClr val="tx1"/>
              </a:solidFill>
              <a:round/>
              <a:headEnd/>
              <a:tailEnd/>
            </a:ln>
            <a:effectLst/>
          </p:spPr>
          <p:txBody>
            <a:bodyPr wrap="none" anchor="ctr"/>
            <a:lstStyle/>
            <a:p>
              <a:endParaRPr lang="en-IN"/>
            </a:p>
          </p:txBody>
        </p:sp>
        <p:sp>
          <p:nvSpPr>
            <p:cNvPr id="116803" name="AutoShape 67"/>
            <p:cNvSpPr>
              <a:spLocks noChangeArrowheads="1"/>
            </p:cNvSpPr>
            <p:nvPr/>
          </p:nvSpPr>
          <p:spPr bwMode="auto">
            <a:xfrm>
              <a:off x="5420" y="2296"/>
              <a:ext cx="227" cy="318"/>
            </a:xfrm>
            <a:prstGeom prst="can">
              <a:avLst>
                <a:gd name="adj" fmla="val 35022"/>
              </a:avLst>
            </a:prstGeom>
            <a:solidFill>
              <a:schemeClr val="bg2"/>
            </a:solidFill>
            <a:ln w="9525">
              <a:solidFill>
                <a:schemeClr val="tx1"/>
              </a:solidFill>
              <a:round/>
              <a:headEnd/>
              <a:tailEnd/>
            </a:ln>
            <a:effectLst/>
          </p:spPr>
          <p:txBody>
            <a:bodyPr wrap="none" anchor="ctr"/>
            <a:lstStyle/>
            <a:p>
              <a:endParaRPr lang="en-IN"/>
            </a:p>
          </p:txBody>
        </p:sp>
        <p:pic>
          <p:nvPicPr>
            <p:cNvPr id="116804" name="Picture 68" descr="MCj04316160000[1]"/>
            <p:cNvPicPr>
              <a:picLocks noChangeAspect="1" noChangeArrowheads="1"/>
            </p:cNvPicPr>
            <p:nvPr/>
          </p:nvPicPr>
          <p:blipFill>
            <a:blip r:embed="rId3"/>
            <a:srcRect/>
            <a:stretch>
              <a:fillRect/>
            </a:stretch>
          </p:blipFill>
          <p:spPr bwMode="auto">
            <a:xfrm>
              <a:off x="5057" y="1434"/>
              <a:ext cx="587" cy="587"/>
            </a:xfrm>
            <a:prstGeom prst="rect">
              <a:avLst/>
            </a:prstGeom>
            <a:noFill/>
          </p:spPr>
        </p:pic>
      </p:grpSp>
      <p:grpSp>
        <p:nvGrpSpPr>
          <p:cNvPr id="116805" name="Group 69"/>
          <p:cNvGrpSpPr>
            <a:grpSpLocks/>
          </p:cNvGrpSpPr>
          <p:nvPr/>
        </p:nvGrpSpPr>
        <p:grpSpPr bwMode="auto">
          <a:xfrm>
            <a:off x="5308600" y="4564063"/>
            <a:ext cx="1144588" cy="1093787"/>
            <a:chOff x="4513" y="1434"/>
            <a:chExt cx="1134" cy="1180"/>
          </a:xfrm>
        </p:grpSpPr>
        <p:sp>
          <p:nvSpPr>
            <p:cNvPr id="116806" name="Oval 70"/>
            <p:cNvSpPr>
              <a:spLocks noChangeArrowheads="1"/>
            </p:cNvSpPr>
            <p:nvPr/>
          </p:nvSpPr>
          <p:spPr bwMode="auto">
            <a:xfrm>
              <a:off x="4513" y="1706"/>
              <a:ext cx="952" cy="908"/>
            </a:xfrm>
            <a:prstGeom prst="ellipse">
              <a:avLst/>
            </a:prstGeom>
            <a:solidFill>
              <a:schemeClr val="bg1"/>
            </a:solidFill>
            <a:ln w="9525">
              <a:solidFill>
                <a:schemeClr val="tx1"/>
              </a:solidFill>
              <a:round/>
              <a:headEnd/>
              <a:tailEnd/>
            </a:ln>
            <a:effectLst/>
          </p:spPr>
          <p:txBody>
            <a:bodyPr wrap="none" anchor="ctr"/>
            <a:lstStyle/>
            <a:p>
              <a:endParaRPr lang="en-IN"/>
            </a:p>
          </p:txBody>
        </p:sp>
        <p:sp>
          <p:nvSpPr>
            <p:cNvPr id="116807" name="laptop"/>
            <p:cNvSpPr>
              <a:spLocks noEditPoints="1" noChangeArrowheads="1"/>
            </p:cNvSpPr>
            <p:nvPr/>
          </p:nvSpPr>
          <p:spPr bwMode="auto">
            <a:xfrm>
              <a:off x="4558" y="2341"/>
              <a:ext cx="402" cy="254"/>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IN"/>
            </a:p>
          </p:txBody>
        </p:sp>
        <p:pic>
          <p:nvPicPr>
            <p:cNvPr id="116808" name="Picture 2"/>
            <p:cNvPicPr>
              <a:picLocks noChangeAspect="1" noChangeArrowheads="1"/>
            </p:cNvPicPr>
            <p:nvPr/>
          </p:nvPicPr>
          <p:blipFill>
            <a:blip r:embed="rId2" cstate="print"/>
            <a:srcRect/>
            <a:stretch>
              <a:fillRect/>
            </a:stretch>
          </p:blipFill>
          <p:spPr bwMode="auto">
            <a:xfrm>
              <a:off x="4558" y="1434"/>
              <a:ext cx="317" cy="816"/>
            </a:xfrm>
            <a:prstGeom prst="rect">
              <a:avLst/>
            </a:prstGeom>
            <a:noFill/>
            <a:ln w="9525">
              <a:noFill/>
              <a:miter lim="800000"/>
              <a:headEnd/>
              <a:tailEnd/>
            </a:ln>
          </p:spPr>
        </p:pic>
        <p:sp>
          <p:nvSpPr>
            <p:cNvPr id="116809" name="AutoShape 73"/>
            <p:cNvSpPr>
              <a:spLocks noChangeArrowheads="1"/>
            </p:cNvSpPr>
            <p:nvPr/>
          </p:nvSpPr>
          <p:spPr bwMode="auto">
            <a:xfrm>
              <a:off x="5012" y="2160"/>
              <a:ext cx="227" cy="318"/>
            </a:xfrm>
            <a:prstGeom prst="can">
              <a:avLst>
                <a:gd name="adj" fmla="val 35022"/>
              </a:avLst>
            </a:prstGeom>
            <a:solidFill>
              <a:schemeClr val="bg2"/>
            </a:solidFill>
            <a:ln w="9525">
              <a:solidFill>
                <a:schemeClr val="tx1"/>
              </a:solidFill>
              <a:round/>
              <a:headEnd/>
              <a:tailEnd/>
            </a:ln>
            <a:effectLst/>
          </p:spPr>
          <p:txBody>
            <a:bodyPr wrap="none" anchor="ctr"/>
            <a:lstStyle/>
            <a:p>
              <a:endParaRPr lang="en-IN"/>
            </a:p>
          </p:txBody>
        </p:sp>
        <p:sp>
          <p:nvSpPr>
            <p:cNvPr id="116810" name="AutoShape 74"/>
            <p:cNvSpPr>
              <a:spLocks noChangeArrowheads="1"/>
            </p:cNvSpPr>
            <p:nvPr/>
          </p:nvSpPr>
          <p:spPr bwMode="auto">
            <a:xfrm>
              <a:off x="5284" y="2160"/>
              <a:ext cx="227" cy="318"/>
            </a:xfrm>
            <a:prstGeom prst="can">
              <a:avLst>
                <a:gd name="adj" fmla="val 35022"/>
              </a:avLst>
            </a:prstGeom>
            <a:solidFill>
              <a:schemeClr val="bg2"/>
            </a:solidFill>
            <a:ln w="9525">
              <a:solidFill>
                <a:schemeClr val="tx1"/>
              </a:solidFill>
              <a:round/>
              <a:headEnd/>
              <a:tailEnd/>
            </a:ln>
            <a:effectLst/>
          </p:spPr>
          <p:txBody>
            <a:bodyPr wrap="none" anchor="ctr"/>
            <a:lstStyle/>
            <a:p>
              <a:endParaRPr lang="en-IN"/>
            </a:p>
          </p:txBody>
        </p:sp>
        <p:sp>
          <p:nvSpPr>
            <p:cNvPr id="116811" name="AutoShape 75"/>
            <p:cNvSpPr>
              <a:spLocks noChangeArrowheads="1"/>
            </p:cNvSpPr>
            <p:nvPr/>
          </p:nvSpPr>
          <p:spPr bwMode="auto">
            <a:xfrm>
              <a:off x="5148" y="2296"/>
              <a:ext cx="227" cy="318"/>
            </a:xfrm>
            <a:prstGeom prst="can">
              <a:avLst>
                <a:gd name="adj" fmla="val 35022"/>
              </a:avLst>
            </a:prstGeom>
            <a:solidFill>
              <a:schemeClr val="bg2"/>
            </a:solidFill>
            <a:ln w="9525">
              <a:solidFill>
                <a:schemeClr val="tx1"/>
              </a:solidFill>
              <a:round/>
              <a:headEnd/>
              <a:tailEnd/>
            </a:ln>
            <a:effectLst/>
          </p:spPr>
          <p:txBody>
            <a:bodyPr wrap="none" anchor="ctr"/>
            <a:lstStyle/>
            <a:p>
              <a:endParaRPr lang="en-IN"/>
            </a:p>
          </p:txBody>
        </p:sp>
        <p:sp>
          <p:nvSpPr>
            <p:cNvPr id="116812" name="AutoShape 76"/>
            <p:cNvSpPr>
              <a:spLocks noChangeArrowheads="1"/>
            </p:cNvSpPr>
            <p:nvPr/>
          </p:nvSpPr>
          <p:spPr bwMode="auto">
            <a:xfrm>
              <a:off x="5420" y="2296"/>
              <a:ext cx="227" cy="318"/>
            </a:xfrm>
            <a:prstGeom prst="can">
              <a:avLst>
                <a:gd name="adj" fmla="val 35022"/>
              </a:avLst>
            </a:prstGeom>
            <a:solidFill>
              <a:schemeClr val="bg2"/>
            </a:solidFill>
            <a:ln w="9525">
              <a:solidFill>
                <a:schemeClr val="tx1"/>
              </a:solidFill>
              <a:round/>
              <a:headEnd/>
              <a:tailEnd/>
            </a:ln>
            <a:effectLst/>
          </p:spPr>
          <p:txBody>
            <a:bodyPr wrap="none" anchor="ctr"/>
            <a:lstStyle/>
            <a:p>
              <a:endParaRPr lang="en-IN"/>
            </a:p>
          </p:txBody>
        </p:sp>
        <p:pic>
          <p:nvPicPr>
            <p:cNvPr id="116813" name="Picture 77" descr="MCj04316160000[1]"/>
            <p:cNvPicPr>
              <a:picLocks noChangeAspect="1" noChangeArrowheads="1"/>
            </p:cNvPicPr>
            <p:nvPr/>
          </p:nvPicPr>
          <p:blipFill>
            <a:blip r:embed="rId3"/>
            <a:srcRect/>
            <a:stretch>
              <a:fillRect/>
            </a:stretch>
          </p:blipFill>
          <p:spPr bwMode="auto">
            <a:xfrm>
              <a:off x="5057" y="1434"/>
              <a:ext cx="587" cy="587"/>
            </a:xfrm>
            <a:prstGeom prst="rect">
              <a:avLst/>
            </a:prstGeom>
            <a:noFill/>
          </p:spPr>
        </p:pic>
      </p:grpSp>
      <p:sp>
        <p:nvSpPr>
          <p:cNvPr id="116814" name="Rectangle 78"/>
          <p:cNvSpPr>
            <a:spLocks noChangeArrowheads="1"/>
          </p:cNvSpPr>
          <p:nvPr/>
        </p:nvSpPr>
        <p:spPr bwMode="auto">
          <a:xfrm>
            <a:off x="5078413" y="2925763"/>
            <a:ext cx="3333750" cy="2951162"/>
          </a:xfrm>
          <a:prstGeom prst="rect">
            <a:avLst/>
          </a:prstGeom>
          <a:noFill/>
          <a:ln w="38100">
            <a:solidFill>
              <a:schemeClr val="tx1"/>
            </a:solidFill>
            <a:prstDash val="sysDot"/>
            <a:miter lim="800000"/>
            <a:headEnd/>
            <a:tailEnd/>
          </a:ln>
          <a:effectLst/>
        </p:spPr>
        <p:txBody>
          <a:bodyPr wrap="none" anchor="ctr"/>
          <a:lstStyle/>
          <a:p>
            <a:endParaRPr lang="en-IN"/>
          </a:p>
        </p:txBody>
      </p:sp>
      <p:pic>
        <p:nvPicPr>
          <p:cNvPr id="116815" name="Picture 79" descr="MCj04289450000[1]"/>
          <p:cNvPicPr>
            <a:picLocks noChangeAspect="1" noChangeArrowheads="1"/>
          </p:cNvPicPr>
          <p:nvPr/>
        </p:nvPicPr>
        <p:blipFill>
          <a:blip r:embed="rId4"/>
          <a:srcRect/>
          <a:stretch>
            <a:fillRect/>
          </a:stretch>
        </p:blipFill>
        <p:spPr bwMode="auto">
          <a:xfrm>
            <a:off x="1763713" y="4151313"/>
            <a:ext cx="936625" cy="671512"/>
          </a:xfrm>
          <a:prstGeom prst="rect">
            <a:avLst/>
          </a:prstGeom>
          <a:noFill/>
        </p:spPr>
      </p:pic>
      <p:grpSp>
        <p:nvGrpSpPr>
          <p:cNvPr id="116816" name="Group 80"/>
          <p:cNvGrpSpPr>
            <a:grpSpLocks/>
          </p:cNvGrpSpPr>
          <p:nvPr/>
        </p:nvGrpSpPr>
        <p:grpSpPr bwMode="auto">
          <a:xfrm>
            <a:off x="3740150" y="4419600"/>
            <a:ext cx="503238" cy="144463"/>
            <a:chOff x="3516" y="3087"/>
            <a:chExt cx="317" cy="91"/>
          </a:xfrm>
        </p:grpSpPr>
        <p:sp>
          <p:nvSpPr>
            <p:cNvPr id="116817" name="Line 81"/>
            <p:cNvSpPr>
              <a:spLocks noChangeShapeType="1"/>
            </p:cNvSpPr>
            <p:nvPr/>
          </p:nvSpPr>
          <p:spPr bwMode="auto">
            <a:xfrm>
              <a:off x="3516" y="3087"/>
              <a:ext cx="317" cy="0"/>
            </a:xfrm>
            <a:prstGeom prst="line">
              <a:avLst/>
            </a:prstGeom>
            <a:noFill/>
            <a:ln w="38100">
              <a:solidFill>
                <a:schemeClr val="tx1"/>
              </a:solidFill>
              <a:round/>
              <a:headEnd/>
              <a:tailEnd/>
            </a:ln>
            <a:effectLst/>
          </p:spPr>
          <p:txBody>
            <a:bodyPr/>
            <a:lstStyle/>
            <a:p>
              <a:endParaRPr lang="en-IN"/>
            </a:p>
          </p:txBody>
        </p:sp>
        <p:sp>
          <p:nvSpPr>
            <p:cNvPr id="116818" name="Line 82"/>
            <p:cNvSpPr>
              <a:spLocks noChangeShapeType="1"/>
            </p:cNvSpPr>
            <p:nvPr/>
          </p:nvSpPr>
          <p:spPr bwMode="auto">
            <a:xfrm>
              <a:off x="3516" y="3178"/>
              <a:ext cx="317" cy="0"/>
            </a:xfrm>
            <a:prstGeom prst="line">
              <a:avLst/>
            </a:prstGeom>
            <a:noFill/>
            <a:ln w="38100">
              <a:solidFill>
                <a:schemeClr val="tx1"/>
              </a:solidFill>
              <a:round/>
              <a:headEnd/>
              <a:tailEnd/>
            </a:ln>
            <a:effectLst/>
          </p:spPr>
          <p:txBody>
            <a:bodyPr/>
            <a:lstStyle/>
            <a:p>
              <a:endParaRPr lang="en-IN"/>
            </a:p>
          </p:txBody>
        </p:sp>
      </p:grpSp>
      <p:sp>
        <p:nvSpPr>
          <p:cNvPr id="116819" name="Rectangle 83"/>
          <p:cNvSpPr>
            <a:spLocks noChangeArrowheads="1"/>
          </p:cNvSpPr>
          <p:nvPr/>
        </p:nvSpPr>
        <p:spPr bwMode="auto">
          <a:xfrm>
            <a:off x="3321050" y="3967163"/>
            <a:ext cx="1492250" cy="366712"/>
          </a:xfrm>
          <a:prstGeom prst="rect">
            <a:avLst/>
          </a:prstGeom>
          <a:noFill/>
          <a:ln w="9525">
            <a:noFill/>
            <a:miter lim="800000"/>
            <a:headEnd/>
            <a:tailEnd/>
          </a:ln>
          <a:effectLst/>
        </p:spPr>
        <p:txBody>
          <a:bodyPr wrap="none">
            <a:spAutoFit/>
          </a:bodyPr>
          <a:lstStyle/>
          <a:p>
            <a:r>
              <a:rPr lang="en-US" altLang="zh-TW" sz="1800">
                <a:latin typeface="Arial" pitchFamily="34" charset="0"/>
              </a:rPr>
              <a:t>Virtualization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323850" y="4684713"/>
            <a:ext cx="8640763" cy="2057400"/>
          </a:xfrm>
          <a:prstGeom prst="rect">
            <a:avLst/>
          </a:prstGeom>
          <a:solidFill>
            <a:schemeClr val="bg1"/>
          </a:solidFill>
          <a:ln w="9525">
            <a:noFill/>
            <a:miter lim="800000"/>
            <a:headEnd/>
            <a:tailEnd/>
          </a:ln>
          <a:effectLst/>
        </p:spPr>
        <p:txBody>
          <a:bodyPr wrap="none" anchor="ctr"/>
          <a:lstStyle/>
          <a:p>
            <a:pPr algn="ctr"/>
            <a:endParaRPr lang="en-US"/>
          </a:p>
        </p:txBody>
      </p:sp>
      <p:sp>
        <p:nvSpPr>
          <p:cNvPr id="120835" name="Rectangle 3"/>
          <p:cNvSpPr>
            <a:spLocks noGrp="1" noChangeArrowheads="1"/>
          </p:cNvSpPr>
          <p:nvPr>
            <p:ph type="title"/>
          </p:nvPr>
        </p:nvSpPr>
        <p:spPr/>
        <p:txBody>
          <a:bodyPr/>
          <a:lstStyle/>
          <a:p>
            <a:r>
              <a:rPr lang="en-US" altLang="zh-TW"/>
              <a:t>Issues in Virtualization for Cloud-Computing</a:t>
            </a:r>
          </a:p>
        </p:txBody>
      </p:sp>
      <p:sp>
        <p:nvSpPr>
          <p:cNvPr id="120836" name="Rectangle 4"/>
          <p:cNvSpPr>
            <a:spLocks noGrp="1" noChangeArrowheads="1"/>
          </p:cNvSpPr>
          <p:nvPr>
            <p:ph type="body" idx="1"/>
          </p:nvPr>
        </p:nvSpPr>
        <p:spPr>
          <a:xfrm>
            <a:off x="457200" y="1268413"/>
            <a:ext cx="8229600" cy="2965450"/>
          </a:xfrm>
        </p:spPr>
        <p:txBody>
          <a:bodyPr/>
          <a:lstStyle/>
          <a:p>
            <a:pPr>
              <a:lnSpc>
                <a:spcPct val="90000"/>
              </a:lnSpc>
            </a:pPr>
            <a:r>
              <a:rPr lang="en-US" altLang="zh-TW" sz="2800"/>
              <a:t>Virtualization implemented on </a:t>
            </a:r>
          </a:p>
          <a:p>
            <a:pPr lvl="1">
              <a:lnSpc>
                <a:spcPct val="90000"/>
              </a:lnSpc>
            </a:pPr>
            <a:r>
              <a:rPr lang="en-US" altLang="zh-TW" sz="2400"/>
              <a:t>a single machine (with multi-core CPUs)  </a:t>
            </a:r>
          </a:p>
          <a:p>
            <a:pPr lvl="1">
              <a:lnSpc>
                <a:spcPct val="90000"/>
              </a:lnSpc>
            </a:pPr>
            <a:r>
              <a:rPr lang="en-US" altLang="zh-TW" sz="2400"/>
              <a:t>a cluster of machines (with multi-core CPUs)  </a:t>
            </a:r>
          </a:p>
          <a:p>
            <a:pPr>
              <a:lnSpc>
                <a:spcPct val="90000"/>
              </a:lnSpc>
            </a:pPr>
            <a:r>
              <a:rPr lang="en-US" altLang="zh-TW" sz="2800"/>
              <a:t>The state-of-the-art</a:t>
            </a:r>
          </a:p>
          <a:p>
            <a:pPr lvl="1">
              <a:lnSpc>
                <a:spcPct val="90000"/>
              </a:lnSpc>
            </a:pPr>
            <a:r>
              <a:rPr lang="en-US" altLang="zh-TW" sz="2400"/>
              <a:t>Running a Xen or a cluster of Xens</a:t>
            </a:r>
          </a:p>
        </p:txBody>
      </p:sp>
      <p:grpSp>
        <p:nvGrpSpPr>
          <p:cNvPr id="120837" name="Group 5"/>
          <p:cNvGrpSpPr>
            <a:grpSpLocks/>
          </p:cNvGrpSpPr>
          <p:nvPr/>
        </p:nvGrpSpPr>
        <p:grpSpPr bwMode="auto">
          <a:xfrm>
            <a:off x="1116013" y="4581525"/>
            <a:ext cx="1582737" cy="2160588"/>
            <a:chOff x="3387" y="598"/>
            <a:chExt cx="2085" cy="2617"/>
          </a:xfrm>
        </p:grpSpPr>
        <p:sp>
          <p:nvSpPr>
            <p:cNvPr id="120838" name="AutoShape 6"/>
            <p:cNvSpPr>
              <a:spLocks noChangeArrowheads="1"/>
            </p:cNvSpPr>
            <p:nvPr/>
          </p:nvSpPr>
          <p:spPr bwMode="auto">
            <a:xfrm>
              <a:off x="3976" y="2639"/>
              <a:ext cx="984" cy="576"/>
            </a:xfrm>
            <a:prstGeom prst="roundRect">
              <a:avLst>
                <a:gd name="adj" fmla="val 16667"/>
              </a:avLst>
            </a:prstGeom>
            <a:solidFill>
              <a:srgbClr val="0033CC"/>
            </a:solidFill>
            <a:ln w="28575">
              <a:solidFill>
                <a:schemeClr val="tx1"/>
              </a:solidFill>
              <a:round/>
              <a:headEnd/>
              <a:tailEnd/>
            </a:ln>
            <a:effectLst/>
          </p:spPr>
          <p:txBody>
            <a:bodyPr wrap="none" anchor="ctr"/>
            <a:lstStyle/>
            <a:p>
              <a:pPr algn="ctr"/>
              <a:r>
                <a:rPr lang="en-US" altLang="zh-TW" sz="900" b="1">
                  <a:solidFill>
                    <a:schemeClr val="bg1"/>
                  </a:solidFill>
                  <a:latin typeface="Tahoma" pitchFamily="34" charset="0"/>
                </a:rPr>
                <a:t>Hardware</a:t>
              </a:r>
            </a:p>
          </p:txBody>
        </p:sp>
        <p:sp>
          <p:nvSpPr>
            <p:cNvPr id="120839" name="AutoShape 7"/>
            <p:cNvSpPr>
              <a:spLocks noChangeArrowheads="1"/>
            </p:cNvSpPr>
            <p:nvPr/>
          </p:nvSpPr>
          <p:spPr bwMode="auto">
            <a:xfrm>
              <a:off x="3387" y="915"/>
              <a:ext cx="1088" cy="1295"/>
            </a:xfrm>
            <a:prstGeom prst="roundRect">
              <a:avLst>
                <a:gd name="adj" fmla="val 4134"/>
              </a:avLst>
            </a:prstGeom>
            <a:solidFill>
              <a:srgbClr val="B2B2B2"/>
            </a:solidFill>
            <a:ln w="28575">
              <a:solidFill>
                <a:schemeClr val="tx1"/>
              </a:solidFill>
              <a:round/>
              <a:headEnd/>
              <a:tailEnd/>
            </a:ln>
            <a:effectLst/>
          </p:spPr>
          <p:txBody>
            <a:bodyPr wrap="none" anchor="ctr"/>
            <a:lstStyle/>
            <a:p>
              <a:pPr algn="ctr"/>
              <a:endParaRPr lang="en-US" sz="900" b="1">
                <a:solidFill>
                  <a:schemeClr val="bg1"/>
                </a:solidFill>
                <a:latin typeface="Tahoma" pitchFamily="34" charset="0"/>
              </a:endParaRPr>
            </a:p>
          </p:txBody>
        </p:sp>
        <p:sp>
          <p:nvSpPr>
            <p:cNvPr id="120840" name="AutoShape 8"/>
            <p:cNvSpPr>
              <a:spLocks noChangeArrowheads="1"/>
            </p:cNvSpPr>
            <p:nvPr/>
          </p:nvSpPr>
          <p:spPr bwMode="auto">
            <a:xfrm>
              <a:off x="3432" y="1589"/>
              <a:ext cx="984" cy="576"/>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900" b="1">
                  <a:latin typeface="Tahoma" pitchFamily="34" charset="0"/>
                </a:rPr>
                <a:t>Operating</a:t>
              </a:r>
            </a:p>
            <a:p>
              <a:pPr algn="ctr"/>
              <a:r>
                <a:rPr lang="en-US" altLang="zh-TW" sz="900" b="1">
                  <a:latin typeface="Tahoma" pitchFamily="34" charset="0"/>
                </a:rPr>
                <a:t>System</a:t>
              </a:r>
            </a:p>
          </p:txBody>
        </p:sp>
        <p:sp>
          <p:nvSpPr>
            <p:cNvPr id="120841" name="AutoShape 9"/>
            <p:cNvSpPr>
              <a:spLocks noChangeArrowheads="1"/>
            </p:cNvSpPr>
            <p:nvPr/>
          </p:nvSpPr>
          <p:spPr bwMode="auto">
            <a:xfrm>
              <a:off x="3432" y="954"/>
              <a:ext cx="984" cy="576"/>
            </a:xfrm>
            <a:prstGeom prst="roundRect">
              <a:avLst>
                <a:gd name="adj" fmla="val 16667"/>
              </a:avLst>
            </a:prstGeom>
            <a:solidFill>
              <a:srgbClr val="FFCC00"/>
            </a:solidFill>
            <a:ln w="28575">
              <a:solidFill>
                <a:schemeClr val="tx1"/>
              </a:solidFill>
              <a:round/>
              <a:headEnd/>
              <a:tailEnd/>
            </a:ln>
            <a:effectLst/>
          </p:spPr>
          <p:txBody>
            <a:bodyPr wrap="none" anchor="ctr"/>
            <a:lstStyle/>
            <a:p>
              <a:pPr algn="ctr"/>
              <a:r>
                <a:rPr lang="en-US" altLang="zh-TW" sz="900" b="1">
                  <a:latin typeface="Tahoma" pitchFamily="34" charset="0"/>
                </a:rPr>
                <a:t>Application</a:t>
              </a:r>
            </a:p>
          </p:txBody>
        </p:sp>
        <p:sp>
          <p:nvSpPr>
            <p:cNvPr id="120842" name="AutoShape 10"/>
            <p:cNvSpPr>
              <a:spLocks noChangeArrowheads="1"/>
            </p:cNvSpPr>
            <p:nvPr/>
          </p:nvSpPr>
          <p:spPr bwMode="auto">
            <a:xfrm>
              <a:off x="3983" y="2321"/>
              <a:ext cx="984" cy="272"/>
            </a:xfrm>
            <a:prstGeom prst="roundRect">
              <a:avLst>
                <a:gd name="adj" fmla="val 16667"/>
              </a:avLst>
            </a:prstGeom>
            <a:solidFill>
              <a:schemeClr val="hlink"/>
            </a:solidFill>
            <a:ln w="28575">
              <a:solidFill>
                <a:schemeClr val="tx1"/>
              </a:solidFill>
              <a:round/>
              <a:headEnd/>
              <a:tailEnd/>
            </a:ln>
            <a:effectLst/>
          </p:spPr>
          <p:txBody>
            <a:bodyPr wrap="none" anchor="ctr"/>
            <a:lstStyle/>
            <a:p>
              <a:pPr algn="ctr"/>
              <a:r>
                <a:rPr lang="en-US" altLang="zh-TW" sz="900" b="1">
                  <a:solidFill>
                    <a:schemeClr val="bg1"/>
                  </a:solidFill>
                  <a:latin typeface="Tahoma" pitchFamily="34" charset="0"/>
                </a:rPr>
                <a:t>Hypervisor</a:t>
              </a:r>
            </a:p>
          </p:txBody>
        </p:sp>
        <p:sp>
          <p:nvSpPr>
            <p:cNvPr id="120843" name="AutoShape 11"/>
            <p:cNvSpPr>
              <a:spLocks noChangeArrowheads="1"/>
            </p:cNvSpPr>
            <p:nvPr/>
          </p:nvSpPr>
          <p:spPr bwMode="auto">
            <a:xfrm>
              <a:off x="3660" y="870"/>
              <a:ext cx="1088" cy="1295"/>
            </a:xfrm>
            <a:prstGeom prst="roundRect">
              <a:avLst>
                <a:gd name="adj" fmla="val 4134"/>
              </a:avLst>
            </a:prstGeom>
            <a:solidFill>
              <a:srgbClr val="B2B2B2"/>
            </a:solidFill>
            <a:ln w="28575">
              <a:solidFill>
                <a:schemeClr val="tx1"/>
              </a:solidFill>
              <a:round/>
              <a:headEnd/>
              <a:tailEnd/>
            </a:ln>
            <a:effectLst/>
          </p:spPr>
          <p:txBody>
            <a:bodyPr wrap="none" anchor="ctr"/>
            <a:lstStyle/>
            <a:p>
              <a:pPr algn="ctr"/>
              <a:endParaRPr lang="en-US" sz="900" b="1">
                <a:solidFill>
                  <a:schemeClr val="bg1"/>
                </a:solidFill>
                <a:latin typeface="Tahoma" pitchFamily="34" charset="0"/>
              </a:endParaRPr>
            </a:p>
          </p:txBody>
        </p:sp>
        <p:sp>
          <p:nvSpPr>
            <p:cNvPr id="120844" name="AutoShape 12"/>
            <p:cNvSpPr>
              <a:spLocks noChangeArrowheads="1"/>
            </p:cNvSpPr>
            <p:nvPr/>
          </p:nvSpPr>
          <p:spPr bwMode="auto">
            <a:xfrm>
              <a:off x="3705" y="1544"/>
              <a:ext cx="984" cy="576"/>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900" b="1">
                  <a:latin typeface="Tahoma" pitchFamily="34" charset="0"/>
                </a:rPr>
                <a:t>Operating</a:t>
              </a:r>
            </a:p>
            <a:p>
              <a:pPr algn="ctr"/>
              <a:r>
                <a:rPr lang="en-US" altLang="zh-TW" sz="900" b="1">
                  <a:latin typeface="Tahoma" pitchFamily="34" charset="0"/>
                </a:rPr>
                <a:t>System</a:t>
              </a:r>
            </a:p>
          </p:txBody>
        </p:sp>
        <p:sp>
          <p:nvSpPr>
            <p:cNvPr id="120845" name="AutoShape 13"/>
            <p:cNvSpPr>
              <a:spLocks noChangeArrowheads="1"/>
            </p:cNvSpPr>
            <p:nvPr/>
          </p:nvSpPr>
          <p:spPr bwMode="auto">
            <a:xfrm>
              <a:off x="3705" y="909"/>
              <a:ext cx="984" cy="576"/>
            </a:xfrm>
            <a:prstGeom prst="roundRect">
              <a:avLst>
                <a:gd name="adj" fmla="val 16667"/>
              </a:avLst>
            </a:prstGeom>
            <a:solidFill>
              <a:srgbClr val="FFCC00"/>
            </a:solidFill>
            <a:ln w="28575">
              <a:solidFill>
                <a:schemeClr val="tx1"/>
              </a:solidFill>
              <a:round/>
              <a:headEnd/>
              <a:tailEnd/>
            </a:ln>
            <a:effectLst/>
          </p:spPr>
          <p:txBody>
            <a:bodyPr wrap="none" anchor="ctr"/>
            <a:lstStyle/>
            <a:p>
              <a:pPr algn="ctr"/>
              <a:r>
                <a:rPr lang="en-US" altLang="zh-TW" sz="900" b="1">
                  <a:latin typeface="Tahoma" pitchFamily="34" charset="0"/>
                </a:rPr>
                <a:t>Application</a:t>
              </a:r>
            </a:p>
          </p:txBody>
        </p:sp>
        <p:sp>
          <p:nvSpPr>
            <p:cNvPr id="120846" name="AutoShape 14"/>
            <p:cNvSpPr>
              <a:spLocks noChangeArrowheads="1"/>
            </p:cNvSpPr>
            <p:nvPr/>
          </p:nvSpPr>
          <p:spPr bwMode="auto">
            <a:xfrm>
              <a:off x="3931" y="799"/>
              <a:ext cx="1088" cy="1295"/>
            </a:xfrm>
            <a:prstGeom prst="roundRect">
              <a:avLst>
                <a:gd name="adj" fmla="val 4134"/>
              </a:avLst>
            </a:prstGeom>
            <a:solidFill>
              <a:srgbClr val="B2B2B2"/>
            </a:solidFill>
            <a:ln w="28575">
              <a:solidFill>
                <a:schemeClr val="tx1"/>
              </a:solidFill>
              <a:round/>
              <a:headEnd/>
              <a:tailEnd/>
            </a:ln>
            <a:effectLst/>
          </p:spPr>
          <p:txBody>
            <a:bodyPr wrap="none" anchor="ctr"/>
            <a:lstStyle/>
            <a:p>
              <a:pPr algn="ctr"/>
              <a:endParaRPr lang="en-US" sz="900" b="1">
                <a:solidFill>
                  <a:schemeClr val="bg1"/>
                </a:solidFill>
                <a:latin typeface="Tahoma" pitchFamily="34" charset="0"/>
              </a:endParaRPr>
            </a:p>
          </p:txBody>
        </p:sp>
        <p:sp>
          <p:nvSpPr>
            <p:cNvPr id="120847" name="AutoShape 15"/>
            <p:cNvSpPr>
              <a:spLocks noChangeArrowheads="1"/>
            </p:cNvSpPr>
            <p:nvPr/>
          </p:nvSpPr>
          <p:spPr bwMode="auto">
            <a:xfrm>
              <a:off x="3976" y="1473"/>
              <a:ext cx="984" cy="576"/>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900" b="1">
                  <a:latin typeface="Tahoma" pitchFamily="34" charset="0"/>
                </a:rPr>
                <a:t>Operating</a:t>
              </a:r>
            </a:p>
            <a:p>
              <a:pPr algn="ctr"/>
              <a:r>
                <a:rPr lang="en-US" altLang="zh-TW" sz="900" b="1">
                  <a:latin typeface="Tahoma" pitchFamily="34" charset="0"/>
                </a:rPr>
                <a:t>System</a:t>
              </a:r>
            </a:p>
          </p:txBody>
        </p:sp>
        <p:sp>
          <p:nvSpPr>
            <p:cNvPr id="120848" name="AutoShape 16"/>
            <p:cNvSpPr>
              <a:spLocks noChangeArrowheads="1"/>
            </p:cNvSpPr>
            <p:nvPr/>
          </p:nvSpPr>
          <p:spPr bwMode="auto">
            <a:xfrm>
              <a:off x="3976" y="838"/>
              <a:ext cx="984" cy="576"/>
            </a:xfrm>
            <a:prstGeom prst="roundRect">
              <a:avLst>
                <a:gd name="adj" fmla="val 16667"/>
              </a:avLst>
            </a:prstGeom>
            <a:solidFill>
              <a:srgbClr val="FFCC00"/>
            </a:solidFill>
            <a:ln w="28575">
              <a:solidFill>
                <a:schemeClr val="tx1"/>
              </a:solidFill>
              <a:round/>
              <a:headEnd/>
              <a:tailEnd/>
            </a:ln>
            <a:effectLst/>
          </p:spPr>
          <p:txBody>
            <a:bodyPr wrap="none" anchor="ctr"/>
            <a:lstStyle/>
            <a:p>
              <a:pPr algn="ctr"/>
              <a:r>
                <a:rPr lang="en-US" altLang="zh-TW" sz="900" b="1">
                  <a:latin typeface="Tahoma" pitchFamily="34" charset="0"/>
                </a:rPr>
                <a:t>Application</a:t>
              </a:r>
            </a:p>
          </p:txBody>
        </p:sp>
        <p:sp>
          <p:nvSpPr>
            <p:cNvPr id="120849" name="AutoShape 17"/>
            <p:cNvSpPr>
              <a:spLocks noChangeArrowheads="1"/>
            </p:cNvSpPr>
            <p:nvPr/>
          </p:nvSpPr>
          <p:spPr bwMode="auto">
            <a:xfrm>
              <a:off x="4158" y="709"/>
              <a:ext cx="1088" cy="1295"/>
            </a:xfrm>
            <a:prstGeom prst="roundRect">
              <a:avLst>
                <a:gd name="adj" fmla="val 4134"/>
              </a:avLst>
            </a:prstGeom>
            <a:solidFill>
              <a:srgbClr val="B2B2B2"/>
            </a:solidFill>
            <a:ln w="28575">
              <a:solidFill>
                <a:schemeClr val="tx1"/>
              </a:solidFill>
              <a:round/>
              <a:headEnd/>
              <a:tailEnd/>
            </a:ln>
            <a:effectLst/>
          </p:spPr>
          <p:txBody>
            <a:bodyPr wrap="none" anchor="ctr"/>
            <a:lstStyle/>
            <a:p>
              <a:pPr algn="ctr"/>
              <a:endParaRPr lang="en-US" sz="900" b="1">
                <a:solidFill>
                  <a:schemeClr val="bg1"/>
                </a:solidFill>
                <a:latin typeface="Tahoma" pitchFamily="34" charset="0"/>
              </a:endParaRPr>
            </a:p>
          </p:txBody>
        </p:sp>
        <p:sp>
          <p:nvSpPr>
            <p:cNvPr id="120850" name="AutoShape 18"/>
            <p:cNvSpPr>
              <a:spLocks noChangeArrowheads="1"/>
            </p:cNvSpPr>
            <p:nvPr/>
          </p:nvSpPr>
          <p:spPr bwMode="auto">
            <a:xfrm>
              <a:off x="4203" y="1383"/>
              <a:ext cx="984" cy="576"/>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900" b="1">
                  <a:latin typeface="Tahoma" pitchFamily="34" charset="0"/>
                </a:rPr>
                <a:t>Operating</a:t>
              </a:r>
            </a:p>
            <a:p>
              <a:pPr algn="ctr"/>
              <a:r>
                <a:rPr lang="en-US" altLang="zh-TW" sz="900" b="1">
                  <a:latin typeface="Tahoma" pitchFamily="34" charset="0"/>
                </a:rPr>
                <a:t>System</a:t>
              </a:r>
            </a:p>
          </p:txBody>
        </p:sp>
        <p:sp>
          <p:nvSpPr>
            <p:cNvPr id="120851" name="AutoShape 19"/>
            <p:cNvSpPr>
              <a:spLocks noChangeArrowheads="1"/>
            </p:cNvSpPr>
            <p:nvPr/>
          </p:nvSpPr>
          <p:spPr bwMode="auto">
            <a:xfrm>
              <a:off x="4203" y="748"/>
              <a:ext cx="984" cy="576"/>
            </a:xfrm>
            <a:prstGeom prst="roundRect">
              <a:avLst>
                <a:gd name="adj" fmla="val 16667"/>
              </a:avLst>
            </a:prstGeom>
            <a:solidFill>
              <a:srgbClr val="FFCC00"/>
            </a:solidFill>
            <a:ln w="28575">
              <a:solidFill>
                <a:schemeClr val="tx1"/>
              </a:solidFill>
              <a:round/>
              <a:headEnd/>
              <a:tailEnd/>
            </a:ln>
            <a:effectLst/>
          </p:spPr>
          <p:txBody>
            <a:bodyPr wrap="none" anchor="ctr"/>
            <a:lstStyle/>
            <a:p>
              <a:pPr algn="ctr"/>
              <a:r>
                <a:rPr lang="en-US" altLang="zh-TW" sz="900" b="1">
                  <a:latin typeface="Tahoma" pitchFamily="34" charset="0"/>
                </a:rPr>
                <a:t>Application</a:t>
              </a:r>
            </a:p>
          </p:txBody>
        </p:sp>
        <p:sp>
          <p:nvSpPr>
            <p:cNvPr id="120852" name="AutoShape 20"/>
            <p:cNvSpPr>
              <a:spLocks noChangeArrowheads="1"/>
            </p:cNvSpPr>
            <p:nvPr/>
          </p:nvSpPr>
          <p:spPr bwMode="auto">
            <a:xfrm>
              <a:off x="4384" y="598"/>
              <a:ext cx="1088" cy="1295"/>
            </a:xfrm>
            <a:prstGeom prst="roundRect">
              <a:avLst>
                <a:gd name="adj" fmla="val 4134"/>
              </a:avLst>
            </a:prstGeom>
            <a:solidFill>
              <a:srgbClr val="B2B2B2"/>
            </a:solidFill>
            <a:ln w="28575">
              <a:solidFill>
                <a:schemeClr val="tx1"/>
              </a:solidFill>
              <a:round/>
              <a:headEnd/>
              <a:tailEnd/>
            </a:ln>
            <a:effectLst/>
          </p:spPr>
          <p:txBody>
            <a:bodyPr wrap="none" anchor="ctr"/>
            <a:lstStyle/>
            <a:p>
              <a:pPr algn="ctr"/>
              <a:endParaRPr lang="en-US" sz="900" b="1">
                <a:solidFill>
                  <a:schemeClr val="bg1"/>
                </a:solidFill>
                <a:latin typeface="Tahoma" pitchFamily="34" charset="0"/>
              </a:endParaRPr>
            </a:p>
          </p:txBody>
        </p:sp>
        <p:sp>
          <p:nvSpPr>
            <p:cNvPr id="120853" name="AutoShape 21"/>
            <p:cNvSpPr>
              <a:spLocks noChangeArrowheads="1"/>
            </p:cNvSpPr>
            <p:nvPr/>
          </p:nvSpPr>
          <p:spPr bwMode="auto">
            <a:xfrm>
              <a:off x="4429" y="1272"/>
              <a:ext cx="984" cy="576"/>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900" b="1">
                  <a:latin typeface="Tahoma" pitchFamily="34" charset="0"/>
                </a:rPr>
                <a:t>Operating</a:t>
              </a:r>
            </a:p>
            <a:p>
              <a:pPr algn="ctr"/>
              <a:r>
                <a:rPr lang="en-US" altLang="zh-TW" sz="900" b="1">
                  <a:latin typeface="Tahoma" pitchFamily="34" charset="0"/>
                </a:rPr>
                <a:t>System</a:t>
              </a:r>
            </a:p>
          </p:txBody>
        </p:sp>
        <p:sp>
          <p:nvSpPr>
            <p:cNvPr id="120854" name="AutoShape 22"/>
            <p:cNvSpPr>
              <a:spLocks noChangeArrowheads="1"/>
            </p:cNvSpPr>
            <p:nvPr/>
          </p:nvSpPr>
          <p:spPr bwMode="auto">
            <a:xfrm>
              <a:off x="4429" y="637"/>
              <a:ext cx="984" cy="576"/>
            </a:xfrm>
            <a:prstGeom prst="roundRect">
              <a:avLst>
                <a:gd name="adj" fmla="val 16667"/>
              </a:avLst>
            </a:prstGeom>
            <a:solidFill>
              <a:srgbClr val="FFCC00"/>
            </a:solidFill>
            <a:ln w="28575">
              <a:solidFill>
                <a:schemeClr val="tx1"/>
              </a:solidFill>
              <a:round/>
              <a:headEnd/>
              <a:tailEnd/>
            </a:ln>
            <a:effectLst/>
          </p:spPr>
          <p:txBody>
            <a:bodyPr wrap="none" anchor="ctr"/>
            <a:lstStyle/>
            <a:p>
              <a:pPr algn="ctr"/>
              <a:r>
                <a:rPr lang="en-US" altLang="zh-TW" sz="900" b="1">
                  <a:latin typeface="Tahoma" pitchFamily="34" charset="0"/>
                </a:rPr>
                <a:t>Applications</a:t>
              </a:r>
            </a:p>
          </p:txBody>
        </p:sp>
      </p:grpSp>
      <p:sp>
        <p:nvSpPr>
          <p:cNvPr id="120855" name="AutoShape 23"/>
          <p:cNvSpPr>
            <a:spLocks noChangeArrowheads="1"/>
          </p:cNvSpPr>
          <p:nvPr/>
        </p:nvSpPr>
        <p:spPr bwMode="auto">
          <a:xfrm>
            <a:off x="5884863" y="6265863"/>
            <a:ext cx="746125" cy="476250"/>
          </a:xfrm>
          <a:prstGeom prst="roundRect">
            <a:avLst>
              <a:gd name="adj" fmla="val 16667"/>
            </a:avLst>
          </a:prstGeom>
          <a:solidFill>
            <a:srgbClr val="0033CC"/>
          </a:solidFill>
          <a:ln w="28575">
            <a:solidFill>
              <a:schemeClr val="tx1"/>
            </a:solidFill>
            <a:round/>
            <a:headEnd/>
            <a:tailEnd/>
          </a:ln>
          <a:effectLst/>
        </p:spPr>
        <p:txBody>
          <a:bodyPr wrap="none" anchor="ctr"/>
          <a:lstStyle/>
          <a:p>
            <a:pPr algn="ctr"/>
            <a:r>
              <a:rPr lang="en-US" altLang="zh-TW" sz="900" b="1">
                <a:solidFill>
                  <a:schemeClr val="bg1"/>
                </a:solidFill>
                <a:latin typeface="Tahoma" pitchFamily="34" charset="0"/>
              </a:rPr>
              <a:t>Hardware</a:t>
            </a:r>
          </a:p>
        </p:txBody>
      </p:sp>
      <p:sp>
        <p:nvSpPr>
          <p:cNvPr id="120856" name="AutoShape 24"/>
          <p:cNvSpPr>
            <a:spLocks noChangeArrowheads="1"/>
          </p:cNvSpPr>
          <p:nvPr/>
        </p:nvSpPr>
        <p:spPr bwMode="auto">
          <a:xfrm>
            <a:off x="5724525" y="4843463"/>
            <a:ext cx="825500" cy="1068387"/>
          </a:xfrm>
          <a:prstGeom prst="roundRect">
            <a:avLst>
              <a:gd name="adj" fmla="val 4134"/>
            </a:avLst>
          </a:prstGeom>
          <a:solidFill>
            <a:srgbClr val="B2B2B2"/>
          </a:solidFill>
          <a:ln w="28575">
            <a:solidFill>
              <a:schemeClr val="tx1"/>
            </a:solidFill>
            <a:round/>
            <a:headEnd/>
            <a:tailEnd/>
          </a:ln>
          <a:effectLst/>
        </p:spPr>
        <p:txBody>
          <a:bodyPr wrap="none" anchor="ctr"/>
          <a:lstStyle/>
          <a:p>
            <a:pPr algn="ctr"/>
            <a:endParaRPr lang="en-US" sz="900" b="1">
              <a:solidFill>
                <a:schemeClr val="bg1"/>
              </a:solidFill>
              <a:latin typeface="Tahoma" pitchFamily="34" charset="0"/>
            </a:endParaRPr>
          </a:p>
        </p:txBody>
      </p:sp>
      <p:sp>
        <p:nvSpPr>
          <p:cNvPr id="120857" name="AutoShape 25"/>
          <p:cNvSpPr>
            <a:spLocks noChangeArrowheads="1"/>
          </p:cNvSpPr>
          <p:nvPr/>
        </p:nvSpPr>
        <p:spPr bwMode="auto">
          <a:xfrm>
            <a:off x="5759450" y="5399088"/>
            <a:ext cx="746125" cy="476250"/>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900" b="1">
                <a:latin typeface="Tahoma" pitchFamily="34" charset="0"/>
              </a:rPr>
              <a:t>Operating</a:t>
            </a:r>
          </a:p>
          <a:p>
            <a:pPr algn="ctr"/>
            <a:r>
              <a:rPr lang="en-US" altLang="zh-TW" sz="900" b="1">
                <a:latin typeface="Tahoma" pitchFamily="34" charset="0"/>
              </a:rPr>
              <a:t>System</a:t>
            </a:r>
          </a:p>
        </p:txBody>
      </p:sp>
      <p:sp>
        <p:nvSpPr>
          <p:cNvPr id="120858" name="AutoShape 26"/>
          <p:cNvSpPr>
            <a:spLocks noChangeArrowheads="1"/>
          </p:cNvSpPr>
          <p:nvPr/>
        </p:nvSpPr>
        <p:spPr bwMode="auto">
          <a:xfrm>
            <a:off x="5759450" y="4875213"/>
            <a:ext cx="746125" cy="476250"/>
          </a:xfrm>
          <a:prstGeom prst="roundRect">
            <a:avLst>
              <a:gd name="adj" fmla="val 16667"/>
            </a:avLst>
          </a:prstGeom>
          <a:solidFill>
            <a:srgbClr val="FFCC00"/>
          </a:solidFill>
          <a:ln w="28575">
            <a:solidFill>
              <a:schemeClr val="tx1"/>
            </a:solidFill>
            <a:round/>
            <a:headEnd/>
            <a:tailEnd/>
          </a:ln>
          <a:effectLst/>
        </p:spPr>
        <p:txBody>
          <a:bodyPr wrap="none" anchor="ctr"/>
          <a:lstStyle/>
          <a:p>
            <a:pPr algn="ctr"/>
            <a:r>
              <a:rPr lang="en-US" altLang="zh-TW" sz="900" b="1">
                <a:latin typeface="Tahoma" pitchFamily="34" charset="0"/>
              </a:rPr>
              <a:t>Application</a:t>
            </a:r>
          </a:p>
        </p:txBody>
      </p:sp>
      <p:sp>
        <p:nvSpPr>
          <p:cNvPr id="120859" name="AutoShape 27"/>
          <p:cNvSpPr>
            <a:spLocks noChangeArrowheads="1"/>
          </p:cNvSpPr>
          <p:nvPr/>
        </p:nvSpPr>
        <p:spPr bwMode="auto">
          <a:xfrm>
            <a:off x="5889625" y="6003925"/>
            <a:ext cx="2355850" cy="225425"/>
          </a:xfrm>
          <a:prstGeom prst="roundRect">
            <a:avLst>
              <a:gd name="adj" fmla="val 16667"/>
            </a:avLst>
          </a:prstGeom>
          <a:solidFill>
            <a:schemeClr val="hlink"/>
          </a:solidFill>
          <a:ln w="28575">
            <a:solidFill>
              <a:schemeClr val="tx1"/>
            </a:solidFill>
            <a:round/>
            <a:headEnd/>
            <a:tailEnd/>
          </a:ln>
          <a:effectLst/>
        </p:spPr>
        <p:txBody>
          <a:bodyPr wrap="none" anchor="ctr"/>
          <a:lstStyle/>
          <a:p>
            <a:pPr algn="ctr"/>
            <a:r>
              <a:rPr lang="en-US" altLang="zh-TW" sz="900" b="1">
                <a:solidFill>
                  <a:schemeClr val="bg1"/>
                </a:solidFill>
                <a:latin typeface="Tahoma" pitchFamily="34" charset="0"/>
              </a:rPr>
              <a:t>Hypervisor</a:t>
            </a:r>
          </a:p>
        </p:txBody>
      </p:sp>
      <p:sp>
        <p:nvSpPr>
          <p:cNvPr id="120860" name="AutoShape 28"/>
          <p:cNvSpPr>
            <a:spLocks noChangeArrowheads="1"/>
          </p:cNvSpPr>
          <p:nvPr/>
        </p:nvSpPr>
        <p:spPr bwMode="auto">
          <a:xfrm>
            <a:off x="5932488" y="4805363"/>
            <a:ext cx="825500" cy="1069975"/>
          </a:xfrm>
          <a:prstGeom prst="roundRect">
            <a:avLst>
              <a:gd name="adj" fmla="val 4134"/>
            </a:avLst>
          </a:prstGeom>
          <a:solidFill>
            <a:srgbClr val="B2B2B2"/>
          </a:solidFill>
          <a:ln w="28575">
            <a:solidFill>
              <a:schemeClr val="tx1"/>
            </a:solidFill>
            <a:round/>
            <a:headEnd/>
            <a:tailEnd/>
          </a:ln>
          <a:effectLst/>
        </p:spPr>
        <p:txBody>
          <a:bodyPr wrap="none" anchor="ctr"/>
          <a:lstStyle/>
          <a:p>
            <a:pPr algn="ctr"/>
            <a:endParaRPr lang="en-US" sz="900" b="1">
              <a:solidFill>
                <a:schemeClr val="bg1"/>
              </a:solidFill>
              <a:latin typeface="Tahoma" pitchFamily="34" charset="0"/>
            </a:endParaRPr>
          </a:p>
        </p:txBody>
      </p:sp>
      <p:sp>
        <p:nvSpPr>
          <p:cNvPr id="120861" name="AutoShape 29"/>
          <p:cNvSpPr>
            <a:spLocks noChangeArrowheads="1"/>
          </p:cNvSpPr>
          <p:nvPr/>
        </p:nvSpPr>
        <p:spPr bwMode="auto">
          <a:xfrm>
            <a:off x="5965825" y="5362575"/>
            <a:ext cx="747713" cy="476250"/>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900" b="1">
                <a:latin typeface="Tahoma" pitchFamily="34" charset="0"/>
              </a:rPr>
              <a:t>Operating</a:t>
            </a:r>
          </a:p>
          <a:p>
            <a:pPr algn="ctr"/>
            <a:r>
              <a:rPr lang="en-US" altLang="zh-TW" sz="900" b="1">
                <a:latin typeface="Tahoma" pitchFamily="34" charset="0"/>
              </a:rPr>
              <a:t>System</a:t>
            </a:r>
          </a:p>
        </p:txBody>
      </p:sp>
      <p:sp>
        <p:nvSpPr>
          <p:cNvPr id="120862" name="AutoShape 30"/>
          <p:cNvSpPr>
            <a:spLocks noChangeArrowheads="1"/>
          </p:cNvSpPr>
          <p:nvPr/>
        </p:nvSpPr>
        <p:spPr bwMode="auto">
          <a:xfrm>
            <a:off x="5965825" y="4838700"/>
            <a:ext cx="747713" cy="474663"/>
          </a:xfrm>
          <a:prstGeom prst="roundRect">
            <a:avLst>
              <a:gd name="adj" fmla="val 16667"/>
            </a:avLst>
          </a:prstGeom>
          <a:solidFill>
            <a:srgbClr val="FFCC00"/>
          </a:solidFill>
          <a:ln w="28575">
            <a:solidFill>
              <a:schemeClr val="tx1"/>
            </a:solidFill>
            <a:round/>
            <a:headEnd/>
            <a:tailEnd/>
          </a:ln>
          <a:effectLst/>
        </p:spPr>
        <p:txBody>
          <a:bodyPr wrap="none" anchor="ctr"/>
          <a:lstStyle/>
          <a:p>
            <a:pPr algn="ctr"/>
            <a:r>
              <a:rPr lang="en-US" altLang="zh-TW" sz="900" b="1">
                <a:latin typeface="Tahoma" pitchFamily="34" charset="0"/>
              </a:rPr>
              <a:t>Application</a:t>
            </a:r>
          </a:p>
        </p:txBody>
      </p:sp>
      <p:sp>
        <p:nvSpPr>
          <p:cNvPr id="120863" name="AutoShape 31"/>
          <p:cNvSpPr>
            <a:spLocks noChangeArrowheads="1"/>
          </p:cNvSpPr>
          <p:nvPr/>
        </p:nvSpPr>
        <p:spPr bwMode="auto">
          <a:xfrm>
            <a:off x="6137275" y="4748213"/>
            <a:ext cx="825500" cy="1068387"/>
          </a:xfrm>
          <a:prstGeom prst="roundRect">
            <a:avLst>
              <a:gd name="adj" fmla="val 4134"/>
            </a:avLst>
          </a:prstGeom>
          <a:solidFill>
            <a:srgbClr val="B2B2B2"/>
          </a:solidFill>
          <a:ln w="28575">
            <a:solidFill>
              <a:schemeClr val="tx1"/>
            </a:solidFill>
            <a:round/>
            <a:headEnd/>
            <a:tailEnd/>
          </a:ln>
          <a:effectLst/>
        </p:spPr>
        <p:txBody>
          <a:bodyPr wrap="none" anchor="ctr"/>
          <a:lstStyle/>
          <a:p>
            <a:pPr algn="ctr"/>
            <a:endParaRPr lang="en-US" sz="900" b="1">
              <a:solidFill>
                <a:schemeClr val="bg1"/>
              </a:solidFill>
              <a:latin typeface="Tahoma" pitchFamily="34" charset="0"/>
            </a:endParaRPr>
          </a:p>
        </p:txBody>
      </p:sp>
      <p:sp>
        <p:nvSpPr>
          <p:cNvPr id="120864" name="AutoShape 32"/>
          <p:cNvSpPr>
            <a:spLocks noChangeArrowheads="1"/>
          </p:cNvSpPr>
          <p:nvPr/>
        </p:nvSpPr>
        <p:spPr bwMode="auto">
          <a:xfrm>
            <a:off x="6172200" y="5303838"/>
            <a:ext cx="746125" cy="476250"/>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900" b="1">
                <a:latin typeface="Tahoma" pitchFamily="34" charset="0"/>
              </a:rPr>
              <a:t>Operating</a:t>
            </a:r>
          </a:p>
          <a:p>
            <a:pPr algn="ctr"/>
            <a:r>
              <a:rPr lang="en-US" altLang="zh-TW" sz="900" b="1">
                <a:latin typeface="Tahoma" pitchFamily="34" charset="0"/>
              </a:rPr>
              <a:t>System</a:t>
            </a:r>
          </a:p>
        </p:txBody>
      </p:sp>
      <p:sp>
        <p:nvSpPr>
          <p:cNvPr id="120865" name="AutoShape 33"/>
          <p:cNvSpPr>
            <a:spLocks noChangeArrowheads="1"/>
          </p:cNvSpPr>
          <p:nvPr/>
        </p:nvSpPr>
        <p:spPr bwMode="auto">
          <a:xfrm>
            <a:off x="6172200" y="4779963"/>
            <a:ext cx="746125" cy="474662"/>
          </a:xfrm>
          <a:prstGeom prst="roundRect">
            <a:avLst>
              <a:gd name="adj" fmla="val 16667"/>
            </a:avLst>
          </a:prstGeom>
          <a:solidFill>
            <a:srgbClr val="FFCC00"/>
          </a:solidFill>
          <a:ln w="28575">
            <a:solidFill>
              <a:schemeClr val="tx1"/>
            </a:solidFill>
            <a:round/>
            <a:headEnd/>
            <a:tailEnd/>
          </a:ln>
          <a:effectLst/>
        </p:spPr>
        <p:txBody>
          <a:bodyPr wrap="none" anchor="ctr"/>
          <a:lstStyle/>
          <a:p>
            <a:pPr algn="ctr"/>
            <a:r>
              <a:rPr lang="en-US" altLang="zh-TW" sz="900" b="1">
                <a:latin typeface="Tahoma" pitchFamily="34" charset="0"/>
              </a:rPr>
              <a:t>Application</a:t>
            </a:r>
          </a:p>
        </p:txBody>
      </p:sp>
      <p:sp>
        <p:nvSpPr>
          <p:cNvPr id="120866" name="AutoShape 34"/>
          <p:cNvSpPr>
            <a:spLocks noChangeArrowheads="1"/>
          </p:cNvSpPr>
          <p:nvPr/>
        </p:nvSpPr>
        <p:spPr bwMode="auto">
          <a:xfrm>
            <a:off x="6310313" y="4673600"/>
            <a:ext cx="825500" cy="1068388"/>
          </a:xfrm>
          <a:prstGeom prst="roundRect">
            <a:avLst>
              <a:gd name="adj" fmla="val 4134"/>
            </a:avLst>
          </a:prstGeom>
          <a:solidFill>
            <a:srgbClr val="B2B2B2"/>
          </a:solidFill>
          <a:ln w="28575">
            <a:solidFill>
              <a:schemeClr val="tx1"/>
            </a:solidFill>
            <a:round/>
            <a:headEnd/>
            <a:tailEnd/>
          </a:ln>
          <a:effectLst/>
        </p:spPr>
        <p:txBody>
          <a:bodyPr wrap="none" anchor="ctr"/>
          <a:lstStyle/>
          <a:p>
            <a:pPr algn="ctr"/>
            <a:endParaRPr lang="en-US" sz="900" b="1">
              <a:solidFill>
                <a:schemeClr val="bg1"/>
              </a:solidFill>
              <a:latin typeface="Tahoma" pitchFamily="34" charset="0"/>
            </a:endParaRPr>
          </a:p>
        </p:txBody>
      </p:sp>
      <p:sp>
        <p:nvSpPr>
          <p:cNvPr id="120867" name="AutoShape 35"/>
          <p:cNvSpPr>
            <a:spLocks noChangeArrowheads="1"/>
          </p:cNvSpPr>
          <p:nvPr/>
        </p:nvSpPr>
        <p:spPr bwMode="auto">
          <a:xfrm>
            <a:off x="6343650" y="5229225"/>
            <a:ext cx="747713" cy="476250"/>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900" b="1">
                <a:latin typeface="Tahoma" pitchFamily="34" charset="0"/>
              </a:rPr>
              <a:t>Operating</a:t>
            </a:r>
          </a:p>
          <a:p>
            <a:pPr algn="ctr"/>
            <a:r>
              <a:rPr lang="en-US" altLang="zh-TW" sz="900" b="1">
                <a:latin typeface="Tahoma" pitchFamily="34" charset="0"/>
              </a:rPr>
              <a:t>System</a:t>
            </a:r>
          </a:p>
        </p:txBody>
      </p:sp>
      <p:sp>
        <p:nvSpPr>
          <p:cNvPr id="120868" name="AutoShape 36"/>
          <p:cNvSpPr>
            <a:spLocks noChangeArrowheads="1"/>
          </p:cNvSpPr>
          <p:nvPr/>
        </p:nvSpPr>
        <p:spPr bwMode="auto">
          <a:xfrm>
            <a:off x="6343650" y="4705350"/>
            <a:ext cx="747713" cy="476250"/>
          </a:xfrm>
          <a:prstGeom prst="roundRect">
            <a:avLst>
              <a:gd name="adj" fmla="val 16667"/>
            </a:avLst>
          </a:prstGeom>
          <a:solidFill>
            <a:srgbClr val="FFCC00"/>
          </a:solidFill>
          <a:ln w="28575">
            <a:solidFill>
              <a:schemeClr val="tx1"/>
            </a:solidFill>
            <a:round/>
            <a:headEnd/>
            <a:tailEnd/>
          </a:ln>
          <a:effectLst/>
        </p:spPr>
        <p:txBody>
          <a:bodyPr wrap="none" anchor="ctr"/>
          <a:lstStyle/>
          <a:p>
            <a:pPr algn="ctr"/>
            <a:r>
              <a:rPr lang="en-US" altLang="zh-TW" sz="900" b="1">
                <a:latin typeface="Tahoma" pitchFamily="34" charset="0"/>
              </a:rPr>
              <a:t>Application</a:t>
            </a:r>
          </a:p>
        </p:txBody>
      </p:sp>
      <p:sp>
        <p:nvSpPr>
          <p:cNvPr id="120869" name="AutoShape 37"/>
          <p:cNvSpPr>
            <a:spLocks noChangeArrowheads="1"/>
          </p:cNvSpPr>
          <p:nvPr/>
        </p:nvSpPr>
        <p:spPr bwMode="auto">
          <a:xfrm>
            <a:off x="6661150" y="6265863"/>
            <a:ext cx="746125" cy="476250"/>
          </a:xfrm>
          <a:prstGeom prst="roundRect">
            <a:avLst>
              <a:gd name="adj" fmla="val 16667"/>
            </a:avLst>
          </a:prstGeom>
          <a:solidFill>
            <a:srgbClr val="0033CC"/>
          </a:solidFill>
          <a:ln w="28575">
            <a:solidFill>
              <a:schemeClr val="tx1"/>
            </a:solidFill>
            <a:round/>
            <a:headEnd/>
            <a:tailEnd/>
          </a:ln>
          <a:effectLst/>
        </p:spPr>
        <p:txBody>
          <a:bodyPr wrap="none" anchor="ctr"/>
          <a:lstStyle/>
          <a:p>
            <a:pPr algn="ctr"/>
            <a:r>
              <a:rPr lang="en-US" altLang="zh-TW" sz="900" b="1">
                <a:solidFill>
                  <a:schemeClr val="bg1"/>
                </a:solidFill>
                <a:latin typeface="Tahoma" pitchFamily="34" charset="0"/>
              </a:rPr>
              <a:t>Hardware</a:t>
            </a:r>
          </a:p>
        </p:txBody>
      </p:sp>
      <p:sp>
        <p:nvSpPr>
          <p:cNvPr id="120870" name="AutoShape 38"/>
          <p:cNvSpPr>
            <a:spLocks noChangeArrowheads="1"/>
          </p:cNvSpPr>
          <p:nvPr/>
        </p:nvSpPr>
        <p:spPr bwMode="auto">
          <a:xfrm>
            <a:off x="7499350" y="6265863"/>
            <a:ext cx="746125" cy="476250"/>
          </a:xfrm>
          <a:prstGeom prst="roundRect">
            <a:avLst>
              <a:gd name="adj" fmla="val 16667"/>
            </a:avLst>
          </a:prstGeom>
          <a:solidFill>
            <a:srgbClr val="0033CC"/>
          </a:solidFill>
          <a:ln w="28575">
            <a:solidFill>
              <a:schemeClr val="tx1"/>
            </a:solidFill>
            <a:round/>
            <a:headEnd/>
            <a:tailEnd/>
          </a:ln>
          <a:effectLst/>
        </p:spPr>
        <p:txBody>
          <a:bodyPr wrap="none" anchor="ctr"/>
          <a:lstStyle/>
          <a:p>
            <a:pPr algn="ctr"/>
            <a:r>
              <a:rPr lang="en-US" altLang="zh-TW" sz="900" b="1">
                <a:solidFill>
                  <a:schemeClr val="bg1"/>
                </a:solidFill>
                <a:latin typeface="Tahoma" pitchFamily="34" charset="0"/>
              </a:rPr>
              <a:t>Hardware</a:t>
            </a:r>
          </a:p>
        </p:txBody>
      </p:sp>
      <p:grpSp>
        <p:nvGrpSpPr>
          <p:cNvPr id="120871" name="Group 39"/>
          <p:cNvGrpSpPr>
            <a:grpSpLocks/>
          </p:cNvGrpSpPr>
          <p:nvPr/>
        </p:nvGrpSpPr>
        <p:grpSpPr bwMode="auto">
          <a:xfrm>
            <a:off x="6505575" y="4779963"/>
            <a:ext cx="825500" cy="1068387"/>
            <a:chOff x="4808" y="2349"/>
            <a:chExt cx="520" cy="673"/>
          </a:xfrm>
        </p:grpSpPr>
        <p:sp>
          <p:nvSpPr>
            <p:cNvPr id="120872" name="AutoShape 40"/>
            <p:cNvSpPr>
              <a:spLocks noChangeArrowheads="1"/>
            </p:cNvSpPr>
            <p:nvPr/>
          </p:nvSpPr>
          <p:spPr bwMode="auto">
            <a:xfrm>
              <a:off x="4808" y="2349"/>
              <a:ext cx="520" cy="673"/>
            </a:xfrm>
            <a:prstGeom prst="roundRect">
              <a:avLst>
                <a:gd name="adj" fmla="val 4134"/>
              </a:avLst>
            </a:prstGeom>
            <a:solidFill>
              <a:srgbClr val="B2B2B2"/>
            </a:solidFill>
            <a:ln w="28575">
              <a:solidFill>
                <a:schemeClr val="tx1"/>
              </a:solidFill>
              <a:round/>
              <a:headEnd/>
              <a:tailEnd/>
            </a:ln>
            <a:effectLst/>
          </p:spPr>
          <p:txBody>
            <a:bodyPr wrap="none" anchor="ctr"/>
            <a:lstStyle/>
            <a:p>
              <a:pPr algn="ctr"/>
              <a:endParaRPr lang="en-US" sz="900" b="1">
                <a:solidFill>
                  <a:schemeClr val="bg1"/>
                </a:solidFill>
                <a:latin typeface="Tahoma" pitchFamily="34" charset="0"/>
              </a:endParaRPr>
            </a:p>
          </p:txBody>
        </p:sp>
        <p:sp>
          <p:nvSpPr>
            <p:cNvPr id="120873" name="AutoShape 41"/>
            <p:cNvSpPr>
              <a:spLocks noChangeArrowheads="1"/>
            </p:cNvSpPr>
            <p:nvPr/>
          </p:nvSpPr>
          <p:spPr bwMode="auto">
            <a:xfrm>
              <a:off x="4829" y="2692"/>
              <a:ext cx="471" cy="299"/>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900" b="1">
                  <a:latin typeface="Tahoma" pitchFamily="34" charset="0"/>
                </a:rPr>
                <a:t>Operating</a:t>
              </a:r>
            </a:p>
            <a:p>
              <a:pPr algn="ctr"/>
              <a:r>
                <a:rPr lang="en-US" altLang="zh-TW" sz="900" b="1">
                  <a:latin typeface="Tahoma" pitchFamily="34" charset="0"/>
                </a:rPr>
                <a:t>System</a:t>
              </a:r>
            </a:p>
          </p:txBody>
        </p:sp>
        <p:sp>
          <p:nvSpPr>
            <p:cNvPr id="120874" name="AutoShape 42"/>
            <p:cNvSpPr>
              <a:spLocks noChangeArrowheads="1"/>
            </p:cNvSpPr>
            <p:nvPr/>
          </p:nvSpPr>
          <p:spPr bwMode="auto">
            <a:xfrm>
              <a:off x="4829" y="2361"/>
              <a:ext cx="471" cy="300"/>
            </a:xfrm>
            <a:prstGeom prst="roundRect">
              <a:avLst>
                <a:gd name="adj" fmla="val 16667"/>
              </a:avLst>
            </a:prstGeom>
            <a:solidFill>
              <a:srgbClr val="FFCC00"/>
            </a:solidFill>
            <a:ln w="28575">
              <a:solidFill>
                <a:schemeClr val="tx1"/>
              </a:solidFill>
              <a:round/>
              <a:headEnd/>
              <a:tailEnd/>
            </a:ln>
            <a:effectLst/>
          </p:spPr>
          <p:txBody>
            <a:bodyPr wrap="none" anchor="ctr"/>
            <a:lstStyle/>
            <a:p>
              <a:pPr algn="ctr"/>
              <a:r>
                <a:rPr lang="en-US" altLang="zh-TW" sz="900" b="1">
                  <a:latin typeface="Tahoma" pitchFamily="34" charset="0"/>
                </a:rPr>
                <a:t>Application</a:t>
              </a:r>
            </a:p>
          </p:txBody>
        </p:sp>
      </p:grpSp>
      <p:grpSp>
        <p:nvGrpSpPr>
          <p:cNvPr id="120875" name="Group 43"/>
          <p:cNvGrpSpPr>
            <a:grpSpLocks/>
          </p:cNvGrpSpPr>
          <p:nvPr/>
        </p:nvGrpSpPr>
        <p:grpSpPr bwMode="auto">
          <a:xfrm>
            <a:off x="6721475" y="4808538"/>
            <a:ext cx="825500" cy="1068387"/>
            <a:chOff x="4808" y="2349"/>
            <a:chExt cx="520" cy="673"/>
          </a:xfrm>
        </p:grpSpPr>
        <p:sp>
          <p:nvSpPr>
            <p:cNvPr id="120876" name="AutoShape 44"/>
            <p:cNvSpPr>
              <a:spLocks noChangeArrowheads="1"/>
            </p:cNvSpPr>
            <p:nvPr/>
          </p:nvSpPr>
          <p:spPr bwMode="auto">
            <a:xfrm>
              <a:off x="4808" y="2349"/>
              <a:ext cx="520" cy="673"/>
            </a:xfrm>
            <a:prstGeom prst="roundRect">
              <a:avLst>
                <a:gd name="adj" fmla="val 4134"/>
              </a:avLst>
            </a:prstGeom>
            <a:solidFill>
              <a:srgbClr val="B2B2B2"/>
            </a:solidFill>
            <a:ln w="28575">
              <a:solidFill>
                <a:schemeClr val="tx1"/>
              </a:solidFill>
              <a:round/>
              <a:headEnd/>
              <a:tailEnd/>
            </a:ln>
            <a:effectLst/>
          </p:spPr>
          <p:txBody>
            <a:bodyPr wrap="none" anchor="ctr"/>
            <a:lstStyle/>
            <a:p>
              <a:pPr algn="ctr"/>
              <a:endParaRPr lang="en-US" sz="900" b="1">
                <a:solidFill>
                  <a:schemeClr val="bg1"/>
                </a:solidFill>
                <a:latin typeface="Tahoma" pitchFamily="34" charset="0"/>
              </a:endParaRPr>
            </a:p>
          </p:txBody>
        </p:sp>
        <p:sp>
          <p:nvSpPr>
            <p:cNvPr id="120877" name="AutoShape 45"/>
            <p:cNvSpPr>
              <a:spLocks noChangeArrowheads="1"/>
            </p:cNvSpPr>
            <p:nvPr/>
          </p:nvSpPr>
          <p:spPr bwMode="auto">
            <a:xfrm>
              <a:off x="4829" y="2692"/>
              <a:ext cx="471" cy="299"/>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900" b="1">
                  <a:latin typeface="Tahoma" pitchFamily="34" charset="0"/>
                </a:rPr>
                <a:t>Operating</a:t>
              </a:r>
            </a:p>
            <a:p>
              <a:pPr algn="ctr"/>
              <a:r>
                <a:rPr lang="en-US" altLang="zh-TW" sz="900" b="1">
                  <a:latin typeface="Tahoma" pitchFamily="34" charset="0"/>
                </a:rPr>
                <a:t>System</a:t>
              </a:r>
            </a:p>
          </p:txBody>
        </p:sp>
        <p:sp>
          <p:nvSpPr>
            <p:cNvPr id="120878" name="AutoShape 46"/>
            <p:cNvSpPr>
              <a:spLocks noChangeArrowheads="1"/>
            </p:cNvSpPr>
            <p:nvPr/>
          </p:nvSpPr>
          <p:spPr bwMode="auto">
            <a:xfrm>
              <a:off x="4829" y="2361"/>
              <a:ext cx="471" cy="300"/>
            </a:xfrm>
            <a:prstGeom prst="roundRect">
              <a:avLst>
                <a:gd name="adj" fmla="val 16667"/>
              </a:avLst>
            </a:prstGeom>
            <a:solidFill>
              <a:srgbClr val="FFCC00"/>
            </a:solidFill>
            <a:ln w="28575">
              <a:solidFill>
                <a:schemeClr val="tx1"/>
              </a:solidFill>
              <a:round/>
              <a:headEnd/>
              <a:tailEnd/>
            </a:ln>
            <a:effectLst/>
          </p:spPr>
          <p:txBody>
            <a:bodyPr wrap="none" anchor="ctr"/>
            <a:lstStyle/>
            <a:p>
              <a:pPr algn="ctr"/>
              <a:r>
                <a:rPr lang="en-US" altLang="zh-TW" sz="900" b="1">
                  <a:latin typeface="Tahoma" pitchFamily="34" charset="0"/>
                </a:rPr>
                <a:t>Application</a:t>
              </a:r>
            </a:p>
          </p:txBody>
        </p:sp>
      </p:grpSp>
      <p:grpSp>
        <p:nvGrpSpPr>
          <p:cNvPr id="120879" name="Group 47"/>
          <p:cNvGrpSpPr>
            <a:grpSpLocks/>
          </p:cNvGrpSpPr>
          <p:nvPr/>
        </p:nvGrpSpPr>
        <p:grpSpPr bwMode="auto">
          <a:xfrm>
            <a:off x="6937375" y="4725988"/>
            <a:ext cx="825500" cy="1068387"/>
            <a:chOff x="4808" y="2349"/>
            <a:chExt cx="520" cy="673"/>
          </a:xfrm>
        </p:grpSpPr>
        <p:sp>
          <p:nvSpPr>
            <p:cNvPr id="120880" name="AutoShape 48"/>
            <p:cNvSpPr>
              <a:spLocks noChangeArrowheads="1"/>
            </p:cNvSpPr>
            <p:nvPr/>
          </p:nvSpPr>
          <p:spPr bwMode="auto">
            <a:xfrm>
              <a:off x="4808" y="2349"/>
              <a:ext cx="520" cy="673"/>
            </a:xfrm>
            <a:prstGeom prst="roundRect">
              <a:avLst>
                <a:gd name="adj" fmla="val 4134"/>
              </a:avLst>
            </a:prstGeom>
            <a:solidFill>
              <a:srgbClr val="B2B2B2"/>
            </a:solidFill>
            <a:ln w="28575">
              <a:solidFill>
                <a:schemeClr val="tx1"/>
              </a:solidFill>
              <a:round/>
              <a:headEnd/>
              <a:tailEnd/>
            </a:ln>
            <a:effectLst/>
          </p:spPr>
          <p:txBody>
            <a:bodyPr wrap="none" anchor="ctr"/>
            <a:lstStyle/>
            <a:p>
              <a:pPr algn="ctr"/>
              <a:endParaRPr lang="en-US" sz="900" b="1">
                <a:solidFill>
                  <a:schemeClr val="bg1"/>
                </a:solidFill>
                <a:latin typeface="Tahoma" pitchFamily="34" charset="0"/>
              </a:endParaRPr>
            </a:p>
          </p:txBody>
        </p:sp>
        <p:sp>
          <p:nvSpPr>
            <p:cNvPr id="120881" name="AutoShape 49"/>
            <p:cNvSpPr>
              <a:spLocks noChangeArrowheads="1"/>
            </p:cNvSpPr>
            <p:nvPr/>
          </p:nvSpPr>
          <p:spPr bwMode="auto">
            <a:xfrm>
              <a:off x="4829" y="2692"/>
              <a:ext cx="471" cy="299"/>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900" b="1">
                  <a:latin typeface="Tahoma" pitchFamily="34" charset="0"/>
                </a:rPr>
                <a:t>Operating</a:t>
              </a:r>
            </a:p>
            <a:p>
              <a:pPr algn="ctr"/>
              <a:r>
                <a:rPr lang="en-US" altLang="zh-TW" sz="900" b="1">
                  <a:latin typeface="Tahoma" pitchFamily="34" charset="0"/>
                </a:rPr>
                <a:t>System</a:t>
              </a:r>
            </a:p>
          </p:txBody>
        </p:sp>
        <p:sp>
          <p:nvSpPr>
            <p:cNvPr id="120882" name="AutoShape 50"/>
            <p:cNvSpPr>
              <a:spLocks noChangeArrowheads="1"/>
            </p:cNvSpPr>
            <p:nvPr/>
          </p:nvSpPr>
          <p:spPr bwMode="auto">
            <a:xfrm>
              <a:off x="4829" y="2361"/>
              <a:ext cx="471" cy="300"/>
            </a:xfrm>
            <a:prstGeom prst="roundRect">
              <a:avLst>
                <a:gd name="adj" fmla="val 16667"/>
              </a:avLst>
            </a:prstGeom>
            <a:solidFill>
              <a:srgbClr val="FFCC00"/>
            </a:solidFill>
            <a:ln w="28575">
              <a:solidFill>
                <a:schemeClr val="tx1"/>
              </a:solidFill>
              <a:round/>
              <a:headEnd/>
              <a:tailEnd/>
            </a:ln>
            <a:effectLst/>
          </p:spPr>
          <p:txBody>
            <a:bodyPr wrap="none" anchor="ctr"/>
            <a:lstStyle/>
            <a:p>
              <a:pPr algn="ctr"/>
              <a:r>
                <a:rPr lang="en-US" altLang="zh-TW" sz="900" b="1">
                  <a:latin typeface="Tahoma" pitchFamily="34" charset="0"/>
                </a:rPr>
                <a:t>Application</a:t>
              </a:r>
            </a:p>
          </p:txBody>
        </p:sp>
      </p:grpSp>
      <p:grpSp>
        <p:nvGrpSpPr>
          <p:cNvPr id="120883" name="Group 51"/>
          <p:cNvGrpSpPr>
            <a:grpSpLocks/>
          </p:cNvGrpSpPr>
          <p:nvPr/>
        </p:nvGrpSpPr>
        <p:grpSpPr bwMode="auto">
          <a:xfrm>
            <a:off x="7153275" y="4652963"/>
            <a:ext cx="825500" cy="1068387"/>
            <a:chOff x="4808" y="2349"/>
            <a:chExt cx="520" cy="673"/>
          </a:xfrm>
        </p:grpSpPr>
        <p:sp>
          <p:nvSpPr>
            <p:cNvPr id="120884" name="AutoShape 52"/>
            <p:cNvSpPr>
              <a:spLocks noChangeArrowheads="1"/>
            </p:cNvSpPr>
            <p:nvPr/>
          </p:nvSpPr>
          <p:spPr bwMode="auto">
            <a:xfrm>
              <a:off x="4808" y="2349"/>
              <a:ext cx="520" cy="673"/>
            </a:xfrm>
            <a:prstGeom prst="roundRect">
              <a:avLst>
                <a:gd name="adj" fmla="val 4134"/>
              </a:avLst>
            </a:prstGeom>
            <a:solidFill>
              <a:srgbClr val="B2B2B2"/>
            </a:solidFill>
            <a:ln w="28575">
              <a:solidFill>
                <a:schemeClr val="tx1"/>
              </a:solidFill>
              <a:round/>
              <a:headEnd/>
              <a:tailEnd/>
            </a:ln>
            <a:effectLst/>
          </p:spPr>
          <p:txBody>
            <a:bodyPr wrap="none" anchor="ctr"/>
            <a:lstStyle/>
            <a:p>
              <a:pPr algn="ctr"/>
              <a:endParaRPr lang="en-US" sz="900" b="1">
                <a:solidFill>
                  <a:schemeClr val="bg1"/>
                </a:solidFill>
                <a:latin typeface="Tahoma" pitchFamily="34" charset="0"/>
              </a:endParaRPr>
            </a:p>
          </p:txBody>
        </p:sp>
        <p:sp>
          <p:nvSpPr>
            <p:cNvPr id="120885" name="AutoShape 53"/>
            <p:cNvSpPr>
              <a:spLocks noChangeArrowheads="1"/>
            </p:cNvSpPr>
            <p:nvPr/>
          </p:nvSpPr>
          <p:spPr bwMode="auto">
            <a:xfrm>
              <a:off x="4829" y="2692"/>
              <a:ext cx="471" cy="299"/>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900" b="1">
                  <a:latin typeface="Tahoma" pitchFamily="34" charset="0"/>
                </a:rPr>
                <a:t>Operating</a:t>
              </a:r>
            </a:p>
            <a:p>
              <a:pPr algn="ctr"/>
              <a:r>
                <a:rPr lang="en-US" altLang="zh-TW" sz="900" b="1">
                  <a:latin typeface="Tahoma" pitchFamily="34" charset="0"/>
                </a:rPr>
                <a:t>System</a:t>
              </a:r>
            </a:p>
          </p:txBody>
        </p:sp>
        <p:sp>
          <p:nvSpPr>
            <p:cNvPr id="120886" name="AutoShape 54"/>
            <p:cNvSpPr>
              <a:spLocks noChangeArrowheads="1"/>
            </p:cNvSpPr>
            <p:nvPr/>
          </p:nvSpPr>
          <p:spPr bwMode="auto">
            <a:xfrm>
              <a:off x="4829" y="2361"/>
              <a:ext cx="471" cy="300"/>
            </a:xfrm>
            <a:prstGeom prst="roundRect">
              <a:avLst>
                <a:gd name="adj" fmla="val 16667"/>
              </a:avLst>
            </a:prstGeom>
            <a:solidFill>
              <a:srgbClr val="FFCC00"/>
            </a:solidFill>
            <a:ln w="28575">
              <a:solidFill>
                <a:schemeClr val="tx1"/>
              </a:solidFill>
              <a:round/>
              <a:headEnd/>
              <a:tailEnd/>
            </a:ln>
            <a:effectLst/>
          </p:spPr>
          <p:txBody>
            <a:bodyPr wrap="none" anchor="ctr"/>
            <a:lstStyle/>
            <a:p>
              <a:pPr algn="ctr"/>
              <a:r>
                <a:rPr lang="en-US" altLang="zh-TW" sz="900" b="1">
                  <a:latin typeface="Tahoma" pitchFamily="34" charset="0"/>
                </a:rPr>
                <a:t>Application</a:t>
              </a:r>
            </a:p>
          </p:txBody>
        </p:sp>
      </p:grpSp>
      <p:grpSp>
        <p:nvGrpSpPr>
          <p:cNvPr id="120887" name="Group 55"/>
          <p:cNvGrpSpPr>
            <a:grpSpLocks/>
          </p:cNvGrpSpPr>
          <p:nvPr/>
        </p:nvGrpSpPr>
        <p:grpSpPr bwMode="auto">
          <a:xfrm>
            <a:off x="7369175" y="4665663"/>
            <a:ext cx="825500" cy="1068387"/>
            <a:chOff x="4808" y="2349"/>
            <a:chExt cx="520" cy="673"/>
          </a:xfrm>
        </p:grpSpPr>
        <p:sp>
          <p:nvSpPr>
            <p:cNvPr id="120888" name="AutoShape 56"/>
            <p:cNvSpPr>
              <a:spLocks noChangeArrowheads="1"/>
            </p:cNvSpPr>
            <p:nvPr/>
          </p:nvSpPr>
          <p:spPr bwMode="auto">
            <a:xfrm>
              <a:off x="4808" y="2349"/>
              <a:ext cx="520" cy="673"/>
            </a:xfrm>
            <a:prstGeom prst="roundRect">
              <a:avLst>
                <a:gd name="adj" fmla="val 4134"/>
              </a:avLst>
            </a:prstGeom>
            <a:solidFill>
              <a:srgbClr val="B2B2B2"/>
            </a:solidFill>
            <a:ln w="28575">
              <a:solidFill>
                <a:schemeClr val="tx1"/>
              </a:solidFill>
              <a:round/>
              <a:headEnd/>
              <a:tailEnd/>
            </a:ln>
            <a:effectLst/>
          </p:spPr>
          <p:txBody>
            <a:bodyPr wrap="none" anchor="ctr"/>
            <a:lstStyle/>
            <a:p>
              <a:pPr algn="ctr"/>
              <a:endParaRPr lang="en-US" sz="900" b="1">
                <a:solidFill>
                  <a:schemeClr val="bg1"/>
                </a:solidFill>
                <a:latin typeface="Tahoma" pitchFamily="34" charset="0"/>
              </a:endParaRPr>
            </a:p>
          </p:txBody>
        </p:sp>
        <p:sp>
          <p:nvSpPr>
            <p:cNvPr id="120889" name="AutoShape 57"/>
            <p:cNvSpPr>
              <a:spLocks noChangeArrowheads="1"/>
            </p:cNvSpPr>
            <p:nvPr/>
          </p:nvSpPr>
          <p:spPr bwMode="auto">
            <a:xfrm>
              <a:off x="4829" y="2692"/>
              <a:ext cx="471" cy="299"/>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900" b="1">
                  <a:latin typeface="Tahoma" pitchFamily="34" charset="0"/>
                </a:rPr>
                <a:t>Operating</a:t>
              </a:r>
            </a:p>
            <a:p>
              <a:pPr algn="ctr"/>
              <a:r>
                <a:rPr lang="en-US" altLang="zh-TW" sz="900" b="1">
                  <a:latin typeface="Tahoma" pitchFamily="34" charset="0"/>
                </a:rPr>
                <a:t>System</a:t>
              </a:r>
            </a:p>
          </p:txBody>
        </p:sp>
        <p:sp>
          <p:nvSpPr>
            <p:cNvPr id="120890" name="AutoShape 58"/>
            <p:cNvSpPr>
              <a:spLocks noChangeArrowheads="1"/>
            </p:cNvSpPr>
            <p:nvPr/>
          </p:nvSpPr>
          <p:spPr bwMode="auto">
            <a:xfrm>
              <a:off x="4829" y="2361"/>
              <a:ext cx="471" cy="300"/>
            </a:xfrm>
            <a:prstGeom prst="roundRect">
              <a:avLst>
                <a:gd name="adj" fmla="val 16667"/>
              </a:avLst>
            </a:prstGeom>
            <a:solidFill>
              <a:srgbClr val="FFCC00"/>
            </a:solidFill>
            <a:ln w="28575">
              <a:solidFill>
                <a:schemeClr val="tx1"/>
              </a:solidFill>
              <a:round/>
              <a:headEnd/>
              <a:tailEnd/>
            </a:ln>
            <a:effectLst/>
          </p:spPr>
          <p:txBody>
            <a:bodyPr wrap="none" anchor="ctr"/>
            <a:lstStyle/>
            <a:p>
              <a:pPr algn="ctr"/>
              <a:r>
                <a:rPr lang="en-US" altLang="zh-TW" sz="900" b="1">
                  <a:latin typeface="Tahoma" pitchFamily="34" charset="0"/>
                </a:rPr>
                <a:t>Applications</a:t>
              </a:r>
            </a:p>
          </p:txBody>
        </p:sp>
      </p:grpSp>
      <p:pic>
        <p:nvPicPr>
          <p:cNvPr id="120891" name="Picture 59" descr="MCj04289450000[1]"/>
          <p:cNvPicPr>
            <a:picLocks noChangeAspect="1" noChangeArrowheads="1"/>
          </p:cNvPicPr>
          <p:nvPr/>
        </p:nvPicPr>
        <p:blipFill>
          <a:blip r:embed="rId2"/>
          <a:srcRect/>
          <a:stretch>
            <a:fillRect/>
          </a:stretch>
        </p:blipFill>
        <p:spPr bwMode="auto">
          <a:xfrm>
            <a:off x="3708400" y="5487988"/>
            <a:ext cx="936625" cy="671512"/>
          </a:xfrm>
          <a:prstGeom prst="rect">
            <a:avLst/>
          </a:prstGeom>
          <a:noFill/>
        </p:spPr>
      </p:pic>
      <p:grpSp>
        <p:nvGrpSpPr>
          <p:cNvPr id="120892" name="Group 60"/>
          <p:cNvGrpSpPr>
            <a:grpSpLocks/>
          </p:cNvGrpSpPr>
          <p:nvPr/>
        </p:nvGrpSpPr>
        <p:grpSpPr bwMode="auto">
          <a:xfrm>
            <a:off x="5013325" y="5745163"/>
            <a:ext cx="503238" cy="144462"/>
            <a:chOff x="3516" y="3087"/>
            <a:chExt cx="317" cy="91"/>
          </a:xfrm>
        </p:grpSpPr>
        <p:sp>
          <p:nvSpPr>
            <p:cNvPr id="120893" name="Line 61"/>
            <p:cNvSpPr>
              <a:spLocks noChangeShapeType="1"/>
            </p:cNvSpPr>
            <p:nvPr/>
          </p:nvSpPr>
          <p:spPr bwMode="auto">
            <a:xfrm>
              <a:off x="3516" y="3087"/>
              <a:ext cx="317" cy="0"/>
            </a:xfrm>
            <a:prstGeom prst="line">
              <a:avLst/>
            </a:prstGeom>
            <a:noFill/>
            <a:ln w="38100">
              <a:solidFill>
                <a:schemeClr val="tx1"/>
              </a:solidFill>
              <a:round/>
              <a:headEnd/>
              <a:tailEnd/>
            </a:ln>
            <a:effectLst/>
          </p:spPr>
          <p:txBody>
            <a:bodyPr/>
            <a:lstStyle/>
            <a:p>
              <a:endParaRPr lang="en-IN"/>
            </a:p>
          </p:txBody>
        </p:sp>
        <p:sp>
          <p:nvSpPr>
            <p:cNvPr id="120894" name="Line 62"/>
            <p:cNvSpPr>
              <a:spLocks noChangeShapeType="1"/>
            </p:cNvSpPr>
            <p:nvPr/>
          </p:nvSpPr>
          <p:spPr bwMode="auto">
            <a:xfrm>
              <a:off x="3516" y="3178"/>
              <a:ext cx="317" cy="0"/>
            </a:xfrm>
            <a:prstGeom prst="line">
              <a:avLst/>
            </a:prstGeom>
            <a:noFill/>
            <a:ln w="38100">
              <a:solidFill>
                <a:schemeClr val="tx1"/>
              </a:solidFill>
              <a:round/>
              <a:headEnd/>
              <a:tailEnd/>
            </a:ln>
            <a:effectLst/>
          </p:spPr>
          <p:txBody>
            <a:bodyPr/>
            <a:lstStyle/>
            <a:p>
              <a:endParaRPr lang="en-IN"/>
            </a:p>
          </p:txBody>
        </p:sp>
      </p:grpSp>
      <p:sp>
        <p:nvSpPr>
          <p:cNvPr id="120895" name="Rectangle 63"/>
          <p:cNvSpPr>
            <a:spLocks noChangeArrowheads="1"/>
          </p:cNvSpPr>
          <p:nvPr/>
        </p:nvSpPr>
        <p:spPr bwMode="auto">
          <a:xfrm>
            <a:off x="3521075" y="4976813"/>
            <a:ext cx="1492250" cy="366712"/>
          </a:xfrm>
          <a:prstGeom prst="rect">
            <a:avLst/>
          </a:prstGeom>
          <a:noFill/>
          <a:ln w="9525">
            <a:noFill/>
            <a:miter lim="800000"/>
            <a:headEnd/>
            <a:tailEnd/>
          </a:ln>
          <a:effectLst/>
        </p:spPr>
        <p:txBody>
          <a:bodyPr wrap="none">
            <a:spAutoFit/>
          </a:bodyPr>
          <a:lstStyle/>
          <a:p>
            <a:r>
              <a:rPr lang="en-US" altLang="zh-TW" sz="1800">
                <a:latin typeface="Arial" pitchFamily="34" charset="0"/>
              </a:rPr>
              <a:t>Virtualization</a:t>
            </a:r>
          </a:p>
        </p:txBody>
      </p:sp>
      <p:grpSp>
        <p:nvGrpSpPr>
          <p:cNvPr id="120896" name="Group 64"/>
          <p:cNvGrpSpPr>
            <a:grpSpLocks/>
          </p:cNvGrpSpPr>
          <p:nvPr/>
        </p:nvGrpSpPr>
        <p:grpSpPr bwMode="auto">
          <a:xfrm>
            <a:off x="2987675" y="5745163"/>
            <a:ext cx="503238" cy="144462"/>
            <a:chOff x="3516" y="3087"/>
            <a:chExt cx="317" cy="91"/>
          </a:xfrm>
        </p:grpSpPr>
        <p:sp>
          <p:nvSpPr>
            <p:cNvPr id="120897" name="Line 65"/>
            <p:cNvSpPr>
              <a:spLocks noChangeShapeType="1"/>
            </p:cNvSpPr>
            <p:nvPr/>
          </p:nvSpPr>
          <p:spPr bwMode="auto">
            <a:xfrm>
              <a:off x="3516" y="3087"/>
              <a:ext cx="317" cy="0"/>
            </a:xfrm>
            <a:prstGeom prst="line">
              <a:avLst/>
            </a:prstGeom>
            <a:noFill/>
            <a:ln w="38100">
              <a:solidFill>
                <a:schemeClr val="tx1"/>
              </a:solidFill>
              <a:round/>
              <a:headEnd/>
              <a:tailEnd/>
            </a:ln>
            <a:effectLst/>
          </p:spPr>
          <p:txBody>
            <a:bodyPr/>
            <a:lstStyle/>
            <a:p>
              <a:endParaRPr lang="en-IN"/>
            </a:p>
          </p:txBody>
        </p:sp>
        <p:sp>
          <p:nvSpPr>
            <p:cNvPr id="120898" name="Line 66"/>
            <p:cNvSpPr>
              <a:spLocks noChangeShapeType="1"/>
            </p:cNvSpPr>
            <p:nvPr/>
          </p:nvSpPr>
          <p:spPr bwMode="auto">
            <a:xfrm>
              <a:off x="3516" y="3178"/>
              <a:ext cx="317" cy="0"/>
            </a:xfrm>
            <a:prstGeom prst="line">
              <a:avLst/>
            </a:prstGeom>
            <a:noFill/>
            <a:ln w="38100">
              <a:solidFill>
                <a:schemeClr val="tx1"/>
              </a:solidFill>
              <a:round/>
              <a:headEnd/>
              <a:tailEnd/>
            </a:ln>
            <a:effectLst/>
          </p:spPr>
          <p:txBody>
            <a:bodyPr/>
            <a:lstStyle/>
            <a:p>
              <a:endParaRPr lang="en-IN"/>
            </a:p>
          </p:txBody>
        </p:sp>
      </p:grpSp>
      <p:sp>
        <p:nvSpPr>
          <p:cNvPr id="120899" name="Text Box 67"/>
          <p:cNvSpPr txBox="1">
            <a:spLocks noChangeArrowheads="1"/>
          </p:cNvSpPr>
          <p:nvPr/>
        </p:nvSpPr>
        <p:spPr bwMode="auto">
          <a:xfrm>
            <a:off x="3040063" y="5997575"/>
            <a:ext cx="387350" cy="366713"/>
          </a:xfrm>
          <a:prstGeom prst="rect">
            <a:avLst/>
          </a:prstGeom>
          <a:noFill/>
          <a:ln w="9525">
            <a:noFill/>
            <a:miter lim="800000"/>
            <a:headEnd/>
            <a:tailEnd/>
          </a:ln>
          <a:effectLst/>
        </p:spPr>
        <p:txBody>
          <a:bodyPr wrap="none">
            <a:spAutoFit/>
          </a:bodyPr>
          <a:lstStyle/>
          <a:p>
            <a:r>
              <a:rPr lang="en-US" altLang="zh-TW" sz="1800">
                <a:latin typeface="Arial" pitchFamily="34" charset="0"/>
              </a:rPr>
              <a:t>or</a:t>
            </a:r>
          </a:p>
        </p:txBody>
      </p:sp>
      <p:sp>
        <p:nvSpPr>
          <p:cNvPr id="120900" name="Text Box 68"/>
          <p:cNvSpPr txBox="1">
            <a:spLocks noChangeArrowheads="1"/>
          </p:cNvSpPr>
          <p:nvPr/>
        </p:nvSpPr>
        <p:spPr bwMode="auto">
          <a:xfrm>
            <a:off x="5076825" y="5949950"/>
            <a:ext cx="387350" cy="366713"/>
          </a:xfrm>
          <a:prstGeom prst="rect">
            <a:avLst/>
          </a:prstGeom>
          <a:noFill/>
          <a:ln w="9525">
            <a:noFill/>
            <a:miter lim="800000"/>
            <a:headEnd/>
            <a:tailEnd/>
          </a:ln>
          <a:effectLst/>
        </p:spPr>
        <p:txBody>
          <a:bodyPr wrap="none">
            <a:spAutoFit/>
          </a:bodyPr>
          <a:lstStyle/>
          <a:p>
            <a:r>
              <a:rPr lang="en-US" altLang="zh-TW" sz="1800">
                <a:latin typeface="Arial" pitchFamily="34" charset="0"/>
              </a:rPr>
              <a:t>or</a:t>
            </a:r>
          </a:p>
        </p:txBody>
      </p:sp>
      <p:sp>
        <p:nvSpPr>
          <p:cNvPr id="120902" name="Text Box 70"/>
          <p:cNvSpPr txBox="1">
            <a:spLocks noChangeArrowheads="1"/>
          </p:cNvSpPr>
          <p:nvPr/>
        </p:nvSpPr>
        <p:spPr bwMode="auto">
          <a:xfrm>
            <a:off x="5013325" y="4881563"/>
            <a:ext cx="454025" cy="823912"/>
          </a:xfrm>
          <a:prstGeom prst="rect">
            <a:avLst/>
          </a:prstGeom>
          <a:noFill/>
          <a:ln w="12700" algn="ctr">
            <a:noFill/>
            <a:miter lim="800000"/>
            <a:headEnd/>
            <a:tailEnd/>
          </a:ln>
          <a:effectLst/>
        </p:spPr>
        <p:txBody>
          <a:bodyPr wrap="none">
            <a:spAutoFit/>
          </a:bodyPr>
          <a:lstStyle/>
          <a:p>
            <a:r>
              <a:rPr lang="en-US" altLang="zh-TW" sz="4800">
                <a:solidFill>
                  <a:srgbClr val="FF0000"/>
                </a:solidFill>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35" name="AutoShape 275"/>
          <p:cNvSpPr>
            <a:spLocks noChangeArrowheads="1"/>
          </p:cNvSpPr>
          <p:nvPr/>
        </p:nvSpPr>
        <p:spPr bwMode="auto">
          <a:xfrm>
            <a:off x="323850" y="2492375"/>
            <a:ext cx="5256213" cy="3313113"/>
          </a:xfrm>
          <a:prstGeom prst="roundRect">
            <a:avLst>
              <a:gd name="adj" fmla="val 8912"/>
            </a:avLst>
          </a:prstGeom>
          <a:solidFill>
            <a:srgbClr val="0000FF">
              <a:alpha val="13000"/>
            </a:srgbClr>
          </a:solidFill>
          <a:ln w="9525">
            <a:noFill/>
            <a:round/>
            <a:headEnd/>
            <a:tailEnd/>
          </a:ln>
          <a:effectLst/>
        </p:spPr>
        <p:txBody>
          <a:bodyPr wrap="none" anchor="ctr"/>
          <a:lstStyle/>
          <a:p>
            <a:pPr algn="r"/>
            <a:r>
              <a:rPr lang="en-US" altLang="zh-TW" sz="1800">
                <a:latin typeface="Arial" pitchFamily="34" charset="0"/>
              </a:rPr>
              <a:t>Management</a:t>
            </a:r>
          </a:p>
          <a:p>
            <a:pPr algn="r"/>
            <a:r>
              <a:rPr lang="en-US" altLang="zh-TW" sz="1800">
                <a:latin typeface="Arial" pitchFamily="34" charset="0"/>
              </a:rPr>
              <a:t>System </a:t>
            </a:r>
          </a:p>
        </p:txBody>
      </p:sp>
      <p:sp>
        <p:nvSpPr>
          <p:cNvPr id="15362" name="Rectangle 2"/>
          <p:cNvSpPr>
            <a:spLocks noGrp="1" noChangeArrowheads="1"/>
          </p:cNvSpPr>
          <p:nvPr>
            <p:ph type="title"/>
          </p:nvPr>
        </p:nvSpPr>
        <p:spPr/>
        <p:txBody>
          <a:bodyPr/>
          <a:lstStyle/>
          <a:p>
            <a:r>
              <a:rPr lang="en-US" altLang="zh-TW"/>
              <a:t>Issues in Virtualization for Cloud-Computing</a:t>
            </a:r>
          </a:p>
        </p:txBody>
      </p:sp>
      <p:sp>
        <p:nvSpPr>
          <p:cNvPr id="15366" name="Rectangle 6"/>
          <p:cNvSpPr>
            <a:spLocks noGrp="1" noChangeArrowheads="1"/>
          </p:cNvSpPr>
          <p:nvPr>
            <p:ph type="body" idx="1"/>
          </p:nvPr>
        </p:nvSpPr>
        <p:spPr>
          <a:xfrm>
            <a:off x="457200" y="1268413"/>
            <a:ext cx="8229600" cy="2965450"/>
          </a:xfrm>
        </p:spPr>
        <p:txBody>
          <a:bodyPr/>
          <a:lstStyle/>
          <a:p>
            <a:pPr>
              <a:lnSpc>
                <a:spcPct val="90000"/>
              </a:lnSpc>
            </a:pPr>
            <a:r>
              <a:rPr lang="en-US" altLang="zh-TW" sz="2800"/>
              <a:t>Abiquo/abicloud may provide partial solutions</a:t>
            </a:r>
          </a:p>
        </p:txBody>
      </p:sp>
      <p:grpSp>
        <p:nvGrpSpPr>
          <p:cNvPr id="15509" name="Group 149"/>
          <p:cNvGrpSpPr>
            <a:grpSpLocks/>
          </p:cNvGrpSpPr>
          <p:nvPr/>
        </p:nvGrpSpPr>
        <p:grpSpPr bwMode="auto">
          <a:xfrm>
            <a:off x="727075" y="2619375"/>
            <a:ext cx="1193800" cy="1422400"/>
            <a:chOff x="3387" y="598"/>
            <a:chExt cx="2085" cy="2617"/>
          </a:xfrm>
        </p:grpSpPr>
        <p:sp>
          <p:nvSpPr>
            <p:cNvPr id="15510" name="AutoShape 150"/>
            <p:cNvSpPr>
              <a:spLocks noChangeArrowheads="1"/>
            </p:cNvSpPr>
            <p:nvPr/>
          </p:nvSpPr>
          <p:spPr bwMode="auto">
            <a:xfrm>
              <a:off x="3976" y="2639"/>
              <a:ext cx="984" cy="576"/>
            </a:xfrm>
            <a:prstGeom prst="roundRect">
              <a:avLst>
                <a:gd name="adj" fmla="val 16667"/>
              </a:avLst>
            </a:prstGeom>
            <a:solidFill>
              <a:srgbClr val="0033CC"/>
            </a:solidFill>
            <a:ln w="19050">
              <a:solidFill>
                <a:schemeClr val="tx1"/>
              </a:solidFill>
              <a:round/>
              <a:headEnd/>
              <a:tailEnd/>
            </a:ln>
            <a:effectLst/>
          </p:spPr>
          <p:txBody>
            <a:bodyPr wrap="none" anchor="ctr"/>
            <a:lstStyle/>
            <a:p>
              <a:pPr algn="ctr"/>
              <a:r>
                <a:rPr lang="en-US" altLang="zh-TW" sz="600" b="1">
                  <a:solidFill>
                    <a:schemeClr val="bg1"/>
                  </a:solidFill>
                  <a:latin typeface="Tahoma" pitchFamily="34" charset="0"/>
                </a:rPr>
                <a:t>Hardware</a:t>
              </a:r>
            </a:p>
          </p:txBody>
        </p:sp>
        <p:sp>
          <p:nvSpPr>
            <p:cNvPr id="15511" name="AutoShape 151"/>
            <p:cNvSpPr>
              <a:spLocks noChangeArrowheads="1"/>
            </p:cNvSpPr>
            <p:nvPr/>
          </p:nvSpPr>
          <p:spPr bwMode="auto">
            <a:xfrm>
              <a:off x="3387" y="915"/>
              <a:ext cx="1088" cy="1295"/>
            </a:xfrm>
            <a:prstGeom prst="roundRect">
              <a:avLst>
                <a:gd name="adj" fmla="val 4134"/>
              </a:avLst>
            </a:prstGeom>
            <a:solidFill>
              <a:srgbClr val="B2B2B2"/>
            </a:solidFill>
            <a:ln w="19050">
              <a:solidFill>
                <a:schemeClr val="tx1"/>
              </a:solidFill>
              <a:round/>
              <a:headEnd/>
              <a:tailEnd/>
            </a:ln>
            <a:effectLst/>
          </p:spPr>
          <p:txBody>
            <a:bodyPr wrap="none" anchor="ctr"/>
            <a:lstStyle/>
            <a:p>
              <a:pPr algn="ctr"/>
              <a:endParaRPr lang="en-US" sz="600" b="1">
                <a:solidFill>
                  <a:schemeClr val="bg1"/>
                </a:solidFill>
                <a:latin typeface="Tahoma" pitchFamily="34" charset="0"/>
              </a:endParaRPr>
            </a:p>
          </p:txBody>
        </p:sp>
        <p:sp>
          <p:nvSpPr>
            <p:cNvPr id="15512" name="AutoShape 152"/>
            <p:cNvSpPr>
              <a:spLocks noChangeArrowheads="1"/>
            </p:cNvSpPr>
            <p:nvPr/>
          </p:nvSpPr>
          <p:spPr bwMode="auto">
            <a:xfrm>
              <a:off x="3432" y="1589"/>
              <a:ext cx="984" cy="576"/>
            </a:xfrm>
            <a:prstGeom prst="roundRect">
              <a:avLst>
                <a:gd name="adj" fmla="val 16667"/>
              </a:avLst>
            </a:prstGeom>
            <a:solidFill>
              <a:srgbClr val="FF3399"/>
            </a:solidFill>
            <a:ln w="19050">
              <a:solidFill>
                <a:schemeClr val="tx1"/>
              </a:solidFill>
              <a:round/>
              <a:headEnd/>
              <a:tailEnd/>
            </a:ln>
            <a:effectLst/>
          </p:spPr>
          <p:txBody>
            <a:bodyPr wrap="none" anchor="ctr"/>
            <a:lstStyle/>
            <a:p>
              <a:pPr algn="ctr"/>
              <a:r>
                <a:rPr lang="en-US" altLang="zh-TW" sz="600" b="1">
                  <a:latin typeface="Tahoma" pitchFamily="34" charset="0"/>
                </a:rPr>
                <a:t>Operating</a:t>
              </a:r>
            </a:p>
            <a:p>
              <a:pPr algn="ctr"/>
              <a:r>
                <a:rPr lang="en-US" altLang="zh-TW" sz="600" b="1">
                  <a:latin typeface="Tahoma" pitchFamily="34" charset="0"/>
                </a:rPr>
                <a:t>System</a:t>
              </a:r>
            </a:p>
          </p:txBody>
        </p:sp>
        <p:sp>
          <p:nvSpPr>
            <p:cNvPr id="15513" name="AutoShape 153"/>
            <p:cNvSpPr>
              <a:spLocks noChangeArrowheads="1"/>
            </p:cNvSpPr>
            <p:nvPr/>
          </p:nvSpPr>
          <p:spPr bwMode="auto">
            <a:xfrm>
              <a:off x="3432" y="954"/>
              <a:ext cx="984" cy="576"/>
            </a:xfrm>
            <a:prstGeom prst="roundRect">
              <a:avLst>
                <a:gd name="adj" fmla="val 16667"/>
              </a:avLst>
            </a:prstGeom>
            <a:solidFill>
              <a:srgbClr val="FFCC00"/>
            </a:solidFill>
            <a:ln w="19050">
              <a:solidFill>
                <a:schemeClr val="tx1"/>
              </a:solidFill>
              <a:round/>
              <a:headEnd/>
              <a:tailEnd/>
            </a:ln>
            <a:effectLst/>
          </p:spPr>
          <p:txBody>
            <a:bodyPr wrap="none" anchor="ctr"/>
            <a:lstStyle/>
            <a:p>
              <a:pPr algn="ctr"/>
              <a:r>
                <a:rPr lang="en-US" altLang="zh-TW" sz="600" b="1">
                  <a:latin typeface="Tahoma" pitchFamily="34" charset="0"/>
                </a:rPr>
                <a:t>Application</a:t>
              </a:r>
            </a:p>
          </p:txBody>
        </p:sp>
        <p:sp>
          <p:nvSpPr>
            <p:cNvPr id="15514" name="AutoShape 154"/>
            <p:cNvSpPr>
              <a:spLocks noChangeArrowheads="1"/>
            </p:cNvSpPr>
            <p:nvPr/>
          </p:nvSpPr>
          <p:spPr bwMode="auto">
            <a:xfrm>
              <a:off x="3983" y="2321"/>
              <a:ext cx="984" cy="272"/>
            </a:xfrm>
            <a:prstGeom prst="roundRect">
              <a:avLst>
                <a:gd name="adj" fmla="val 16667"/>
              </a:avLst>
            </a:prstGeom>
            <a:solidFill>
              <a:schemeClr val="hlink"/>
            </a:solidFill>
            <a:ln w="19050">
              <a:solidFill>
                <a:schemeClr val="tx1"/>
              </a:solidFill>
              <a:round/>
              <a:headEnd/>
              <a:tailEnd/>
            </a:ln>
            <a:effectLst/>
          </p:spPr>
          <p:txBody>
            <a:bodyPr wrap="none" anchor="ctr"/>
            <a:lstStyle/>
            <a:p>
              <a:pPr algn="ctr"/>
              <a:r>
                <a:rPr lang="en-US" altLang="zh-TW" sz="600" b="1">
                  <a:solidFill>
                    <a:schemeClr val="bg1"/>
                  </a:solidFill>
                  <a:latin typeface="Tahoma" pitchFamily="34" charset="0"/>
                </a:rPr>
                <a:t>Hypervisor</a:t>
              </a:r>
            </a:p>
          </p:txBody>
        </p:sp>
        <p:sp>
          <p:nvSpPr>
            <p:cNvPr id="15515" name="AutoShape 155"/>
            <p:cNvSpPr>
              <a:spLocks noChangeArrowheads="1"/>
            </p:cNvSpPr>
            <p:nvPr/>
          </p:nvSpPr>
          <p:spPr bwMode="auto">
            <a:xfrm>
              <a:off x="3660" y="870"/>
              <a:ext cx="1088" cy="1295"/>
            </a:xfrm>
            <a:prstGeom prst="roundRect">
              <a:avLst>
                <a:gd name="adj" fmla="val 4134"/>
              </a:avLst>
            </a:prstGeom>
            <a:solidFill>
              <a:srgbClr val="B2B2B2"/>
            </a:solidFill>
            <a:ln w="19050">
              <a:solidFill>
                <a:schemeClr val="tx1"/>
              </a:solidFill>
              <a:round/>
              <a:headEnd/>
              <a:tailEnd/>
            </a:ln>
            <a:effectLst/>
          </p:spPr>
          <p:txBody>
            <a:bodyPr wrap="none" anchor="ctr"/>
            <a:lstStyle/>
            <a:p>
              <a:pPr algn="ctr"/>
              <a:endParaRPr lang="en-US" sz="600" b="1">
                <a:solidFill>
                  <a:schemeClr val="bg1"/>
                </a:solidFill>
                <a:latin typeface="Tahoma" pitchFamily="34" charset="0"/>
              </a:endParaRPr>
            </a:p>
          </p:txBody>
        </p:sp>
        <p:sp>
          <p:nvSpPr>
            <p:cNvPr id="15516" name="AutoShape 156"/>
            <p:cNvSpPr>
              <a:spLocks noChangeArrowheads="1"/>
            </p:cNvSpPr>
            <p:nvPr/>
          </p:nvSpPr>
          <p:spPr bwMode="auto">
            <a:xfrm>
              <a:off x="3705" y="1544"/>
              <a:ext cx="984" cy="576"/>
            </a:xfrm>
            <a:prstGeom prst="roundRect">
              <a:avLst>
                <a:gd name="adj" fmla="val 16667"/>
              </a:avLst>
            </a:prstGeom>
            <a:solidFill>
              <a:srgbClr val="FF3399"/>
            </a:solidFill>
            <a:ln w="19050">
              <a:solidFill>
                <a:schemeClr val="tx1"/>
              </a:solidFill>
              <a:round/>
              <a:headEnd/>
              <a:tailEnd/>
            </a:ln>
            <a:effectLst/>
          </p:spPr>
          <p:txBody>
            <a:bodyPr wrap="none" anchor="ctr"/>
            <a:lstStyle/>
            <a:p>
              <a:pPr algn="ctr"/>
              <a:r>
                <a:rPr lang="en-US" altLang="zh-TW" sz="600" b="1">
                  <a:latin typeface="Tahoma" pitchFamily="34" charset="0"/>
                </a:rPr>
                <a:t>Operating</a:t>
              </a:r>
            </a:p>
            <a:p>
              <a:pPr algn="ctr"/>
              <a:r>
                <a:rPr lang="en-US" altLang="zh-TW" sz="600" b="1">
                  <a:latin typeface="Tahoma" pitchFamily="34" charset="0"/>
                </a:rPr>
                <a:t>System</a:t>
              </a:r>
            </a:p>
          </p:txBody>
        </p:sp>
        <p:sp>
          <p:nvSpPr>
            <p:cNvPr id="15517" name="AutoShape 157"/>
            <p:cNvSpPr>
              <a:spLocks noChangeArrowheads="1"/>
            </p:cNvSpPr>
            <p:nvPr/>
          </p:nvSpPr>
          <p:spPr bwMode="auto">
            <a:xfrm>
              <a:off x="3705" y="909"/>
              <a:ext cx="984" cy="576"/>
            </a:xfrm>
            <a:prstGeom prst="roundRect">
              <a:avLst>
                <a:gd name="adj" fmla="val 16667"/>
              </a:avLst>
            </a:prstGeom>
            <a:solidFill>
              <a:srgbClr val="FFCC00"/>
            </a:solidFill>
            <a:ln w="19050">
              <a:solidFill>
                <a:schemeClr val="tx1"/>
              </a:solidFill>
              <a:round/>
              <a:headEnd/>
              <a:tailEnd/>
            </a:ln>
            <a:effectLst/>
          </p:spPr>
          <p:txBody>
            <a:bodyPr wrap="none" anchor="ctr"/>
            <a:lstStyle/>
            <a:p>
              <a:pPr algn="ctr"/>
              <a:r>
                <a:rPr lang="en-US" altLang="zh-TW" sz="600" b="1">
                  <a:latin typeface="Tahoma" pitchFamily="34" charset="0"/>
                </a:rPr>
                <a:t>Application</a:t>
              </a:r>
            </a:p>
          </p:txBody>
        </p:sp>
        <p:sp>
          <p:nvSpPr>
            <p:cNvPr id="15518" name="AutoShape 158"/>
            <p:cNvSpPr>
              <a:spLocks noChangeArrowheads="1"/>
            </p:cNvSpPr>
            <p:nvPr/>
          </p:nvSpPr>
          <p:spPr bwMode="auto">
            <a:xfrm>
              <a:off x="3931" y="799"/>
              <a:ext cx="1088" cy="1295"/>
            </a:xfrm>
            <a:prstGeom prst="roundRect">
              <a:avLst>
                <a:gd name="adj" fmla="val 4134"/>
              </a:avLst>
            </a:prstGeom>
            <a:solidFill>
              <a:srgbClr val="B2B2B2"/>
            </a:solidFill>
            <a:ln w="19050">
              <a:solidFill>
                <a:schemeClr val="tx1"/>
              </a:solidFill>
              <a:round/>
              <a:headEnd/>
              <a:tailEnd/>
            </a:ln>
            <a:effectLst/>
          </p:spPr>
          <p:txBody>
            <a:bodyPr wrap="none" anchor="ctr"/>
            <a:lstStyle/>
            <a:p>
              <a:pPr algn="ctr"/>
              <a:endParaRPr lang="en-US" sz="600" b="1">
                <a:solidFill>
                  <a:schemeClr val="bg1"/>
                </a:solidFill>
                <a:latin typeface="Tahoma" pitchFamily="34" charset="0"/>
              </a:endParaRPr>
            </a:p>
          </p:txBody>
        </p:sp>
        <p:sp>
          <p:nvSpPr>
            <p:cNvPr id="15519" name="AutoShape 159"/>
            <p:cNvSpPr>
              <a:spLocks noChangeArrowheads="1"/>
            </p:cNvSpPr>
            <p:nvPr/>
          </p:nvSpPr>
          <p:spPr bwMode="auto">
            <a:xfrm>
              <a:off x="3976" y="1473"/>
              <a:ext cx="984" cy="576"/>
            </a:xfrm>
            <a:prstGeom prst="roundRect">
              <a:avLst>
                <a:gd name="adj" fmla="val 16667"/>
              </a:avLst>
            </a:prstGeom>
            <a:solidFill>
              <a:srgbClr val="FF3399"/>
            </a:solidFill>
            <a:ln w="19050">
              <a:solidFill>
                <a:schemeClr val="tx1"/>
              </a:solidFill>
              <a:round/>
              <a:headEnd/>
              <a:tailEnd/>
            </a:ln>
            <a:effectLst/>
          </p:spPr>
          <p:txBody>
            <a:bodyPr wrap="none" anchor="ctr"/>
            <a:lstStyle/>
            <a:p>
              <a:pPr algn="ctr"/>
              <a:r>
                <a:rPr lang="en-US" altLang="zh-TW" sz="600" b="1">
                  <a:latin typeface="Tahoma" pitchFamily="34" charset="0"/>
                </a:rPr>
                <a:t>Operating</a:t>
              </a:r>
            </a:p>
            <a:p>
              <a:pPr algn="ctr"/>
              <a:r>
                <a:rPr lang="en-US" altLang="zh-TW" sz="600" b="1">
                  <a:latin typeface="Tahoma" pitchFamily="34" charset="0"/>
                </a:rPr>
                <a:t>System</a:t>
              </a:r>
            </a:p>
          </p:txBody>
        </p:sp>
        <p:sp>
          <p:nvSpPr>
            <p:cNvPr id="15520" name="AutoShape 160"/>
            <p:cNvSpPr>
              <a:spLocks noChangeArrowheads="1"/>
            </p:cNvSpPr>
            <p:nvPr/>
          </p:nvSpPr>
          <p:spPr bwMode="auto">
            <a:xfrm>
              <a:off x="3976" y="838"/>
              <a:ext cx="984" cy="576"/>
            </a:xfrm>
            <a:prstGeom prst="roundRect">
              <a:avLst>
                <a:gd name="adj" fmla="val 16667"/>
              </a:avLst>
            </a:prstGeom>
            <a:solidFill>
              <a:srgbClr val="FFCC00"/>
            </a:solidFill>
            <a:ln w="19050">
              <a:solidFill>
                <a:schemeClr val="tx1"/>
              </a:solidFill>
              <a:round/>
              <a:headEnd/>
              <a:tailEnd/>
            </a:ln>
            <a:effectLst/>
          </p:spPr>
          <p:txBody>
            <a:bodyPr wrap="none" anchor="ctr"/>
            <a:lstStyle/>
            <a:p>
              <a:pPr algn="ctr"/>
              <a:r>
                <a:rPr lang="en-US" altLang="zh-TW" sz="600" b="1">
                  <a:latin typeface="Tahoma" pitchFamily="34" charset="0"/>
                </a:rPr>
                <a:t>Application</a:t>
              </a:r>
            </a:p>
          </p:txBody>
        </p:sp>
        <p:sp>
          <p:nvSpPr>
            <p:cNvPr id="15521" name="AutoShape 161"/>
            <p:cNvSpPr>
              <a:spLocks noChangeArrowheads="1"/>
            </p:cNvSpPr>
            <p:nvPr/>
          </p:nvSpPr>
          <p:spPr bwMode="auto">
            <a:xfrm>
              <a:off x="4158" y="709"/>
              <a:ext cx="1088" cy="1295"/>
            </a:xfrm>
            <a:prstGeom prst="roundRect">
              <a:avLst>
                <a:gd name="adj" fmla="val 4134"/>
              </a:avLst>
            </a:prstGeom>
            <a:solidFill>
              <a:srgbClr val="B2B2B2"/>
            </a:solidFill>
            <a:ln w="19050">
              <a:solidFill>
                <a:schemeClr val="tx1"/>
              </a:solidFill>
              <a:round/>
              <a:headEnd/>
              <a:tailEnd/>
            </a:ln>
            <a:effectLst/>
          </p:spPr>
          <p:txBody>
            <a:bodyPr wrap="none" anchor="ctr"/>
            <a:lstStyle/>
            <a:p>
              <a:pPr algn="ctr"/>
              <a:endParaRPr lang="en-US" sz="600" b="1">
                <a:solidFill>
                  <a:schemeClr val="bg1"/>
                </a:solidFill>
                <a:latin typeface="Tahoma" pitchFamily="34" charset="0"/>
              </a:endParaRPr>
            </a:p>
          </p:txBody>
        </p:sp>
        <p:sp>
          <p:nvSpPr>
            <p:cNvPr id="15522" name="AutoShape 162"/>
            <p:cNvSpPr>
              <a:spLocks noChangeArrowheads="1"/>
            </p:cNvSpPr>
            <p:nvPr/>
          </p:nvSpPr>
          <p:spPr bwMode="auto">
            <a:xfrm>
              <a:off x="4203" y="1383"/>
              <a:ext cx="984" cy="576"/>
            </a:xfrm>
            <a:prstGeom prst="roundRect">
              <a:avLst>
                <a:gd name="adj" fmla="val 16667"/>
              </a:avLst>
            </a:prstGeom>
            <a:solidFill>
              <a:srgbClr val="FF3399"/>
            </a:solidFill>
            <a:ln w="19050">
              <a:solidFill>
                <a:schemeClr val="tx1"/>
              </a:solidFill>
              <a:round/>
              <a:headEnd/>
              <a:tailEnd/>
            </a:ln>
            <a:effectLst/>
          </p:spPr>
          <p:txBody>
            <a:bodyPr wrap="none" anchor="ctr"/>
            <a:lstStyle/>
            <a:p>
              <a:pPr algn="ctr"/>
              <a:r>
                <a:rPr lang="en-US" altLang="zh-TW" sz="600" b="1">
                  <a:latin typeface="Tahoma" pitchFamily="34" charset="0"/>
                </a:rPr>
                <a:t>Operating</a:t>
              </a:r>
            </a:p>
            <a:p>
              <a:pPr algn="ctr"/>
              <a:r>
                <a:rPr lang="en-US" altLang="zh-TW" sz="600" b="1">
                  <a:latin typeface="Tahoma" pitchFamily="34" charset="0"/>
                </a:rPr>
                <a:t>System</a:t>
              </a:r>
            </a:p>
          </p:txBody>
        </p:sp>
        <p:sp>
          <p:nvSpPr>
            <p:cNvPr id="15523" name="AutoShape 163"/>
            <p:cNvSpPr>
              <a:spLocks noChangeArrowheads="1"/>
            </p:cNvSpPr>
            <p:nvPr/>
          </p:nvSpPr>
          <p:spPr bwMode="auto">
            <a:xfrm>
              <a:off x="4203" y="748"/>
              <a:ext cx="984" cy="576"/>
            </a:xfrm>
            <a:prstGeom prst="roundRect">
              <a:avLst>
                <a:gd name="adj" fmla="val 16667"/>
              </a:avLst>
            </a:prstGeom>
            <a:solidFill>
              <a:srgbClr val="FFCC00"/>
            </a:solidFill>
            <a:ln w="19050">
              <a:solidFill>
                <a:schemeClr val="tx1"/>
              </a:solidFill>
              <a:round/>
              <a:headEnd/>
              <a:tailEnd/>
            </a:ln>
            <a:effectLst/>
          </p:spPr>
          <p:txBody>
            <a:bodyPr wrap="none" anchor="ctr"/>
            <a:lstStyle/>
            <a:p>
              <a:pPr algn="ctr"/>
              <a:r>
                <a:rPr lang="en-US" altLang="zh-TW" sz="600" b="1">
                  <a:latin typeface="Tahoma" pitchFamily="34" charset="0"/>
                </a:rPr>
                <a:t>Application</a:t>
              </a:r>
            </a:p>
          </p:txBody>
        </p:sp>
        <p:sp>
          <p:nvSpPr>
            <p:cNvPr id="15524" name="AutoShape 164"/>
            <p:cNvSpPr>
              <a:spLocks noChangeArrowheads="1"/>
            </p:cNvSpPr>
            <p:nvPr/>
          </p:nvSpPr>
          <p:spPr bwMode="auto">
            <a:xfrm>
              <a:off x="4384" y="598"/>
              <a:ext cx="1088" cy="1295"/>
            </a:xfrm>
            <a:prstGeom prst="roundRect">
              <a:avLst>
                <a:gd name="adj" fmla="val 4134"/>
              </a:avLst>
            </a:prstGeom>
            <a:solidFill>
              <a:srgbClr val="B2B2B2"/>
            </a:solidFill>
            <a:ln w="19050">
              <a:solidFill>
                <a:schemeClr val="tx1"/>
              </a:solidFill>
              <a:round/>
              <a:headEnd/>
              <a:tailEnd/>
            </a:ln>
            <a:effectLst/>
          </p:spPr>
          <p:txBody>
            <a:bodyPr wrap="none" anchor="ctr"/>
            <a:lstStyle/>
            <a:p>
              <a:pPr algn="ctr"/>
              <a:endParaRPr lang="en-US" sz="600" b="1">
                <a:solidFill>
                  <a:schemeClr val="bg1"/>
                </a:solidFill>
                <a:latin typeface="Tahoma" pitchFamily="34" charset="0"/>
              </a:endParaRPr>
            </a:p>
          </p:txBody>
        </p:sp>
        <p:sp>
          <p:nvSpPr>
            <p:cNvPr id="15525" name="AutoShape 165"/>
            <p:cNvSpPr>
              <a:spLocks noChangeArrowheads="1"/>
            </p:cNvSpPr>
            <p:nvPr/>
          </p:nvSpPr>
          <p:spPr bwMode="auto">
            <a:xfrm>
              <a:off x="4429" y="1272"/>
              <a:ext cx="984" cy="576"/>
            </a:xfrm>
            <a:prstGeom prst="roundRect">
              <a:avLst>
                <a:gd name="adj" fmla="val 16667"/>
              </a:avLst>
            </a:prstGeom>
            <a:solidFill>
              <a:srgbClr val="FF3399"/>
            </a:solidFill>
            <a:ln w="19050">
              <a:solidFill>
                <a:schemeClr val="tx1"/>
              </a:solidFill>
              <a:round/>
              <a:headEnd/>
              <a:tailEnd/>
            </a:ln>
            <a:effectLst/>
          </p:spPr>
          <p:txBody>
            <a:bodyPr wrap="none" anchor="ctr"/>
            <a:lstStyle/>
            <a:p>
              <a:pPr algn="ctr"/>
              <a:r>
                <a:rPr lang="en-US" altLang="zh-TW" sz="600" b="1">
                  <a:latin typeface="Tahoma" pitchFamily="34" charset="0"/>
                </a:rPr>
                <a:t>Operating</a:t>
              </a:r>
            </a:p>
            <a:p>
              <a:pPr algn="ctr"/>
              <a:r>
                <a:rPr lang="en-US" altLang="zh-TW" sz="600" b="1">
                  <a:latin typeface="Tahoma" pitchFamily="34" charset="0"/>
                </a:rPr>
                <a:t>System</a:t>
              </a:r>
            </a:p>
          </p:txBody>
        </p:sp>
        <p:sp>
          <p:nvSpPr>
            <p:cNvPr id="15526" name="AutoShape 166"/>
            <p:cNvSpPr>
              <a:spLocks noChangeArrowheads="1"/>
            </p:cNvSpPr>
            <p:nvPr/>
          </p:nvSpPr>
          <p:spPr bwMode="auto">
            <a:xfrm>
              <a:off x="4429" y="637"/>
              <a:ext cx="984" cy="576"/>
            </a:xfrm>
            <a:prstGeom prst="roundRect">
              <a:avLst>
                <a:gd name="adj" fmla="val 16667"/>
              </a:avLst>
            </a:prstGeom>
            <a:solidFill>
              <a:srgbClr val="FFCC00"/>
            </a:solidFill>
            <a:ln w="19050">
              <a:solidFill>
                <a:schemeClr val="tx1"/>
              </a:solidFill>
              <a:round/>
              <a:headEnd/>
              <a:tailEnd/>
            </a:ln>
            <a:effectLst/>
          </p:spPr>
          <p:txBody>
            <a:bodyPr wrap="none" anchor="ctr"/>
            <a:lstStyle/>
            <a:p>
              <a:pPr algn="ctr"/>
              <a:r>
                <a:rPr lang="en-US" altLang="zh-TW" sz="600" b="1">
                  <a:latin typeface="Tahoma" pitchFamily="34" charset="0"/>
                </a:rPr>
                <a:t>Applications</a:t>
              </a:r>
            </a:p>
          </p:txBody>
        </p:sp>
      </p:grpSp>
      <p:grpSp>
        <p:nvGrpSpPr>
          <p:cNvPr id="15581" name="Group 221"/>
          <p:cNvGrpSpPr>
            <a:grpSpLocks/>
          </p:cNvGrpSpPr>
          <p:nvPr/>
        </p:nvGrpSpPr>
        <p:grpSpPr bwMode="auto">
          <a:xfrm>
            <a:off x="2009775" y="2636838"/>
            <a:ext cx="1193800" cy="1422400"/>
            <a:chOff x="3387" y="598"/>
            <a:chExt cx="2085" cy="2617"/>
          </a:xfrm>
        </p:grpSpPr>
        <p:sp>
          <p:nvSpPr>
            <p:cNvPr id="15582" name="AutoShape 222"/>
            <p:cNvSpPr>
              <a:spLocks noChangeArrowheads="1"/>
            </p:cNvSpPr>
            <p:nvPr/>
          </p:nvSpPr>
          <p:spPr bwMode="auto">
            <a:xfrm>
              <a:off x="3976" y="2639"/>
              <a:ext cx="984" cy="576"/>
            </a:xfrm>
            <a:prstGeom prst="roundRect">
              <a:avLst>
                <a:gd name="adj" fmla="val 16667"/>
              </a:avLst>
            </a:prstGeom>
            <a:solidFill>
              <a:srgbClr val="0033CC"/>
            </a:solidFill>
            <a:ln w="19050">
              <a:solidFill>
                <a:schemeClr val="tx1"/>
              </a:solidFill>
              <a:round/>
              <a:headEnd/>
              <a:tailEnd/>
            </a:ln>
            <a:effectLst/>
          </p:spPr>
          <p:txBody>
            <a:bodyPr wrap="none" anchor="ctr"/>
            <a:lstStyle/>
            <a:p>
              <a:pPr algn="ctr"/>
              <a:r>
                <a:rPr lang="en-US" altLang="zh-TW" sz="600" b="1">
                  <a:solidFill>
                    <a:schemeClr val="bg1"/>
                  </a:solidFill>
                  <a:latin typeface="Tahoma" pitchFamily="34" charset="0"/>
                </a:rPr>
                <a:t>Hardware</a:t>
              </a:r>
            </a:p>
          </p:txBody>
        </p:sp>
        <p:sp>
          <p:nvSpPr>
            <p:cNvPr id="15583" name="AutoShape 223"/>
            <p:cNvSpPr>
              <a:spLocks noChangeArrowheads="1"/>
            </p:cNvSpPr>
            <p:nvPr/>
          </p:nvSpPr>
          <p:spPr bwMode="auto">
            <a:xfrm>
              <a:off x="3387" y="915"/>
              <a:ext cx="1088" cy="1295"/>
            </a:xfrm>
            <a:prstGeom prst="roundRect">
              <a:avLst>
                <a:gd name="adj" fmla="val 4134"/>
              </a:avLst>
            </a:prstGeom>
            <a:solidFill>
              <a:srgbClr val="B2B2B2"/>
            </a:solidFill>
            <a:ln w="19050">
              <a:solidFill>
                <a:schemeClr val="tx1"/>
              </a:solidFill>
              <a:round/>
              <a:headEnd/>
              <a:tailEnd/>
            </a:ln>
            <a:effectLst/>
          </p:spPr>
          <p:txBody>
            <a:bodyPr wrap="none" anchor="ctr"/>
            <a:lstStyle/>
            <a:p>
              <a:pPr algn="ctr"/>
              <a:endParaRPr lang="en-US" sz="600" b="1">
                <a:solidFill>
                  <a:schemeClr val="bg1"/>
                </a:solidFill>
                <a:latin typeface="Tahoma" pitchFamily="34" charset="0"/>
              </a:endParaRPr>
            </a:p>
          </p:txBody>
        </p:sp>
        <p:sp>
          <p:nvSpPr>
            <p:cNvPr id="15584" name="AutoShape 224"/>
            <p:cNvSpPr>
              <a:spLocks noChangeArrowheads="1"/>
            </p:cNvSpPr>
            <p:nvPr/>
          </p:nvSpPr>
          <p:spPr bwMode="auto">
            <a:xfrm>
              <a:off x="3432" y="1589"/>
              <a:ext cx="984" cy="576"/>
            </a:xfrm>
            <a:prstGeom prst="roundRect">
              <a:avLst>
                <a:gd name="adj" fmla="val 16667"/>
              </a:avLst>
            </a:prstGeom>
            <a:solidFill>
              <a:srgbClr val="FF3399"/>
            </a:solidFill>
            <a:ln w="19050">
              <a:solidFill>
                <a:schemeClr val="tx1"/>
              </a:solidFill>
              <a:round/>
              <a:headEnd/>
              <a:tailEnd/>
            </a:ln>
            <a:effectLst/>
          </p:spPr>
          <p:txBody>
            <a:bodyPr wrap="none" anchor="ctr"/>
            <a:lstStyle/>
            <a:p>
              <a:pPr algn="ctr"/>
              <a:r>
                <a:rPr lang="en-US" altLang="zh-TW" sz="600" b="1">
                  <a:latin typeface="Tahoma" pitchFamily="34" charset="0"/>
                </a:rPr>
                <a:t>Operating</a:t>
              </a:r>
            </a:p>
            <a:p>
              <a:pPr algn="ctr"/>
              <a:r>
                <a:rPr lang="en-US" altLang="zh-TW" sz="600" b="1">
                  <a:latin typeface="Tahoma" pitchFamily="34" charset="0"/>
                </a:rPr>
                <a:t>System</a:t>
              </a:r>
            </a:p>
          </p:txBody>
        </p:sp>
        <p:sp>
          <p:nvSpPr>
            <p:cNvPr id="15585" name="AutoShape 225"/>
            <p:cNvSpPr>
              <a:spLocks noChangeArrowheads="1"/>
            </p:cNvSpPr>
            <p:nvPr/>
          </p:nvSpPr>
          <p:spPr bwMode="auto">
            <a:xfrm>
              <a:off x="3432" y="954"/>
              <a:ext cx="984" cy="576"/>
            </a:xfrm>
            <a:prstGeom prst="roundRect">
              <a:avLst>
                <a:gd name="adj" fmla="val 16667"/>
              </a:avLst>
            </a:prstGeom>
            <a:solidFill>
              <a:srgbClr val="FFCC00"/>
            </a:solidFill>
            <a:ln w="19050">
              <a:solidFill>
                <a:schemeClr val="tx1"/>
              </a:solidFill>
              <a:round/>
              <a:headEnd/>
              <a:tailEnd/>
            </a:ln>
            <a:effectLst/>
          </p:spPr>
          <p:txBody>
            <a:bodyPr wrap="none" anchor="ctr"/>
            <a:lstStyle/>
            <a:p>
              <a:pPr algn="ctr"/>
              <a:r>
                <a:rPr lang="en-US" altLang="zh-TW" sz="600" b="1">
                  <a:latin typeface="Tahoma" pitchFamily="34" charset="0"/>
                </a:rPr>
                <a:t>Application</a:t>
              </a:r>
            </a:p>
          </p:txBody>
        </p:sp>
        <p:sp>
          <p:nvSpPr>
            <p:cNvPr id="15586" name="AutoShape 226"/>
            <p:cNvSpPr>
              <a:spLocks noChangeArrowheads="1"/>
            </p:cNvSpPr>
            <p:nvPr/>
          </p:nvSpPr>
          <p:spPr bwMode="auto">
            <a:xfrm>
              <a:off x="3983" y="2321"/>
              <a:ext cx="984" cy="272"/>
            </a:xfrm>
            <a:prstGeom prst="roundRect">
              <a:avLst>
                <a:gd name="adj" fmla="val 16667"/>
              </a:avLst>
            </a:prstGeom>
            <a:solidFill>
              <a:schemeClr val="hlink"/>
            </a:solidFill>
            <a:ln w="19050">
              <a:solidFill>
                <a:schemeClr val="tx1"/>
              </a:solidFill>
              <a:round/>
              <a:headEnd/>
              <a:tailEnd/>
            </a:ln>
            <a:effectLst/>
          </p:spPr>
          <p:txBody>
            <a:bodyPr wrap="none" anchor="ctr"/>
            <a:lstStyle/>
            <a:p>
              <a:pPr algn="ctr"/>
              <a:r>
                <a:rPr lang="en-US" altLang="zh-TW" sz="600" b="1">
                  <a:solidFill>
                    <a:schemeClr val="bg1"/>
                  </a:solidFill>
                  <a:latin typeface="Tahoma" pitchFamily="34" charset="0"/>
                </a:rPr>
                <a:t>Hypervisor</a:t>
              </a:r>
            </a:p>
          </p:txBody>
        </p:sp>
        <p:sp>
          <p:nvSpPr>
            <p:cNvPr id="15587" name="AutoShape 227"/>
            <p:cNvSpPr>
              <a:spLocks noChangeArrowheads="1"/>
            </p:cNvSpPr>
            <p:nvPr/>
          </p:nvSpPr>
          <p:spPr bwMode="auto">
            <a:xfrm>
              <a:off x="3660" y="870"/>
              <a:ext cx="1088" cy="1295"/>
            </a:xfrm>
            <a:prstGeom prst="roundRect">
              <a:avLst>
                <a:gd name="adj" fmla="val 4134"/>
              </a:avLst>
            </a:prstGeom>
            <a:solidFill>
              <a:srgbClr val="B2B2B2"/>
            </a:solidFill>
            <a:ln w="19050">
              <a:solidFill>
                <a:schemeClr val="tx1"/>
              </a:solidFill>
              <a:round/>
              <a:headEnd/>
              <a:tailEnd/>
            </a:ln>
            <a:effectLst/>
          </p:spPr>
          <p:txBody>
            <a:bodyPr wrap="none" anchor="ctr"/>
            <a:lstStyle/>
            <a:p>
              <a:pPr algn="ctr"/>
              <a:endParaRPr lang="en-US" sz="600" b="1">
                <a:solidFill>
                  <a:schemeClr val="bg1"/>
                </a:solidFill>
                <a:latin typeface="Tahoma" pitchFamily="34" charset="0"/>
              </a:endParaRPr>
            </a:p>
          </p:txBody>
        </p:sp>
        <p:sp>
          <p:nvSpPr>
            <p:cNvPr id="15588" name="AutoShape 228"/>
            <p:cNvSpPr>
              <a:spLocks noChangeArrowheads="1"/>
            </p:cNvSpPr>
            <p:nvPr/>
          </p:nvSpPr>
          <p:spPr bwMode="auto">
            <a:xfrm>
              <a:off x="3705" y="1544"/>
              <a:ext cx="984" cy="576"/>
            </a:xfrm>
            <a:prstGeom prst="roundRect">
              <a:avLst>
                <a:gd name="adj" fmla="val 16667"/>
              </a:avLst>
            </a:prstGeom>
            <a:solidFill>
              <a:srgbClr val="FF3399"/>
            </a:solidFill>
            <a:ln w="19050">
              <a:solidFill>
                <a:schemeClr val="tx1"/>
              </a:solidFill>
              <a:round/>
              <a:headEnd/>
              <a:tailEnd/>
            </a:ln>
            <a:effectLst/>
          </p:spPr>
          <p:txBody>
            <a:bodyPr wrap="none" anchor="ctr"/>
            <a:lstStyle/>
            <a:p>
              <a:pPr algn="ctr"/>
              <a:r>
                <a:rPr lang="en-US" altLang="zh-TW" sz="600" b="1">
                  <a:latin typeface="Tahoma" pitchFamily="34" charset="0"/>
                </a:rPr>
                <a:t>Operating</a:t>
              </a:r>
            </a:p>
            <a:p>
              <a:pPr algn="ctr"/>
              <a:r>
                <a:rPr lang="en-US" altLang="zh-TW" sz="600" b="1">
                  <a:latin typeface="Tahoma" pitchFamily="34" charset="0"/>
                </a:rPr>
                <a:t>System</a:t>
              </a:r>
            </a:p>
          </p:txBody>
        </p:sp>
        <p:sp>
          <p:nvSpPr>
            <p:cNvPr id="15589" name="AutoShape 229"/>
            <p:cNvSpPr>
              <a:spLocks noChangeArrowheads="1"/>
            </p:cNvSpPr>
            <p:nvPr/>
          </p:nvSpPr>
          <p:spPr bwMode="auto">
            <a:xfrm>
              <a:off x="3705" y="909"/>
              <a:ext cx="984" cy="576"/>
            </a:xfrm>
            <a:prstGeom prst="roundRect">
              <a:avLst>
                <a:gd name="adj" fmla="val 16667"/>
              </a:avLst>
            </a:prstGeom>
            <a:solidFill>
              <a:srgbClr val="FFCC00"/>
            </a:solidFill>
            <a:ln w="19050">
              <a:solidFill>
                <a:schemeClr val="tx1"/>
              </a:solidFill>
              <a:round/>
              <a:headEnd/>
              <a:tailEnd/>
            </a:ln>
            <a:effectLst/>
          </p:spPr>
          <p:txBody>
            <a:bodyPr wrap="none" anchor="ctr"/>
            <a:lstStyle/>
            <a:p>
              <a:pPr algn="ctr"/>
              <a:r>
                <a:rPr lang="en-US" altLang="zh-TW" sz="600" b="1">
                  <a:latin typeface="Tahoma" pitchFamily="34" charset="0"/>
                </a:rPr>
                <a:t>Application</a:t>
              </a:r>
            </a:p>
          </p:txBody>
        </p:sp>
        <p:sp>
          <p:nvSpPr>
            <p:cNvPr id="15590" name="AutoShape 230"/>
            <p:cNvSpPr>
              <a:spLocks noChangeArrowheads="1"/>
            </p:cNvSpPr>
            <p:nvPr/>
          </p:nvSpPr>
          <p:spPr bwMode="auto">
            <a:xfrm>
              <a:off x="3931" y="799"/>
              <a:ext cx="1088" cy="1295"/>
            </a:xfrm>
            <a:prstGeom prst="roundRect">
              <a:avLst>
                <a:gd name="adj" fmla="val 4134"/>
              </a:avLst>
            </a:prstGeom>
            <a:solidFill>
              <a:srgbClr val="B2B2B2"/>
            </a:solidFill>
            <a:ln w="19050">
              <a:solidFill>
                <a:schemeClr val="tx1"/>
              </a:solidFill>
              <a:round/>
              <a:headEnd/>
              <a:tailEnd/>
            </a:ln>
            <a:effectLst/>
          </p:spPr>
          <p:txBody>
            <a:bodyPr wrap="none" anchor="ctr"/>
            <a:lstStyle/>
            <a:p>
              <a:pPr algn="ctr"/>
              <a:endParaRPr lang="en-US" sz="600" b="1">
                <a:solidFill>
                  <a:schemeClr val="bg1"/>
                </a:solidFill>
                <a:latin typeface="Tahoma" pitchFamily="34" charset="0"/>
              </a:endParaRPr>
            </a:p>
          </p:txBody>
        </p:sp>
        <p:sp>
          <p:nvSpPr>
            <p:cNvPr id="15591" name="AutoShape 231"/>
            <p:cNvSpPr>
              <a:spLocks noChangeArrowheads="1"/>
            </p:cNvSpPr>
            <p:nvPr/>
          </p:nvSpPr>
          <p:spPr bwMode="auto">
            <a:xfrm>
              <a:off x="3976" y="1473"/>
              <a:ext cx="984" cy="576"/>
            </a:xfrm>
            <a:prstGeom prst="roundRect">
              <a:avLst>
                <a:gd name="adj" fmla="val 16667"/>
              </a:avLst>
            </a:prstGeom>
            <a:solidFill>
              <a:srgbClr val="FF3399"/>
            </a:solidFill>
            <a:ln w="19050">
              <a:solidFill>
                <a:schemeClr val="tx1"/>
              </a:solidFill>
              <a:round/>
              <a:headEnd/>
              <a:tailEnd/>
            </a:ln>
            <a:effectLst/>
          </p:spPr>
          <p:txBody>
            <a:bodyPr wrap="none" anchor="ctr"/>
            <a:lstStyle/>
            <a:p>
              <a:pPr algn="ctr"/>
              <a:r>
                <a:rPr lang="en-US" altLang="zh-TW" sz="600" b="1">
                  <a:latin typeface="Tahoma" pitchFamily="34" charset="0"/>
                </a:rPr>
                <a:t>Operating</a:t>
              </a:r>
            </a:p>
            <a:p>
              <a:pPr algn="ctr"/>
              <a:r>
                <a:rPr lang="en-US" altLang="zh-TW" sz="600" b="1">
                  <a:latin typeface="Tahoma" pitchFamily="34" charset="0"/>
                </a:rPr>
                <a:t>System</a:t>
              </a:r>
            </a:p>
          </p:txBody>
        </p:sp>
        <p:sp>
          <p:nvSpPr>
            <p:cNvPr id="15592" name="AutoShape 232"/>
            <p:cNvSpPr>
              <a:spLocks noChangeArrowheads="1"/>
            </p:cNvSpPr>
            <p:nvPr/>
          </p:nvSpPr>
          <p:spPr bwMode="auto">
            <a:xfrm>
              <a:off x="3976" y="838"/>
              <a:ext cx="984" cy="576"/>
            </a:xfrm>
            <a:prstGeom prst="roundRect">
              <a:avLst>
                <a:gd name="adj" fmla="val 16667"/>
              </a:avLst>
            </a:prstGeom>
            <a:solidFill>
              <a:srgbClr val="FFCC00"/>
            </a:solidFill>
            <a:ln w="19050">
              <a:solidFill>
                <a:schemeClr val="tx1"/>
              </a:solidFill>
              <a:round/>
              <a:headEnd/>
              <a:tailEnd/>
            </a:ln>
            <a:effectLst/>
          </p:spPr>
          <p:txBody>
            <a:bodyPr wrap="none" anchor="ctr"/>
            <a:lstStyle/>
            <a:p>
              <a:pPr algn="ctr"/>
              <a:r>
                <a:rPr lang="en-US" altLang="zh-TW" sz="600" b="1">
                  <a:latin typeface="Tahoma" pitchFamily="34" charset="0"/>
                </a:rPr>
                <a:t>Application</a:t>
              </a:r>
            </a:p>
          </p:txBody>
        </p:sp>
        <p:sp>
          <p:nvSpPr>
            <p:cNvPr id="15593" name="AutoShape 233"/>
            <p:cNvSpPr>
              <a:spLocks noChangeArrowheads="1"/>
            </p:cNvSpPr>
            <p:nvPr/>
          </p:nvSpPr>
          <p:spPr bwMode="auto">
            <a:xfrm>
              <a:off x="4158" y="709"/>
              <a:ext cx="1088" cy="1295"/>
            </a:xfrm>
            <a:prstGeom prst="roundRect">
              <a:avLst>
                <a:gd name="adj" fmla="val 4134"/>
              </a:avLst>
            </a:prstGeom>
            <a:solidFill>
              <a:srgbClr val="B2B2B2"/>
            </a:solidFill>
            <a:ln w="19050">
              <a:solidFill>
                <a:schemeClr val="tx1"/>
              </a:solidFill>
              <a:round/>
              <a:headEnd/>
              <a:tailEnd/>
            </a:ln>
            <a:effectLst/>
          </p:spPr>
          <p:txBody>
            <a:bodyPr wrap="none" anchor="ctr"/>
            <a:lstStyle/>
            <a:p>
              <a:pPr algn="ctr"/>
              <a:endParaRPr lang="en-US" sz="600" b="1">
                <a:solidFill>
                  <a:schemeClr val="bg1"/>
                </a:solidFill>
                <a:latin typeface="Tahoma" pitchFamily="34" charset="0"/>
              </a:endParaRPr>
            </a:p>
          </p:txBody>
        </p:sp>
        <p:sp>
          <p:nvSpPr>
            <p:cNvPr id="15594" name="AutoShape 234"/>
            <p:cNvSpPr>
              <a:spLocks noChangeArrowheads="1"/>
            </p:cNvSpPr>
            <p:nvPr/>
          </p:nvSpPr>
          <p:spPr bwMode="auto">
            <a:xfrm>
              <a:off x="4203" y="1383"/>
              <a:ext cx="984" cy="576"/>
            </a:xfrm>
            <a:prstGeom prst="roundRect">
              <a:avLst>
                <a:gd name="adj" fmla="val 16667"/>
              </a:avLst>
            </a:prstGeom>
            <a:solidFill>
              <a:srgbClr val="FF3399"/>
            </a:solidFill>
            <a:ln w="19050">
              <a:solidFill>
                <a:schemeClr val="tx1"/>
              </a:solidFill>
              <a:round/>
              <a:headEnd/>
              <a:tailEnd/>
            </a:ln>
            <a:effectLst/>
          </p:spPr>
          <p:txBody>
            <a:bodyPr wrap="none" anchor="ctr"/>
            <a:lstStyle/>
            <a:p>
              <a:pPr algn="ctr"/>
              <a:r>
                <a:rPr lang="en-US" altLang="zh-TW" sz="600" b="1">
                  <a:latin typeface="Tahoma" pitchFamily="34" charset="0"/>
                </a:rPr>
                <a:t>Operating</a:t>
              </a:r>
            </a:p>
            <a:p>
              <a:pPr algn="ctr"/>
              <a:r>
                <a:rPr lang="en-US" altLang="zh-TW" sz="600" b="1">
                  <a:latin typeface="Tahoma" pitchFamily="34" charset="0"/>
                </a:rPr>
                <a:t>System</a:t>
              </a:r>
            </a:p>
          </p:txBody>
        </p:sp>
        <p:sp>
          <p:nvSpPr>
            <p:cNvPr id="15595" name="AutoShape 235"/>
            <p:cNvSpPr>
              <a:spLocks noChangeArrowheads="1"/>
            </p:cNvSpPr>
            <p:nvPr/>
          </p:nvSpPr>
          <p:spPr bwMode="auto">
            <a:xfrm>
              <a:off x="4203" y="748"/>
              <a:ext cx="984" cy="576"/>
            </a:xfrm>
            <a:prstGeom prst="roundRect">
              <a:avLst>
                <a:gd name="adj" fmla="val 16667"/>
              </a:avLst>
            </a:prstGeom>
            <a:solidFill>
              <a:srgbClr val="FFCC00"/>
            </a:solidFill>
            <a:ln w="19050">
              <a:solidFill>
                <a:schemeClr val="tx1"/>
              </a:solidFill>
              <a:round/>
              <a:headEnd/>
              <a:tailEnd/>
            </a:ln>
            <a:effectLst/>
          </p:spPr>
          <p:txBody>
            <a:bodyPr wrap="none" anchor="ctr"/>
            <a:lstStyle/>
            <a:p>
              <a:pPr algn="ctr"/>
              <a:r>
                <a:rPr lang="en-US" altLang="zh-TW" sz="600" b="1">
                  <a:latin typeface="Tahoma" pitchFamily="34" charset="0"/>
                </a:rPr>
                <a:t>Application</a:t>
              </a:r>
            </a:p>
          </p:txBody>
        </p:sp>
        <p:sp>
          <p:nvSpPr>
            <p:cNvPr id="15596" name="AutoShape 236"/>
            <p:cNvSpPr>
              <a:spLocks noChangeArrowheads="1"/>
            </p:cNvSpPr>
            <p:nvPr/>
          </p:nvSpPr>
          <p:spPr bwMode="auto">
            <a:xfrm>
              <a:off x="4384" y="598"/>
              <a:ext cx="1088" cy="1295"/>
            </a:xfrm>
            <a:prstGeom prst="roundRect">
              <a:avLst>
                <a:gd name="adj" fmla="val 4134"/>
              </a:avLst>
            </a:prstGeom>
            <a:solidFill>
              <a:srgbClr val="B2B2B2"/>
            </a:solidFill>
            <a:ln w="19050">
              <a:solidFill>
                <a:schemeClr val="tx1"/>
              </a:solidFill>
              <a:round/>
              <a:headEnd/>
              <a:tailEnd/>
            </a:ln>
            <a:effectLst/>
          </p:spPr>
          <p:txBody>
            <a:bodyPr wrap="none" anchor="ctr"/>
            <a:lstStyle/>
            <a:p>
              <a:pPr algn="ctr"/>
              <a:endParaRPr lang="en-US" sz="600" b="1">
                <a:solidFill>
                  <a:schemeClr val="bg1"/>
                </a:solidFill>
                <a:latin typeface="Tahoma" pitchFamily="34" charset="0"/>
              </a:endParaRPr>
            </a:p>
          </p:txBody>
        </p:sp>
        <p:sp>
          <p:nvSpPr>
            <p:cNvPr id="15597" name="AutoShape 237"/>
            <p:cNvSpPr>
              <a:spLocks noChangeArrowheads="1"/>
            </p:cNvSpPr>
            <p:nvPr/>
          </p:nvSpPr>
          <p:spPr bwMode="auto">
            <a:xfrm>
              <a:off x="4429" y="1272"/>
              <a:ext cx="984" cy="576"/>
            </a:xfrm>
            <a:prstGeom prst="roundRect">
              <a:avLst>
                <a:gd name="adj" fmla="val 16667"/>
              </a:avLst>
            </a:prstGeom>
            <a:solidFill>
              <a:srgbClr val="FF3399"/>
            </a:solidFill>
            <a:ln w="19050">
              <a:solidFill>
                <a:schemeClr val="tx1"/>
              </a:solidFill>
              <a:round/>
              <a:headEnd/>
              <a:tailEnd/>
            </a:ln>
            <a:effectLst/>
          </p:spPr>
          <p:txBody>
            <a:bodyPr wrap="none" anchor="ctr"/>
            <a:lstStyle/>
            <a:p>
              <a:pPr algn="ctr"/>
              <a:r>
                <a:rPr lang="en-US" altLang="zh-TW" sz="600" b="1">
                  <a:latin typeface="Tahoma" pitchFamily="34" charset="0"/>
                </a:rPr>
                <a:t>Operating</a:t>
              </a:r>
            </a:p>
            <a:p>
              <a:pPr algn="ctr"/>
              <a:r>
                <a:rPr lang="en-US" altLang="zh-TW" sz="600" b="1">
                  <a:latin typeface="Tahoma" pitchFamily="34" charset="0"/>
                </a:rPr>
                <a:t>System</a:t>
              </a:r>
            </a:p>
          </p:txBody>
        </p:sp>
        <p:sp>
          <p:nvSpPr>
            <p:cNvPr id="15598" name="AutoShape 238"/>
            <p:cNvSpPr>
              <a:spLocks noChangeArrowheads="1"/>
            </p:cNvSpPr>
            <p:nvPr/>
          </p:nvSpPr>
          <p:spPr bwMode="auto">
            <a:xfrm>
              <a:off x="4429" y="637"/>
              <a:ext cx="984" cy="576"/>
            </a:xfrm>
            <a:prstGeom prst="roundRect">
              <a:avLst>
                <a:gd name="adj" fmla="val 16667"/>
              </a:avLst>
            </a:prstGeom>
            <a:solidFill>
              <a:srgbClr val="FFCC00"/>
            </a:solidFill>
            <a:ln w="19050">
              <a:solidFill>
                <a:schemeClr val="tx1"/>
              </a:solidFill>
              <a:round/>
              <a:headEnd/>
              <a:tailEnd/>
            </a:ln>
            <a:effectLst/>
          </p:spPr>
          <p:txBody>
            <a:bodyPr wrap="none" anchor="ctr"/>
            <a:lstStyle/>
            <a:p>
              <a:pPr algn="ctr"/>
              <a:r>
                <a:rPr lang="en-US" altLang="zh-TW" sz="600" b="1">
                  <a:latin typeface="Tahoma" pitchFamily="34" charset="0"/>
                </a:rPr>
                <a:t>Applications</a:t>
              </a:r>
            </a:p>
          </p:txBody>
        </p:sp>
      </p:grpSp>
      <p:grpSp>
        <p:nvGrpSpPr>
          <p:cNvPr id="15599" name="Group 239"/>
          <p:cNvGrpSpPr>
            <a:grpSpLocks/>
          </p:cNvGrpSpPr>
          <p:nvPr/>
        </p:nvGrpSpPr>
        <p:grpSpPr bwMode="auto">
          <a:xfrm>
            <a:off x="727075" y="4221163"/>
            <a:ext cx="1193800" cy="1422400"/>
            <a:chOff x="3387" y="598"/>
            <a:chExt cx="2085" cy="2617"/>
          </a:xfrm>
        </p:grpSpPr>
        <p:sp>
          <p:nvSpPr>
            <p:cNvPr id="15600" name="AutoShape 240"/>
            <p:cNvSpPr>
              <a:spLocks noChangeArrowheads="1"/>
            </p:cNvSpPr>
            <p:nvPr/>
          </p:nvSpPr>
          <p:spPr bwMode="auto">
            <a:xfrm>
              <a:off x="3976" y="2639"/>
              <a:ext cx="984" cy="576"/>
            </a:xfrm>
            <a:prstGeom prst="roundRect">
              <a:avLst>
                <a:gd name="adj" fmla="val 16667"/>
              </a:avLst>
            </a:prstGeom>
            <a:solidFill>
              <a:srgbClr val="0033CC"/>
            </a:solidFill>
            <a:ln w="19050">
              <a:solidFill>
                <a:schemeClr val="tx1"/>
              </a:solidFill>
              <a:round/>
              <a:headEnd/>
              <a:tailEnd/>
            </a:ln>
            <a:effectLst/>
          </p:spPr>
          <p:txBody>
            <a:bodyPr wrap="none" anchor="ctr"/>
            <a:lstStyle/>
            <a:p>
              <a:pPr algn="ctr"/>
              <a:r>
                <a:rPr lang="en-US" altLang="zh-TW" sz="600" b="1">
                  <a:solidFill>
                    <a:schemeClr val="bg1"/>
                  </a:solidFill>
                  <a:latin typeface="Tahoma" pitchFamily="34" charset="0"/>
                </a:rPr>
                <a:t>Hardware</a:t>
              </a:r>
            </a:p>
          </p:txBody>
        </p:sp>
        <p:sp>
          <p:nvSpPr>
            <p:cNvPr id="15601" name="AutoShape 241"/>
            <p:cNvSpPr>
              <a:spLocks noChangeArrowheads="1"/>
            </p:cNvSpPr>
            <p:nvPr/>
          </p:nvSpPr>
          <p:spPr bwMode="auto">
            <a:xfrm>
              <a:off x="3387" y="915"/>
              <a:ext cx="1088" cy="1295"/>
            </a:xfrm>
            <a:prstGeom prst="roundRect">
              <a:avLst>
                <a:gd name="adj" fmla="val 4134"/>
              </a:avLst>
            </a:prstGeom>
            <a:solidFill>
              <a:srgbClr val="B2B2B2"/>
            </a:solidFill>
            <a:ln w="19050">
              <a:solidFill>
                <a:schemeClr val="tx1"/>
              </a:solidFill>
              <a:round/>
              <a:headEnd/>
              <a:tailEnd/>
            </a:ln>
            <a:effectLst/>
          </p:spPr>
          <p:txBody>
            <a:bodyPr wrap="none" anchor="ctr"/>
            <a:lstStyle/>
            <a:p>
              <a:pPr algn="ctr"/>
              <a:endParaRPr lang="en-US" sz="600" b="1">
                <a:solidFill>
                  <a:schemeClr val="bg1"/>
                </a:solidFill>
                <a:latin typeface="Tahoma" pitchFamily="34" charset="0"/>
              </a:endParaRPr>
            </a:p>
          </p:txBody>
        </p:sp>
        <p:sp>
          <p:nvSpPr>
            <p:cNvPr id="15602" name="AutoShape 242"/>
            <p:cNvSpPr>
              <a:spLocks noChangeArrowheads="1"/>
            </p:cNvSpPr>
            <p:nvPr/>
          </p:nvSpPr>
          <p:spPr bwMode="auto">
            <a:xfrm>
              <a:off x="3432" y="1589"/>
              <a:ext cx="984" cy="576"/>
            </a:xfrm>
            <a:prstGeom prst="roundRect">
              <a:avLst>
                <a:gd name="adj" fmla="val 16667"/>
              </a:avLst>
            </a:prstGeom>
            <a:solidFill>
              <a:srgbClr val="FF3399"/>
            </a:solidFill>
            <a:ln w="19050">
              <a:solidFill>
                <a:schemeClr val="tx1"/>
              </a:solidFill>
              <a:round/>
              <a:headEnd/>
              <a:tailEnd/>
            </a:ln>
            <a:effectLst/>
          </p:spPr>
          <p:txBody>
            <a:bodyPr wrap="none" anchor="ctr"/>
            <a:lstStyle/>
            <a:p>
              <a:pPr algn="ctr"/>
              <a:r>
                <a:rPr lang="en-US" altLang="zh-TW" sz="600" b="1">
                  <a:latin typeface="Tahoma" pitchFamily="34" charset="0"/>
                </a:rPr>
                <a:t>Operating</a:t>
              </a:r>
            </a:p>
            <a:p>
              <a:pPr algn="ctr"/>
              <a:r>
                <a:rPr lang="en-US" altLang="zh-TW" sz="600" b="1">
                  <a:latin typeface="Tahoma" pitchFamily="34" charset="0"/>
                </a:rPr>
                <a:t>System</a:t>
              </a:r>
            </a:p>
          </p:txBody>
        </p:sp>
        <p:sp>
          <p:nvSpPr>
            <p:cNvPr id="15603" name="AutoShape 243"/>
            <p:cNvSpPr>
              <a:spLocks noChangeArrowheads="1"/>
            </p:cNvSpPr>
            <p:nvPr/>
          </p:nvSpPr>
          <p:spPr bwMode="auto">
            <a:xfrm>
              <a:off x="3432" y="954"/>
              <a:ext cx="984" cy="576"/>
            </a:xfrm>
            <a:prstGeom prst="roundRect">
              <a:avLst>
                <a:gd name="adj" fmla="val 16667"/>
              </a:avLst>
            </a:prstGeom>
            <a:solidFill>
              <a:srgbClr val="FFCC00"/>
            </a:solidFill>
            <a:ln w="19050">
              <a:solidFill>
                <a:schemeClr val="tx1"/>
              </a:solidFill>
              <a:round/>
              <a:headEnd/>
              <a:tailEnd/>
            </a:ln>
            <a:effectLst/>
          </p:spPr>
          <p:txBody>
            <a:bodyPr wrap="none" anchor="ctr"/>
            <a:lstStyle/>
            <a:p>
              <a:pPr algn="ctr"/>
              <a:r>
                <a:rPr lang="en-US" altLang="zh-TW" sz="600" b="1">
                  <a:latin typeface="Tahoma" pitchFamily="34" charset="0"/>
                </a:rPr>
                <a:t>Application</a:t>
              </a:r>
            </a:p>
          </p:txBody>
        </p:sp>
        <p:sp>
          <p:nvSpPr>
            <p:cNvPr id="15604" name="AutoShape 244"/>
            <p:cNvSpPr>
              <a:spLocks noChangeArrowheads="1"/>
            </p:cNvSpPr>
            <p:nvPr/>
          </p:nvSpPr>
          <p:spPr bwMode="auto">
            <a:xfrm>
              <a:off x="3983" y="2321"/>
              <a:ext cx="984" cy="272"/>
            </a:xfrm>
            <a:prstGeom prst="roundRect">
              <a:avLst>
                <a:gd name="adj" fmla="val 16667"/>
              </a:avLst>
            </a:prstGeom>
            <a:solidFill>
              <a:schemeClr val="hlink"/>
            </a:solidFill>
            <a:ln w="19050">
              <a:solidFill>
                <a:schemeClr val="tx1"/>
              </a:solidFill>
              <a:round/>
              <a:headEnd/>
              <a:tailEnd/>
            </a:ln>
            <a:effectLst/>
          </p:spPr>
          <p:txBody>
            <a:bodyPr wrap="none" anchor="ctr"/>
            <a:lstStyle/>
            <a:p>
              <a:pPr algn="ctr"/>
              <a:r>
                <a:rPr lang="en-US" altLang="zh-TW" sz="600" b="1">
                  <a:solidFill>
                    <a:schemeClr val="bg1"/>
                  </a:solidFill>
                  <a:latin typeface="Tahoma" pitchFamily="34" charset="0"/>
                </a:rPr>
                <a:t>Hypervisor</a:t>
              </a:r>
            </a:p>
          </p:txBody>
        </p:sp>
        <p:sp>
          <p:nvSpPr>
            <p:cNvPr id="15605" name="AutoShape 245"/>
            <p:cNvSpPr>
              <a:spLocks noChangeArrowheads="1"/>
            </p:cNvSpPr>
            <p:nvPr/>
          </p:nvSpPr>
          <p:spPr bwMode="auto">
            <a:xfrm>
              <a:off x="3660" y="870"/>
              <a:ext cx="1088" cy="1295"/>
            </a:xfrm>
            <a:prstGeom prst="roundRect">
              <a:avLst>
                <a:gd name="adj" fmla="val 4134"/>
              </a:avLst>
            </a:prstGeom>
            <a:solidFill>
              <a:srgbClr val="B2B2B2"/>
            </a:solidFill>
            <a:ln w="19050">
              <a:solidFill>
                <a:schemeClr val="tx1"/>
              </a:solidFill>
              <a:round/>
              <a:headEnd/>
              <a:tailEnd/>
            </a:ln>
            <a:effectLst/>
          </p:spPr>
          <p:txBody>
            <a:bodyPr wrap="none" anchor="ctr"/>
            <a:lstStyle/>
            <a:p>
              <a:pPr algn="ctr"/>
              <a:endParaRPr lang="en-US" sz="600" b="1">
                <a:solidFill>
                  <a:schemeClr val="bg1"/>
                </a:solidFill>
                <a:latin typeface="Tahoma" pitchFamily="34" charset="0"/>
              </a:endParaRPr>
            </a:p>
          </p:txBody>
        </p:sp>
        <p:sp>
          <p:nvSpPr>
            <p:cNvPr id="15606" name="AutoShape 246"/>
            <p:cNvSpPr>
              <a:spLocks noChangeArrowheads="1"/>
            </p:cNvSpPr>
            <p:nvPr/>
          </p:nvSpPr>
          <p:spPr bwMode="auto">
            <a:xfrm>
              <a:off x="3705" y="1544"/>
              <a:ext cx="984" cy="576"/>
            </a:xfrm>
            <a:prstGeom prst="roundRect">
              <a:avLst>
                <a:gd name="adj" fmla="val 16667"/>
              </a:avLst>
            </a:prstGeom>
            <a:solidFill>
              <a:srgbClr val="FF3399"/>
            </a:solidFill>
            <a:ln w="19050">
              <a:solidFill>
                <a:schemeClr val="tx1"/>
              </a:solidFill>
              <a:round/>
              <a:headEnd/>
              <a:tailEnd/>
            </a:ln>
            <a:effectLst/>
          </p:spPr>
          <p:txBody>
            <a:bodyPr wrap="none" anchor="ctr"/>
            <a:lstStyle/>
            <a:p>
              <a:pPr algn="ctr"/>
              <a:r>
                <a:rPr lang="en-US" altLang="zh-TW" sz="600" b="1">
                  <a:latin typeface="Tahoma" pitchFamily="34" charset="0"/>
                </a:rPr>
                <a:t>Operating</a:t>
              </a:r>
            </a:p>
            <a:p>
              <a:pPr algn="ctr"/>
              <a:r>
                <a:rPr lang="en-US" altLang="zh-TW" sz="600" b="1">
                  <a:latin typeface="Tahoma" pitchFamily="34" charset="0"/>
                </a:rPr>
                <a:t>System</a:t>
              </a:r>
            </a:p>
          </p:txBody>
        </p:sp>
        <p:sp>
          <p:nvSpPr>
            <p:cNvPr id="15607" name="AutoShape 247"/>
            <p:cNvSpPr>
              <a:spLocks noChangeArrowheads="1"/>
            </p:cNvSpPr>
            <p:nvPr/>
          </p:nvSpPr>
          <p:spPr bwMode="auto">
            <a:xfrm>
              <a:off x="3705" y="909"/>
              <a:ext cx="984" cy="576"/>
            </a:xfrm>
            <a:prstGeom prst="roundRect">
              <a:avLst>
                <a:gd name="adj" fmla="val 16667"/>
              </a:avLst>
            </a:prstGeom>
            <a:solidFill>
              <a:srgbClr val="FFCC00"/>
            </a:solidFill>
            <a:ln w="19050">
              <a:solidFill>
                <a:schemeClr val="tx1"/>
              </a:solidFill>
              <a:round/>
              <a:headEnd/>
              <a:tailEnd/>
            </a:ln>
            <a:effectLst/>
          </p:spPr>
          <p:txBody>
            <a:bodyPr wrap="none" anchor="ctr"/>
            <a:lstStyle/>
            <a:p>
              <a:pPr algn="ctr"/>
              <a:r>
                <a:rPr lang="en-US" altLang="zh-TW" sz="600" b="1">
                  <a:latin typeface="Tahoma" pitchFamily="34" charset="0"/>
                </a:rPr>
                <a:t>Application</a:t>
              </a:r>
            </a:p>
          </p:txBody>
        </p:sp>
        <p:sp>
          <p:nvSpPr>
            <p:cNvPr id="15608" name="AutoShape 248"/>
            <p:cNvSpPr>
              <a:spLocks noChangeArrowheads="1"/>
            </p:cNvSpPr>
            <p:nvPr/>
          </p:nvSpPr>
          <p:spPr bwMode="auto">
            <a:xfrm>
              <a:off x="3931" y="799"/>
              <a:ext cx="1088" cy="1295"/>
            </a:xfrm>
            <a:prstGeom prst="roundRect">
              <a:avLst>
                <a:gd name="adj" fmla="val 4134"/>
              </a:avLst>
            </a:prstGeom>
            <a:solidFill>
              <a:srgbClr val="B2B2B2"/>
            </a:solidFill>
            <a:ln w="19050">
              <a:solidFill>
                <a:schemeClr val="tx1"/>
              </a:solidFill>
              <a:round/>
              <a:headEnd/>
              <a:tailEnd/>
            </a:ln>
            <a:effectLst/>
          </p:spPr>
          <p:txBody>
            <a:bodyPr wrap="none" anchor="ctr"/>
            <a:lstStyle/>
            <a:p>
              <a:pPr algn="ctr"/>
              <a:endParaRPr lang="en-US" sz="600" b="1">
                <a:solidFill>
                  <a:schemeClr val="bg1"/>
                </a:solidFill>
                <a:latin typeface="Tahoma" pitchFamily="34" charset="0"/>
              </a:endParaRPr>
            </a:p>
          </p:txBody>
        </p:sp>
        <p:sp>
          <p:nvSpPr>
            <p:cNvPr id="15609" name="AutoShape 249"/>
            <p:cNvSpPr>
              <a:spLocks noChangeArrowheads="1"/>
            </p:cNvSpPr>
            <p:nvPr/>
          </p:nvSpPr>
          <p:spPr bwMode="auto">
            <a:xfrm>
              <a:off x="3976" y="1473"/>
              <a:ext cx="984" cy="576"/>
            </a:xfrm>
            <a:prstGeom prst="roundRect">
              <a:avLst>
                <a:gd name="adj" fmla="val 16667"/>
              </a:avLst>
            </a:prstGeom>
            <a:solidFill>
              <a:srgbClr val="FF3399"/>
            </a:solidFill>
            <a:ln w="19050">
              <a:solidFill>
                <a:schemeClr val="tx1"/>
              </a:solidFill>
              <a:round/>
              <a:headEnd/>
              <a:tailEnd/>
            </a:ln>
            <a:effectLst/>
          </p:spPr>
          <p:txBody>
            <a:bodyPr wrap="none" anchor="ctr"/>
            <a:lstStyle/>
            <a:p>
              <a:pPr algn="ctr"/>
              <a:r>
                <a:rPr lang="en-US" altLang="zh-TW" sz="600" b="1">
                  <a:latin typeface="Tahoma" pitchFamily="34" charset="0"/>
                </a:rPr>
                <a:t>Operating</a:t>
              </a:r>
            </a:p>
            <a:p>
              <a:pPr algn="ctr"/>
              <a:r>
                <a:rPr lang="en-US" altLang="zh-TW" sz="600" b="1">
                  <a:latin typeface="Tahoma" pitchFamily="34" charset="0"/>
                </a:rPr>
                <a:t>System</a:t>
              </a:r>
            </a:p>
          </p:txBody>
        </p:sp>
        <p:sp>
          <p:nvSpPr>
            <p:cNvPr id="15610" name="AutoShape 250"/>
            <p:cNvSpPr>
              <a:spLocks noChangeArrowheads="1"/>
            </p:cNvSpPr>
            <p:nvPr/>
          </p:nvSpPr>
          <p:spPr bwMode="auto">
            <a:xfrm>
              <a:off x="3976" y="838"/>
              <a:ext cx="984" cy="576"/>
            </a:xfrm>
            <a:prstGeom prst="roundRect">
              <a:avLst>
                <a:gd name="adj" fmla="val 16667"/>
              </a:avLst>
            </a:prstGeom>
            <a:solidFill>
              <a:srgbClr val="FFCC00"/>
            </a:solidFill>
            <a:ln w="19050">
              <a:solidFill>
                <a:schemeClr val="tx1"/>
              </a:solidFill>
              <a:round/>
              <a:headEnd/>
              <a:tailEnd/>
            </a:ln>
            <a:effectLst/>
          </p:spPr>
          <p:txBody>
            <a:bodyPr wrap="none" anchor="ctr"/>
            <a:lstStyle/>
            <a:p>
              <a:pPr algn="ctr"/>
              <a:r>
                <a:rPr lang="en-US" altLang="zh-TW" sz="600" b="1">
                  <a:latin typeface="Tahoma" pitchFamily="34" charset="0"/>
                </a:rPr>
                <a:t>Application</a:t>
              </a:r>
            </a:p>
          </p:txBody>
        </p:sp>
        <p:sp>
          <p:nvSpPr>
            <p:cNvPr id="15611" name="AutoShape 251"/>
            <p:cNvSpPr>
              <a:spLocks noChangeArrowheads="1"/>
            </p:cNvSpPr>
            <p:nvPr/>
          </p:nvSpPr>
          <p:spPr bwMode="auto">
            <a:xfrm>
              <a:off x="4158" y="709"/>
              <a:ext cx="1088" cy="1295"/>
            </a:xfrm>
            <a:prstGeom prst="roundRect">
              <a:avLst>
                <a:gd name="adj" fmla="val 4134"/>
              </a:avLst>
            </a:prstGeom>
            <a:solidFill>
              <a:srgbClr val="B2B2B2"/>
            </a:solidFill>
            <a:ln w="19050">
              <a:solidFill>
                <a:schemeClr val="tx1"/>
              </a:solidFill>
              <a:round/>
              <a:headEnd/>
              <a:tailEnd/>
            </a:ln>
            <a:effectLst/>
          </p:spPr>
          <p:txBody>
            <a:bodyPr wrap="none" anchor="ctr"/>
            <a:lstStyle/>
            <a:p>
              <a:pPr algn="ctr"/>
              <a:endParaRPr lang="en-US" sz="600" b="1">
                <a:solidFill>
                  <a:schemeClr val="bg1"/>
                </a:solidFill>
                <a:latin typeface="Tahoma" pitchFamily="34" charset="0"/>
              </a:endParaRPr>
            </a:p>
          </p:txBody>
        </p:sp>
        <p:sp>
          <p:nvSpPr>
            <p:cNvPr id="15612" name="AutoShape 252"/>
            <p:cNvSpPr>
              <a:spLocks noChangeArrowheads="1"/>
            </p:cNvSpPr>
            <p:nvPr/>
          </p:nvSpPr>
          <p:spPr bwMode="auto">
            <a:xfrm>
              <a:off x="4203" y="1383"/>
              <a:ext cx="984" cy="576"/>
            </a:xfrm>
            <a:prstGeom prst="roundRect">
              <a:avLst>
                <a:gd name="adj" fmla="val 16667"/>
              </a:avLst>
            </a:prstGeom>
            <a:solidFill>
              <a:srgbClr val="FF3399"/>
            </a:solidFill>
            <a:ln w="19050">
              <a:solidFill>
                <a:schemeClr val="tx1"/>
              </a:solidFill>
              <a:round/>
              <a:headEnd/>
              <a:tailEnd/>
            </a:ln>
            <a:effectLst/>
          </p:spPr>
          <p:txBody>
            <a:bodyPr wrap="none" anchor="ctr"/>
            <a:lstStyle/>
            <a:p>
              <a:pPr algn="ctr"/>
              <a:r>
                <a:rPr lang="en-US" altLang="zh-TW" sz="600" b="1">
                  <a:latin typeface="Tahoma" pitchFamily="34" charset="0"/>
                </a:rPr>
                <a:t>Operating</a:t>
              </a:r>
            </a:p>
            <a:p>
              <a:pPr algn="ctr"/>
              <a:r>
                <a:rPr lang="en-US" altLang="zh-TW" sz="600" b="1">
                  <a:latin typeface="Tahoma" pitchFamily="34" charset="0"/>
                </a:rPr>
                <a:t>System</a:t>
              </a:r>
            </a:p>
          </p:txBody>
        </p:sp>
        <p:sp>
          <p:nvSpPr>
            <p:cNvPr id="15613" name="AutoShape 253"/>
            <p:cNvSpPr>
              <a:spLocks noChangeArrowheads="1"/>
            </p:cNvSpPr>
            <p:nvPr/>
          </p:nvSpPr>
          <p:spPr bwMode="auto">
            <a:xfrm>
              <a:off x="4203" y="748"/>
              <a:ext cx="984" cy="576"/>
            </a:xfrm>
            <a:prstGeom prst="roundRect">
              <a:avLst>
                <a:gd name="adj" fmla="val 16667"/>
              </a:avLst>
            </a:prstGeom>
            <a:solidFill>
              <a:srgbClr val="FFCC00"/>
            </a:solidFill>
            <a:ln w="19050">
              <a:solidFill>
                <a:schemeClr val="tx1"/>
              </a:solidFill>
              <a:round/>
              <a:headEnd/>
              <a:tailEnd/>
            </a:ln>
            <a:effectLst/>
          </p:spPr>
          <p:txBody>
            <a:bodyPr wrap="none" anchor="ctr"/>
            <a:lstStyle/>
            <a:p>
              <a:pPr algn="ctr"/>
              <a:r>
                <a:rPr lang="en-US" altLang="zh-TW" sz="600" b="1">
                  <a:latin typeface="Tahoma" pitchFamily="34" charset="0"/>
                </a:rPr>
                <a:t>Application</a:t>
              </a:r>
            </a:p>
          </p:txBody>
        </p:sp>
        <p:sp>
          <p:nvSpPr>
            <p:cNvPr id="15614" name="AutoShape 254"/>
            <p:cNvSpPr>
              <a:spLocks noChangeArrowheads="1"/>
            </p:cNvSpPr>
            <p:nvPr/>
          </p:nvSpPr>
          <p:spPr bwMode="auto">
            <a:xfrm>
              <a:off x="4384" y="598"/>
              <a:ext cx="1088" cy="1295"/>
            </a:xfrm>
            <a:prstGeom prst="roundRect">
              <a:avLst>
                <a:gd name="adj" fmla="val 4134"/>
              </a:avLst>
            </a:prstGeom>
            <a:solidFill>
              <a:srgbClr val="B2B2B2"/>
            </a:solidFill>
            <a:ln w="19050">
              <a:solidFill>
                <a:schemeClr val="tx1"/>
              </a:solidFill>
              <a:round/>
              <a:headEnd/>
              <a:tailEnd/>
            </a:ln>
            <a:effectLst/>
          </p:spPr>
          <p:txBody>
            <a:bodyPr wrap="none" anchor="ctr"/>
            <a:lstStyle/>
            <a:p>
              <a:pPr algn="ctr"/>
              <a:endParaRPr lang="en-US" sz="600" b="1">
                <a:solidFill>
                  <a:schemeClr val="bg1"/>
                </a:solidFill>
                <a:latin typeface="Tahoma" pitchFamily="34" charset="0"/>
              </a:endParaRPr>
            </a:p>
          </p:txBody>
        </p:sp>
        <p:sp>
          <p:nvSpPr>
            <p:cNvPr id="15615" name="AutoShape 255"/>
            <p:cNvSpPr>
              <a:spLocks noChangeArrowheads="1"/>
            </p:cNvSpPr>
            <p:nvPr/>
          </p:nvSpPr>
          <p:spPr bwMode="auto">
            <a:xfrm>
              <a:off x="4429" y="1272"/>
              <a:ext cx="984" cy="576"/>
            </a:xfrm>
            <a:prstGeom prst="roundRect">
              <a:avLst>
                <a:gd name="adj" fmla="val 16667"/>
              </a:avLst>
            </a:prstGeom>
            <a:solidFill>
              <a:srgbClr val="FF3399"/>
            </a:solidFill>
            <a:ln w="19050">
              <a:solidFill>
                <a:schemeClr val="tx1"/>
              </a:solidFill>
              <a:round/>
              <a:headEnd/>
              <a:tailEnd/>
            </a:ln>
            <a:effectLst/>
          </p:spPr>
          <p:txBody>
            <a:bodyPr wrap="none" anchor="ctr"/>
            <a:lstStyle/>
            <a:p>
              <a:pPr algn="ctr"/>
              <a:r>
                <a:rPr lang="en-US" altLang="zh-TW" sz="600" b="1">
                  <a:latin typeface="Tahoma" pitchFamily="34" charset="0"/>
                </a:rPr>
                <a:t>Operating</a:t>
              </a:r>
            </a:p>
            <a:p>
              <a:pPr algn="ctr"/>
              <a:r>
                <a:rPr lang="en-US" altLang="zh-TW" sz="600" b="1">
                  <a:latin typeface="Tahoma" pitchFamily="34" charset="0"/>
                </a:rPr>
                <a:t>System</a:t>
              </a:r>
            </a:p>
          </p:txBody>
        </p:sp>
        <p:sp>
          <p:nvSpPr>
            <p:cNvPr id="15616" name="AutoShape 256"/>
            <p:cNvSpPr>
              <a:spLocks noChangeArrowheads="1"/>
            </p:cNvSpPr>
            <p:nvPr/>
          </p:nvSpPr>
          <p:spPr bwMode="auto">
            <a:xfrm>
              <a:off x="4429" y="637"/>
              <a:ext cx="984" cy="576"/>
            </a:xfrm>
            <a:prstGeom prst="roundRect">
              <a:avLst>
                <a:gd name="adj" fmla="val 16667"/>
              </a:avLst>
            </a:prstGeom>
            <a:solidFill>
              <a:srgbClr val="FFCC00"/>
            </a:solidFill>
            <a:ln w="19050">
              <a:solidFill>
                <a:schemeClr val="tx1"/>
              </a:solidFill>
              <a:round/>
              <a:headEnd/>
              <a:tailEnd/>
            </a:ln>
            <a:effectLst/>
          </p:spPr>
          <p:txBody>
            <a:bodyPr wrap="none" anchor="ctr"/>
            <a:lstStyle/>
            <a:p>
              <a:pPr algn="ctr"/>
              <a:r>
                <a:rPr lang="en-US" altLang="zh-TW" sz="600" b="1">
                  <a:latin typeface="Tahoma" pitchFamily="34" charset="0"/>
                </a:rPr>
                <a:t>Applications</a:t>
              </a:r>
            </a:p>
          </p:txBody>
        </p:sp>
      </p:grpSp>
      <p:grpSp>
        <p:nvGrpSpPr>
          <p:cNvPr id="15617" name="Group 257"/>
          <p:cNvGrpSpPr>
            <a:grpSpLocks/>
          </p:cNvGrpSpPr>
          <p:nvPr/>
        </p:nvGrpSpPr>
        <p:grpSpPr bwMode="auto">
          <a:xfrm>
            <a:off x="2009775" y="4238625"/>
            <a:ext cx="1193800" cy="1422400"/>
            <a:chOff x="3387" y="598"/>
            <a:chExt cx="2085" cy="2617"/>
          </a:xfrm>
        </p:grpSpPr>
        <p:sp>
          <p:nvSpPr>
            <p:cNvPr id="15618" name="AutoShape 258"/>
            <p:cNvSpPr>
              <a:spLocks noChangeArrowheads="1"/>
            </p:cNvSpPr>
            <p:nvPr/>
          </p:nvSpPr>
          <p:spPr bwMode="auto">
            <a:xfrm>
              <a:off x="3976" y="2639"/>
              <a:ext cx="984" cy="576"/>
            </a:xfrm>
            <a:prstGeom prst="roundRect">
              <a:avLst>
                <a:gd name="adj" fmla="val 16667"/>
              </a:avLst>
            </a:prstGeom>
            <a:solidFill>
              <a:srgbClr val="0033CC"/>
            </a:solidFill>
            <a:ln w="19050">
              <a:solidFill>
                <a:schemeClr val="tx1"/>
              </a:solidFill>
              <a:round/>
              <a:headEnd/>
              <a:tailEnd/>
            </a:ln>
            <a:effectLst/>
          </p:spPr>
          <p:txBody>
            <a:bodyPr wrap="none" anchor="ctr"/>
            <a:lstStyle/>
            <a:p>
              <a:pPr algn="ctr"/>
              <a:r>
                <a:rPr lang="en-US" altLang="zh-TW" sz="600" b="1">
                  <a:solidFill>
                    <a:schemeClr val="bg1"/>
                  </a:solidFill>
                  <a:latin typeface="Tahoma" pitchFamily="34" charset="0"/>
                </a:rPr>
                <a:t>Hardware</a:t>
              </a:r>
            </a:p>
          </p:txBody>
        </p:sp>
        <p:sp>
          <p:nvSpPr>
            <p:cNvPr id="15619" name="AutoShape 259"/>
            <p:cNvSpPr>
              <a:spLocks noChangeArrowheads="1"/>
            </p:cNvSpPr>
            <p:nvPr/>
          </p:nvSpPr>
          <p:spPr bwMode="auto">
            <a:xfrm>
              <a:off x="3387" y="915"/>
              <a:ext cx="1088" cy="1295"/>
            </a:xfrm>
            <a:prstGeom prst="roundRect">
              <a:avLst>
                <a:gd name="adj" fmla="val 4134"/>
              </a:avLst>
            </a:prstGeom>
            <a:solidFill>
              <a:srgbClr val="B2B2B2"/>
            </a:solidFill>
            <a:ln w="19050">
              <a:solidFill>
                <a:schemeClr val="tx1"/>
              </a:solidFill>
              <a:round/>
              <a:headEnd/>
              <a:tailEnd/>
            </a:ln>
            <a:effectLst/>
          </p:spPr>
          <p:txBody>
            <a:bodyPr wrap="none" anchor="ctr"/>
            <a:lstStyle/>
            <a:p>
              <a:pPr algn="ctr"/>
              <a:endParaRPr lang="en-US" sz="600" b="1">
                <a:solidFill>
                  <a:schemeClr val="bg1"/>
                </a:solidFill>
                <a:latin typeface="Tahoma" pitchFamily="34" charset="0"/>
              </a:endParaRPr>
            </a:p>
          </p:txBody>
        </p:sp>
        <p:sp>
          <p:nvSpPr>
            <p:cNvPr id="15620" name="AutoShape 260"/>
            <p:cNvSpPr>
              <a:spLocks noChangeArrowheads="1"/>
            </p:cNvSpPr>
            <p:nvPr/>
          </p:nvSpPr>
          <p:spPr bwMode="auto">
            <a:xfrm>
              <a:off x="3432" y="1589"/>
              <a:ext cx="984" cy="576"/>
            </a:xfrm>
            <a:prstGeom prst="roundRect">
              <a:avLst>
                <a:gd name="adj" fmla="val 16667"/>
              </a:avLst>
            </a:prstGeom>
            <a:solidFill>
              <a:srgbClr val="FF3399"/>
            </a:solidFill>
            <a:ln w="19050">
              <a:solidFill>
                <a:schemeClr val="tx1"/>
              </a:solidFill>
              <a:round/>
              <a:headEnd/>
              <a:tailEnd/>
            </a:ln>
            <a:effectLst/>
          </p:spPr>
          <p:txBody>
            <a:bodyPr wrap="none" anchor="ctr"/>
            <a:lstStyle/>
            <a:p>
              <a:pPr algn="ctr"/>
              <a:r>
                <a:rPr lang="en-US" altLang="zh-TW" sz="600" b="1">
                  <a:latin typeface="Tahoma" pitchFamily="34" charset="0"/>
                </a:rPr>
                <a:t>Operating</a:t>
              </a:r>
            </a:p>
            <a:p>
              <a:pPr algn="ctr"/>
              <a:r>
                <a:rPr lang="en-US" altLang="zh-TW" sz="600" b="1">
                  <a:latin typeface="Tahoma" pitchFamily="34" charset="0"/>
                </a:rPr>
                <a:t>System</a:t>
              </a:r>
            </a:p>
          </p:txBody>
        </p:sp>
        <p:sp>
          <p:nvSpPr>
            <p:cNvPr id="15621" name="AutoShape 261"/>
            <p:cNvSpPr>
              <a:spLocks noChangeArrowheads="1"/>
            </p:cNvSpPr>
            <p:nvPr/>
          </p:nvSpPr>
          <p:spPr bwMode="auto">
            <a:xfrm>
              <a:off x="3432" y="954"/>
              <a:ext cx="984" cy="576"/>
            </a:xfrm>
            <a:prstGeom prst="roundRect">
              <a:avLst>
                <a:gd name="adj" fmla="val 16667"/>
              </a:avLst>
            </a:prstGeom>
            <a:solidFill>
              <a:srgbClr val="FFCC00"/>
            </a:solidFill>
            <a:ln w="19050">
              <a:solidFill>
                <a:schemeClr val="tx1"/>
              </a:solidFill>
              <a:round/>
              <a:headEnd/>
              <a:tailEnd/>
            </a:ln>
            <a:effectLst/>
          </p:spPr>
          <p:txBody>
            <a:bodyPr wrap="none" anchor="ctr"/>
            <a:lstStyle/>
            <a:p>
              <a:pPr algn="ctr"/>
              <a:r>
                <a:rPr lang="en-US" altLang="zh-TW" sz="600" b="1">
                  <a:latin typeface="Tahoma" pitchFamily="34" charset="0"/>
                </a:rPr>
                <a:t>Application</a:t>
              </a:r>
            </a:p>
          </p:txBody>
        </p:sp>
        <p:sp>
          <p:nvSpPr>
            <p:cNvPr id="15622" name="AutoShape 262"/>
            <p:cNvSpPr>
              <a:spLocks noChangeArrowheads="1"/>
            </p:cNvSpPr>
            <p:nvPr/>
          </p:nvSpPr>
          <p:spPr bwMode="auto">
            <a:xfrm>
              <a:off x="3983" y="2321"/>
              <a:ext cx="984" cy="272"/>
            </a:xfrm>
            <a:prstGeom prst="roundRect">
              <a:avLst>
                <a:gd name="adj" fmla="val 16667"/>
              </a:avLst>
            </a:prstGeom>
            <a:solidFill>
              <a:schemeClr val="hlink"/>
            </a:solidFill>
            <a:ln w="19050">
              <a:solidFill>
                <a:schemeClr val="tx1"/>
              </a:solidFill>
              <a:round/>
              <a:headEnd/>
              <a:tailEnd/>
            </a:ln>
            <a:effectLst/>
          </p:spPr>
          <p:txBody>
            <a:bodyPr wrap="none" anchor="ctr"/>
            <a:lstStyle/>
            <a:p>
              <a:pPr algn="ctr"/>
              <a:r>
                <a:rPr lang="en-US" altLang="zh-TW" sz="600" b="1">
                  <a:solidFill>
                    <a:schemeClr val="bg1"/>
                  </a:solidFill>
                  <a:latin typeface="Tahoma" pitchFamily="34" charset="0"/>
                </a:rPr>
                <a:t>Hypervisor</a:t>
              </a:r>
            </a:p>
          </p:txBody>
        </p:sp>
        <p:sp>
          <p:nvSpPr>
            <p:cNvPr id="15623" name="AutoShape 263"/>
            <p:cNvSpPr>
              <a:spLocks noChangeArrowheads="1"/>
            </p:cNvSpPr>
            <p:nvPr/>
          </p:nvSpPr>
          <p:spPr bwMode="auto">
            <a:xfrm>
              <a:off x="3660" y="870"/>
              <a:ext cx="1088" cy="1295"/>
            </a:xfrm>
            <a:prstGeom prst="roundRect">
              <a:avLst>
                <a:gd name="adj" fmla="val 4134"/>
              </a:avLst>
            </a:prstGeom>
            <a:solidFill>
              <a:srgbClr val="B2B2B2"/>
            </a:solidFill>
            <a:ln w="19050">
              <a:solidFill>
                <a:schemeClr val="tx1"/>
              </a:solidFill>
              <a:round/>
              <a:headEnd/>
              <a:tailEnd/>
            </a:ln>
            <a:effectLst/>
          </p:spPr>
          <p:txBody>
            <a:bodyPr wrap="none" anchor="ctr"/>
            <a:lstStyle/>
            <a:p>
              <a:pPr algn="ctr"/>
              <a:endParaRPr lang="en-US" sz="600" b="1">
                <a:solidFill>
                  <a:schemeClr val="bg1"/>
                </a:solidFill>
                <a:latin typeface="Tahoma" pitchFamily="34" charset="0"/>
              </a:endParaRPr>
            </a:p>
          </p:txBody>
        </p:sp>
        <p:sp>
          <p:nvSpPr>
            <p:cNvPr id="15624" name="AutoShape 264"/>
            <p:cNvSpPr>
              <a:spLocks noChangeArrowheads="1"/>
            </p:cNvSpPr>
            <p:nvPr/>
          </p:nvSpPr>
          <p:spPr bwMode="auto">
            <a:xfrm>
              <a:off x="3705" y="1544"/>
              <a:ext cx="984" cy="576"/>
            </a:xfrm>
            <a:prstGeom prst="roundRect">
              <a:avLst>
                <a:gd name="adj" fmla="val 16667"/>
              </a:avLst>
            </a:prstGeom>
            <a:solidFill>
              <a:srgbClr val="FF3399"/>
            </a:solidFill>
            <a:ln w="19050">
              <a:solidFill>
                <a:schemeClr val="tx1"/>
              </a:solidFill>
              <a:round/>
              <a:headEnd/>
              <a:tailEnd/>
            </a:ln>
            <a:effectLst/>
          </p:spPr>
          <p:txBody>
            <a:bodyPr wrap="none" anchor="ctr"/>
            <a:lstStyle/>
            <a:p>
              <a:pPr algn="ctr"/>
              <a:r>
                <a:rPr lang="en-US" altLang="zh-TW" sz="600" b="1">
                  <a:latin typeface="Tahoma" pitchFamily="34" charset="0"/>
                </a:rPr>
                <a:t>Operating</a:t>
              </a:r>
            </a:p>
            <a:p>
              <a:pPr algn="ctr"/>
              <a:r>
                <a:rPr lang="en-US" altLang="zh-TW" sz="600" b="1">
                  <a:latin typeface="Tahoma" pitchFamily="34" charset="0"/>
                </a:rPr>
                <a:t>System</a:t>
              </a:r>
            </a:p>
          </p:txBody>
        </p:sp>
        <p:sp>
          <p:nvSpPr>
            <p:cNvPr id="15625" name="AutoShape 265"/>
            <p:cNvSpPr>
              <a:spLocks noChangeArrowheads="1"/>
            </p:cNvSpPr>
            <p:nvPr/>
          </p:nvSpPr>
          <p:spPr bwMode="auto">
            <a:xfrm>
              <a:off x="3705" y="909"/>
              <a:ext cx="984" cy="576"/>
            </a:xfrm>
            <a:prstGeom prst="roundRect">
              <a:avLst>
                <a:gd name="adj" fmla="val 16667"/>
              </a:avLst>
            </a:prstGeom>
            <a:solidFill>
              <a:srgbClr val="FFCC00"/>
            </a:solidFill>
            <a:ln w="19050">
              <a:solidFill>
                <a:schemeClr val="tx1"/>
              </a:solidFill>
              <a:round/>
              <a:headEnd/>
              <a:tailEnd/>
            </a:ln>
            <a:effectLst/>
          </p:spPr>
          <p:txBody>
            <a:bodyPr wrap="none" anchor="ctr"/>
            <a:lstStyle/>
            <a:p>
              <a:pPr algn="ctr"/>
              <a:r>
                <a:rPr lang="en-US" altLang="zh-TW" sz="600" b="1">
                  <a:latin typeface="Tahoma" pitchFamily="34" charset="0"/>
                </a:rPr>
                <a:t>Application</a:t>
              </a:r>
            </a:p>
          </p:txBody>
        </p:sp>
        <p:sp>
          <p:nvSpPr>
            <p:cNvPr id="15626" name="AutoShape 266"/>
            <p:cNvSpPr>
              <a:spLocks noChangeArrowheads="1"/>
            </p:cNvSpPr>
            <p:nvPr/>
          </p:nvSpPr>
          <p:spPr bwMode="auto">
            <a:xfrm>
              <a:off x="3931" y="799"/>
              <a:ext cx="1088" cy="1295"/>
            </a:xfrm>
            <a:prstGeom prst="roundRect">
              <a:avLst>
                <a:gd name="adj" fmla="val 4134"/>
              </a:avLst>
            </a:prstGeom>
            <a:solidFill>
              <a:srgbClr val="B2B2B2"/>
            </a:solidFill>
            <a:ln w="19050">
              <a:solidFill>
                <a:schemeClr val="tx1"/>
              </a:solidFill>
              <a:round/>
              <a:headEnd/>
              <a:tailEnd/>
            </a:ln>
            <a:effectLst/>
          </p:spPr>
          <p:txBody>
            <a:bodyPr wrap="none" anchor="ctr"/>
            <a:lstStyle/>
            <a:p>
              <a:pPr algn="ctr"/>
              <a:endParaRPr lang="en-US" sz="600" b="1">
                <a:solidFill>
                  <a:schemeClr val="bg1"/>
                </a:solidFill>
                <a:latin typeface="Tahoma" pitchFamily="34" charset="0"/>
              </a:endParaRPr>
            </a:p>
          </p:txBody>
        </p:sp>
        <p:sp>
          <p:nvSpPr>
            <p:cNvPr id="15627" name="AutoShape 267"/>
            <p:cNvSpPr>
              <a:spLocks noChangeArrowheads="1"/>
            </p:cNvSpPr>
            <p:nvPr/>
          </p:nvSpPr>
          <p:spPr bwMode="auto">
            <a:xfrm>
              <a:off x="3976" y="1473"/>
              <a:ext cx="984" cy="576"/>
            </a:xfrm>
            <a:prstGeom prst="roundRect">
              <a:avLst>
                <a:gd name="adj" fmla="val 16667"/>
              </a:avLst>
            </a:prstGeom>
            <a:solidFill>
              <a:srgbClr val="FF3399"/>
            </a:solidFill>
            <a:ln w="19050">
              <a:solidFill>
                <a:schemeClr val="tx1"/>
              </a:solidFill>
              <a:round/>
              <a:headEnd/>
              <a:tailEnd/>
            </a:ln>
            <a:effectLst/>
          </p:spPr>
          <p:txBody>
            <a:bodyPr wrap="none" anchor="ctr"/>
            <a:lstStyle/>
            <a:p>
              <a:pPr algn="ctr"/>
              <a:r>
                <a:rPr lang="en-US" altLang="zh-TW" sz="600" b="1">
                  <a:latin typeface="Tahoma" pitchFamily="34" charset="0"/>
                </a:rPr>
                <a:t>Operating</a:t>
              </a:r>
            </a:p>
            <a:p>
              <a:pPr algn="ctr"/>
              <a:r>
                <a:rPr lang="en-US" altLang="zh-TW" sz="600" b="1">
                  <a:latin typeface="Tahoma" pitchFamily="34" charset="0"/>
                </a:rPr>
                <a:t>System</a:t>
              </a:r>
            </a:p>
          </p:txBody>
        </p:sp>
        <p:sp>
          <p:nvSpPr>
            <p:cNvPr id="15628" name="AutoShape 268"/>
            <p:cNvSpPr>
              <a:spLocks noChangeArrowheads="1"/>
            </p:cNvSpPr>
            <p:nvPr/>
          </p:nvSpPr>
          <p:spPr bwMode="auto">
            <a:xfrm>
              <a:off x="3976" y="838"/>
              <a:ext cx="984" cy="576"/>
            </a:xfrm>
            <a:prstGeom prst="roundRect">
              <a:avLst>
                <a:gd name="adj" fmla="val 16667"/>
              </a:avLst>
            </a:prstGeom>
            <a:solidFill>
              <a:srgbClr val="FFCC00"/>
            </a:solidFill>
            <a:ln w="19050">
              <a:solidFill>
                <a:schemeClr val="tx1"/>
              </a:solidFill>
              <a:round/>
              <a:headEnd/>
              <a:tailEnd/>
            </a:ln>
            <a:effectLst/>
          </p:spPr>
          <p:txBody>
            <a:bodyPr wrap="none" anchor="ctr"/>
            <a:lstStyle/>
            <a:p>
              <a:pPr algn="ctr"/>
              <a:r>
                <a:rPr lang="en-US" altLang="zh-TW" sz="600" b="1">
                  <a:latin typeface="Tahoma" pitchFamily="34" charset="0"/>
                </a:rPr>
                <a:t>Application</a:t>
              </a:r>
            </a:p>
          </p:txBody>
        </p:sp>
        <p:sp>
          <p:nvSpPr>
            <p:cNvPr id="15629" name="AutoShape 269"/>
            <p:cNvSpPr>
              <a:spLocks noChangeArrowheads="1"/>
            </p:cNvSpPr>
            <p:nvPr/>
          </p:nvSpPr>
          <p:spPr bwMode="auto">
            <a:xfrm>
              <a:off x="4158" y="709"/>
              <a:ext cx="1088" cy="1295"/>
            </a:xfrm>
            <a:prstGeom prst="roundRect">
              <a:avLst>
                <a:gd name="adj" fmla="val 4134"/>
              </a:avLst>
            </a:prstGeom>
            <a:solidFill>
              <a:srgbClr val="B2B2B2"/>
            </a:solidFill>
            <a:ln w="19050">
              <a:solidFill>
                <a:schemeClr val="tx1"/>
              </a:solidFill>
              <a:round/>
              <a:headEnd/>
              <a:tailEnd/>
            </a:ln>
            <a:effectLst/>
          </p:spPr>
          <p:txBody>
            <a:bodyPr wrap="none" anchor="ctr"/>
            <a:lstStyle/>
            <a:p>
              <a:pPr algn="ctr"/>
              <a:endParaRPr lang="en-US" sz="600" b="1">
                <a:solidFill>
                  <a:schemeClr val="bg1"/>
                </a:solidFill>
                <a:latin typeface="Tahoma" pitchFamily="34" charset="0"/>
              </a:endParaRPr>
            </a:p>
          </p:txBody>
        </p:sp>
        <p:sp>
          <p:nvSpPr>
            <p:cNvPr id="15630" name="AutoShape 270"/>
            <p:cNvSpPr>
              <a:spLocks noChangeArrowheads="1"/>
            </p:cNvSpPr>
            <p:nvPr/>
          </p:nvSpPr>
          <p:spPr bwMode="auto">
            <a:xfrm>
              <a:off x="4203" y="1383"/>
              <a:ext cx="984" cy="576"/>
            </a:xfrm>
            <a:prstGeom prst="roundRect">
              <a:avLst>
                <a:gd name="adj" fmla="val 16667"/>
              </a:avLst>
            </a:prstGeom>
            <a:solidFill>
              <a:srgbClr val="FF3399"/>
            </a:solidFill>
            <a:ln w="19050">
              <a:solidFill>
                <a:schemeClr val="tx1"/>
              </a:solidFill>
              <a:round/>
              <a:headEnd/>
              <a:tailEnd/>
            </a:ln>
            <a:effectLst/>
          </p:spPr>
          <p:txBody>
            <a:bodyPr wrap="none" anchor="ctr"/>
            <a:lstStyle/>
            <a:p>
              <a:pPr algn="ctr"/>
              <a:r>
                <a:rPr lang="en-US" altLang="zh-TW" sz="600" b="1">
                  <a:latin typeface="Tahoma" pitchFamily="34" charset="0"/>
                </a:rPr>
                <a:t>Operating</a:t>
              </a:r>
            </a:p>
            <a:p>
              <a:pPr algn="ctr"/>
              <a:r>
                <a:rPr lang="en-US" altLang="zh-TW" sz="600" b="1">
                  <a:latin typeface="Tahoma" pitchFamily="34" charset="0"/>
                </a:rPr>
                <a:t>System</a:t>
              </a:r>
            </a:p>
          </p:txBody>
        </p:sp>
        <p:sp>
          <p:nvSpPr>
            <p:cNvPr id="15631" name="AutoShape 271"/>
            <p:cNvSpPr>
              <a:spLocks noChangeArrowheads="1"/>
            </p:cNvSpPr>
            <p:nvPr/>
          </p:nvSpPr>
          <p:spPr bwMode="auto">
            <a:xfrm>
              <a:off x="4203" y="748"/>
              <a:ext cx="984" cy="576"/>
            </a:xfrm>
            <a:prstGeom prst="roundRect">
              <a:avLst>
                <a:gd name="adj" fmla="val 16667"/>
              </a:avLst>
            </a:prstGeom>
            <a:solidFill>
              <a:srgbClr val="FFCC00"/>
            </a:solidFill>
            <a:ln w="19050">
              <a:solidFill>
                <a:schemeClr val="tx1"/>
              </a:solidFill>
              <a:round/>
              <a:headEnd/>
              <a:tailEnd/>
            </a:ln>
            <a:effectLst/>
          </p:spPr>
          <p:txBody>
            <a:bodyPr wrap="none" anchor="ctr"/>
            <a:lstStyle/>
            <a:p>
              <a:pPr algn="ctr"/>
              <a:r>
                <a:rPr lang="en-US" altLang="zh-TW" sz="600" b="1">
                  <a:latin typeface="Tahoma" pitchFamily="34" charset="0"/>
                </a:rPr>
                <a:t>Application</a:t>
              </a:r>
            </a:p>
          </p:txBody>
        </p:sp>
        <p:sp>
          <p:nvSpPr>
            <p:cNvPr id="15632" name="AutoShape 272"/>
            <p:cNvSpPr>
              <a:spLocks noChangeArrowheads="1"/>
            </p:cNvSpPr>
            <p:nvPr/>
          </p:nvSpPr>
          <p:spPr bwMode="auto">
            <a:xfrm>
              <a:off x="4384" y="598"/>
              <a:ext cx="1088" cy="1295"/>
            </a:xfrm>
            <a:prstGeom prst="roundRect">
              <a:avLst>
                <a:gd name="adj" fmla="val 4134"/>
              </a:avLst>
            </a:prstGeom>
            <a:solidFill>
              <a:srgbClr val="B2B2B2"/>
            </a:solidFill>
            <a:ln w="19050">
              <a:solidFill>
                <a:schemeClr val="tx1"/>
              </a:solidFill>
              <a:round/>
              <a:headEnd/>
              <a:tailEnd/>
            </a:ln>
            <a:effectLst/>
          </p:spPr>
          <p:txBody>
            <a:bodyPr wrap="none" anchor="ctr"/>
            <a:lstStyle/>
            <a:p>
              <a:pPr algn="ctr"/>
              <a:endParaRPr lang="en-US" sz="600" b="1">
                <a:solidFill>
                  <a:schemeClr val="bg1"/>
                </a:solidFill>
                <a:latin typeface="Tahoma" pitchFamily="34" charset="0"/>
              </a:endParaRPr>
            </a:p>
          </p:txBody>
        </p:sp>
        <p:sp>
          <p:nvSpPr>
            <p:cNvPr id="15633" name="AutoShape 273"/>
            <p:cNvSpPr>
              <a:spLocks noChangeArrowheads="1"/>
            </p:cNvSpPr>
            <p:nvPr/>
          </p:nvSpPr>
          <p:spPr bwMode="auto">
            <a:xfrm>
              <a:off x="4429" y="1272"/>
              <a:ext cx="984" cy="576"/>
            </a:xfrm>
            <a:prstGeom prst="roundRect">
              <a:avLst>
                <a:gd name="adj" fmla="val 16667"/>
              </a:avLst>
            </a:prstGeom>
            <a:solidFill>
              <a:srgbClr val="FF3399"/>
            </a:solidFill>
            <a:ln w="19050">
              <a:solidFill>
                <a:schemeClr val="tx1"/>
              </a:solidFill>
              <a:round/>
              <a:headEnd/>
              <a:tailEnd/>
            </a:ln>
            <a:effectLst/>
          </p:spPr>
          <p:txBody>
            <a:bodyPr wrap="none" anchor="ctr"/>
            <a:lstStyle/>
            <a:p>
              <a:pPr algn="ctr"/>
              <a:r>
                <a:rPr lang="en-US" altLang="zh-TW" sz="600" b="1">
                  <a:latin typeface="Tahoma" pitchFamily="34" charset="0"/>
                </a:rPr>
                <a:t>Operating</a:t>
              </a:r>
            </a:p>
            <a:p>
              <a:pPr algn="ctr"/>
              <a:r>
                <a:rPr lang="en-US" altLang="zh-TW" sz="600" b="1">
                  <a:latin typeface="Tahoma" pitchFamily="34" charset="0"/>
                </a:rPr>
                <a:t>System</a:t>
              </a:r>
            </a:p>
          </p:txBody>
        </p:sp>
        <p:sp>
          <p:nvSpPr>
            <p:cNvPr id="15634" name="AutoShape 274"/>
            <p:cNvSpPr>
              <a:spLocks noChangeArrowheads="1"/>
            </p:cNvSpPr>
            <p:nvPr/>
          </p:nvSpPr>
          <p:spPr bwMode="auto">
            <a:xfrm>
              <a:off x="4429" y="637"/>
              <a:ext cx="984" cy="576"/>
            </a:xfrm>
            <a:prstGeom prst="roundRect">
              <a:avLst>
                <a:gd name="adj" fmla="val 16667"/>
              </a:avLst>
            </a:prstGeom>
            <a:solidFill>
              <a:srgbClr val="FFCC00"/>
            </a:solidFill>
            <a:ln w="19050">
              <a:solidFill>
                <a:schemeClr val="tx1"/>
              </a:solidFill>
              <a:round/>
              <a:headEnd/>
              <a:tailEnd/>
            </a:ln>
            <a:effectLst/>
          </p:spPr>
          <p:txBody>
            <a:bodyPr wrap="none" anchor="ctr"/>
            <a:lstStyle/>
            <a:p>
              <a:pPr algn="ctr"/>
              <a:r>
                <a:rPr lang="en-US" altLang="zh-TW" sz="600" b="1">
                  <a:latin typeface="Tahoma" pitchFamily="34" charset="0"/>
                </a:rPr>
                <a:t>Applications</a:t>
              </a:r>
            </a:p>
          </p:txBody>
        </p:sp>
      </p:grpSp>
      <p:pic>
        <p:nvPicPr>
          <p:cNvPr id="15636" name="Picture 276" descr="MCj04289450000[1]"/>
          <p:cNvPicPr>
            <a:picLocks noChangeAspect="1" noChangeArrowheads="1"/>
          </p:cNvPicPr>
          <p:nvPr/>
        </p:nvPicPr>
        <p:blipFill>
          <a:blip r:embed="rId2"/>
          <a:srcRect/>
          <a:stretch>
            <a:fillRect/>
          </a:stretch>
        </p:blipFill>
        <p:spPr bwMode="auto">
          <a:xfrm>
            <a:off x="6704013" y="4137025"/>
            <a:ext cx="936625" cy="671513"/>
          </a:xfrm>
          <a:prstGeom prst="rect">
            <a:avLst/>
          </a:prstGeom>
          <a:noFill/>
        </p:spPr>
      </p:pic>
      <p:sp>
        <p:nvSpPr>
          <p:cNvPr id="15637" name="Rectangle 277"/>
          <p:cNvSpPr>
            <a:spLocks noChangeArrowheads="1"/>
          </p:cNvSpPr>
          <p:nvPr/>
        </p:nvSpPr>
        <p:spPr bwMode="auto">
          <a:xfrm>
            <a:off x="6516688" y="3625850"/>
            <a:ext cx="1492250" cy="366713"/>
          </a:xfrm>
          <a:prstGeom prst="rect">
            <a:avLst/>
          </a:prstGeom>
          <a:noFill/>
          <a:ln w="9525">
            <a:noFill/>
            <a:miter lim="800000"/>
            <a:headEnd/>
            <a:tailEnd/>
          </a:ln>
          <a:effectLst/>
        </p:spPr>
        <p:txBody>
          <a:bodyPr wrap="none">
            <a:spAutoFit/>
          </a:bodyPr>
          <a:lstStyle/>
          <a:p>
            <a:r>
              <a:rPr lang="en-US" altLang="zh-TW" sz="1800">
                <a:latin typeface="Arial" pitchFamily="34" charset="0"/>
              </a:rPr>
              <a:t>Virtualization</a:t>
            </a:r>
          </a:p>
        </p:txBody>
      </p:sp>
      <p:grpSp>
        <p:nvGrpSpPr>
          <p:cNvPr id="15638" name="Group 278"/>
          <p:cNvGrpSpPr>
            <a:grpSpLocks/>
          </p:cNvGrpSpPr>
          <p:nvPr/>
        </p:nvGrpSpPr>
        <p:grpSpPr bwMode="auto">
          <a:xfrm>
            <a:off x="5983288" y="4394200"/>
            <a:ext cx="503237" cy="144463"/>
            <a:chOff x="3516" y="3087"/>
            <a:chExt cx="317" cy="91"/>
          </a:xfrm>
        </p:grpSpPr>
        <p:sp>
          <p:nvSpPr>
            <p:cNvPr id="15639" name="Line 279"/>
            <p:cNvSpPr>
              <a:spLocks noChangeShapeType="1"/>
            </p:cNvSpPr>
            <p:nvPr/>
          </p:nvSpPr>
          <p:spPr bwMode="auto">
            <a:xfrm>
              <a:off x="3516" y="3087"/>
              <a:ext cx="317" cy="0"/>
            </a:xfrm>
            <a:prstGeom prst="line">
              <a:avLst/>
            </a:prstGeom>
            <a:noFill/>
            <a:ln w="38100">
              <a:solidFill>
                <a:schemeClr val="tx1"/>
              </a:solidFill>
              <a:round/>
              <a:headEnd/>
              <a:tailEnd/>
            </a:ln>
            <a:effectLst/>
          </p:spPr>
          <p:txBody>
            <a:bodyPr/>
            <a:lstStyle/>
            <a:p>
              <a:endParaRPr lang="en-IN"/>
            </a:p>
          </p:txBody>
        </p:sp>
        <p:sp>
          <p:nvSpPr>
            <p:cNvPr id="15640" name="Line 280"/>
            <p:cNvSpPr>
              <a:spLocks noChangeShapeType="1"/>
            </p:cNvSpPr>
            <p:nvPr/>
          </p:nvSpPr>
          <p:spPr bwMode="auto">
            <a:xfrm>
              <a:off x="3516" y="3178"/>
              <a:ext cx="317" cy="0"/>
            </a:xfrm>
            <a:prstGeom prst="line">
              <a:avLst/>
            </a:prstGeom>
            <a:noFill/>
            <a:ln w="38100">
              <a:solidFill>
                <a:schemeClr val="tx1"/>
              </a:solidFill>
              <a:round/>
              <a:headEnd/>
              <a:tailEnd/>
            </a:ln>
            <a:effectLst/>
          </p:spPr>
          <p:txBody>
            <a:bodyPr/>
            <a:lstStyle/>
            <a:p>
              <a:endParaRPr lang="en-IN"/>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t>Running multiple OS and applications</a:t>
            </a:r>
          </a:p>
        </p:txBody>
      </p:sp>
      <p:sp>
        <p:nvSpPr>
          <p:cNvPr id="125955" name="Rectangle 3"/>
          <p:cNvSpPr>
            <a:spLocks noGrp="1" noChangeArrowheads="1"/>
          </p:cNvSpPr>
          <p:nvPr>
            <p:ph type="body" idx="1"/>
          </p:nvPr>
        </p:nvSpPr>
        <p:spPr/>
        <p:txBody>
          <a:bodyPr/>
          <a:lstStyle/>
          <a:p>
            <a:r>
              <a:rPr lang="en-US"/>
              <a:t>Virtualization: One physical </a:t>
            </a:r>
          </a:p>
          <a:p>
            <a:pPr>
              <a:buFontTx/>
              <a:buNone/>
            </a:pPr>
            <a:r>
              <a:rPr lang="en-US"/>
              <a:t>hardware can run multiple </a:t>
            </a:r>
          </a:p>
          <a:p>
            <a:pPr>
              <a:buFontTx/>
              <a:buNone/>
            </a:pPr>
            <a:r>
              <a:rPr lang="en-US"/>
              <a:t>OS and applications </a:t>
            </a:r>
          </a:p>
          <a:p>
            <a:pPr>
              <a:buFontTx/>
              <a:buNone/>
            </a:pPr>
            <a:r>
              <a:rPr lang="en-US"/>
              <a:t>through a hypervisor.</a:t>
            </a:r>
          </a:p>
          <a:p>
            <a:r>
              <a:rPr lang="en-US"/>
              <a:t>A hypervisor is the </a:t>
            </a:r>
          </a:p>
          <a:p>
            <a:pPr>
              <a:buFontTx/>
              <a:buNone/>
            </a:pPr>
            <a:r>
              <a:rPr lang="en-US"/>
              <a:t>virtualization manager </a:t>
            </a:r>
          </a:p>
          <a:p>
            <a:pPr>
              <a:buFontTx/>
              <a:buNone/>
            </a:pPr>
            <a:r>
              <a:rPr lang="en-US"/>
              <a:t>on a physical hardware.</a:t>
            </a:r>
          </a:p>
          <a:p>
            <a:endParaRPr lang="en-US"/>
          </a:p>
          <a:p>
            <a:endParaRPr lang="en-US"/>
          </a:p>
        </p:txBody>
      </p:sp>
      <p:grpSp>
        <p:nvGrpSpPr>
          <p:cNvPr id="125970" name="Group 18"/>
          <p:cNvGrpSpPr>
            <a:grpSpLocks/>
          </p:cNvGrpSpPr>
          <p:nvPr/>
        </p:nvGrpSpPr>
        <p:grpSpPr bwMode="auto">
          <a:xfrm>
            <a:off x="5508625" y="2714625"/>
            <a:ext cx="3178175" cy="3411538"/>
            <a:chOff x="3387" y="598"/>
            <a:chExt cx="2085" cy="2617"/>
          </a:xfrm>
        </p:grpSpPr>
        <p:sp>
          <p:nvSpPr>
            <p:cNvPr id="125971" name="AutoShape 19"/>
            <p:cNvSpPr>
              <a:spLocks noChangeArrowheads="1"/>
            </p:cNvSpPr>
            <p:nvPr/>
          </p:nvSpPr>
          <p:spPr bwMode="auto">
            <a:xfrm>
              <a:off x="3976" y="2639"/>
              <a:ext cx="984" cy="576"/>
            </a:xfrm>
            <a:prstGeom prst="roundRect">
              <a:avLst>
                <a:gd name="adj" fmla="val 16667"/>
              </a:avLst>
            </a:prstGeom>
            <a:solidFill>
              <a:srgbClr val="0033CC"/>
            </a:solidFill>
            <a:ln w="28575">
              <a:solidFill>
                <a:schemeClr val="tx1"/>
              </a:solidFill>
              <a:round/>
              <a:headEnd/>
              <a:tailEnd/>
            </a:ln>
            <a:effectLst/>
          </p:spPr>
          <p:txBody>
            <a:bodyPr wrap="none" anchor="ctr"/>
            <a:lstStyle/>
            <a:p>
              <a:pPr algn="ctr"/>
              <a:r>
                <a:rPr lang="en-US" altLang="zh-TW" sz="1200" b="1">
                  <a:solidFill>
                    <a:schemeClr val="bg1"/>
                  </a:solidFill>
                  <a:latin typeface="Tahoma" pitchFamily="34" charset="0"/>
                </a:rPr>
                <a:t>Hardware</a:t>
              </a:r>
            </a:p>
          </p:txBody>
        </p:sp>
        <p:sp>
          <p:nvSpPr>
            <p:cNvPr id="125972" name="AutoShape 20"/>
            <p:cNvSpPr>
              <a:spLocks noChangeArrowheads="1"/>
            </p:cNvSpPr>
            <p:nvPr/>
          </p:nvSpPr>
          <p:spPr bwMode="auto">
            <a:xfrm>
              <a:off x="3387" y="915"/>
              <a:ext cx="1088" cy="1295"/>
            </a:xfrm>
            <a:prstGeom prst="roundRect">
              <a:avLst>
                <a:gd name="adj" fmla="val 4134"/>
              </a:avLst>
            </a:prstGeom>
            <a:solidFill>
              <a:srgbClr val="B2B2B2"/>
            </a:solidFill>
            <a:ln w="28575">
              <a:solidFill>
                <a:schemeClr val="tx1"/>
              </a:solidFill>
              <a:round/>
              <a:headEnd/>
              <a:tailEnd/>
            </a:ln>
            <a:effectLst/>
          </p:spPr>
          <p:txBody>
            <a:bodyPr wrap="none" anchor="ctr"/>
            <a:lstStyle/>
            <a:p>
              <a:pPr algn="ctr"/>
              <a:endParaRPr lang="en-US" sz="1200" b="1">
                <a:solidFill>
                  <a:schemeClr val="bg1"/>
                </a:solidFill>
                <a:latin typeface="Tahoma" pitchFamily="34" charset="0"/>
              </a:endParaRPr>
            </a:p>
          </p:txBody>
        </p:sp>
        <p:sp>
          <p:nvSpPr>
            <p:cNvPr id="125973" name="AutoShape 21"/>
            <p:cNvSpPr>
              <a:spLocks noChangeArrowheads="1"/>
            </p:cNvSpPr>
            <p:nvPr/>
          </p:nvSpPr>
          <p:spPr bwMode="auto">
            <a:xfrm>
              <a:off x="3432" y="1589"/>
              <a:ext cx="984" cy="576"/>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1200" b="1">
                  <a:latin typeface="Tahoma" pitchFamily="34" charset="0"/>
                </a:rPr>
                <a:t>Operating</a:t>
              </a:r>
            </a:p>
            <a:p>
              <a:pPr algn="ctr"/>
              <a:r>
                <a:rPr lang="en-US" altLang="zh-TW" sz="1200" b="1">
                  <a:latin typeface="Tahoma" pitchFamily="34" charset="0"/>
                </a:rPr>
                <a:t>System</a:t>
              </a:r>
            </a:p>
          </p:txBody>
        </p:sp>
        <p:sp>
          <p:nvSpPr>
            <p:cNvPr id="125974" name="AutoShape 22"/>
            <p:cNvSpPr>
              <a:spLocks noChangeArrowheads="1"/>
            </p:cNvSpPr>
            <p:nvPr/>
          </p:nvSpPr>
          <p:spPr bwMode="auto">
            <a:xfrm>
              <a:off x="3432" y="954"/>
              <a:ext cx="984" cy="576"/>
            </a:xfrm>
            <a:prstGeom prst="roundRect">
              <a:avLst>
                <a:gd name="adj" fmla="val 16667"/>
              </a:avLst>
            </a:prstGeom>
            <a:solidFill>
              <a:srgbClr val="FFCC00"/>
            </a:solidFill>
            <a:ln w="28575">
              <a:solidFill>
                <a:schemeClr val="tx1"/>
              </a:solidFill>
              <a:round/>
              <a:headEnd/>
              <a:tailEnd/>
            </a:ln>
            <a:effectLst/>
          </p:spPr>
          <p:txBody>
            <a:bodyPr wrap="none" anchor="ctr"/>
            <a:lstStyle/>
            <a:p>
              <a:pPr algn="ctr"/>
              <a:r>
                <a:rPr lang="en-US" altLang="zh-TW" sz="1200" b="1">
                  <a:latin typeface="Tahoma" pitchFamily="34" charset="0"/>
                </a:rPr>
                <a:t>Application</a:t>
              </a:r>
            </a:p>
          </p:txBody>
        </p:sp>
        <p:sp>
          <p:nvSpPr>
            <p:cNvPr id="125975" name="AutoShape 23"/>
            <p:cNvSpPr>
              <a:spLocks noChangeArrowheads="1"/>
            </p:cNvSpPr>
            <p:nvPr/>
          </p:nvSpPr>
          <p:spPr bwMode="auto">
            <a:xfrm>
              <a:off x="3983" y="2321"/>
              <a:ext cx="984" cy="272"/>
            </a:xfrm>
            <a:prstGeom prst="roundRect">
              <a:avLst>
                <a:gd name="adj" fmla="val 16667"/>
              </a:avLst>
            </a:prstGeom>
            <a:solidFill>
              <a:schemeClr val="hlink"/>
            </a:solidFill>
            <a:ln w="28575">
              <a:solidFill>
                <a:schemeClr val="tx1"/>
              </a:solidFill>
              <a:round/>
              <a:headEnd/>
              <a:tailEnd/>
            </a:ln>
            <a:effectLst/>
          </p:spPr>
          <p:txBody>
            <a:bodyPr wrap="none" anchor="ctr"/>
            <a:lstStyle/>
            <a:p>
              <a:pPr algn="ctr"/>
              <a:r>
                <a:rPr lang="en-US" altLang="zh-TW" sz="1200" b="1">
                  <a:solidFill>
                    <a:schemeClr val="bg1"/>
                  </a:solidFill>
                  <a:latin typeface="Tahoma" pitchFamily="34" charset="0"/>
                </a:rPr>
                <a:t>Hypervisor</a:t>
              </a:r>
            </a:p>
          </p:txBody>
        </p:sp>
        <p:sp>
          <p:nvSpPr>
            <p:cNvPr id="125976" name="AutoShape 24"/>
            <p:cNvSpPr>
              <a:spLocks noChangeArrowheads="1"/>
            </p:cNvSpPr>
            <p:nvPr/>
          </p:nvSpPr>
          <p:spPr bwMode="auto">
            <a:xfrm>
              <a:off x="3660" y="870"/>
              <a:ext cx="1088" cy="1295"/>
            </a:xfrm>
            <a:prstGeom prst="roundRect">
              <a:avLst>
                <a:gd name="adj" fmla="val 4134"/>
              </a:avLst>
            </a:prstGeom>
            <a:solidFill>
              <a:srgbClr val="B2B2B2"/>
            </a:solidFill>
            <a:ln w="28575">
              <a:solidFill>
                <a:schemeClr val="tx1"/>
              </a:solidFill>
              <a:round/>
              <a:headEnd/>
              <a:tailEnd/>
            </a:ln>
            <a:effectLst/>
          </p:spPr>
          <p:txBody>
            <a:bodyPr wrap="none" anchor="ctr"/>
            <a:lstStyle/>
            <a:p>
              <a:pPr algn="ctr"/>
              <a:endParaRPr lang="en-US" sz="1200" b="1">
                <a:solidFill>
                  <a:schemeClr val="bg1"/>
                </a:solidFill>
                <a:latin typeface="Tahoma" pitchFamily="34" charset="0"/>
              </a:endParaRPr>
            </a:p>
          </p:txBody>
        </p:sp>
        <p:sp>
          <p:nvSpPr>
            <p:cNvPr id="125977" name="AutoShape 25"/>
            <p:cNvSpPr>
              <a:spLocks noChangeArrowheads="1"/>
            </p:cNvSpPr>
            <p:nvPr/>
          </p:nvSpPr>
          <p:spPr bwMode="auto">
            <a:xfrm>
              <a:off x="3705" y="1544"/>
              <a:ext cx="984" cy="576"/>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1200" b="1">
                  <a:latin typeface="Tahoma" pitchFamily="34" charset="0"/>
                </a:rPr>
                <a:t>Operating</a:t>
              </a:r>
            </a:p>
            <a:p>
              <a:pPr algn="ctr"/>
              <a:r>
                <a:rPr lang="en-US" altLang="zh-TW" sz="1200" b="1">
                  <a:latin typeface="Tahoma" pitchFamily="34" charset="0"/>
                </a:rPr>
                <a:t>System</a:t>
              </a:r>
            </a:p>
          </p:txBody>
        </p:sp>
        <p:sp>
          <p:nvSpPr>
            <p:cNvPr id="125978" name="AutoShape 26"/>
            <p:cNvSpPr>
              <a:spLocks noChangeArrowheads="1"/>
            </p:cNvSpPr>
            <p:nvPr/>
          </p:nvSpPr>
          <p:spPr bwMode="auto">
            <a:xfrm>
              <a:off x="3705" y="909"/>
              <a:ext cx="984" cy="576"/>
            </a:xfrm>
            <a:prstGeom prst="roundRect">
              <a:avLst>
                <a:gd name="adj" fmla="val 16667"/>
              </a:avLst>
            </a:prstGeom>
            <a:solidFill>
              <a:srgbClr val="FFCC00"/>
            </a:solidFill>
            <a:ln w="28575">
              <a:solidFill>
                <a:schemeClr val="tx1"/>
              </a:solidFill>
              <a:round/>
              <a:headEnd/>
              <a:tailEnd/>
            </a:ln>
            <a:effectLst/>
          </p:spPr>
          <p:txBody>
            <a:bodyPr wrap="none" anchor="ctr"/>
            <a:lstStyle/>
            <a:p>
              <a:pPr algn="ctr"/>
              <a:r>
                <a:rPr lang="en-US" altLang="zh-TW" sz="1200" b="1">
                  <a:latin typeface="Tahoma" pitchFamily="34" charset="0"/>
                </a:rPr>
                <a:t>Application</a:t>
              </a:r>
            </a:p>
          </p:txBody>
        </p:sp>
        <p:sp>
          <p:nvSpPr>
            <p:cNvPr id="125979" name="AutoShape 27"/>
            <p:cNvSpPr>
              <a:spLocks noChangeArrowheads="1"/>
            </p:cNvSpPr>
            <p:nvPr/>
          </p:nvSpPr>
          <p:spPr bwMode="auto">
            <a:xfrm>
              <a:off x="3931" y="799"/>
              <a:ext cx="1088" cy="1295"/>
            </a:xfrm>
            <a:prstGeom prst="roundRect">
              <a:avLst>
                <a:gd name="adj" fmla="val 4134"/>
              </a:avLst>
            </a:prstGeom>
            <a:solidFill>
              <a:srgbClr val="B2B2B2"/>
            </a:solidFill>
            <a:ln w="28575">
              <a:solidFill>
                <a:schemeClr val="tx1"/>
              </a:solidFill>
              <a:round/>
              <a:headEnd/>
              <a:tailEnd/>
            </a:ln>
            <a:effectLst/>
          </p:spPr>
          <p:txBody>
            <a:bodyPr wrap="none" anchor="ctr"/>
            <a:lstStyle/>
            <a:p>
              <a:pPr algn="ctr"/>
              <a:endParaRPr lang="en-US" sz="1200" b="1">
                <a:solidFill>
                  <a:schemeClr val="bg1"/>
                </a:solidFill>
                <a:latin typeface="Tahoma" pitchFamily="34" charset="0"/>
              </a:endParaRPr>
            </a:p>
          </p:txBody>
        </p:sp>
        <p:sp>
          <p:nvSpPr>
            <p:cNvPr id="125980" name="AutoShape 28"/>
            <p:cNvSpPr>
              <a:spLocks noChangeArrowheads="1"/>
            </p:cNvSpPr>
            <p:nvPr/>
          </p:nvSpPr>
          <p:spPr bwMode="auto">
            <a:xfrm>
              <a:off x="3976" y="1473"/>
              <a:ext cx="984" cy="576"/>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1200" b="1">
                  <a:latin typeface="Tahoma" pitchFamily="34" charset="0"/>
                </a:rPr>
                <a:t>Operating</a:t>
              </a:r>
            </a:p>
            <a:p>
              <a:pPr algn="ctr"/>
              <a:r>
                <a:rPr lang="en-US" altLang="zh-TW" sz="1200" b="1">
                  <a:latin typeface="Tahoma" pitchFamily="34" charset="0"/>
                </a:rPr>
                <a:t>System</a:t>
              </a:r>
            </a:p>
          </p:txBody>
        </p:sp>
        <p:sp>
          <p:nvSpPr>
            <p:cNvPr id="125981" name="AutoShape 29"/>
            <p:cNvSpPr>
              <a:spLocks noChangeArrowheads="1"/>
            </p:cNvSpPr>
            <p:nvPr/>
          </p:nvSpPr>
          <p:spPr bwMode="auto">
            <a:xfrm>
              <a:off x="3976" y="838"/>
              <a:ext cx="984" cy="576"/>
            </a:xfrm>
            <a:prstGeom prst="roundRect">
              <a:avLst>
                <a:gd name="adj" fmla="val 16667"/>
              </a:avLst>
            </a:prstGeom>
            <a:solidFill>
              <a:srgbClr val="FFCC00"/>
            </a:solidFill>
            <a:ln w="28575">
              <a:solidFill>
                <a:schemeClr val="tx1"/>
              </a:solidFill>
              <a:round/>
              <a:headEnd/>
              <a:tailEnd/>
            </a:ln>
            <a:effectLst/>
          </p:spPr>
          <p:txBody>
            <a:bodyPr wrap="none" anchor="ctr"/>
            <a:lstStyle/>
            <a:p>
              <a:pPr algn="ctr"/>
              <a:r>
                <a:rPr lang="en-US" altLang="zh-TW" sz="1200" b="1">
                  <a:latin typeface="Tahoma" pitchFamily="34" charset="0"/>
                </a:rPr>
                <a:t>Application</a:t>
              </a:r>
            </a:p>
          </p:txBody>
        </p:sp>
        <p:sp>
          <p:nvSpPr>
            <p:cNvPr id="125982" name="AutoShape 30"/>
            <p:cNvSpPr>
              <a:spLocks noChangeArrowheads="1"/>
            </p:cNvSpPr>
            <p:nvPr/>
          </p:nvSpPr>
          <p:spPr bwMode="auto">
            <a:xfrm>
              <a:off x="4158" y="709"/>
              <a:ext cx="1088" cy="1295"/>
            </a:xfrm>
            <a:prstGeom prst="roundRect">
              <a:avLst>
                <a:gd name="adj" fmla="val 4134"/>
              </a:avLst>
            </a:prstGeom>
            <a:solidFill>
              <a:srgbClr val="B2B2B2"/>
            </a:solidFill>
            <a:ln w="28575">
              <a:solidFill>
                <a:schemeClr val="tx1"/>
              </a:solidFill>
              <a:round/>
              <a:headEnd/>
              <a:tailEnd/>
            </a:ln>
            <a:effectLst/>
          </p:spPr>
          <p:txBody>
            <a:bodyPr wrap="none" anchor="ctr"/>
            <a:lstStyle/>
            <a:p>
              <a:pPr algn="ctr"/>
              <a:endParaRPr lang="en-US" sz="1200" b="1">
                <a:solidFill>
                  <a:schemeClr val="bg1"/>
                </a:solidFill>
                <a:latin typeface="Tahoma" pitchFamily="34" charset="0"/>
              </a:endParaRPr>
            </a:p>
          </p:txBody>
        </p:sp>
        <p:sp>
          <p:nvSpPr>
            <p:cNvPr id="125983" name="AutoShape 31"/>
            <p:cNvSpPr>
              <a:spLocks noChangeArrowheads="1"/>
            </p:cNvSpPr>
            <p:nvPr/>
          </p:nvSpPr>
          <p:spPr bwMode="auto">
            <a:xfrm>
              <a:off x="4203" y="1383"/>
              <a:ext cx="984" cy="576"/>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1200" b="1">
                  <a:latin typeface="Tahoma" pitchFamily="34" charset="0"/>
                </a:rPr>
                <a:t>Operating</a:t>
              </a:r>
            </a:p>
            <a:p>
              <a:pPr algn="ctr"/>
              <a:r>
                <a:rPr lang="en-US" altLang="zh-TW" sz="1200" b="1">
                  <a:latin typeface="Tahoma" pitchFamily="34" charset="0"/>
                </a:rPr>
                <a:t>System</a:t>
              </a:r>
            </a:p>
          </p:txBody>
        </p:sp>
        <p:sp>
          <p:nvSpPr>
            <p:cNvPr id="125984" name="AutoShape 32"/>
            <p:cNvSpPr>
              <a:spLocks noChangeArrowheads="1"/>
            </p:cNvSpPr>
            <p:nvPr/>
          </p:nvSpPr>
          <p:spPr bwMode="auto">
            <a:xfrm>
              <a:off x="4203" y="748"/>
              <a:ext cx="984" cy="576"/>
            </a:xfrm>
            <a:prstGeom prst="roundRect">
              <a:avLst>
                <a:gd name="adj" fmla="val 16667"/>
              </a:avLst>
            </a:prstGeom>
            <a:solidFill>
              <a:srgbClr val="FFCC00"/>
            </a:solidFill>
            <a:ln w="28575">
              <a:solidFill>
                <a:schemeClr val="tx1"/>
              </a:solidFill>
              <a:round/>
              <a:headEnd/>
              <a:tailEnd/>
            </a:ln>
            <a:effectLst/>
          </p:spPr>
          <p:txBody>
            <a:bodyPr wrap="none" anchor="ctr"/>
            <a:lstStyle/>
            <a:p>
              <a:pPr algn="ctr"/>
              <a:r>
                <a:rPr lang="en-US" altLang="zh-TW" sz="1200" b="1">
                  <a:latin typeface="Tahoma" pitchFamily="34" charset="0"/>
                </a:rPr>
                <a:t>Application</a:t>
              </a:r>
            </a:p>
          </p:txBody>
        </p:sp>
        <p:sp>
          <p:nvSpPr>
            <p:cNvPr id="125985" name="AutoShape 33"/>
            <p:cNvSpPr>
              <a:spLocks noChangeArrowheads="1"/>
            </p:cNvSpPr>
            <p:nvPr/>
          </p:nvSpPr>
          <p:spPr bwMode="auto">
            <a:xfrm>
              <a:off x="4384" y="598"/>
              <a:ext cx="1088" cy="1295"/>
            </a:xfrm>
            <a:prstGeom prst="roundRect">
              <a:avLst>
                <a:gd name="adj" fmla="val 4134"/>
              </a:avLst>
            </a:prstGeom>
            <a:solidFill>
              <a:srgbClr val="B2B2B2"/>
            </a:solidFill>
            <a:ln w="28575">
              <a:solidFill>
                <a:schemeClr val="tx1"/>
              </a:solidFill>
              <a:round/>
              <a:headEnd/>
              <a:tailEnd/>
            </a:ln>
            <a:effectLst/>
          </p:spPr>
          <p:txBody>
            <a:bodyPr wrap="none" anchor="ctr"/>
            <a:lstStyle/>
            <a:p>
              <a:pPr algn="ctr"/>
              <a:endParaRPr lang="en-US" sz="1200" b="1">
                <a:solidFill>
                  <a:schemeClr val="bg1"/>
                </a:solidFill>
                <a:latin typeface="Tahoma" pitchFamily="34" charset="0"/>
              </a:endParaRPr>
            </a:p>
          </p:txBody>
        </p:sp>
        <p:sp>
          <p:nvSpPr>
            <p:cNvPr id="125986" name="AutoShape 34"/>
            <p:cNvSpPr>
              <a:spLocks noChangeArrowheads="1"/>
            </p:cNvSpPr>
            <p:nvPr/>
          </p:nvSpPr>
          <p:spPr bwMode="auto">
            <a:xfrm>
              <a:off x="4429" y="1272"/>
              <a:ext cx="984" cy="576"/>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1200" b="1">
                  <a:latin typeface="Tahoma" pitchFamily="34" charset="0"/>
                </a:rPr>
                <a:t>Operating</a:t>
              </a:r>
            </a:p>
            <a:p>
              <a:pPr algn="ctr"/>
              <a:r>
                <a:rPr lang="en-US" altLang="zh-TW" sz="1200" b="1">
                  <a:latin typeface="Tahoma" pitchFamily="34" charset="0"/>
                </a:rPr>
                <a:t>System</a:t>
              </a:r>
            </a:p>
          </p:txBody>
        </p:sp>
        <p:sp>
          <p:nvSpPr>
            <p:cNvPr id="125987" name="AutoShape 35"/>
            <p:cNvSpPr>
              <a:spLocks noChangeArrowheads="1"/>
            </p:cNvSpPr>
            <p:nvPr/>
          </p:nvSpPr>
          <p:spPr bwMode="auto">
            <a:xfrm>
              <a:off x="4429" y="637"/>
              <a:ext cx="984" cy="576"/>
            </a:xfrm>
            <a:prstGeom prst="roundRect">
              <a:avLst>
                <a:gd name="adj" fmla="val 16667"/>
              </a:avLst>
            </a:prstGeom>
            <a:solidFill>
              <a:srgbClr val="FFCC00"/>
            </a:solidFill>
            <a:ln w="28575">
              <a:solidFill>
                <a:schemeClr val="tx1"/>
              </a:solidFill>
              <a:round/>
              <a:headEnd/>
              <a:tailEnd/>
            </a:ln>
            <a:effectLst/>
          </p:spPr>
          <p:txBody>
            <a:bodyPr wrap="none" anchor="ctr"/>
            <a:lstStyle/>
            <a:p>
              <a:pPr algn="ctr"/>
              <a:r>
                <a:rPr lang="en-US" altLang="zh-TW" sz="1200" b="1">
                  <a:latin typeface="Tahoma" pitchFamily="34" charset="0"/>
                </a:rPr>
                <a:t>Applications</a:t>
              </a:r>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t>Popular hypervisors</a:t>
            </a:r>
          </a:p>
        </p:txBody>
      </p:sp>
      <p:sp>
        <p:nvSpPr>
          <p:cNvPr id="128003" name="Rectangle 3"/>
          <p:cNvSpPr>
            <a:spLocks noGrp="1" noChangeArrowheads="1"/>
          </p:cNvSpPr>
          <p:nvPr>
            <p:ph type="body" idx="1"/>
          </p:nvPr>
        </p:nvSpPr>
        <p:spPr/>
        <p:txBody>
          <a:bodyPr/>
          <a:lstStyle/>
          <a:p>
            <a:r>
              <a:rPr lang="en-US"/>
              <a:t>Xen</a:t>
            </a:r>
          </a:p>
          <a:p>
            <a:r>
              <a:rPr lang="en-US"/>
              <a:t>KVM</a:t>
            </a:r>
          </a:p>
          <a:p>
            <a:r>
              <a:rPr lang="en-US"/>
              <a:t>QEMU</a:t>
            </a:r>
          </a:p>
          <a:p>
            <a:r>
              <a:rPr lang="en-US"/>
              <a:t>virtualBox</a:t>
            </a:r>
          </a:p>
          <a:p>
            <a:r>
              <a:rPr lang="en-US"/>
              <a:t>VMWare</a:t>
            </a:r>
          </a:p>
          <a:p>
            <a:r>
              <a:rPr lang="en-US"/>
              <a:t>Xen is the selected hypervisor of the project.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altLang="zh-TW"/>
              <a:t>A Lot of </a:t>
            </a:r>
            <a:r>
              <a:rPr lang="en-GB"/>
              <a:t>Server</a:t>
            </a:r>
            <a:r>
              <a:rPr lang="en-GB" altLang="zh-TW"/>
              <a:t>s/Machines</a:t>
            </a:r>
            <a:r>
              <a:rPr lang="en-GB"/>
              <a:t>...</a:t>
            </a:r>
            <a:endParaRPr lang="en-US" altLang="zh-TW"/>
          </a:p>
        </p:txBody>
      </p:sp>
      <p:sp>
        <p:nvSpPr>
          <p:cNvPr id="45059" name="Rectangle 3"/>
          <p:cNvSpPr>
            <a:spLocks noGrp="1" noChangeArrowheads="1"/>
          </p:cNvSpPr>
          <p:nvPr>
            <p:ph type="body" idx="1"/>
          </p:nvPr>
        </p:nvSpPr>
        <p:spPr/>
        <p:txBody>
          <a:bodyPr/>
          <a:lstStyle/>
          <a:p>
            <a:r>
              <a:rPr lang="en-US" altLang="zh-TW"/>
              <a:t>Web server</a:t>
            </a:r>
          </a:p>
          <a:p>
            <a:r>
              <a:rPr lang="en-US" altLang="zh-TW"/>
              <a:t>Mail server</a:t>
            </a:r>
          </a:p>
          <a:p>
            <a:r>
              <a:rPr lang="en-US" altLang="zh-TW"/>
              <a:t>Database server</a:t>
            </a:r>
          </a:p>
          <a:p>
            <a:r>
              <a:rPr lang="en-US" altLang="zh-TW"/>
              <a:t>File server</a:t>
            </a:r>
          </a:p>
          <a:p>
            <a:r>
              <a:rPr lang="en-US" altLang="zh-TW"/>
              <a:t>Proxy server</a:t>
            </a:r>
          </a:p>
          <a:p>
            <a:r>
              <a:rPr lang="en-US" altLang="zh-TW"/>
              <a:t>Application server</a:t>
            </a:r>
          </a:p>
          <a:p>
            <a:r>
              <a:rPr lang="en-US" altLang="zh-TW"/>
              <a:t>…and many others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Steps to use Xen</a:t>
            </a:r>
          </a:p>
        </p:txBody>
      </p:sp>
      <p:sp>
        <p:nvSpPr>
          <p:cNvPr id="130051" name="Rectangle 3"/>
          <p:cNvSpPr>
            <a:spLocks noGrp="1" noChangeArrowheads="1"/>
          </p:cNvSpPr>
          <p:nvPr>
            <p:ph type="body" idx="1"/>
          </p:nvPr>
        </p:nvSpPr>
        <p:spPr/>
        <p:txBody>
          <a:bodyPr/>
          <a:lstStyle/>
          <a:p>
            <a:r>
              <a:rPr lang="en-US"/>
              <a:t>Connect to a Xen host (i.e., a physical hardware + Xen + Dom0 OS) via ssh.</a:t>
            </a:r>
          </a:p>
          <a:p>
            <a:r>
              <a:rPr lang="en-US"/>
              <a:t>Use xen-tools to create (xen-create-image), list (xen-list-images) and delete (xen-delete-image) images of virtual machines.</a:t>
            </a:r>
          </a:p>
          <a:p>
            <a:r>
              <a:rPr lang="en-US"/>
              <a:t>Use the xm tool to manage (create, list and shutdown) DomU guests.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t>Issues related to clouds with Xen</a:t>
            </a:r>
          </a:p>
        </p:txBody>
      </p:sp>
      <p:sp>
        <p:nvSpPr>
          <p:cNvPr id="132099" name="Rectangle 3"/>
          <p:cNvSpPr>
            <a:spLocks noGrp="1" noChangeArrowheads="1"/>
          </p:cNvSpPr>
          <p:nvPr>
            <p:ph type="body" idx="1"/>
          </p:nvPr>
        </p:nvSpPr>
        <p:spPr/>
        <p:txBody>
          <a:bodyPr/>
          <a:lstStyle/>
          <a:p>
            <a:r>
              <a:rPr lang="en-US"/>
              <a:t>Xen-tools and xm are great for a single machine, but …</a:t>
            </a:r>
          </a:p>
          <a:p>
            <a:r>
              <a:rPr lang="en-US"/>
              <a:t>Today’s private or public clouds often include hundreds or thousands of machines.</a:t>
            </a:r>
          </a:p>
          <a:p>
            <a:r>
              <a:rPr lang="en-US"/>
              <a:t>How to manage the cloud effectively and efficiently becomes a central issue in cloud computing.</a:t>
            </a:r>
          </a:p>
          <a:p>
            <a:pPr>
              <a:buFontTx/>
              <a:buNone/>
            </a:pP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t>Objectives of managing clouds</a:t>
            </a:r>
          </a:p>
        </p:txBody>
      </p:sp>
      <p:sp>
        <p:nvSpPr>
          <p:cNvPr id="134147" name="Rectangle 3"/>
          <p:cNvSpPr>
            <a:spLocks noGrp="1" noChangeArrowheads="1"/>
          </p:cNvSpPr>
          <p:nvPr>
            <p:ph type="body" idx="1"/>
          </p:nvPr>
        </p:nvSpPr>
        <p:spPr/>
        <p:txBody>
          <a:bodyPr/>
          <a:lstStyle/>
          <a:p>
            <a:r>
              <a:rPr lang="en-US"/>
              <a:t>Easy-to-use client interface</a:t>
            </a:r>
          </a:p>
          <a:p>
            <a:r>
              <a:rPr lang="en-US"/>
              <a:t>Effective and efficient management of cloud infrastructure</a:t>
            </a:r>
          </a:p>
          <a:p>
            <a:r>
              <a:rPr lang="en-US"/>
              <a:t>Scalable deployment</a:t>
            </a:r>
          </a:p>
          <a:p>
            <a:r>
              <a:rPr lang="en-US"/>
              <a:t>Robust performance</a:t>
            </a:r>
          </a:p>
          <a:p>
            <a:r>
              <a:rPr lang="en-US"/>
              <a:t>Other nice characteristics associated with information systems management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t>Some solutions for managing clouds</a:t>
            </a:r>
          </a:p>
        </p:txBody>
      </p:sp>
      <p:sp>
        <p:nvSpPr>
          <p:cNvPr id="136195" name="Rectangle 3"/>
          <p:cNvSpPr>
            <a:spLocks noGrp="1" noChangeArrowheads="1"/>
          </p:cNvSpPr>
          <p:nvPr>
            <p:ph type="body" idx="1"/>
          </p:nvPr>
        </p:nvSpPr>
        <p:spPr/>
        <p:txBody>
          <a:bodyPr/>
          <a:lstStyle/>
          <a:p>
            <a:pPr>
              <a:lnSpc>
                <a:spcPct val="90000"/>
              </a:lnSpc>
            </a:pPr>
            <a:r>
              <a:rPr lang="en-US"/>
              <a:t>abiCloud is the topic of this class.</a:t>
            </a:r>
          </a:p>
          <a:p>
            <a:pPr>
              <a:lnSpc>
                <a:spcPct val="90000"/>
              </a:lnSpc>
            </a:pPr>
            <a:r>
              <a:rPr lang="en-US"/>
              <a:t>EUCALYPTUS, originating in the CS department of UC Santa Barbara, is an open source software infrastructure for implementing cloud computing on clusters.</a:t>
            </a:r>
          </a:p>
          <a:p>
            <a:pPr>
              <a:lnSpc>
                <a:spcPct val="90000"/>
              </a:lnSpc>
            </a:pPr>
            <a:r>
              <a:rPr lang="en-US"/>
              <a:t>OpenNebula is an open source virtual infrastructure engine that enables the dynamic deployment and replacement of virtualized service within and across sites.</a:t>
            </a:r>
          </a:p>
          <a:p>
            <a:pPr>
              <a:lnSpc>
                <a:spcPct val="90000"/>
              </a:lnSpc>
            </a:pPr>
            <a:r>
              <a:rPr lang="en-US"/>
              <a:t>Other solutions from Citrix, Microsoft, Sun,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Why use abiCloud?</a:t>
            </a:r>
          </a:p>
        </p:txBody>
      </p:sp>
      <p:sp>
        <p:nvSpPr>
          <p:cNvPr id="138243" name="Rectangle 3"/>
          <p:cNvSpPr>
            <a:spLocks noGrp="1" noChangeArrowheads="1"/>
          </p:cNvSpPr>
          <p:nvPr>
            <p:ph type="body" idx="1"/>
          </p:nvPr>
        </p:nvSpPr>
        <p:spPr/>
        <p:txBody>
          <a:bodyPr/>
          <a:lstStyle/>
          <a:p>
            <a:r>
              <a:rPr lang="en-US"/>
              <a:t>Open platform</a:t>
            </a:r>
          </a:p>
          <a:p>
            <a:r>
              <a:rPr lang="en-US" b="1" u="sng"/>
              <a:t>Rich web interface</a:t>
            </a:r>
            <a:r>
              <a:rPr lang="en-US"/>
              <a:t> for managing the cloud infrastructure</a:t>
            </a:r>
          </a:p>
          <a:p>
            <a:r>
              <a:rPr lang="en-US"/>
              <a:t>Deploy a new service by </a:t>
            </a:r>
            <a:r>
              <a:rPr lang="en-US" b="1" u="sng"/>
              <a:t>dragging</a:t>
            </a:r>
            <a:r>
              <a:rPr lang="en-US"/>
              <a:t> and </a:t>
            </a:r>
            <a:r>
              <a:rPr lang="en-US" b="1" u="sng"/>
              <a:t>dropping</a:t>
            </a:r>
            <a:r>
              <a:rPr lang="en-US"/>
              <a:t> a virtual machine with the web interface</a:t>
            </a:r>
          </a:p>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type="title"/>
          </p:nvPr>
        </p:nvSpPr>
        <p:spPr/>
        <p:txBody>
          <a:bodyPr/>
          <a:lstStyle/>
          <a:p>
            <a:r>
              <a:rPr lang="en-US" altLang="zh-TW" sz="2600"/>
              <a:t>Issues in Virtualization for Cloud-Computing</a:t>
            </a:r>
          </a:p>
        </p:txBody>
      </p:sp>
      <p:sp>
        <p:nvSpPr>
          <p:cNvPr id="121860" name="Rectangle 4"/>
          <p:cNvSpPr>
            <a:spLocks noGrp="1" noChangeArrowheads="1"/>
          </p:cNvSpPr>
          <p:nvPr>
            <p:ph type="body" idx="1"/>
          </p:nvPr>
        </p:nvSpPr>
        <p:spPr/>
        <p:txBody>
          <a:bodyPr/>
          <a:lstStyle/>
          <a:p>
            <a:pPr>
              <a:lnSpc>
                <a:spcPct val="90000"/>
              </a:lnSpc>
            </a:pPr>
            <a:r>
              <a:rPr lang="en-US" altLang="zh-TW" sz="2000"/>
              <a:t>Software deployment</a:t>
            </a:r>
          </a:p>
          <a:p>
            <a:pPr lvl="1">
              <a:lnSpc>
                <a:spcPct val="90000"/>
              </a:lnSpc>
            </a:pPr>
            <a:r>
              <a:rPr lang="en-US" altLang="zh-TW" sz="1800"/>
              <a:t>Open-source</a:t>
            </a:r>
          </a:p>
          <a:p>
            <a:pPr lvl="1">
              <a:lnSpc>
                <a:spcPct val="90000"/>
              </a:lnSpc>
            </a:pPr>
            <a:r>
              <a:rPr lang="en-US" altLang="zh-TW" sz="1800"/>
              <a:t>Commercial products</a:t>
            </a:r>
          </a:p>
          <a:p>
            <a:pPr lvl="1">
              <a:lnSpc>
                <a:spcPct val="90000"/>
              </a:lnSpc>
            </a:pPr>
            <a:r>
              <a:rPr lang="en-US" altLang="zh-TW" sz="1800"/>
              <a:t>Re-installation or not </a:t>
            </a:r>
          </a:p>
          <a:p>
            <a:pPr>
              <a:lnSpc>
                <a:spcPct val="90000"/>
              </a:lnSpc>
            </a:pPr>
            <a:r>
              <a:rPr lang="en-US" altLang="zh-TW" sz="2000"/>
              <a:t>Compatibility </a:t>
            </a:r>
          </a:p>
          <a:p>
            <a:pPr lvl="1">
              <a:lnSpc>
                <a:spcPct val="90000"/>
              </a:lnSpc>
            </a:pPr>
            <a:r>
              <a:rPr lang="en-US" altLang="zh-TW" sz="1800"/>
              <a:t>Legacy software/database</a:t>
            </a:r>
          </a:p>
          <a:p>
            <a:pPr>
              <a:lnSpc>
                <a:spcPct val="90000"/>
              </a:lnSpc>
            </a:pPr>
            <a:r>
              <a:rPr lang="en-US" altLang="zh-TW" sz="2000"/>
              <a:t>Copyright patent problem</a:t>
            </a:r>
          </a:p>
          <a:p>
            <a:pPr lvl="1">
              <a:lnSpc>
                <a:spcPct val="90000"/>
              </a:lnSpc>
            </a:pPr>
            <a:r>
              <a:rPr lang="en-US" altLang="zh-TW" sz="1800"/>
              <a:t>Full virtualization </a:t>
            </a:r>
          </a:p>
          <a:p>
            <a:pPr lvl="2">
              <a:lnSpc>
                <a:spcPct val="90000"/>
              </a:lnSpc>
            </a:pPr>
            <a:r>
              <a:rPr lang="en-US" altLang="zh-TW" sz="1600"/>
              <a:t>Hardware ISA?</a:t>
            </a:r>
          </a:p>
          <a:p>
            <a:pPr lvl="1">
              <a:lnSpc>
                <a:spcPct val="90000"/>
              </a:lnSpc>
            </a:pPr>
            <a:r>
              <a:rPr lang="en-US" altLang="zh-TW" sz="1800"/>
              <a:t>Paravirtualization </a:t>
            </a:r>
          </a:p>
          <a:p>
            <a:pPr lvl="2">
              <a:lnSpc>
                <a:spcPct val="90000"/>
              </a:lnSpc>
            </a:pPr>
            <a:r>
              <a:rPr lang="en-US" altLang="zh-TW" sz="1600"/>
              <a:t>Modifiable OS?</a:t>
            </a:r>
          </a:p>
          <a:p>
            <a:pPr>
              <a:lnSpc>
                <a:spcPct val="90000"/>
              </a:lnSpc>
            </a:pPr>
            <a:r>
              <a:rPr lang="en-US" altLang="zh-TW" sz="2200"/>
              <a:t>Hardware assisted virtualization </a:t>
            </a:r>
          </a:p>
          <a:p>
            <a:pPr lvl="1">
              <a:lnSpc>
                <a:spcPct val="90000"/>
              </a:lnSpc>
            </a:pPr>
            <a:r>
              <a:rPr lang="en-US" altLang="zh-TW" sz="1900"/>
              <a:t>Problem model</a:t>
            </a:r>
          </a:p>
          <a:p>
            <a:pPr lvl="1">
              <a:lnSpc>
                <a:spcPct val="90000"/>
              </a:lnSpc>
            </a:pPr>
            <a:r>
              <a:rPr lang="en-US" altLang="zh-TW" sz="1900"/>
              <a:t>Re-write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zh-TW"/>
              <a:t>Issues in Cloud-API</a:t>
            </a:r>
          </a:p>
        </p:txBody>
      </p:sp>
      <p:pic>
        <p:nvPicPr>
          <p:cNvPr id="146435" name="Picture 3" descr="Cloud SW stack_0709"/>
          <p:cNvPicPr>
            <a:picLocks noChangeAspect="1" noChangeArrowheads="1"/>
          </p:cNvPicPr>
          <p:nvPr/>
        </p:nvPicPr>
        <p:blipFill>
          <a:blip r:embed="rId2"/>
          <a:srcRect/>
          <a:stretch>
            <a:fillRect/>
          </a:stretch>
        </p:blipFill>
        <p:spPr bwMode="auto">
          <a:xfrm>
            <a:off x="1184275" y="1398588"/>
            <a:ext cx="6773863" cy="4910137"/>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zh-TW"/>
              <a:t>Issues in Virtualization for Cloud-Computing</a:t>
            </a:r>
          </a:p>
        </p:txBody>
      </p:sp>
      <p:sp>
        <p:nvSpPr>
          <p:cNvPr id="122908" name="Rectangle 28"/>
          <p:cNvSpPr>
            <a:spLocks noGrp="1" noChangeArrowheads="1"/>
          </p:cNvSpPr>
          <p:nvPr>
            <p:ph type="body" idx="1"/>
          </p:nvPr>
        </p:nvSpPr>
        <p:spPr/>
        <p:txBody>
          <a:bodyPr/>
          <a:lstStyle/>
          <a:p>
            <a:r>
              <a:rPr lang="en-US" altLang="zh-TW" sz="2500"/>
              <a:t>There are more problems…</a:t>
            </a:r>
          </a:p>
        </p:txBody>
      </p:sp>
      <p:sp>
        <p:nvSpPr>
          <p:cNvPr id="122887" name="Freeform 7"/>
          <p:cNvSpPr>
            <a:spLocks/>
          </p:cNvSpPr>
          <p:nvPr/>
        </p:nvSpPr>
        <p:spPr bwMode="auto">
          <a:xfrm>
            <a:off x="3736975" y="4025900"/>
            <a:ext cx="552450" cy="223838"/>
          </a:xfrm>
          <a:custGeom>
            <a:avLst/>
            <a:gdLst/>
            <a:ahLst/>
            <a:cxnLst>
              <a:cxn ang="0">
                <a:pos x="5" y="71"/>
              </a:cxn>
              <a:cxn ang="0">
                <a:pos x="25" y="118"/>
              </a:cxn>
              <a:cxn ang="0">
                <a:pos x="54" y="163"/>
              </a:cxn>
              <a:cxn ang="0">
                <a:pos x="92" y="201"/>
              </a:cxn>
              <a:cxn ang="0">
                <a:pos x="139" y="234"/>
              </a:cxn>
              <a:cxn ang="0">
                <a:pos x="191" y="257"/>
              </a:cxn>
              <a:cxn ang="0">
                <a:pos x="251" y="274"/>
              </a:cxn>
              <a:cxn ang="0">
                <a:pos x="315" y="282"/>
              </a:cxn>
              <a:cxn ang="0">
                <a:pos x="383" y="279"/>
              </a:cxn>
              <a:cxn ang="0">
                <a:pos x="449" y="265"/>
              </a:cxn>
              <a:cxn ang="0">
                <a:pos x="510" y="242"/>
              </a:cxn>
              <a:cxn ang="0">
                <a:pos x="564" y="213"/>
              </a:cxn>
              <a:cxn ang="0">
                <a:pos x="610" y="175"/>
              </a:cxn>
              <a:cxn ang="0">
                <a:pos x="648" y="130"/>
              </a:cxn>
              <a:cxn ang="0">
                <a:pos x="676" y="80"/>
              </a:cxn>
              <a:cxn ang="0">
                <a:pos x="693" y="28"/>
              </a:cxn>
              <a:cxn ang="0">
                <a:pos x="681" y="14"/>
              </a:cxn>
              <a:cxn ang="0">
                <a:pos x="648" y="43"/>
              </a:cxn>
              <a:cxn ang="0">
                <a:pos x="610" y="67"/>
              </a:cxn>
              <a:cxn ang="0">
                <a:pos x="567" y="89"/>
              </a:cxn>
              <a:cxn ang="0">
                <a:pos x="521" y="109"/>
              </a:cxn>
              <a:cxn ang="0">
                <a:pos x="472" y="123"/>
              </a:cxn>
              <a:cxn ang="0">
                <a:pos x="421" y="133"/>
              </a:cxn>
              <a:cxn ang="0">
                <a:pos x="366" y="140"/>
              </a:cxn>
              <a:cxn ang="0">
                <a:pos x="313" y="142"/>
              </a:cxn>
              <a:cxn ang="0">
                <a:pos x="262" y="140"/>
              </a:cxn>
              <a:cxn ang="0">
                <a:pos x="214" y="135"/>
              </a:cxn>
              <a:cxn ang="0">
                <a:pos x="170" y="125"/>
              </a:cxn>
              <a:cxn ang="0">
                <a:pos x="127" y="112"/>
              </a:cxn>
              <a:cxn ang="0">
                <a:pos x="86" y="97"/>
              </a:cxn>
              <a:cxn ang="0">
                <a:pos x="49" y="77"/>
              </a:cxn>
              <a:cxn ang="0">
                <a:pos x="15" y="56"/>
              </a:cxn>
            </a:cxnLst>
            <a:rect l="0" t="0" r="r" b="b"/>
            <a:pathLst>
              <a:path w="696" h="282">
                <a:moveTo>
                  <a:pt x="0" y="44"/>
                </a:moveTo>
                <a:lnTo>
                  <a:pt x="5" y="71"/>
                </a:lnTo>
                <a:lnTo>
                  <a:pt x="13" y="95"/>
                </a:lnTo>
                <a:lnTo>
                  <a:pt x="25" y="118"/>
                </a:lnTo>
                <a:lnTo>
                  <a:pt x="38" y="142"/>
                </a:lnTo>
                <a:lnTo>
                  <a:pt x="54" y="163"/>
                </a:lnTo>
                <a:lnTo>
                  <a:pt x="73" y="183"/>
                </a:lnTo>
                <a:lnTo>
                  <a:pt x="92" y="201"/>
                </a:lnTo>
                <a:lnTo>
                  <a:pt x="115" y="217"/>
                </a:lnTo>
                <a:lnTo>
                  <a:pt x="139" y="234"/>
                </a:lnTo>
                <a:lnTo>
                  <a:pt x="165" y="247"/>
                </a:lnTo>
                <a:lnTo>
                  <a:pt x="191" y="257"/>
                </a:lnTo>
                <a:lnTo>
                  <a:pt x="221" y="267"/>
                </a:lnTo>
                <a:lnTo>
                  <a:pt x="251" y="274"/>
                </a:lnTo>
                <a:lnTo>
                  <a:pt x="282" y="279"/>
                </a:lnTo>
                <a:lnTo>
                  <a:pt x="315" y="282"/>
                </a:lnTo>
                <a:lnTo>
                  <a:pt x="348" y="282"/>
                </a:lnTo>
                <a:lnTo>
                  <a:pt x="383" y="279"/>
                </a:lnTo>
                <a:lnTo>
                  <a:pt x="416" y="274"/>
                </a:lnTo>
                <a:lnTo>
                  <a:pt x="449" y="265"/>
                </a:lnTo>
                <a:lnTo>
                  <a:pt x="480" y="255"/>
                </a:lnTo>
                <a:lnTo>
                  <a:pt x="510" y="242"/>
                </a:lnTo>
                <a:lnTo>
                  <a:pt x="538" y="229"/>
                </a:lnTo>
                <a:lnTo>
                  <a:pt x="564" y="213"/>
                </a:lnTo>
                <a:lnTo>
                  <a:pt x="589" y="194"/>
                </a:lnTo>
                <a:lnTo>
                  <a:pt x="610" y="175"/>
                </a:lnTo>
                <a:lnTo>
                  <a:pt x="630" y="153"/>
                </a:lnTo>
                <a:lnTo>
                  <a:pt x="648" y="130"/>
                </a:lnTo>
                <a:lnTo>
                  <a:pt x="663" y="105"/>
                </a:lnTo>
                <a:lnTo>
                  <a:pt x="676" y="80"/>
                </a:lnTo>
                <a:lnTo>
                  <a:pt x="686" y="54"/>
                </a:lnTo>
                <a:lnTo>
                  <a:pt x="693" y="28"/>
                </a:lnTo>
                <a:lnTo>
                  <a:pt x="696" y="0"/>
                </a:lnTo>
                <a:lnTo>
                  <a:pt x="681" y="14"/>
                </a:lnTo>
                <a:lnTo>
                  <a:pt x="665" y="29"/>
                </a:lnTo>
                <a:lnTo>
                  <a:pt x="648" y="43"/>
                </a:lnTo>
                <a:lnTo>
                  <a:pt x="628" y="56"/>
                </a:lnTo>
                <a:lnTo>
                  <a:pt x="610" y="67"/>
                </a:lnTo>
                <a:lnTo>
                  <a:pt x="589" y="79"/>
                </a:lnTo>
                <a:lnTo>
                  <a:pt x="567" y="89"/>
                </a:lnTo>
                <a:lnTo>
                  <a:pt x="544" y="99"/>
                </a:lnTo>
                <a:lnTo>
                  <a:pt x="521" y="109"/>
                </a:lnTo>
                <a:lnTo>
                  <a:pt x="498" y="115"/>
                </a:lnTo>
                <a:lnTo>
                  <a:pt x="472" y="123"/>
                </a:lnTo>
                <a:lnTo>
                  <a:pt x="447" y="128"/>
                </a:lnTo>
                <a:lnTo>
                  <a:pt x="421" y="133"/>
                </a:lnTo>
                <a:lnTo>
                  <a:pt x="394" y="137"/>
                </a:lnTo>
                <a:lnTo>
                  <a:pt x="366" y="140"/>
                </a:lnTo>
                <a:lnTo>
                  <a:pt x="338" y="142"/>
                </a:lnTo>
                <a:lnTo>
                  <a:pt x="313" y="142"/>
                </a:lnTo>
                <a:lnTo>
                  <a:pt x="287" y="142"/>
                </a:lnTo>
                <a:lnTo>
                  <a:pt x="262" y="140"/>
                </a:lnTo>
                <a:lnTo>
                  <a:pt x="239" y="138"/>
                </a:lnTo>
                <a:lnTo>
                  <a:pt x="214" y="135"/>
                </a:lnTo>
                <a:lnTo>
                  <a:pt x="191" y="130"/>
                </a:lnTo>
                <a:lnTo>
                  <a:pt x="170" y="125"/>
                </a:lnTo>
                <a:lnTo>
                  <a:pt x="147" y="120"/>
                </a:lnTo>
                <a:lnTo>
                  <a:pt x="127" y="112"/>
                </a:lnTo>
                <a:lnTo>
                  <a:pt x="106" y="105"/>
                </a:lnTo>
                <a:lnTo>
                  <a:pt x="86" y="97"/>
                </a:lnTo>
                <a:lnTo>
                  <a:pt x="68" y="87"/>
                </a:lnTo>
                <a:lnTo>
                  <a:pt x="49" y="77"/>
                </a:lnTo>
                <a:lnTo>
                  <a:pt x="31" y="67"/>
                </a:lnTo>
                <a:lnTo>
                  <a:pt x="15" y="56"/>
                </a:lnTo>
                <a:lnTo>
                  <a:pt x="0" y="44"/>
                </a:lnTo>
                <a:close/>
              </a:path>
            </a:pathLst>
          </a:custGeom>
          <a:solidFill>
            <a:srgbClr val="3399FF"/>
          </a:solidFill>
          <a:ln w="9525">
            <a:noFill/>
            <a:round/>
            <a:headEnd/>
            <a:tailEnd/>
          </a:ln>
        </p:spPr>
        <p:txBody>
          <a:bodyPr/>
          <a:lstStyle/>
          <a:p>
            <a:endParaRPr lang="en-IN"/>
          </a:p>
        </p:txBody>
      </p:sp>
      <p:sp>
        <p:nvSpPr>
          <p:cNvPr id="122888" name="Freeform 8"/>
          <p:cNvSpPr>
            <a:spLocks/>
          </p:cNvSpPr>
          <p:nvPr/>
        </p:nvSpPr>
        <p:spPr bwMode="auto">
          <a:xfrm>
            <a:off x="3725863" y="3846513"/>
            <a:ext cx="552450" cy="223837"/>
          </a:xfrm>
          <a:custGeom>
            <a:avLst/>
            <a:gdLst/>
            <a:ahLst/>
            <a:cxnLst>
              <a:cxn ang="0">
                <a:pos x="5" y="71"/>
              </a:cxn>
              <a:cxn ang="0">
                <a:pos x="25" y="118"/>
              </a:cxn>
              <a:cxn ang="0">
                <a:pos x="53" y="163"/>
              </a:cxn>
              <a:cxn ang="0">
                <a:pos x="92" y="201"/>
              </a:cxn>
              <a:cxn ang="0">
                <a:pos x="139" y="234"/>
              </a:cxn>
              <a:cxn ang="0">
                <a:pos x="191" y="257"/>
              </a:cxn>
              <a:cxn ang="0">
                <a:pos x="251" y="273"/>
              </a:cxn>
              <a:cxn ang="0">
                <a:pos x="313" y="282"/>
              </a:cxn>
              <a:cxn ang="0">
                <a:pos x="381" y="278"/>
              </a:cxn>
              <a:cxn ang="0">
                <a:pos x="447" y="265"/>
              </a:cxn>
              <a:cxn ang="0">
                <a:pos x="508" y="242"/>
              </a:cxn>
              <a:cxn ang="0">
                <a:pos x="562" y="212"/>
              </a:cxn>
              <a:cxn ang="0">
                <a:pos x="610" y="174"/>
              </a:cxn>
              <a:cxn ang="0">
                <a:pos x="648" y="130"/>
              </a:cxn>
              <a:cxn ang="0">
                <a:pos x="676" y="80"/>
              </a:cxn>
              <a:cxn ang="0">
                <a:pos x="693" y="28"/>
              </a:cxn>
              <a:cxn ang="0">
                <a:pos x="681" y="14"/>
              </a:cxn>
              <a:cxn ang="0">
                <a:pos x="647" y="42"/>
              </a:cxn>
              <a:cxn ang="0">
                <a:pos x="609" y="67"/>
              </a:cxn>
              <a:cxn ang="0">
                <a:pos x="567" y="89"/>
              </a:cxn>
              <a:cxn ang="0">
                <a:pos x="521" y="108"/>
              </a:cxn>
              <a:cxn ang="0">
                <a:pos x="472" y="123"/>
              </a:cxn>
              <a:cxn ang="0">
                <a:pos x="421" y="133"/>
              </a:cxn>
              <a:cxn ang="0">
                <a:pos x="366" y="140"/>
              </a:cxn>
              <a:cxn ang="0">
                <a:pos x="313" y="141"/>
              </a:cxn>
              <a:cxn ang="0">
                <a:pos x="262" y="140"/>
              </a:cxn>
              <a:cxn ang="0">
                <a:pos x="215" y="135"/>
              </a:cxn>
              <a:cxn ang="0">
                <a:pos x="168" y="125"/>
              </a:cxn>
              <a:cxn ang="0">
                <a:pos x="125" y="112"/>
              </a:cxn>
              <a:cxn ang="0">
                <a:pos x="86" y="97"/>
              </a:cxn>
              <a:cxn ang="0">
                <a:pos x="48" y="77"/>
              </a:cxn>
              <a:cxn ang="0">
                <a:pos x="15" y="56"/>
              </a:cxn>
            </a:cxnLst>
            <a:rect l="0" t="0" r="r" b="b"/>
            <a:pathLst>
              <a:path w="696" h="282">
                <a:moveTo>
                  <a:pt x="0" y="44"/>
                </a:moveTo>
                <a:lnTo>
                  <a:pt x="5" y="71"/>
                </a:lnTo>
                <a:lnTo>
                  <a:pt x="13" y="95"/>
                </a:lnTo>
                <a:lnTo>
                  <a:pt x="25" y="118"/>
                </a:lnTo>
                <a:lnTo>
                  <a:pt x="38" y="141"/>
                </a:lnTo>
                <a:lnTo>
                  <a:pt x="53" y="163"/>
                </a:lnTo>
                <a:lnTo>
                  <a:pt x="71" y="183"/>
                </a:lnTo>
                <a:lnTo>
                  <a:pt x="92" y="201"/>
                </a:lnTo>
                <a:lnTo>
                  <a:pt x="114" y="217"/>
                </a:lnTo>
                <a:lnTo>
                  <a:pt x="139" y="234"/>
                </a:lnTo>
                <a:lnTo>
                  <a:pt x="163" y="247"/>
                </a:lnTo>
                <a:lnTo>
                  <a:pt x="191" y="257"/>
                </a:lnTo>
                <a:lnTo>
                  <a:pt x="219" y="267"/>
                </a:lnTo>
                <a:lnTo>
                  <a:pt x="251" y="273"/>
                </a:lnTo>
                <a:lnTo>
                  <a:pt x="280" y="278"/>
                </a:lnTo>
                <a:lnTo>
                  <a:pt x="313" y="282"/>
                </a:lnTo>
                <a:lnTo>
                  <a:pt x="346" y="282"/>
                </a:lnTo>
                <a:lnTo>
                  <a:pt x="381" y="278"/>
                </a:lnTo>
                <a:lnTo>
                  <a:pt x="414" y="273"/>
                </a:lnTo>
                <a:lnTo>
                  <a:pt x="447" y="265"/>
                </a:lnTo>
                <a:lnTo>
                  <a:pt x="478" y="255"/>
                </a:lnTo>
                <a:lnTo>
                  <a:pt x="508" y="242"/>
                </a:lnTo>
                <a:lnTo>
                  <a:pt x="536" y="229"/>
                </a:lnTo>
                <a:lnTo>
                  <a:pt x="562" y="212"/>
                </a:lnTo>
                <a:lnTo>
                  <a:pt x="587" y="194"/>
                </a:lnTo>
                <a:lnTo>
                  <a:pt x="610" y="174"/>
                </a:lnTo>
                <a:lnTo>
                  <a:pt x="630" y="153"/>
                </a:lnTo>
                <a:lnTo>
                  <a:pt x="648" y="130"/>
                </a:lnTo>
                <a:lnTo>
                  <a:pt x="663" y="105"/>
                </a:lnTo>
                <a:lnTo>
                  <a:pt x="676" y="80"/>
                </a:lnTo>
                <a:lnTo>
                  <a:pt x="686" y="54"/>
                </a:lnTo>
                <a:lnTo>
                  <a:pt x="693" y="28"/>
                </a:lnTo>
                <a:lnTo>
                  <a:pt x="696" y="0"/>
                </a:lnTo>
                <a:lnTo>
                  <a:pt x="681" y="14"/>
                </a:lnTo>
                <a:lnTo>
                  <a:pt x="665" y="29"/>
                </a:lnTo>
                <a:lnTo>
                  <a:pt x="647" y="42"/>
                </a:lnTo>
                <a:lnTo>
                  <a:pt x="628" y="56"/>
                </a:lnTo>
                <a:lnTo>
                  <a:pt x="609" y="67"/>
                </a:lnTo>
                <a:lnTo>
                  <a:pt x="589" y="79"/>
                </a:lnTo>
                <a:lnTo>
                  <a:pt x="567" y="89"/>
                </a:lnTo>
                <a:lnTo>
                  <a:pt x="544" y="99"/>
                </a:lnTo>
                <a:lnTo>
                  <a:pt x="521" y="108"/>
                </a:lnTo>
                <a:lnTo>
                  <a:pt x="497" y="115"/>
                </a:lnTo>
                <a:lnTo>
                  <a:pt x="472" y="123"/>
                </a:lnTo>
                <a:lnTo>
                  <a:pt x="447" y="128"/>
                </a:lnTo>
                <a:lnTo>
                  <a:pt x="421" y="133"/>
                </a:lnTo>
                <a:lnTo>
                  <a:pt x="394" y="137"/>
                </a:lnTo>
                <a:lnTo>
                  <a:pt x="366" y="140"/>
                </a:lnTo>
                <a:lnTo>
                  <a:pt x="338" y="141"/>
                </a:lnTo>
                <a:lnTo>
                  <a:pt x="313" y="141"/>
                </a:lnTo>
                <a:lnTo>
                  <a:pt x="287" y="141"/>
                </a:lnTo>
                <a:lnTo>
                  <a:pt x="262" y="140"/>
                </a:lnTo>
                <a:lnTo>
                  <a:pt x="239" y="138"/>
                </a:lnTo>
                <a:lnTo>
                  <a:pt x="215" y="135"/>
                </a:lnTo>
                <a:lnTo>
                  <a:pt x="191" y="130"/>
                </a:lnTo>
                <a:lnTo>
                  <a:pt x="168" y="125"/>
                </a:lnTo>
                <a:lnTo>
                  <a:pt x="147" y="120"/>
                </a:lnTo>
                <a:lnTo>
                  <a:pt x="125" y="112"/>
                </a:lnTo>
                <a:lnTo>
                  <a:pt x="106" y="105"/>
                </a:lnTo>
                <a:lnTo>
                  <a:pt x="86" y="97"/>
                </a:lnTo>
                <a:lnTo>
                  <a:pt x="66" y="87"/>
                </a:lnTo>
                <a:lnTo>
                  <a:pt x="48" y="77"/>
                </a:lnTo>
                <a:lnTo>
                  <a:pt x="31" y="67"/>
                </a:lnTo>
                <a:lnTo>
                  <a:pt x="15" y="56"/>
                </a:lnTo>
                <a:lnTo>
                  <a:pt x="0" y="44"/>
                </a:lnTo>
                <a:close/>
              </a:path>
            </a:pathLst>
          </a:custGeom>
          <a:solidFill>
            <a:srgbClr val="3399FF"/>
          </a:solidFill>
          <a:ln w="9525">
            <a:noFill/>
            <a:round/>
            <a:headEnd/>
            <a:tailEnd/>
          </a:ln>
        </p:spPr>
        <p:txBody>
          <a:bodyPr/>
          <a:lstStyle/>
          <a:p>
            <a:endParaRPr lang="en-IN"/>
          </a:p>
        </p:txBody>
      </p:sp>
      <p:sp>
        <p:nvSpPr>
          <p:cNvPr id="122889" name="Freeform 9"/>
          <p:cNvSpPr>
            <a:spLocks/>
          </p:cNvSpPr>
          <p:nvPr/>
        </p:nvSpPr>
        <p:spPr bwMode="auto">
          <a:xfrm>
            <a:off x="3454400" y="3965575"/>
            <a:ext cx="363538" cy="146050"/>
          </a:xfrm>
          <a:custGeom>
            <a:avLst/>
            <a:gdLst/>
            <a:ahLst/>
            <a:cxnLst>
              <a:cxn ang="0">
                <a:pos x="0" y="29"/>
              </a:cxn>
              <a:cxn ang="0">
                <a:pos x="10" y="62"/>
              </a:cxn>
              <a:cxn ang="0">
                <a:pos x="25" y="92"/>
              </a:cxn>
              <a:cxn ang="0">
                <a:pos x="48" y="119"/>
              </a:cxn>
              <a:cxn ang="0">
                <a:pos x="76" y="142"/>
              </a:cxn>
              <a:cxn ang="0">
                <a:pos x="109" y="161"/>
              </a:cxn>
              <a:cxn ang="0">
                <a:pos x="145" y="175"/>
              </a:cxn>
              <a:cxn ang="0">
                <a:pos x="186" y="183"/>
              </a:cxn>
              <a:cxn ang="0">
                <a:pos x="229" y="185"/>
              </a:cxn>
              <a:cxn ang="0">
                <a:pos x="274" y="180"/>
              </a:cxn>
              <a:cxn ang="0">
                <a:pos x="315" y="168"/>
              </a:cxn>
              <a:cxn ang="0">
                <a:pos x="353" y="150"/>
              </a:cxn>
              <a:cxn ang="0">
                <a:pos x="387" y="127"/>
              </a:cxn>
              <a:cxn ang="0">
                <a:pos x="415" y="100"/>
              </a:cxn>
              <a:cxn ang="0">
                <a:pos x="437" y="69"/>
              </a:cxn>
              <a:cxn ang="0">
                <a:pos x="452" y="36"/>
              </a:cxn>
              <a:cxn ang="0">
                <a:pos x="458" y="0"/>
              </a:cxn>
              <a:cxn ang="0">
                <a:pos x="437" y="20"/>
              </a:cxn>
              <a:cxn ang="0">
                <a:pos x="414" y="36"/>
              </a:cxn>
              <a:cxn ang="0">
                <a:pos x="387" y="51"/>
              </a:cxn>
              <a:cxn ang="0">
                <a:pos x="358" y="64"/>
              </a:cxn>
              <a:cxn ang="0">
                <a:pos x="326" y="76"/>
              </a:cxn>
              <a:cxn ang="0">
                <a:pos x="293" y="84"/>
              </a:cxn>
              <a:cxn ang="0">
                <a:pos x="259" y="89"/>
              </a:cxn>
              <a:cxn ang="0">
                <a:pos x="222" y="92"/>
              </a:cxn>
              <a:cxn ang="0">
                <a:pos x="189" y="92"/>
              </a:cxn>
              <a:cxn ang="0">
                <a:pos x="156" y="89"/>
              </a:cxn>
              <a:cxn ang="0">
                <a:pos x="127" y="84"/>
              </a:cxn>
              <a:cxn ang="0">
                <a:pos x="97" y="77"/>
              </a:cxn>
              <a:cxn ang="0">
                <a:pos x="69" y="69"/>
              </a:cxn>
              <a:cxn ang="0">
                <a:pos x="44" y="57"/>
              </a:cxn>
              <a:cxn ang="0">
                <a:pos x="21" y="44"/>
              </a:cxn>
              <a:cxn ang="0">
                <a:pos x="0" y="29"/>
              </a:cxn>
            </a:cxnLst>
            <a:rect l="0" t="0" r="r" b="b"/>
            <a:pathLst>
              <a:path w="458" h="185">
                <a:moveTo>
                  <a:pt x="0" y="29"/>
                </a:moveTo>
                <a:lnTo>
                  <a:pt x="10" y="62"/>
                </a:lnTo>
                <a:lnTo>
                  <a:pt x="25" y="92"/>
                </a:lnTo>
                <a:lnTo>
                  <a:pt x="48" y="119"/>
                </a:lnTo>
                <a:lnTo>
                  <a:pt x="76" y="142"/>
                </a:lnTo>
                <a:lnTo>
                  <a:pt x="109" y="161"/>
                </a:lnTo>
                <a:lnTo>
                  <a:pt x="145" y="175"/>
                </a:lnTo>
                <a:lnTo>
                  <a:pt x="186" y="183"/>
                </a:lnTo>
                <a:lnTo>
                  <a:pt x="229" y="185"/>
                </a:lnTo>
                <a:lnTo>
                  <a:pt x="274" y="180"/>
                </a:lnTo>
                <a:lnTo>
                  <a:pt x="315" y="168"/>
                </a:lnTo>
                <a:lnTo>
                  <a:pt x="353" y="150"/>
                </a:lnTo>
                <a:lnTo>
                  <a:pt x="387" y="127"/>
                </a:lnTo>
                <a:lnTo>
                  <a:pt x="415" y="100"/>
                </a:lnTo>
                <a:lnTo>
                  <a:pt x="437" y="69"/>
                </a:lnTo>
                <a:lnTo>
                  <a:pt x="452" y="36"/>
                </a:lnTo>
                <a:lnTo>
                  <a:pt x="458" y="0"/>
                </a:lnTo>
                <a:lnTo>
                  <a:pt x="437" y="20"/>
                </a:lnTo>
                <a:lnTo>
                  <a:pt x="414" y="36"/>
                </a:lnTo>
                <a:lnTo>
                  <a:pt x="387" y="51"/>
                </a:lnTo>
                <a:lnTo>
                  <a:pt x="358" y="64"/>
                </a:lnTo>
                <a:lnTo>
                  <a:pt x="326" y="76"/>
                </a:lnTo>
                <a:lnTo>
                  <a:pt x="293" y="84"/>
                </a:lnTo>
                <a:lnTo>
                  <a:pt x="259" y="89"/>
                </a:lnTo>
                <a:lnTo>
                  <a:pt x="222" y="92"/>
                </a:lnTo>
                <a:lnTo>
                  <a:pt x="189" y="92"/>
                </a:lnTo>
                <a:lnTo>
                  <a:pt x="156" y="89"/>
                </a:lnTo>
                <a:lnTo>
                  <a:pt x="127" y="84"/>
                </a:lnTo>
                <a:lnTo>
                  <a:pt x="97" y="77"/>
                </a:lnTo>
                <a:lnTo>
                  <a:pt x="69" y="69"/>
                </a:lnTo>
                <a:lnTo>
                  <a:pt x="44" y="57"/>
                </a:lnTo>
                <a:lnTo>
                  <a:pt x="21" y="44"/>
                </a:lnTo>
                <a:lnTo>
                  <a:pt x="0" y="29"/>
                </a:lnTo>
                <a:close/>
              </a:path>
            </a:pathLst>
          </a:custGeom>
          <a:solidFill>
            <a:srgbClr val="3399FF"/>
          </a:solidFill>
          <a:ln w="9525">
            <a:noFill/>
            <a:round/>
            <a:headEnd/>
            <a:tailEnd/>
          </a:ln>
        </p:spPr>
        <p:txBody>
          <a:bodyPr/>
          <a:lstStyle/>
          <a:p>
            <a:endParaRPr lang="en-IN"/>
          </a:p>
        </p:txBody>
      </p:sp>
      <p:sp>
        <p:nvSpPr>
          <p:cNvPr id="122890" name="Freeform 10"/>
          <p:cNvSpPr>
            <a:spLocks/>
          </p:cNvSpPr>
          <p:nvPr/>
        </p:nvSpPr>
        <p:spPr bwMode="auto">
          <a:xfrm>
            <a:off x="4129088" y="4175125"/>
            <a:ext cx="363537" cy="146050"/>
          </a:xfrm>
          <a:custGeom>
            <a:avLst/>
            <a:gdLst/>
            <a:ahLst/>
            <a:cxnLst>
              <a:cxn ang="0">
                <a:pos x="0" y="28"/>
              </a:cxn>
              <a:cxn ang="0">
                <a:pos x="10" y="61"/>
              </a:cxn>
              <a:cxn ang="0">
                <a:pos x="25" y="92"/>
              </a:cxn>
              <a:cxn ang="0">
                <a:pos x="48" y="119"/>
              </a:cxn>
              <a:cxn ang="0">
                <a:pos x="76" y="142"/>
              </a:cxn>
              <a:cxn ang="0">
                <a:pos x="109" y="161"/>
              </a:cxn>
              <a:cxn ang="0">
                <a:pos x="145" y="175"/>
              </a:cxn>
              <a:cxn ang="0">
                <a:pos x="186" y="183"/>
              </a:cxn>
              <a:cxn ang="0">
                <a:pos x="229" y="185"/>
              </a:cxn>
              <a:cxn ang="0">
                <a:pos x="274" y="180"/>
              </a:cxn>
              <a:cxn ang="0">
                <a:pos x="315" y="168"/>
              </a:cxn>
              <a:cxn ang="0">
                <a:pos x="353" y="150"/>
              </a:cxn>
              <a:cxn ang="0">
                <a:pos x="388" y="127"/>
              </a:cxn>
              <a:cxn ang="0">
                <a:pos x="416" y="100"/>
              </a:cxn>
              <a:cxn ang="0">
                <a:pos x="437" y="69"/>
              </a:cxn>
              <a:cxn ang="0">
                <a:pos x="452" y="36"/>
              </a:cxn>
              <a:cxn ang="0">
                <a:pos x="459" y="0"/>
              </a:cxn>
              <a:cxn ang="0">
                <a:pos x="437" y="20"/>
              </a:cxn>
              <a:cxn ang="0">
                <a:pos x="414" y="36"/>
              </a:cxn>
              <a:cxn ang="0">
                <a:pos x="388" y="51"/>
              </a:cxn>
              <a:cxn ang="0">
                <a:pos x="358" y="64"/>
              </a:cxn>
              <a:cxn ang="0">
                <a:pos x="327" y="76"/>
              </a:cxn>
              <a:cxn ang="0">
                <a:pos x="294" y="84"/>
              </a:cxn>
              <a:cxn ang="0">
                <a:pos x="259" y="89"/>
              </a:cxn>
              <a:cxn ang="0">
                <a:pos x="223" y="92"/>
              </a:cxn>
              <a:cxn ang="0">
                <a:pos x="190" y="92"/>
              </a:cxn>
              <a:cxn ang="0">
                <a:pos x="157" y="89"/>
              </a:cxn>
              <a:cxn ang="0">
                <a:pos x="127" y="84"/>
              </a:cxn>
              <a:cxn ang="0">
                <a:pos x="97" y="77"/>
              </a:cxn>
              <a:cxn ang="0">
                <a:pos x="69" y="67"/>
              </a:cxn>
              <a:cxn ang="0">
                <a:pos x="45" y="56"/>
              </a:cxn>
              <a:cxn ang="0">
                <a:pos x="22" y="43"/>
              </a:cxn>
              <a:cxn ang="0">
                <a:pos x="0" y="28"/>
              </a:cxn>
            </a:cxnLst>
            <a:rect l="0" t="0" r="r" b="b"/>
            <a:pathLst>
              <a:path w="459" h="185">
                <a:moveTo>
                  <a:pt x="0" y="28"/>
                </a:moveTo>
                <a:lnTo>
                  <a:pt x="10" y="61"/>
                </a:lnTo>
                <a:lnTo>
                  <a:pt x="25" y="92"/>
                </a:lnTo>
                <a:lnTo>
                  <a:pt x="48" y="119"/>
                </a:lnTo>
                <a:lnTo>
                  <a:pt x="76" y="142"/>
                </a:lnTo>
                <a:lnTo>
                  <a:pt x="109" y="161"/>
                </a:lnTo>
                <a:lnTo>
                  <a:pt x="145" y="175"/>
                </a:lnTo>
                <a:lnTo>
                  <a:pt x="186" y="183"/>
                </a:lnTo>
                <a:lnTo>
                  <a:pt x="229" y="185"/>
                </a:lnTo>
                <a:lnTo>
                  <a:pt x="274" y="180"/>
                </a:lnTo>
                <a:lnTo>
                  <a:pt x="315" y="168"/>
                </a:lnTo>
                <a:lnTo>
                  <a:pt x="353" y="150"/>
                </a:lnTo>
                <a:lnTo>
                  <a:pt x="388" y="127"/>
                </a:lnTo>
                <a:lnTo>
                  <a:pt x="416" y="100"/>
                </a:lnTo>
                <a:lnTo>
                  <a:pt x="437" y="69"/>
                </a:lnTo>
                <a:lnTo>
                  <a:pt x="452" y="36"/>
                </a:lnTo>
                <a:lnTo>
                  <a:pt x="459" y="0"/>
                </a:lnTo>
                <a:lnTo>
                  <a:pt x="437" y="20"/>
                </a:lnTo>
                <a:lnTo>
                  <a:pt x="414" y="36"/>
                </a:lnTo>
                <a:lnTo>
                  <a:pt x="388" y="51"/>
                </a:lnTo>
                <a:lnTo>
                  <a:pt x="358" y="64"/>
                </a:lnTo>
                <a:lnTo>
                  <a:pt x="327" y="76"/>
                </a:lnTo>
                <a:lnTo>
                  <a:pt x="294" y="84"/>
                </a:lnTo>
                <a:lnTo>
                  <a:pt x="259" y="89"/>
                </a:lnTo>
                <a:lnTo>
                  <a:pt x="223" y="92"/>
                </a:lnTo>
                <a:lnTo>
                  <a:pt x="190" y="92"/>
                </a:lnTo>
                <a:lnTo>
                  <a:pt x="157" y="89"/>
                </a:lnTo>
                <a:lnTo>
                  <a:pt x="127" y="84"/>
                </a:lnTo>
                <a:lnTo>
                  <a:pt x="97" y="77"/>
                </a:lnTo>
                <a:lnTo>
                  <a:pt x="69" y="67"/>
                </a:lnTo>
                <a:lnTo>
                  <a:pt x="45" y="56"/>
                </a:lnTo>
                <a:lnTo>
                  <a:pt x="22" y="43"/>
                </a:lnTo>
                <a:lnTo>
                  <a:pt x="0" y="28"/>
                </a:lnTo>
                <a:close/>
              </a:path>
            </a:pathLst>
          </a:custGeom>
          <a:solidFill>
            <a:srgbClr val="3399FF"/>
          </a:solidFill>
          <a:ln w="9525">
            <a:noFill/>
            <a:round/>
            <a:headEnd/>
            <a:tailEnd/>
          </a:ln>
        </p:spPr>
        <p:txBody>
          <a:bodyPr/>
          <a:lstStyle/>
          <a:p>
            <a:endParaRPr lang="en-IN"/>
          </a:p>
        </p:txBody>
      </p:sp>
      <p:sp>
        <p:nvSpPr>
          <p:cNvPr id="122891" name="Freeform 11"/>
          <p:cNvSpPr>
            <a:spLocks/>
          </p:cNvSpPr>
          <p:nvPr/>
        </p:nvSpPr>
        <p:spPr bwMode="auto">
          <a:xfrm>
            <a:off x="3294063" y="4140200"/>
            <a:ext cx="365125" cy="147638"/>
          </a:xfrm>
          <a:custGeom>
            <a:avLst/>
            <a:gdLst/>
            <a:ahLst/>
            <a:cxnLst>
              <a:cxn ang="0">
                <a:pos x="0" y="30"/>
              </a:cxn>
              <a:cxn ang="0">
                <a:pos x="8" y="63"/>
              </a:cxn>
              <a:cxn ang="0">
                <a:pos x="24" y="94"/>
              </a:cxn>
              <a:cxn ang="0">
                <a:pos x="47" y="120"/>
              </a:cxn>
              <a:cxn ang="0">
                <a:pos x="75" y="143"/>
              </a:cxn>
              <a:cxn ang="0">
                <a:pos x="107" y="162"/>
              </a:cxn>
              <a:cxn ang="0">
                <a:pos x="145" y="175"/>
              </a:cxn>
              <a:cxn ang="0">
                <a:pos x="186" y="183"/>
              </a:cxn>
              <a:cxn ang="0">
                <a:pos x="229" y="185"/>
              </a:cxn>
              <a:cxn ang="0">
                <a:pos x="273" y="180"/>
              </a:cxn>
              <a:cxn ang="0">
                <a:pos x="315" y="168"/>
              </a:cxn>
              <a:cxn ang="0">
                <a:pos x="353" y="150"/>
              </a:cxn>
              <a:cxn ang="0">
                <a:pos x="387" y="127"/>
              </a:cxn>
              <a:cxn ang="0">
                <a:pos x="415" y="101"/>
              </a:cxn>
              <a:cxn ang="0">
                <a:pos x="437" y="69"/>
              </a:cxn>
              <a:cxn ang="0">
                <a:pos x="451" y="36"/>
              </a:cxn>
              <a:cxn ang="0">
                <a:pos x="458" y="0"/>
              </a:cxn>
              <a:cxn ang="0">
                <a:pos x="437" y="20"/>
              </a:cxn>
              <a:cxn ang="0">
                <a:pos x="414" y="36"/>
              </a:cxn>
              <a:cxn ang="0">
                <a:pos x="387" y="51"/>
              </a:cxn>
              <a:cxn ang="0">
                <a:pos x="357" y="64"/>
              </a:cxn>
              <a:cxn ang="0">
                <a:pos x="326" y="76"/>
              </a:cxn>
              <a:cxn ang="0">
                <a:pos x="293" y="84"/>
              </a:cxn>
              <a:cxn ang="0">
                <a:pos x="259" y="91"/>
              </a:cxn>
              <a:cxn ang="0">
                <a:pos x="222" y="94"/>
              </a:cxn>
              <a:cxn ang="0">
                <a:pos x="189" y="94"/>
              </a:cxn>
              <a:cxn ang="0">
                <a:pos x="156" y="91"/>
              </a:cxn>
              <a:cxn ang="0">
                <a:pos x="125" y="86"/>
              </a:cxn>
              <a:cxn ang="0">
                <a:pos x="97" y="79"/>
              </a:cxn>
              <a:cxn ang="0">
                <a:pos x="69" y="69"/>
              </a:cxn>
              <a:cxn ang="0">
                <a:pos x="42" y="58"/>
              </a:cxn>
              <a:cxn ang="0">
                <a:pos x="19" y="44"/>
              </a:cxn>
              <a:cxn ang="0">
                <a:pos x="0" y="30"/>
              </a:cxn>
            </a:cxnLst>
            <a:rect l="0" t="0" r="r" b="b"/>
            <a:pathLst>
              <a:path w="458" h="185">
                <a:moveTo>
                  <a:pt x="0" y="30"/>
                </a:moveTo>
                <a:lnTo>
                  <a:pt x="8" y="63"/>
                </a:lnTo>
                <a:lnTo>
                  <a:pt x="24" y="94"/>
                </a:lnTo>
                <a:lnTo>
                  <a:pt x="47" y="120"/>
                </a:lnTo>
                <a:lnTo>
                  <a:pt x="75" y="143"/>
                </a:lnTo>
                <a:lnTo>
                  <a:pt x="107" y="162"/>
                </a:lnTo>
                <a:lnTo>
                  <a:pt x="145" y="175"/>
                </a:lnTo>
                <a:lnTo>
                  <a:pt x="186" y="183"/>
                </a:lnTo>
                <a:lnTo>
                  <a:pt x="229" y="185"/>
                </a:lnTo>
                <a:lnTo>
                  <a:pt x="273" y="180"/>
                </a:lnTo>
                <a:lnTo>
                  <a:pt x="315" y="168"/>
                </a:lnTo>
                <a:lnTo>
                  <a:pt x="353" y="150"/>
                </a:lnTo>
                <a:lnTo>
                  <a:pt x="387" y="127"/>
                </a:lnTo>
                <a:lnTo>
                  <a:pt x="415" y="101"/>
                </a:lnTo>
                <a:lnTo>
                  <a:pt x="437" y="69"/>
                </a:lnTo>
                <a:lnTo>
                  <a:pt x="451" y="36"/>
                </a:lnTo>
                <a:lnTo>
                  <a:pt x="458" y="0"/>
                </a:lnTo>
                <a:lnTo>
                  <a:pt x="437" y="20"/>
                </a:lnTo>
                <a:lnTo>
                  <a:pt x="414" y="36"/>
                </a:lnTo>
                <a:lnTo>
                  <a:pt x="387" y="51"/>
                </a:lnTo>
                <a:lnTo>
                  <a:pt x="357" y="64"/>
                </a:lnTo>
                <a:lnTo>
                  <a:pt x="326" y="76"/>
                </a:lnTo>
                <a:lnTo>
                  <a:pt x="293" y="84"/>
                </a:lnTo>
                <a:lnTo>
                  <a:pt x="259" y="91"/>
                </a:lnTo>
                <a:lnTo>
                  <a:pt x="222" y="94"/>
                </a:lnTo>
                <a:lnTo>
                  <a:pt x="189" y="94"/>
                </a:lnTo>
                <a:lnTo>
                  <a:pt x="156" y="91"/>
                </a:lnTo>
                <a:lnTo>
                  <a:pt x="125" y="86"/>
                </a:lnTo>
                <a:lnTo>
                  <a:pt x="97" y="79"/>
                </a:lnTo>
                <a:lnTo>
                  <a:pt x="69" y="69"/>
                </a:lnTo>
                <a:lnTo>
                  <a:pt x="42" y="58"/>
                </a:lnTo>
                <a:lnTo>
                  <a:pt x="19" y="44"/>
                </a:lnTo>
                <a:lnTo>
                  <a:pt x="0" y="30"/>
                </a:lnTo>
                <a:close/>
              </a:path>
            </a:pathLst>
          </a:custGeom>
          <a:solidFill>
            <a:srgbClr val="3399FF"/>
          </a:solidFill>
          <a:ln w="9525">
            <a:noFill/>
            <a:round/>
            <a:headEnd/>
            <a:tailEnd/>
          </a:ln>
        </p:spPr>
        <p:txBody>
          <a:bodyPr/>
          <a:lstStyle/>
          <a:p>
            <a:endParaRPr lang="en-IN"/>
          </a:p>
        </p:txBody>
      </p:sp>
      <p:sp>
        <p:nvSpPr>
          <p:cNvPr id="122892" name="Freeform 12"/>
          <p:cNvSpPr>
            <a:spLocks/>
          </p:cNvSpPr>
          <p:nvPr/>
        </p:nvSpPr>
        <p:spPr bwMode="auto">
          <a:xfrm>
            <a:off x="4872038" y="3963988"/>
            <a:ext cx="361950" cy="146050"/>
          </a:xfrm>
          <a:custGeom>
            <a:avLst/>
            <a:gdLst/>
            <a:ahLst/>
            <a:cxnLst>
              <a:cxn ang="0">
                <a:pos x="0" y="30"/>
              </a:cxn>
              <a:cxn ang="0">
                <a:pos x="8" y="63"/>
              </a:cxn>
              <a:cxn ang="0">
                <a:pos x="25" y="92"/>
              </a:cxn>
              <a:cxn ang="0">
                <a:pos x="46" y="121"/>
              </a:cxn>
              <a:cxn ang="0">
                <a:pos x="74" y="144"/>
              </a:cxn>
              <a:cxn ang="0">
                <a:pos x="107" y="162"/>
              </a:cxn>
              <a:cxn ang="0">
                <a:pos x="145" y="175"/>
              </a:cxn>
              <a:cxn ang="0">
                <a:pos x="184" y="183"/>
              </a:cxn>
              <a:cxn ang="0">
                <a:pos x="227" y="185"/>
              </a:cxn>
              <a:cxn ang="0">
                <a:pos x="272" y="180"/>
              </a:cxn>
              <a:cxn ang="0">
                <a:pos x="315" y="168"/>
              </a:cxn>
              <a:cxn ang="0">
                <a:pos x="353" y="150"/>
              </a:cxn>
              <a:cxn ang="0">
                <a:pos x="386" y="127"/>
              </a:cxn>
              <a:cxn ang="0">
                <a:pos x="414" y="101"/>
              </a:cxn>
              <a:cxn ang="0">
                <a:pos x="435" y="69"/>
              </a:cxn>
              <a:cxn ang="0">
                <a:pos x="450" y="36"/>
              </a:cxn>
              <a:cxn ang="0">
                <a:pos x="457" y="0"/>
              </a:cxn>
              <a:cxn ang="0">
                <a:pos x="437" y="20"/>
              </a:cxn>
              <a:cxn ang="0">
                <a:pos x="412" y="36"/>
              </a:cxn>
              <a:cxn ang="0">
                <a:pos x="386" y="51"/>
              </a:cxn>
              <a:cxn ang="0">
                <a:pos x="358" y="64"/>
              </a:cxn>
              <a:cxn ang="0">
                <a:pos x="326" y="76"/>
              </a:cxn>
              <a:cxn ang="0">
                <a:pos x="293" y="84"/>
              </a:cxn>
              <a:cxn ang="0">
                <a:pos x="259" y="89"/>
              </a:cxn>
              <a:cxn ang="0">
                <a:pos x="222" y="92"/>
              </a:cxn>
              <a:cxn ang="0">
                <a:pos x="189" y="92"/>
              </a:cxn>
              <a:cxn ang="0">
                <a:pos x="156" y="91"/>
              </a:cxn>
              <a:cxn ang="0">
                <a:pos x="125" y="86"/>
              </a:cxn>
              <a:cxn ang="0">
                <a:pos x="97" y="78"/>
              </a:cxn>
              <a:cxn ang="0">
                <a:pos x="69" y="69"/>
              </a:cxn>
              <a:cxn ang="0">
                <a:pos x="43" y="58"/>
              </a:cxn>
              <a:cxn ang="0">
                <a:pos x="20" y="45"/>
              </a:cxn>
              <a:cxn ang="0">
                <a:pos x="0" y="30"/>
              </a:cxn>
            </a:cxnLst>
            <a:rect l="0" t="0" r="r" b="b"/>
            <a:pathLst>
              <a:path w="457" h="185">
                <a:moveTo>
                  <a:pt x="0" y="30"/>
                </a:moveTo>
                <a:lnTo>
                  <a:pt x="8" y="63"/>
                </a:lnTo>
                <a:lnTo>
                  <a:pt x="25" y="92"/>
                </a:lnTo>
                <a:lnTo>
                  <a:pt x="46" y="121"/>
                </a:lnTo>
                <a:lnTo>
                  <a:pt x="74" y="144"/>
                </a:lnTo>
                <a:lnTo>
                  <a:pt x="107" y="162"/>
                </a:lnTo>
                <a:lnTo>
                  <a:pt x="145" y="175"/>
                </a:lnTo>
                <a:lnTo>
                  <a:pt x="184" y="183"/>
                </a:lnTo>
                <a:lnTo>
                  <a:pt x="227" y="185"/>
                </a:lnTo>
                <a:lnTo>
                  <a:pt x="272" y="180"/>
                </a:lnTo>
                <a:lnTo>
                  <a:pt x="315" y="168"/>
                </a:lnTo>
                <a:lnTo>
                  <a:pt x="353" y="150"/>
                </a:lnTo>
                <a:lnTo>
                  <a:pt x="386" y="127"/>
                </a:lnTo>
                <a:lnTo>
                  <a:pt x="414" y="101"/>
                </a:lnTo>
                <a:lnTo>
                  <a:pt x="435" y="69"/>
                </a:lnTo>
                <a:lnTo>
                  <a:pt x="450" y="36"/>
                </a:lnTo>
                <a:lnTo>
                  <a:pt x="457" y="0"/>
                </a:lnTo>
                <a:lnTo>
                  <a:pt x="437" y="20"/>
                </a:lnTo>
                <a:lnTo>
                  <a:pt x="412" y="36"/>
                </a:lnTo>
                <a:lnTo>
                  <a:pt x="386" y="51"/>
                </a:lnTo>
                <a:lnTo>
                  <a:pt x="358" y="64"/>
                </a:lnTo>
                <a:lnTo>
                  <a:pt x="326" y="76"/>
                </a:lnTo>
                <a:lnTo>
                  <a:pt x="293" y="84"/>
                </a:lnTo>
                <a:lnTo>
                  <a:pt x="259" y="89"/>
                </a:lnTo>
                <a:lnTo>
                  <a:pt x="222" y="92"/>
                </a:lnTo>
                <a:lnTo>
                  <a:pt x="189" y="92"/>
                </a:lnTo>
                <a:lnTo>
                  <a:pt x="156" y="91"/>
                </a:lnTo>
                <a:lnTo>
                  <a:pt x="125" y="86"/>
                </a:lnTo>
                <a:lnTo>
                  <a:pt x="97" y="78"/>
                </a:lnTo>
                <a:lnTo>
                  <a:pt x="69" y="69"/>
                </a:lnTo>
                <a:lnTo>
                  <a:pt x="43" y="58"/>
                </a:lnTo>
                <a:lnTo>
                  <a:pt x="20" y="45"/>
                </a:lnTo>
                <a:lnTo>
                  <a:pt x="0" y="30"/>
                </a:lnTo>
                <a:close/>
              </a:path>
            </a:pathLst>
          </a:custGeom>
          <a:solidFill>
            <a:srgbClr val="3399FF"/>
          </a:solidFill>
          <a:ln w="9525">
            <a:noFill/>
            <a:round/>
            <a:headEnd/>
            <a:tailEnd/>
          </a:ln>
        </p:spPr>
        <p:txBody>
          <a:bodyPr/>
          <a:lstStyle/>
          <a:p>
            <a:endParaRPr lang="en-IN"/>
          </a:p>
        </p:txBody>
      </p:sp>
      <p:sp>
        <p:nvSpPr>
          <p:cNvPr id="122893" name="Freeform 13"/>
          <p:cNvSpPr>
            <a:spLocks/>
          </p:cNvSpPr>
          <p:nvPr/>
        </p:nvSpPr>
        <p:spPr bwMode="auto">
          <a:xfrm>
            <a:off x="4383088" y="4219575"/>
            <a:ext cx="365125" cy="146050"/>
          </a:xfrm>
          <a:custGeom>
            <a:avLst/>
            <a:gdLst/>
            <a:ahLst/>
            <a:cxnLst>
              <a:cxn ang="0">
                <a:pos x="0" y="28"/>
              </a:cxn>
              <a:cxn ang="0">
                <a:pos x="8" y="61"/>
              </a:cxn>
              <a:cxn ang="0">
                <a:pos x="24" y="92"/>
              </a:cxn>
              <a:cxn ang="0">
                <a:pos x="47" y="119"/>
              </a:cxn>
              <a:cxn ang="0">
                <a:pos x="76" y="142"/>
              </a:cxn>
              <a:cxn ang="0">
                <a:pos x="107" y="160"/>
              </a:cxn>
              <a:cxn ang="0">
                <a:pos x="145" y="173"/>
              </a:cxn>
              <a:cxn ang="0">
                <a:pos x="186" y="181"/>
              </a:cxn>
              <a:cxn ang="0">
                <a:pos x="229" y="183"/>
              </a:cxn>
              <a:cxn ang="0">
                <a:pos x="273" y="178"/>
              </a:cxn>
              <a:cxn ang="0">
                <a:pos x="315" y="167"/>
              </a:cxn>
              <a:cxn ang="0">
                <a:pos x="353" y="150"/>
              </a:cxn>
              <a:cxn ang="0">
                <a:pos x="387" y="127"/>
              </a:cxn>
              <a:cxn ang="0">
                <a:pos x="415" y="101"/>
              </a:cxn>
              <a:cxn ang="0">
                <a:pos x="437" y="69"/>
              </a:cxn>
              <a:cxn ang="0">
                <a:pos x="452" y="36"/>
              </a:cxn>
              <a:cxn ang="0">
                <a:pos x="458" y="0"/>
              </a:cxn>
              <a:cxn ang="0">
                <a:pos x="437" y="18"/>
              </a:cxn>
              <a:cxn ang="0">
                <a:pos x="414" y="36"/>
              </a:cxn>
              <a:cxn ang="0">
                <a:pos x="387" y="51"/>
              </a:cxn>
              <a:cxn ang="0">
                <a:pos x="358" y="64"/>
              </a:cxn>
              <a:cxn ang="0">
                <a:pos x="326" y="76"/>
              </a:cxn>
              <a:cxn ang="0">
                <a:pos x="293" y="84"/>
              </a:cxn>
              <a:cxn ang="0">
                <a:pos x="259" y="89"/>
              </a:cxn>
              <a:cxn ang="0">
                <a:pos x="222" y="92"/>
              </a:cxn>
              <a:cxn ang="0">
                <a:pos x="189" y="92"/>
              </a:cxn>
              <a:cxn ang="0">
                <a:pos x="156" y="89"/>
              </a:cxn>
              <a:cxn ang="0">
                <a:pos x="125" y="84"/>
              </a:cxn>
              <a:cxn ang="0">
                <a:pos x="97" y="77"/>
              </a:cxn>
              <a:cxn ang="0">
                <a:pos x="69" y="68"/>
              </a:cxn>
              <a:cxn ang="0">
                <a:pos x="43" y="56"/>
              </a:cxn>
              <a:cxn ang="0">
                <a:pos x="19" y="43"/>
              </a:cxn>
              <a:cxn ang="0">
                <a:pos x="0" y="28"/>
              </a:cxn>
            </a:cxnLst>
            <a:rect l="0" t="0" r="r" b="b"/>
            <a:pathLst>
              <a:path w="458" h="183">
                <a:moveTo>
                  <a:pt x="0" y="28"/>
                </a:moveTo>
                <a:lnTo>
                  <a:pt x="8" y="61"/>
                </a:lnTo>
                <a:lnTo>
                  <a:pt x="24" y="92"/>
                </a:lnTo>
                <a:lnTo>
                  <a:pt x="47" y="119"/>
                </a:lnTo>
                <a:lnTo>
                  <a:pt x="76" y="142"/>
                </a:lnTo>
                <a:lnTo>
                  <a:pt x="107" y="160"/>
                </a:lnTo>
                <a:lnTo>
                  <a:pt x="145" y="173"/>
                </a:lnTo>
                <a:lnTo>
                  <a:pt x="186" y="181"/>
                </a:lnTo>
                <a:lnTo>
                  <a:pt x="229" y="183"/>
                </a:lnTo>
                <a:lnTo>
                  <a:pt x="273" y="178"/>
                </a:lnTo>
                <a:lnTo>
                  <a:pt x="315" y="167"/>
                </a:lnTo>
                <a:lnTo>
                  <a:pt x="353" y="150"/>
                </a:lnTo>
                <a:lnTo>
                  <a:pt x="387" y="127"/>
                </a:lnTo>
                <a:lnTo>
                  <a:pt x="415" y="101"/>
                </a:lnTo>
                <a:lnTo>
                  <a:pt x="437" y="69"/>
                </a:lnTo>
                <a:lnTo>
                  <a:pt x="452" y="36"/>
                </a:lnTo>
                <a:lnTo>
                  <a:pt x="458" y="0"/>
                </a:lnTo>
                <a:lnTo>
                  <a:pt x="437" y="18"/>
                </a:lnTo>
                <a:lnTo>
                  <a:pt x="414" y="36"/>
                </a:lnTo>
                <a:lnTo>
                  <a:pt x="387" y="51"/>
                </a:lnTo>
                <a:lnTo>
                  <a:pt x="358" y="64"/>
                </a:lnTo>
                <a:lnTo>
                  <a:pt x="326" y="76"/>
                </a:lnTo>
                <a:lnTo>
                  <a:pt x="293" y="84"/>
                </a:lnTo>
                <a:lnTo>
                  <a:pt x="259" y="89"/>
                </a:lnTo>
                <a:lnTo>
                  <a:pt x="222" y="92"/>
                </a:lnTo>
                <a:lnTo>
                  <a:pt x="189" y="92"/>
                </a:lnTo>
                <a:lnTo>
                  <a:pt x="156" y="89"/>
                </a:lnTo>
                <a:lnTo>
                  <a:pt x="125" y="84"/>
                </a:lnTo>
                <a:lnTo>
                  <a:pt x="97" y="77"/>
                </a:lnTo>
                <a:lnTo>
                  <a:pt x="69" y="68"/>
                </a:lnTo>
                <a:lnTo>
                  <a:pt x="43" y="56"/>
                </a:lnTo>
                <a:lnTo>
                  <a:pt x="19" y="43"/>
                </a:lnTo>
                <a:lnTo>
                  <a:pt x="0" y="28"/>
                </a:lnTo>
                <a:close/>
              </a:path>
            </a:pathLst>
          </a:custGeom>
          <a:solidFill>
            <a:srgbClr val="3399FF"/>
          </a:solidFill>
          <a:ln w="9525">
            <a:noFill/>
            <a:round/>
            <a:headEnd/>
            <a:tailEnd/>
          </a:ln>
        </p:spPr>
        <p:txBody>
          <a:bodyPr/>
          <a:lstStyle/>
          <a:p>
            <a:endParaRPr lang="en-IN"/>
          </a:p>
        </p:txBody>
      </p:sp>
      <p:sp>
        <p:nvSpPr>
          <p:cNvPr id="122894" name="Freeform 14"/>
          <p:cNvSpPr>
            <a:spLocks/>
          </p:cNvSpPr>
          <p:nvPr/>
        </p:nvSpPr>
        <p:spPr bwMode="auto">
          <a:xfrm>
            <a:off x="3578225" y="4175125"/>
            <a:ext cx="363538" cy="146050"/>
          </a:xfrm>
          <a:custGeom>
            <a:avLst/>
            <a:gdLst/>
            <a:ahLst/>
            <a:cxnLst>
              <a:cxn ang="0">
                <a:pos x="0" y="28"/>
              </a:cxn>
              <a:cxn ang="0">
                <a:pos x="9" y="61"/>
              </a:cxn>
              <a:cxn ang="0">
                <a:pos x="25" y="92"/>
              </a:cxn>
              <a:cxn ang="0">
                <a:pos x="47" y="119"/>
              </a:cxn>
              <a:cxn ang="0">
                <a:pos x="75" y="142"/>
              </a:cxn>
              <a:cxn ang="0">
                <a:pos x="108" y="161"/>
              </a:cxn>
              <a:cxn ang="0">
                <a:pos x="146" y="175"/>
              </a:cxn>
              <a:cxn ang="0">
                <a:pos x="185" y="183"/>
              </a:cxn>
              <a:cxn ang="0">
                <a:pos x="228" y="185"/>
              </a:cxn>
              <a:cxn ang="0">
                <a:pos x="273" y="180"/>
              </a:cxn>
              <a:cxn ang="0">
                <a:pos x="315" y="168"/>
              </a:cxn>
              <a:cxn ang="0">
                <a:pos x="353" y="150"/>
              </a:cxn>
              <a:cxn ang="0">
                <a:pos x="386" y="127"/>
              </a:cxn>
              <a:cxn ang="0">
                <a:pos x="414" y="100"/>
              </a:cxn>
              <a:cxn ang="0">
                <a:pos x="436" y="69"/>
              </a:cxn>
              <a:cxn ang="0">
                <a:pos x="451" y="36"/>
              </a:cxn>
              <a:cxn ang="0">
                <a:pos x="457" y="0"/>
              </a:cxn>
              <a:cxn ang="0">
                <a:pos x="437" y="20"/>
              </a:cxn>
              <a:cxn ang="0">
                <a:pos x="413" y="36"/>
              </a:cxn>
              <a:cxn ang="0">
                <a:pos x="386" y="51"/>
              </a:cxn>
              <a:cxn ang="0">
                <a:pos x="358" y="64"/>
              </a:cxn>
              <a:cxn ang="0">
                <a:pos x="327" y="76"/>
              </a:cxn>
              <a:cxn ang="0">
                <a:pos x="294" y="84"/>
              </a:cxn>
              <a:cxn ang="0">
                <a:pos x="259" y="89"/>
              </a:cxn>
              <a:cxn ang="0">
                <a:pos x="223" y="92"/>
              </a:cxn>
              <a:cxn ang="0">
                <a:pos x="190" y="92"/>
              </a:cxn>
              <a:cxn ang="0">
                <a:pos x="157" y="89"/>
              </a:cxn>
              <a:cxn ang="0">
                <a:pos x="126" y="84"/>
              </a:cxn>
              <a:cxn ang="0">
                <a:pos x="98" y="77"/>
              </a:cxn>
              <a:cxn ang="0">
                <a:pos x="70" y="67"/>
              </a:cxn>
              <a:cxn ang="0">
                <a:pos x="43" y="56"/>
              </a:cxn>
              <a:cxn ang="0">
                <a:pos x="20" y="43"/>
              </a:cxn>
              <a:cxn ang="0">
                <a:pos x="0" y="28"/>
              </a:cxn>
            </a:cxnLst>
            <a:rect l="0" t="0" r="r" b="b"/>
            <a:pathLst>
              <a:path w="457" h="185">
                <a:moveTo>
                  <a:pt x="0" y="28"/>
                </a:moveTo>
                <a:lnTo>
                  <a:pt x="9" y="61"/>
                </a:lnTo>
                <a:lnTo>
                  <a:pt x="25" y="92"/>
                </a:lnTo>
                <a:lnTo>
                  <a:pt x="47" y="119"/>
                </a:lnTo>
                <a:lnTo>
                  <a:pt x="75" y="142"/>
                </a:lnTo>
                <a:lnTo>
                  <a:pt x="108" y="161"/>
                </a:lnTo>
                <a:lnTo>
                  <a:pt x="146" y="175"/>
                </a:lnTo>
                <a:lnTo>
                  <a:pt x="185" y="183"/>
                </a:lnTo>
                <a:lnTo>
                  <a:pt x="228" y="185"/>
                </a:lnTo>
                <a:lnTo>
                  <a:pt x="273" y="180"/>
                </a:lnTo>
                <a:lnTo>
                  <a:pt x="315" y="168"/>
                </a:lnTo>
                <a:lnTo>
                  <a:pt x="353" y="150"/>
                </a:lnTo>
                <a:lnTo>
                  <a:pt x="386" y="127"/>
                </a:lnTo>
                <a:lnTo>
                  <a:pt x="414" y="100"/>
                </a:lnTo>
                <a:lnTo>
                  <a:pt x="436" y="69"/>
                </a:lnTo>
                <a:lnTo>
                  <a:pt x="451" y="36"/>
                </a:lnTo>
                <a:lnTo>
                  <a:pt x="457" y="0"/>
                </a:lnTo>
                <a:lnTo>
                  <a:pt x="437" y="20"/>
                </a:lnTo>
                <a:lnTo>
                  <a:pt x="413" y="36"/>
                </a:lnTo>
                <a:lnTo>
                  <a:pt x="386" y="51"/>
                </a:lnTo>
                <a:lnTo>
                  <a:pt x="358" y="64"/>
                </a:lnTo>
                <a:lnTo>
                  <a:pt x="327" y="76"/>
                </a:lnTo>
                <a:lnTo>
                  <a:pt x="294" y="84"/>
                </a:lnTo>
                <a:lnTo>
                  <a:pt x="259" y="89"/>
                </a:lnTo>
                <a:lnTo>
                  <a:pt x="223" y="92"/>
                </a:lnTo>
                <a:lnTo>
                  <a:pt x="190" y="92"/>
                </a:lnTo>
                <a:lnTo>
                  <a:pt x="157" y="89"/>
                </a:lnTo>
                <a:lnTo>
                  <a:pt x="126" y="84"/>
                </a:lnTo>
                <a:lnTo>
                  <a:pt x="98" y="77"/>
                </a:lnTo>
                <a:lnTo>
                  <a:pt x="70" y="67"/>
                </a:lnTo>
                <a:lnTo>
                  <a:pt x="43" y="56"/>
                </a:lnTo>
                <a:lnTo>
                  <a:pt x="20" y="43"/>
                </a:lnTo>
                <a:lnTo>
                  <a:pt x="0" y="28"/>
                </a:lnTo>
                <a:close/>
              </a:path>
            </a:pathLst>
          </a:custGeom>
          <a:solidFill>
            <a:srgbClr val="3399FF"/>
          </a:solidFill>
          <a:ln w="9525">
            <a:noFill/>
            <a:round/>
            <a:headEnd/>
            <a:tailEnd/>
          </a:ln>
        </p:spPr>
        <p:txBody>
          <a:bodyPr/>
          <a:lstStyle/>
          <a:p>
            <a:endParaRPr lang="en-IN"/>
          </a:p>
        </p:txBody>
      </p:sp>
      <p:sp>
        <p:nvSpPr>
          <p:cNvPr id="122895" name="Freeform 15"/>
          <p:cNvSpPr>
            <a:spLocks/>
          </p:cNvSpPr>
          <p:nvPr/>
        </p:nvSpPr>
        <p:spPr bwMode="auto">
          <a:xfrm>
            <a:off x="4462463" y="4092575"/>
            <a:ext cx="552450" cy="215900"/>
          </a:xfrm>
          <a:custGeom>
            <a:avLst/>
            <a:gdLst/>
            <a:ahLst/>
            <a:cxnLst>
              <a:cxn ang="0">
                <a:pos x="5" y="53"/>
              </a:cxn>
              <a:cxn ang="0">
                <a:pos x="23" y="100"/>
              </a:cxn>
              <a:cxn ang="0">
                <a:pos x="51" y="145"/>
              </a:cxn>
              <a:cxn ang="0">
                <a:pos x="87" y="185"/>
              </a:cxn>
              <a:cxn ang="0">
                <a:pos x="133" y="218"/>
              </a:cxn>
              <a:cxn ang="0">
                <a:pos x="186" y="244"/>
              </a:cxn>
              <a:cxn ang="0">
                <a:pos x="245" y="262"/>
              </a:cxn>
              <a:cxn ang="0">
                <a:pos x="308" y="270"/>
              </a:cxn>
              <a:cxn ang="0">
                <a:pos x="376" y="270"/>
              </a:cxn>
              <a:cxn ang="0">
                <a:pos x="442" y="259"/>
              </a:cxn>
              <a:cxn ang="0">
                <a:pos x="503" y="237"/>
              </a:cxn>
              <a:cxn ang="0">
                <a:pos x="559" y="208"/>
              </a:cxn>
              <a:cxn ang="0">
                <a:pos x="606" y="171"/>
              </a:cxn>
              <a:cxn ang="0">
                <a:pos x="644" y="129"/>
              </a:cxn>
              <a:cxn ang="0">
                <a:pos x="674" y="79"/>
              </a:cxn>
              <a:cxn ang="0">
                <a:pos x="692" y="28"/>
              </a:cxn>
              <a:cxn ang="0">
                <a:pos x="681" y="15"/>
              </a:cxn>
              <a:cxn ang="0">
                <a:pos x="646" y="41"/>
              </a:cxn>
              <a:cxn ang="0">
                <a:pos x="606" y="64"/>
              </a:cxn>
              <a:cxn ang="0">
                <a:pos x="564" y="86"/>
              </a:cxn>
              <a:cxn ang="0">
                <a:pos x="517" y="102"/>
              </a:cxn>
              <a:cxn ang="0">
                <a:pos x="468" y="115"/>
              </a:cxn>
              <a:cxn ang="0">
                <a:pos x="417" y="125"/>
              </a:cxn>
              <a:cxn ang="0">
                <a:pos x="362" y="130"/>
              </a:cxn>
              <a:cxn ang="0">
                <a:pos x="310" y="132"/>
              </a:cxn>
              <a:cxn ang="0">
                <a:pos x="259" y="129"/>
              </a:cxn>
              <a:cxn ang="0">
                <a:pos x="211" y="122"/>
              </a:cxn>
              <a:cxn ang="0">
                <a:pos x="166" y="112"/>
              </a:cxn>
              <a:cxn ang="0">
                <a:pos x="123" y="97"/>
              </a:cxn>
              <a:cxn ang="0">
                <a:pos x="84" y="81"/>
              </a:cxn>
              <a:cxn ang="0">
                <a:pos x="47" y="61"/>
              </a:cxn>
              <a:cxn ang="0">
                <a:pos x="14" y="38"/>
              </a:cxn>
            </a:cxnLst>
            <a:rect l="0" t="0" r="r" b="b"/>
            <a:pathLst>
              <a:path w="696" h="272">
                <a:moveTo>
                  <a:pt x="0" y="26"/>
                </a:moveTo>
                <a:lnTo>
                  <a:pt x="5" y="53"/>
                </a:lnTo>
                <a:lnTo>
                  <a:pt x="11" y="77"/>
                </a:lnTo>
                <a:lnTo>
                  <a:pt x="23" y="100"/>
                </a:lnTo>
                <a:lnTo>
                  <a:pt x="34" y="124"/>
                </a:lnTo>
                <a:lnTo>
                  <a:pt x="51" y="145"/>
                </a:lnTo>
                <a:lnTo>
                  <a:pt x="67" y="166"/>
                </a:lnTo>
                <a:lnTo>
                  <a:pt x="87" y="185"/>
                </a:lnTo>
                <a:lnTo>
                  <a:pt x="110" y="203"/>
                </a:lnTo>
                <a:lnTo>
                  <a:pt x="133" y="218"/>
                </a:lnTo>
                <a:lnTo>
                  <a:pt x="160" y="232"/>
                </a:lnTo>
                <a:lnTo>
                  <a:pt x="186" y="244"/>
                </a:lnTo>
                <a:lnTo>
                  <a:pt x="216" y="254"/>
                </a:lnTo>
                <a:lnTo>
                  <a:pt x="245" y="262"/>
                </a:lnTo>
                <a:lnTo>
                  <a:pt x="277" y="267"/>
                </a:lnTo>
                <a:lnTo>
                  <a:pt x="308" y="270"/>
                </a:lnTo>
                <a:lnTo>
                  <a:pt x="341" y="272"/>
                </a:lnTo>
                <a:lnTo>
                  <a:pt x="376" y="270"/>
                </a:lnTo>
                <a:lnTo>
                  <a:pt x="409" y="265"/>
                </a:lnTo>
                <a:lnTo>
                  <a:pt x="442" y="259"/>
                </a:lnTo>
                <a:lnTo>
                  <a:pt x="473" y="249"/>
                </a:lnTo>
                <a:lnTo>
                  <a:pt x="503" y="237"/>
                </a:lnTo>
                <a:lnTo>
                  <a:pt x="532" y="224"/>
                </a:lnTo>
                <a:lnTo>
                  <a:pt x="559" y="208"/>
                </a:lnTo>
                <a:lnTo>
                  <a:pt x="583" y="190"/>
                </a:lnTo>
                <a:lnTo>
                  <a:pt x="606" y="171"/>
                </a:lnTo>
                <a:lnTo>
                  <a:pt x="626" y="150"/>
                </a:lnTo>
                <a:lnTo>
                  <a:pt x="644" y="129"/>
                </a:lnTo>
                <a:lnTo>
                  <a:pt x="661" y="104"/>
                </a:lnTo>
                <a:lnTo>
                  <a:pt x="674" y="79"/>
                </a:lnTo>
                <a:lnTo>
                  <a:pt x="684" y="54"/>
                </a:lnTo>
                <a:lnTo>
                  <a:pt x="692" y="28"/>
                </a:lnTo>
                <a:lnTo>
                  <a:pt x="696" y="0"/>
                </a:lnTo>
                <a:lnTo>
                  <a:pt x="681" y="15"/>
                </a:lnTo>
                <a:lnTo>
                  <a:pt x="664" y="28"/>
                </a:lnTo>
                <a:lnTo>
                  <a:pt x="646" y="41"/>
                </a:lnTo>
                <a:lnTo>
                  <a:pt x="626" y="53"/>
                </a:lnTo>
                <a:lnTo>
                  <a:pt x="606" y="64"/>
                </a:lnTo>
                <a:lnTo>
                  <a:pt x="587" y="76"/>
                </a:lnTo>
                <a:lnTo>
                  <a:pt x="564" y="86"/>
                </a:lnTo>
                <a:lnTo>
                  <a:pt x="542" y="94"/>
                </a:lnTo>
                <a:lnTo>
                  <a:pt x="517" y="102"/>
                </a:lnTo>
                <a:lnTo>
                  <a:pt x="494" y="110"/>
                </a:lnTo>
                <a:lnTo>
                  <a:pt x="468" y="115"/>
                </a:lnTo>
                <a:lnTo>
                  <a:pt x="443" y="122"/>
                </a:lnTo>
                <a:lnTo>
                  <a:pt x="417" y="125"/>
                </a:lnTo>
                <a:lnTo>
                  <a:pt x="390" y="129"/>
                </a:lnTo>
                <a:lnTo>
                  <a:pt x="362" y="130"/>
                </a:lnTo>
                <a:lnTo>
                  <a:pt x="334" y="132"/>
                </a:lnTo>
                <a:lnTo>
                  <a:pt x="310" y="132"/>
                </a:lnTo>
                <a:lnTo>
                  <a:pt x="283" y="130"/>
                </a:lnTo>
                <a:lnTo>
                  <a:pt x="259" y="129"/>
                </a:lnTo>
                <a:lnTo>
                  <a:pt x="235" y="125"/>
                </a:lnTo>
                <a:lnTo>
                  <a:pt x="211" y="122"/>
                </a:lnTo>
                <a:lnTo>
                  <a:pt x="188" y="117"/>
                </a:lnTo>
                <a:lnTo>
                  <a:pt x="166" y="112"/>
                </a:lnTo>
                <a:lnTo>
                  <a:pt x="145" y="105"/>
                </a:lnTo>
                <a:lnTo>
                  <a:pt x="123" y="97"/>
                </a:lnTo>
                <a:lnTo>
                  <a:pt x="103" y="89"/>
                </a:lnTo>
                <a:lnTo>
                  <a:pt x="84" y="81"/>
                </a:lnTo>
                <a:lnTo>
                  <a:pt x="64" y="71"/>
                </a:lnTo>
                <a:lnTo>
                  <a:pt x="47" y="61"/>
                </a:lnTo>
                <a:lnTo>
                  <a:pt x="31" y="49"/>
                </a:lnTo>
                <a:lnTo>
                  <a:pt x="14" y="38"/>
                </a:lnTo>
                <a:lnTo>
                  <a:pt x="0" y="26"/>
                </a:lnTo>
                <a:close/>
              </a:path>
            </a:pathLst>
          </a:custGeom>
          <a:solidFill>
            <a:srgbClr val="3399FF"/>
          </a:solidFill>
          <a:ln w="9525">
            <a:noFill/>
            <a:round/>
            <a:headEnd/>
            <a:tailEnd/>
          </a:ln>
        </p:spPr>
        <p:txBody>
          <a:bodyPr/>
          <a:lstStyle/>
          <a:p>
            <a:endParaRPr lang="en-IN"/>
          </a:p>
        </p:txBody>
      </p:sp>
      <p:sp>
        <p:nvSpPr>
          <p:cNvPr id="122896" name="Freeform 16"/>
          <p:cNvSpPr>
            <a:spLocks/>
          </p:cNvSpPr>
          <p:nvPr/>
        </p:nvSpPr>
        <p:spPr bwMode="auto">
          <a:xfrm>
            <a:off x="4268788" y="3784600"/>
            <a:ext cx="642937" cy="258763"/>
          </a:xfrm>
          <a:custGeom>
            <a:avLst/>
            <a:gdLst/>
            <a:ahLst/>
            <a:cxnLst>
              <a:cxn ang="0">
                <a:pos x="6" y="81"/>
              </a:cxn>
              <a:cxn ang="0">
                <a:pos x="28" y="139"/>
              </a:cxn>
              <a:cxn ang="0">
                <a:pos x="61" y="190"/>
              </a:cxn>
              <a:cxn ang="0">
                <a:pos x="105" y="234"/>
              </a:cxn>
              <a:cxn ang="0">
                <a:pos x="159" y="271"/>
              </a:cxn>
              <a:cxn ang="0">
                <a:pos x="222" y="299"/>
              </a:cxn>
              <a:cxn ang="0">
                <a:pos x="290" y="318"/>
              </a:cxn>
              <a:cxn ang="0">
                <a:pos x="364" y="327"/>
              </a:cxn>
              <a:cxn ang="0">
                <a:pos x="443" y="323"/>
              </a:cxn>
              <a:cxn ang="0">
                <a:pos x="521" y="309"/>
              </a:cxn>
              <a:cxn ang="0">
                <a:pos x="592" y="282"/>
              </a:cxn>
              <a:cxn ang="0">
                <a:pos x="654" y="246"/>
              </a:cxn>
              <a:cxn ang="0">
                <a:pos x="709" y="203"/>
              </a:cxn>
              <a:cxn ang="0">
                <a:pos x="753" y="150"/>
              </a:cxn>
              <a:cxn ang="0">
                <a:pos x="786" y="94"/>
              </a:cxn>
              <a:cxn ang="0">
                <a:pos x="806" y="31"/>
              </a:cxn>
              <a:cxn ang="0">
                <a:pos x="791" y="16"/>
              </a:cxn>
              <a:cxn ang="0">
                <a:pos x="753" y="49"/>
              </a:cxn>
              <a:cxn ang="0">
                <a:pos x="709" y="78"/>
              </a:cxn>
              <a:cxn ang="0">
                <a:pos x="659" y="104"/>
              </a:cxn>
              <a:cxn ang="0">
                <a:pos x="605" y="125"/>
              </a:cxn>
              <a:cxn ang="0">
                <a:pos x="549" y="142"/>
              </a:cxn>
              <a:cxn ang="0">
                <a:pos x="488" y="155"/>
              </a:cxn>
              <a:cxn ang="0">
                <a:pos x="425" y="163"/>
              </a:cxn>
              <a:cxn ang="0">
                <a:pos x="362" y="165"/>
              </a:cxn>
              <a:cxn ang="0">
                <a:pos x="305" y="163"/>
              </a:cxn>
              <a:cxn ang="0">
                <a:pos x="249" y="157"/>
              </a:cxn>
              <a:cxn ang="0">
                <a:pos x="196" y="145"/>
              </a:cxn>
              <a:cxn ang="0">
                <a:pos x="145" y="130"/>
              </a:cxn>
              <a:cxn ang="0">
                <a:pos x="98" y="112"/>
              </a:cxn>
              <a:cxn ang="0">
                <a:pos x="56" y="89"/>
              </a:cxn>
              <a:cxn ang="0">
                <a:pos x="18" y="64"/>
              </a:cxn>
            </a:cxnLst>
            <a:rect l="0" t="0" r="r" b="b"/>
            <a:pathLst>
              <a:path w="809" h="327">
                <a:moveTo>
                  <a:pt x="0" y="51"/>
                </a:moveTo>
                <a:lnTo>
                  <a:pt x="6" y="81"/>
                </a:lnTo>
                <a:lnTo>
                  <a:pt x="14" y="111"/>
                </a:lnTo>
                <a:lnTo>
                  <a:pt x="28" y="139"/>
                </a:lnTo>
                <a:lnTo>
                  <a:pt x="42" y="165"/>
                </a:lnTo>
                <a:lnTo>
                  <a:pt x="61" y="190"/>
                </a:lnTo>
                <a:lnTo>
                  <a:pt x="82" y="213"/>
                </a:lnTo>
                <a:lnTo>
                  <a:pt x="105" y="234"/>
                </a:lnTo>
                <a:lnTo>
                  <a:pt x="131" y="252"/>
                </a:lnTo>
                <a:lnTo>
                  <a:pt x="159" y="271"/>
                </a:lnTo>
                <a:lnTo>
                  <a:pt x="189" y="285"/>
                </a:lnTo>
                <a:lnTo>
                  <a:pt x="222" y="299"/>
                </a:lnTo>
                <a:lnTo>
                  <a:pt x="255" y="310"/>
                </a:lnTo>
                <a:lnTo>
                  <a:pt x="290" y="318"/>
                </a:lnTo>
                <a:lnTo>
                  <a:pt x="328" y="323"/>
                </a:lnTo>
                <a:lnTo>
                  <a:pt x="364" y="327"/>
                </a:lnTo>
                <a:lnTo>
                  <a:pt x="404" y="327"/>
                </a:lnTo>
                <a:lnTo>
                  <a:pt x="443" y="323"/>
                </a:lnTo>
                <a:lnTo>
                  <a:pt x="483" y="317"/>
                </a:lnTo>
                <a:lnTo>
                  <a:pt x="521" y="309"/>
                </a:lnTo>
                <a:lnTo>
                  <a:pt x="557" y="297"/>
                </a:lnTo>
                <a:lnTo>
                  <a:pt x="592" y="282"/>
                </a:lnTo>
                <a:lnTo>
                  <a:pt x="625" y="266"/>
                </a:lnTo>
                <a:lnTo>
                  <a:pt x="654" y="246"/>
                </a:lnTo>
                <a:lnTo>
                  <a:pt x="684" y="224"/>
                </a:lnTo>
                <a:lnTo>
                  <a:pt x="709" y="203"/>
                </a:lnTo>
                <a:lnTo>
                  <a:pt x="733" y="177"/>
                </a:lnTo>
                <a:lnTo>
                  <a:pt x="753" y="150"/>
                </a:lnTo>
                <a:lnTo>
                  <a:pt x="771" y="124"/>
                </a:lnTo>
                <a:lnTo>
                  <a:pt x="786" y="94"/>
                </a:lnTo>
                <a:lnTo>
                  <a:pt x="798" y="63"/>
                </a:lnTo>
                <a:lnTo>
                  <a:pt x="806" y="31"/>
                </a:lnTo>
                <a:lnTo>
                  <a:pt x="809" y="0"/>
                </a:lnTo>
                <a:lnTo>
                  <a:pt x="791" y="16"/>
                </a:lnTo>
                <a:lnTo>
                  <a:pt x="773" y="33"/>
                </a:lnTo>
                <a:lnTo>
                  <a:pt x="753" y="49"/>
                </a:lnTo>
                <a:lnTo>
                  <a:pt x="732" y="64"/>
                </a:lnTo>
                <a:lnTo>
                  <a:pt x="709" y="78"/>
                </a:lnTo>
                <a:lnTo>
                  <a:pt x="684" y="91"/>
                </a:lnTo>
                <a:lnTo>
                  <a:pt x="659" y="104"/>
                </a:lnTo>
                <a:lnTo>
                  <a:pt x="633" y="114"/>
                </a:lnTo>
                <a:lnTo>
                  <a:pt x="605" y="125"/>
                </a:lnTo>
                <a:lnTo>
                  <a:pt x="577" y="134"/>
                </a:lnTo>
                <a:lnTo>
                  <a:pt x="549" y="142"/>
                </a:lnTo>
                <a:lnTo>
                  <a:pt x="519" y="150"/>
                </a:lnTo>
                <a:lnTo>
                  <a:pt x="488" y="155"/>
                </a:lnTo>
                <a:lnTo>
                  <a:pt x="456" y="160"/>
                </a:lnTo>
                <a:lnTo>
                  <a:pt x="425" y="163"/>
                </a:lnTo>
                <a:lnTo>
                  <a:pt x="392" y="165"/>
                </a:lnTo>
                <a:lnTo>
                  <a:pt x="362" y="165"/>
                </a:lnTo>
                <a:lnTo>
                  <a:pt x="333" y="165"/>
                </a:lnTo>
                <a:lnTo>
                  <a:pt x="305" y="163"/>
                </a:lnTo>
                <a:lnTo>
                  <a:pt x="277" y="160"/>
                </a:lnTo>
                <a:lnTo>
                  <a:pt x="249" y="157"/>
                </a:lnTo>
                <a:lnTo>
                  <a:pt x="222" y="152"/>
                </a:lnTo>
                <a:lnTo>
                  <a:pt x="196" y="145"/>
                </a:lnTo>
                <a:lnTo>
                  <a:pt x="169" y="139"/>
                </a:lnTo>
                <a:lnTo>
                  <a:pt x="145" y="130"/>
                </a:lnTo>
                <a:lnTo>
                  <a:pt x="122" y="122"/>
                </a:lnTo>
                <a:lnTo>
                  <a:pt x="98" y="112"/>
                </a:lnTo>
                <a:lnTo>
                  <a:pt x="77" y="101"/>
                </a:lnTo>
                <a:lnTo>
                  <a:pt x="56" y="89"/>
                </a:lnTo>
                <a:lnTo>
                  <a:pt x="36" y="78"/>
                </a:lnTo>
                <a:lnTo>
                  <a:pt x="18" y="64"/>
                </a:lnTo>
                <a:lnTo>
                  <a:pt x="0" y="51"/>
                </a:lnTo>
                <a:close/>
              </a:path>
            </a:pathLst>
          </a:custGeom>
          <a:solidFill>
            <a:srgbClr val="3399FF"/>
          </a:solidFill>
          <a:ln w="9525">
            <a:noFill/>
            <a:round/>
            <a:headEnd/>
            <a:tailEnd/>
          </a:ln>
        </p:spPr>
        <p:txBody>
          <a:bodyPr/>
          <a:lstStyle/>
          <a:p>
            <a:endParaRPr lang="en-IN"/>
          </a:p>
        </p:txBody>
      </p:sp>
      <p:sp>
        <p:nvSpPr>
          <p:cNvPr id="122897" name="Freeform 17"/>
          <p:cNvSpPr>
            <a:spLocks/>
          </p:cNvSpPr>
          <p:nvPr/>
        </p:nvSpPr>
        <p:spPr bwMode="auto">
          <a:xfrm>
            <a:off x="4924425" y="4075113"/>
            <a:ext cx="576263" cy="252412"/>
          </a:xfrm>
          <a:custGeom>
            <a:avLst/>
            <a:gdLst/>
            <a:ahLst/>
            <a:cxnLst>
              <a:cxn ang="0">
                <a:pos x="85" y="122"/>
              </a:cxn>
              <a:cxn ang="0">
                <a:pos x="110" y="131"/>
              </a:cxn>
              <a:cxn ang="0">
                <a:pos x="137" y="137"/>
              </a:cxn>
              <a:cxn ang="0">
                <a:pos x="163" y="142"/>
              </a:cxn>
              <a:cxn ang="0">
                <a:pos x="191" y="147"/>
              </a:cxn>
              <a:cxn ang="0">
                <a:pos x="219" y="151"/>
              </a:cxn>
              <a:cxn ang="0">
                <a:pos x="247" y="154"/>
              </a:cxn>
              <a:cxn ang="0">
                <a:pos x="277" y="155"/>
              </a:cxn>
              <a:cxn ang="0">
                <a:pos x="306" y="155"/>
              </a:cxn>
              <a:cxn ang="0">
                <a:pos x="339" y="154"/>
              </a:cxn>
              <a:cxn ang="0">
                <a:pos x="371" y="152"/>
              </a:cxn>
              <a:cxn ang="0">
                <a:pos x="402" y="147"/>
              </a:cxn>
              <a:cxn ang="0">
                <a:pos x="433" y="142"/>
              </a:cxn>
              <a:cxn ang="0">
                <a:pos x="463" y="136"/>
              </a:cxn>
              <a:cxn ang="0">
                <a:pos x="491" y="129"/>
              </a:cxn>
              <a:cxn ang="0">
                <a:pos x="521" y="121"/>
              </a:cxn>
              <a:cxn ang="0">
                <a:pos x="547" y="111"/>
              </a:cxn>
              <a:cxn ang="0">
                <a:pos x="574" y="99"/>
              </a:cxn>
              <a:cxn ang="0">
                <a:pos x="598" y="88"/>
              </a:cxn>
              <a:cxn ang="0">
                <a:pos x="623" y="76"/>
              </a:cxn>
              <a:cxn ang="0">
                <a:pos x="646" y="63"/>
              </a:cxn>
              <a:cxn ang="0">
                <a:pos x="668" y="48"/>
              </a:cxn>
              <a:cxn ang="0">
                <a:pos x="689" y="33"/>
              </a:cxn>
              <a:cxn ang="0">
                <a:pos x="707" y="17"/>
              </a:cxn>
              <a:cxn ang="0">
                <a:pos x="725" y="0"/>
              </a:cxn>
              <a:cxn ang="0">
                <a:pos x="720" y="32"/>
              </a:cxn>
              <a:cxn ang="0">
                <a:pos x="712" y="63"/>
              </a:cxn>
              <a:cxn ang="0">
                <a:pos x="701" y="94"/>
              </a:cxn>
              <a:cxn ang="0">
                <a:pos x="686" y="122"/>
              </a:cxn>
              <a:cxn ang="0">
                <a:pos x="668" y="151"/>
              </a:cxn>
              <a:cxn ang="0">
                <a:pos x="646" y="175"/>
              </a:cxn>
              <a:cxn ang="0">
                <a:pos x="621" y="200"/>
              </a:cxn>
              <a:cxn ang="0">
                <a:pos x="595" y="223"/>
              </a:cxn>
              <a:cxn ang="0">
                <a:pos x="567" y="243"/>
              </a:cxn>
              <a:cxn ang="0">
                <a:pos x="536" y="261"/>
              </a:cxn>
              <a:cxn ang="0">
                <a:pos x="503" y="278"/>
              </a:cxn>
              <a:cxn ang="0">
                <a:pos x="466" y="291"/>
              </a:cxn>
              <a:cxn ang="0">
                <a:pos x="430" y="302"/>
              </a:cxn>
              <a:cxn ang="0">
                <a:pos x="392" y="309"/>
              </a:cxn>
              <a:cxn ang="0">
                <a:pos x="353" y="316"/>
              </a:cxn>
              <a:cxn ang="0">
                <a:pos x="313" y="317"/>
              </a:cxn>
              <a:cxn ang="0">
                <a:pos x="290" y="317"/>
              </a:cxn>
              <a:cxn ang="0">
                <a:pos x="267" y="316"/>
              </a:cxn>
              <a:cxn ang="0">
                <a:pos x="244" y="314"/>
              </a:cxn>
              <a:cxn ang="0">
                <a:pos x="221" y="309"/>
              </a:cxn>
              <a:cxn ang="0">
                <a:pos x="199" y="306"/>
              </a:cxn>
              <a:cxn ang="0">
                <a:pos x="178" y="301"/>
              </a:cxn>
              <a:cxn ang="0">
                <a:pos x="156" y="294"/>
              </a:cxn>
              <a:cxn ang="0">
                <a:pos x="137" y="286"/>
              </a:cxn>
              <a:cxn ang="0">
                <a:pos x="117" y="278"/>
              </a:cxn>
              <a:cxn ang="0">
                <a:pos x="97" y="269"/>
              </a:cxn>
              <a:cxn ang="0">
                <a:pos x="79" y="259"/>
              </a:cxn>
              <a:cxn ang="0">
                <a:pos x="61" y="248"/>
              </a:cxn>
              <a:cxn ang="0">
                <a:pos x="44" y="236"/>
              </a:cxn>
              <a:cxn ang="0">
                <a:pos x="29" y="225"/>
              </a:cxn>
              <a:cxn ang="0">
                <a:pos x="15" y="212"/>
              </a:cxn>
              <a:cxn ang="0">
                <a:pos x="0" y="198"/>
              </a:cxn>
              <a:cxn ang="0">
                <a:pos x="85" y="122"/>
              </a:cxn>
            </a:cxnLst>
            <a:rect l="0" t="0" r="r" b="b"/>
            <a:pathLst>
              <a:path w="725" h="317">
                <a:moveTo>
                  <a:pt x="85" y="122"/>
                </a:moveTo>
                <a:lnTo>
                  <a:pt x="110" y="131"/>
                </a:lnTo>
                <a:lnTo>
                  <a:pt x="137" y="137"/>
                </a:lnTo>
                <a:lnTo>
                  <a:pt x="163" y="142"/>
                </a:lnTo>
                <a:lnTo>
                  <a:pt x="191" y="147"/>
                </a:lnTo>
                <a:lnTo>
                  <a:pt x="219" y="151"/>
                </a:lnTo>
                <a:lnTo>
                  <a:pt x="247" y="154"/>
                </a:lnTo>
                <a:lnTo>
                  <a:pt x="277" y="155"/>
                </a:lnTo>
                <a:lnTo>
                  <a:pt x="306" y="155"/>
                </a:lnTo>
                <a:lnTo>
                  <a:pt x="339" y="154"/>
                </a:lnTo>
                <a:lnTo>
                  <a:pt x="371" y="152"/>
                </a:lnTo>
                <a:lnTo>
                  <a:pt x="402" y="147"/>
                </a:lnTo>
                <a:lnTo>
                  <a:pt x="433" y="142"/>
                </a:lnTo>
                <a:lnTo>
                  <a:pt x="463" y="136"/>
                </a:lnTo>
                <a:lnTo>
                  <a:pt x="491" y="129"/>
                </a:lnTo>
                <a:lnTo>
                  <a:pt x="521" y="121"/>
                </a:lnTo>
                <a:lnTo>
                  <a:pt x="547" y="111"/>
                </a:lnTo>
                <a:lnTo>
                  <a:pt x="574" y="99"/>
                </a:lnTo>
                <a:lnTo>
                  <a:pt x="598" y="88"/>
                </a:lnTo>
                <a:lnTo>
                  <a:pt x="623" y="76"/>
                </a:lnTo>
                <a:lnTo>
                  <a:pt x="646" y="63"/>
                </a:lnTo>
                <a:lnTo>
                  <a:pt x="668" y="48"/>
                </a:lnTo>
                <a:lnTo>
                  <a:pt x="689" y="33"/>
                </a:lnTo>
                <a:lnTo>
                  <a:pt x="707" y="17"/>
                </a:lnTo>
                <a:lnTo>
                  <a:pt x="725" y="0"/>
                </a:lnTo>
                <a:lnTo>
                  <a:pt x="720" y="32"/>
                </a:lnTo>
                <a:lnTo>
                  <a:pt x="712" y="63"/>
                </a:lnTo>
                <a:lnTo>
                  <a:pt x="701" y="94"/>
                </a:lnTo>
                <a:lnTo>
                  <a:pt x="686" y="122"/>
                </a:lnTo>
                <a:lnTo>
                  <a:pt x="668" y="151"/>
                </a:lnTo>
                <a:lnTo>
                  <a:pt x="646" y="175"/>
                </a:lnTo>
                <a:lnTo>
                  <a:pt x="621" y="200"/>
                </a:lnTo>
                <a:lnTo>
                  <a:pt x="595" y="223"/>
                </a:lnTo>
                <a:lnTo>
                  <a:pt x="567" y="243"/>
                </a:lnTo>
                <a:lnTo>
                  <a:pt x="536" y="261"/>
                </a:lnTo>
                <a:lnTo>
                  <a:pt x="503" y="278"/>
                </a:lnTo>
                <a:lnTo>
                  <a:pt x="466" y="291"/>
                </a:lnTo>
                <a:lnTo>
                  <a:pt x="430" y="302"/>
                </a:lnTo>
                <a:lnTo>
                  <a:pt x="392" y="309"/>
                </a:lnTo>
                <a:lnTo>
                  <a:pt x="353" y="316"/>
                </a:lnTo>
                <a:lnTo>
                  <a:pt x="313" y="317"/>
                </a:lnTo>
                <a:lnTo>
                  <a:pt x="290" y="317"/>
                </a:lnTo>
                <a:lnTo>
                  <a:pt x="267" y="316"/>
                </a:lnTo>
                <a:lnTo>
                  <a:pt x="244" y="314"/>
                </a:lnTo>
                <a:lnTo>
                  <a:pt x="221" y="309"/>
                </a:lnTo>
                <a:lnTo>
                  <a:pt x="199" y="306"/>
                </a:lnTo>
                <a:lnTo>
                  <a:pt x="178" y="301"/>
                </a:lnTo>
                <a:lnTo>
                  <a:pt x="156" y="294"/>
                </a:lnTo>
                <a:lnTo>
                  <a:pt x="137" y="286"/>
                </a:lnTo>
                <a:lnTo>
                  <a:pt x="117" y="278"/>
                </a:lnTo>
                <a:lnTo>
                  <a:pt x="97" y="269"/>
                </a:lnTo>
                <a:lnTo>
                  <a:pt x="79" y="259"/>
                </a:lnTo>
                <a:lnTo>
                  <a:pt x="61" y="248"/>
                </a:lnTo>
                <a:lnTo>
                  <a:pt x="44" y="236"/>
                </a:lnTo>
                <a:lnTo>
                  <a:pt x="29" y="225"/>
                </a:lnTo>
                <a:lnTo>
                  <a:pt x="15" y="212"/>
                </a:lnTo>
                <a:lnTo>
                  <a:pt x="0" y="198"/>
                </a:lnTo>
                <a:lnTo>
                  <a:pt x="85" y="122"/>
                </a:lnTo>
                <a:close/>
              </a:path>
            </a:pathLst>
          </a:custGeom>
          <a:solidFill>
            <a:srgbClr val="3399FF"/>
          </a:solidFill>
          <a:ln w="9525">
            <a:noFill/>
            <a:round/>
            <a:headEnd/>
            <a:tailEnd/>
          </a:ln>
        </p:spPr>
        <p:txBody>
          <a:bodyPr/>
          <a:lstStyle/>
          <a:p>
            <a:endParaRPr lang="en-IN"/>
          </a:p>
        </p:txBody>
      </p:sp>
      <p:sp>
        <p:nvSpPr>
          <p:cNvPr id="122898" name="Freeform 18"/>
          <p:cNvSpPr>
            <a:spLocks/>
          </p:cNvSpPr>
          <p:nvPr/>
        </p:nvSpPr>
        <p:spPr bwMode="auto">
          <a:xfrm>
            <a:off x="4573588" y="3367088"/>
            <a:ext cx="960437" cy="676275"/>
          </a:xfrm>
          <a:custGeom>
            <a:avLst/>
            <a:gdLst/>
            <a:ahLst/>
            <a:cxnLst>
              <a:cxn ang="0">
                <a:pos x="659" y="462"/>
              </a:cxn>
              <a:cxn ang="0">
                <a:pos x="706" y="447"/>
              </a:cxn>
              <a:cxn ang="0">
                <a:pos x="753" y="439"/>
              </a:cxn>
              <a:cxn ang="0">
                <a:pos x="801" y="435"/>
              </a:cxn>
              <a:cxn ang="0">
                <a:pos x="866" y="440"/>
              </a:cxn>
              <a:cxn ang="0">
                <a:pos x="941" y="460"/>
              </a:cxn>
              <a:cxn ang="0">
                <a:pos x="1007" y="493"/>
              </a:cxn>
              <a:cxn ang="0">
                <a:pos x="1067" y="539"/>
              </a:cxn>
              <a:cxn ang="0">
                <a:pos x="1115" y="595"/>
              </a:cxn>
              <a:cxn ang="0">
                <a:pos x="1151" y="661"/>
              </a:cxn>
              <a:cxn ang="0">
                <a:pos x="1176" y="734"/>
              </a:cxn>
              <a:cxn ang="0">
                <a:pos x="1185" y="811"/>
              </a:cxn>
              <a:cxn ang="0">
                <a:pos x="1192" y="826"/>
              </a:cxn>
              <a:cxn ang="0">
                <a:pos x="1205" y="772"/>
              </a:cxn>
              <a:cxn ang="0">
                <a:pos x="1210" y="701"/>
              </a:cxn>
              <a:cxn ang="0">
                <a:pos x="1204" y="622"/>
              </a:cxn>
              <a:cxn ang="0">
                <a:pos x="1182" y="547"/>
              </a:cxn>
              <a:cxn ang="0">
                <a:pos x="1148" y="481"/>
              </a:cxn>
              <a:cxn ang="0">
                <a:pos x="1103" y="424"/>
              </a:cxn>
              <a:cxn ang="0">
                <a:pos x="1047" y="376"/>
              </a:cxn>
              <a:cxn ang="0">
                <a:pos x="983" y="341"/>
              </a:cxn>
              <a:cxn ang="0">
                <a:pos x="912" y="321"/>
              </a:cxn>
              <a:cxn ang="0">
                <a:pos x="849" y="316"/>
              </a:cxn>
              <a:cxn ang="0">
                <a:pos x="803" y="320"/>
              </a:cxn>
              <a:cxn ang="0">
                <a:pos x="758" y="330"/>
              </a:cxn>
              <a:cxn ang="0">
                <a:pos x="715" y="344"/>
              </a:cxn>
              <a:cxn ang="0">
                <a:pos x="691" y="320"/>
              </a:cxn>
              <a:cxn ang="0">
                <a:pos x="674" y="252"/>
              </a:cxn>
              <a:cxn ang="0">
                <a:pos x="646" y="189"/>
              </a:cxn>
              <a:cxn ang="0">
                <a:pos x="612" y="135"/>
              </a:cxn>
              <a:cxn ang="0">
                <a:pos x="565" y="87"/>
              </a:cxn>
              <a:cxn ang="0">
                <a:pos x="514" y="49"/>
              </a:cxn>
              <a:cxn ang="0">
                <a:pos x="455" y="21"/>
              </a:cxn>
              <a:cxn ang="0">
                <a:pos x="391" y="3"/>
              </a:cxn>
              <a:cxn ang="0">
                <a:pos x="330" y="0"/>
              </a:cxn>
              <a:cxn ang="0">
                <a:pos x="275" y="5"/>
              </a:cxn>
              <a:cxn ang="0">
                <a:pos x="224" y="18"/>
              </a:cxn>
              <a:cxn ang="0">
                <a:pos x="175" y="39"/>
              </a:cxn>
              <a:cxn ang="0">
                <a:pos x="127" y="67"/>
              </a:cxn>
              <a:cxn ang="0">
                <a:pos x="86" y="102"/>
              </a:cxn>
              <a:cxn ang="0">
                <a:pos x="48" y="141"/>
              </a:cxn>
              <a:cxn ang="0">
                <a:pos x="15" y="186"/>
              </a:cxn>
              <a:cxn ang="0">
                <a:pos x="15" y="199"/>
              </a:cxn>
              <a:cxn ang="0">
                <a:pos x="44" y="178"/>
              </a:cxn>
              <a:cxn ang="0">
                <a:pos x="77" y="160"/>
              </a:cxn>
              <a:cxn ang="0">
                <a:pos x="112" y="143"/>
              </a:cxn>
              <a:cxn ang="0">
                <a:pos x="147" y="132"/>
              </a:cxn>
              <a:cxn ang="0">
                <a:pos x="183" y="123"/>
              </a:cxn>
              <a:cxn ang="0">
                <a:pos x="221" y="117"/>
              </a:cxn>
              <a:cxn ang="0">
                <a:pos x="260" y="117"/>
              </a:cxn>
              <a:cxn ang="0">
                <a:pos x="316" y="120"/>
              </a:cxn>
              <a:cxn ang="0">
                <a:pos x="384" y="138"/>
              </a:cxn>
              <a:cxn ang="0">
                <a:pos x="447" y="166"/>
              </a:cxn>
              <a:cxn ang="0">
                <a:pos x="501" y="204"/>
              </a:cxn>
              <a:cxn ang="0">
                <a:pos x="549" y="252"/>
              </a:cxn>
              <a:cxn ang="0">
                <a:pos x="587" y="307"/>
              </a:cxn>
              <a:cxn ang="0">
                <a:pos x="615" y="369"/>
              </a:cxn>
              <a:cxn ang="0">
                <a:pos x="633" y="437"/>
              </a:cxn>
            </a:cxnLst>
            <a:rect l="0" t="0" r="r" b="b"/>
            <a:pathLst>
              <a:path w="1210" h="853">
                <a:moveTo>
                  <a:pt x="638" y="472"/>
                </a:moveTo>
                <a:lnTo>
                  <a:pt x="659" y="462"/>
                </a:lnTo>
                <a:lnTo>
                  <a:pt x="682" y="455"/>
                </a:lnTo>
                <a:lnTo>
                  <a:pt x="706" y="447"/>
                </a:lnTo>
                <a:lnTo>
                  <a:pt x="729" y="442"/>
                </a:lnTo>
                <a:lnTo>
                  <a:pt x="753" y="439"/>
                </a:lnTo>
                <a:lnTo>
                  <a:pt x="776" y="435"/>
                </a:lnTo>
                <a:lnTo>
                  <a:pt x="801" y="435"/>
                </a:lnTo>
                <a:lnTo>
                  <a:pt x="826" y="435"/>
                </a:lnTo>
                <a:lnTo>
                  <a:pt x="866" y="440"/>
                </a:lnTo>
                <a:lnTo>
                  <a:pt x="903" y="448"/>
                </a:lnTo>
                <a:lnTo>
                  <a:pt x="941" y="460"/>
                </a:lnTo>
                <a:lnTo>
                  <a:pt x="976" y="475"/>
                </a:lnTo>
                <a:lnTo>
                  <a:pt x="1007" y="493"/>
                </a:lnTo>
                <a:lnTo>
                  <a:pt x="1039" y="514"/>
                </a:lnTo>
                <a:lnTo>
                  <a:pt x="1067" y="539"/>
                </a:lnTo>
                <a:lnTo>
                  <a:pt x="1091" y="567"/>
                </a:lnTo>
                <a:lnTo>
                  <a:pt x="1115" y="595"/>
                </a:lnTo>
                <a:lnTo>
                  <a:pt x="1134" y="628"/>
                </a:lnTo>
                <a:lnTo>
                  <a:pt x="1151" y="661"/>
                </a:lnTo>
                <a:lnTo>
                  <a:pt x="1166" y="696"/>
                </a:lnTo>
                <a:lnTo>
                  <a:pt x="1176" y="734"/>
                </a:lnTo>
                <a:lnTo>
                  <a:pt x="1182" y="772"/>
                </a:lnTo>
                <a:lnTo>
                  <a:pt x="1185" y="811"/>
                </a:lnTo>
                <a:lnTo>
                  <a:pt x="1184" y="853"/>
                </a:lnTo>
                <a:lnTo>
                  <a:pt x="1192" y="826"/>
                </a:lnTo>
                <a:lnTo>
                  <a:pt x="1200" y="800"/>
                </a:lnTo>
                <a:lnTo>
                  <a:pt x="1205" y="772"/>
                </a:lnTo>
                <a:lnTo>
                  <a:pt x="1209" y="742"/>
                </a:lnTo>
                <a:lnTo>
                  <a:pt x="1210" y="701"/>
                </a:lnTo>
                <a:lnTo>
                  <a:pt x="1209" y="660"/>
                </a:lnTo>
                <a:lnTo>
                  <a:pt x="1204" y="622"/>
                </a:lnTo>
                <a:lnTo>
                  <a:pt x="1194" y="584"/>
                </a:lnTo>
                <a:lnTo>
                  <a:pt x="1182" y="547"/>
                </a:lnTo>
                <a:lnTo>
                  <a:pt x="1166" y="513"/>
                </a:lnTo>
                <a:lnTo>
                  <a:pt x="1148" y="481"/>
                </a:lnTo>
                <a:lnTo>
                  <a:pt x="1126" y="450"/>
                </a:lnTo>
                <a:lnTo>
                  <a:pt x="1103" y="424"/>
                </a:lnTo>
                <a:lnTo>
                  <a:pt x="1077" y="399"/>
                </a:lnTo>
                <a:lnTo>
                  <a:pt x="1047" y="376"/>
                </a:lnTo>
                <a:lnTo>
                  <a:pt x="1016" y="358"/>
                </a:lnTo>
                <a:lnTo>
                  <a:pt x="983" y="341"/>
                </a:lnTo>
                <a:lnTo>
                  <a:pt x="948" y="330"/>
                </a:lnTo>
                <a:lnTo>
                  <a:pt x="912" y="321"/>
                </a:lnTo>
                <a:lnTo>
                  <a:pt x="874" y="316"/>
                </a:lnTo>
                <a:lnTo>
                  <a:pt x="849" y="316"/>
                </a:lnTo>
                <a:lnTo>
                  <a:pt x="826" y="316"/>
                </a:lnTo>
                <a:lnTo>
                  <a:pt x="803" y="320"/>
                </a:lnTo>
                <a:lnTo>
                  <a:pt x="780" y="325"/>
                </a:lnTo>
                <a:lnTo>
                  <a:pt x="758" y="330"/>
                </a:lnTo>
                <a:lnTo>
                  <a:pt x="735" y="336"/>
                </a:lnTo>
                <a:lnTo>
                  <a:pt x="715" y="344"/>
                </a:lnTo>
                <a:lnTo>
                  <a:pt x="694" y="354"/>
                </a:lnTo>
                <a:lnTo>
                  <a:pt x="691" y="320"/>
                </a:lnTo>
                <a:lnTo>
                  <a:pt x="682" y="285"/>
                </a:lnTo>
                <a:lnTo>
                  <a:pt x="674" y="252"/>
                </a:lnTo>
                <a:lnTo>
                  <a:pt x="661" y="219"/>
                </a:lnTo>
                <a:lnTo>
                  <a:pt x="646" y="189"/>
                </a:lnTo>
                <a:lnTo>
                  <a:pt x="630" y="161"/>
                </a:lnTo>
                <a:lnTo>
                  <a:pt x="612" y="135"/>
                </a:lnTo>
                <a:lnTo>
                  <a:pt x="590" y="110"/>
                </a:lnTo>
                <a:lnTo>
                  <a:pt x="565" y="87"/>
                </a:lnTo>
                <a:lnTo>
                  <a:pt x="541" y="67"/>
                </a:lnTo>
                <a:lnTo>
                  <a:pt x="514" y="49"/>
                </a:lnTo>
                <a:lnTo>
                  <a:pt x="486" y="33"/>
                </a:lnTo>
                <a:lnTo>
                  <a:pt x="455" y="21"/>
                </a:lnTo>
                <a:lnTo>
                  <a:pt x="424" y="9"/>
                </a:lnTo>
                <a:lnTo>
                  <a:pt x="391" y="3"/>
                </a:lnTo>
                <a:lnTo>
                  <a:pt x="358" y="0"/>
                </a:lnTo>
                <a:lnTo>
                  <a:pt x="330" y="0"/>
                </a:lnTo>
                <a:lnTo>
                  <a:pt x="303" y="1"/>
                </a:lnTo>
                <a:lnTo>
                  <a:pt x="275" y="5"/>
                </a:lnTo>
                <a:lnTo>
                  <a:pt x="249" y="11"/>
                </a:lnTo>
                <a:lnTo>
                  <a:pt x="224" y="18"/>
                </a:lnTo>
                <a:lnTo>
                  <a:pt x="198" y="28"/>
                </a:lnTo>
                <a:lnTo>
                  <a:pt x="175" y="39"/>
                </a:lnTo>
                <a:lnTo>
                  <a:pt x="150" y="52"/>
                </a:lnTo>
                <a:lnTo>
                  <a:pt x="127" y="67"/>
                </a:lnTo>
                <a:lnTo>
                  <a:pt x="105" y="84"/>
                </a:lnTo>
                <a:lnTo>
                  <a:pt x="86" y="102"/>
                </a:lnTo>
                <a:lnTo>
                  <a:pt x="66" y="122"/>
                </a:lnTo>
                <a:lnTo>
                  <a:pt x="48" y="141"/>
                </a:lnTo>
                <a:lnTo>
                  <a:pt x="29" y="163"/>
                </a:lnTo>
                <a:lnTo>
                  <a:pt x="15" y="186"/>
                </a:lnTo>
                <a:lnTo>
                  <a:pt x="0" y="211"/>
                </a:lnTo>
                <a:lnTo>
                  <a:pt x="15" y="199"/>
                </a:lnTo>
                <a:lnTo>
                  <a:pt x="29" y="188"/>
                </a:lnTo>
                <a:lnTo>
                  <a:pt x="44" y="178"/>
                </a:lnTo>
                <a:lnTo>
                  <a:pt x="61" y="168"/>
                </a:lnTo>
                <a:lnTo>
                  <a:pt x="77" y="160"/>
                </a:lnTo>
                <a:lnTo>
                  <a:pt x="94" y="151"/>
                </a:lnTo>
                <a:lnTo>
                  <a:pt x="112" y="143"/>
                </a:lnTo>
                <a:lnTo>
                  <a:pt x="128" y="137"/>
                </a:lnTo>
                <a:lnTo>
                  <a:pt x="147" y="132"/>
                </a:lnTo>
                <a:lnTo>
                  <a:pt x="165" y="127"/>
                </a:lnTo>
                <a:lnTo>
                  <a:pt x="183" y="123"/>
                </a:lnTo>
                <a:lnTo>
                  <a:pt x="203" y="120"/>
                </a:lnTo>
                <a:lnTo>
                  <a:pt x="221" y="117"/>
                </a:lnTo>
                <a:lnTo>
                  <a:pt x="241" y="117"/>
                </a:lnTo>
                <a:lnTo>
                  <a:pt x="260" y="117"/>
                </a:lnTo>
                <a:lnTo>
                  <a:pt x="280" y="117"/>
                </a:lnTo>
                <a:lnTo>
                  <a:pt x="316" y="120"/>
                </a:lnTo>
                <a:lnTo>
                  <a:pt x="351" y="127"/>
                </a:lnTo>
                <a:lnTo>
                  <a:pt x="384" y="138"/>
                </a:lnTo>
                <a:lnTo>
                  <a:pt x="415" y="150"/>
                </a:lnTo>
                <a:lnTo>
                  <a:pt x="447" y="166"/>
                </a:lnTo>
                <a:lnTo>
                  <a:pt x="475" y="184"/>
                </a:lnTo>
                <a:lnTo>
                  <a:pt x="501" y="204"/>
                </a:lnTo>
                <a:lnTo>
                  <a:pt x="526" y="227"/>
                </a:lnTo>
                <a:lnTo>
                  <a:pt x="549" y="252"/>
                </a:lnTo>
                <a:lnTo>
                  <a:pt x="569" y="278"/>
                </a:lnTo>
                <a:lnTo>
                  <a:pt x="587" y="307"/>
                </a:lnTo>
                <a:lnTo>
                  <a:pt x="602" y="336"/>
                </a:lnTo>
                <a:lnTo>
                  <a:pt x="615" y="369"/>
                </a:lnTo>
                <a:lnTo>
                  <a:pt x="626" y="402"/>
                </a:lnTo>
                <a:lnTo>
                  <a:pt x="633" y="437"/>
                </a:lnTo>
                <a:lnTo>
                  <a:pt x="638" y="472"/>
                </a:lnTo>
                <a:close/>
              </a:path>
            </a:pathLst>
          </a:custGeom>
          <a:solidFill>
            <a:srgbClr val="3399FF"/>
          </a:solidFill>
          <a:ln w="9525">
            <a:noFill/>
            <a:round/>
            <a:headEnd/>
            <a:tailEnd/>
          </a:ln>
        </p:spPr>
        <p:txBody>
          <a:bodyPr/>
          <a:lstStyle/>
          <a:p>
            <a:endParaRPr lang="en-IN"/>
          </a:p>
        </p:txBody>
      </p:sp>
      <p:sp>
        <p:nvSpPr>
          <p:cNvPr id="122899" name="Freeform 19"/>
          <p:cNvSpPr>
            <a:spLocks/>
          </p:cNvSpPr>
          <p:nvPr/>
        </p:nvSpPr>
        <p:spPr bwMode="auto">
          <a:xfrm>
            <a:off x="3194050" y="2933700"/>
            <a:ext cx="2097088" cy="1117600"/>
          </a:xfrm>
          <a:custGeom>
            <a:avLst/>
            <a:gdLst/>
            <a:ahLst/>
            <a:cxnLst>
              <a:cxn ang="0">
                <a:pos x="344" y="1132"/>
              </a:cxn>
              <a:cxn ang="0">
                <a:pos x="386" y="1104"/>
              </a:cxn>
              <a:cxn ang="0">
                <a:pos x="453" y="944"/>
              </a:cxn>
              <a:cxn ang="0">
                <a:pos x="583" y="832"/>
              </a:cxn>
              <a:cxn ang="0">
                <a:pos x="755" y="791"/>
              </a:cxn>
              <a:cxn ang="0">
                <a:pos x="862" y="807"/>
              </a:cxn>
              <a:cxn ang="0">
                <a:pos x="938" y="779"/>
              </a:cxn>
              <a:cxn ang="0">
                <a:pos x="1012" y="674"/>
              </a:cxn>
              <a:cxn ang="0">
                <a:pos x="1123" y="604"/>
              </a:cxn>
              <a:cxn ang="0">
                <a:pos x="1238" y="586"/>
              </a:cxn>
              <a:cxn ang="0">
                <a:pos x="1274" y="497"/>
              </a:cxn>
              <a:cxn ang="0">
                <a:pos x="1370" y="302"/>
              </a:cxn>
              <a:cxn ang="0">
                <a:pos x="1543" y="175"/>
              </a:cxn>
              <a:cxn ang="0">
                <a:pos x="1754" y="142"/>
              </a:cxn>
              <a:cxn ang="0">
                <a:pos x="1918" y="187"/>
              </a:cxn>
              <a:cxn ang="0">
                <a:pos x="2051" y="287"/>
              </a:cxn>
              <a:cxn ang="0">
                <a:pos x="2140" y="429"/>
              </a:cxn>
              <a:cxn ang="0">
                <a:pos x="2214" y="413"/>
              </a:cxn>
              <a:cxn ang="0">
                <a:pos x="2328" y="415"/>
              </a:cxn>
              <a:cxn ang="0">
                <a:pos x="2475" y="472"/>
              </a:cxn>
              <a:cxn ang="0">
                <a:pos x="2587" y="581"/>
              </a:cxn>
              <a:cxn ang="0">
                <a:pos x="2641" y="687"/>
              </a:cxn>
              <a:cxn ang="0">
                <a:pos x="2633" y="585"/>
              </a:cxn>
              <a:cxn ang="0">
                <a:pos x="2551" y="413"/>
              </a:cxn>
              <a:cxn ang="0">
                <a:pos x="2401" y="301"/>
              </a:cxn>
              <a:cxn ang="0">
                <a:pos x="2231" y="269"/>
              </a:cxn>
              <a:cxn ang="0">
                <a:pos x="2155" y="281"/>
              </a:cxn>
              <a:cxn ang="0">
                <a:pos x="2079" y="200"/>
              </a:cxn>
              <a:cxn ang="0">
                <a:pos x="1962" y="81"/>
              </a:cxn>
              <a:cxn ang="0">
                <a:pos x="1809" y="12"/>
              </a:cxn>
              <a:cxn ang="0">
                <a:pos x="1612" y="9"/>
              </a:cxn>
              <a:cxn ang="0">
                <a:pos x="1418" y="103"/>
              </a:cxn>
              <a:cxn ang="0">
                <a:pos x="1288" y="273"/>
              </a:cxn>
              <a:cxn ang="0">
                <a:pos x="1241" y="448"/>
              </a:cxn>
              <a:cxn ang="0">
                <a:pos x="1161" y="451"/>
              </a:cxn>
              <a:cxn ang="0">
                <a:pos x="1039" y="500"/>
              </a:cxn>
              <a:cxn ang="0">
                <a:pos x="948" y="594"/>
              </a:cxn>
              <a:cxn ang="0">
                <a:pos x="888" y="684"/>
              </a:cxn>
              <a:cxn ang="0">
                <a:pos x="785" y="655"/>
              </a:cxn>
              <a:cxn ang="0">
                <a:pos x="633" y="667"/>
              </a:cxn>
              <a:cxn ang="0">
                <a:pos x="484" y="753"/>
              </a:cxn>
              <a:cxn ang="0">
                <a:pos x="390" y="896"/>
              </a:cxn>
              <a:cxn ang="0">
                <a:pos x="349" y="995"/>
              </a:cxn>
              <a:cxn ang="0">
                <a:pos x="305" y="990"/>
              </a:cxn>
              <a:cxn ang="0">
                <a:pos x="179" y="1015"/>
              </a:cxn>
              <a:cxn ang="0">
                <a:pos x="67" y="1106"/>
              </a:cxn>
              <a:cxn ang="0">
                <a:pos x="6" y="1243"/>
              </a:cxn>
              <a:cxn ang="0">
                <a:pos x="10" y="1385"/>
              </a:cxn>
              <a:cxn ang="0">
                <a:pos x="47" y="1301"/>
              </a:cxn>
              <a:cxn ang="0">
                <a:pos x="132" y="1193"/>
              </a:cxn>
              <a:cxn ang="0">
                <a:pos x="252" y="1136"/>
              </a:cxn>
            </a:cxnLst>
            <a:rect l="0" t="0" r="r" b="b"/>
            <a:pathLst>
              <a:path w="2641" h="1410">
                <a:moveTo>
                  <a:pt x="308" y="1131"/>
                </a:moveTo>
                <a:lnTo>
                  <a:pt x="318" y="1131"/>
                </a:lnTo>
                <a:lnTo>
                  <a:pt x="326" y="1131"/>
                </a:lnTo>
                <a:lnTo>
                  <a:pt x="336" y="1132"/>
                </a:lnTo>
                <a:lnTo>
                  <a:pt x="344" y="1132"/>
                </a:lnTo>
                <a:lnTo>
                  <a:pt x="354" y="1134"/>
                </a:lnTo>
                <a:lnTo>
                  <a:pt x="362" y="1136"/>
                </a:lnTo>
                <a:lnTo>
                  <a:pt x="372" y="1139"/>
                </a:lnTo>
                <a:lnTo>
                  <a:pt x="381" y="1141"/>
                </a:lnTo>
                <a:lnTo>
                  <a:pt x="386" y="1104"/>
                </a:lnTo>
                <a:lnTo>
                  <a:pt x="392" y="1070"/>
                </a:lnTo>
                <a:lnTo>
                  <a:pt x="404" y="1037"/>
                </a:lnTo>
                <a:lnTo>
                  <a:pt x="417" y="1004"/>
                </a:lnTo>
                <a:lnTo>
                  <a:pt x="433" y="974"/>
                </a:lnTo>
                <a:lnTo>
                  <a:pt x="453" y="944"/>
                </a:lnTo>
                <a:lnTo>
                  <a:pt x="475" y="918"/>
                </a:lnTo>
                <a:lnTo>
                  <a:pt x="499" y="893"/>
                </a:lnTo>
                <a:lnTo>
                  <a:pt x="526" y="870"/>
                </a:lnTo>
                <a:lnTo>
                  <a:pt x="554" y="850"/>
                </a:lnTo>
                <a:lnTo>
                  <a:pt x="583" y="832"/>
                </a:lnTo>
                <a:lnTo>
                  <a:pt x="615" y="819"/>
                </a:lnTo>
                <a:lnTo>
                  <a:pt x="648" y="806"/>
                </a:lnTo>
                <a:lnTo>
                  <a:pt x="682" y="797"/>
                </a:lnTo>
                <a:lnTo>
                  <a:pt x="719" y="792"/>
                </a:lnTo>
                <a:lnTo>
                  <a:pt x="755" y="791"/>
                </a:lnTo>
                <a:lnTo>
                  <a:pt x="776" y="791"/>
                </a:lnTo>
                <a:lnTo>
                  <a:pt x="799" y="794"/>
                </a:lnTo>
                <a:lnTo>
                  <a:pt x="821" y="797"/>
                </a:lnTo>
                <a:lnTo>
                  <a:pt x="842" y="801"/>
                </a:lnTo>
                <a:lnTo>
                  <a:pt x="862" y="807"/>
                </a:lnTo>
                <a:lnTo>
                  <a:pt x="884" y="814"/>
                </a:lnTo>
                <a:lnTo>
                  <a:pt x="903" y="822"/>
                </a:lnTo>
                <a:lnTo>
                  <a:pt x="921" y="830"/>
                </a:lnTo>
                <a:lnTo>
                  <a:pt x="928" y="804"/>
                </a:lnTo>
                <a:lnTo>
                  <a:pt x="938" y="779"/>
                </a:lnTo>
                <a:lnTo>
                  <a:pt x="949" y="756"/>
                </a:lnTo>
                <a:lnTo>
                  <a:pt x="963" y="733"/>
                </a:lnTo>
                <a:lnTo>
                  <a:pt x="978" y="712"/>
                </a:lnTo>
                <a:lnTo>
                  <a:pt x="994" y="692"/>
                </a:lnTo>
                <a:lnTo>
                  <a:pt x="1012" y="674"/>
                </a:lnTo>
                <a:lnTo>
                  <a:pt x="1032" y="655"/>
                </a:lnTo>
                <a:lnTo>
                  <a:pt x="1053" y="641"/>
                </a:lnTo>
                <a:lnTo>
                  <a:pt x="1075" y="626"/>
                </a:lnTo>
                <a:lnTo>
                  <a:pt x="1098" y="614"/>
                </a:lnTo>
                <a:lnTo>
                  <a:pt x="1123" y="604"/>
                </a:lnTo>
                <a:lnTo>
                  <a:pt x="1149" y="596"/>
                </a:lnTo>
                <a:lnTo>
                  <a:pt x="1175" y="591"/>
                </a:lnTo>
                <a:lnTo>
                  <a:pt x="1202" y="588"/>
                </a:lnTo>
                <a:lnTo>
                  <a:pt x="1230" y="586"/>
                </a:lnTo>
                <a:lnTo>
                  <a:pt x="1238" y="586"/>
                </a:lnTo>
                <a:lnTo>
                  <a:pt x="1248" y="586"/>
                </a:lnTo>
                <a:lnTo>
                  <a:pt x="1256" y="586"/>
                </a:lnTo>
                <a:lnTo>
                  <a:pt x="1264" y="588"/>
                </a:lnTo>
                <a:lnTo>
                  <a:pt x="1268" y="542"/>
                </a:lnTo>
                <a:lnTo>
                  <a:pt x="1274" y="497"/>
                </a:lnTo>
                <a:lnTo>
                  <a:pt x="1286" y="454"/>
                </a:lnTo>
                <a:lnTo>
                  <a:pt x="1302" y="413"/>
                </a:lnTo>
                <a:lnTo>
                  <a:pt x="1321" y="375"/>
                </a:lnTo>
                <a:lnTo>
                  <a:pt x="1344" y="337"/>
                </a:lnTo>
                <a:lnTo>
                  <a:pt x="1370" y="302"/>
                </a:lnTo>
                <a:lnTo>
                  <a:pt x="1400" y="271"/>
                </a:lnTo>
                <a:lnTo>
                  <a:pt x="1431" y="243"/>
                </a:lnTo>
                <a:lnTo>
                  <a:pt x="1466" y="217"/>
                </a:lnTo>
                <a:lnTo>
                  <a:pt x="1504" y="195"/>
                </a:lnTo>
                <a:lnTo>
                  <a:pt x="1543" y="175"/>
                </a:lnTo>
                <a:lnTo>
                  <a:pt x="1584" y="160"/>
                </a:lnTo>
                <a:lnTo>
                  <a:pt x="1627" y="149"/>
                </a:lnTo>
                <a:lnTo>
                  <a:pt x="1672" y="142"/>
                </a:lnTo>
                <a:lnTo>
                  <a:pt x="1718" y="141"/>
                </a:lnTo>
                <a:lnTo>
                  <a:pt x="1754" y="142"/>
                </a:lnTo>
                <a:lnTo>
                  <a:pt x="1789" y="146"/>
                </a:lnTo>
                <a:lnTo>
                  <a:pt x="1822" y="152"/>
                </a:lnTo>
                <a:lnTo>
                  <a:pt x="1855" y="162"/>
                </a:lnTo>
                <a:lnTo>
                  <a:pt x="1888" y="174"/>
                </a:lnTo>
                <a:lnTo>
                  <a:pt x="1918" y="187"/>
                </a:lnTo>
                <a:lnTo>
                  <a:pt x="1947" y="203"/>
                </a:lnTo>
                <a:lnTo>
                  <a:pt x="1975" y="221"/>
                </a:lnTo>
                <a:lnTo>
                  <a:pt x="2002" y="241"/>
                </a:lnTo>
                <a:lnTo>
                  <a:pt x="2028" y="263"/>
                </a:lnTo>
                <a:lnTo>
                  <a:pt x="2051" y="287"/>
                </a:lnTo>
                <a:lnTo>
                  <a:pt x="2073" y="312"/>
                </a:lnTo>
                <a:lnTo>
                  <a:pt x="2092" y="340"/>
                </a:lnTo>
                <a:lnTo>
                  <a:pt x="2110" y="368"/>
                </a:lnTo>
                <a:lnTo>
                  <a:pt x="2127" y="398"/>
                </a:lnTo>
                <a:lnTo>
                  <a:pt x="2140" y="429"/>
                </a:lnTo>
                <a:lnTo>
                  <a:pt x="2155" y="424"/>
                </a:lnTo>
                <a:lnTo>
                  <a:pt x="2170" y="421"/>
                </a:lnTo>
                <a:lnTo>
                  <a:pt x="2185" y="418"/>
                </a:lnTo>
                <a:lnTo>
                  <a:pt x="2200" y="415"/>
                </a:lnTo>
                <a:lnTo>
                  <a:pt x="2214" y="413"/>
                </a:lnTo>
                <a:lnTo>
                  <a:pt x="2231" y="411"/>
                </a:lnTo>
                <a:lnTo>
                  <a:pt x="2246" y="410"/>
                </a:lnTo>
                <a:lnTo>
                  <a:pt x="2262" y="410"/>
                </a:lnTo>
                <a:lnTo>
                  <a:pt x="2295" y="411"/>
                </a:lnTo>
                <a:lnTo>
                  <a:pt x="2328" y="415"/>
                </a:lnTo>
                <a:lnTo>
                  <a:pt x="2359" y="421"/>
                </a:lnTo>
                <a:lnTo>
                  <a:pt x="2391" y="431"/>
                </a:lnTo>
                <a:lnTo>
                  <a:pt x="2420" y="443"/>
                </a:lnTo>
                <a:lnTo>
                  <a:pt x="2449" y="456"/>
                </a:lnTo>
                <a:lnTo>
                  <a:pt x="2475" y="472"/>
                </a:lnTo>
                <a:lnTo>
                  <a:pt x="2501" y="490"/>
                </a:lnTo>
                <a:lnTo>
                  <a:pt x="2524" y="510"/>
                </a:lnTo>
                <a:lnTo>
                  <a:pt x="2547" y="532"/>
                </a:lnTo>
                <a:lnTo>
                  <a:pt x="2567" y="556"/>
                </a:lnTo>
                <a:lnTo>
                  <a:pt x="2587" y="581"/>
                </a:lnTo>
                <a:lnTo>
                  <a:pt x="2604" y="608"/>
                </a:lnTo>
                <a:lnTo>
                  <a:pt x="2618" y="636"/>
                </a:lnTo>
                <a:lnTo>
                  <a:pt x="2630" y="665"/>
                </a:lnTo>
                <a:lnTo>
                  <a:pt x="2640" y="695"/>
                </a:lnTo>
                <a:lnTo>
                  <a:pt x="2641" y="687"/>
                </a:lnTo>
                <a:lnTo>
                  <a:pt x="2641" y="680"/>
                </a:lnTo>
                <a:lnTo>
                  <a:pt x="2641" y="672"/>
                </a:lnTo>
                <a:lnTo>
                  <a:pt x="2641" y="664"/>
                </a:lnTo>
                <a:lnTo>
                  <a:pt x="2640" y="624"/>
                </a:lnTo>
                <a:lnTo>
                  <a:pt x="2633" y="585"/>
                </a:lnTo>
                <a:lnTo>
                  <a:pt x="2623" y="547"/>
                </a:lnTo>
                <a:lnTo>
                  <a:pt x="2610" y="510"/>
                </a:lnTo>
                <a:lnTo>
                  <a:pt x="2594" y="476"/>
                </a:lnTo>
                <a:lnTo>
                  <a:pt x="2574" y="443"/>
                </a:lnTo>
                <a:lnTo>
                  <a:pt x="2551" y="413"/>
                </a:lnTo>
                <a:lnTo>
                  <a:pt x="2526" y="385"/>
                </a:lnTo>
                <a:lnTo>
                  <a:pt x="2498" y="360"/>
                </a:lnTo>
                <a:lnTo>
                  <a:pt x="2468" y="337"/>
                </a:lnTo>
                <a:lnTo>
                  <a:pt x="2435" y="317"/>
                </a:lnTo>
                <a:lnTo>
                  <a:pt x="2401" y="301"/>
                </a:lnTo>
                <a:lnTo>
                  <a:pt x="2364" y="287"/>
                </a:lnTo>
                <a:lnTo>
                  <a:pt x="2326" y="278"/>
                </a:lnTo>
                <a:lnTo>
                  <a:pt x="2287" y="271"/>
                </a:lnTo>
                <a:lnTo>
                  <a:pt x="2247" y="269"/>
                </a:lnTo>
                <a:lnTo>
                  <a:pt x="2231" y="269"/>
                </a:lnTo>
                <a:lnTo>
                  <a:pt x="2216" y="271"/>
                </a:lnTo>
                <a:lnTo>
                  <a:pt x="2200" y="273"/>
                </a:lnTo>
                <a:lnTo>
                  <a:pt x="2185" y="274"/>
                </a:lnTo>
                <a:lnTo>
                  <a:pt x="2170" y="278"/>
                </a:lnTo>
                <a:lnTo>
                  <a:pt x="2155" y="281"/>
                </a:lnTo>
                <a:lnTo>
                  <a:pt x="2140" y="284"/>
                </a:lnTo>
                <a:lnTo>
                  <a:pt x="2125" y="289"/>
                </a:lnTo>
                <a:lnTo>
                  <a:pt x="2112" y="258"/>
                </a:lnTo>
                <a:lnTo>
                  <a:pt x="2096" y="228"/>
                </a:lnTo>
                <a:lnTo>
                  <a:pt x="2079" y="200"/>
                </a:lnTo>
                <a:lnTo>
                  <a:pt x="2059" y="174"/>
                </a:lnTo>
                <a:lnTo>
                  <a:pt x="2036" y="147"/>
                </a:lnTo>
                <a:lnTo>
                  <a:pt x="2013" y="124"/>
                </a:lnTo>
                <a:lnTo>
                  <a:pt x="1988" y="101"/>
                </a:lnTo>
                <a:lnTo>
                  <a:pt x="1962" y="81"/>
                </a:lnTo>
                <a:lnTo>
                  <a:pt x="1934" y="63"/>
                </a:lnTo>
                <a:lnTo>
                  <a:pt x="1904" y="47"/>
                </a:lnTo>
                <a:lnTo>
                  <a:pt x="1873" y="33"/>
                </a:lnTo>
                <a:lnTo>
                  <a:pt x="1842" y="22"/>
                </a:lnTo>
                <a:lnTo>
                  <a:pt x="1809" y="12"/>
                </a:lnTo>
                <a:lnTo>
                  <a:pt x="1774" y="5"/>
                </a:lnTo>
                <a:lnTo>
                  <a:pt x="1739" y="2"/>
                </a:lnTo>
                <a:lnTo>
                  <a:pt x="1703" y="0"/>
                </a:lnTo>
                <a:lnTo>
                  <a:pt x="1657" y="2"/>
                </a:lnTo>
                <a:lnTo>
                  <a:pt x="1612" y="9"/>
                </a:lnTo>
                <a:lnTo>
                  <a:pt x="1570" y="20"/>
                </a:lnTo>
                <a:lnTo>
                  <a:pt x="1528" y="35"/>
                </a:lnTo>
                <a:lnTo>
                  <a:pt x="1489" y="55"/>
                </a:lnTo>
                <a:lnTo>
                  <a:pt x="1452" y="76"/>
                </a:lnTo>
                <a:lnTo>
                  <a:pt x="1418" y="103"/>
                </a:lnTo>
                <a:lnTo>
                  <a:pt x="1385" y="131"/>
                </a:lnTo>
                <a:lnTo>
                  <a:pt x="1355" y="162"/>
                </a:lnTo>
                <a:lnTo>
                  <a:pt x="1329" y="197"/>
                </a:lnTo>
                <a:lnTo>
                  <a:pt x="1306" y="235"/>
                </a:lnTo>
                <a:lnTo>
                  <a:pt x="1288" y="273"/>
                </a:lnTo>
                <a:lnTo>
                  <a:pt x="1271" y="314"/>
                </a:lnTo>
                <a:lnTo>
                  <a:pt x="1260" y="357"/>
                </a:lnTo>
                <a:lnTo>
                  <a:pt x="1253" y="401"/>
                </a:lnTo>
                <a:lnTo>
                  <a:pt x="1250" y="448"/>
                </a:lnTo>
                <a:lnTo>
                  <a:pt x="1241" y="448"/>
                </a:lnTo>
                <a:lnTo>
                  <a:pt x="1233" y="446"/>
                </a:lnTo>
                <a:lnTo>
                  <a:pt x="1223" y="446"/>
                </a:lnTo>
                <a:lnTo>
                  <a:pt x="1215" y="446"/>
                </a:lnTo>
                <a:lnTo>
                  <a:pt x="1187" y="448"/>
                </a:lnTo>
                <a:lnTo>
                  <a:pt x="1161" y="451"/>
                </a:lnTo>
                <a:lnTo>
                  <a:pt x="1134" y="456"/>
                </a:lnTo>
                <a:lnTo>
                  <a:pt x="1108" y="464"/>
                </a:lnTo>
                <a:lnTo>
                  <a:pt x="1083" y="474"/>
                </a:lnTo>
                <a:lnTo>
                  <a:pt x="1060" y="487"/>
                </a:lnTo>
                <a:lnTo>
                  <a:pt x="1039" y="500"/>
                </a:lnTo>
                <a:lnTo>
                  <a:pt x="1017" y="517"/>
                </a:lnTo>
                <a:lnTo>
                  <a:pt x="997" y="533"/>
                </a:lnTo>
                <a:lnTo>
                  <a:pt x="979" y="553"/>
                </a:lnTo>
                <a:lnTo>
                  <a:pt x="963" y="573"/>
                </a:lnTo>
                <a:lnTo>
                  <a:pt x="948" y="594"/>
                </a:lnTo>
                <a:lnTo>
                  <a:pt x="935" y="618"/>
                </a:lnTo>
                <a:lnTo>
                  <a:pt x="925" y="641"/>
                </a:lnTo>
                <a:lnTo>
                  <a:pt x="915" y="665"/>
                </a:lnTo>
                <a:lnTo>
                  <a:pt x="908" y="692"/>
                </a:lnTo>
                <a:lnTo>
                  <a:pt x="888" y="684"/>
                </a:lnTo>
                <a:lnTo>
                  <a:pt x="869" y="675"/>
                </a:lnTo>
                <a:lnTo>
                  <a:pt x="849" y="669"/>
                </a:lnTo>
                <a:lnTo>
                  <a:pt x="827" y="662"/>
                </a:lnTo>
                <a:lnTo>
                  <a:pt x="806" y="659"/>
                </a:lnTo>
                <a:lnTo>
                  <a:pt x="785" y="655"/>
                </a:lnTo>
                <a:lnTo>
                  <a:pt x="763" y="652"/>
                </a:lnTo>
                <a:lnTo>
                  <a:pt x="740" y="652"/>
                </a:lnTo>
                <a:lnTo>
                  <a:pt x="704" y="654"/>
                </a:lnTo>
                <a:lnTo>
                  <a:pt x="667" y="659"/>
                </a:lnTo>
                <a:lnTo>
                  <a:pt x="633" y="667"/>
                </a:lnTo>
                <a:lnTo>
                  <a:pt x="600" y="679"/>
                </a:lnTo>
                <a:lnTo>
                  <a:pt x="569" y="693"/>
                </a:lnTo>
                <a:lnTo>
                  <a:pt x="539" y="712"/>
                </a:lnTo>
                <a:lnTo>
                  <a:pt x="511" y="731"/>
                </a:lnTo>
                <a:lnTo>
                  <a:pt x="484" y="753"/>
                </a:lnTo>
                <a:lnTo>
                  <a:pt x="460" y="778"/>
                </a:lnTo>
                <a:lnTo>
                  <a:pt x="438" y="804"/>
                </a:lnTo>
                <a:lnTo>
                  <a:pt x="420" y="834"/>
                </a:lnTo>
                <a:lnTo>
                  <a:pt x="404" y="863"/>
                </a:lnTo>
                <a:lnTo>
                  <a:pt x="390" y="896"/>
                </a:lnTo>
                <a:lnTo>
                  <a:pt x="379" y="929"/>
                </a:lnTo>
                <a:lnTo>
                  <a:pt x="372" y="964"/>
                </a:lnTo>
                <a:lnTo>
                  <a:pt x="367" y="1000"/>
                </a:lnTo>
                <a:lnTo>
                  <a:pt x="359" y="999"/>
                </a:lnTo>
                <a:lnTo>
                  <a:pt x="349" y="995"/>
                </a:lnTo>
                <a:lnTo>
                  <a:pt x="341" y="994"/>
                </a:lnTo>
                <a:lnTo>
                  <a:pt x="331" y="992"/>
                </a:lnTo>
                <a:lnTo>
                  <a:pt x="323" y="992"/>
                </a:lnTo>
                <a:lnTo>
                  <a:pt x="313" y="990"/>
                </a:lnTo>
                <a:lnTo>
                  <a:pt x="305" y="990"/>
                </a:lnTo>
                <a:lnTo>
                  <a:pt x="295" y="990"/>
                </a:lnTo>
                <a:lnTo>
                  <a:pt x="265" y="992"/>
                </a:lnTo>
                <a:lnTo>
                  <a:pt x="235" y="997"/>
                </a:lnTo>
                <a:lnTo>
                  <a:pt x="207" y="1005"/>
                </a:lnTo>
                <a:lnTo>
                  <a:pt x="179" y="1015"/>
                </a:lnTo>
                <a:lnTo>
                  <a:pt x="155" y="1028"/>
                </a:lnTo>
                <a:lnTo>
                  <a:pt x="130" y="1045"/>
                </a:lnTo>
                <a:lnTo>
                  <a:pt x="107" y="1063"/>
                </a:lnTo>
                <a:lnTo>
                  <a:pt x="85" y="1083"/>
                </a:lnTo>
                <a:lnTo>
                  <a:pt x="67" y="1106"/>
                </a:lnTo>
                <a:lnTo>
                  <a:pt x="51" y="1131"/>
                </a:lnTo>
                <a:lnTo>
                  <a:pt x="36" y="1155"/>
                </a:lnTo>
                <a:lnTo>
                  <a:pt x="23" y="1184"/>
                </a:lnTo>
                <a:lnTo>
                  <a:pt x="13" y="1213"/>
                </a:lnTo>
                <a:lnTo>
                  <a:pt x="6" y="1243"/>
                </a:lnTo>
                <a:lnTo>
                  <a:pt x="1" y="1274"/>
                </a:lnTo>
                <a:lnTo>
                  <a:pt x="0" y="1307"/>
                </a:lnTo>
                <a:lnTo>
                  <a:pt x="1" y="1334"/>
                </a:lnTo>
                <a:lnTo>
                  <a:pt x="5" y="1358"/>
                </a:lnTo>
                <a:lnTo>
                  <a:pt x="10" y="1385"/>
                </a:lnTo>
                <a:lnTo>
                  <a:pt x="16" y="1410"/>
                </a:lnTo>
                <a:lnTo>
                  <a:pt x="21" y="1380"/>
                </a:lnTo>
                <a:lnTo>
                  <a:pt x="28" y="1352"/>
                </a:lnTo>
                <a:lnTo>
                  <a:pt x="38" y="1325"/>
                </a:lnTo>
                <a:lnTo>
                  <a:pt x="47" y="1301"/>
                </a:lnTo>
                <a:lnTo>
                  <a:pt x="61" y="1276"/>
                </a:lnTo>
                <a:lnTo>
                  <a:pt x="77" y="1253"/>
                </a:lnTo>
                <a:lnTo>
                  <a:pt x="94" y="1231"/>
                </a:lnTo>
                <a:lnTo>
                  <a:pt x="112" y="1212"/>
                </a:lnTo>
                <a:lnTo>
                  <a:pt x="132" y="1193"/>
                </a:lnTo>
                <a:lnTo>
                  <a:pt x="153" y="1177"/>
                </a:lnTo>
                <a:lnTo>
                  <a:pt x="176" y="1164"/>
                </a:lnTo>
                <a:lnTo>
                  <a:pt x="201" y="1152"/>
                </a:lnTo>
                <a:lnTo>
                  <a:pt x="226" y="1142"/>
                </a:lnTo>
                <a:lnTo>
                  <a:pt x="252" y="1136"/>
                </a:lnTo>
                <a:lnTo>
                  <a:pt x="280" y="1132"/>
                </a:lnTo>
                <a:lnTo>
                  <a:pt x="308" y="1131"/>
                </a:lnTo>
                <a:close/>
              </a:path>
            </a:pathLst>
          </a:custGeom>
          <a:solidFill>
            <a:srgbClr val="3399FF"/>
          </a:solidFill>
          <a:ln w="9525">
            <a:noFill/>
            <a:round/>
            <a:headEnd/>
            <a:tailEnd/>
          </a:ln>
        </p:spPr>
        <p:txBody>
          <a:bodyPr/>
          <a:lstStyle/>
          <a:p>
            <a:endParaRPr lang="en-IN"/>
          </a:p>
        </p:txBody>
      </p:sp>
      <p:sp>
        <p:nvSpPr>
          <p:cNvPr id="122900" name="Freeform 20"/>
          <p:cNvSpPr>
            <a:spLocks/>
          </p:cNvSpPr>
          <p:nvPr/>
        </p:nvSpPr>
        <p:spPr bwMode="auto">
          <a:xfrm>
            <a:off x="3349625" y="2762250"/>
            <a:ext cx="908050" cy="839788"/>
          </a:xfrm>
          <a:custGeom>
            <a:avLst/>
            <a:gdLst/>
            <a:ahLst/>
            <a:cxnLst>
              <a:cxn ang="0">
                <a:pos x="102" y="616"/>
              </a:cxn>
              <a:cxn ang="0">
                <a:pos x="122" y="513"/>
              </a:cxn>
              <a:cxn ang="0">
                <a:pos x="163" y="418"/>
              </a:cxn>
              <a:cxn ang="0">
                <a:pos x="219" y="333"/>
              </a:cxn>
              <a:cxn ang="0">
                <a:pos x="290" y="263"/>
              </a:cxn>
              <a:cxn ang="0">
                <a:pos x="374" y="206"/>
              </a:cxn>
              <a:cxn ang="0">
                <a:pos x="468" y="165"/>
              </a:cxn>
              <a:cxn ang="0">
                <a:pos x="570" y="145"/>
              </a:cxn>
              <a:cxn ang="0">
                <a:pos x="673" y="144"/>
              </a:cxn>
              <a:cxn ang="0">
                <a:pos x="767" y="162"/>
              </a:cxn>
              <a:cxn ang="0">
                <a:pos x="852" y="195"/>
              </a:cxn>
              <a:cxn ang="0">
                <a:pos x="932" y="241"/>
              </a:cxn>
              <a:cxn ang="0">
                <a:pos x="1001" y="300"/>
              </a:cxn>
              <a:cxn ang="0">
                <a:pos x="1059" y="370"/>
              </a:cxn>
              <a:cxn ang="0">
                <a:pos x="1103" y="449"/>
              </a:cxn>
              <a:cxn ang="0">
                <a:pos x="1134" y="536"/>
              </a:cxn>
              <a:cxn ang="0">
                <a:pos x="1144" y="579"/>
              </a:cxn>
              <a:cxn ang="0">
                <a:pos x="1144" y="574"/>
              </a:cxn>
              <a:cxn ang="0">
                <a:pos x="1141" y="515"/>
              </a:cxn>
              <a:cxn ang="0">
                <a:pos x="1118" y="403"/>
              </a:cxn>
              <a:cxn ang="0">
                <a:pos x="1075" y="300"/>
              </a:cxn>
              <a:cxn ang="0">
                <a:pos x="1014" y="210"/>
              </a:cxn>
              <a:cxn ang="0">
                <a:pos x="937" y="131"/>
              </a:cxn>
              <a:cxn ang="0">
                <a:pos x="846" y="69"/>
              </a:cxn>
              <a:cxn ang="0">
                <a:pos x="742" y="27"/>
              </a:cxn>
              <a:cxn ang="0">
                <a:pos x="631" y="3"/>
              </a:cxn>
              <a:cxn ang="0">
                <a:pos x="514" y="3"/>
              </a:cxn>
              <a:cxn ang="0">
                <a:pos x="402" y="27"/>
              </a:cxn>
              <a:cxn ang="0">
                <a:pos x="300" y="69"/>
              </a:cxn>
              <a:cxn ang="0">
                <a:pos x="209" y="131"/>
              </a:cxn>
              <a:cxn ang="0">
                <a:pos x="130" y="210"/>
              </a:cxn>
              <a:cxn ang="0">
                <a:pos x="69" y="300"/>
              </a:cxn>
              <a:cxn ang="0">
                <a:pos x="26" y="403"/>
              </a:cxn>
              <a:cxn ang="0">
                <a:pos x="3" y="515"/>
              </a:cxn>
              <a:cxn ang="0">
                <a:pos x="2" y="611"/>
              </a:cxn>
              <a:cxn ang="0">
                <a:pos x="11" y="685"/>
              </a:cxn>
              <a:cxn ang="0">
                <a:pos x="30" y="758"/>
              </a:cxn>
              <a:cxn ang="0">
                <a:pos x="58" y="824"/>
              </a:cxn>
              <a:cxn ang="0">
                <a:pos x="94" y="886"/>
              </a:cxn>
              <a:cxn ang="0">
                <a:pos x="137" y="944"/>
              </a:cxn>
              <a:cxn ang="0">
                <a:pos x="186" y="995"/>
              </a:cxn>
              <a:cxn ang="0">
                <a:pos x="242" y="1040"/>
              </a:cxn>
              <a:cxn ang="0">
                <a:pos x="234" y="1022"/>
              </a:cxn>
              <a:cxn ang="0">
                <a:pos x="170" y="934"/>
              </a:cxn>
              <a:cxn ang="0">
                <a:pos x="125" y="835"/>
              </a:cxn>
              <a:cxn ang="0">
                <a:pos x="102" y="726"/>
              </a:cxn>
            </a:cxnLst>
            <a:rect l="0" t="0" r="r" b="b"/>
            <a:pathLst>
              <a:path w="1144" h="1060">
                <a:moveTo>
                  <a:pt x="99" y="670"/>
                </a:moveTo>
                <a:lnTo>
                  <a:pt x="102" y="616"/>
                </a:lnTo>
                <a:lnTo>
                  <a:pt x="109" y="563"/>
                </a:lnTo>
                <a:lnTo>
                  <a:pt x="122" y="513"/>
                </a:lnTo>
                <a:lnTo>
                  <a:pt x="140" y="464"/>
                </a:lnTo>
                <a:lnTo>
                  <a:pt x="163" y="418"/>
                </a:lnTo>
                <a:lnTo>
                  <a:pt x="190" y="375"/>
                </a:lnTo>
                <a:lnTo>
                  <a:pt x="219" y="333"/>
                </a:lnTo>
                <a:lnTo>
                  <a:pt x="254" y="297"/>
                </a:lnTo>
                <a:lnTo>
                  <a:pt x="290" y="263"/>
                </a:lnTo>
                <a:lnTo>
                  <a:pt x="331" y="233"/>
                </a:lnTo>
                <a:lnTo>
                  <a:pt x="374" y="206"/>
                </a:lnTo>
                <a:lnTo>
                  <a:pt x="420" y="183"/>
                </a:lnTo>
                <a:lnTo>
                  <a:pt x="468" y="165"/>
                </a:lnTo>
                <a:lnTo>
                  <a:pt x="519" y="152"/>
                </a:lnTo>
                <a:lnTo>
                  <a:pt x="570" y="145"/>
                </a:lnTo>
                <a:lnTo>
                  <a:pt x="625" y="142"/>
                </a:lnTo>
                <a:lnTo>
                  <a:pt x="673" y="144"/>
                </a:lnTo>
                <a:lnTo>
                  <a:pt x="721" y="150"/>
                </a:lnTo>
                <a:lnTo>
                  <a:pt x="767" y="162"/>
                </a:lnTo>
                <a:lnTo>
                  <a:pt x="811" y="175"/>
                </a:lnTo>
                <a:lnTo>
                  <a:pt x="852" y="195"/>
                </a:lnTo>
                <a:lnTo>
                  <a:pt x="894" y="216"/>
                </a:lnTo>
                <a:lnTo>
                  <a:pt x="932" y="241"/>
                </a:lnTo>
                <a:lnTo>
                  <a:pt x="968" y="269"/>
                </a:lnTo>
                <a:lnTo>
                  <a:pt x="1001" y="300"/>
                </a:lnTo>
                <a:lnTo>
                  <a:pt x="1031" y="333"/>
                </a:lnTo>
                <a:lnTo>
                  <a:pt x="1059" y="370"/>
                </a:lnTo>
                <a:lnTo>
                  <a:pt x="1083" y="409"/>
                </a:lnTo>
                <a:lnTo>
                  <a:pt x="1103" y="449"/>
                </a:lnTo>
                <a:lnTo>
                  <a:pt x="1121" y="492"/>
                </a:lnTo>
                <a:lnTo>
                  <a:pt x="1134" y="536"/>
                </a:lnTo>
                <a:lnTo>
                  <a:pt x="1144" y="583"/>
                </a:lnTo>
                <a:lnTo>
                  <a:pt x="1144" y="579"/>
                </a:lnTo>
                <a:lnTo>
                  <a:pt x="1144" y="578"/>
                </a:lnTo>
                <a:lnTo>
                  <a:pt x="1144" y="574"/>
                </a:lnTo>
                <a:lnTo>
                  <a:pt x="1144" y="573"/>
                </a:lnTo>
                <a:lnTo>
                  <a:pt x="1141" y="515"/>
                </a:lnTo>
                <a:lnTo>
                  <a:pt x="1133" y="457"/>
                </a:lnTo>
                <a:lnTo>
                  <a:pt x="1118" y="403"/>
                </a:lnTo>
                <a:lnTo>
                  <a:pt x="1100" y="350"/>
                </a:lnTo>
                <a:lnTo>
                  <a:pt x="1075" y="300"/>
                </a:lnTo>
                <a:lnTo>
                  <a:pt x="1047" y="253"/>
                </a:lnTo>
                <a:lnTo>
                  <a:pt x="1014" y="210"/>
                </a:lnTo>
                <a:lnTo>
                  <a:pt x="978" y="168"/>
                </a:lnTo>
                <a:lnTo>
                  <a:pt x="937" y="131"/>
                </a:lnTo>
                <a:lnTo>
                  <a:pt x="892" y="97"/>
                </a:lnTo>
                <a:lnTo>
                  <a:pt x="846" y="69"/>
                </a:lnTo>
                <a:lnTo>
                  <a:pt x="795" y="45"/>
                </a:lnTo>
                <a:lnTo>
                  <a:pt x="742" y="27"/>
                </a:lnTo>
                <a:lnTo>
                  <a:pt x="688" y="12"/>
                </a:lnTo>
                <a:lnTo>
                  <a:pt x="631" y="3"/>
                </a:lnTo>
                <a:lnTo>
                  <a:pt x="572" y="0"/>
                </a:lnTo>
                <a:lnTo>
                  <a:pt x="514" y="3"/>
                </a:lnTo>
                <a:lnTo>
                  <a:pt x="457" y="12"/>
                </a:lnTo>
                <a:lnTo>
                  <a:pt x="402" y="27"/>
                </a:lnTo>
                <a:lnTo>
                  <a:pt x="349" y="45"/>
                </a:lnTo>
                <a:lnTo>
                  <a:pt x="300" y="69"/>
                </a:lnTo>
                <a:lnTo>
                  <a:pt x="252" y="97"/>
                </a:lnTo>
                <a:lnTo>
                  <a:pt x="209" y="131"/>
                </a:lnTo>
                <a:lnTo>
                  <a:pt x="168" y="168"/>
                </a:lnTo>
                <a:lnTo>
                  <a:pt x="130" y="210"/>
                </a:lnTo>
                <a:lnTo>
                  <a:pt x="97" y="253"/>
                </a:lnTo>
                <a:lnTo>
                  <a:pt x="69" y="300"/>
                </a:lnTo>
                <a:lnTo>
                  <a:pt x="44" y="350"/>
                </a:lnTo>
                <a:lnTo>
                  <a:pt x="26" y="403"/>
                </a:lnTo>
                <a:lnTo>
                  <a:pt x="11" y="457"/>
                </a:lnTo>
                <a:lnTo>
                  <a:pt x="3" y="515"/>
                </a:lnTo>
                <a:lnTo>
                  <a:pt x="0" y="573"/>
                </a:lnTo>
                <a:lnTo>
                  <a:pt x="2" y="611"/>
                </a:lnTo>
                <a:lnTo>
                  <a:pt x="5" y="649"/>
                </a:lnTo>
                <a:lnTo>
                  <a:pt x="11" y="685"/>
                </a:lnTo>
                <a:lnTo>
                  <a:pt x="20" y="721"/>
                </a:lnTo>
                <a:lnTo>
                  <a:pt x="30" y="758"/>
                </a:lnTo>
                <a:lnTo>
                  <a:pt x="43" y="791"/>
                </a:lnTo>
                <a:lnTo>
                  <a:pt x="58" y="824"/>
                </a:lnTo>
                <a:lnTo>
                  <a:pt x="74" y="855"/>
                </a:lnTo>
                <a:lnTo>
                  <a:pt x="94" y="886"/>
                </a:lnTo>
                <a:lnTo>
                  <a:pt x="114" y="916"/>
                </a:lnTo>
                <a:lnTo>
                  <a:pt x="137" y="944"/>
                </a:lnTo>
                <a:lnTo>
                  <a:pt x="160" y="970"/>
                </a:lnTo>
                <a:lnTo>
                  <a:pt x="186" y="995"/>
                </a:lnTo>
                <a:lnTo>
                  <a:pt x="213" y="1018"/>
                </a:lnTo>
                <a:lnTo>
                  <a:pt x="242" y="1040"/>
                </a:lnTo>
                <a:lnTo>
                  <a:pt x="272" y="1060"/>
                </a:lnTo>
                <a:lnTo>
                  <a:pt x="234" y="1022"/>
                </a:lnTo>
                <a:lnTo>
                  <a:pt x="199" y="980"/>
                </a:lnTo>
                <a:lnTo>
                  <a:pt x="170" y="934"/>
                </a:lnTo>
                <a:lnTo>
                  <a:pt x="145" y="886"/>
                </a:lnTo>
                <a:lnTo>
                  <a:pt x="125" y="835"/>
                </a:lnTo>
                <a:lnTo>
                  <a:pt x="110" y="782"/>
                </a:lnTo>
                <a:lnTo>
                  <a:pt x="102" y="726"/>
                </a:lnTo>
                <a:lnTo>
                  <a:pt x="99" y="670"/>
                </a:lnTo>
                <a:close/>
              </a:path>
            </a:pathLst>
          </a:custGeom>
          <a:solidFill>
            <a:srgbClr val="FF0000"/>
          </a:solidFill>
          <a:ln w="9525">
            <a:noFill/>
            <a:round/>
            <a:headEnd/>
            <a:tailEnd/>
          </a:ln>
        </p:spPr>
        <p:txBody>
          <a:bodyPr/>
          <a:lstStyle/>
          <a:p>
            <a:endParaRPr lang="en-IN"/>
          </a:p>
        </p:txBody>
      </p:sp>
      <p:sp>
        <p:nvSpPr>
          <p:cNvPr id="122901" name="Freeform 21"/>
          <p:cNvSpPr>
            <a:spLocks/>
          </p:cNvSpPr>
          <p:nvPr/>
        </p:nvSpPr>
        <p:spPr bwMode="auto">
          <a:xfrm>
            <a:off x="4191000" y="2544763"/>
            <a:ext cx="263525" cy="277812"/>
          </a:xfrm>
          <a:custGeom>
            <a:avLst/>
            <a:gdLst/>
            <a:ahLst/>
            <a:cxnLst>
              <a:cxn ang="0">
                <a:pos x="216" y="0"/>
              </a:cxn>
              <a:cxn ang="0">
                <a:pos x="196" y="48"/>
              </a:cxn>
              <a:cxn ang="0">
                <a:pos x="173" y="96"/>
              </a:cxn>
              <a:cxn ang="0">
                <a:pos x="147" y="140"/>
              </a:cxn>
              <a:cxn ang="0">
                <a:pos x="119" y="185"/>
              </a:cxn>
              <a:cxn ang="0">
                <a:pos x="89" y="228"/>
              </a:cxn>
              <a:cxn ang="0">
                <a:pos x="60" y="269"/>
              </a:cxn>
              <a:cxn ang="0">
                <a:pos x="30" y="308"/>
              </a:cxn>
              <a:cxn ang="0">
                <a:pos x="0" y="348"/>
              </a:cxn>
              <a:cxn ang="0">
                <a:pos x="22" y="332"/>
              </a:cxn>
              <a:cxn ang="0">
                <a:pos x="45" y="317"/>
              </a:cxn>
              <a:cxn ang="0">
                <a:pos x="65" y="300"/>
              </a:cxn>
              <a:cxn ang="0">
                <a:pos x="86" y="284"/>
              </a:cxn>
              <a:cxn ang="0">
                <a:pos x="106" y="267"/>
              </a:cxn>
              <a:cxn ang="0">
                <a:pos x="126" y="252"/>
              </a:cxn>
              <a:cxn ang="0">
                <a:pos x="145" y="236"/>
              </a:cxn>
              <a:cxn ang="0">
                <a:pos x="167" y="219"/>
              </a:cxn>
              <a:cxn ang="0">
                <a:pos x="187" y="203"/>
              </a:cxn>
              <a:cxn ang="0">
                <a:pos x="206" y="188"/>
              </a:cxn>
              <a:cxn ang="0">
                <a:pos x="226" y="171"/>
              </a:cxn>
              <a:cxn ang="0">
                <a:pos x="246" y="155"/>
              </a:cxn>
              <a:cxn ang="0">
                <a:pos x="267" y="140"/>
              </a:cxn>
              <a:cxn ang="0">
                <a:pos x="287" y="124"/>
              </a:cxn>
              <a:cxn ang="0">
                <a:pos x="310" y="109"/>
              </a:cxn>
              <a:cxn ang="0">
                <a:pos x="332" y="92"/>
              </a:cxn>
              <a:cxn ang="0">
                <a:pos x="315" y="84"/>
              </a:cxn>
              <a:cxn ang="0">
                <a:pos x="299" y="76"/>
              </a:cxn>
              <a:cxn ang="0">
                <a:pos x="284" y="64"/>
              </a:cxn>
              <a:cxn ang="0">
                <a:pos x="269" y="51"/>
              </a:cxn>
              <a:cxn ang="0">
                <a:pos x="254" y="38"/>
              </a:cxn>
              <a:cxn ang="0">
                <a:pos x="239" y="25"/>
              </a:cxn>
              <a:cxn ang="0">
                <a:pos x="228" y="11"/>
              </a:cxn>
              <a:cxn ang="0">
                <a:pos x="216" y="0"/>
              </a:cxn>
              <a:cxn ang="0">
                <a:pos x="216" y="0"/>
              </a:cxn>
            </a:cxnLst>
            <a:rect l="0" t="0" r="r" b="b"/>
            <a:pathLst>
              <a:path w="332" h="348">
                <a:moveTo>
                  <a:pt x="216" y="0"/>
                </a:moveTo>
                <a:lnTo>
                  <a:pt x="196" y="48"/>
                </a:lnTo>
                <a:lnTo>
                  <a:pt x="173" y="96"/>
                </a:lnTo>
                <a:lnTo>
                  <a:pt x="147" y="140"/>
                </a:lnTo>
                <a:lnTo>
                  <a:pt x="119" y="185"/>
                </a:lnTo>
                <a:lnTo>
                  <a:pt x="89" y="228"/>
                </a:lnTo>
                <a:lnTo>
                  <a:pt x="60" y="269"/>
                </a:lnTo>
                <a:lnTo>
                  <a:pt x="30" y="308"/>
                </a:lnTo>
                <a:lnTo>
                  <a:pt x="0" y="348"/>
                </a:lnTo>
                <a:lnTo>
                  <a:pt x="22" y="332"/>
                </a:lnTo>
                <a:lnTo>
                  <a:pt x="45" y="317"/>
                </a:lnTo>
                <a:lnTo>
                  <a:pt x="65" y="300"/>
                </a:lnTo>
                <a:lnTo>
                  <a:pt x="86" y="284"/>
                </a:lnTo>
                <a:lnTo>
                  <a:pt x="106" y="267"/>
                </a:lnTo>
                <a:lnTo>
                  <a:pt x="126" y="252"/>
                </a:lnTo>
                <a:lnTo>
                  <a:pt x="145" y="236"/>
                </a:lnTo>
                <a:lnTo>
                  <a:pt x="167" y="219"/>
                </a:lnTo>
                <a:lnTo>
                  <a:pt x="187" y="203"/>
                </a:lnTo>
                <a:lnTo>
                  <a:pt x="206" y="188"/>
                </a:lnTo>
                <a:lnTo>
                  <a:pt x="226" y="171"/>
                </a:lnTo>
                <a:lnTo>
                  <a:pt x="246" y="155"/>
                </a:lnTo>
                <a:lnTo>
                  <a:pt x="267" y="140"/>
                </a:lnTo>
                <a:lnTo>
                  <a:pt x="287" y="124"/>
                </a:lnTo>
                <a:lnTo>
                  <a:pt x="310" y="109"/>
                </a:lnTo>
                <a:lnTo>
                  <a:pt x="332" y="92"/>
                </a:lnTo>
                <a:lnTo>
                  <a:pt x="315" y="84"/>
                </a:lnTo>
                <a:lnTo>
                  <a:pt x="299" y="76"/>
                </a:lnTo>
                <a:lnTo>
                  <a:pt x="284" y="64"/>
                </a:lnTo>
                <a:lnTo>
                  <a:pt x="269" y="51"/>
                </a:lnTo>
                <a:lnTo>
                  <a:pt x="254" y="38"/>
                </a:lnTo>
                <a:lnTo>
                  <a:pt x="239" y="25"/>
                </a:lnTo>
                <a:lnTo>
                  <a:pt x="228" y="11"/>
                </a:lnTo>
                <a:lnTo>
                  <a:pt x="216" y="0"/>
                </a:lnTo>
                <a:lnTo>
                  <a:pt x="216" y="0"/>
                </a:lnTo>
                <a:close/>
              </a:path>
            </a:pathLst>
          </a:custGeom>
          <a:solidFill>
            <a:srgbClr val="FF0000"/>
          </a:solidFill>
          <a:ln w="9525">
            <a:noFill/>
            <a:round/>
            <a:headEnd/>
            <a:tailEnd/>
          </a:ln>
        </p:spPr>
        <p:txBody>
          <a:bodyPr/>
          <a:lstStyle/>
          <a:p>
            <a:endParaRPr lang="en-IN"/>
          </a:p>
        </p:txBody>
      </p:sp>
      <p:sp>
        <p:nvSpPr>
          <p:cNvPr id="122902" name="Freeform 22"/>
          <p:cNvSpPr>
            <a:spLocks/>
          </p:cNvSpPr>
          <p:nvPr/>
        </p:nvSpPr>
        <p:spPr bwMode="auto">
          <a:xfrm>
            <a:off x="3935413" y="2346325"/>
            <a:ext cx="125412" cy="328613"/>
          </a:xfrm>
          <a:custGeom>
            <a:avLst/>
            <a:gdLst/>
            <a:ahLst/>
            <a:cxnLst>
              <a:cxn ang="0">
                <a:pos x="11" y="0"/>
              </a:cxn>
              <a:cxn ang="0">
                <a:pos x="6" y="101"/>
              </a:cxn>
              <a:cxn ang="0">
                <a:pos x="11" y="201"/>
              </a:cxn>
              <a:cxn ang="0">
                <a:pos x="13" y="307"/>
              </a:cxn>
              <a:cxn ang="0">
                <a:pos x="0" y="414"/>
              </a:cxn>
              <a:cxn ang="0">
                <a:pos x="21" y="381"/>
              </a:cxn>
              <a:cxn ang="0">
                <a:pos x="38" y="347"/>
              </a:cxn>
              <a:cxn ang="0">
                <a:pos x="54" y="310"/>
              </a:cxn>
              <a:cxn ang="0">
                <a:pos x="66" y="272"/>
              </a:cxn>
              <a:cxn ang="0">
                <a:pos x="77" y="233"/>
              </a:cxn>
              <a:cxn ang="0">
                <a:pos x="89" y="193"/>
              </a:cxn>
              <a:cxn ang="0">
                <a:pos x="100" y="150"/>
              </a:cxn>
              <a:cxn ang="0">
                <a:pos x="112" y="107"/>
              </a:cxn>
              <a:cxn ang="0">
                <a:pos x="117" y="86"/>
              </a:cxn>
              <a:cxn ang="0">
                <a:pos x="130" y="64"/>
              </a:cxn>
              <a:cxn ang="0">
                <a:pos x="145" y="48"/>
              </a:cxn>
              <a:cxn ang="0">
                <a:pos x="158" y="35"/>
              </a:cxn>
              <a:cxn ang="0">
                <a:pos x="140" y="30"/>
              </a:cxn>
              <a:cxn ang="0">
                <a:pos x="122" y="25"/>
              </a:cxn>
              <a:cxn ang="0">
                <a:pos x="104" y="21"/>
              </a:cxn>
              <a:cxn ang="0">
                <a:pos x="84" y="17"/>
              </a:cxn>
              <a:cxn ang="0">
                <a:pos x="64" y="13"/>
              </a:cxn>
              <a:cxn ang="0">
                <a:pos x="46" y="10"/>
              </a:cxn>
              <a:cxn ang="0">
                <a:pos x="28" y="5"/>
              </a:cxn>
              <a:cxn ang="0">
                <a:pos x="11" y="0"/>
              </a:cxn>
              <a:cxn ang="0">
                <a:pos x="11" y="0"/>
              </a:cxn>
            </a:cxnLst>
            <a:rect l="0" t="0" r="r" b="b"/>
            <a:pathLst>
              <a:path w="158" h="414">
                <a:moveTo>
                  <a:pt x="11" y="0"/>
                </a:moveTo>
                <a:lnTo>
                  <a:pt x="6" y="101"/>
                </a:lnTo>
                <a:lnTo>
                  <a:pt x="11" y="201"/>
                </a:lnTo>
                <a:lnTo>
                  <a:pt x="13" y="307"/>
                </a:lnTo>
                <a:lnTo>
                  <a:pt x="0" y="414"/>
                </a:lnTo>
                <a:lnTo>
                  <a:pt x="21" y="381"/>
                </a:lnTo>
                <a:lnTo>
                  <a:pt x="38" y="347"/>
                </a:lnTo>
                <a:lnTo>
                  <a:pt x="54" y="310"/>
                </a:lnTo>
                <a:lnTo>
                  <a:pt x="66" y="272"/>
                </a:lnTo>
                <a:lnTo>
                  <a:pt x="77" y="233"/>
                </a:lnTo>
                <a:lnTo>
                  <a:pt x="89" y="193"/>
                </a:lnTo>
                <a:lnTo>
                  <a:pt x="100" y="150"/>
                </a:lnTo>
                <a:lnTo>
                  <a:pt x="112" y="107"/>
                </a:lnTo>
                <a:lnTo>
                  <a:pt x="117" y="86"/>
                </a:lnTo>
                <a:lnTo>
                  <a:pt x="130" y="64"/>
                </a:lnTo>
                <a:lnTo>
                  <a:pt x="145" y="48"/>
                </a:lnTo>
                <a:lnTo>
                  <a:pt x="158" y="35"/>
                </a:lnTo>
                <a:lnTo>
                  <a:pt x="140" y="30"/>
                </a:lnTo>
                <a:lnTo>
                  <a:pt x="122" y="25"/>
                </a:lnTo>
                <a:lnTo>
                  <a:pt x="104" y="21"/>
                </a:lnTo>
                <a:lnTo>
                  <a:pt x="84" y="17"/>
                </a:lnTo>
                <a:lnTo>
                  <a:pt x="64" y="13"/>
                </a:lnTo>
                <a:lnTo>
                  <a:pt x="46" y="10"/>
                </a:lnTo>
                <a:lnTo>
                  <a:pt x="28" y="5"/>
                </a:lnTo>
                <a:lnTo>
                  <a:pt x="11" y="0"/>
                </a:lnTo>
                <a:lnTo>
                  <a:pt x="11" y="0"/>
                </a:lnTo>
                <a:close/>
              </a:path>
            </a:pathLst>
          </a:custGeom>
          <a:solidFill>
            <a:srgbClr val="FF0000"/>
          </a:solidFill>
          <a:ln w="9525">
            <a:noFill/>
            <a:round/>
            <a:headEnd/>
            <a:tailEnd/>
          </a:ln>
        </p:spPr>
        <p:txBody>
          <a:bodyPr/>
          <a:lstStyle/>
          <a:p>
            <a:endParaRPr lang="en-IN"/>
          </a:p>
        </p:txBody>
      </p:sp>
      <p:sp>
        <p:nvSpPr>
          <p:cNvPr id="122903" name="Freeform 23"/>
          <p:cNvSpPr>
            <a:spLocks/>
          </p:cNvSpPr>
          <p:nvPr/>
        </p:nvSpPr>
        <p:spPr bwMode="auto">
          <a:xfrm>
            <a:off x="3471863" y="2363788"/>
            <a:ext cx="171450" cy="315912"/>
          </a:xfrm>
          <a:custGeom>
            <a:avLst/>
            <a:gdLst/>
            <a:ahLst/>
            <a:cxnLst>
              <a:cxn ang="0">
                <a:pos x="0" y="53"/>
              </a:cxn>
              <a:cxn ang="0">
                <a:pos x="26" y="95"/>
              </a:cxn>
              <a:cxn ang="0">
                <a:pos x="54" y="137"/>
              </a:cxn>
              <a:cxn ang="0">
                <a:pos x="81" y="182"/>
              </a:cxn>
              <a:cxn ang="0">
                <a:pos x="107" y="227"/>
              </a:cxn>
              <a:cxn ang="0">
                <a:pos x="135" y="271"/>
              </a:cxn>
              <a:cxn ang="0">
                <a:pos x="161" y="316"/>
              </a:cxn>
              <a:cxn ang="0">
                <a:pos x="188" y="359"/>
              </a:cxn>
              <a:cxn ang="0">
                <a:pos x="214" y="398"/>
              </a:cxn>
              <a:cxn ang="0">
                <a:pos x="206" y="352"/>
              </a:cxn>
              <a:cxn ang="0">
                <a:pos x="201" y="302"/>
              </a:cxn>
              <a:cxn ang="0">
                <a:pos x="196" y="253"/>
              </a:cxn>
              <a:cxn ang="0">
                <a:pos x="191" y="200"/>
              </a:cxn>
              <a:cxn ang="0">
                <a:pos x="185" y="149"/>
              </a:cxn>
              <a:cxn ang="0">
                <a:pos x="173" y="101"/>
              </a:cxn>
              <a:cxn ang="0">
                <a:pos x="158" y="55"/>
              </a:cxn>
              <a:cxn ang="0">
                <a:pos x="135" y="12"/>
              </a:cxn>
              <a:cxn ang="0">
                <a:pos x="132" y="4"/>
              </a:cxn>
              <a:cxn ang="0">
                <a:pos x="120" y="0"/>
              </a:cxn>
              <a:cxn ang="0">
                <a:pos x="104" y="2"/>
              </a:cxn>
              <a:cxn ang="0">
                <a:pos x="86" y="5"/>
              </a:cxn>
              <a:cxn ang="0">
                <a:pos x="63" y="14"/>
              </a:cxn>
              <a:cxn ang="0">
                <a:pos x="41" y="25"/>
              </a:cxn>
              <a:cxn ang="0">
                <a:pos x="20" y="38"/>
              </a:cxn>
              <a:cxn ang="0">
                <a:pos x="0" y="53"/>
              </a:cxn>
              <a:cxn ang="0">
                <a:pos x="0" y="53"/>
              </a:cxn>
            </a:cxnLst>
            <a:rect l="0" t="0" r="r" b="b"/>
            <a:pathLst>
              <a:path w="214" h="398">
                <a:moveTo>
                  <a:pt x="0" y="53"/>
                </a:moveTo>
                <a:lnTo>
                  <a:pt x="26" y="95"/>
                </a:lnTo>
                <a:lnTo>
                  <a:pt x="54" y="137"/>
                </a:lnTo>
                <a:lnTo>
                  <a:pt x="81" y="182"/>
                </a:lnTo>
                <a:lnTo>
                  <a:pt x="107" y="227"/>
                </a:lnTo>
                <a:lnTo>
                  <a:pt x="135" y="271"/>
                </a:lnTo>
                <a:lnTo>
                  <a:pt x="161" y="316"/>
                </a:lnTo>
                <a:lnTo>
                  <a:pt x="188" y="359"/>
                </a:lnTo>
                <a:lnTo>
                  <a:pt x="214" y="398"/>
                </a:lnTo>
                <a:lnTo>
                  <a:pt x="206" y="352"/>
                </a:lnTo>
                <a:lnTo>
                  <a:pt x="201" y="302"/>
                </a:lnTo>
                <a:lnTo>
                  <a:pt x="196" y="253"/>
                </a:lnTo>
                <a:lnTo>
                  <a:pt x="191" y="200"/>
                </a:lnTo>
                <a:lnTo>
                  <a:pt x="185" y="149"/>
                </a:lnTo>
                <a:lnTo>
                  <a:pt x="173" y="101"/>
                </a:lnTo>
                <a:lnTo>
                  <a:pt x="158" y="55"/>
                </a:lnTo>
                <a:lnTo>
                  <a:pt x="135" y="12"/>
                </a:lnTo>
                <a:lnTo>
                  <a:pt x="132" y="4"/>
                </a:lnTo>
                <a:lnTo>
                  <a:pt x="120" y="0"/>
                </a:lnTo>
                <a:lnTo>
                  <a:pt x="104" y="2"/>
                </a:lnTo>
                <a:lnTo>
                  <a:pt x="86" y="5"/>
                </a:lnTo>
                <a:lnTo>
                  <a:pt x="63" y="14"/>
                </a:lnTo>
                <a:lnTo>
                  <a:pt x="41" y="25"/>
                </a:lnTo>
                <a:lnTo>
                  <a:pt x="20" y="38"/>
                </a:lnTo>
                <a:lnTo>
                  <a:pt x="0" y="53"/>
                </a:lnTo>
                <a:lnTo>
                  <a:pt x="0" y="53"/>
                </a:lnTo>
                <a:close/>
              </a:path>
            </a:pathLst>
          </a:custGeom>
          <a:solidFill>
            <a:srgbClr val="FF0000"/>
          </a:solidFill>
          <a:ln w="9525">
            <a:noFill/>
            <a:round/>
            <a:headEnd/>
            <a:tailEnd/>
          </a:ln>
        </p:spPr>
        <p:txBody>
          <a:bodyPr/>
          <a:lstStyle/>
          <a:p>
            <a:endParaRPr lang="en-IN"/>
          </a:p>
        </p:txBody>
      </p:sp>
      <p:sp>
        <p:nvSpPr>
          <p:cNvPr id="122904" name="Freeform 24"/>
          <p:cNvSpPr>
            <a:spLocks/>
          </p:cNvSpPr>
          <p:nvPr/>
        </p:nvSpPr>
        <p:spPr bwMode="auto">
          <a:xfrm>
            <a:off x="3103563" y="2586038"/>
            <a:ext cx="276225" cy="250825"/>
          </a:xfrm>
          <a:custGeom>
            <a:avLst/>
            <a:gdLst/>
            <a:ahLst/>
            <a:cxnLst>
              <a:cxn ang="0">
                <a:pos x="0" y="101"/>
              </a:cxn>
              <a:cxn ang="0">
                <a:pos x="21" y="117"/>
              </a:cxn>
              <a:cxn ang="0">
                <a:pos x="44" y="132"/>
              </a:cxn>
              <a:cxn ang="0">
                <a:pos x="66" y="147"/>
              </a:cxn>
              <a:cxn ang="0">
                <a:pos x="87" y="160"/>
              </a:cxn>
              <a:cxn ang="0">
                <a:pos x="109" y="172"/>
              </a:cxn>
              <a:cxn ang="0">
                <a:pos x="132" y="185"/>
              </a:cxn>
              <a:cxn ang="0">
                <a:pos x="153" y="196"/>
              </a:cxn>
              <a:cxn ang="0">
                <a:pos x="175" y="208"/>
              </a:cxn>
              <a:cxn ang="0">
                <a:pos x="196" y="219"/>
              </a:cxn>
              <a:cxn ang="0">
                <a:pos x="218" y="231"/>
              </a:cxn>
              <a:cxn ang="0">
                <a:pos x="239" y="244"/>
              </a:cxn>
              <a:cxn ang="0">
                <a:pos x="260" y="257"/>
              </a:cxn>
              <a:cxn ang="0">
                <a:pos x="283" y="271"/>
              </a:cxn>
              <a:cxn ang="0">
                <a:pos x="305" y="285"/>
              </a:cxn>
              <a:cxn ang="0">
                <a:pos x="326" y="300"/>
              </a:cxn>
              <a:cxn ang="0">
                <a:pos x="348" y="317"/>
              </a:cxn>
              <a:cxn ang="0">
                <a:pos x="335" y="292"/>
              </a:cxn>
              <a:cxn ang="0">
                <a:pos x="320" y="269"/>
              </a:cxn>
              <a:cxn ang="0">
                <a:pos x="305" y="246"/>
              </a:cxn>
              <a:cxn ang="0">
                <a:pos x="290" y="224"/>
              </a:cxn>
              <a:cxn ang="0">
                <a:pos x="274" y="205"/>
              </a:cxn>
              <a:cxn ang="0">
                <a:pos x="257" y="185"/>
              </a:cxn>
              <a:cxn ang="0">
                <a:pos x="241" y="165"/>
              </a:cxn>
              <a:cxn ang="0">
                <a:pos x="224" y="147"/>
              </a:cxn>
              <a:cxn ang="0">
                <a:pos x="206" y="129"/>
              </a:cxn>
              <a:cxn ang="0">
                <a:pos x="188" y="111"/>
              </a:cxn>
              <a:cxn ang="0">
                <a:pos x="170" y="92"/>
              </a:cxn>
              <a:cxn ang="0">
                <a:pos x="152" y="74"/>
              </a:cxn>
              <a:cxn ang="0">
                <a:pos x="133" y="56"/>
              </a:cxn>
              <a:cxn ang="0">
                <a:pos x="115" y="38"/>
              </a:cxn>
              <a:cxn ang="0">
                <a:pos x="95" y="20"/>
              </a:cxn>
              <a:cxn ang="0">
                <a:pos x="77" y="0"/>
              </a:cxn>
              <a:cxn ang="0">
                <a:pos x="71" y="17"/>
              </a:cxn>
              <a:cxn ang="0">
                <a:pos x="62" y="30"/>
              </a:cxn>
              <a:cxn ang="0">
                <a:pos x="54" y="43"/>
              </a:cxn>
              <a:cxn ang="0">
                <a:pos x="44" y="56"/>
              </a:cxn>
              <a:cxn ang="0">
                <a:pos x="34" y="68"/>
              </a:cxn>
              <a:cxn ang="0">
                <a:pos x="23" y="79"/>
              </a:cxn>
              <a:cxn ang="0">
                <a:pos x="11" y="89"/>
              </a:cxn>
              <a:cxn ang="0">
                <a:pos x="0" y="101"/>
              </a:cxn>
              <a:cxn ang="0">
                <a:pos x="0" y="101"/>
              </a:cxn>
            </a:cxnLst>
            <a:rect l="0" t="0" r="r" b="b"/>
            <a:pathLst>
              <a:path w="348" h="317">
                <a:moveTo>
                  <a:pt x="0" y="101"/>
                </a:moveTo>
                <a:lnTo>
                  <a:pt x="21" y="117"/>
                </a:lnTo>
                <a:lnTo>
                  <a:pt x="44" y="132"/>
                </a:lnTo>
                <a:lnTo>
                  <a:pt x="66" y="147"/>
                </a:lnTo>
                <a:lnTo>
                  <a:pt x="87" y="160"/>
                </a:lnTo>
                <a:lnTo>
                  <a:pt x="109" y="172"/>
                </a:lnTo>
                <a:lnTo>
                  <a:pt x="132" y="185"/>
                </a:lnTo>
                <a:lnTo>
                  <a:pt x="153" y="196"/>
                </a:lnTo>
                <a:lnTo>
                  <a:pt x="175" y="208"/>
                </a:lnTo>
                <a:lnTo>
                  <a:pt x="196" y="219"/>
                </a:lnTo>
                <a:lnTo>
                  <a:pt x="218" y="231"/>
                </a:lnTo>
                <a:lnTo>
                  <a:pt x="239" y="244"/>
                </a:lnTo>
                <a:lnTo>
                  <a:pt x="260" y="257"/>
                </a:lnTo>
                <a:lnTo>
                  <a:pt x="283" y="271"/>
                </a:lnTo>
                <a:lnTo>
                  <a:pt x="305" y="285"/>
                </a:lnTo>
                <a:lnTo>
                  <a:pt x="326" y="300"/>
                </a:lnTo>
                <a:lnTo>
                  <a:pt x="348" y="317"/>
                </a:lnTo>
                <a:lnTo>
                  <a:pt x="335" y="292"/>
                </a:lnTo>
                <a:lnTo>
                  <a:pt x="320" y="269"/>
                </a:lnTo>
                <a:lnTo>
                  <a:pt x="305" y="246"/>
                </a:lnTo>
                <a:lnTo>
                  <a:pt x="290" y="224"/>
                </a:lnTo>
                <a:lnTo>
                  <a:pt x="274" y="205"/>
                </a:lnTo>
                <a:lnTo>
                  <a:pt x="257" y="185"/>
                </a:lnTo>
                <a:lnTo>
                  <a:pt x="241" y="165"/>
                </a:lnTo>
                <a:lnTo>
                  <a:pt x="224" y="147"/>
                </a:lnTo>
                <a:lnTo>
                  <a:pt x="206" y="129"/>
                </a:lnTo>
                <a:lnTo>
                  <a:pt x="188" y="111"/>
                </a:lnTo>
                <a:lnTo>
                  <a:pt x="170" y="92"/>
                </a:lnTo>
                <a:lnTo>
                  <a:pt x="152" y="74"/>
                </a:lnTo>
                <a:lnTo>
                  <a:pt x="133" y="56"/>
                </a:lnTo>
                <a:lnTo>
                  <a:pt x="115" y="38"/>
                </a:lnTo>
                <a:lnTo>
                  <a:pt x="95" y="20"/>
                </a:lnTo>
                <a:lnTo>
                  <a:pt x="77" y="0"/>
                </a:lnTo>
                <a:lnTo>
                  <a:pt x="71" y="17"/>
                </a:lnTo>
                <a:lnTo>
                  <a:pt x="62" y="30"/>
                </a:lnTo>
                <a:lnTo>
                  <a:pt x="54" y="43"/>
                </a:lnTo>
                <a:lnTo>
                  <a:pt x="44" y="56"/>
                </a:lnTo>
                <a:lnTo>
                  <a:pt x="34" y="68"/>
                </a:lnTo>
                <a:lnTo>
                  <a:pt x="23" y="79"/>
                </a:lnTo>
                <a:lnTo>
                  <a:pt x="11" y="89"/>
                </a:lnTo>
                <a:lnTo>
                  <a:pt x="0" y="101"/>
                </a:lnTo>
                <a:lnTo>
                  <a:pt x="0" y="101"/>
                </a:lnTo>
                <a:close/>
              </a:path>
            </a:pathLst>
          </a:custGeom>
          <a:solidFill>
            <a:srgbClr val="FF0000"/>
          </a:solidFill>
          <a:ln w="9525">
            <a:noFill/>
            <a:round/>
            <a:headEnd/>
            <a:tailEnd/>
          </a:ln>
        </p:spPr>
        <p:txBody>
          <a:bodyPr/>
          <a:lstStyle/>
          <a:p>
            <a:endParaRPr lang="en-IN"/>
          </a:p>
        </p:txBody>
      </p:sp>
      <p:sp>
        <p:nvSpPr>
          <p:cNvPr id="122905" name="Freeform 25"/>
          <p:cNvSpPr>
            <a:spLocks/>
          </p:cNvSpPr>
          <p:nvPr/>
        </p:nvSpPr>
        <p:spPr bwMode="auto">
          <a:xfrm>
            <a:off x="2916238" y="2990850"/>
            <a:ext cx="328612" cy="112713"/>
          </a:xfrm>
          <a:custGeom>
            <a:avLst/>
            <a:gdLst/>
            <a:ahLst/>
            <a:cxnLst>
              <a:cxn ang="0">
                <a:pos x="0" y="132"/>
              </a:cxn>
              <a:cxn ang="0">
                <a:pos x="26" y="127"/>
              </a:cxn>
              <a:cxn ang="0">
                <a:pos x="53" y="125"/>
              </a:cxn>
              <a:cxn ang="0">
                <a:pos x="79" y="124"/>
              </a:cxn>
              <a:cxn ang="0">
                <a:pos x="104" y="124"/>
              </a:cxn>
              <a:cxn ang="0">
                <a:pos x="129" y="125"/>
              </a:cxn>
              <a:cxn ang="0">
                <a:pos x="155" y="127"/>
              </a:cxn>
              <a:cxn ang="0">
                <a:pos x="181" y="132"/>
              </a:cxn>
              <a:cxn ang="0">
                <a:pos x="208" y="137"/>
              </a:cxn>
              <a:cxn ang="0">
                <a:pos x="219" y="137"/>
              </a:cxn>
              <a:cxn ang="0">
                <a:pos x="233" y="135"/>
              </a:cxn>
              <a:cxn ang="0">
                <a:pos x="246" y="134"/>
              </a:cxn>
              <a:cxn ang="0">
                <a:pos x="261" y="132"/>
              </a:cxn>
              <a:cxn ang="0">
                <a:pos x="274" y="129"/>
              </a:cxn>
              <a:cxn ang="0">
                <a:pos x="287" y="127"/>
              </a:cxn>
              <a:cxn ang="0">
                <a:pos x="300" y="125"/>
              </a:cxn>
              <a:cxn ang="0">
                <a:pos x="312" y="125"/>
              </a:cxn>
              <a:cxn ang="0">
                <a:pos x="323" y="125"/>
              </a:cxn>
              <a:cxn ang="0">
                <a:pos x="336" y="129"/>
              </a:cxn>
              <a:cxn ang="0">
                <a:pos x="350" y="130"/>
              </a:cxn>
              <a:cxn ang="0">
                <a:pos x="363" y="134"/>
              </a:cxn>
              <a:cxn ang="0">
                <a:pos x="378" y="137"/>
              </a:cxn>
              <a:cxn ang="0">
                <a:pos x="391" y="139"/>
              </a:cxn>
              <a:cxn ang="0">
                <a:pos x="402" y="142"/>
              </a:cxn>
              <a:cxn ang="0">
                <a:pos x="414" y="142"/>
              </a:cxn>
              <a:cxn ang="0">
                <a:pos x="392" y="125"/>
              </a:cxn>
              <a:cxn ang="0">
                <a:pos x="369" y="112"/>
              </a:cxn>
              <a:cxn ang="0">
                <a:pos x="346" y="99"/>
              </a:cxn>
              <a:cxn ang="0">
                <a:pos x="322" y="87"/>
              </a:cxn>
              <a:cxn ang="0">
                <a:pos x="297" y="79"/>
              </a:cxn>
              <a:cxn ang="0">
                <a:pos x="272" y="69"/>
              </a:cxn>
              <a:cxn ang="0">
                <a:pos x="247" y="63"/>
              </a:cxn>
              <a:cxn ang="0">
                <a:pos x="223" y="54"/>
              </a:cxn>
              <a:cxn ang="0">
                <a:pos x="196" y="48"/>
              </a:cxn>
              <a:cxn ang="0">
                <a:pos x="172" y="41"/>
              </a:cxn>
              <a:cxn ang="0">
                <a:pos x="145" y="36"/>
              </a:cxn>
              <a:cxn ang="0">
                <a:pos x="119" y="30"/>
              </a:cxn>
              <a:cxn ang="0">
                <a:pos x="94" y="23"/>
              </a:cxn>
              <a:cxn ang="0">
                <a:pos x="68" y="16"/>
              </a:cxn>
              <a:cxn ang="0">
                <a:pos x="43" y="8"/>
              </a:cxn>
              <a:cxn ang="0">
                <a:pos x="18" y="0"/>
              </a:cxn>
              <a:cxn ang="0">
                <a:pos x="23" y="33"/>
              </a:cxn>
              <a:cxn ang="0">
                <a:pos x="21" y="66"/>
              </a:cxn>
              <a:cxn ang="0">
                <a:pos x="12" y="99"/>
              </a:cxn>
              <a:cxn ang="0">
                <a:pos x="0" y="132"/>
              </a:cxn>
              <a:cxn ang="0">
                <a:pos x="0" y="132"/>
              </a:cxn>
            </a:cxnLst>
            <a:rect l="0" t="0" r="r" b="b"/>
            <a:pathLst>
              <a:path w="414" h="142">
                <a:moveTo>
                  <a:pt x="0" y="132"/>
                </a:moveTo>
                <a:lnTo>
                  <a:pt x="26" y="127"/>
                </a:lnTo>
                <a:lnTo>
                  <a:pt x="53" y="125"/>
                </a:lnTo>
                <a:lnTo>
                  <a:pt x="79" y="124"/>
                </a:lnTo>
                <a:lnTo>
                  <a:pt x="104" y="124"/>
                </a:lnTo>
                <a:lnTo>
                  <a:pt x="129" y="125"/>
                </a:lnTo>
                <a:lnTo>
                  <a:pt x="155" y="127"/>
                </a:lnTo>
                <a:lnTo>
                  <a:pt x="181" y="132"/>
                </a:lnTo>
                <a:lnTo>
                  <a:pt x="208" y="137"/>
                </a:lnTo>
                <a:lnTo>
                  <a:pt x="219" y="137"/>
                </a:lnTo>
                <a:lnTo>
                  <a:pt x="233" y="135"/>
                </a:lnTo>
                <a:lnTo>
                  <a:pt x="246" y="134"/>
                </a:lnTo>
                <a:lnTo>
                  <a:pt x="261" y="132"/>
                </a:lnTo>
                <a:lnTo>
                  <a:pt x="274" y="129"/>
                </a:lnTo>
                <a:lnTo>
                  <a:pt x="287" y="127"/>
                </a:lnTo>
                <a:lnTo>
                  <a:pt x="300" y="125"/>
                </a:lnTo>
                <a:lnTo>
                  <a:pt x="312" y="125"/>
                </a:lnTo>
                <a:lnTo>
                  <a:pt x="323" y="125"/>
                </a:lnTo>
                <a:lnTo>
                  <a:pt x="336" y="129"/>
                </a:lnTo>
                <a:lnTo>
                  <a:pt x="350" y="130"/>
                </a:lnTo>
                <a:lnTo>
                  <a:pt x="363" y="134"/>
                </a:lnTo>
                <a:lnTo>
                  <a:pt x="378" y="137"/>
                </a:lnTo>
                <a:lnTo>
                  <a:pt x="391" y="139"/>
                </a:lnTo>
                <a:lnTo>
                  <a:pt x="402" y="142"/>
                </a:lnTo>
                <a:lnTo>
                  <a:pt x="414" y="142"/>
                </a:lnTo>
                <a:lnTo>
                  <a:pt x="392" y="125"/>
                </a:lnTo>
                <a:lnTo>
                  <a:pt x="369" y="112"/>
                </a:lnTo>
                <a:lnTo>
                  <a:pt x="346" y="99"/>
                </a:lnTo>
                <a:lnTo>
                  <a:pt x="322" y="87"/>
                </a:lnTo>
                <a:lnTo>
                  <a:pt x="297" y="79"/>
                </a:lnTo>
                <a:lnTo>
                  <a:pt x="272" y="69"/>
                </a:lnTo>
                <a:lnTo>
                  <a:pt x="247" y="63"/>
                </a:lnTo>
                <a:lnTo>
                  <a:pt x="223" y="54"/>
                </a:lnTo>
                <a:lnTo>
                  <a:pt x="196" y="48"/>
                </a:lnTo>
                <a:lnTo>
                  <a:pt x="172" y="41"/>
                </a:lnTo>
                <a:lnTo>
                  <a:pt x="145" y="36"/>
                </a:lnTo>
                <a:lnTo>
                  <a:pt x="119" y="30"/>
                </a:lnTo>
                <a:lnTo>
                  <a:pt x="94" y="23"/>
                </a:lnTo>
                <a:lnTo>
                  <a:pt x="68" y="16"/>
                </a:lnTo>
                <a:lnTo>
                  <a:pt x="43" y="8"/>
                </a:lnTo>
                <a:lnTo>
                  <a:pt x="18" y="0"/>
                </a:lnTo>
                <a:lnTo>
                  <a:pt x="23" y="33"/>
                </a:lnTo>
                <a:lnTo>
                  <a:pt x="21" y="66"/>
                </a:lnTo>
                <a:lnTo>
                  <a:pt x="12" y="99"/>
                </a:lnTo>
                <a:lnTo>
                  <a:pt x="0" y="132"/>
                </a:lnTo>
                <a:lnTo>
                  <a:pt x="0" y="132"/>
                </a:lnTo>
                <a:close/>
              </a:path>
            </a:pathLst>
          </a:custGeom>
          <a:solidFill>
            <a:srgbClr val="FF0000"/>
          </a:solidFill>
          <a:ln w="9525">
            <a:noFill/>
            <a:round/>
            <a:headEnd/>
            <a:tailEnd/>
          </a:ln>
        </p:spPr>
        <p:txBody>
          <a:bodyPr/>
          <a:lstStyle/>
          <a:p>
            <a:endParaRPr lang="en-IN"/>
          </a:p>
        </p:txBody>
      </p:sp>
      <p:sp>
        <p:nvSpPr>
          <p:cNvPr id="122906" name="Freeform 26"/>
          <p:cNvSpPr>
            <a:spLocks/>
          </p:cNvSpPr>
          <p:nvPr/>
        </p:nvSpPr>
        <p:spPr bwMode="auto">
          <a:xfrm>
            <a:off x="2932113" y="3395663"/>
            <a:ext cx="315912" cy="160337"/>
          </a:xfrm>
          <a:custGeom>
            <a:avLst/>
            <a:gdLst/>
            <a:ahLst/>
            <a:cxnLst>
              <a:cxn ang="0">
                <a:pos x="41" y="201"/>
              </a:cxn>
              <a:cxn ang="0">
                <a:pos x="62" y="190"/>
              </a:cxn>
              <a:cxn ang="0">
                <a:pos x="84" y="178"/>
              </a:cxn>
              <a:cxn ang="0">
                <a:pos x="105" y="165"/>
              </a:cxn>
              <a:cxn ang="0">
                <a:pos x="127" y="150"/>
              </a:cxn>
              <a:cxn ang="0">
                <a:pos x="147" y="135"/>
              </a:cxn>
              <a:cxn ang="0">
                <a:pos x="168" y="120"/>
              </a:cxn>
              <a:cxn ang="0">
                <a:pos x="188" y="105"/>
              </a:cxn>
              <a:cxn ang="0">
                <a:pos x="209" y="91"/>
              </a:cxn>
              <a:cxn ang="0">
                <a:pos x="231" y="76"/>
              </a:cxn>
              <a:cxn ang="0">
                <a:pos x="252" y="63"/>
              </a:cxn>
              <a:cxn ang="0">
                <a:pos x="275" y="49"/>
              </a:cxn>
              <a:cxn ang="0">
                <a:pos x="298" y="38"/>
              </a:cxn>
              <a:cxn ang="0">
                <a:pos x="321" y="26"/>
              </a:cxn>
              <a:cxn ang="0">
                <a:pos x="346" y="16"/>
              </a:cxn>
              <a:cxn ang="0">
                <a:pos x="372" y="10"/>
              </a:cxn>
              <a:cxn ang="0">
                <a:pos x="399" y="3"/>
              </a:cxn>
              <a:cxn ang="0">
                <a:pos x="374" y="2"/>
              </a:cxn>
              <a:cxn ang="0">
                <a:pos x="349" y="0"/>
              </a:cxn>
              <a:cxn ang="0">
                <a:pos x="325" y="2"/>
              </a:cxn>
              <a:cxn ang="0">
                <a:pos x="300" y="3"/>
              </a:cxn>
              <a:cxn ang="0">
                <a:pos x="275" y="8"/>
              </a:cxn>
              <a:cxn ang="0">
                <a:pos x="250" y="13"/>
              </a:cxn>
              <a:cxn ang="0">
                <a:pos x="226" y="18"/>
              </a:cxn>
              <a:cxn ang="0">
                <a:pos x="199" y="25"/>
              </a:cxn>
              <a:cxn ang="0">
                <a:pos x="175" y="31"/>
              </a:cxn>
              <a:cxn ang="0">
                <a:pos x="150" y="38"/>
              </a:cxn>
              <a:cxn ang="0">
                <a:pos x="125" y="44"/>
              </a:cxn>
              <a:cxn ang="0">
                <a:pos x="100" y="49"/>
              </a:cxn>
              <a:cxn ang="0">
                <a:pos x="76" y="56"/>
              </a:cxn>
              <a:cxn ang="0">
                <a:pos x="49" y="61"/>
              </a:cxn>
              <a:cxn ang="0">
                <a:pos x="25" y="64"/>
              </a:cxn>
              <a:cxn ang="0">
                <a:pos x="0" y="68"/>
              </a:cxn>
              <a:cxn ang="0">
                <a:pos x="16" y="94"/>
              </a:cxn>
              <a:cxn ang="0">
                <a:pos x="26" y="129"/>
              </a:cxn>
              <a:cxn ang="0">
                <a:pos x="33" y="165"/>
              </a:cxn>
              <a:cxn ang="0">
                <a:pos x="41" y="201"/>
              </a:cxn>
              <a:cxn ang="0">
                <a:pos x="41" y="201"/>
              </a:cxn>
            </a:cxnLst>
            <a:rect l="0" t="0" r="r" b="b"/>
            <a:pathLst>
              <a:path w="399" h="201">
                <a:moveTo>
                  <a:pt x="41" y="201"/>
                </a:moveTo>
                <a:lnTo>
                  <a:pt x="62" y="190"/>
                </a:lnTo>
                <a:lnTo>
                  <a:pt x="84" y="178"/>
                </a:lnTo>
                <a:lnTo>
                  <a:pt x="105" y="165"/>
                </a:lnTo>
                <a:lnTo>
                  <a:pt x="127" y="150"/>
                </a:lnTo>
                <a:lnTo>
                  <a:pt x="147" y="135"/>
                </a:lnTo>
                <a:lnTo>
                  <a:pt x="168" y="120"/>
                </a:lnTo>
                <a:lnTo>
                  <a:pt x="188" y="105"/>
                </a:lnTo>
                <a:lnTo>
                  <a:pt x="209" y="91"/>
                </a:lnTo>
                <a:lnTo>
                  <a:pt x="231" y="76"/>
                </a:lnTo>
                <a:lnTo>
                  <a:pt x="252" y="63"/>
                </a:lnTo>
                <a:lnTo>
                  <a:pt x="275" y="49"/>
                </a:lnTo>
                <a:lnTo>
                  <a:pt x="298" y="38"/>
                </a:lnTo>
                <a:lnTo>
                  <a:pt x="321" y="26"/>
                </a:lnTo>
                <a:lnTo>
                  <a:pt x="346" y="16"/>
                </a:lnTo>
                <a:lnTo>
                  <a:pt x="372" y="10"/>
                </a:lnTo>
                <a:lnTo>
                  <a:pt x="399" y="3"/>
                </a:lnTo>
                <a:lnTo>
                  <a:pt x="374" y="2"/>
                </a:lnTo>
                <a:lnTo>
                  <a:pt x="349" y="0"/>
                </a:lnTo>
                <a:lnTo>
                  <a:pt x="325" y="2"/>
                </a:lnTo>
                <a:lnTo>
                  <a:pt x="300" y="3"/>
                </a:lnTo>
                <a:lnTo>
                  <a:pt x="275" y="8"/>
                </a:lnTo>
                <a:lnTo>
                  <a:pt x="250" y="13"/>
                </a:lnTo>
                <a:lnTo>
                  <a:pt x="226" y="18"/>
                </a:lnTo>
                <a:lnTo>
                  <a:pt x="199" y="25"/>
                </a:lnTo>
                <a:lnTo>
                  <a:pt x="175" y="31"/>
                </a:lnTo>
                <a:lnTo>
                  <a:pt x="150" y="38"/>
                </a:lnTo>
                <a:lnTo>
                  <a:pt x="125" y="44"/>
                </a:lnTo>
                <a:lnTo>
                  <a:pt x="100" y="49"/>
                </a:lnTo>
                <a:lnTo>
                  <a:pt x="76" y="56"/>
                </a:lnTo>
                <a:lnTo>
                  <a:pt x="49" y="61"/>
                </a:lnTo>
                <a:lnTo>
                  <a:pt x="25" y="64"/>
                </a:lnTo>
                <a:lnTo>
                  <a:pt x="0" y="68"/>
                </a:lnTo>
                <a:lnTo>
                  <a:pt x="16" y="94"/>
                </a:lnTo>
                <a:lnTo>
                  <a:pt x="26" y="129"/>
                </a:lnTo>
                <a:lnTo>
                  <a:pt x="33" y="165"/>
                </a:lnTo>
                <a:lnTo>
                  <a:pt x="41" y="201"/>
                </a:lnTo>
                <a:lnTo>
                  <a:pt x="41" y="201"/>
                </a:lnTo>
                <a:close/>
              </a:path>
            </a:pathLst>
          </a:custGeom>
          <a:solidFill>
            <a:srgbClr val="FF0000"/>
          </a:solidFill>
          <a:ln w="9525">
            <a:noFill/>
            <a:round/>
            <a:headEnd/>
            <a:tailEnd/>
          </a:ln>
        </p:spPr>
        <p:txBody>
          <a:bodyPr/>
          <a:lstStyle/>
          <a:p>
            <a:endParaRPr lang="en-IN"/>
          </a:p>
        </p:txBody>
      </p:sp>
      <p:sp>
        <p:nvSpPr>
          <p:cNvPr id="122907" name="Text Box 27"/>
          <p:cNvSpPr txBox="1">
            <a:spLocks noChangeArrowheads="1"/>
          </p:cNvSpPr>
          <p:nvPr/>
        </p:nvSpPr>
        <p:spPr bwMode="auto">
          <a:xfrm>
            <a:off x="2005013" y="5013325"/>
            <a:ext cx="4248150" cy="366713"/>
          </a:xfrm>
          <a:prstGeom prst="rect">
            <a:avLst/>
          </a:prstGeom>
          <a:noFill/>
          <a:ln w="9525">
            <a:noFill/>
            <a:miter lim="800000"/>
            <a:headEnd/>
            <a:tailEnd/>
          </a:ln>
          <a:effectLst/>
        </p:spPr>
        <p:txBody>
          <a:bodyPr wrap="none">
            <a:spAutoFit/>
          </a:bodyPr>
          <a:lstStyle/>
          <a:p>
            <a:r>
              <a:rPr lang="en-US" altLang="zh-TW" sz="1800">
                <a:latin typeface="Arial" pitchFamily="34" charset="0"/>
              </a:rPr>
              <a:t>The answer is hidden behind the “cloud”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TW"/>
              <a:t>Reference</a:t>
            </a:r>
          </a:p>
        </p:txBody>
      </p:sp>
      <p:sp>
        <p:nvSpPr>
          <p:cNvPr id="17411" name="Rectangle 3"/>
          <p:cNvSpPr>
            <a:spLocks noGrp="1" noChangeArrowheads="1"/>
          </p:cNvSpPr>
          <p:nvPr>
            <p:ph type="body" idx="1"/>
          </p:nvPr>
        </p:nvSpPr>
        <p:spPr/>
        <p:txBody>
          <a:bodyPr/>
          <a:lstStyle/>
          <a:p>
            <a:pPr>
              <a:lnSpc>
                <a:spcPct val="90000"/>
              </a:lnSpc>
            </a:pPr>
            <a:r>
              <a:rPr lang="en-US" altLang="zh-TW"/>
              <a:t>VMWare ®</a:t>
            </a:r>
          </a:p>
          <a:p>
            <a:pPr>
              <a:lnSpc>
                <a:spcPct val="90000"/>
              </a:lnSpc>
            </a:pPr>
            <a:r>
              <a:rPr lang="en-US" altLang="zh-TW"/>
              <a:t>IBM ®</a:t>
            </a:r>
          </a:p>
          <a:p>
            <a:pPr>
              <a:lnSpc>
                <a:spcPct val="90000"/>
              </a:lnSpc>
            </a:pPr>
            <a:r>
              <a:rPr lang="en-US" altLang="zh-TW"/>
              <a:t>Miscrosoft®</a:t>
            </a:r>
          </a:p>
          <a:p>
            <a:pPr>
              <a:lnSpc>
                <a:spcPct val="90000"/>
              </a:lnSpc>
            </a:pPr>
            <a:r>
              <a:rPr lang="en-US" altLang="zh-TW"/>
              <a:t>Intel ®</a:t>
            </a:r>
          </a:p>
          <a:p>
            <a:pPr>
              <a:lnSpc>
                <a:spcPct val="90000"/>
              </a:lnSpc>
            </a:pPr>
            <a:r>
              <a:rPr lang="en-US" altLang="zh-TW"/>
              <a:t>AMD ®</a:t>
            </a:r>
          </a:p>
          <a:p>
            <a:pPr>
              <a:lnSpc>
                <a:spcPct val="90000"/>
              </a:lnSpc>
            </a:pPr>
            <a:r>
              <a:rPr lang="en-US" altLang="zh-TW">
                <a:hlinkClick r:id="rId2"/>
              </a:rPr>
              <a:t>http://www.xen.org/</a:t>
            </a:r>
            <a:endParaRPr lang="en-US" altLang="zh-TW"/>
          </a:p>
          <a:p>
            <a:pPr>
              <a:lnSpc>
                <a:spcPct val="90000"/>
              </a:lnSpc>
            </a:pPr>
            <a:r>
              <a:rPr lang="en-US" altLang="zh-TW">
                <a:hlinkClick r:id="rId3"/>
              </a:rPr>
              <a:t>http://en.wikipedia.org/</a:t>
            </a:r>
            <a:endParaRPr lang="en-US" altLang="zh-TW"/>
          </a:p>
          <a:p>
            <a:pPr>
              <a:lnSpc>
                <a:spcPct val="90000"/>
              </a:lnSpc>
            </a:pPr>
            <a:r>
              <a:rPr lang="en-US" altLang="zh-TW">
                <a:hlinkClick r:id="rId4"/>
              </a:rPr>
              <a:t>http://www.parallels.com/</a:t>
            </a:r>
            <a:endParaRPr lang="en-US" altLang="zh-TW"/>
          </a:p>
          <a:p>
            <a:pPr>
              <a:lnSpc>
                <a:spcPct val="90000"/>
              </a:lnSpc>
            </a:pPr>
            <a:r>
              <a:rPr lang="en-US" altLang="zh-TW">
                <a:hlinkClick r:id="rId5"/>
              </a:rPr>
              <a:t>http://www.webopedia.com/</a:t>
            </a:r>
            <a:endParaRPr lang="en-US" altLang="zh-TW"/>
          </a:p>
          <a:p>
            <a:pPr>
              <a:lnSpc>
                <a:spcPct val="90000"/>
              </a:lnSpc>
              <a:buFontTx/>
              <a:buNone/>
            </a:pPr>
            <a:endParaRPr lang="en-US" altLang="zh-TW"/>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lIns="91440" tIns="45720" rIns="91440" bIns="45720" anchor="t"/>
          <a:lstStyle/>
          <a:p>
            <a:r>
              <a:rPr lang="en-GB" altLang="zh-TW"/>
              <a:t>A Lot of </a:t>
            </a:r>
            <a:r>
              <a:rPr lang="en-GB"/>
              <a:t>Server</a:t>
            </a:r>
            <a:r>
              <a:rPr lang="en-GB" altLang="zh-TW"/>
              <a:t>s/Machines</a:t>
            </a:r>
            <a:r>
              <a:rPr lang="en-GB"/>
              <a:t>... </a:t>
            </a:r>
          </a:p>
        </p:txBody>
      </p:sp>
      <p:sp>
        <p:nvSpPr>
          <p:cNvPr id="24580" name="Rectangle 4"/>
          <p:cNvSpPr>
            <a:spLocks noGrp="1" noChangeArrowheads="1"/>
          </p:cNvSpPr>
          <p:nvPr>
            <p:ph type="body" idx="1"/>
          </p:nvPr>
        </p:nvSpPr>
        <p:spPr/>
        <p:txBody>
          <a:bodyPr/>
          <a:lstStyle/>
          <a:p>
            <a:r>
              <a:rPr lang="en-US" altLang="zh-TW"/>
              <a:t>The data-centre is </a:t>
            </a:r>
            <a:r>
              <a:rPr lang="en-US" altLang="zh-TW">
                <a:solidFill>
                  <a:schemeClr val="hlink"/>
                </a:solidFill>
              </a:rPr>
              <a:t>FULL</a:t>
            </a:r>
            <a:r>
              <a:rPr lang="en-US" altLang="zh-TW"/>
              <a:t> </a:t>
            </a:r>
          </a:p>
          <a:p>
            <a:pPr lvl="1"/>
            <a:r>
              <a:rPr lang="en-US" altLang="zh-TW"/>
              <a:t>Full of </a:t>
            </a:r>
            <a:r>
              <a:rPr lang="en-US" altLang="zh-TW" u="sng"/>
              <a:t>under utilized</a:t>
            </a:r>
            <a:r>
              <a:rPr lang="en-US" altLang="zh-TW"/>
              <a:t> servers</a:t>
            </a:r>
          </a:p>
          <a:p>
            <a:pPr lvl="1"/>
            <a:r>
              <a:rPr lang="en-US" altLang="zh-TW"/>
              <a:t>Complicate in management </a:t>
            </a:r>
          </a:p>
          <a:p>
            <a:r>
              <a:rPr lang="en-US" altLang="zh-TW"/>
              <a:t>Power consumption </a:t>
            </a:r>
          </a:p>
          <a:p>
            <a:pPr lvl="1"/>
            <a:r>
              <a:rPr lang="en-US" altLang="zh-TW"/>
              <a:t>Greater wattage per unit area than ever</a:t>
            </a:r>
          </a:p>
          <a:p>
            <a:pPr lvl="1"/>
            <a:r>
              <a:rPr lang="en-US" altLang="zh-TW"/>
              <a:t>Electricity overloaded</a:t>
            </a:r>
          </a:p>
          <a:p>
            <a:pPr lvl="1"/>
            <a:r>
              <a:rPr lang="en-US" altLang="zh-TW"/>
              <a:t>Cooling at capacity</a:t>
            </a:r>
          </a:p>
          <a:p>
            <a:r>
              <a:rPr lang="en-US" altLang="zh-TW"/>
              <a:t>Environmental problem</a:t>
            </a:r>
          </a:p>
          <a:p>
            <a:pPr lvl="1"/>
            <a:r>
              <a:rPr lang="en-US" altLang="zh-TW"/>
              <a:t>Green IT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TW"/>
              <a:t>Virtualization</a:t>
            </a:r>
          </a:p>
        </p:txBody>
      </p:sp>
      <p:sp>
        <p:nvSpPr>
          <p:cNvPr id="23555" name="Rectangle 3"/>
          <p:cNvSpPr>
            <a:spLocks noGrp="1" noChangeArrowheads="1"/>
          </p:cNvSpPr>
          <p:nvPr>
            <p:ph type="body" idx="1"/>
          </p:nvPr>
        </p:nvSpPr>
        <p:spPr/>
        <p:txBody>
          <a:bodyPr/>
          <a:lstStyle/>
          <a:p>
            <a:r>
              <a:rPr lang="en-US" altLang="zh-TW" sz="2400">
                <a:solidFill>
                  <a:srgbClr val="FF0000"/>
                </a:solidFill>
              </a:rPr>
              <a:t>Virtualization</a:t>
            </a:r>
            <a:r>
              <a:rPr lang="en-US" altLang="zh-TW" sz="2400"/>
              <a:t> -- the abstraction of computer resources. </a:t>
            </a:r>
          </a:p>
          <a:p>
            <a:endParaRPr lang="en-US" altLang="zh-TW" sz="2400"/>
          </a:p>
          <a:p>
            <a:r>
              <a:rPr lang="en-US" altLang="zh-TW" sz="2400"/>
              <a:t>Virtualization hides the physical characteristics of computing resources from their users, be they applications, or end users.</a:t>
            </a:r>
          </a:p>
          <a:p>
            <a:endParaRPr lang="en-US" altLang="zh-TW" sz="2400"/>
          </a:p>
          <a:p>
            <a:r>
              <a:rPr lang="en-US" altLang="zh-TW" sz="2400"/>
              <a:t>This includes making a single physical resource (such as a server, an operating system, an application, or storage device) appear to function as multiple virtual resources; it can also include making multiple physical resources (such as storage devices or servers) appear as a single virtual resource.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8" name="AutoShape 12"/>
          <p:cNvSpPr>
            <a:spLocks noChangeArrowheads="1"/>
          </p:cNvSpPr>
          <p:nvPr/>
        </p:nvSpPr>
        <p:spPr bwMode="auto">
          <a:xfrm>
            <a:off x="3203575" y="3284538"/>
            <a:ext cx="1727200" cy="2055812"/>
          </a:xfrm>
          <a:prstGeom prst="roundRect">
            <a:avLst>
              <a:gd name="adj" fmla="val 4134"/>
            </a:avLst>
          </a:prstGeom>
          <a:solidFill>
            <a:srgbClr val="B2B2B2"/>
          </a:solidFill>
          <a:ln w="28575">
            <a:solidFill>
              <a:schemeClr val="tx1"/>
            </a:solidFill>
            <a:round/>
            <a:headEnd/>
            <a:tailEnd/>
          </a:ln>
          <a:effectLst/>
        </p:spPr>
        <p:txBody>
          <a:bodyPr wrap="none" anchor="ctr"/>
          <a:lstStyle/>
          <a:p>
            <a:pPr algn="ctr"/>
            <a:endParaRPr lang="en-US" sz="1800" b="1">
              <a:solidFill>
                <a:schemeClr val="bg1"/>
              </a:solidFill>
              <a:latin typeface="Tahoma" pitchFamily="34" charset="0"/>
            </a:endParaRPr>
          </a:p>
        </p:txBody>
      </p:sp>
      <p:sp>
        <p:nvSpPr>
          <p:cNvPr id="9218" name="Rectangle 2"/>
          <p:cNvSpPr>
            <a:spLocks noGrp="1" noChangeArrowheads="1"/>
          </p:cNvSpPr>
          <p:nvPr>
            <p:ph type="title"/>
          </p:nvPr>
        </p:nvSpPr>
        <p:spPr/>
        <p:txBody>
          <a:bodyPr/>
          <a:lstStyle/>
          <a:p>
            <a:r>
              <a:rPr lang="en-US" altLang="zh-TW"/>
              <a:t>The Use of Computers</a:t>
            </a:r>
          </a:p>
        </p:txBody>
      </p:sp>
      <p:sp>
        <p:nvSpPr>
          <p:cNvPr id="9225" name="AutoShape 9"/>
          <p:cNvSpPr>
            <a:spLocks noChangeArrowheads="1"/>
          </p:cNvSpPr>
          <p:nvPr/>
        </p:nvSpPr>
        <p:spPr bwMode="auto">
          <a:xfrm>
            <a:off x="3275013" y="4354513"/>
            <a:ext cx="1562100" cy="914400"/>
          </a:xfrm>
          <a:prstGeom prst="roundRect">
            <a:avLst>
              <a:gd name="adj" fmla="val 16667"/>
            </a:avLst>
          </a:prstGeom>
          <a:solidFill>
            <a:srgbClr val="0033CC"/>
          </a:solidFill>
          <a:ln w="28575">
            <a:solidFill>
              <a:schemeClr val="tx1"/>
            </a:solidFill>
            <a:round/>
            <a:headEnd/>
            <a:tailEnd/>
          </a:ln>
          <a:effectLst/>
        </p:spPr>
        <p:txBody>
          <a:bodyPr wrap="none" anchor="ctr"/>
          <a:lstStyle/>
          <a:p>
            <a:pPr algn="ctr"/>
            <a:r>
              <a:rPr lang="en-US" altLang="zh-TW" sz="1800" b="1">
                <a:solidFill>
                  <a:schemeClr val="bg1"/>
                </a:solidFill>
                <a:latin typeface="Tahoma" pitchFamily="34" charset="0"/>
              </a:rPr>
              <a:t>Hardware</a:t>
            </a:r>
          </a:p>
        </p:txBody>
      </p:sp>
      <p:sp>
        <p:nvSpPr>
          <p:cNvPr id="9226" name="AutoShape 10"/>
          <p:cNvSpPr>
            <a:spLocks noChangeArrowheads="1"/>
          </p:cNvSpPr>
          <p:nvPr/>
        </p:nvSpPr>
        <p:spPr bwMode="auto">
          <a:xfrm>
            <a:off x="3275013" y="3346450"/>
            <a:ext cx="1562100" cy="914400"/>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1800" b="1">
                <a:latin typeface="Tahoma" pitchFamily="34" charset="0"/>
              </a:rPr>
              <a:t>Operating</a:t>
            </a:r>
          </a:p>
          <a:p>
            <a:pPr algn="ctr"/>
            <a:r>
              <a:rPr lang="en-US" altLang="zh-TW" sz="1800" b="1">
                <a:latin typeface="Tahoma" pitchFamily="34" charset="0"/>
              </a:rPr>
              <a:t>System</a:t>
            </a:r>
          </a:p>
        </p:txBody>
      </p:sp>
      <p:sp>
        <p:nvSpPr>
          <p:cNvPr id="9227" name="AutoShape 11"/>
          <p:cNvSpPr>
            <a:spLocks noChangeArrowheads="1"/>
          </p:cNvSpPr>
          <p:nvPr/>
        </p:nvSpPr>
        <p:spPr bwMode="auto">
          <a:xfrm>
            <a:off x="3275013" y="2338388"/>
            <a:ext cx="1562100" cy="914400"/>
          </a:xfrm>
          <a:prstGeom prst="roundRect">
            <a:avLst>
              <a:gd name="adj" fmla="val 16667"/>
            </a:avLst>
          </a:prstGeom>
          <a:solidFill>
            <a:srgbClr val="FFCC00"/>
          </a:solidFill>
          <a:ln w="28575">
            <a:solidFill>
              <a:schemeClr val="tx1"/>
            </a:solidFill>
            <a:round/>
            <a:headEnd/>
            <a:tailEnd/>
          </a:ln>
          <a:effectLst/>
        </p:spPr>
        <p:txBody>
          <a:bodyPr wrap="none" anchor="ctr"/>
          <a:lstStyle/>
          <a:p>
            <a:pPr algn="ctr"/>
            <a:r>
              <a:rPr lang="en-US" altLang="zh-TW" sz="1800" b="1">
                <a:latin typeface="Tahoma" pitchFamily="34" charset="0"/>
              </a:rPr>
              <a:t>Applications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TW"/>
              <a:t>Virtualization </a:t>
            </a:r>
          </a:p>
        </p:txBody>
      </p:sp>
      <p:sp>
        <p:nvSpPr>
          <p:cNvPr id="8197" name="AutoShape 5"/>
          <p:cNvSpPr>
            <a:spLocks noChangeArrowheads="1"/>
          </p:cNvSpPr>
          <p:nvPr/>
        </p:nvSpPr>
        <p:spPr bwMode="auto">
          <a:xfrm>
            <a:off x="3203575" y="2081213"/>
            <a:ext cx="1727200" cy="2055812"/>
          </a:xfrm>
          <a:prstGeom prst="roundRect">
            <a:avLst>
              <a:gd name="adj" fmla="val 4134"/>
            </a:avLst>
          </a:prstGeom>
          <a:solidFill>
            <a:srgbClr val="B2B2B2"/>
          </a:solidFill>
          <a:ln w="28575">
            <a:solidFill>
              <a:schemeClr val="tx1"/>
            </a:solidFill>
            <a:round/>
            <a:headEnd/>
            <a:tailEnd/>
          </a:ln>
          <a:effectLst/>
        </p:spPr>
        <p:txBody>
          <a:bodyPr wrap="none" anchor="ctr"/>
          <a:lstStyle/>
          <a:p>
            <a:pPr algn="ctr"/>
            <a:endParaRPr lang="en-US" sz="1800" b="1">
              <a:solidFill>
                <a:schemeClr val="bg1"/>
              </a:solidFill>
              <a:latin typeface="Tahoma" pitchFamily="34" charset="0"/>
            </a:endParaRPr>
          </a:p>
        </p:txBody>
      </p:sp>
      <p:sp>
        <p:nvSpPr>
          <p:cNvPr id="8198" name="AutoShape 6"/>
          <p:cNvSpPr>
            <a:spLocks noChangeArrowheads="1"/>
          </p:cNvSpPr>
          <p:nvPr/>
        </p:nvSpPr>
        <p:spPr bwMode="auto">
          <a:xfrm>
            <a:off x="3275013" y="4746625"/>
            <a:ext cx="1562100" cy="914400"/>
          </a:xfrm>
          <a:prstGeom prst="roundRect">
            <a:avLst>
              <a:gd name="adj" fmla="val 16667"/>
            </a:avLst>
          </a:prstGeom>
          <a:solidFill>
            <a:srgbClr val="0033CC"/>
          </a:solidFill>
          <a:ln w="28575">
            <a:solidFill>
              <a:schemeClr val="tx1"/>
            </a:solidFill>
            <a:round/>
            <a:headEnd/>
            <a:tailEnd/>
          </a:ln>
          <a:effectLst/>
        </p:spPr>
        <p:txBody>
          <a:bodyPr wrap="none" anchor="ctr"/>
          <a:lstStyle/>
          <a:p>
            <a:pPr algn="ctr"/>
            <a:r>
              <a:rPr lang="en-US" altLang="zh-TW" sz="1800" b="1">
                <a:solidFill>
                  <a:schemeClr val="bg1"/>
                </a:solidFill>
                <a:latin typeface="Tahoma" pitchFamily="34" charset="0"/>
              </a:rPr>
              <a:t>Hardware</a:t>
            </a:r>
          </a:p>
        </p:txBody>
      </p:sp>
      <p:sp>
        <p:nvSpPr>
          <p:cNvPr id="8199" name="AutoShape 7"/>
          <p:cNvSpPr>
            <a:spLocks noChangeArrowheads="1"/>
          </p:cNvSpPr>
          <p:nvPr/>
        </p:nvSpPr>
        <p:spPr bwMode="auto">
          <a:xfrm>
            <a:off x="3275013" y="3151188"/>
            <a:ext cx="1562100" cy="914400"/>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1800" b="1">
                <a:latin typeface="Tahoma" pitchFamily="34" charset="0"/>
              </a:rPr>
              <a:t>Operating</a:t>
            </a:r>
          </a:p>
          <a:p>
            <a:pPr algn="ctr"/>
            <a:r>
              <a:rPr lang="en-US" altLang="zh-TW" sz="1800" b="1">
                <a:latin typeface="Tahoma" pitchFamily="34" charset="0"/>
              </a:rPr>
              <a:t>System</a:t>
            </a:r>
          </a:p>
        </p:txBody>
      </p:sp>
      <p:sp>
        <p:nvSpPr>
          <p:cNvPr id="8200" name="AutoShape 8"/>
          <p:cNvSpPr>
            <a:spLocks noChangeArrowheads="1"/>
          </p:cNvSpPr>
          <p:nvPr/>
        </p:nvSpPr>
        <p:spPr bwMode="auto">
          <a:xfrm>
            <a:off x="3275013" y="2143125"/>
            <a:ext cx="1562100" cy="914400"/>
          </a:xfrm>
          <a:prstGeom prst="roundRect">
            <a:avLst>
              <a:gd name="adj" fmla="val 16667"/>
            </a:avLst>
          </a:prstGeom>
          <a:solidFill>
            <a:srgbClr val="FFCC00"/>
          </a:solidFill>
          <a:ln w="28575">
            <a:solidFill>
              <a:schemeClr val="tx1"/>
            </a:solidFill>
            <a:round/>
            <a:headEnd/>
            <a:tailEnd/>
          </a:ln>
          <a:effectLst/>
        </p:spPr>
        <p:txBody>
          <a:bodyPr wrap="none" anchor="ctr"/>
          <a:lstStyle/>
          <a:p>
            <a:pPr algn="ctr"/>
            <a:r>
              <a:rPr lang="en-US" altLang="zh-TW" sz="1800" b="1">
                <a:latin typeface="Tahoma" pitchFamily="34" charset="0"/>
              </a:rPr>
              <a:t>Applications</a:t>
            </a:r>
          </a:p>
        </p:txBody>
      </p:sp>
      <p:sp>
        <p:nvSpPr>
          <p:cNvPr id="8201" name="AutoShape 9"/>
          <p:cNvSpPr>
            <a:spLocks noChangeArrowheads="1"/>
          </p:cNvSpPr>
          <p:nvPr/>
        </p:nvSpPr>
        <p:spPr bwMode="auto">
          <a:xfrm>
            <a:off x="3286125" y="4241800"/>
            <a:ext cx="1562100" cy="431800"/>
          </a:xfrm>
          <a:prstGeom prst="roundRect">
            <a:avLst>
              <a:gd name="adj" fmla="val 16667"/>
            </a:avLst>
          </a:prstGeom>
          <a:solidFill>
            <a:srgbClr val="009900"/>
          </a:solidFill>
          <a:ln w="28575">
            <a:solidFill>
              <a:schemeClr val="tx1"/>
            </a:solidFill>
            <a:round/>
            <a:headEnd/>
            <a:tailEnd/>
          </a:ln>
          <a:effectLst/>
        </p:spPr>
        <p:txBody>
          <a:bodyPr wrap="none" anchor="ctr"/>
          <a:lstStyle/>
          <a:p>
            <a:pPr algn="ctr"/>
            <a:r>
              <a:rPr lang="en-US" altLang="zh-TW" sz="1800" b="1">
                <a:latin typeface="Tahoma" pitchFamily="34" charset="0"/>
              </a:rPr>
              <a:t>Hypervisor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TW" sz="2600"/>
              <a:t>Virtualization -- a Server for Multiple Applications/OS</a:t>
            </a:r>
          </a:p>
        </p:txBody>
      </p:sp>
      <p:sp>
        <p:nvSpPr>
          <p:cNvPr id="10244" name="AutoShape 4"/>
          <p:cNvSpPr>
            <a:spLocks noChangeArrowheads="1"/>
          </p:cNvSpPr>
          <p:nvPr/>
        </p:nvSpPr>
        <p:spPr bwMode="auto">
          <a:xfrm>
            <a:off x="550863" y="2678113"/>
            <a:ext cx="1727200" cy="2055812"/>
          </a:xfrm>
          <a:prstGeom prst="roundRect">
            <a:avLst>
              <a:gd name="adj" fmla="val 4134"/>
            </a:avLst>
          </a:prstGeom>
          <a:solidFill>
            <a:srgbClr val="B2B2B2"/>
          </a:solidFill>
          <a:ln w="28575">
            <a:solidFill>
              <a:schemeClr val="tx1"/>
            </a:solidFill>
            <a:round/>
            <a:headEnd/>
            <a:tailEnd/>
          </a:ln>
          <a:effectLst/>
        </p:spPr>
        <p:txBody>
          <a:bodyPr wrap="none" anchor="ctr"/>
          <a:lstStyle/>
          <a:p>
            <a:pPr algn="ctr"/>
            <a:endParaRPr lang="en-US" sz="1800" b="1">
              <a:solidFill>
                <a:schemeClr val="bg1"/>
              </a:solidFill>
              <a:latin typeface="Tahoma" pitchFamily="34" charset="0"/>
            </a:endParaRPr>
          </a:p>
        </p:txBody>
      </p:sp>
      <p:sp>
        <p:nvSpPr>
          <p:cNvPr id="10245" name="AutoShape 5"/>
          <p:cNvSpPr>
            <a:spLocks noChangeArrowheads="1"/>
          </p:cNvSpPr>
          <p:nvPr/>
        </p:nvSpPr>
        <p:spPr bwMode="auto">
          <a:xfrm>
            <a:off x="622300" y="3748088"/>
            <a:ext cx="1562100" cy="914400"/>
          </a:xfrm>
          <a:prstGeom prst="roundRect">
            <a:avLst>
              <a:gd name="adj" fmla="val 16667"/>
            </a:avLst>
          </a:prstGeom>
          <a:solidFill>
            <a:srgbClr val="0033CC"/>
          </a:solidFill>
          <a:ln w="28575">
            <a:solidFill>
              <a:schemeClr val="tx1"/>
            </a:solidFill>
            <a:round/>
            <a:headEnd/>
            <a:tailEnd/>
          </a:ln>
          <a:effectLst/>
        </p:spPr>
        <p:txBody>
          <a:bodyPr wrap="none" anchor="ctr"/>
          <a:lstStyle/>
          <a:p>
            <a:pPr algn="ctr"/>
            <a:r>
              <a:rPr lang="en-US" altLang="zh-TW" sz="1800" b="1">
                <a:solidFill>
                  <a:schemeClr val="bg1"/>
                </a:solidFill>
                <a:latin typeface="Tahoma" pitchFamily="34" charset="0"/>
              </a:rPr>
              <a:t>Hardware</a:t>
            </a:r>
          </a:p>
        </p:txBody>
      </p:sp>
      <p:sp>
        <p:nvSpPr>
          <p:cNvPr id="10246" name="AutoShape 6"/>
          <p:cNvSpPr>
            <a:spLocks noChangeArrowheads="1"/>
          </p:cNvSpPr>
          <p:nvPr/>
        </p:nvSpPr>
        <p:spPr bwMode="auto">
          <a:xfrm>
            <a:off x="622300" y="2740025"/>
            <a:ext cx="1562100" cy="914400"/>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1800" b="1">
                <a:latin typeface="Tahoma" pitchFamily="34" charset="0"/>
              </a:rPr>
              <a:t>Operating</a:t>
            </a:r>
          </a:p>
          <a:p>
            <a:pPr algn="ctr"/>
            <a:r>
              <a:rPr lang="en-US" altLang="zh-TW" sz="1800" b="1">
                <a:latin typeface="Tahoma" pitchFamily="34" charset="0"/>
              </a:rPr>
              <a:t>System</a:t>
            </a:r>
          </a:p>
        </p:txBody>
      </p:sp>
      <p:sp>
        <p:nvSpPr>
          <p:cNvPr id="10247" name="AutoShape 7"/>
          <p:cNvSpPr>
            <a:spLocks noChangeArrowheads="1"/>
          </p:cNvSpPr>
          <p:nvPr/>
        </p:nvSpPr>
        <p:spPr bwMode="auto">
          <a:xfrm>
            <a:off x="622300" y="1731963"/>
            <a:ext cx="1562100" cy="914400"/>
          </a:xfrm>
          <a:prstGeom prst="roundRect">
            <a:avLst>
              <a:gd name="adj" fmla="val 16667"/>
            </a:avLst>
          </a:prstGeom>
          <a:solidFill>
            <a:srgbClr val="FFCC00"/>
          </a:solidFill>
          <a:ln w="28575">
            <a:solidFill>
              <a:schemeClr val="tx1"/>
            </a:solidFill>
            <a:round/>
            <a:headEnd/>
            <a:tailEnd/>
          </a:ln>
          <a:effectLst/>
        </p:spPr>
        <p:txBody>
          <a:bodyPr wrap="none" anchor="ctr"/>
          <a:lstStyle/>
          <a:p>
            <a:pPr algn="ctr"/>
            <a:r>
              <a:rPr lang="en-US" altLang="zh-TW" sz="1800" b="1">
                <a:latin typeface="Tahoma" pitchFamily="34" charset="0"/>
              </a:rPr>
              <a:t>Applications</a:t>
            </a:r>
          </a:p>
        </p:txBody>
      </p:sp>
      <p:sp>
        <p:nvSpPr>
          <p:cNvPr id="10249" name="AutoShape 9"/>
          <p:cNvSpPr>
            <a:spLocks noChangeArrowheads="1"/>
          </p:cNvSpPr>
          <p:nvPr/>
        </p:nvSpPr>
        <p:spPr bwMode="auto">
          <a:xfrm>
            <a:off x="6311900" y="4189413"/>
            <a:ext cx="1562100" cy="914400"/>
          </a:xfrm>
          <a:prstGeom prst="roundRect">
            <a:avLst>
              <a:gd name="adj" fmla="val 16667"/>
            </a:avLst>
          </a:prstGeom>
          <a:solidFill>
            <a:srgbClr val="0033CC"/>
          </a:solidFill>
          <a:ln w="28575">
            <a:solidFill>
              <a:schemeClr val="tx1"/>
            </a:solidFill>
            <a:round/>
            <a:headEnd/>
            <a:tailEnd/>
          </a:ln>
          <a:effectLst/>
        </p:spPr>
        <p:txBody>
          <a:bodyPr wrap="none" anchor="ctr"/>
          <a:lstStyle/>
          <a:p>
            <a:pPr algn="ctr"/>
            <a:r>
              <a:rPr lang="en-US" altLang="zh-TW" sz="1800" b="1">
                <a:solidFill>
                  <a:schemeClr val="bg1"/>
                </a:solidFill>
                <a:latin typeface="Tahoma" pitchFamily="34" charset="0"/>
              </a:rPr>
              <a:t>Hardware</a:t>
            </a:r>
          </a:p>
        </p:txBody>
      </p:sp>
      <p:sp>
        <p:nvSpPr>
          <p:cNvPr id="10248" name="AutoShape 8"/>
          <p:cNvSpPr>
            <a:spLocks noChangeArrowheads="1"/>
          </p:cNvSpPr>
          <p:nvPr/>
        </p:nvSpPr>
        <p:spPr bwMode="auto">
          <a:xfrm>
            <a:off x="5376863" y="1452563"/>
            <a:ext cx="1727200" cy="2055812"/>
          </a:xfrm>
          <a:prstGeom prst="roundRect">
            <a:avLst>
              <a:gd name="adj" fmla="val 4134"/>
            </a:avLst>
          </a:prstGeom>
          <a:solidFill>
            <a:srgbClr val="B2B2B2"/>
          </a:solidFill>
          <a:ln w="28575">
            <a:solidFill>
              <a:schemeClr val="tx1"/>
            </a:solidFill>
            <a:round/>
            <a:headEnd/>
            <a:tailEnd/>
          </a:ln>
          <a:effectLst/>
        </p:spPr>
        <p:txBody>
          <a:bodyPr wrap="none" anchor="ctr"/>
          <a:lstStyle/>
          <a:p>
            <a:pPr algn="ctr"/>
            <a:endParaRPr lang="en-US" sz="1800" b="1">
              <a:solidFill>
                <a:schemeClr val="bg1"/>
              </a:solidFill>
              <a:latin typeface="Tahoma" pitchFamily="34" charset="0"/>
            </a:endParaRPr>
          </a:p>
        </p:txBody>
      </p:sp>
      <p:sp>
        <p:nvSpPr>
          <p:cNvPr id="10250" name="AutoShape 10"/>
          <p:cNvSpPr>
            <a:spLocks noChangeArrowheads="1"/>
          </p:cNvSpPr>
          <p:nvPr/>
        </p:nvSpPr>
        <p:spPr bwMode="auto">
          <a:xfrm>
            <a:off x="5448300" y="2522538"/>
            <a:ext cx="1562100" cy="914400"/>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1800" b="1">
                <a:latin typeface="Tahoma" pitchFamily="34" charset="0"/>
              </a:rPr>
              <a:t>Operating</a:t>
            </a:r>
          </a:p>
          <a:p>
            <a:pPr algn="ctr"/>
            <a:r>
              <a:rPr lang="en-US" altLang="zh-TW" sz="1800" b="1">
                <a:latin typeface="Tahoma" pitchFamily="34" charset="0"/>
              </a:rPr>
              <a:t>System</a:t>
            </a:r>
          </a:p>
        </p:txBody>
      </p:sp>
      <p:sp>
        <p:nvSpPr>
          <p:cNvPr id="10251" name="AutoShape 11"/>
          <p:cNvSpPr>
            <a:spLocks noChangeArrowheads="1"/>
          </p:cNvSpPr>
          <p:nvPr/>
        </p:nvSpPr>
        <p:spPr bwMode="auto">
          <a:xfrm>
            <a:off x="5448300" y="1514475"/>
            <a:ext cx="1562100" cy="914400"/>
          </a:xfrm>
          <a:prstGeom prst="roundRect">
            <a:avLst>
              <a:gd name="adj" fmla="val 16667"/>
            </a:avLst>
          </a:prstGeom>
          <a:solidFill>
            <a:srgbClr val="FFCC00"/>
          </a:solidFill>
          <a:ln w="28575">
            <a:solidFill>
              <a:schemeClr val="tx1"/>
            </a:solidFill>
            <a:round/>
            <a:headEnd/>
            <a:tailEnd/>
          </a:ln>
          <a:effectLst/>
        </p:spPr>
        <p:txBody>
          <a:bodyPr wrap="none" anchor="ctr"/>
          <a:lstStyle/>
          <a:p>
            <a:pPr algn="ctr"/>
            <a:r>
              <a:rPr lang="en-US" altLang="zh-TW" sz="1800" b="1">
                <a:latin typeface="Tahoma" pitchFamily="34" charset="0"/>
              </a:rPr>
              <a:t>Application</a:t>
            </a:r>
          </a:p>
        </p:txBody>
      </p:sp>
      <p:sp>
        <p:nvSpPr>
          <p:cNvPr id="10252" name="AutoShape 12"/>
          <p:cNvSpPr>
            <a:spLocks noChangeArrowheads="1"/>
          </p:cNvSpPr>
          <p:nvPr/>
        </p:nvSpPr>
        <p:spPr bwMode="auto">
          <a:xfrm>
            <a:off x="6323013" y="3684588"/>
            <a:ext cx="1562100" cy="431800"/>
          </a:xfrm>
          <a:prstGeom prst="roundRect">
            <a:avLst>
              <a:gd name="adj" fmla="val 16667"/>
            </a:avLst>
          </a:prstGeom>
          <a:solidFill>
            <a:schemeClr val="hlink"/>
          </a:solidFill>
          <a:ln w="28575">
            <a:solidFill>
              <a:schemeClr val="tx1"/>
            </a:solidFill>
            <a:round/>
            <a:headEnd/>
            <a:tailEnd/>
          </a:ln>
          <a:effectLst/>
        </p:spPr>
        <p:txBody>
          <a:bodyPr wrap="none" anchor="ctr"/>
          <a:lstStyle/>
          <a:p>
            <a:pPr algn="ctr"/>
            <a:r>
              <a:rPr lang="en-US" altLang="zh-TW" sz="1800" b="1">
                <a:solidFill>
                  <a:schemeClr val="bg1"/>
                </a:solidFill>
                <a:latin typeface="Tahoma" pitchFamily="34" charset="0"/>
              </a:rPr>
              <a:t>Hypervisor</a:t>
            </a:r>
          </a:p>
        </p:txBody>
      </p:sp>
      <p:sp>
        <p:nvSpPr>
          <p:cNvPr id="10279" name="AutoShape 39"/>
          <p:cNvSpPr>
            <a:spLocks noChangeArrowheads="1"/>
          </p:cNvSpPr>
          <p:nvPr/>
        </p:nvSpPr>
        <p:spPr bwMode="auto">
          <a:xfrm>
            <a:off x="5810250" y="1381125"/>
            <a:ext cx="1727200" cy="2055813"/>
          </a:xfrm>
          <a:prstGeom prst="roundRect">
            <a:avLst>
              <a:gd name="adj" fmla="val 4134"/>
            </a:avLst>
          </a:prstGeom>
          <a:solidFill>
            <a:srgbClr val="B2B2B2"/>
          </a:solidFill>
          <a:ln w="28575">
            <a:solidFill>
              <a:schemeClr val="tx1"/>
            </a:solidFill>
            <a:round/>
            <a:headEnd/>
            <a:tailEnd/>
          </a:ln>
          <a:effectLst/>
        </p:spPr>
        <p:txBody>
          <a:bodyPr wrap="none" anchor="ctr"/>
          <a:lstStyle/>
          <a:p>
            <a:pPr algn="ctr"/>
            <a:endParaRPr lang="en-US" sz="1800" b="1">
              <a:solidFill>
                <a:schemeClr val="bg1"/>
              </a:solidFill>
              <a:latin typeface="Tahoma" pitchFamily="34" charset="0"/>
            </a:endParaRPr>
          </a:p>
        </p:txBody>
      </p:sp>
      <p:sp>
        <p:nvSpPr>
          <p:cNvPr id="10280" name="AutoShape 40"/>
          <p:cNvSpPr>
            <a:spLocks noChangeArrowheads="1"/>
          </p:cNvSpPr>
          <p:nvPr/>
        </p:nvSpPr>
        <p:spPr bwMode="auto">
          <a:xfrm>
            <a:off x="5881688" y="2451100"/>
            <a:ext cx="1562100" cy="914400"/>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1800" b="1">
                <a:latin typeface="Tahoma" pitchFamily="34" charset="0"/>
              </a:rPr>
              <a:t>Operating</a:t>
            </a:r>
          </a:p>
          <a:p>
            <a:pPr algn="ctr"/>
            <a:r>
              <a:rPr lang="en-US" altLang="zh-TW" sz="1800" b="1">
                <a:latin typeface="Tahoma" pitchFamily="34" charset="0"/>
              </a:rPr>
              <a:t>System</a:t>
            </a:r>
          </a:p>
        </p:txBody>
      </p:sp>
      <p:sp>
        <p:nvSpPr>
          <p:cNvPr id="10281" name="AutoShape 41"/>
          <p:cNvSpPr>
            <a:spLocks noChangeArrowheads="1"/>
          </p:cNvSpPr>
          <p:nvPr/>
        </p:nvSpPr>
        <p:spPr bwMode="auto">
          <a:xfrm>
            <a:off x="5881688" y="1443038"/>
            <a:ext cx="1562100" cy="914400"/>
          </a:xfrm>
          <a:prstGeom prst="roundRect">
            <a:avLst>
              <a:gd name="adj" fmla="val 16667"/>
            </a:avLst>
          </a:prstGeom>
          <a:solidFill>
            <a:srgbClr val="FFCC00"/>
          </a:solidFill>
          <a:ln w="28575">
            <a:solidFill>
              <a:schemeClr val="tx1"/>
            </a:solidFill>
            <a:round/>
            <a:headEnd/>
            <a:tailEnd/>
          </a:ln>
          <a:effectLst/>
        </p:spPr>
        <p:txBody>
          <a:bodyPr wrap="none" anchor="ctr"/>
          <a:lstStyle/>
          <a:p>
            <a:pPr algn="ctr"/>
            <a:r>
              <a:rPr lang="en-US" altLang="zh-TW" sz="1800" b="1">
                <a:latin typeface="Tahoma" pitchFamily="34" charset="0"/>
              </a:rPr>
              <a:t>Application</a:t>
            </a:r>
          </a:p>
        </p:txBody>
      </p:sp>
      <p:sp>
        <p:nvSpPr>
          <p:cNvPr id="10283" name="AutoShape 43"/>
          <p:cNvSpPr>
            <a:spLocks noChangeArrowheads="1"/>
          </p:cNvSpPr>
          <p:nvPr/>
        </p:nvSpPr>
        <p:spPr bwMode="auto">
          <a:xfrm>
            <a:off x="6240463" y="1268413"/>
            <a:ext cx="1727200" cy="2055812"/>
          </a:xfrm>
          <a:prstGeom prst="roundRect">
            <a:avLst>
              <a:gd name="adj" fmla="val 4134"/>
            </a:avLst>
          </a:prstGeom>
          <a:solidFill>
            <a:srgbClr val="B2B2B2"/>
          </a:solidFill>
          <a:ln w="28575">
            <a:solidFill>
              <a:schemeClr val="tx1"/>
            </a:solidFill>
            <a:round/>
            <a:headEnd/>
            <a:tailEnd/>
          </a:ln>
          <a:effectLst/>
        </p:spPr>
        <p:txBody>
          <a:bodyPr wrap="none" anchor="ctr"/>
          <a:lstStyle/>
          <a:p>
            <a:pPr algn="ctr"/>
            <a:endParaRPr lang="en-US" sz="1800" b="1">
              <a:solidFill>
                <a:schemeClr val="bg1"/>
              </a:solidFill>
              <a:latin typeface="Tahoma" pitchFamily="34" charset="0"/>
            </a:endParaRPr>
          </a:p>
        </p:txBody>
      </p:sp>
      <p:sp>
        <p:nvSpPr>
          <p:cNvPr id="10284" name="AutoShape 44"/>
          <p:cNvSpPr>
            <a:spLocks noChangeArrowheads="1"/>
          </p:cNvSpPr>
          <p:nvPr/>
        </p:nvSpPr>
        <p:spPr bwMode="auto">
          <a:xfrm>
            <a:off x="6311900" y="2338388"/>
            <a:ext cx="1562100" cy="914400"/>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1800" b="1">
                <a:latin typeface="Tahoma" pitchFamily="34" charset="0"/>
              </a:rPr>
              <a:t>Operating</a:t>
            </a:r>
          </a:p>
          <a:p>
            <a:pPr algn="ctr"/>
            <a:r>
              <a:rPr lang="en-US" altLang="zh-TW" sz="1800" b="1">
                <a:latin typeface="Tahoma" pitchFamily="34" charset="0"/>
              </a:rPr>
              <a:t>System</a:t>
            </a:r>
          </a:p>
        </p:txBody>
      </p:sp>
      <p:sp>
        <p:nvSpPr>
          <p:cNvPr id="10285" name="AutoShape 45"/>
          <p:cNvSpPr>
            <a:spLocks noChangeArrowheads="1"/>
          </p:cNvSpPr>
          <p:nvPr/>
        </p:nvSpPr>
        <p:spPr bwMode="auto">
          <a:xfrm>
            <a:off x="6311900" y="1330325"/>
            <a:ext cx="1562100" cy="914400"/>
          </a:xfrm>
          <a:prstGeom prst="roundRect">
            <a:avLst>
              <a:gd name="adj" fmla="val 16667"/>
            </a:avLst>
          </a:prstGeom>
          <a:solidFill>
            <a:srgbClr val="FFCC00"/>
          </a:solidFill>
          <a:ln w="28575">
            <a:solidFill>
              <a:schemeClr val="tx1"/>
            </a:solidFill>
            <a:round/>
            <a:headEnd/>
            <a:tailEnd/>
          </a:ln>
          <a:effectLst/>
        </p:spPr>
        <p:txBody>
          <a:bodyPr wrap="none" anchor="ctr"/>
          <a:lstStyle/>
          <a:p>
            <a:pPr algn="ctr"/>
            <a:r>
              <a:rPr lang="en-US" altLang="zh-TW" sz="1800" b="1">
                <a:latin typeface="Tahoma" pitchFamily="34" charset="0"/>
              </a:rPr>
              <a:t>Application</a:t>
            </a:r>
          </a:p>
        </p:txBody>
      </p:sp>
      <p:sp>
        <p:nvSpPr>
          <p:cNvPr id="10287" name="AutoShape 47"/>
          <p:cNvSpPr>
            <a:spLocks noChangeArrowheads="1"/>
          </p:cNvSpPr>
          <p:nvPr/>
        </p:nvSpPr>
        <p:spPr bwMode="auto">
          <a:xfrm>
            <a:off x="6600825" y="1125538"/>
            <a:ext cx="1727200" cy="2055812"/>
          </a:xfrm>
          <a:prstGeom prst="roundRect">
            <a:avLst>
              <a:gd name="adj" fmla="val 4134"/>
            </a:avLst>
          </a:prstGeom>
          <a:solidFill>
            <a:srgbClr val="B2B2B2"/>
          </a:solidFill>
          <a:ln w="28575">
            <a:solidFill>
              <a:schemeClr val="tx1"/>
            </a:solidFill>
            <a:round/>
            <a:headEnd/>
            <a:tailEnd/>
          </a:ln>
          <a:effectLst/>
        </p:spPr>
        <p:txBody>
          <a:bodyPr wrap="none" anchor="ctr"/>
          <a:lstStyle/>
          <a:p>
            <a:pPr algn="ctr"/>
            <a:endParaRPr lang="en-US" sz="1800" b="1">
              <a:solidFill>
                <a:schemeClr val="bg1"/>
              </a:solidFill>
              <a:latin typeface="Tahoma" pitchFamily="34" charset="0"/>
            </a:endParaRPr>
          </a:p>
        </p:txBody>
      </p:sp>
      <p:sp>
        <p:nvSpPr>
          <p:cNvPr id="10288" name="AutoShape 48"/>
          <p:cNvSpPr>
            <a:spLocks noChangeArrowheads="1"/>
          </p:cNvSpPr>
          <p:nvPr/>
        </p:nvSpPr>
        <p:spPr bwMode="auto">
          <a:xfrm>
            <a:off x="6672263" y="2195513"/>
            <a:ext cx="1562100" cy="914400"/>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1800" b="1">
                <a:latin typeface="Tahoma" pitchFamily="34" charset="0"/>
              </a:rPr>
              <a:t>Operating</a:t>
            </a:r>
          </a:p>
          <a:p>
            <a:pPr algn="ctr"/>
            <a:r>
              <a:rPr lang="en-US" altLang="zh-TW" sz="1800" b="1">
                <a:latin typeface="Tahoma" pitchFamily="34" charset="0"/>
              </a:rPr>
              <a:t>System</a:t>
            </a:r>
          </a:p>
        </p:txBody>
      </p:sp>
      <p:sp>
        <p:nvSpPr>
          <p:cNvPr id="10289" name="AutoShape 49"/>
          <p:cNvSpPr>
            <a:spLocks noChangeArrowheads="1"/>
          </p:cNvSpPr>
          <p:nvPr/>
        </p:nvSpPr>
        <p:spPr bwMode="auto">
          <a:xfrm>
            <a:off x="6672263" y="1187450"/>
            <a:ext cx="1562100" cy="914400"/>
          </a:xfrm>
          <a:prstGeom prst="roundRect">
            <a:avLst>
              <a:gd name="adj" fmla="val 16667"/>
            </a:avLst>
          </a:prstGeom>
          <a:solidFill>
            <a:srgbClr val="FFCC00"/>
          </a:solidFill>
          <a:ln w="28575">
            <a:solidFill>
              <a:schemeClr val="tx1"/>
            </a:solidFill>
            <a:round/>
            <a:headEnd/>
            <a:tailEnd/>
          </a:ln>
          <a:effectLst/>
        </p:spPr>
        <p:txBody>
          <a:bodyPr wrap="none" anchor="ctr"/>
          <a:lstStyle/>
          <a:p>
            <a:pPr algn="ctr"/>
            <a:r>
              <a:rPr lang="en-US" altLang="zh-TW" sz="1800" b="1">
                <a:latin typeface="Tahoma" pitchFamily="34" charset="0"/>
              </a:rPr>
              <a:t>Application</a:t>
            </a:r>
          </a:p>
        </p:txBody>
      </p:sp>
      <p:sp>
        <p:nvSpPr>
          <p:cNvPr id="10291" name="AutoShape 51"/>
          <p:cNvSpPr>
            <a:spLocks noChangeArrowheads="1"/>
          </p:cNvSpPr>
          <p:nvPr/>
        </p:nvSpPr>
        <p:spPr bwMode="auto">
          <a:xfrm>
            <a:off x="6948488" y="1301750"/>
            <a:ext cx="1727200" cy="2055813"/>
          </a:xfrm>
          <a:prstGeom prst="roundRect">
            <a:avLst>
              <a:gd name="adj" fmla="val 4134"/>
            </a:avLst>
          </a:prstGeom>
          <a:solidFill>
            <a:srgbClr val="B2B2B2"/>
          </a:solidFill>
          <a:ln w="28575">
            <a:solidFill>
              <a:schemeClr val="tx1"/>
            </a:solidFill>
            <a:round/>
            <a:headEnd/>
            <a:tailEnd/>
          </a:ln>
          <a:effectLst/>
        </p:spPr>
        <p:txBody>
          <a:bodyPr wrap="none" anchor="ctr"/>
          <a:lstStyle/>
          <a:p>
            <a:pPr algn="ctr"/>
            <a:endParaRPr lang="en-US" sz="1800" b="1">
              <a:solidFill>
                <a:schemeClr val="bg1"/>
              </a:solidFill>
              <a:latin typeface="Tahoma" pitchFamily="34" charset="0"/>
            </a:endParaRPr>
          </a:p>
        </p:txBody>
      </p:sp>
      <p:sp>
        <p:nvSpPr>
          <p:cNvPr id="10292" name="AutoShape 52"/>
          <p:cNvSpPr>
            <a:spLocks noChangeArrowheads="1"/>
          </p:cNvSpPr>
          <p:nvPr/>
        </p:nvSpPr>
        <p:spPr bwMode="auto">
          <a:xfrm>
            <a:off x="7019925" y="2371725"/>
            <a:ext cx="1562100" cy="914400"/>
          </a:xfrm>
          <a:prstGeom prst="roundRect">
            <a:avLst>
              <a:gd name="adj" fmla="val 16667"/>
            </a:avLst>
          </a:prstGeom>
          <a:solidFill>
            <a:srgbClr val="FF3399"/>
          </a:solidFill>
          <a:ln w="28575">
            <a:solidFill>
              <a:schemeClr val="tx1"/>
            </a:solidFill>
            <a:round/>
            <a:headEnd/>
            <a:tailEnd/>
          </a:ln>
          <a:effectLst/>
        </p:spPr>
        <p:txBody>
          <a:bodyPr wrap="none" anchor="ctr"/>
          <a:lstStyle/>
          <a:p>
            <a:pPr algn="ctr"/>
            <a:r>
              <a:rPr lang="en-US" altLang="zh-TW" sz="1800" b="1">
                <a:latin typeface="Tahoma" pitchFamily="34" charset="0"/>
              </a:rPr>
              <a:t>Operating</a:t>
            </a:r>
          </a:p>
          <a:p>
            <a:pPr algn="ctr"/>
            <a:r>
              <a:rPr lang="en-US" altLang="zh-TW" sz="1800" b="1">
                <a:latin typeface="Tahoma" pitchFamily="34" charset="0"/>
              </a:rPr>
              <a:t>System</a:t>
            </a:r>
          </a:p>
        </p:txBody>
      </p:sp>
      <p:sp>
        <p:nvSpPr>
          <p:cNvPr id="10293" name="AutoShape 53"/>
          <p:cNvSpPr>
            <a:spLocks noChangeArrowheads="1"/>
          </p:cNvSpPr>
          <p:nvPr/>
        </p:nvSpPr>
        <p:spPr bwMode="auto">
          <a:xfrm>
            <a:off x="7019925" y="1363663"/>
            <a:ext cx="1562100" cy="914400"/>
          </a:xfrm>
          <a:prstGeom prst="roundRect">
            <a:avLst>
              <a:gd name="adj" fmla="val 16667"/>
            </a:avLst>
          </a:prstGeom>
          <a:solidFill>
            <a:srgbClr val="FFCC00"/>
          </a:solidFill>
          <a:ln w="28575">
            <a:solidFill>
              <a:schemeClr val="tx1"/>
            </a:solidFill>
            <a:round/>
            <a:headEnd/>
            <a:tailEnd/>
          </a:ln>
          <a:effectLst/>
        </p:spPr>
        <p:txBody>
          <a:bodyPr wrap="none" anchor="ctr"/>
          <a:lstStyle/>
          <a:p>
            <a:pPr algn="ctr"/>
            <a:r>
              <a:rPr lang="en-US" altLang="zh-TW" sz="1800" b="1">
                <a:latin typeface="Tahoma" pitchFamily="34" charset="0"/>
              </a:rPr>
              <a:t>Applications</a:t>
            </a:r>
          </a:p>
        </p:txBody>
      </p:sp>
      <p:sp>
        <p:nvSpPr>
          <p:cNvPr id="10294" name="Line 54"/>
          <p:cNvSpPr>
            <a:spLocks noChangeShapeType="1"/>
          </p:cNvSpPr>
          <p:nvPr/>
        </p:nvSpPr>
        <p:spPr bwMode="auto">
          <a:xfrm>
            <a:off x="3070225" y="3109913"/>
            <a:ext cx="2017713" cy="0"/>
          </a:xfrm>
          <a:prstGeom prst="line">
            <a:avLst/>
          </a:prstGeom>
          <a:noFill/>
          <a:ln w="9525">
            <a:solidFill>
              <a:schemeClr val="tx1"/>
            </a:solidFill>
            <a:round/>
            <a:headEnd/>
            <a:tailEnd type="triangle" w="med" len="med"/>
          </a:ln>
          <a:effectLst/>
        </p:spPr>
        <p:txBody>
          <a:bodyPr/>
          <a:lstStyle/>
          <a:p>
            <a:endParaRPr lang="en-IN"/>
          </a:p>
        </p:txBody>
      </p:sp>
      <p:sp>
        <p:nvSpPr>
          <p:cNvPr id="10295" name="Text Box 55"/>
          <p:cNvSpPr txBox="1">
            <a:spLocks noChangeArrowheads="1"/>
          </p:cNvSpPr>
          <p:nvPr/>
        </p:nvSpPr>
        <p:spPr bwMode="auto">
          <a:xfrm>
            <a:off x="395288" y="5300663"/>
            <a:ext cx="8497887" cy="1368425"/>
          </a:xfrm>
          <a:prstGeom prst="rect">
            <a:avLst/>
          </a:prstGeom>
          <a:solidFill>
            <a:schemeClr val="bg1"/>
          </a:solidFill>
          <a:ln w="9525">
            <a:noFill/>
            <a:miter lim="800000"/>
            <a:headEnd/>
            <a:tailEnd/>
          </a:ln>
          <a:effectLst/>
        </p:spPr>
        <p:txBody>
          <a:bodyPr>
            <a:spAutoFit/>
          </a:bodyPr>
          <a:lstStyle/>
          <a:p>
            <a:r>
              <a:rPr lang="en-US" altLang="zh-TW" sz="1400" b="1">
                <a:solidFill>
                  <a:schemeClr val="hlink"/>
                </a:solidFill>
                <a:latin typeface="Arial" pitchFamily="34" charset="0"/>
              </a:rPr>
              <a:t>Hypervisor</a:t>
            </a:r>
            <a:r>
              <a:rPr lang="en-US" altLang="zh-TW" sz="1400">
                <a:latin typeface="Arial" pitchFamily="34" charset="0"/>
              </a:rPr>
              <a:t> is a software program that manages multiple operating systems (or multiple instances of the same operating system) on a single computer system. </a:t>
            </a:r>
          </a:p>
          <a:p>
            <a:r>
              <a:rPr lang="en-US" altLang="zh-TW" sz="1400">
                <a:latin typeface="Arial" pitchFamily="34" charset="0"/>
              </a:rPr>
              <a:t>The hypervisor manages the system's processor, memory, and other resources to allocate what each operating system requires. </a:t>
            </a:r>
          </a:p>
          <a:p>
            <a:r>
              <a:rPr lang="en-US" altLang="zh-TW" sz="1400">
                <a:latin typeface="Arial" pitchFamily="34" charset="0"/>
              </a:rPr>
              <a:t>Hypervisors are designed for a particular processor architecture and may also be called </a:t>
            </a:r>
            <a:r>
              <a:rPr lang="en-US" altLang="zh-TW" sz="1400" b="1">
                <a:solidFill>
                  <a:schemeClr val="hlink"/>
                </a:solidFill>
                <a:latin typeface="Arial" pitchFamily="34" charset="0"/>
              </a:rPr>
              <a:t>virtualization managers</a:t>
            </a:r>
            <a:r>
              <a:rPr lang="en-US" altLang="zh-TW" sz="1400">
                <a:latin typeface="Arial" pitchFamily="34" charset="0"/>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UK 黑黃">
  <a:themeElements>
    <a:clrScheme name="NUK 黑黃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UK 黑黃">
      <a:majorFont>
        <a:latin typeface="Times New Roman"/>
        <a:ea typeface="DFKai-SB"/>
        <a:cs typeface=""/>
      </a:majorFont>
      <a:minorFont>
        <a:latin typeface="Times New Roman"/>
        <a:ea typeface="DFKai-S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600" b="0" i="0" u="none" strike="noStrike" cap="none" normalizeH="0" baseline="0" smtClean="0">
            <a:ln>
              <a:noFill/>
            </a:ln>
            <a:solidFill>
              <a:schemeClr val="tx1"/>
            </a:solidFill>
            <a:effectLst/>
            <a:latin typeface="Times New Roman" pitchFamily="18" charset="0"/>
            <a:ea typeface="PMingLiU" pitchFamily="18" charset="-12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600" b="0" i="0" u="none" strike="noStrike" cap="none" normalizeH="0" baseline="0" smtClean="0">
            <a:ln>
              <a:noFill/>
            </a:ln>
            <a:solidFill>
              <a:schemeClr val="tx1"/>
            </a:solidFill>
            <a:effectLst/>
            <a:latin typeface="Times New Roman" pitchFamily="18" charset="0"/>
            <a:ea typeface="PMingLiU" pitchFamily="18" charset="-120"/>
          </a:defRPr>
        </a:defPPr>
      </a:lstStyle>
    </a:lnDef>
  </a:objectDefaults>
  <a:extraClrSchemeLst>
    <a:extraClrScheme>
      <a:clrScheme name="NUK 黑黃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UK 黑黃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UK 黑黃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UK 黑黃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UK 黑黃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UK 黑黃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UK 黑黃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UK 黑黃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UK 黑黃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UK 黑黃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UK 黑黃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UK 黑黃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NUK 黑黃</Template>
  <TotalTime>575</TotalTime>
  <Words>2680</Words>
  <Application>Microsoft Office PowerPoint</Application>
  <PresentationFormat>On-screen Show (4:3)</PresentationFormat>
  <Paragraphs>629</Paragraphs>
  <Slides>48</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PMingLiU</vt:lpstr>
      <vt:lpstr>Times New Roman</vt:lpstr>
      <vt:lpstr>DFKai-SB</vt:lpstr>
      <vt:lpstr>Arial Black</vt:lpstr>
      <vt:lpstr>SimHei</vt:lpstr>
      <vt:lpstr>Tahoma</vt:lpstr>
      <vt:lpstr>Verdana</vt:lpstr>
      <vt:lpstr>NUK 黑黃</vt:lpstr>
      <vt:lpstr>Virtualization Techniques for Cloud Computing</vt:lpstr>
      <vt:lpstr>Outline</vt:lpstr>
      <vt:lpstr>In the computer-age…</vt:lpstr>
      <vt:lpstr>A Lot of Servers/Machines...</vt:lpstr>
      <vt:lpstr>A Lot of Servers/Machines... </vt:lpstr>
      <vt:lpstr>Virtualization</vt:lpstr>
      <vt:lpstr>The Use of Computers</vt:lpstr>
      <vt:lpstr>Virtualization </vt:lpstr>
      <vt:lpstr>Virtualization -- a Server for Multiple Applications/OS</vt:lpstr>
      <vt:lpstr>Capacity Utilization</vt:lpstr>
      <vt:lpstr>Why now?</vt:lpstr>
      <vt:lpstr>Hardware evolution </vt:lpstr>
      <vt:lpstr>Software maturity</vt:lpstr>
      <vt:lpstr>Types of Virtualization</vt:lpstr>
      <vt:lpstr>Full Virtualization</vt:lpstr>
      <vt:lpstr>Full Virtualization</vt:lpstr>
      <vt:lpstr>Full Virtualization</vt:lpstr>
      <vt:lpstr>Full Virtualization -- challenge </vt:lpstr>
      <vt:lpstr>Restrict on Intel IA32 Protection Rings</vt:lpstr>
      <vt:lpstr>The challenges of x86 hardware virtualization</vt:lpstr>
      <vt:lpstr>The Problems and the Solutions</vt:lpstr>
      <vt:lpstr>Binary translation</vt:lpstr>
      <vt:lpstr>Binary translation</vt:lpstr>
      <vt:lpstr>OS assisted (Paravirtualization)</vt:lpstr>
      <vt:lpstr>OS assisted (Paravirtualization)</vt:lpstr>
      <vt:lpstr>Hardware Assisted Virtualization</vt:lpstr>
      <vt:lpstr>Hardware Assisted Virtualization</vt:lpstr>
      <vt:lpstr>OS-Level Virtualization</vt:lpstr>
      <vt:lpstr>Confusion…</vt:lpstr>
      <vt:lpstr>Application virtualization</vt:lpstr>
      <vt:lpstr>Memory Virtualization </vt:lpstr>
      <vt:lpstr>Device and I/O Virtualization</vt:lpstr>
      <vt:lpstr>Techniques for X86 virtualization </vt:lpstr>
      <vt:lpstr>Virtualization</vt:lpstr>
      <vt:lpstr>Issues in Virtualization for Cloud-Computing</vt:lpstr>
      <vt:lpstr>Issues in Virtualization for Cloud-Computing</vt:lpstr>
      <vt:lpstr>Issues in Virtualization for Cloud-Computing</vt:lpstr>
      <vt:lpstr>Running multiple OS and applications</vt:lpstr>
      <vt:lpstr>Popular hypervisors</vt:lpstr>
      <vt:lpstr>Steps to use Xen</vt:lpstr>
      <vt:lpstr>Issues related to clouds with Xen</vt:lpstr>
      <vt:lpstr>Objectives of managing clouds</vt:lpstr>
      <vt:lpstr>Some solutions for managing clouds</vt:lpstr>
      <vt:lpstr>Why use abiCloud?</vt:lpstr>
      <vt:lpstr>Issues in Virtualization for Cloud-Computing</vt:lpstr>
      <vt:lpstr>Issues in Cloud-API</vt:lpstr>
      <vt:lpstr>Issues in Virtualization for Cloud-Computing</vt:lpstr>
      <vt:lpstr>Reference</vt:lpstr>
    </vt:vector>
  </TitlesOfParts>
  <Company>NUK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Virtualization Techniques for Cloud Computing 2.  Web Services and "Cloud"-API</dc:title>
  <dc:creator>JohnwWu</dc:creator>
  <cp:lastModifiedBy>welcomr</cp:lastModifiedBy>
  <cp:revision>81</cp:revision>
  <dcterms:created xsi:type="dcterms:W3CDTF">2009-07-07T01:26:57Z</dcterms:created>
  <dcterms:modified xsi:type="dcterms:W3CDTF">2015-07-28T09:06:58Z</dcterms:modified>
</cp:coreProperties>
</file>