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3" r:id="rId5"/>
    <p:sldMasterId id="2147483713" r:id="rId6"/>
    <p:sldMasterId id="2147483734" r:id="rId7"/>
  </p:sldMasterIdLst>
  <p:notesMasterIdLst>
    <p:notesMasterId r:id="rId34"/>
  </p:notesMasterIdLst>
  <p:sldIdLst>
    <p:sldId id="257" r:id="rId8"/>
    <p:sldId id="259" r:id="rId9"/>
    <p:sldId id="258" r:id="rId10"/>
    <p:sldId id="344" r:id="rId11"/>
    <p:sldId id="260" r:id="rId12"/>
    <p:sldId id="274" r:id="rId13"/>
    <p:sldId id="380" r:id="rId14"/>
    <p:sldId id="382" r:id="rId15"/>
    <p:sldId id="381" r:id="rId16"/>
    <p:sldId id="264" r:id="rId17"/>
    <p:sldId id="265" r:id="rId18"/>
    <p:sldId id="266" r:id="rId19"/>
    <p:sldId id="267" r:id="rId20"/>
    <p:sldId id="268" r:id="rId21"/>
    <p:sldId id="269" r:id="rId22"/>
    <p:sldId id="270" r:id="rId23"/>
    <p:sldId id="271" r:id="rId24"/>
    <p:sldId id="272" r:id="rId25"/>
    <p:sldId id="273" r:id="rId26"/>
    <p:sldId id="275" r:id="rId27"/>
    <p:sldId id="320" r:id="rId28"/>
    <p:sldId id="321" r:id="rId29"/>
    <p:sldId id="322" r:id="rId30"/>
    <p:sldId id="384" r:id="rId31"/>
    <p:sldId id="383" r:id="rId32"/>
    <p:sldId id="3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0315" autoAdjust="0"/>
  </p:normalViewPr>
  <p:slideViewPr>
    <p:cSldViewPr snapToGrid="0">
      <p:cViewPr varScale="1">
        <p:scale>
          <a:sx n="100" d="100"/>
          <a:sy n="100" d="100"/>
        </p:scale>
        <p:origin x="99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presProps" Target="presProps.xml"/><Relationship Id="rId8" Type="http://schemas.openxmlformats.org/officeDocument/2006/relationships/slide" Target="slides/slide1.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5F825E-0908-4274-ACAA-6DEEB31DB407}" type="datetimeFigureOut">
              <a:rPr lang="en-US" smtClean="0"/>
              <a:t>8/14/2024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AB9BD1-FB16-4E58-9FAE-BCB7FE179BF5}" type="slidenum">
              <a:rPr lang="en-US" smtClean="0"/>
              <a:t>‹Nº›</a:t>
            </a:fld>
            <a:endParaRPr lang="en-US"/>
          </a:p>
        </p:txBody>
      </p:sp>
    </p:spTree>
    <p:extLst>
      <p:ext uri="{BB962C8B-B14F-4D97-AF65-F5344CB8AC3E}">
        <p14:creationId xmlns:p14="http://schemas.microsoft.com/office/powerpoint/2010/main" val="3193363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baseline="0" dirty="0"/>
              <a:t>Virtualizing your Datacenter with Windows Server 2012 R2 &amp; System Center 2012 R2</a:t>
            </a:r>
            <a:endParaRPr lang="en-US" sz="1200" dirty="0"/>
          </a:p>
          <a:p>
            <a:endParaRPr lang="en-US" dirty="0"/>
          </a:p>
          <a:p>
            <a:pPr marL="0" marR="0">
              <a:spcBef>
                <a:spcPts val="0"/>
              </a:spcBef>
              <a:spcAft>
                <a:spcPts val="0"/>
              </a:spcAft>
            </a:pPr>
            <a:r>
              <a:rPr lang="en-US" sz="1200" kern="1200" dirty="0">
                <a:solidFill>
                  <a:srgbClr val="000000"/>
                </a:solidFill>
                <a:effectLst/>
                <a:latin typeface="+mn-lt"/>
                <a:ea typeface="Times New Roman" panose="02020603050405020304" pitchFamily="18" charset="0"/>
                <a:cs typeface="Times New Roman" panose="02020603050405020304" pitchFamily="18" charset="0"/>
              </a:rPr>
              <a:t>Attend this IT Camp, Virtualizing your Datacenter with Windows Server 2012 R2 &amp; System Center 2012 R2, to gain a deep understanding of the strides made in helping businesses consolidate workloads and improve server utilization while reducing costs through comprehensive management using System Center. </a:t>
            </a:r>
          </a:p>
          <a:p>
            <a:pPr marL="0" marR="0">
              <a:spcBef>
                <a:spcPts val="0"/>
              </a:spcBef>
              <a:spcAft>
                <a:spcPts val="0"/>
              </a:spcAft>
            </a:pPr>
            <a:endParaRPr lang="en-US" sz="1200" kern="1200" dirty="0">
              <a:solidFill>
                <a:srgbClr val="000000"/>
              </a:solidFill>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200" kern="1200" dirty="0">
                <a:solidFill>
                  <a:srgbClr val="000000"/>
                </a:solidFill>
                <a:effectLst/>
                <a:latin typeface="+mn-lt"/>
                <a:ea typeface="Times New Roman" panose="02020603050405020304" pitchFamily="18" charset="0"/>
                <a:cs typeface="Times New Roman" panose="02020603050405020304" pitchFamily="18" charset="0"/>
              </a:rPr>
              <a:t>At this event, you will get hands-on experience on how System Center helps you realize the most value from Hyper-V infrastructure. You will learn how System Center Virtual Machine Manager provides powerful management capabilities for a VMware environment through virtual machine management, monitoring, and automation. Finally, the camp will walk you through some of the options for migrating virtual machines from VMware to Microsoft.</a:t>
            </a:r>
          </a:p>
          <a:p>
            <a:endParaRPr lang="en-US" dirty="0"/>
          </a:p>
        </p:txBody>
      </p:sp>
      <p:sp>
        <p:nvSpPr>
          <p:cNvPr id="4" name="Slide Number Placeholder 3"/>
          <p:cNvSpPr>
            <a:spLocks noGrp="1"/>
          </p:cNvSpPr>
          <p:nvPr>
            <p:ph type="sldNum" sz="quarter" idx="10"/>
          </p:nvPr>
        </p:nvSpPr>
        <p:spPr/>
        <p:txBody>
          <a:bodyPr/>
          <a:lstStyle/>
          <a:p>
            <a:fld id="{3C1AD1F8-85C8-4BEF-8FD3-D9F35D614EDB}"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732849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kern="1200" dirty="0">
                <a:solidFill>
                  <a:schemeClr val="tx1"/>
                </a:solidFill>
                <a:effectLst/>
                <a:latin typeface="Segoe UI Light" pitchFamily="34" charset="0"/>
                <a:ea typeface="+mn-ea"/>
                <a:cs typeface="+mn-cs"/>
              </a:rPr>
              <a:t>How does VMware Compare?</a:t>
            </a:r>
          </a:p>
          <a:p>
            <a:endParaRPr lang="en-US" sz="800" b="1" kern="1200" dirty="0">
              <a:solidFill>
                <a:schemeClr val="tx1"/>
              </a:solidFill>
              <a:effectLst/>
              <a:latin typeface="Segoe UI Light" pitchFamily="34" charset="0"/>
              <a:ea typeface="+mn-ea"/>
              <a:cs typeface="+mn-cs"/>
            </a:endParaRPr>
          </a:p>
          <a:p>
            <a:r>
              <a:rPr lang="en-US" sz="800" kern="1200" dirty="0">
                <a:solidFill>
                  <a:schemeClr val="tx1"/>
                </a:solidFill>
                <a:effectLst/>
                <a:latin typeface="Segoe UI Light" pitchFamily="34" charset="0"/>
                <a:ea typeface="+mn-ea"/>
                <a:cs typeface="+mn-cs"/>
              </a:rPr>
              <a:t>The table shows a comparison between Windows Server 2012 R2 Hyper-V, and both the VMware vSphere Hypervisor; VMware’s free standalone hypervisor, and VMware vSphere 5.5 Enterprise Plus; VMware’s per-CPU licensed, most advanced edition.</a:t>
            </a:r>
          </a:p>
          <a:p>
            <a:endParaRPr lang="en-US" sz="800" kern="1200" dirty="0">
              <a:solidFill>
                <a:schemeClr val="tx1"/>
              </a:solidFill>
              <a:effectLst/>
              <a:latin typeface="Segoe UI Light" pitchFamily="34" charset="0"/>
              <a:ea typeface="+mn-ea"/>
              <a:cs typeface="+mn-cs"/>
            </a:endParaRPr>
          </a:p>
          <a:p>
            <a:r>
              <a:rPr lang="en-US" sz="800" kern="1200" dirty="0">
                <a:solidFill>
                  <a:schemeClr val="tx1"/>
                </a:solidFill>
                <a:effectLst/>
                <a:latin typeface="Segoe UI Light" pitchFamily="34" charset="0"/>
                <a:ea typeface="+mn-ea"/>
                <a:cs typeface="+mn-cs"/>
              </a:rPr>
              <a:t>The table above shows that Hyper-V has a number of advantages from a scalability perspective, especially when it comes to comparison with the vSphere Hypervisor.  vSphere 5.5 brought a number of scalability increases for vSphere environments, doubling the number of host logical processors supported from 160 to 320, and doubling the host physical memory from 2TB to 4TB, but this still only brings vSphere up to the level that Hyper-V has been offering since September 2012, at the launch of Windows Server 2012 Hyper-V.</a:t>
            </a:r>
          </a:p>
          <a:p>
            <a:endParaRPr lang="en-US" sz="800" kern="1200" dirty="0">
              <a:solidFill>
                <a:schemeClr val="tx1"/>
              </a:solidFill>
              <a:effectLst/>
              <a:latin typeface="Segoe UI Light" pitchFamily="34" charset="0"/>
              <a:ea typeface="+mn-ea"/>
              <a:cs typeface="+mn-cs"/>
            </a:endParaRPr>
          </a:p>
          <a:p>
            <a:r>
              <a:rPr lang="en-US" sz="800" kern="1200" dirty="0">
                <a:solidFill>
                  <a:schemeClr val="tx1"/>
                </a:solidFill>
                <a:effectLst/>
                <a:latin typeface="Segoe UI Light" pitchFamily="34" charset="0"/>
                <a:ea typeface="+mn-ea"/>
                <a:cs typeface="+mn-cs"/>
              </a:rPr>
              <a:t>VMware positions the vSphere Hypervisor as simple, entry-level solution designed to allow users to experience the benefits of VMware’s virtualization platform at no cost, however on closer examination, certain restrictions are imposed which prevent customers utilizing the solution at scale, meaning customers have to purchase, at significant cost, one of the more advanced vSphere editions.</a:t>
            </a:r>
          </a:p>
          <a:p>
            <a:endParaRPr lang="en-US" sz="800" kern="1200" dirty="0">
              <a:solidFill>
                <a:schemeClr val="tx1"/>
              </a:solidFill>
              <a:effectLst/>
              <a:latin typeface="Segoe UI Light" pitchFamily="34" charset="0"/>
              <a:ea typeface="+mn-ea"/>
              <a:cs typeface="+mn-cs"/>
            </a:endParaRPr>
          </a:p>
          <a:p>
            <a:r>
              <a:rPr lang="en-US" sz="800" kern="1200" dirty="0">
                <a:solidFill>
                  <a:schemeClr val="tx1"/>
                </a:solidFill>
                <a:effectLst/>
                <a:latin typeface="Segoe UI Light" pitchFamily="34" charset="0"/>
                <a:ea typeface="+mn-ea"/>
                <a:cs typeface="+mn-cs"/>
              </a:rPr>
              <a:t>Since the launch of vSphere 5.0, in 2011, VMware has regularly discussed the inclusion of 32 virtual processors within a virtual machine, yet at the time, this was exclusive to the Enterprise Plus edition of vSphere, and not the vSphere Hypervisor, vSphere 5.0 Essentials, Essentials Plus, Standard, and Enterprise editions, which were all capped at 8 virtual processors per virtual machine.  With vSphere 5.1, and subsequently, 5.5, however, the Enterprise edition can now support VMs with up to 32 vCPUs, and the Enterprise Plus edition, 64 vCPUs.  Compare this with Hyper-V in Windows Server 2012 and 2012 R2, and customers not only receive up to 64 virtual processors per virtual machine, but this comes with no SKU-specific restrictions.  Customers are free to run the most demanding of their workloads on Hyper-V, without additional costs or expensive edition upgrades.  The table also shows that both Windows Server 2012 R2 Hyper-V and vSphere 5.5 deliver up to 1TB of memory to an individual virtual machine.</a:t>
            </a:r>
          </a:p>
          <a:p>
            <a:endParaRPr lang="en-US" sz="800" kern="1200" dirty="0">
              <a:solidFill>
                <a:schemeClr val="tx1"/>
              </a:solidFill>
              <a:effectLst/>
              <a:latin typeface="Segoe UI Light" pitchFamily="34" charset="0"/>
              <a:ea typeface="+mn-ea"/>
              <a:cs typeface="+mn-cs"/>
            </a:endParaRPr>
          </a:p>
          <a:p>
            <a:r>
              <a:rPr lang="en-US" sz="800" kern="1200" dirty="0">
                <a:solidFill>
                  <a:schemeClr val="tx1"/>
                </a:solidFill>
                <a:effectLst/>
                <a:latin typeface="Segoe UI Light" pitchFamily="34" charset="0"/>
                <a:ea typeface="+mn-ea"/>
                <a:cs typeface="+mn-cs"/>
              </a:rPr>
              <a:t>Previously, the vSphere Hypervisor was physically limited from consuming more than 32GB of memory, which severely restricted VM sizes, however this restriction has been lifted with the 5.5 release.  From an individual host perspective, Hyper-V also supports double the number of active virtual machines per host, than both the vSphere Hypervisor and vSphere 5.5 Enterprise Plus, ensuring customers can realize even greater levels of density for their key workloads, whilst achieving a better return on investment.</a:t>
            </a:r>
          </a:p>
          <a:p>
            <a:endParaRPr lang="en-US" sz="800" kern="1200" dirty="0">
              <a:solidFill>
                <a:schemeClr val="tx1"/>
              </a:solidFill>
              <a:effectLst/>
              <a:latin typeface="Segoe UI Light" pitchFamily="34" charset="0"/>
              <a:ea typeface="+mn-ea"/>
              <a:cs typeface="+mn-cs"/>
            </a:endParaRPr>
          </a:p>
          <a:p>
            <a:r>
              <a:rPr lang="en-US" sz="800" kern="1200" dirty="0">
                <a:solidFill>
                  <a:schemeClr val="tx1"/>
                </a:solidFill>
                <a:effectLst/>
                <a:latin typeface="Segoe UI Light" pitchFamily="34" charset="0"/>
                <a:ea typeface="+mn-ea"/>
                <a:cs typeface="+mn-cs"/>
              </a:rPr>
              <a:t>Whilst virtualization itself is an incredibly important aspect within the datacenter, resiliency and high availability of workloads is of equal importance. The inclusion of Failover Clustering with Windows Server 2012 R2 enables customers to achieve massive scale with an unparalleled number of nodes within a cluster, and virtual machines per cluster.  Unfortunately, the vSphere Hypervisor alone doesn’t provide any high availability, or resiliency features, and customers must purchase vSphere 5.5 to unlock these features, and even then, cluster sizes are restricted to only 32 nodes, and 4,000 virtual machines per cluster, which is considerably smaller than the 64 nodes, and 8,000 VMs supported by Windows Server 2012 R2.</a:t>
            </a:r>
            <a:endParaRPr lang="en-US" dirty="0"/>
          </a:p>
          <a:p>
            <a:endParaRPr lang="en-US" dirty="0"/>
          </a:p>
        </p:txBody>
      </p:sp>
      <p:sp>
        <p:nvSpPr>
          <p:cNvPr id="4" name="Slide Number Placeholder 3"/>
          <p:cNvSpPr>
            <a:spLocks noGrp="1"/>
          </p:cNvSpPr>
          <p:nvPr>
            <p:ph type="sldNum" sz="quarter" idx="10"/>
          </p:nvPr>
        </p:nvSpPr>
        <p:spPr/>
        <p:txBody>
          <a:bodyPr/>
          <a:lstStyle/>
          <a:p>
            <a:fld id="{DA4AEB75-0B90-4720-BBE9-307F6640DD65}"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198680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how do we manage Hyper-V?  Well, for starters, you can make use of the integrated MMC management interfaces that are built into Windows Server, such as Hyper-V Manager and Failover Cluster Manager, to manage a smaller number of hosts and virtual machines, however as you start to grow, or look to utilize more advanced features and capabilities, System Center, in particular, Virtual Machine Manager, starts to play a critical role.</a:t>
            </a:r>
          </a:p>
          <a:p>
            <a:endParaRPr lang="en-US" baseline="0" dirty="0"/>
          </a:p>
          <a:p>
            <a:r>
              <a:rPr lang="en-US" baseline="0" dirty="0"/>
              <a:t>VMM provides support for up to 1,000 Hyper-V hosts, and provides a centralized view of up to 25,000 VMs running across those hosts, which is significantly greater scalability than what is provided by the inbox interfaces alone.  VMM also provides a richer interface for management of those VMs, as show in the graphic </a:t>
            </a:r>
            <a:r>
              <a:rPr lang="en-US" b="1" baseline="0" dirty="0"/>
              <a:t>&lt;click&gt;</a:t>
            </a:r>
          </a:p>
          <a:p>
            <a:endParaRPr lang="en-US" b="1" baseline="0" dirty="0"/>
          </a:p>
          <a:p>
            <a:r>
              <a:rPr lang="en-US" b="0" baseline="0" dirty="0"/>
              <a:t>VMM provides support for a variety of current and older versions of Hyper-V, including both the Windows Server and Hyper-V Server versions, back from 2008 R2 SP1, through to 2012 R2.  In addition, those hosts don’t have to be in trusted domains, with VMM providing support for hosts that may be located in untrusted domains, or networks with disjointed namespaces, or DMZs.</a:t>
            </a:r>
          </a:p>
          <a:p>
            <a:endParaRPr lang="en-US" b="0" baseline="0" dirty="0"/>
          </a:p>
          <a:p>
            <a:r>
              <a:rPr lang="en-US" b="0" baseline="0" dirty="0"/>
              <a:t>The name, Virtual Machine Manager, in some ways, is misleading, as VMM provides considerably more capability than just VM management, extending to Services, along with deep fabric integration through the network, storage and compute integration points that you’ll explore throughout this course.</a:t>
            </a:r>
          </a:p>
          <a:p>
            <a:endParaRPr lang="en-US" b="0" baseline="0" dirty="0"/>
          </a:p>
          <a:p>
            <a:r>
              <a:rPr lang="en-US" b="0" baseline="0" dirty="0"/>
              <a:t>VMM isn’t also restricted to managing just Hyper-V host, with it’s VM management capabilities extended to support management of virtual machines running on both VMware and Citrix hypervisors.</a:t>
            </a:r>
          </a:p>
          <a:p>
            <a:endParaRPr lang="en-US" b="0" baseline="0" dirty="0"/>
          </a:p>
          <a:p>
            <a:r>
              <a:rPr lang="en-US" b="1" baseline="0" dirty="0"/>
              <a:t>&lt;next slide&gt;</a:t>
            </a:r>
            <a:endParaRPr lang="en-US" b="1" dirty="0"/>
          </a:p>
        </p:txBody>
      </p:sp>
      <p:sp>
        <p:nvSpPr>
          <p:cNvPr id="4" name="Slide Number Placeholder 3"/>
          <p:cNvSpPr>
            <a:spLocks noGrp="1"/>
          </p:cNvSpPr>
          <p:nvPr>
            <p:ph type="sldNum" sz="quarter" idx="10"/>
          </p:nvPr>
        </p:nvSpPr>
        <p:spPr/>
        <p:txBody>
          <a:bodyPr/>
          <a:lstStyle/>
          <a:p>
            <a:fld id="{3C1AD1F8-85C8-4BEF-8FD3-D9F35D614EDB}"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738025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on the slide, we have a number of components.</a:t>
            </a:r>
          </a:p>
          <a:p>
            <a:endParaRPr lang="en-US" dirty="0"/>
          </a:p>
          <a:p>
            <a:r>
              <a:rPr lang="en-US" dirty="0"/>
              <a:t>Firstly, in grey, we have our hosts, and these are connected to a management server, over the network.  Each management server can manage 1000 hosts, and up to 25,000 virtual machines.  This is significant scalability, and more than</a:t>
            </a:r>
            <a:r>
              <a:rPr lang="en-US" baseline="0" dirty="0"/>
              <a:t> enough headroom for many organizations.  System Center 2012 R2 VMM has been significantly enhanced in terms of it’s scalability.</a:t>
            </a:r>
          </a:p>
          <a:p>
            <a:endParaRPr lang="en-US" baseline="0" dirty="0"/>
          </a:p>
          <a:p>
            <a:r>
              <a:rPr lang="en-US" baseline="0" dirty="0"/>
              <a:t>This management server relies on a couple of key components.  Firstly, it requires a SQL Server database, which it utilizes to store it’s key information about the virtualized infrastructure.  Secondly, VMM requires a library.  This can be a file share on the same server as VMM, or on a completely different file server.  As long as VMM can access it, it will be able to use the library server to store it’s key pieces of information, such as offline VMs, templates, PowerShell scripts, ISO files and more.  VMM can attach to multiple library servers and shares, and can manage duplication between them ensuring at deployment time, the most appropriate file shares to the target deployment hosts are used.</a:t>
            </a:r>
          </a:p>
          <a:p>
            <a:endParaRPr lang="en-US" baseline="0" dirty="0"/>
          </a:p>
          <a:p>
            <a:r>
              <a:rPr lang="en-US" baseline="0" dirty="0"/>
              <a:t>In addition, to use the VMM management server, IT admins will need to install a management console.  This could be installed on the same server as the management server, or could be installed on an alternative server, or client OS.</a:t>
            </a:r>
          </a:p>
          <a:p>
            <a:endParaRPr lang="en-US" baseline="0" dirty="0"/>
          </a:p>
          <a:p>
            <a:pPr marL="0" marR="0" indent="0" algn="l" defTabSz="914363" rtl="0" eaLnBrk="1" fontAlgn="auto" latinLnBrk="0" hangingPunct="1">
              <a:lnSpc>
                <a:spcPct val="90000"/>
              </a:lnSpc>
              <a:spcBef>
                <a:spcPts val="0"/>
              </a:spcBef>
              <a:spcAft>
                <a:spcPts val="333"/>
              </a:spcAft>
              <a:buClrTx/>
              <a:buSzTx/>
              <a:buFontTx/>
              <a:buNone/>
              <a:tabLst/>
              <a:defRPr/>
            </a:pPr>
            <a:r>
              <a:rPr lang="en-US" b="1" baseline="0" dirty="0"/>
              <a:t>&lt;click&gt;</a:t>
            </a:r>
            <a:endParaRPr lang="en-US" b="1" dirty="0"/>
          </a:p>
          <a:p>
            <a:endParaRPr lang="en-US" dirty="0"/>
          </a:p>
          <a:p>
            <a:r>
              <a:rPr lang="en-US" dirty="0"/>
              <a:t>In</a:t>
            </a:r>
            <a:r>
              <a:rPr lang="en-US" baseline="0" dirty="0"/>
              <a:t> previous releases of VMM, there was a basic Self-Service Portal that administrators could use to delegate access to virtual machines to different users or groups, however this has now been replaced with a significantly more capable, rich and streamlined self-service portal in the form of System Center 2012 R2 App Controller, which we’ll look at in more depth later.  This also utilizes a SQL database, and can harness the same SQL Server as VMM, or a separate one.</a:t>
            </a:r>
          </a:p>
          <a:p>
            <a:endParaRPr lang="en-US" baseline="0" dirty="0"/>
          </a:p>
          <a:p>
            <a:pPr marL="0" marR="0" indent="0" algn="l" defTabSz="914363" rtl="0" eaLnBrk="1" fontAlgn="auto" latinLnBrk="0" hangingPunct="1">
              <a:lnSpc>
                <a:spcPct val="90000"/>
              </a:lnSpc>
              <a:spcBef>
                <a:spcPts val="0"/>
              </a:spcBef>
              <a:spcAft>
                <a:spcPts val="333"/>
              </a:spcAft>
              <a:buClrTx/>
              <a:buSzTx/>
              <a:buFontTx/>
              <a:buNone/>
              <a:tabLst/>
              <a:defRPr/>
            </a:pPr>
            <a:r>
              <a:rPr lang="en-US" b="1" baseline="0" dirty="0"/>
              <a:t>&lt;next slide&gt;</a:t>
            </a:r>
            <a:endParaRPr lang="en-US" b="1" dirty="0"/>
          </a:p>
        </p:txBody>
      </p:sp>
      <p:sp>
        <p:nvSpPr>
          <p:cNvPr id="4" name="Header Placeholder 3"/>
          <p:cNvSpPr>
            <a:spLocks noGrp="1"/>
          </p:cNvSpPr>
          <p:nvPr>
            <p:ph type="hdr" sz="quarter" idx="10"/>
          </p:nvPr>
        </p:nvSpPr>
        <p:spPr/>
        <p:txBody>
          <a:bodyPr/>
          <a:lstStyle/>
          <a:p>
            <a:r>
              <a:rPr lang="en-US">
                <a:solidFill>
                  <a:prstClr val="black"/>
                </a:solidFill>
              </a:rPr>
              <a:t>Windows Server Management Marketing</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9779E6A-31AB-419D-A757-065ACB40A091}" type="datetime1">
              <a:rPr lang="en-US">
                <a:solidFill>
                  <a:prstClr val="black"/>
                </a:solidFill>
              </a:rPr>
              <a:pPr/>
              <a:t>8/14/2024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903540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we ensure</a:t>
            </a:r>
            <a:r>
              <a:rPr lang="en-US" baseline="0" dirty="0"/>
              <a:t> that VMM is resilient?  Well, with VMM becoming more pivotal to the scaled management of Hyper-V hosts and VMs, it’s certainly important that we ensure VMM is resilient, and thankfully, it’s pretty straightforward.  Obviously, you could run VMM, and all of it’s key components, inside a single, or a set of VMs on top of a Hyper-V Cluster, however VMM has resiliency mechanisms of it’s own, built in.</a:t>
            </a:r>
          </a:p>
          <a:p>
            <a:endParaRPr lang="en-US" baseline="0" dirty="0"/>
          </a:p>
          <a:p>
            <a:r>
              <a:rPr lang="en-US" baseline="0" dirty="0"/>
              <a:t>Firstly, the management server itself.  Well, if you choose to install VMM on a Windows Server OS that is part of a cluster, VMM’s installer will recognize this, and prompt the administrator to install in a HA configuration, ensuring that upon failure of a management server node, another will take over.  This would compare with the kind of functionality provided by vCenter Heartbeat – an additional product customers can purchase to ensure vCenter is more resilient.  With VMM, it’s included in the box at no additional cost, and with the enhancements around Guest Clustering support offered by the underlying hypervisor, it’s a solution that is achievable for many customers.</a:t>
            </a:r>
          </a:p>
          <a:p>
            <a:endParaRPr lang="en-US" baseline="0" dirty="0"/>
          </a:p>
          <a:p>
            <a:r>
              <a:rPr lang="en-US" baseline="0" dirty="0"/>
              <a:t>Secondly, the library – this could be made highly available by utilizing a clustered file server, ensuring the shares VMM needs to store it’s key data, such as offline VMs, templates, ISOs </a:t>
            </a:r>
            <a:r>
              <a:rPr lang="en-US" baseline="0" dirty="0" err="1"/>
              <a:t>etc</a:t>
            </a:r>
            <a:r>
              <a:rPr lang="en-US" baseline="0" dirty="0"/>
              <a:t>, is as available as possible.</a:t>
            </a:r>
          </a:p>
          <a:p>
            <a:endParaRPr lang="en-US" baseline="0" dirty="0"/>
          </a:p>
          <a:p>
            <a:r>
              <a:rPr lang="en-US" baseline="0" dirty="0"/>
              <a:t>Thirdly, we need a resilient database, which could be achieved through SQL Clustering.</a:t>
            </a:r>
          </a:p>
          <a:p>
            <a:endParaRPr lang="en-US" baseline="0" dirty="0"/>
          </a:p>
          <a:p>
            <a:r>
              <a:rPr lang="en-US" baseline="0" dirty="0"/>
              <a:t>Finally, App Controller, used for Self-Service, can be placed behind an NLB, with App Controller instances running on multiple web servers, and if one fails, another will provide access for the end users.</a:t>
            </a:r>
          </a:p>
          <a:p>
            <a:endParaRPr lang="en-US" baseline="0" dirty="0"/>
          </a:p>
          <a:p>
            <a:pPr marL="0" marR="0" indent="0" algn="l" defTabSz="914363" rtl="0" eaLnBrk="1" fontAlgn="auto" latinLnBrk="0" hangingPunct="1">
              <a:lnSpc>
                <a:spcPct val="90000"/>
              </a:lnSpc>
              <a:spcBef>
                <a:spcPts val="0"/>
              </a:spcBef>
              <a:spcAft>
                <a:spcPts val="333"/>
              </a:spcAft>
              <a:buClrTx/>
              <a:buSzTx/>
              <a:buFontTx/>
              <a:buNone/>
              <a:tabLst/>
              <a:defRPr/>
            </a:pPr>
            <a:r>
              <a:rPr lang="en-US" b="1" baseline="0" dirty="0"/>
              <a:t>&lt;next slide&gt;</a:t>
            </a:r>
            <a:endParaRPr lang="en-US" b="1" dirty="0"/>
          </a:p>
        </p:txBody>
      </p:sp>
      <p:sp>
        <p:nvSpPr>
          <p:cNvPr id="4" name="Header Placeholder 3"/>
          <p:cNvSpPr>
            <a:spLocks noGrp="1"/>
          </p:cNvSpPr>
          <p:nvPr>
            <p:ph type="hdr" sz="quarter" idx="10"/>
          </p:nvPr>
        </p:nvSpPr>
        <p:spPr/>
        <p:txBody>
          <a:bodyPr/>
          <a:lstStyle/>
          <a:p>
            <a:r>
              <a:rPr lang="en-US">
                <a:solidFill>
                  <a:prstClr val="black"/>
                </a:solidFill>
              </a:rPr>
              <a:t>Windows Server Management Marketing</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9779E6A-31AB-419D-A757-065ACB40A091}" type="datetime1">
              <a:rPr lang="en-US">
                <a:solidFill>
                  <a:prstClr val="black"/>
                </a:solidFill>
              </a:rPr>
              <a:pPr/>
              <a:t>8/14/2024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4201790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before we start to</a:t>
            </a:r>
            <a:r>
              <a:rPr lang="en-US" baseline="0" dirty="0"/>
              <a:t> look at both Hyper-V &amp; Virtual Machine Manager in more detail, it’s important we understand some of the other key System Center components that play a part in managing the datacenter.</a:t>
            </a:r>
          </a:p>
          <a:p>
            <a:endParaRPr lang="en-US" baseline="0" dirty="0"/>
          </a:p>
          <a:p>
            <a:r>
              <a:rPr lang="en-US" b="0" baseline="0" dirty="0"/>
              <a:t>Firstly, we have VMM, which we’re going to look at extensively, as this is the key tool you’ll use to manage your hypervisor hosts, along with the VMs and services on top.  It provides complete control of the virtualized infrastructure and centralizes all of the key management tasks so you rarely need to visit either Hyper-V Manager, or Failover Cluster Manager again.</a:t>
            </a:r>
          </a:p>
          <a:p>
            <a:endParaRPr lang="en-US" b="0" baseline="0" dirty="0"/>
          </a:p>
          <a:p>
            <a:r>
              <a:rPr lang="en-US" b="1" baseline="0" dirty="0"/>
              <a:t>&lt;click&gt;</a:t>
            </a:r>
          </a:p>
          <a:p>
            <a:r>
              <a:rPr lang="en-US" b="0" baseline="0" dirty="0"/>
              <a:t>For organizations exploring Private Clouds, self-service becomes an important consideration as a way to provide end users, and application owners with the ability to consume IT infrastructure, in a controlled and abstracted way. </a:t>
            </a:r>
            <a:r>
              <a:rPr lang="en-US" dirty="0">
                <a:effectLst/>
              </a:rPr>
              <a:t>App Controller provides a common self-service experience that can help you easily configure, deploy, and manage virtual machines and services across private and public clouds.  These could be private clouds on your premises, on a service provider premises, or Windows</a:t>
            </a:r>
            <a:r>
              <a:rPr lang="en-US" baseline="0" dirty="0">
                <a:effectLst/>
              </a:rPr>
              <a:t> Azure public clouds.</a:t>
            </a:r>
          </a:p>
          <a:p>
            <a:endParaRPr lang="en-US" b="0" baseline="0" dirty="0">
              <a:effectLst/>
            </a:endParaRPr>
          </a:p>
          <a:p>
            <a:r>
              <a:rPr lang="en-US" b="1" baseline="0" dirty="0">
                <a:effectLst/>
              </a:rPr>
              <a:t>&lt;click&gt;</a:t>
            </a:r>
          </a:p>
          <a:p>
            <a:r>
              <a:rPr lang="en-US" b="0" baseline="0" dirty="0"/>
              <a:t>We then think about monitoring.  How does IT gain insight into the infrastructure, both at the fabric, and the application layers?  Well, </a:t>
            </a:r>
            <a:r>
              <a:rPr lang="en-US" dirty="0">
                <a:effectLst/>
              </a:rPr>
              <a:t>Operations Manager provides infrastructure monitoring that is flexible and cost-effective, helps ensure the predictable performance and availability of vital applications, and offers comprehensive monitoring for your datacenter and cloud, both private and public.</a:t>
            </a:r>
          </a:p>
          <a:p>
            <a:endParaRPr lang="en-US" b="0" baseline="0" dirty="0">
              <a:effectLst/>
            </a:endParaRPr>
          </a:p>
          <a:p>
            <a:r>
              <a:rPr lang="en-US" b="1" baseline="0" dirty="0">
                <a:effectLst/>
              </a:rPr>
              <a:t>&lt;click&gt;</a:t>
            </a:r>
          </a:p>
          <a:p>
            <a:r>
              <a:rPr lang="en-US" dirty="0">
                <a:effectLst/>
              </a:rPr>
              <a:t>Service Manager provides an integrated platform for automating and adapting your organization’s IT service management best practices, such as those found in Microsoft Operations Framework (MOF) and Information Technology Infrastructure Library (ITIL). It provides built-in processes for incident and problem resolution, change control, and asset lifecycle management</a:t>
            </a:r>
            <a:r>
              <a:rPr lang="en-US" b="0" baseline="0" dirty="0">
                <a:effectLst/>
              </a:rPr>
              <a:t>.  It also provides a rich self-service portal for requesting access to resources that could then be consumed through App Controller.</a:t>
            </a:r>
          </a:p>
          <a:p>
            <a:endParaRPr lang="en-US" b="0" baseline="0" dirty="0">
              <a:effectLst/>
            </a:endParaRPr>
          </a:p>
          <a:p>
            <a:r>
              <a:rPr lang="en-US" b="1" baseline="0" dirty="0">
                <a:effectLst/>
              </a:rPr>
              <a:t>&lt;click&gt;</a:t>
            </a:r>
            <a:endParaRPr lang="en-US" b="0" baseline="0" dirty="0">
              <a:effectLst/>
            </a:endParaRPr>
          </a:p>
          <a:p>
            <a:r>
              <a:rPr lang="en-US" dirty="0">
                <a:effectLst/>
              </a:rPr>
              <a:t>Orchestrator is a workflow management solution for the data center. Orchestrator lets you automate the creation, monitoring, and deployment of resources in your environment.  It helps IT to automate key tasks</a:t>
            </a:r>
            <a:r>
              <a:rPr lang="en-US" baseline="0" dirty="0">
                <a:effectLst/>
              </a:rPr>
              <a:t> and processes, along with integrating both Microsoft and non-Microsoft systems, platforms and applications, to increase efficiencies within the environment.</a:t>
            </a:r>
          </a:p>
          <a:p>
            <a:endParaRPr lang="en-US" b="1" baseline="0" dirty="0">
              <a:effectLst/>
            </a:endParaRPr>
          </a:p>
          <a:p>
            <a:r>
              <a:rPr lang="en-US" b="1" baseline="0" dirty="0">
                <a:effectLst/>
              </a:rPr>
              <a:t>&lt;click&gt;</a:t>
            </a:r>
            <a:endParaRPr lang="en-US" b="0" baseline="0" dirty="0">
              <a:effectLst/>
            </a:endParaRPr>
          </a:p>
          <a:p>
            <a:r>
              <a:rPr lang="en-US" b="0" baseline="0" dirty="0">
                <a:effectLst/>
              </a:rPr>
              <a:t>Finally, we have Data Protection Manager. </a:t>
            </a:r>
            <a:r>
              <a:rPr lang="en-US" dirty="0">
                <a:effectLst/>
              </a:rPr>
              <a:t>Data Protection Manager (DPM) enables disk-based and tape-based data protection and recovery for servers such as SQL Server, Exchange Server, SharePoint, virtual servers, file servers, and support for Windows desktops and laptops. DPM can also centrally manage system state and Bare Metal Recovery (BMR).</a:t>
            </a:r>
          </a:p>
          <a:p>
            <a:endParaRPr lang="en-US" dirty="0">
              <a:effectLst/>
            </a:endParaRPr>
          </a:p>
          <a:p>
            <a:r>
              <a:rPr lang="en-US" dirty="0">
                <a:effectLst/>
              </a:rPr>
              <a:t>Together, these components</a:t>
            </a:r>
            <a:r>
              <a:rPr lang="en-US" baseline="0" dirty="0">
                <a:effectLst/>
              </a:rPr>
              <a:t> form System Center, and as mentioned earlier, they are available as a single product, licensed via 2 SKUs, Standard or Datacenter, depending on your virtualization needs.</a:t>
            </a:r>
            <a:endParaRPr lang="en-US" dirty="0">
              <a:effectLst/>
            </a:endParaRPr>
          </a:p>
          <a:p>
            <a:endParaRPr lang="en-US" b="1" dirty="0">
              <a:effectLst/>
            </a:endParaRPr>
          </a:p>
          <a:p>
            <a:r>
              <a:rPr lang="en-US" b="1" dirty="0">
                <a:effectLst/>
              </a:rPr>
              <a:t>&lt;next slide&gt;</a:t>
            </a:r>
          </a:p>
        </p:txBody>
      </p:sp>
      <p:sp>
        <p:nvSpPr>
          <p:cNvPr id="4" name="Slide Number Placeholder 3"/>
          <p:cNvSpPr>
            <a:spLocks noGrp="1"/>
          </p:cNvSpPr>
          <p:nvPr>
            <p:ph type="sldNum" sz="quarter" idx="10"/>
          </p:nvPr>
        </p:nvSpPr>
        <p:spPr/>
        <p:txBody>
          <a:bodyPr/>
          <a:lstStyle/>
          <a:p>
            <a:fld id="{DA4AEB75-0B90-4720-BBE9-307F6640DD65}" type="slidenum">
              <a:rPr lang="en-US">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1423408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So</a:t>
            </a:r>
            <a:r>
              <a:rPr lang="en-US" b="1" baseline="0" dirty="0"/>
              <a:t> how can I deploy Hyper-V?</a:t>
            </a:r>
          </a:p>
          <a:p>
            <a:endParaRPr lang="en-US" baseline="0" dirty="0"/>
          </a:p>
          <a:p>
            <a:r>
              <a:rPr lang="en-US" baseline="0" dirty="0"/>
              <a:t>Well, pretty much in the same ways you can deploy vSphere, with some subtle differences.</a:t>
            </a:r>
          </a:p>
          <a:p>
            <a:endParaRPr lang="en-US" baseline="0" dirty="0"/>
          </a:p>
          <a:p>
            <a:r>
              <a:rPr lang="en-US" baseline="0" dirty="0"/>
              <a:t>Firstly, you can download the ISO file from the web, burn it to a DVD (or attach it to a Virtual CD in an iLO-type approach), and boot the machine, installing in the way many are familiar with.  The installation, depending on your hardware, will take around 20 minutes, end to end, but may be much faster on more modern hardware.</a:t>
            </a:r>
          </a:p>
          <a:p>
            <a:endParaRPr lang="en-US" baseline="0" dirty="0"/>
          </a:p>
          <a:p>
            <a:r>
              <a:rPr lang="en-US" b="1" baseline="0" dirty="0"/>
              <a:t>&lt;click&gt;</a:t>
            </a:r>
          </a:p>
          <a:p>
            <a:r>
              <a:rPr lang="en-US" baseline="0" dirty="0"/>
              <a:t>Alternatively, you could extract those same files from the ISO, but place them on a bootable USB, and boot from there, installing Windows Server &amp; Hyper-V onto the local disk.</a:t>
            </a:r>
          </a:p>
          <a:p>
            <a:endParaRPr lang="en-US" baseline="0" dirty="0"/>
          </a:p>
          <a:p>
            <a:r>
              <a:rPr lang="en-US" b="1" baseline="0" dirty="0"/>
              <a:t>&lt;click&gt;</a:t>
            </a:r>
          </a:p>
          <a:p>
            <a:r>
              <a:rPr lang="en-US" dirty="0"/>
              <a:t>Finally, you could deploy Hyper-V over the network,</a:t>
            </a:r>
            <a:r>
              <a:rPr lang="en-US" baseline="0" dirty="0"/>
              <a:t> which would be similar to the approach taken by VMware, who allow booting over the network from a regular PXE infrastructure, or with more recent developments, through a mechanism called Auto Deploy, which used vCenter and an Auto Deploy server to push an ESXi image across the network onto hosts.  From a Hyper-V perspective, this network deployment could be via the core, inbox Windows Deployment Services, or, enhanced with VMM.</a:t>
            </a:r>
          </a:p>
          <a:p>
            <a:endParaRPr lang="en-US" baseline="0" dirty="0"/>
          </a:p>
          <a:p>
            <a:r>
              <a:rPr lang="en-US" b="1" baseline="0" dirty="0"/>
              <a:t>&lt;next slide&gt;</a:t>
            </a:r>
            <a:endParaRPr lang="en-US" b="1" dirty="0"/>
          </a:p>
        </p:txBody>
      </p:sp>
      <p:sp>
        <p:nvSpPr>
          <p:cNvPr id="4" name="Header Placeholder 3"/>
          <p:cNvSpPr>
            <a:spLocks noGrp="1"/>
          </p:cNvSpPr>
          <p:nvPr>
            <p:ph type="hdr" sz="quarter" idx="10"/>
          </p:nvPr>
        </p:nvSpPr>
        <p:spPr/>
        <p:txBody>
          <a:bodyPr/>
          <a:lstStyle/>
          <a:p>
            <a:r>
              <a:rPr lang="en-US" dirty="0">
                <a:solidFill>
                  <a:prstClr val="black"/>
                </a:solidFill>
              </a:rPr>
              <a:t>Windows Server Management Marketing</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9779E6A-31AB-419D-A757-065ACB40A091}" type="datetime1">
              <a:rPr lang="en-US" smtClean="0">
                <a:solidFill>
                  <a:prstClr val="black"/>
                </a:solidFill>
              </a:rPr>
              <a:pPr/>
              <a:t>8/14/2024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3640753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before we deploy a new Hyper-V-enabled image to a blank server, there’s a little bit of work we may</a:t>
            </a:r>
            <a:r>
              <a:rPr lang="en-US" baseline="0" dirty="0"/>
              <a:t> want to do to streamline that process and ensure we’re sending the correct image, and configuration down to the host in question.</a:t>
            </a:r>
          </a:p>
          <a:p>
            <a:endParaRPr lang="en-US" baseline="0" dirty="0"/>
          </a:p>
          <a:p>
            <a:r>
              <a:rPr lang="en-US" baseline="0" dirty="0"/>
              <a:t>Before initiating the actual deployment of the image, VMM will initiate a collection of information about the target host, and allow the IT administrator to make a few selections and configuration choices, before VMM automates the remainder of the tasks.</a:t>
            </a:r>
          </a:p>
          <a:p>
            <a:endParaRPr lang="en-US" baseline="0" dirty="0"/>
          </a:p>
          <a:p>
            <a:pPr marL="0" marR="0" indent="0" algn="l" defTabSz="914363" rtl="0" eaLnBrk="1" fontAlgn="auto" latinLnBrk="0" hangingPunct="1">
              <a:lnSpc>
                <a:spcPct val="90000"/>
              </a:lnSpc>
              <a:spcBef>
                <a:spcPts val="0"/>
              </a:spcBef>
              <a:spcAft>
                <a:spcPts val="333"/>
              </a:spcAft>
              <a:buClrTx/>
              <a:buSzTx/>
              <a:buFontTx/>
              <a:buNone/>
              <a:tabLst/>
              <a:defRPr/>
            </a:pPr>
            <a:r>
              <a:rPr lang="en-US" b="1" baseline="0" dirty="0"/>
              <a:t>&lt;click&gt;</a:t>
            </a:r>
            <a:endParaRPr lang="en-US" baseline="0" dirty="0"/>
          </a:p>
          <a:p>
            <a:endParaRPr lang="en-US" baseline="0" dirty="0"/>
          </a:p>
          <a:p>
            <a:r>
              <a:rPr lang="en-US" baseline="0" dirty="0"/>
              <a:t>The first key task that VMM executes, is an OOB reboot, or wake up.  For this to work, VMM will need the IP address of the Baseboard Management Controller of the target host.  Admins can provide the IP specifically, or scan a range, but once located VMM will initiate the wake up, or reboot depending on the current state of that target host.</a:t>
            </a:r>
          </a:p>
          <a:p>
            <a:endParaRPr lang="en-US" baseline="0" dirty="0"/>
          </a:p>
          <a:p>
            <a:pPr marL="0" marR="0" indent="0" algn="l" defTabSz="914363" rtl="0" eaLnBrk="1" fontAlgn="auto" latinLnBrk="0" hangingPunct="1">
              <a:lnSpc>
                <a:spcPct val="90000"/>
              </a:lnSpc>
              <a:spcBef>
                <a:spcPts val="0"/>
              </a:spcBef>
              <a:spcAft>
                <a:spcPts val="333"/>
              </a:spcAft>
              <a:buClrTx/>
              <a:buSzTx/>
              <a:buFontTx/>
              <a:buNone/>
              <a:tabLst/>
              <a:defRPr/>
            </a:pPr>
            <a:r>
              <a:rPr lang="en-US" b="1" baseline="0" dirty="0"/>
              <a:t>&lt;click&gt;</a:t>
            </a:r>
          </a:p>
          <a:p>
            <a:pPr marL="0" marR="0" indent="0" algn="l" defTabSz="914363" rtl="0" eaLnBrk="1" fontAlgn="auto" latinLnBrk="0" hangingPunct="1">
              <a:lnSpc>
                <a:spcPct val="90000"/>
              </a:lnSpc>
              <a:spcBef>
                <a:spcPts val="0"/>
              </a:spcBef>
              <a:spcAft>
                <a:spcPts val="333"/>
              </a:spcAft>
              <a:buClrTx/>
              <a:buSzTx/>
              <a:buFontTx/>
              <a:buNone/>
              <a:tabLst/>
              <a:defRPr/>
            </a:pPr>
            <a:endParaRPr lang="en-US" b="1" baseline="0" dirty="0"/>
          </a:p>
          <a:p>
            <a:pPr marL="0" marR="0" indent="0" algn="l" defTabSz="914363" rtl="0" eaLnBrk="1" fontAlgn="auto" latinLnBrk="0" hangingPunct="1">
              <a:lnSpc>
                <a:spcPct val="90000"/>
              </a:lnSpc>
              <a:spcBef>
                <a:spcPts val="0"/>
              </a:spcBef>
              <a:spcAft>
                <a:spcPts val="333"/>
              </a:spcAft>
              <a:buClrTx/>
              <a:buSzTx/>
              <a:buFontTx/>
              <a:buNone/>
              <a:tabLst/>
              <a:defRPr/>
            </a:pPr>
            <a:r>
              <a:rPr lang="en-US" b="0" baseline="0" dirty="0"/>
              <a:t>VMM will then orchestrate the target host to PXE boot and attach to the WDS server that we talked about earlier.  VMM and the WDS server work in harmony to firstly </a:t>
            </a:r>
            <a:r>
              <a:rPr lang="en-US" b="1" baseline="0" dirty="0"/>
              <a:t>&lt;click&gt;</a:t>
            </a:r>
            <a:r>
              <a:rPr lang="en-US" b="0" baseline="0" dirty="0"/>
              <a:t> authorize that host to PXE boot and attach to the WDS server, and then </a:t>
            </a:r>
            <a:r>
              <a:rPr lang="en-US" b="1" baseline="0" dirty="0"/>
              <a:t>&lt;click&gt;</a:t>
            </a:r>
            <a:r>
              <a:rPr lang="en-US" b="0" baseline="0" dirty="0"/>
              <a:t> for the WDS server to deliver a VMM-specific WinPE image down to the target host.  It’s important to note that not just any physical server, or desktop, PXE booting off the WDS server, will receive this WinPE image – VMM has provided the WDS server with specific information on what to send over to the host located at the IP/MAC address specified earlier in the process.</a:t>
            </a:r>
          </a:p>
          <a:p>
            <a:pPr marL="0" marR="0" indent="0" algn="l" defTabSz="914363" rtl="0" eaLnBrk="1" fontAlgn="auto" latinLnBrk="0" hangingPunct="1">
              <a:lnSpc>
                <a:spcPct val="90000"/>
              </a:lnSpc>
              <a:spcBef>
                <a:spcPts val="0"/>
              </a:spcBef>
              <a:spcAft>
                <a:spcPts val="333"/>
              </a:spcAft>
              <a:buClrTx/>
              <a:buSzTx/>
              <a:buFontTx/>
              <a:buNone/>
              <a:tabLst/>
              <a:defRPr/>
            </a:pPr>
            <a:endParaRPr lang="en-US" b="0" baseline="0" dirty="0"/>
          </a:p>
          <a:p>
            <a:pPr marL="0" marR="0" indent="0" algn="l" defTabSz="914363" rtl="0" eaLnBrk="1" fontAlgn="auto" latinLnBrk="0" hangingPunct="1">
              <a:lnSpc>
                <a:spcPct val="90000"/>
              </a:lnSpc>
              <a:spcBef>
                <a:spcPts val="0"/>
              </a:spcBef>
              <a:spcAft>
                <a:spcPts val="333"/>
              </a:spcAft>
              <a:buClrTx/>
              <a:buSzTx/>
              <a:buFontTx/>
              <a:buNone/>
              <a:tabLst/>
              <a:defRPr/>
            </a:pPr>
            <a:r>
              <a:rPr lang="en-US" b="1" baseline="0" dirty="0"/>
              <a:t>&lt;click&gt;</a:t>
            </a:r>
            <a:endParaRPr lang="en-US" b="1" dirty="0"/>
          </a:p>
          <a:p>
            <a:r>
              <a:rPr lang="en-US" baseline="0" dirty="0"/>
              <a:t>Once WinPE is loaded, a number of pre-defined scripts will execute automatically, triggering a collection of information about network adaptors, and disks, and this information </a:t>
            </a:r>
            <a:r>
              <a:rPr lang="en-US" b="1" baseline="0" dirty="0"/>
              <a:t>&lt;click&gt;</a:t>
            </a:r>
            <a:r>
              <a:rPr lang="en-US" b="0" baseline="0" dirty="0"/>
              <a:t> is sent back to VMM and presented in the wizard, so the user can continue on, knowing specific information about the networking and storage configuration of that target host, and they can now configure the deployment in respect of that information.</a:t>
            </a:r>
          </a:p>
          <a:p>
            <a:endParaRPr lang="en-US" b="0" baseline="0" dirty="0"/>
          </a:p>
          <a:p>
            <a:pPr marL="0" marR="0" indent="0" algn="l" defTabSz="914363" rtl="0" eaLnBrk="1" fontAlgn="auto" latinLnBrk="0" hangingPunct="1">
              <a:lnSpc>
                <a:spcPct val="90000"/>
              </a:lnSpc>
              <a:spcBef>
                <a:spcPts val="0"/>
              </a:spcBef>
              <a:spcAft>
                <a:spcPts val="333"/>
              </a:spcAft>
              <a:buClrTx/>
              <a:buSzTx/>
              <a:buFontTx/>
              <a:buNone/>
              <a:tabLst/>
              <a:defRPr/>
            </a:pPr>
            <a:r>
              <a:rPr lang="en-US" b="1" baseline="0" dirty="0"/>
              <a:t>&lt;next slide&gt;</a:t>
            </a:r>
            <a:endParaRPr lang="en-US" b="1" dirty="0"/>
          </a:p>
          <a:p>
            <a:endParaRPr lang="en-US" dirty="0"/>
          </a:p>
        </p:txBody>
      </p:sp>
      <p:sp>
        <p:nvSpPr>
          <p:cNvPr id="4" name="Slide Number Placeholder 3"/>
          <p:cNvSpPr>
            <a:spLocks noGrp="1"/>
          </p:cNvSpPr>
          <p:nvPr>
            <p:ph type="sldNum" sz="quarter" idx="10"/>
          </p:nvPr>
        </p:nvSpPr>
        <p:spPr/>
        <p:txBody>
          <a:bodyPr/>
          <a:lstStyle/>
          <a:p>
            <a:fld id="{3C1AD1F8-85C8-4BEF-8FD3-D9F35D614EDB}"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29337591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administrator has all the</a:t>
            </a:r>
            <a:r>
              <a:rPr lang="en-US" baseline="0" dirty="0"/>
              <a:t> information from deep discovery, the admin continues the wizard, provides a computer name, configures networks, local storage options </a:t>
            </a:r>
            <a:r>
              <a:rPr lang="en-US" baseline="0" dirty="0" err="1"/>
              <a:t>etc</a:t>
            </a:r>
            <a:r>
              <a:rPr lang="en-US" baseline="0" dirty="0"/>
              <a:t>, and chooses a physical computer profile.  The physical computer profile is a set of configuration options that are used by VMM to standardize deployment of new hosts into the infrastructure.  These host profiles will have a number of configuration options, that relate to network, storage, drivers, naming, but most importantly, the physical computer profile has a Hyper-V image, contained within a VHD or VHDX file, assigned to it. These Physical Computer Profiles, drivers and VHDX files are stored in VMM’s library.</a:t>
            </a:r>
          </a:p>
          <a:p>
            <a:endParaRPr lang="en-US" baseline="0" dirty="0"/>
          </a:p>
          <a:p>
            <a:r>
              <a:rPr lang="en-US" baseline="0" dirty="0"/>
              <a:t>So, when the admin finally finishes the wizard, VMM starts the deployment process.  The host will have been shut down after deep discovery, </a:t>
            </a:r>
            <a:r>
              <a:rPr lang="en-US" b="1" baseline="0" dirty="0"/>
              <a:t>&lt;click&gt;</a:t>
            </a:r>
            <a:r>
              <a:rPr lang="en-US" baseline="0" dirty="0"/>
              <a:t> so VMM will first wake up that host, using the BMC. </a:t>
            </a:r>
            <a:r>
              <a:rPr lang="en-US" b="1" baseline="0" dirty="0"/>
              <a:t>&lt;click&gt;</a:t>
            </a:r>
            <a:r>
              <a:rPr lang="en-US" baseline="0" dirty="0"/>
              <a:t> It will coordinate the host to boot from PXE and again, </a:t>
            </a:r>
            <a:r>
              <a:rPr lang="en-US" b="1" baseline="0" dirty="0"/>
              <a:t>&lt;click&gt; </a:t>
            </a:r>
            <a:r>
              <a:rPr lang="en-US" b="0" baseline="0" dirty="0"/>
              <a:t>work in conjunction with the WDS server to allow this particular host to PXE boot and connect to the WDS server itself. </a:t>
            </a:r>
            <a:r>
              <a:rPr lang="en-US" b="1" baseline="0" dirty="0"/>
              <a:t>&lt;click&gt;  </a:t>
            </a:r>
            <a:r>
              <a:rPr lang="en-US" b="0" baseline="0" dirty="0"/>
              <a:t>Once connected, the host will download a WinPE image, and </a:t>
            </a:r>
            <a:r>
              <a:rPr lang="en-US" b="1" baseline="0" dirty="0"/>
              <a:t>&lt;click&gt; </a:t>
            </a:r>
            <a:r>
              <a:rPr lang="en-US" b="0" baseline="0" dirty="0"/>
              <a:t>begin executing the custom scripts and partition configuration.</a:t>
            </a:r>
          </a:p>
          <a:p>
            <a:endParaRPr lang="en-US" b="0" baseline="0" dirty="0"/>
          </a:p>
          <a:p>
            <a:r>
              <a:rPr lang="en-US" b="0" baseline="0" dirty="0"/>
              <a:t>Once this stage has completed, </a:t>
            </a:r>
            <a:r>
              <a:rPr lang="en-US" b="1" baseline="0" dirty="0"/>
              <a:t>&lt;click&gt; </a:t>
            </a:r>
            <a:r>
              <a:rPr lang="en-US" b="0" baseline="0" dirty="0"/>
              <a:t>VMM will push down the VHD/VHDX file to the host.  Note, this is configuring the host for a boot from VHD configuration, rather than a traditional Windows Server install.  VMM pushes the image down from the library, onto the host’s newly partitioned hard drive. </a:t>
            </a:r>
            <a:r>
              <a:rPr lang="en-US" b="1" baseline="0" dirty="0"/>
              <a:t>&lt;click&gt;  </a:t>
            </a:r>
            <a:r>
              <a:rPr lang="en-US" b="0" baseline="0" dirty="0"/>
              <a:t>Once complete, VMM will inject drivers </a:t>
            </a:r>
            <a:r>
              <a:rPr lang="en-US" b="1" baseline="0" dirty="0"/>
              <a:t>&lt;click&gt;</a:t>
            </a:r>
            <a:r>
              <a:rPr lang="en-US" b="0" baseline="0" dirty="0"/>
              <a:t>, run the customization wizards and join the host to the domain, enable Hyper-V if required, and whilst doing so, brings the new host into VMM’s complete management control and finishes off the process with any post-install scripts that it needs itself, or that have been added by the administrator.</a:t>
            </a:r>
          </a:p>
          <a:p>
            <a:endParaRPr lang="en-US" b="0" baseline="0" dirty="0"/>
          </a:p>
          <a:p>
            <a:r>
              <a:rPr lang="en-US" b="0" baseline="0" dirty="0"/>
              <a:t>The admin is left with a new Hyper-V host, which can now accept virtual machines.</a:t>
            </a:r>
          </a:p>
          <a:p>
            <a:endParaRPr lang="en-US" b="0" baseline="0" dirty="0"/>
          </a:p>
          <a:p>
            <a:r>
              <a:rPr lang="en-US" b="1" baseline="0" dirty="0"/>
              <a:t>&lt;next slide&gt;</a:t>
            </a:r>
          </a:p>
        </p:txBody>
      </p:sp>
      <p:sp>
        <p:nvSpPr>
          <p:cNvPr id="4" name="Slide Number Placeholder 3"/>
          <p:cNvSpPr>
            <a:spLocks noGrp="1"/>
          </p:cNvSpPr>
          <p:nvPr>
            <p:ph type="sldNum" sz="quarter" idx="10"/>
          </p:nvPr>
        </p:nvSpPr>
        <p:spPr/>
        <p:txBody>
          <a:bodyPr/>
          <a:lstStyle/>
          <a:p>
            <a:fld id="{3C1AD1F8-85C8-4BEF-8FD3-D9F35D614EDB}"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1343550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this compare, on paper, with VMware?</a:t>
            </a:r>
          </a:p>
          <a:p>
            <a:endParaRPr lang="en-US" dirty="0"/>
          </a:p>
          <a:p>
            <a:r>
              <a:rPr lang="en-US" dirty="0"/>
              <a:t>Well,</a:t>
            </a:r>
            <a:r>
              <a:rPr lang="en-US" baseline="0" dirty="0"/>
              <a:t> as the table shows, both vendors provide options for customers to centrally deploy the hypervisor, however VMware do provide one option to deploy the hypervisor stateless, into memory of the physical server, and hold the state elsewhere, using the Auto Deploy technology we discussed earlier.  What’s interesting to note is, that in vSphere 5.0, this stateless method was the only way to use Auto Deploy, however VMware have since provided more options that fit with the more traditional ways of deploying OS images to servers with local spinning media.</a:t>
            </a:r>
          </a:p>
          <a:p>
            <a:endParaRPr lang="en-US" baseline="0" dirty="0"/>
          </a:p>
          <a:p>
            <a:r>
              <a:rPr lang="en-US" b="1" baseline="0" dirty="0"/>
              <a:t>&lt;next slide&gt;</a:t>
            </a:r>
            <a:endParaRPr lang="en-US" b="1" dirty="0"/>
          </a:p>
        </p:txBody>
      </p:sp>
      <p:sp>
        <p:nvSpPr>
          <p:cNvPr id="4" name="Header Placeholder 3"/>
          <p:cNvSpPr>
            <a:spLocks noGrp="1"/>
          </p:cNvSpPr>
          <p:nvPr>
            <p:ph type="hdr" sz="quarter" idx="10"/>
          </p:nvPr>
        </p:nvSpPr>
        <p:spPr/>
        <p:txBody>
          <a:bodyPr/>
          <a:lstStyle/>
          <a:p>
            <a:r>
              <a:rPr lang="en-US" dirty="0">
                <a:solidFill>
                  <a:prstClr val="black"/>
                </a:solidFill>
              </a:rPr>
              <a:t>Windows Server Management Marketing</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9779E6A-31AB-419D-A757-065ACB40A091}" type="datetime1">
              <a:rPr lang="en-US">
                <a:solidFill>
                  <a:prstClr val="black"/>
                </a:solidFill>
              </a:rPr>
              <a:pPr/>
              <a:t>8/14/2024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1909502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b="1" dirty="0"/>
              <a:t>Introduction to vSphere Components</a:t>
            </a:r>
          </a:p>
          <a:p>
            <a:r>
              <a:rPr lang="en-US" b="1" dirty="0"/>
              <a:t>VMware vSphere</a:t>
            </a:r>
            <a:r>
              <a:rPr lang="en-US" dirty="0"/>
              <a:t> is a comprehensive suite of virtualization and cloud computing products developed by VMware. It is designed to provide a robust and scalable platform for managing virtualized IT environments. vSphere is widely used in data centers and enterprise environments to optimize the use of hardware resources, improve scalability, and enable advanced features such as high availability, disaster recovery, and centralized management.</a:t>
            </a:r>
          </a:p>
          <a:p>
            <a:r>
              <a:rPr lang="en-US" dirty="0"/>
              <a:t>vSphere is made up of several key components, each playing a critical role in the overall virtualization infrastructure. Below are the primary components of VMware vSphere:</a:t>
            </a:r>
          </a:p>
          <a:p>
            <a:r>
              <a:rPr lang="en-US" b="1" dirty="0"/>
              <a:t>1. ESXi (vSphere Hypervisor)</a:t>
            </a:r>
          </a:p>
          <a:p>
            <a:pPr>
              <a:buFont typeface="Arial" panose="020B0604020202020204" pitchFamily="34" charset="0"/>
              <a:buChar char="•"/>
            </a:pPr>
            <a:r>
              <a:rPr lang="en-US" b="1" dirty="0"/>
              <a:t>ESXi</a:t>
            </a:r>
            <a:r>
              <a:rPr lang="en-US" dirty="0"/>
              <a:t> is the core hypervisor within the vSphere suite. It is a bare-metal hypervisor, meaning it installs directly on the physical hardware without requiring an underlying operating system.</a:t>
            </a:r>
          </a:p>
          <a:p>
            <a:pPr>
              <a:buFont typeface="Arial" panose="020B0604020202020204" pitchFamily="34" charset="0"/>
              <a:buChar char="•"/>
            </a:pPr>
            <a:r>
              <a:rPr lang="en-US" b="1" dirty="0"/>
              <a:t>Functionality:</a:t>
            </a:r>
            <a:r>
              <a:rPr lang="en-US" dirty="0"/>
              <a:t> ESXi manages the hardware resources (CPU, memory, storage, and network) and allocates them to the virtual machines (VMs) running on the host. It provides a secure and efficient platform for running multiple VMs on a single physical server.</a:t>
            </a:r>
          </a:p>
          <a:p>
            <a:pPr>
              <a:buFont typeface="Arial" panose="020B0604020202020204" pitchFamily="34" charset="0"/>
              <a:buChar char="•"/>
            </a:pPr>
            <a:r>
              <a:rPr lang="en-US" b="1" dirty="0"/>
              <a:t>Key Features:</a:t>
            </a:r>
            <a:r>
              <a:rPr lang="en-US" dirty="0"/>
              <a:t> ESXi is known for its small footprint, reliability, and security. It supports advanced features such as live migration (</a:t>
            </a:r>
            <a:r>
              <a:rPr lang="en-US" dirty="0" err="1"/>
              <a:t>vMotion</a:t>
            </a:r>
            <a:r>
              <a:rPr lang="en-US" dirty="0"/>
              <a:t>), high availability, and distributed resource scheduling.</a:t>
            </a:r>
          </a:p>
          <a:p>
            <a:r>
              <a:rPr lang="en-US" b="1" dirty="0"/>
              <a:t>2. vCenter Server</a:t>
            </a:r>
          </a:p>
          <a:p>
            <a:pPr>
              <a:buFont typeface="Arial" panose="020B0604020202020204" pitchFamily="34" charset="0"/>
              <a:buChar char="•"/>
            </a:pPr>
            <a:r>
              <a:rPr lang="en-US" b="1" dirty="0"/>
              <a:t>vCenter Server</a:t>
            </a:r>
            <a:r>
              <a:rPr lang="en-US" dirty="0"/>
              <a:t> is the centralized management component of the vSphere suite. It provides a single interface for managing multiple ESXi hosts and the virtual machines running on them.</a:t>
            </a:r>
          </a:p>
          <a:p>
            <a:pPr>
              <a:buFont typeface="Arial" panose="020B0604020202020204" pitchFamily="34" charset="0"/>
              <a:buChar char="•"/>
            </a:pPr>
            <a:r>
              <a:rPr lang="en-US" b="1" dirty="0"/>
              <a:t>Functionality:</a:t>
            </a:r>
            <a:r>
              <a:rPr lang="en-US" dirty="0"/>
              <a:t> vCenter Server allows administrators to monitor and manage the virtual infrastructure, including tasks such as VM creation, resource allocation, performance monitoring, and configuring advanced features like Distributed Resource Scheduler (DRS) and High Availability (HA).</a:t>
            </a:r>
          </a:p>
          <a:p>
            <a:pPr>
              <a:buFont typeface="Arial" panose="020B0604020202020204" pitchFamily="34" charset="0"/>
              <a:buChar char="•"/>
            </a:pPr>
            <a:r>
              <a:rPr lang="en-US" b="1" dirty="0"/>
              <a:t>Key Features:</a:t>
            </a:r>
            <a:r>
              <a:rPr lang="en-US" dirty="0"/>
              <a:t> vCenter Server supports role-based access control, allowing different levels of access for various users. It also integrates with other VMware products and services, providing a comprehensive management platform for the entire virtual environment.</a:t>
            </a:r>
          </a:p>
          <a:p>
            <a:r>
              <a:rPr lang="en-US" b="1" dirty="0"/>
              <a:t>3. vSphere Client</a:t>
            </a:r>
          </a:p>
          <a:p>
            <a:pPr>
              <a:buFont typeface="Arial" panose="020B0604020202020204" pitchFamily="34" charset="0"/>
              <a:buChar char="•"/>
            </a:pPr>
            <a:r>
              <a:rPr lang="en-US" b="1" dirty="0"/>
              <a:t>vSphere Client</a:t>
            </a:r>
            <a:r>
              <a:rPr lang="en-US" dirty="0"/>
              <a:t> is the user interface used to interact with vCenter Server and ESXi hosts. It can be accessed through a web browser (HTML5-based interface) or as a standalone application.</a:t>
            </a:r>
          </a:p>
          <a:p>
            <a:pPr>
              <a:buFont typeface="Arial" panose="020B0604020202020204" pitchFamily="34" charset="0"/>
              <a:buChar char="•"/>
            </a:pPr>
            <a:r>
              <a:rPr lang="en-US" b="1" dirty="0"/>
              <a:t>Functionality:</a:t>
            </a:r>
            <a:r>
              <a:rPr lang="en-US" dirty="0"/>
              <a:t> vSphere Client allows administrators to perform tasks such as deploying VMs, configuring networking and storage, monitoring performance, and managing resource allocation.</a:t>
            </a:r>
          </a:p>
          <a:p>
            <a:pPr>
              <a:buFont typeface="Arial" panose="020B0604020202020204" pitchFamily="34" charset="0"/>
              <a:buChar char="•"/>
            </a:pPr>
            <a:r>
              <a:rPr lang="en-US" b="1" dirty="0"/>
              <a:t>Key Features:</a:t>
            </a:r>
            <a:r>
              <a:rPr lang="en-US" dirty="0"/>
              <a:t> The web-based vSphere Client provides a consistent and responsive interface, making it easy to manage the vSphere environment from any location.</a:t>
            </a:r>
          </a:p>
          <a:p>
            <a:r>
              <a:rPr lang="en-US" b="1" dirty="0"/>
              <a:t>4. VMFS (Virtual Machine File System)</a:t>
            </a:r>
          </a:p>
          <a:p>
            <a:pPr>
              <a:buFont typeface="Arial" panose="020B0604020202020204" pitchFamily="34" charset="0"/>
              <a:buChar char="•"/>
            </a:pPr>
            <a:r>
              <a:rPr lang="en-US" b="1" dirty="0"/>
              <a:t>VMFS</a:t>
            </a:r>
            <a:r>
              <a:rPr lang="en-US" dirty="0"/>
              <a:t> is a high-performance clustered file system that provides storage virtualization for VMware ESXi hosts. It is used to store VM disk files, snapshots, and other VM-related data.</a:t>
            </a:r>
          </a:p>
          <a:p>
            <a:pPr>
              <a:buFont typeface="Arial" panose="020B0604020202020204" pitchFamily="34" charset="0"/>
              <a:buChar char="•"/>
            </a:pPr>
            <a:r>
              <a:rPr lang="en-US" b="1" dirty="0"/>
              <a:t>Functionality:</a:t>
            </a:r>
            <a:r>
              <a:rPr lang="en-US" dirty="0"/>
              <a:t> VMFS allows multiple ESXi hosts to read and write to the same storage simultaneously, enabling features like </a:t>
            </a:r>
            <a:r>
              <a:rPr lang="en-US" dirty="0" err="1"/>
              <a:t>vMotion</a:t>
            </a:r>
            <a:r>
              <a:rPr lang="en-US" dirty="0"/>
              <a:t>, which allows live migration of VMs between hosts without downtime.</a:t>
            </a:r>
          </a:p>
          <a:p>
            <a:pPr>
              <a:buFont typeface="Arial" panose="020B0604020202020204" pitchFamily="34" charset="0"/>
              <a:buChar char="•"/>
            </a:pPr>
            <a:r>
              <a:rPr lang="en-US" b="1" dirty="0"/>
              <a:t>Key Features:</a:t>
            </a:r>
            <a:r>
              <a:rPr lang="en-US" dirty="0"/>
              <a:t> VMFS supports thin provisioning, allowing over-allocation of storage capacity, and provides built-in mechanisms for ensuring data integrity and recovery.</a:t>
            </a:r>
          </a:p>
          <a:p>
            <a:r>
              <a:rPr lang="en-US" b="1" dirty="0"/>
              <a:t>5. </a:t>
            </a:r>
            <a:r>
              <a:rPr lang="en-US" b="1" dirty="0" err="1"/>
              <a:t>vMotion</a:t>
            </a:r>
            <a:endParaRPr lang="en-US" b="1" dirty="0"/>
          </a:p>
          <a:p>
            <a:pPr>
              <a:buFont typeface="Arial" panose="020B0604020202020204" pitchFamily="34" charset="0"/>
              <a:buChar char="•"/>
            </a:pPr>
            <a:r>
              <a:rPr lang="en-US" b="1" dirty="0" err="1"/>
              <a:t>vMotion</a:t>
            </a:r>
            <a:r>
              <a:rPr lang="en-US" dirty="0"/>
              <a:t> is a key feature of vSphere that allows live migration of running VMs from one ESXi host to another without any downtime.</a:t>
            </a:r>
          </a:p>
          <a:p>
            <a:pPr>
              <a:buFont typeface="Arial" panose="020B0604020202020204" pitchFamily="34" charset="0"/>
              <a:buChar char="•"/>
            </a:pPr>
            <a:r>
              <a:rPr lang="en-US" b="1" dirty="0"/>
              <a:t>Functionality:</a:t>
            </a:r>
            <a:r>
              <a:rPr lang="en-US" dirty="0"/>
              <a:t> </a:t>
            </a:r>
            <a:r>
              <a:rPr lang="en-US" dirty="0" err="1"/>
              <a:t>vMotion</a:t>
            </a:r>
            <a:r>
              <a:rPr lang="en-US" dirty="0"/>
              <a:t> enables load balancing across hosts, minimizes downtime during maintenance, and allows for dynamic resource allocation based on workload demands.</a:t>
            </a:r>
          </a:p>
          <a:p>
            <a:pPr>
              <a:buFont typeface="Arial" panose="020B0604020202020204" pitchFamily="34" charset="0"/>
              <a:buChar char="•"/>
            </a:pPr>
            <a:r>
              <a:rPr lang="en-US" b="1" dirty="0"/>
              <a:t>Key Features:</a:t>
            </a:r>
            <a:r>
              <a:rPr lang="en-US" dirty="0"/>
              <a:t> </a:t>
            </a:r>
            <a:r>
              <a:rPr lang="en-US" dirty="0" err="1"/>
              <a:t>vMotion</a:t>
            </a:r>
            <a:r>
              <a:rPr lang="en-US" dirty="0"/>
              <a:t> requires shared storage accessible by both source and destination hosts, and it can be performed over a dedicated network to ensure minimal impact on production traffic.</a:t>
            </a:r>
          </a:p>
          <a:p>
            <a:r>
              <a:rPr lang="en-US" b="1" dirty="0"/>
              <a:t>6. vSphere Distributed Resource Scheduler (DRS)</a:t>
            </a:r>
          </a:p>
          <a:p>
            <a:pPr>
              <a:buFont typeface="Arial" panose="020B0604020202020204" pitchFamily="34" charset="0"/>
              <a:buChar char="•"/>
            </a:pPr>
            <a:r>
              <a:rPr lang="en-US" b="1" dirty="0"/>
              <a:t>DRS</a:t>
            </a:r>
            <a:r>
              <a:rPr lang="en-US" dirty="0"/>
              <a:t> is a feature within vSphere that automatically balances computing resources across multiple ESXi hosts based on workload demand.</a:t>
            </a:r>
          </a:p>
          <a:p>
            <a:pPr>
              <a:buFont typeface="Arial" panose="020B0604020202020204" pitchFamily="34" charset="0"/>
              <a:buChar char="•"/>
            </a:pPr>
            <a:r>
              <a:rPr lang="en-US" b="1" dirty="0"/>
              <a:t>Functionality:</a:t>
            </a:r>
            <a:r>
              <a:rPr lang="en-US" dirty="0"/>
              <a:t> DRS continuously monitors resource utilization and can automatically move VMs between hosts using </a:t>
            </a:r>
            <a:r>
              <a:rPr lang="en-US" dirty="0" err="1"/>
              <a:t>vMotion</a:t>
            </a:r>
            <a:r>
              <a:rPr lang="en-US" dirty="0"/>
              <a:t> to ensure optimal performance and resource distribution.</a:t>
            </a:r>
          </a:p>
          <a:p>
            <a:pPr>
              <a:buFont typeface="Arial" panose="020B0604020202020204" pitchFamily="34" charset="0"/>
              <a:buChar char="•"/>
            </a:pPr>
            <a:r>
              <a:rPr lang="en-US" b="1" dirty="0"/>
              <a:t>Key Features:</a:t>
            </a:r>
            <a:r>
              <a:rPr lang="en-US" dirty="0"/>
              <a:t> DRS can be configured in manual, partially automated, or fully automated modes, allowing administrators to control the level of automation in resource management.</a:t>
            </a:r>
          </a:p>
          <a:p>
            <a:r>
              <a:rPr lang="en-US" b="1" dirty="0"/>
              <a:t>7. vSphere High Availability (HA)</a:t>
            </a:r>
          </a:p>
          <a:p>
            <a:pPr>
              <a:buFont typeface="Arial" panose="020B0604020202020204" pitchFamily="34" charset="0"/>
              <a:buChar char="•"/>
            </a:pPr>
            <a:r>
              <a:rPr lang="en-US" b="1" dirty="0"/>
              <a:t>HA</a:t>
            </a:r>
            <a:r>
              <a:rPr lang="en-US" dirty="0"/>
              <a:t> is a feature that provides automatic recovery for VMs in case of host failure. It ensures that VMs are restarted on other available hosts in the cluster without manual intervention.</a:t>
            </a:r>
          </a:p>
          <a:p>
            <a:pPr>
              <a:buFont typeface="Arial" panose="020B0604020202020204" pitchFamily="34" charset="0"/>
              <a:buChar char="•"/>
            </a:pPr>
            <a:r>
              <a:rPr lang="en-US" b="1" dirty="0"/>
              <a:t>Functionality:</a:t>
            </a:r>
            <a:r>
              <a:rPr lang="en-US" dirty="0"/>
              <a:t> HA monitors ESXi hosts within a cluster and, in the event of a failure, restarts the affected VMs on other hosts with minimal downtime.</a:t>
            </a:r>
          </a:p>
          <a:p>
            <a:pPr>
              <a:buFont typeface="Arial" panose="020B0604020202020204" pitchFamily="34" charset="0"/>
              <a:buChar char="•"/>
            </a:pPr>
            <a:r>
              <a:rPr lang="en-US" b="1" dirty="0"/>
              <a:t>Key Features:</a:t>
            </a:r>
            <a:r>
              <a:rPr lang="en-US" dirty="0"/>
              <a:t> HA is essential for maintaining service continuity and minimizing the impact of hardware failures in a virtualized environment.</a:t>
            </a:r>
          </a:p>
          <a:p>
            <a:r>
              <a:rPr lang="en-US" b="1" dirty="0"/>
              <a:t>8. vSphere Distributed Switch (</a:t>
            </a:r>
            <a:r>
              <a:rPr lang="en-US" b="1" dirty="0" err="1"/>
              <a:t>vDS</a:t>
            </a:r>
            <a:r>
              <a:rPr lang="en-US" b="1" dirty="0"/>
              <a:t>)</a:t>
            </a:r>
          </a:p>
          <a:p>
            <a:pPr>
              <a:buFont typeface="Arial" panose="020B0604020202020204" pitchFamily="34" charset="0"/>
              <a:buChar char="•"/>
            </a:pPr>
            <a:r>
              <a:rPr lang="en-US" b="1" dirty="0" err="1"/>
              <a:t>vDS</a:t>
            </a:r>
            <a:r>
              <a:rPr lang="en-US" dirty="0"/>
              <a:t> is a virtual network switch that provides centralized management and configuration of networking across multiple ESXi hosts.</a:t>
            </a:r>
          </a:p>
          <a:p>
            <a:pPr>
              <a:buFont typeface="Arial" panose="020B0604020202020204" pitchFamily="34" charset="0"/>
              <a:buChar char="•"/>
            </a:pPr>
            <a:r>
              <a:rPr lang="en-US" b="1" dirty="0"/>
              <a:t>Functionality:</a:t>
            </a:r>
            <a:r>
              <a:rPr lang="en-US" dirty="0"/>
              <a:t> </a:t>
            </a:r>
            <a:r>
              <a:rPr lang="en-US" dirty="0" err="1"/>
              <a:t>vDS</a:t>
            </a:r>
            <a:r>
              <a:rPr lang="en-US" dirty="0"/>
              <a:t> allows for consistent network configuration, monitoring, and troubleshooting across the entire vSphere environment.</a:t>
            </a:r>
          </a:p>
          <a:p>
            <a:pPr>
              <a:buFont typeface="Arial" panose="020B0604020202020204" pitchFamily="34" charset="0"/>
              <a:buChar char="•"/>
            </a:pPr>
            <a:r>
              <a:rPr lang="en-US" b="1" dirty="0"/>
              <a:t>Key Features:</a:t>
            </a:r>
            <a:r>
              <a:rPr lang="en-US" dirty="0"/>
              <a:t> </a:t>
            </a:r>
            <a:r>
              <a:rPr lang="en-US" dirty="0" err="1"/>
              <a:t>vDS</a:t>
            </a:r>
            <a:r>
              <a:rPr lang="en-US" dirty="0"/>
              <a:t> supports advanced networking features such as VLANs, traffic shaping, private VLANs, and port mirroring, making it a powerful tool for managing complex virtual network infrastructures.</a:t>
            </a:r>
          </a:p>
          <a:p>
            <a:r>
              <a:rPr lang="en-US" b="1" dirty="0"/>
              <a:t>9. </a:t>
            </a:r>
            <a:r>
              <a:rPr lang="en-US" b="1" dirty="0" err="1"/>
              <a:t>vSAN</a:t>
            </a:r>
            <a:r>
              <a:rPr lang="en-US" b="1" dirty="0"/>
              <a:t> (Virtual SAN)</a:t>
            </a:r>
          </a:p>
          <a:p>
            <a:pPr>
              <a:buFont typeface="Arial" panose="020B0604020202020204" pitchFamily="34" charset="0"/>
              <a:buChar char="•"/>
            </a:pPr>
            <a:r>
              <a:rPr lang="en-US" b="1" dirty="0" err="1"/>
              <a:t>vSAN</a:t>
            </a:r>
            <a:r>
              <a:rPr lang="en-US" dirty="0"/>
              <a:t> is a software-defined storage solution integrated with vSphere that pools local storage from ESXi hosts to create a shared datastore.</a:t>
            </a:r>
          </a:p>
          <a:p>
            <a:pPr>
              <a:buFont typeface="Arial" panose="020B0604020202020204" pitchFamily="34" charset="0"/>
              <a:buChar char="•"/>
            </a:pPr>
            <a:r>
              <a:rPr lang="en-US" b="1" dirty="0"/>
              <a:t>Functionality:</a:t>
            </a:r>
            <a:r>
              <a:rPr lang="en-US" dirty="0"/>
              <a:t> </a:t>
            </a:r>
            <a:r>
              <a:rPr lang="en-US" dirty="0" err="1"/>
              <a:t>vSAN</a:t>
            </a:r>
            <a:r>
              <a:rPr lang="en-US" dirty="0"/>
              <a:t> provides scalable, high-performance storage for VMs, without the need for external storage arrays. It supports features like deduplication, compression, and erasure coding for efficient storage utilization.</a:t>
            </a:r>
          </a:p>
          <a:p>
            <a:pPr>
              <a:buFont typeface="Arial" panose="020B0604020202020204" pitchFamily="34" charset="0"/>
              <a:buChar char="•"/>
            </a:pPr>
            <a:r>
              <a:rPr lang="en-US" b="1" dirty="0"/>
              <a:t>Key Features:</a:t>
            </a:r>
            <a:r>
              <a:rPr lang="en-US" dirty="0"/>
              <a:t> </a:t>
            </a:r>
            <a:r>
              <a:rPr lang="en-US" dirty="0" err="1"/>
              <a:t>vSAN</a:t>
            </a:r>
            <a:r>
              <a:rPr lang="en-US" dirty="0"/>
              <a:t> is tightly integrated with vSphere, making it easy to manage and scale, and it supports policies-based storage management, allowing administrators to define storage policies for individual VMs.</a:t>
            </a:r>
          </a:p>
          <a:p>
            <a:r>
              <a:rPr lang="en-US" b="1" dirty="0"/>
              <a:t>Conclusion</a:t>
            </a:r>
          </a:p>
          <a:p>
            <a:r>
              <a:rPr lang="en-US" dirty="0"/>
              <a:t>VMware vSphere is a comprehensive and versatile platform that includes various components to manage and optimize virtualized environments effectively. From ESXi hypervisor and vCenter Server for centralized management to advanced features like </a:t>
            </a:r>
            <a:r>
              <a:rPr lang="en-US" dirty="0" err="1"/>
              <a:t>vMotion</a:t>
            </a:r>
            <a:r>
              <a:rPr lang="en-US" dirty="0"/>
              <a:t>, DRS, and HA for ensuring availability and performance, vSphere provides a robust foundation for modern data centers. Understanding these components is crucial for effectively deploying, managing, and scaling virtualization solutions in enterprise environments.</a:t>
            </a:r>
          </a:p>
          <a:p>
            <a:r>
              <a:rPr lang="en-US" dirty="0"/>
              <a:t>4o</a:t>
            </a:r>
          </a:p>
          <a:p>
            <a:endParaRPr lang="es-PE" dirty="0"/>
          </a:p>
        </p:txBody>
      </p:sp>
      <p:sp>
        <p:nvSpPr>
          <p:cNvPr id="4" name="Marcador de número de diapositiva 3"/>
          <p:cNvSpPr>
            <a:spLocks noGrp="1"/>
          </p:cNvSpPr>
          <p:nvPr>
            <p:ph type="sldNum" sz="quarter" idx="5"/>
          </p:nvPr>
        </p:nvSpPr>
        <p:spPr/>
        <p:txBody>
          <a:bodyPr/>
          <a:lstStyle/>
          <a:p>
            <a:fld id="{CEAB9BD1-FB16-4E58-9FAE-BCB7FE179BF5}" type="slidenum">
              <a:rPr lang="en-US" smtClean="0"/>
              <a:t>25</a:t>
            </a:fld>
            <a:endParaRPr lang="en-US"/>
          </a:p>
        </p:txBody>
      </p:sp>
    </p:spTree>
    <p:extLst>
      <p:ext uri="{BB962C8B-B14F-4D97-AF65-F5344CB8AC3E}">
        <p14:creationId xmlns:p14="http://schemas.microsoft.com/office/powerpoint/2010/main" val="1144610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GB" sz="1000" dirty="0"/>
          </a:p>
        </p:txBody>
      </p:sp>
      <p:sp>
        <p:nvSpPr>
          <p:cNvPr id="5" name="Date Placeholder 7"/>
          <p:cNvSpPr>
            <a:spLocks noGrp="1"/>
          </p:cNvSpPr>
          <p:nvPr>
            <p:ph type="dt" idx="1"/>
          </p:nvPr>
        </p:nvSpPr>
        <p:spPr>
          <a:xfrm>
            <a:off x="0" y="0"/>
            <a:ext cx="3043238" cy="465138"/>
          </a:xfrm>
        </p:spPr>
        <p:txBody>
          <a:bodyPr/>
          <a:lstStyle/>
          <a:p>
            <a:pPr algn="l"/>
            <a:fld id="{FB5A6EE3-CD2A-48FC-8368-FDAF2CAA060B}" type="datetime1">
              <a:rPr lang="en-US" sz="1000" smtClean="0">
                <a:solidFill>
                  <a:prstClr val="black"/>
                </a:solidFill>
              </a:rPr>
              <a:pPr algn="l"/>
              <a:t>8/14/2024</a:t>
            </a:fld>
            <a:endParaRPr lang="en-US" sz="1000" dirty="0">
              <a:solidFill>
                <a:prstClr val="black"/>
              </a:solidFill>
            </a:endParaRPr>
          </a:p>
        </p:txBody>
      </p:sp>
      <p:sp>
        <p:nvSpPr>
          <p:cNvPr id="6" name="Rectangle 7"/>
          <p:cNvSpPr>
            <a:spLocks noGrp="1" noChangeArrowheads="1"/>
          </p:cNvSpPr>
          <p:nvPr>
            <p:ph type="sldNum" sz="quarter" idx="5"/>
          </p:nvPr>
        </p:nvSpPr>
        <p:spPr bwMode="auto">
          <a:xfrm>
            <a:off x="3978133" y="8842029"/>
            <a:ext cx="3043343" cy="465455"/>
          </a:xfrm>
          <a:prstGeom prst="rect">
            <a:avLst/>
          </a:prstGeom>
          <a:noFill/>
          <a:ln w="9525">
            <a:noFill/>
            <a:miter lim="800000"/>
            <a:headEnd/>
            <a:tailEnd/>
          </a:ln>
          <a:effectLst/>
        </p:spPr>
        <p:txBody>
          <a:bodyPr vert="horz" wrap="square" lIns="93313" tIns="46657" rIns="93313" bIns="46657" numCol="1" anchor="b" anchorCtr="0" compatLnSpc="1">
            <a:prstTxWarp prst="textNoShape">
              <a:avLst/>
            </a:prstTxWarp>
          </a:bodyPr>
          <a:lstStyle>
            <a:lvl1pPr algn="r">
              <a:defRPr sz="1000">
                <a:latin typeface="Segoe UI" pitchFamily="34" charset="0"/>
                <a:ea typeface="Segoe UI" pitchFamily="34" charset="0"/>
                <a:cs typeface="Segoe UI" pitchFamily="34" charset="0"/>
              </a:defRPr>
            </a:lvl1pPr>
          </a:lstStyle>
          <a:p>
            <a:pPr>
              <a:defRPr/>
            </a:pPr>
            <a:r>
              <a:rPr lang="en-US" dirty="0">
                <a:solidFill>
                  <a:prstClr val="black"/>
                </a:solidFill>
              </a:rPr>
              <a:t>Page </a:t>
            </a:r>
            <a:fld id="{EDC14EA9-1EFE-41E1-9A14-102AE98DBB77}" type="slidenum">
              <a:rPr lang="en-US" b="1" smtClean="0">
                <a:solidFill>
                  <a:prstClr val="black"/>
                </a:solidFill>
              </a:rPr>
              <a:pPr>
                <a:defRPr/>
              </a:pPr>
              <a:t>2</a:t>
            </a:fld>
            <a:endParaRPr lang="en-US" b="1" dirty="0">
              <a:solidFill>
                <a:prstClr val="black"/>
              </a:solidFill>
            </a:endParaRPr>
          </a:p>
        </p:txBody>
      </p:sp>
    </p:spTree>
    <p:extLst>
      <p:ext uri="{BB962C8B-B14F-4D97-AF65-F5344CB8AC3E}">
        <p14:creationId xmlns:p14="http://schemas.microsoft.com/office/powerpoint/2010/main" val="2075057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Let me just introduce myself briefly here. I am a Technical Evangelist working with Microsoft.</a:t>
            </a:r>
            <a:r>
              <a:rPr lang="en-US" baseline="0" dirty="0"/>
              <a:t>  I have been with Microsoft almost 6 years now, spending 4 years working on the product engineering group at Windows Server high availability , so building clusters and designing virtual machines to run on those clusters.  In my current role I am a Technical Evangelist covering all of our private cloud technologies which includes virtualization, Systems Center Suite and several pieces of Windows Server and I am joined by Matt today, why don’t you introduce yourself?</a:t>
            </a:r>
            <a:endParaRPr lang="en-US" dirty="0"/>
          </a:p>
        </p:txBody>
      </p:sp>
      <p:sp>
        <p:nvSpPr>
          <p:cNvPr id="4" name="Slide Number Placeholder 3"/>
          <p:cNvSpPr>
            <a:spLocks noGrp="1"/>
          </p:cNvSpPr>
          <p:nvPr>
            <p:ph type="sldNum" sz="quarter" idx="10"/>
          </p:nvPr>
        </p:nvSpPr>
        <p:spPr/>
        <p:txBody>
          <a:bodyPr/>
          <a:lstStyle/>
          <a:p>
            <a:fld id="{81DC36A6-A909-4762-91DC-585C37095970}"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520530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GB" sz="1000" dirty="0"/>
          </a:p>
        </p:txBody>
      </p:sp>
      <p:sp>
        <p:nvSpPr>
          <p:cNvPr id="5" name="Date Placeholder 7"/>
          <p:cNvSpPr>
            <a:spLocks noGrp="1"/>
          </p:cNvSpPr>
          <p:nvPr>
            <p:ph type="dt" idx="1"/>
          </p:nvPr>
        </p:nvSpPr>
        <p:spPr>
          <a:xfrm>
            <a:off x="0" y="0"/>
            <a:ext cx="3043238" cy="465138"/>
          </a:xfrm>
        </p:spPr>
        <p:txBody>
          <a:bodyPr/>
          <a:lstStyle/>
          <a:p>
            <a:pPr algn="l"/>
            <a:fld id="{FB5A6EE3-CD2A-48FC-8368-FDAF2CAA060B}" type="datetime1">
              <a:rPr lang="en-US" sz="1000" smtClean="0">
                <a:solidFill>
                  <a:prstClr val="black"/>
                </a:solidFill>
              </a:rPr>
              <a:pPr algn="l"/>
              <a:t>8/14/2024</a:t>
            </a:fld>
            <a:endParaRPr lang="en-US" sz="1000" dirty="0">
              <a:solidFill>
                <a:prstClr val="black"/>
              </a:solidFill>
            </a:endParaRPr>
          </a:p>
        </p:txBody>
      </p:sp>
      <p:sp>
        <p:nvSpPr>
          <p:cNvPr id="6" name="Rectangle 7"/>
          <p:cNvSpPr>
            <a:spLocks noGrp="1" noChangeArrowheads="1"/>
          </p:cNvSpPr>
          <p:nvPr>
            <p:ph type="sldNum" sz="quarter" idx="5"/>
          </p:nvPr>
        </p:nvSpPr>
        <p:spPr bwMode="auto">
          <a:xfrm>
            <a:off x="3978133" y="8842029"/>
            <a:ext cx="3043343" cy="465455"/>
          </a:xfrm>
          <a:prstGeom prst="rect">
            <a:avLst/>
          </a:prstGeom>
          <a:noFill/>
          <a:ln w="9525">
            <a:noFill/>
            <a:miter lim="800000"/>
            <a:headEnd/>
            <a:tailEnd/>
          </a:ln>
          <a:effectLst/>
        </p:spPr>
        <p:txBody>
          <a:bodyPr vert="horz" wrap="square" lIns="93313" tIns="46657" rIns="93313" bIns="46657" numCol="1" anchor="b" anchorCtr="0" compatLnSpc="1">
            <a:prstTxWarp prst="textNoShape">
              <a:avLst/>
            </a:prstTxWarp>
          </a:bodyPr>
          <a:lstStyle>
            <a:lvl1pPr algn="r">
              <a:defRPr sz="1000">
                <a:latin typeface="Segoe UI" pitchFamily="34" charset="0"/>
                <a:ea typeface="Segoe UI" pitchFamily="34" charset="0"/>
                <a:cs typeface="Segoe UI" pitchFamily="34" charset="0"/>
              </a:defRPr>
            </a:lvl1pPr>
          </a:lstStyle>
          <a:p>
            <a:pPr>
              <a:defRPr/>
            </a:pPr>
            <a:r>
              <a:rPr lang="en-US" dirty="0">
                <a:solidFill>
                  <a:prstClr val="black"/>
                </a:solidFill>
              </a:rPr>
              <a:t>Page </a:t>
            </a:r>
            <a:fld id="{EDC14EA9-1EFE-41E1-9A14-102AE98DBB77}" type="slidenum">
              <a:rPr lang="en-US" b="1" smtClean="0">
                <a:solidFill>
                  <a:prstClr val="black"/>
                </a:solidFill>
              </a:rPr>
              <a:pPr>
                <a:defRPr/>
              </a:pPr>
              <a:t>6</a:t>
            </a:fld>
            <a:endParaRPr lang="en-US" b="1" dirty="0">
              <a:solidFill>
                <a:prstClr val="black"/>
              </a:solidFill>
            </a:endParaRPr>
          </a:p>
        </p:txBody>
      </p:sp>
    </p:spTree>
    <p:extLst>
      <p:ext uri="{BB962C8B-B14F-4D97-AF65-F5344CB8AC3E}">
        <p14:creationId xmlns:p14="http://schemas.microsoft.com/office/powerpoint/2010/main" val="372781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a:t>
            </a:r>
            <a:r>
              <a:rPr lang="en-US" b="1" baseline="0" dirty="0"/>
              <a:t> are our key technology focus areas?</a:t>
            </a:r>
          </a:p>
          <a:p>
            <a:endParaRPr lang="en-US" b="0" baseline="0" dirty="0"/>
          </a:p>
          <a:p>
            <a:r>
              <a:rPr lang="en-US" b="1" baseline="0" dirty="0"/>
              <a:t>&lt;click&gt;</a:t>
            </a:r>
          </a:p>
          <a:p>
            <a:r>
              <a:rPr lang="en-US" b="0" baseline="0" dirty="0"/>
              <a:t>Well, firstly, and predominantly, we’ll be looking at the hypervisor layer, with Hyper-V and VMware.  We’re going to spend the majority of the first day building our knowledge of the key features of Hyper-V, as the engine of the Microsoft private cloud, and we’ll also look at how this compares and contrasts with the vSphere hypervisor – part of vSphere.</a:t>
            </a:r>
          </a:p>
          <a:p>
            <a:endParaRPr lang="en-US" b="0" baseline="0" dirty="0"/>
          </a:p>
          <a:p>
            <a:r>
              <a:rPr lang="en-US" b="1" baseline="0" dirty="0"/>
              <a:t>&lt;click&gt;</a:t>
            </a:r>
          </a:p>
          <a:p>
            <a:r>
              <a:rPr lang="en-US" b="0" baseline="0" dirty="0"/>
              <a:t>We’ll then look specifically at VM management, and how we perform the day to day tasks of managing the virtual machines running on your infrastructure, from deployment and migration, through to templating and cloud creation.  This section, combined with the Hyper-V modules, will make up the majority of the course, as their equivalents, vSphere hypervisor and vCenter, are what the majority of vSphere admins will be used to using on a day to day basis.</a:t>
            </a:r>
          </a:p>
          <a:p>
            <a:endParaRPr lang="en-US" b="0" baseline="0" dirty="0"/>
          </a:p>
          <a:p>
            <a:r>
              <a:rPr lang="en-US" b="1" baseline="0" dirty="0"/>
              <a:t>&lt;click&gt;</a:t>
            </a:r>
          </a:p>
          <a:p>
            <a:r>
              <a:rPr lang="en-US" b="0" dirty="0"/>
              <a:t>Once</a:t>
            </a:r>
            <a:r>
              <a:rPr lang="en-US" b="0" baseline="0" dirty="0"/>
              <a:t> we’re comfortable with the VM management, we’ll start to look at how we can better delegate access to our infrastructure through self service, and how this gives application owners, VM owners, service owners, the ability to access the resources they need, in a controlled yet intuitive manner.</a:t>
            </a:r>
          </a:p>
          <a:p>
            <a:endParaRPr lang="en-US" b="0" baseline="0" dirty="0"/>
          </a:p>
          <a:p>
            <a:r>
              <a:rPr lang="en-US" b="1" baseline="0" dirty="0"/>
              <a:t>&lt;click&gt;</a:t>
            </a:r>
          </a:p>
          <a:p>
            <a:r>
              <a:rPr lang="en-US" b="0" baseline="0" dirty="0"/>
              <a:t>We’ll then take a look at how we can use Operations Manager to start to gain visibility into our virtualized infrastructure, gaining levels of insight into both Microsoft, and heterogeneous infrastructures, from the metal, right up into the applications running inside the VMs, from both inside, and outside the infrastructure walls.</a:t>
            </a:r>
          </a:p>
          <a:p>
            <a:endParaRPr lang="en-US" b="0" baseline="0" dirty="0"/>
          </a:p>
          <a:p>
            <a:pPr marL="0" marR="0" indent="0" algn="l" defTabSz="914363" rtl="0" eaLnBrk="1" fontAlgn="auto" latinLnBrk="0" hangingPunct="1">
              <a:lnSpc>
                <a:spcPct val="90000"/>
              </a:lnSpc>
              <a:spcBef>
                <a:spcPts val="0"/>
              </a:spcBef>
              <a:spcAft>
                <a:spcPts val="333"/>
              </a:spcAft>
              <a:buClrTx/>
              <a:buSzTx/>
              <a:buFontTx/>
              <a:buNone/>
              <a:tabLst/>
              <a:defRPr/>
            </a:pPr>
            <a:r>
              <a:rPr lang="en-US" b="1" baseline="0" dirty="0"/>
              <a:t>&lt;click&gt;</a:t>
            </a:r>
          </a:p>
          <a:p>
            <a:r>
              <a:rPr lang="en-US" b="0" baseline="0" dirty="0"/>
              <a:t>We’ll take a quick look at backup, and how Data Protection Manager plays a part in protecting Hyper-V virtual machines, but also, workloads and applications inside your infrastructure too.</a:t>
            </a:r>
          </a:p>
          <a:p>
            <a:endParaRPr lang="en-US" b="0" baseline="0" dirty="0"/>
          </a:p>
          <a:p>
            <a:pPr marL="0" marR="0" indent="0" algn="l" defTabSz="914363" rtl="0" eaLnBrk="1" fontAlgn="auto" latinLnBrk="0" hangingPunct="1">
              <a:lnSpc>
                <a:spcPct val="90000"/>
              </a:lnSpc>
              <a:spcBef>
                <a:spcPts val="0"/>
              </a:spcBef>
              <a:spcAft>
                <a:spcPts val="333"/>
              </a:spcAft>
              <a:buClrTx/>
              <a:buSzTx/>
              <a:buFontTx/>
              <a:buNone/>
              <a:tabLst/>
              <a:defRPr/>
            </a:pPr>
            <a:r>
              <a:rPr lang="en-US" b="1" baseline="0" dirty="0"/>
              <a:t>&lt;click&gt;</a:t>
            </a:r>
          </a:p>
          <a:p>
            <a:r>
              <a:rPr lang="en-US" b="0" baseline="0" dirty="0"/>
              <a:t>Finally, we’ll wrap up with a look at Service Management, specifically how we can introduce the ability for users to request resources, infrastructure components, virtual machines, cloud capacity, and more, and how </a:t>
            </a:r>
            <a:r>
              <a:rPr lang="en-US" b="1" baseline="0" dirty="0"/>
              <a:t>&lt;click</a:t>
            </a:r>
            <a:r>
              <a:rPr lang="en-US" b="0" baseline="0" dirty="0"/>
              <a:t>&gt; we can automate all of the technologies we’ve seen and heard about, into a powerful private cloud, which can keep costs low, and free up administrator time to work on using the technology to drive the business forward.</a:t>
            </a:r>
          </a:p>
          <a:p>
            <a:endParaRPr lang="en-US" b="0" baseline="0" dirty="0"/>
          </a:p>
          <a:p>
            <a:pPr marL="0" marR="0" indent="0" algn="l" defTabSz="914363" rtl="0" eaLnBrk="1" fontAlgn="auto" latinLnBrk="0" hangingPunct="1">
              <a:lnSpc>
                <a:spcPct val="90000"/>
              </a:lnSpc>
              <a:spcBef>
                <a:spcPts val="0"/>
              </a:spcBef>
              <a:spcAft>
                <a:spcPts val="333"/>
              </a:spcAft>
              <a:buClrTx/>
              <a:buSzTx/>
              <a:buFontTx/>
              <a:buNone/>
              <a:tabLst/>
              <a:defRPr/>
            </a:pPr>
            <a:r>
              <a:rPr lang="en-US" b="1" baseline="0" dirty="0"/>
              <a:t>&lt;click&gt;</a:t>
            </a:r>
          </a:p>
          <a:p>
            <a:r>
              <a:rPr lang="en-US" b="0" baseline="0" dirty="0"/>
              <a:t>From a licensing and acquisition perspective, both VMware and Microsoft have made significant strides in simplifying the acquisition of their portfolios, with Microsoft adopting a single licensing approach for System Center, which provides organizations with all the key components we’ve discussed.  Hyper-V, as we’ll find out, is available as a separate download, or purchase, but can also be acquired with System Center as a combination, saving customers even more money.</a:t>
            </a:r>
          </a:p>
          <a:p>
            <a:endParaRPr lang="en-US" b="0" baseline="0" dirty="0"/>
          </a:p>
          <a:p>
            <a:r>
              <a:rPr lang="en-US" b="0" baseline="0" dirty="0"/>
              <a:t>VMware have taken a similar approach, combining the still-individually-licensable products, in an offer, known as the vCloud Suite, that customers can embrace to reduce the cost of purchasing the licensing separately, and also, because the vCloud Suite (just like the System Center licensing we discussed earlier) is licensed per CPU, it makes it slightly more affordable versus the per-VM licensing that customers would have to adhere to, if they were to purchase the vCenter Management components outside of the vCloud Suite.</a:t>
            </a:r>
          </a:p>
          <a:p>
            <a:endParaRPr lang="en-US" b="0" dirty="0"/>
          </a:p>
          <a:p>
            <a:r>
              <a:rPr lang="en-US" b="1" dirty="0"/>
              <a:t>&lt;next slide&gt;</a:t>
            </a:r>
          </a:p>
        </p:txBody>
      </p:sp>
      <p:sp>
        <p:nvSpPr>
          <p:cNvPr id="4" name="Header Placeholder 3"/>
          <p:cNvSpPr>
            <a:spLocks noGrp="1"/>
          </p:cNvSpPr>
          <p:nvPr>
            <p:ph type="hdr" sz="quarter" idx="10"/>
          </p:nvPr>
        </p:nvSpPr>
        <p:spPr/>
        <p:txBody>
          <a:bodyPr/>
          <a:lstStyle/>
          <a:p>
            <a:r>
              <a:rPr lang="en-US" dirty="0">
                <a:solidFill>
                  <a:prstClr val="black"/>
                </a:solidFill>
              </a:rPr>
              <a:t>Windows Server Management Marketing</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9779E6A-31AB-419D-A757-065ACB40A091}" type="datetime1">
              <a:rPr lang="en-US" smtClean="0">
                <a:solidFill>
                  <a:prstClr val="black"/>
                </a:solidFill>
              </a:rPr>
              <a:pPr/>
              <a:t>8/14/2024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561344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And</a:t>
            </a:r>
            <a:r>
              <a:rPr lang="en-US" b="1" baseline="0" dirty="0"/>
              <a:t> from a licensing perspective…</a:t>
            </a:r>
            <a:endParaRPr lang="en-US" b="0" baseline="0" dirty="0"/>
          </a:p>
          <a:p>
            <a:endParaRPr lang="en-US" b="0" baseline="0" dirty="0"/>
          </a:p>
          <a:p>
            <a:r>
              <a:rPr lang="en-US" b="0" baseline="0" dirty="0"/>
              <a:t>As we can see from the Microsoft column, Hyper-V is included within Windows Server 2012 and Windows Server 2012 R2, or it’s available as a free download as Hyper-V Server, which you’ll learn more about shortly.  From a management perspective, System Center, as a single license, provides all of the management agents, the management servers, and the usage rights for SQL Server, and can be purchased in 2 SKUs:</a:t>
            </a:r>
          </a:p>
          <a:p>
            <a:endParaRPr lang="en-US" b="0" baseline="0" dirty="0"/>
          </a:p>
          <a:p>
            <a:r>
              <a:rPr lang="en-US" b="0" baseline="0" dirty="0"/>
              <a:t>System Center 2012 R2 Standard</a:t>
            </a:r>
          </a:p>
          <a:p>
            <a:r>
              <a:rPr lang="en-US" b="0" baseline="0" dirty="0"/>
              <a:t>System Center 2012 R2 Datacenter</a:t>
            </a:r>
          </a:p>
          <a:p>
            <a:endParaRPr lang="en-US" b="0" baseline="0" dirty="0"/>
          </a:p>
          <a:p>
            <a:r>
              <a:rPr lang="en-US" b="0" baseline="0" dirty="0"/>
              <a:t>Just like Windows Server licensing, the only difference is the virtualization rights.  Each license covers 2 CPUs, and whilst Standard edition provides 2 VM’s worth of System Center management, plus the host OS, Datacenter on the other hand, provides an unlimited number of OSE’s that can be managed by all the components of System Center, from VM management, through to monitoring, through to backup and more.</a:t>
            </a:r>
          </a:p>
          <a:p>
            <a:endParaRPr lang="en-US" b="0" baseline="0" dirty="0"/>
          </a:p>
          <a:p>
            <a:r>
              <a:rPr lang="en-US" b="0" baseline="0" dirty="0"/>
              <a:t>VMware on the other hand, as part of the vCloud Suite 5.5, license per individual CPU, and the features/components included within each of the SKUs (Standard, Advanced or Enterprise), differ depending on which one you choose.  As you can see, the pricing for the Enterprise edition of the vCloud Suite, which does include several management tools along with vSphere, is over $11,000 a CPU, which is considerably more than what System Center costs, and delivers fewer integrated capabilities from a management perspective.</a:t>
            </a:r>
          </a:p>
          <a:p>
            <a:endParaRPr lang="en-US" b="0" baseline="0" dirty="0"/>
          </a:p>
          <a:p>
            <a:r>
              <a:rPr lang="en-US" b="0" baseline="0" dirty="0"/>
              <a:t>You can also see, for reference, the prices (excluding S&amp;S) of the core vSphere suite, which wouldn’t provide management outside of core VM management.</a:t>
            </a:r>
            <a:endParaRPr lang="en-US" b="1" dirty="0"/>
          </a:p>
        </p:txBody>
      </p:sp>
      <p:sp>
        <p:nvSpPr>
          <p:cNvPr id="4" name="Header Placeholder 3"/>
          <p:cNvSpPr>
            <a:spLocks noGrp="1"/>
          </p:cNvSpPr>
          <p:nvPr>
            <p:ph type="hdr" sz="quarter" idx="10"/>
          </p:nvPr>
        </p:nvSpPr>
        <p:spPr/>
        <p:txBody>
          <a:bodyPr/>
          <a:lstStyle/>
          <a:p>
            <a:r>
              <a:rPr lang="en-US" dirty="0">
                <a:solidFill>
                  <a:prstClr val="black"/>
                </a:solidFill>
              </a:rPr>
              <a:t>Windows Server Management Marketing</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9779E6A-31AB-419D-A757-065ACB40A091}" type="datetime1">
              <a:rPr lang="en-US" smtClean="0">
                <a:solidFill>
                  <a:prstClr val="black"/>
                </a:solidFill>
              </a:rPr>
              <a:pPr/>
              <a:t>8/14/2024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675475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actual deployment however, there are a few more, well, choices.  Firstly, customers</a:t>
            </a:r>
            <a:r>
              <a:rPr lang="en-US" baseline="0" dirty="0"/>
              <a:t> have to make a decision about what hypervisor they deploy.  Well, from an interface and roles/features perspective at least.</a:t>
            </a:r>
          </a:p>
          <a:p>
            <a:endParaRPr lang="en-US" baseline="0" dirty="0"/>
          </a:p>
          <a:p>
            <a:r>
              <a:rPr lang="en-US" b="1" baseline="0" dirty="0"/>
              <a:t>&lt;click&gt;</a:t>
            </a:r>
          </a:p>
          <a:p>
            <a:r>
              <a:rPr lang="en-US" baseline="0" dirty="0"/>
              <a:t>The first way to deploy Hyper-V, is as part of Windows Server 2012 R2.  Now Windows Server 2012 R2 itself, actually has a couple of deployment options.  The first…</a:t>
            </a:r>
          </a:p>
          <a:p>
            <a:endParaRPr lang="en-US" baseline="0" dirty="0"/>
          </a:p>
          <a:p>
            <a:r>
              <a:rPr lang="en-US" b="1" baseline="0" dirty="0"/>
              <a:t>&lt;click&gt;</a:t>
            </a:r>
          </a:p>
          <a:p>
            <a:r>
              <a:rPr lang="en-US" baseline="0" dirty="0"/>
              <a:t>Is to deploy Windows Server how many customers have deployed Windows Server throughout the years, which is  a full edition, with a GUI to interact locally.  This makes installation and local configuration straightforward and familiar.</a:t>
            </a:r>
          </a:p>
          <a:p>
            <a:endParaRPr lang="en-US" baseline="0" dirty="0"/>
          </a:p>
          <a:p>
            <a:r>
              <a:rPr lang="en-US" b="1" baseline="0" dirty="0"/>
              <a:t>&lt;click&gt;</a:t>
            </a:r>
          </a:p>
          <a:p>
            <a:r>
              <a:rPr lang="en-US" dirty="0"/>
              <a:t>You</a:t>
            </a:r>
            <a:r>
              <a:rPr lang="en-US" baseline="0" dirty="0"/>
              <a:t> could alternatively choose to deploy the Core installation, which provides a command shell locally for management, and a reduced disk footprint, and number of patches too.  Installation is quick, but remote management would become very important, however fortunately, Windows Server 2012 R2 can be managed remotely from the inbox tools in Windows Server 2012 R2 or Windows 8.</a:t>
            </a:r>
          </a:p>
          <a:p>
            <a:endParaRPr lang="en-US" baseline="0" dirty="0"/>
          </a:p>
          <a:p>
            <a:r>
              <a:rPr lang="en-US" b="1" baseline="0" dirty="0"/>
              <a:t>&lt;click&gt;</a:t>
            </a:r>
          </a:p>
          <a:p>
            <a:r>
              <a:rPr lang="en-US" dirty="0"/>
              <a:t>As part of the Windows Server 2012 R2 installation, either GUI or Core, you can turn on a number</a:t>
            </a:r>
            <a:r>
              <a:rPr lang="en-US" baseline="0" dirty="0"/>
              <a:t> of roles and features, including Hyper-V. </a:t>
            </a:r>
          </a:p>
          <a:p>
            <a:endParaRPr lang="en-US" baseline="0" dirty="0"/>
          </a:p>
          <a:p>
            <a:r>
              <a:rPr lang="en-US" b="1" baseline="0" dirty="0"/>
              <a:t>&lt;click&gt;</a:t>
            </a:r>
          </a:p>
          <a:p>
            <a:r>
              <a:rPr lang="en-US" dirty="0"/>
              <a:t>What</a:t>
            </a:r>
            <a:r>
              <a:rPr lang="en-US" baseline="0" dirty="0"/>
              <a:t> about Hyper-V Server?  Well, that’s a free download from Microsoft.com, and </a:t>
            </a:r>
            <a:r>
              <a:rPr lang="en-US" b="1" baseline="0" dirty="0"/>
              <a:t>&lt;click&gt;</a:t>
            </a:r>
            <a:r>
              <a:rPr lang="en-US" baseline="0" dirty="0"/>
              <a:t> it only contains the key Hyper-V components, the hypervisor, core driver model and other components Hyper-V needs to do it’s job.  It has a reduced footprint, reduced number of services running, and reduced patching.  It doesn’t…</a:t>
            </a:r>
          </a:p>
          <a:p>
            <a:endParaRPr lang="en-US" baseline="0" dirty="0"/>
          </a:p>
          <a:p>
            <a:r>
              <a:rPr lang="en-US" b="1" baseline="0" dirty="0"/>
              <a:t>&lt;click&gt;</a:t>
            </a:r>
          </a:p>
          <a:p>
            <a:r>
              <a:rPr lang="en-US" b="0" baseline="0" dirty="0"/>
              <a:t>…contain the rest of the roles, which as you can see.  Hyper-V Server just has few roles and features.  Anything that’s not specific to Hyper-V, or benefitting Hyper-V, isn’t in there.</a:t>
            </a:r>
          </a:p>
          <a:p>
            <a:endParaRPr lang="en-US" b="0" baseline="0" dirty="0"/>
          </a:p>
          <a:p>
            <a:r>
              <a:rPr lang="en-US" b="1" baseline="0" dirty="0"/>
              <a:t>&lt;click&gt;</a:t>
            </a:r>
          </a:p>
          <a:p>
            <a:r>
              <a:rPr lang="en-US" b="0" dirty="0"/>
              <a:t>The</a:t>
            </a:r>
            <a:r>
              <a:rPr lang="en-US" b="0" baseline="0" dirty="0"/>
              <a:t> key thing to note is, whichever deployment option you choose, the features and functionality provided by Hyper-V are the same.  They all have identical capabilities.</a:t>
            </a:r>
          </a:p>
          <a:p>
            <a:endParaRPr lang="en-US" b="0" baseline="0" dirty="0"/>
          </a:p>
          <a:p>
            <a:r>
              <a:rPr lang="en-US" b="1" baseline="0" dirty="0"/>
              <a:t>&lt;next slide&gt;</a:t>
            </a:r>
            <a:endParaRPr lang="en-US" b="1" dirty="0"/>
          </a:p>
        </p:txBody>
      </p:sp>
      <p:sp>
        <p:nvSpPr>
          <p:cNvPr id="4" name="Header Placeholder 3"/>
          <p:cNvSpPr>
            <a:spLocks noGrp="1"/>
          </p:cNvSpPr>
          <p:nvPr>
            <p:ph type="hdr" sz="quarter" idx="10"/>
          </p:nvPr>
        </p:nvSpPr>
        <p:spPr/>
        <p:txBody>
          <a:bodyPr/>
          <a:lstStyle/>
          <a:p>
            <a:r>
              <a:rPr lang="en-US" dirty="0">
                <a:solidFill>
                  <a:prstClr val="black"/>
                </a:solidFill>
              </a:rPr>
              <a:t>Windows Server Management Marketing</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9779E6A-31AB-419D-A757-065ACB40A091}" type="datetime1">
              <a:rPr lang="en-US" smtClean="0">
                <a:solidFill>
                  <a:prstClr val="black"/>
                </a:solidFill>
              </a:rPr>
              <a:pPr/>
              <a:t>8/14/2024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652804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latin typeface="Segoe UI" pitchFamily="34" charset="0"/>
                <a:cs typeface="Segoe UI" pitchFamily="34" charset="0"/>
              </a:rPr>
              <a:t>Before Windows Server 2012 R2</a:t>
            </a:r>
          </a:p>
          <a:p>
            <a:endParaRPr lang="en-US" sz="1100" dirty="0">
              <a:latin typeface="Segoe UI" pitchFamily="34" charset="0"/>
              <a:cs typeface="Segoe UI" pitchFamily="34" charset="0"/>
            </a:endParaRPr>
          </a:p>
          <a:p>
            <a:r>
              <a:rPr lang="en-US" sz="1100" dirty="0">
                <a:latin typeface="Segoe UI" pitchFamily="34" charset="0"/>
                <a:cs typeface="Segoe UI" pitchFamily="34" charset="0"/>
              </a:rPr>
              <a:t>Let’s first review the Hyper V improvements that the earlier versions of Windows Server provide.  Beginning with Windows Server 2008, server virtualization via Hyper V technology has been an integral part of the operating system. A new version of Hyper V is included as a part of Windows Server 2008 R2, and this was further enhanced with Service Pack 1 (SP1).</a:t>
            </a:r>
          </a:p>
          <a:p>
            <a:endParaRPr lang="en-US" sz="1100" dirty="0">
              <a:latin typeface="Segoe UI" pitchFamily="34" charset="0"/>
              <a:cs typeface="Segoe UI" pitchFamily="34" charset="0"/>
            </a:endParaRPr>
          </a:p>
          <a:p>
            <a:r>
              <a:rPr lang="en-US" sz="1100" dirty="0">
                <a:latin typeface="Segoe UI" pitchFamily="34" charset="0"/>
                <a:cs typeface="Segoe UI" pitchFamily="34" charset="0"/>
              </a:rPr>
              <a:t>There are two manifestations of the Hyper V technology:</a:t>
            </a:r>
          </a:p>
          <a:p>
            <a:endParaRPr lang="en-US" sz="1100" dirty="0">
              <a:latin typeface="Segoe UI" pitchFamily="34" charset="0"/>
              <a:cs typeface="Segoe UI" pitchFamily="34" charset="0"/>
            </a:endParaRPr>
          </a:p>
          <a:p>
            <a:pPr marL="171450" indent="-171450">
              <a:buFont typeface="Arial" pitchFamily="34" charset="0"/>
              <a:buChar char="•"/>
            </a:pPr>
            <a:r>
              <a:rPr lang="en-US" sz="1100" dirty="0">
                <a:latin typeface="Segoe UI" pitchFamily="34" charset="0"/>
                <a:cs typeface="Segoe UI" pitchFamily="34" charset="0"/>
              </a:rPr>
              <a:t>Hyper V is the hypervisor-based virtualization feature of Windows Server 2008 R2. </a:t>
            </a:r>
          </a:p>
          <a:p>
            <a:pPr marL="171450" indent="-171450">
              <a:buFont typeface="Arial" pitchFamily="34" charset="0"/>
              <a:buChar char="•"/>
            </a:pPr>
            <a:r>
              <a:rPr lang="en-US" sz="1100" dirty="0">
                <a:latin typeface="Segoe UI" pitchFamily="34" charset="0"/>
                <a:cs typeface="Segoe UI" pitchFamily="34" charset="0"/>
              </a:rPr>
              <a:t>Microsoft Hyper V Server is the hypervisor-based server virtualization product that allows customers to consolidate workloads onto a single physical server.  This is available as a free download.</a:t>
            </a:r>
          </a:p>
          <a:p>
            <a:endParaRPr lang="en-US" sz="1100" dirty="0">
              <a:latin typeface="Segoe UI" pitchFamily="34" charset="0"/>
              <a:cs typeface="Segoe UI" pitchFamily="34" charset="0"/>
            </a:endParaRPr>
          </a:p>
          <a:p>
            <a:r>
              <a:rPr lang="en-US" sz="1100" b="1" dirty="0">
                <a:latin typeface="Segoe UI" pitchFamily="34" charset="0"/>
                <a:cs typeface="Segoe UI" pitchFamily="34" charset="0"/>
              </a:rPr>
              <a:t>Windows Server 2008 R2 Hyper V enhancements</a:t>
            </a:r>
          </a:p>
          <a:p>
            <a:endParaRPr lang="en-US" sz="1100" dirty="0">
              <a:latin typeface="Segoe UI" pitchFamily="34" charset="0"/>
              <a:cs typeface="Segoe UI" pitchFamily="34" charset="0"/>
            </a:endParaRPr>
          </a:p>
          <a:p>
            <a:r>
              <a:rPr lang="en-US" sz="1100" dirty="0">
                <a:latin typeface="Segoe UI" pitchFamily="34" charset="0"/>
                <a:cs typeface="Segoe UI" pitchFamily="34" charset="0"/>
              </a:rPr>
              <a:t>With the launch of Windows Server 2008 R2 Hyper-V, Microsoft introduced a number of compelling capabilities to help organizations reduce costs, whilst increasing agility and flexibility.  Key features introduced included:</a:t>
            </a:r>
          </a:p>
          <a:p>
            <a:endParaRPr lang="en-US" sz="1100" dirty="0">
              <a:latin typeface="Segoe UI" pitchFamily="34" charset="0"/>
              <a:cs typeface="Segoe UI" pitchFamily="34" charset="0"/>
            </a:endParaRPr>
          </a:p>
          <a:p>
            <a:pPr marL="171450" indent="-171450">
              <a:buFont typeface="Arial" pitchFamily="34" charset="0"/>
              <a:buChar char="•"/>
            </a:pPr>
            <a:r>
              <a:rPr lang="en-US" sz="1100" dirty="0">
                <a:latin typeface="Segoe UI" pitchFamily="34" charset="0"/>
                <a:cs typeface="Segoe UI" pitchFamily="34" charset="0"/>
              </a:rPr>
              <a:t>Live Migration – Enabling the movement of virtual machines (VMs) with no interruption or downtime</a:t>
            </a:r>
          </a:p>
          <a:p>
            <a:pPr marL="171450" indent="-171450">
              <a:buFont typeface="Arial" pitchFamily="34" charset="0"/>
              <a:buChar char="•"/>
            </a:pPr>
            <a:r>
              <a:rPr lang="en-US" sz="1100" dirty="0">
                <a:latin typeface="Segoe UI" pitchFamily="34" charset="0"/>
                <a:cs typeface="Segoe UI" pitchFamily="34" charset="0"/>
              </a:rPr>
              <a:t>Cluster Shared Volumes – Highly scalable and flexible use of shared storage (SAN) for VMs</a:t>
            </a:r>
          </a:p>
          <a:p>
            <a:pPr marL="171450" indent="-171450">
              <a:buFont typeface="Arial" pitchFamily="34" charset="0"/>
              <a:buChar char="•"/>
            </a:pPr>
            <a:r>
              <a:rPr lang="en-US" sz="1100" dirty="0">
                <a:latin typeface="Segoe UI" pitchFamily="34" charset="0"/>
                <a:cs typeface="Segoe UI" pitchFamily="34" charset="0"/>
              </a:rPr>
              <a:t>Processor Compatibility – Increase the Flexibility for Live Migration across hosts with differing CPU architectures</a:t>
            </a:r>
          </a:p>
          <a:p>
            <a:pPr marL="171450" indent="-171450">
              <a:buFont typeface="Arial" pitchFamily="34" charset="0"/>
              <a:buChar char="•"/>
            </a:pPr>
            <a:r>
              <a:rPr lang="en-US" sz="1100" dirty="0">
                <a:latin typeface="Segoe UI" pitchFamily="34" charset="0"/>
                <a:cs typeface="Segoe UI" pitchFamily="34" charset="0"/>
              </a:rPr>
              <a:t>Hot Add Storage – Flexibly add or remove storage to and from VMs</a:t>
            </a:r>
          </a:p>
          <a:p>
            <a:pPr marL="171450" indent="-171450">
              <a:buFont typeface="Arial" pitchFamily="34" charset="0"/>
              <a:buChar char="•"/>
            </a:pPr>
            <a:r>
              <a:rPr lang="en-US" sz="1100" dirty="0">
                <a:latin typeface="Segoe UI" pitchFamily="34" charset="0"/>
                <a:cs typeface="Segoe UI" pitchFamily="34" charset="0"/>
              </a:rPr>
              <a:t>Improved Virtual Networking Performance – Support for Jumbo Frames and Virtual Machine Queue (VMq)</a:t>
            </a:r>
          </a:p>
          <a:p>
            <a:endParaRPr lang="en-US" sz="1100" dirty="0">
              <a:latin typeface="Segoe UI" pitchFamily="34" charset="0"/>
              <a:cs typeface="Segoe UI" pitchFamily="34" charset="0"/>
            </a:endParaRPr>
          </a:p>
          <a:p>
            <a:r>
              <a:rPr lang="en-US" sz="1100" dirty="0">
                <a:latin typeface="Segoe UI" pitchFamily="34" charset="0"/>
                <a:cs typeface="Segoe UI" pitchFamily="34" charset="0"/>
              </a:rPr>
              <a:t>With the addition of Service Pack 1 (SP1) for Hyper-V, Microsoft introduced 2 new, key capabilities to help organizations realize even greater value from the platform:</a:t>
            </a:r>
          </a:p>
          <a:p>
            <a:endParaRPr lang="en-US" sz="1100" dirty="0">
              <a:latin typeface="Segoe UI" pitchFamily="34" charset="0"/>
              <a:cs typeface="Segoe UI" pitchFamily="34" charset="0"/>
            </a:endParaRPr>
          </a:p>
          <a:p>
            <a:pPr marL="171450" indent="-171450">
              <a:buFont typeface="Arial" pitchFamily="34" charset="0"/>
              <a:buChar char="•"/>
            </a:pPr>
            <a:r>
              <a:rPr lang="en-US" sz="1100" dirty="0">
                <a:latin typeface="Segoe UI" pitchFamily="34" charset="0"/>
                <a:cs typeface="Segoe UI" pitchFamily="34" charset="0"/>
              </a:rPr>
              <a:t>Dynamic Memory – More efficient use of memory while maintaining consistent workload performance and scalability.</a:t>
            </a:r>
          </a:p>
          <a:p>
            <a:pPr marL="171450" indent="-171450">
              <a:buFont typeface="Arial" pitchFamily="34" charset="0"/>
              <a:buChar char="•"/>
            </a:pPr>
            <a:r>
              <a:rPr lang="en-US" sz="1100" dirty="0">
                <a:latin typeface="Segoe UI" pitchFamily="34" charset="0"/>
                <a:cs typeface="Segoe UI" pitchFamily="34" charset="0"/>
              </a:rPr>
              <a:t>RemoteFX – Provides the richest virtualized Windows 7 experience for Virtual Desktop Infrastructure (VDI) deployments.</a:t>
            </a:r>
          </a:p>
          <a:p>
            <a:endParaRPr lang="en-US" sz="1100" dirty="0">
              <a:latin typeface="Segoe UI" pitchFamily="34" charset="0"/>
              <a:cs typeface="Segoe UI" pitchFamily="34" charset="0"/>
            </a:endParaRPr>
          </a:p>
          <a:p>
            <a:r>
              <a:rPr lang="en-US" sz="1100" b="1" dirty="0">
                <a:latin typeface="Segoe UI" pitchFamily="34" charset="0"/>
                <a:cs typeface="Segoe UI" pitchFamily="34" charset="0"/>
              </a:rPr>
              <a:t>Windows Server 2008 R2 Hyper V Benefits</a:t>
            </a:r>
          </a:p>
          <a:p>
            <a:endParaRPr lang="en-US" sz="1100" dirty="0">
              <a:latin typeface="Segoe UI" pitchFamily="34" charset="0"/>
              <a:cs typeface="Segoe UI" pitchFamily="34" charset="0"/>
            </a:endParaRPr>
          </a:p>
          <a:p>
            <a:r>
              <a:rPr lang="en-US" sz="1100" dirty="0">
                <a:latin typeface="Segoe UI" pitchFamily="34" charset="0"/>
                <a:cs typeface="Segoe UI" pitchFamily="34" charset="0"/>
              </a:rPr>
              <a:t>Hyper V is an integral part of Windows Server and provides a foundational virtualization platform that lets customers transition to the cloud. With Windows Server 2008 R2, customers get a compelling solution for core virtualization scenarios; production server consolidation, dynamic data center, business continuity, Virtual Desktop Infrastructure (VDI), and test and development. Hyper V provides customers with better flexibility with features like live migration and cluster shared volumes for storage flexibility. In Windows Server 2008 R2, Hyper V also delivers greater scalability with support for up to 64 logical processors and improved performance with support for dynamic memory and enhanced networking support.</a:t>
            </a:r>
          </a:p>
        </p:txBody>
      </p:sp>
      <p:sp>
        <p:nvSpPr>
          <p:cNvPr id="4" name="Header Placeholder 3"/>
          <p:cNvSpPr>
            <a:spLocks noGrp="1"/>
          </p:cNvSpPr>
          <p:nvPr>
            <p:ph type="hdr" sz="quarter" idx="10"/>
          </p:nvPr>
        </p:nvSpPr>
        <p:spPr/>
        <p:txBody>
          <a:bodyPr/>
          <a:lstStyle/>
          <a:p>
            <a:r>
              <a:rPr lang="en-US">
                <a:solidFill>
                  <a:prstClr val="black"/>
                </a:solidFill>
              </a:rPr>
              <a:t>Windows Server Management Marketing</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F5D7748-AE1F-453C-A188-C035D3868173}" type="datetime1">
              <a:rPr lang="en-US" smtClean="0">
                <a:solidFill>
                  <a:prstClr val="black"/>
                </a:solidFill>
              </a:rPr>
              <a:pPr/>
              <a:t>8/14/2024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924980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Hyper V in Windows Server 2008 R2 supported configuring virtual machines with a maximum of four virtual processors and up to 64 GB of memory. However, IT organizations increasingly want to use virtualization when they deploy mission critical, tier-1 business applications. Large, demanding workloads such as online transaction processing (OLTP) databases and online transaction analysis (OLTA) solutions typically run on systems with 16 or more processors and demand large amounts of memory. For this class of workloads, more virtual processors and larger amounts of virtual machine memory are a core requirement.</a:t>
            </a:r>
          </a:p>
          <a:p>
            <a:endParaRPr lang="en-US" dirty="0"/>
          </a:p>
          <a:p>
            <a:r>
              <a:rPr lang="en-US" dirty="0"/>
              <a:t>Scalability however, goes beyond just running workloads.  Customers also need to ensure that the demands of workloads can be handled effectively by scalable storage and networking infrastructure, and to do so, must take advantage of the latest, and greatest hardware innovations.</a:t>
            </a:r>
          </a:p>
          <a:p>
            <a:endParaRPr lang="en-US" dirty="0"/>
          </a:p>
          <a:p>
            <a:r>
              <a:rPr lang="en-US" dirty="0"/>
              <a:t>With Windows Server 2012, and subsequently 2012 R2, there were a number of design goals to try to address these challenges.  Not only do we want to enable customers to run their most demanding of applications, whilst providing the highest levels of performance and scale, but at the same time, we want to ensure that customers can provide optimal resource usage and availability across their infrastructure.</a:t>
            </a:r>
          </a:p>
          <a:p>
            <a:endParaRPr lang="en-US" dirty="0"/>
          </a:p>
          <a:p>
            <a:r>
              <a:rPr lang="en-US" dirty="0"/>
              <a:t>From an out and out scalability perspective, Hyper V in Windows Server 2012 R2 greatly expands support for host processors and memory over Windows Server 2008 R2 Hyper-V. New features include support for up to 64 virtual processors and 1TB of memory for Hyper V guests, a new VHDX virtual hard disk format with larger disk capacity of up to 64 TB, and additional resiliency and alignment optimization, which we’ll discuss later. These features help ensure that the virtualization infrastructure can support the configuration of large, high-performance virtual machines to support workloads that might need to scale up significantly</a:t>
            </a:r>
          </a:p>
          <a:p>
            <a:endParaRPr lang="en-US" dirty="0"/>
          </a:p>
          <a:p>
            <a:r>
              <a:rPr lang="en-US" sz="1200" kern="1200" dirty="0">
                <a:solidFill>
                  <a:schemeClr val="tx1"/>
                </a:solidFill>
                <a:effectLst/>
                <a:latin typeface="+mn-lt"/>
                <a:ea typeface="+mn-ea"/>
                <a:cs typeface="+mn-cs"/>
              </a:rPr>
              <a:t>From a host perspective, you can see that Hyper-V supports up to 4TB of physical memory per host, and up to 2,048 vCPUs per host.  This is a 4x increase over Windows Server 2008 R2 Hyper-V, and means that a customer could, in reality, run 1,024 2-vCPU virtual machines, each with around 4GB memory, and still be within a supported configuration.  This scalability is immense, and ensures customers can realize the greatest value for their hardware investments.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we think about Virtual Machines (VM) in particular, again, significant improvements have been made across the board, with Hyper-V now supporting VMs with up to 64 vCPUs, and 1TB memory. This is huge scale, and opens the door to running high-end, mission-critical in-memory transactional or analysis workloads that can benefit significantly from that kind of resource capacity.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Earlier, we briefly discussed how customers are demanding higher levels of availability and resiliency for their key virtualized workloads.  With Windows Server and Hyper-V, the foundation of providing that higher level of availability is the Failover Cluster.  With Windows Server 2012 R2, cluster sizes have increased from a maximum of 16 nodes in Windows Server 2008 R2, to 64 nodes in Windows Server 2012 and Windows Server 2012 R2.  This in turn, supports a significantly higher number of active virtual machines per cluster, up from 1,000 to 8,000.</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is another innovation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that can drive higher levels of performance for virtualized workloads, and is of particular importance when running virtualized workloads with significant numbers of virtual processors, and high levels of memory.  That innovation is Virtual Machine NUMA.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Segoe UI Light" panose="020B0502040204020203" pitchFamily="34" charset="0"/>
                <a:ea typeface="+mn-ea"/>
                <a:cs typeface="+mn-cs"/>
              </a:rPr>
              <a:t>Windows Server 2012 R2 Hyper-V now supports NUMA, or Non-Uniform Memory Access, inside a virtual machine. NUMA refers to a computer architecture in multiprocessor systems, in which the required time for a processor to access memory depends on the memory’s location relative to the processor.</a:t>
            </a:r>
          </a:p>
          <a:p>
            <a:endParaRPr lang="en-US" sz="1200" kern="1200" dirty="0">
              <a:solidFill>
                <a:schemeClr val="tx1"/>
              </a:solidFill>
              <a:effectLst/>
              <a:latin typeface="Segoe UI Light" panose="020B0502040204020203" pitchFamily="34" charset="0"/>
              <a:ea typeface="+mn-ea"/>
              <a:cs typeface="+mn-cs"/>
            </a:endParaRPr>
          </a:p>
          <a:p>
            <a:r>
              <a:rPr lang="en-US" sz="1200" kern="1200" dirty="0">
                <a:solidFill>
                  <a:schemeClr val="tx1"/>
                </a:solidFill>
                <a:effectLst/>
                <a:latin typeface="Segoe UI Light" panose="020B0502040204020203" pitchFamily="34" charset="0"/>
                <a:ea typeface="+mn-ea"/>
                <a:cs typeface="+mn-cs"/>
              </a:rPr>
              <a:t>With NUMA, a processor can access local memory (memory attached directly to the processor) faster than it can access remote memory (memory that is local to another processor in the system). Modern operating systems and high-performance applications such as SQL Server have developed optimizations to recognize the system’s NUMA topology and consider NUMA when they schedule threads or allocate memory to increase performance.</a:t>
            </a:r>
          </a:p>
          <a:p>
            <a:endParaRPr lang="en-US" sz="1200" kern="1200" dirty="0">
              <a:solidFill>
                <a:schemeClr val="tx1"/>
              </a:solidFill>
              <a:effectLst/>
              <a:latin typeface="Segoe UI Light" panose="020B0502040204020203" pitchFamily="34" charset="0"/>
              <a:ea typeface="+mn-ea"/>
              <a:cs typeface="+mn-cs"/>
            </a:endParaRPr>
          </a:p>
          <a:p>
            <a:r>
              <a:rPr lang="en-US" sz="1200" kern="1200" dirty="0">
                <a:solidFill>
                  <a:schemeClr val="tx1"/>
                </a:solidFill>
                <a:effectLst/>
                <a:latin typeface="Segoe UI Light" panose="020B0502040204020203" pitchFamily="34" charset="0"/>
                <a:ea typeface="+mn-ea"/>
                <a:cs typeface="+mn-cs"/>
              </a:rPr>
              <a:t>Projecting a virtual NUMA topology into a virtual machine provides optimal performance and workload scalability in large virtual machine configurations. It does this by letting the guest operating system and applications such as SQL Server, or the Windows Web Server, IIS, take advantage of their inherent NUMA performance optimizations. The default virtual NUMA topology that is projected into a Hyper-V virtual machine is optimized to match the host’s NUMA topology, as shown on the slide.</a:t>
            </a:r>
            <a:endParaRPr lang="en-US" dirty="0"/>
          </a:p>
          <a:p>
            <a:endParaRPr lang="en-US" dirty="0"/>
          </a:p>
          <a:p>
            <a:r>
              <a:rPr lang="en-US" b="1" dirty="0"/>
              <a:t>&lt;next slide&gt;</a:t>
            </a:r>
          </a:p>
        </p:txBody>
      </p:sp>
      <p:sp>
        <p:nvSpPr>
          <p:cNvPr id="4" name="Slide Number Placeholder 3"/>
          <p:cNvSpPr>
            <a:spLocks noGrp="1"/>
          </p:cNvSpPr>
          <p:nvPr>
            <p:ph type="sldNum" sz="quarter" idx="10"/>
          </p:nvPr>
        </p:nvSpPr>
        <p:spPr/>
        <p:txBody>
          <a:bodyPr/>
          <a:lstStyle/>
          <a:p>
            <a:fld id="{A8DA5731-E79A-47A4-A38A-C5C1399103CB}"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734287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28600"/>
            <a:ext cx="11151918" cy="757131"/>
          </a:xfrm>
        </p:spPr>
        <p:txBody>
          <a:bodyPr/>
          <a:lstStyle/>
          <a:p>
            <a:r>
              <a:rPr lang="en-US" dirty="0"/>
              <a:t>Click to edit master title style</a:t>
            </a:r>
          </a:p>
        </p:txBody>
      </p:sp>
      <p:sp>
        <p:nvSpPr>
          <p:cNvPr id="5" name="Text Placeholder 4"/>
          <p:cNvSpPr>
            <a:spLocks noGrp="1"/>
          </p:cNvSpPr>
          <p:nvPr>
            <p:ph type="body" sz="quarter" idx="10" hasCustomPrompt="1"/>
          </p:nvPr>
        </p:nvSpPr>
        <p:spPr>
          <a:xfrm>
            <a:off x="519249" y="1447800"/>
            <a:ext cx="11151918" cy="2043636"/>
          </a:xfrm>
          <a:prstGeom prst="rect">
            <a:avLst/>
          </a:prstGeom>
        </p:spPr>
        <p:txBody>
          <a:bodyPr/>
          <a:lstStyle>
            <a:lvl1pPr marL="284190" indent="-284190">
              <a:buFont typeface="Wingdings" pitchFamily="2" charset="2"/>
              <a:buChar char=""/>
              <a:defRPr sz="4000"/>
            </a:lvl1pPr>
            <a:lvl2pPr marL="517574" indent="-233386">
              <a:buFont typeface="Wingdings" pitchFamily="2" charset="2"/>
              <a:buChar char=""/>
              <a:defRPr spc="-51" baseline="0">
                <a:latin typeface="+mn-lt"/>
              </a:defRPr>
            </a:lvl2pPr>
            <a:lvl3pPr marL="741432" indent="-223859">
              <a:buFont typeface="Wingdings" pitchFamily="2" charset="2"/>
              <a:buChar char=""/>
              <a:tabLst/>
              <a:defRPr spc="-51" baseline="0">
                <a:latin typeface="+mn-lt"/>
              </a:defRPr>
            </a:lvl3pPr>
            <a:lvl4pPr marL="914485" indent="-173055">
              <a:buFont typeface="Wingdings" pitchFamily="2" charset="2"/>
              <a:buChar char=""/>
              <a:defRPr spc="-51" baseline="0">
                <a:latin typeface="+mn-lt"/>
              </a:defRPr>
            </a:lvl4pPr>
            <a:lvl5pPr marL="1087539" indent="-173055">
              <a:buFont typeface="Wingdings" pitchFamily="2" charset="2"/>
              <a:buChar char=""/>
              <a:tabLst/>
              <a:defRPr spc="-51" baseline="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270479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Only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a:t>Click to edit Master title style</a:t>
            </a:r>
          </a:p>
        </p:txBody>
      </p:sp>
    </p:spTree>
    <p:extLst>
      <p:ext uri="{BB962C8B-B14F-4D97-AF65-F5344CB8AC3E}">
        <p14:creationId xmlns:p14="http://schemas.microsoft.com/office/powerpoint/2010/main" val="330259160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4" y="1725533"/>
            <a:ext cx="3406434" cy="3406937"/>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854939"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9"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5747131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8 Categories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chemeClr val="accent1"/>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chemeClr val="accent1"/>
          </a:solidFill>
        </p:spPr>
        <p:txBody>
          <a:bodyPr lIns="182880" tIns="146304" rIns="182880" bIns="146304">
            <a:noAutofit/>
          </a:bodyPr>
          <a:lstStyle>
            <a:lvl1pPr marL="0" indent="0">
              <a:lnSpc>
                <a:spcPts val="1411"/>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chemeClr val="accent1"/>
          </a:solidFill>
        </p:spPr>
        <p:txBody>
          <a:bodyPr lIns="182880" tIns="146304" rIns="182880" bIns="146304">
            <a:noAutofit/>
          </a:bodyPr>
          <a:lstStyle>
            <a:lvl1pPr marL="0" indent="0">
              <a:lnSpc>
                <a:spcPts val="1411"/>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chemeClr val="accent1"/>
          </a:solidFill>
        </p:spPr>
        <p:txBody>
          <a:bodyPr lIns="182880" tIns="146304" rIns="182880" bIns="146304">
            <a:noAutofit/>
          </a:bodyPr>
          <a:lstStyle>
            <a:lvl1pPr marL="0" indent="0">
              <a:lnSpc>
                <a:spcPts val="1411"/>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5891332"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86292593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4"/>
            <a:ext cx="11653834" cy="1793071"/>
          </a:xfrm>
        </p:spPr>
        <p:txBody>
          <a:bodyPr/>
          <a:lstStyle>
            <a:lvl1pPr>
              <a:defRPr sz="5685">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70"/>
            <a:ext cx="7171399" cy="510461"/>
          </a:xfrm>
        </p:spPr>
        <p:txBody>
          <a:bodyPr/>
          <a:lstStyle>
            <a:lvl1pPr marL="0" indent="0">
              <a:buNone/>
              <a:defRPr sz="2352">
                <a:gradFill>
                  <a:gsLst>
                    <a:gs pos="1250">
                      <a:schemeClr val="tx1"/>
                    </a:gs>
                    <a:gs pos="100000">
                      <a:schemeClr val="tx1"/>
                    </a:gs>
                  </a:gsLst>
                  <a:lin ang="5400000" scaled="0"/>
                </a:gradFill>
                <a:latin typeface="+mn-lt"/>
              </a:defRPr>
            </a:lvl1pPr>
            <a:lvl2pPr>
              <a:defRPr sz="2352"/>
            </a:lvl2pPr>
            <a:lvl3pPr>
              <a:defRPr sz="2352"/>
            </a:lvl3pPr>
            <a:lvl4pPr>
              <a:defRPr sz="2352"/>
            </a:lvl4pPr>
            <a:lvl5pPr>
              <a:defRPr sz="2352"/>
            </a:lvl5pPr>
          </a:lstStyle>
          <a:p>
            <a:pPr lvl="0"/>
            <a:r>
              <a:rPr lang="en-US"/>
              <a:t>Click to edit Master text styles</a:t>
            </a:r>
          </a:p>
        </p:txBody>
      </p:sp>
    </p:spTree>
    <p:extLst>
      <p:ext uri="{BB962C8B-B14F-4D97-AF65-F5344CB8AC3E}">
        <p14:creationId xmlns:p14="http://schemas.microsoft.com/office/powerpoint/2010/main" val="418381983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5">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7" cy="1864934"/>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074982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4"/>
            <a:ext cx="11653834" cy="1793071"/>
          </a:xfrm>
        </p:spPr>
        <p:txBody>
          <a:bodyPr/>
          <a:lstStyle>
            <a:lvl1pPr>
              <a:defRPr sz="5685">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70"/>
            <a:ext cx="7171399" cy="510461"/>
          </a:xfrm>
        </p:spPr>
        <p:txBody>
          <a:bodyPr/>
          <a:lstStyle>
            <a:lvl1pPr marL="0" indent="0">
              <a:buNone/>
              <a:defRPr sz="2352">
                <a:gradFill>
                  <a:gsLst>
                    <a:gs pos="1250">
                      <a:schemeClr val="tx1"/>
                    </a:gs>
                    <a:gs pos="100000">
                      <a:schemeClr val="tx1"/>
                    </a:gs>
                  </a:gsLst>
                  <a:lin ang="5400000" scaled="0"/>
                </a:gradFill>
                <a:latin typeface="+mn-lt"/>
              </a:defRPr>
            </a:lvl1pPr>
            <a:lvl2pPr>
              <a:defRPr sz="2352"/>
            </a:lvl2pPr>
            <a:lvl3pPr>
              <a:defRPr sz="2352"/>
            </a:lvl3pPr>
            <a:lvl4pPr>
              <a:defRPr sz="2352"/>
            </a:lvl4pPr>
            <a:lvl5pPr>
              <a:defRPr sz="2352"/>
            </a:lvl5pPr>
          </a:lstStyle>
          <a:p>
            <a:pPr lvl="0"/>
            <a:r>
              <a:rPr lang="en-US"/>
              <a:t>Click to edit Master text styles</a:t>
            </a:r>
          </a:p>
        </p:txBody>
      </p:sp>
    </p:spTree>
    <p:extLst>
      <p:ext uri="{BB962C8B-B14F-4D97-AF65-F5344CB8AC3E}">
        <p14:creationId xmlns:p14="http://schemas.microsoft.com/office/powerpoint/2010/main" val="9860662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5">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7" cy="1864934"/>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495413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4"/>
            </a:lvl1pPr>
            <a:lvl2pPr>
              <a:defRPr sz="3528"/>
            </a:lvl2pPr>
            <a:lvl3pPr>
              <a:defRPr sz="3528"/>
            </a:lvl3pPr>
            <a:lvl4pPr>
              <a:defRPr sz="3528"/>
            </a:lvl4pPr>
            <a:lvl5pPr>
              <a:defRPr sz="3528"/>
            </a:lvl5pPr>
          </a:lstStyle>
          <a:p>
            <a:pPr lvl="0"/>
            <a:r>
              <a:rPr lang="en-US" dirty="0"/>
              <a:t>Click to edit Master text styles</a:t>
            </a:r>
          </a:p>
        </p:txBody>
      </p:sp>
    </p:spTree>
    <p:extLst>
      <p:ext uri="{BB962C8B-B14F-4D97-AF65-F5344CB8AC3E}">
        <p14:creationId xmlns:p14="http://schemas.microsoft.com/office/powerpoint/2010/main" val="247698887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4"/>
            </a:lvl1pPr>
            <a:lvl2pPr>
              <a:defRPr sz="3528"/>
            </a:lvl2pPr>
            <a:lvl3pPr>
              <a:defRPr sz="3528"/>
            </a:lvl3pPr>
            <a:lvl4pPr>
              <a:defRPr sz="3528"/>
            </a:lvl4pPr>
            <a:lvl5pPr>
              <a:defRPr sz="3528"/>
            </a:lvl5pPr>
          </a:lstStyle>
          <a:p>
            <a:pPr lvl="0"/>
            <a:r>
              <a:rPr lang="en-US" dirty="0"/>
              <a:t>Click to edit Master text styles</a:t>
            </a:r>
          </a:p>
        </p:txBody>
      </p:sp>
    </p:spTree>
    <p:extLst>
      <p:ext uri="{BB962C8B-B14F-4D97-AF65-F5344CB8AC3E}">
        <p14:creationId xmlns:p14="http://schemas.microsoft.com/office/powerpoint/2010/main" val="32724954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8964560" cy="5379279"/>
          </a:xfrm>
        </p:spPr>
        <p:txBody>
          <a:bodyPr/>
          <a:lstStyle>
            <a:lvl1pPr>
              <a:defRPr sz="4704">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408296708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7886936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22408225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956" y="218533"/>
            <a:ext cx="11655840" cy="899665"/>
          </a:xfrm>
        </p:spPr>
        <p:txBody>
          <a:bodyPr/>
          <a:lstStyle>
            <a:lvl1pPr>
              <a:defRPr sz="550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369109880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7" spc="-98"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2"/>
            <a:ext cx="9860674" cy="1793881"/>
          </a:xfrm>
          <a:noFill/>
        </p:spPr>
        <p:txBody>
          <a:bodyPr lIns="182880" tIns="146304" rIns="182880" bIns="146304">
            <a:noAutofit/>
          </a:bodyPr>
          <a:lstStyle>
            <a:lvl1pPr marL="0" indent="0">
              <a:spcBef>
                <a:spcPts val="0"/>
              </a:spcBef>
              <a:buNone/>
              <a:defRPr sz="3528"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5840339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7" spc="-98"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6280522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defRPr sz="862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7110904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396047"/>
          </a:xfrm>
          <a:prstGeom prst="rect">
            <a:avLst/>
          </a:prstGeom>
        </p:spPr>
        <p:txBody>
          <a:bodyPr/>
          <a:lstStyle>
            <a:lvl1pPr marL="284732" indent="-284732">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7" indent="-275396">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9" indent="-284732">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10" indent="-224051">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61" indent="-224051">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237849359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823331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7587"/>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180060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67436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412625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6_Section Title">
    <p:bg>
      <p:bgPr>
        <a:solidFill>
          <a:srgbClr val="FFFFFF"/>
        </a:solidFill>
        <a:effectLst/>
      </p:bgPr>
    </p:bg>
    <p:spTree>
      <p:nvGrpSpPr>
        <p:cNvPr id="1" name=""/>
        <p:cNvGrpSpPr/>
        <p:nvPr/>
      </p:nvGrpSpPr>
      <p:grpSpPr>
        <a:xfrm>
          <a:off x="0" y="0"/>
          <a:ext cx="0" cy="0"/>
          <a:chOff x="0" y="0"/>
          <a:chExt cx="0" cy="0"/>
        </a:xfrm>
      </p:grpSpPr>
      <p:pic>
        <p:nvPicPr>
          <p:cNvPr id="2" name="Picture 1" descr="iStock_000012586763Large.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 y="0"/>
            <a:ext cx="12192000" cy="6858000"/>
          </a:xfrm>
          <a:prstGeom prst="rect">
            <a:avLst/>
          </a:prstGeom>
        </p:spPr>
      </p:pic>
      <p:sp>
        <p:nvSpPr>
          <p:cNvPr id="10" name="Title 1"/>
          <p:cNvSpPr>
            <a:spLocks noGrp="1"/>
          </p:cNvSpPr>
          <p:nvPr>
            <p:ph type="ctrTitle"/>
          </p:nvPr>
        </p:nvSpPr>
        <p:spPr bwMode="ltGray">
          <a:xfrm>
            <a:off x="512598" y="919956"/>
            <a:ext cx="5025066" cy="501808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1">
              <a:alpha val="92000"/>
            </a:schemeClr>
          </a:solidFill>
          <a:ln>
            <a:noFill/>
          </a:ln>
        </p:spPr>
        <p:txBody>
          <a:bodyPr vert="horz" wrap="square" lIns="319968" tIns="868483" rIns="1234160" bIns="868483" numCol="1" anchor="ctr" anchorCtr="0" compatLnSpc="1">
            <a:prstTxWarp prst="textNoShape">
              <a:avLst/>
            </a:prstTxWarp>
            <a:noAutofit/>
          </a:bodyPr>
          <a:lstStyle>
            <a:lvl1pPr algn="l">
              <a:defRPr lang="en-US" sz="6000" b="0" kern="1200" cap="none" spc="-200" baseline="0" dirty="0">
                <a:ln w="3175">
                  <a:noFill/>
                </a:ln>
                <a:gradFill>
                  <a:gsLst>
                    <a:gs pos="100000">
                      <a:schemeClr val="bg1"/>
                    </a:gs>
                    <a:gs pos="0">
                      <a:schemeClr val="bg1"/>
                    </a:gs>
                  </a:gsLst>
                  <a:lin ang="5400000" scaled="0"/>
                </a:gradFill>
                <a:effectLst/>
                <a:latin typeface="+mj-lt"/>
                <a:ea typeface="+mn-ea"/>
                <a:cs typeface="Arial" charset="0"/>
              </a:defRPr>
            </a:lvl1pPr>
          </a:lstStyle>
          <a:p>
            <a:pPr marL="0" lvl="0" indent="0" algn="l" defTabSz="914192" rtl="0" eaLnBrk="1" fontAlgn="base" latinLnBrk="0" hangingPunct="1">
              <a:lnSpc>
                <a:spcPct val="100000"/>
              </a:lnSpc>
              <a:spcBef>
                <a:spcPct val="0"/>
              </a:spcBef>
              <a:spcAft>
                <a:spcPct val="0"/>
              </a:spcAft>
              <a:buFontTx/>
              <a:buNone/>
            </a:pPr>
            <a:r>
              <a:rPr lang="en-US"/>
              <a:t>Click to edit Master title style</a:t>
            </a:r>
            <a:endParaRPr lang="en-US" dirty="0"/>
          </a:p>
        </p:txBody>
      </p:sp>
    </p:spTree>
    <p:extLst>
      <p:ext uri="{BB962C8B-B14F-4D97-AF65-F5344CB8AC3E}">
        <p14:creationId xmlns:p14="http://schemas.microsoft.com/office/powerpoint/2010/main" val="1044402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241" y="1186356"/>
            <a:ext cx="9859116" cy="2697988"/>
          </a:xfrm>
          <a:noFill/>
        </p:spPr>
        <p:txBody>
          <a:bodyPr tIns="91440" bIns="91440" anchor="t" anchorCtr="0"/>
          <a:lstStyle>
            <a:lvl1pPr>
              <a:defRPr sz="7057"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8"/>
            <a:ext cx="9860674" cy="1793881"/>
          </a:xfrm>
          <a:noFill/>
        </p:spPr>
        <p:txBody>
          <a:bodyPr lIns="182880" tIns="146304" rIns="182880" bIns="146304">
            <a:noAutofit/>
          </a:bodyPr>
          <a:lstStyle>
            <a:lvl1pPr marL="0" indent="0">
              <a:spcBef>
                <a:spcPts val="0"/>
              </a:spcBef>
              <a:buNone/>
              <a:defRPr sz="3528"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2289787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4"/>
            <a:ext cx="11653523" cy="1796217"/>
          </a:xfrm>
          <a:noFill/>
        </p:spPr>
        <p:txBody>
          <a:bodyPr tIns="91440" bIns="91440" anchor="t" anchorCtr="0"/>
          <a:lstStyle>
            <a:lvl1pPr>
              <a:defRPr sz="8624"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5573207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3318797"/>
          </a:xfrm>
        </p:spPr>
        <p:txBody>
          <a:bodyPr lIns="146304" tIns="91440" rIns="146304" bIns="91440"/>
          <a:lstStyle>
            <a:lvl1pPr>
              <a:lnSpc>
                <a:spcPts val="6174"/>
              </a:lnSpc>
              <a:defRPr sz="5684" baseline="0">
                <a:solidFill>
                  <a:schemeClr val="accent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3" y="6437244"/>
            <a:ext cx="3859607" cy="134483"/>
          </a:xfrm>
          <a:prstGeom prst="rect">
            <a:avLst/>
          </a:prstGeom>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a:xfrm>
            <a:off x="11367167" y="6437244"/>
            <a:ext cx="555596" cy="134483"/>
          </a:xfrm>
          <a:prstGeom prst="rect">
            <a:avLst/>
          </a:prstGeom>
        </p:spPr>
        <p:txBody>
          <a:bodyPr/>
          <a:lstStyle/>
          <a:p>
            <a:fld id="{27258FFF-F925-446B-8502-81C933981705}" type="slidenum">
              <a:rPr>
                <a:solidFill>
                  <a:srgbClr val="505050"/>
                </a:solidFill>
              </a:rPr>
              <a:pPr/>
              <a:t>‹Nº›</a:t>
            </a:fld>
            <a:endParaRPr>
              <a:solidFill>
                <a:srgbClr val="505050"/>
              </a:solidFill>
            </a:endParaRPr>
          </a:p>
        </p:txBody>
      </p:sp>
      <p:sp>
        <p:nvSpPr>
          <p:cNvPr id="7" name="Text Placeholder 6"/>
          <p:cNvSpPr>
            <a:spLocks noGrp="1"/>
          </p:cNvSpPr>
          <p:nvPr>
            <p:ph type="body" sz="quarter" idx="12" hasCustomPrompt="1"/>
          </p:nvPr>
        </p:nvSpPr>
        <p:spPr>
          <a:xfrm>
            <a:off x="269239" y="3877277"/>
            <a:ext cx="5378549" cy="1954381"/>
          </a:xfrm>
        </p:spPr>
        <p:txBody>
          <a:bodyPr/>
          <a:lstStyle>
            <a:lvl1pPr marL="0" indent="0">
              <a:lnSpc>
                <a:spcPts val="1764"/>
              </a:lnSpc>
              <a:spcBef>
                <a:spcPts val="1175"/>
              </a:spcBef>
              <a:buNone/>
              <a:defRPr sz="1567" baseline="0"/>
            </a:lvl1pPr>
            <a:lvl2pPr marL="0" indent="0">
              <a:lnSpc>
                <a:spcPts val="1764"/>
              </a:lnSpc>
              <a:spcBef>
                <a:spcPts val="1175"/>
              </a:spcBef>
              <a:buNone/>
              <a:defRPr sz="1567"/>
            </a:lvl2pPr>
            <a:lvl3pPr marL="0" indent="0">
              <a:lnSpc>
                <a:spcPts val="1764"/>
              </a:lnSpc>
              <a:spcBef>
                <a:spcPts val="1175"/>
              </a:spcBef>
              <a:buNone/>
              <a:defRPr sz="1567"/>
            </a:lvl3pPr>
            <a:lvl4pPr marL="0" indent="0">
              <a:lnSpc>
                <a:spcPts val="1764"/>
              </a:lnSpc>
              <a:spcBef>
                <a:spcPts val="1175"/>
              </a:spcBef>
              <a:buNone/>
              <a:defRPr sz="1567"/>
            </a:lvl4pPr>
            <a:lvl5pPr marL="0" indent="0">
              <a:lnSpc>
                <a:spcPts val="1764"/>
              </a:lnSpc>
              <a:spcBef>
                <a:spcPts val="1175"/>
              </a:spcBef>
              <a:buNone/>
              <a:defRPr sz="1567"/>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322852219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8pt Title/16pt Text -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3318797"/>
          </a:xfrm>
        </p:spPr>
        <p:txBody>
          <a:bodyPr lIns="146304" tIns="91440" rIns="146304" bIns="91440"/>
          <a:lstStyle>
            <a:lvl1pPr>
              <a:lnSpc>
                <a:spcPts val="6174"/>
              </a:lnSpc>
              <a:defRPr sz="5684"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3" y="6437244"/>
            <a:ext cx="3859607" cy="134483"/>
          </a:xfrm>
          <a:prstGeom prst="rect">
            <a:avLst/>
          </a:prstGeom>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a:xfrm>
            <a:off x="11367167" y="6437244"/>
            <a:ext cx="555596" cy="134483"/>
          </a:xfrm>
          <a:prstGeom prst="rect">
            <a:avLst/>
          </a:prstGeom>
        </p:spPr>
        <p:txBody>
          <a:bodyPr/>
          <a:lstStyle>
            <a:lvl1pPr>
              <a:defRPr>
                <a:solidFill>
                  <a:schemeClr val="bg1"/>
                </a:solidFill>
              </a:defRPr>
            </a:lvl1pPr>
          </a:lstStyle>
          <a:p>
            <a:fld id="{27258FFF-F925-446B-8502-81C933981705}" type="slidenum">
              <a:rPr smtClean="0">
                <a:solidFill>
                  <a:srgbClr val="FFFFFF"/>
                </a:solidFill>
              </a:rPr>
              <a:pPr/>
              <a:t>‹Nº›</a:t>
            </a:fld>
            <a:endParaRPr>
              <a:solidFill>
                <a:srgbClr val="FFFFFF"/>
              </a:solidFill>
            </a:endParaRPr>
          </a:p>
        </p:txBody>
      </p:sp>
      <p:sp>
        <p:nvSpPr>
          <p:cNvPr id="7" name="Text Placeholder 6"/>
          <p:cNvSpPr>
            <a:spLocks noGrp="1"/>
          </p:cNvSpPr>
          <p:nvPr>
            <p:ph type="body" sz="quarter" idx="12" hasCustomPrompt="1"/>
          </p:nvPr>
        </p:nvSpPr>
        <p:spPr>
          <a:xfrm>
            <a:off x="269239" y="3877277"/>
            <a:ext cx="5378549" cy="1954381"/>
          </a:xfrm>
        </p:spPr>
        <p:txBody>
          <a:bodyPr/>
          <a:lstStyle>
            <a:lvl1pPr marL="0" indent="0">
              <a:lnSpc>
                <a:spcPts val="1764"/>
              </a:lnSpc>
              <a:spcBef>
                <a:spcPts val="1175"/>
              </a:spcBef>
              <a:buNone/>
              <a:defRPr sz="1567" baseline="0">
                <a:solidFill>
                  <a:schemeClr val="bg1"/>
                </a:solidFill>
              </a:defRPr>
            </a:lvl1pPr>
            <a:lvl2pPr marL="0" indent="0">
              <a:lnSpc>
                <a:spcPts val="1764"/>
              </a:lnSpc>
              <a:spcBef>
                <a:spcPts val="1175"/>
              </a:spcBef>
              <a:buNone/>
              <a:defRPr sz="1567"/>
            </a:lvl2pPr>
            <a:lvl3pPr marL="0" indent="0">
              <a:lnSpc>
                <a:spcPts val="1764"/>
              </a:lnSpc>
              <a:spcBef>
                <a:spcPts val="1175"/>
              </a:spcBef>
              <a:buNone/>
              <a:defRPr sz="1567"/>
            </a:lvl3pPr>
            <a:lvl4pPr marL="0" indent="0">
              <a:lnSpc>
                <a:spcPts val="1764"/>
              </a:lnSpc>
              <a:spcBef>
                <a:spcPts val="1175"/>
              </a:spcBef>
              <a:buNone/>
              <a:defRPr sz="1567"/>
            </a:lvl4pPr>
            <a:lvl5pPr marL="0" indent="0">
              <a:lnSpc>
                <a:spcPts val="1764"/>
              </a:lnSpc>
              <a:spcBef>
                <a:spcPts val="1175"/>
              </a:spcBef>
              <a:buNone/>
              <a:defRPr sz="1567"/>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24172611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8pt Title/16pt Text - Purp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3318797"/>
          </a:xfrm>
        </p:spPr>
        <p:txBody>
          <a:bodyPr lIns="146304" tIns="91440" rIns="146304" bIns="91440"/>
          <a:lstStyle>
            <a:lvl1pPr>
              <a:lnSpc>
                <a:spcPts val="6174"/>
              </a:lnSpc>
              <a:defRPr sz="5684"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3" y="6437244"/>
            <a:ext cx="3859607" cy="134483"/>
          </a:xfrm>
          <a:prstGeom prst="rect">
            <a:avLst/>
          </a:prstGeom>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a:xfrm>
            <a:off x="11367167" y="6437244"/>
            <a:ext cx="555596" cy="134483"/>
          </a:xfrm>
          <a:prstGeom prst="rect">
            <a:avLst/>
          </a:prstGeom>
        </p:spPr>
        <p:txBody>
          <a:bodyPr/>
          <a:lstStyle>
            <a:lvl1pPr>
              <a:defRPr>
                <a:solidFill>
                  <a:schemeClr val="bg1"/>
                </a:solidFill>
              </a:defRPr>
            </a:lvl1pPr>
          </a:lstStyle>
          <a:p>
            <a:fld id="{27258FFF-F925-446B-8502-81C933981705}" type="slidenum">
              <a:rPr smtClean="0">
                <a:solidFill>
                  <a:srgbClr val="FFFFFF"/>
                </a:solidFill>
              </a:rPr>
              <a:pPr/>
              <a:t>‹Nº›</a:t>
            </a:fld>
            <a:endParaRPr>
              <a:solidFill>
                <a:srgbClr val="FFFFFF"/>
              </a:solidFill>
            </a:endParaRPr>
          </a:p>
        </p:txBody>
      </p:sp>
      <p:sp>
        <p:nvSpPr>
          <p:cNvPr id="7" name="Text Placeholder 6"/>
          <p:cNvSpPr>
            <a:spLocks noGrp="1"/>
          </p:cNvSpPr>
          <p:nvPr>
            <p:ph type="body" sz="quarter" idx="12" hasCustomPrompt="1"/>
          </p:nvPr>
        </p:nvSpPr>
        <p:spPr>
          <a:xfrm>
            <a:off x="269239" y="3877277"/>
            <a:ext cx="5378549" cy="1954381"/>
          </a:xfrm>
        </p:spPr>
        <p:txBody>
          <a:bodyPr/>
          <a:lstStyle>
            <a:lvl1pPr marL="0" indent="0">
              <a:lnSpc>
                <a:spcPts val="1764"/>
              </a:lnSpc>
              <a:spcBef>
                <a:spcPts val="1175"/>
              </a:spcBef>
              <a:buNone/>
              <a:defRPr sz="1567" baseline="0">
                <a:solidFill>
                  <a:schemeClr val="bg1"/>
                </a:solidFill>
              </a:defRPr>
            </a:lvl1pPr>
            <a:lvl2pPr marL="0" indent="0">
              <a:lnSpc>
                <a:spcPts val="1764"/>
              </a:lnSpc>
              <a:spcBef>
                <a:spcPts val="1175"/>
              </a:spcBef>
              <a:buNone/>
              <a:defRPr sz="1567"/>
            </a:lvl2pPr>
            <a:lvl3pPr marL="0" indent="0">
              <a:lnSpc>
                <a:spcPts val="1764"/>
              </a:lnSpc>
              <a:spcBef>
                <a:spcPts val="1175"/>
              </a:spcBef>
              <a:buNone/>
              <a:defRPr sz="1567"/>
            </a:lvl3pPr>
            <a:lvl4pPr marL="0" indent="0">
              <a:lnSpc>
                <a:spcPts val="1764"/>
              </a:lnSpc>
              <a:spcBef>
                <a:spcPts val="1175"/>
              </a:spcBef>
              <a:buNone/>
              <a:defRPr sz="1567"/>
            </a:lvl4pPr>
            <a:lvl5pPr marL="0" indent="0">
              <a:lnSpc>
                <a:spcPts val="1764"/>
              </a:lnSpc>
              <a:spcBef>
                <a:spcPts val="1175"/>
              </a:spcBef>
              <a:buNone/>
              <a:defRPr sz="1567"/>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53236608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0836" y="3106738"/>
            <a:ext cx="11155093"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520836" y="4656433"/>
            <a:ext cx="11155093"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6897889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2">
    <p:bg>
      <p:bgPr>
        <a:solidFill>
          <a:schemeClr val="accent1"/>
        </a:solidFill>
        <a:effectLst/>
      </p:bgPr>
    </p:bg>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ltGray">
          <a:xfrm>
            <a:off x="342990" y="717594"/>
            <a:ext cx="5384615" cy="541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useBgFill="1">
        <p:nvSpPr>
          <p:cNvPr id="4" name="Rectangle 1"/>
          <p:cNvSpPr/>
          <p:nvPr userDrawn="1"/>
        </p:nvSpPr>
        <p:spPr bwMode="auto">
          <a:xfrm>
            <a:off x="-127" y="0"/>
            <a:ext cx="12192127" cy="6858000"/>
          </a:xfrm>
          <a:custGeom>
            <a:avLst/>
            <a:gdLst/>
            <a:ahLst/>
            <a:cxnLst/>
            <a:rect l="l" t="t" r="r" b="b"/>
            <a:pathLst>
              <a:path w="12188952" h="6858000">
                <a:moveTo>
                  <a:pt x="514344" y="919950"/>
                </a:moveTo>
                <a:cubicBezTo>
                  <a:pt x="508127" y="2575229"/>
                  <a:pt x="516335" y="4288195"/>
                  <a:pt x="510118" y="5943474"/>
                </a:cubicBezTo>
                <a:lnTo>
                  <a:pt x="5537327" y="5218261"/>
                </a:lnTo>
                <a:cubicBezTo>
                  <a:pt x="5531110" y="4020361"/>
                  <a:pt x="5530863" y="2808040"/>
                  <a:pt x="5524646" y="1610140"/>
                </a:cubicBezTo>
                <a:close/>
                <a:moveTo>
                  <a:pt x="0" y="0"/>
                </a:moveTo>
                <a:lnTo>
                  <a:pt x="12188952" y="0"/>
                </a:lnTo>
                <a:lnTo>
                  <a:pt x="12188952" y="6858000"/>
                </a:lnTo>
                <a:lnTo>
                  <a:pt x="0" y="6858000"/>
                </a:lnTo>
                <a:close/>
              </a:path>
            </a:pathLst>
          </a:cu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EFEFEF"/>
                  </a:gs>
                  <a:gs pos="100000">
                    <a:srgbClr val="EFEFEF"/>
                  </a:gs>
                </a:gsLst>
                <a:lin ang="5400000" scaled="0"/>
              </a:gradFill>
            </a:endParaRPr>
          </a:p>
        </p:txBody>
      </p:sp>
      <p:sp>
        <p:nvSpPr>
          <p:cNvPr id="2" name="Title 1"/>
          <p:cNvSpPr>
            <a:spLocks noGrp="1"/>
          </p:cNvSpPr>
          <p:nvPr>
            <p:ph type="title" hasCustomPrompt="1"/>
          </p:nvPr>
        </p:nvSpPr>
        <p:spPr>
          <a:xfrm>
            <a:off x="6092825" y="2109542"/>
            <a:ext cx="5583104" cy="1994392"/>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6092825" y="4419600"/>
            <a:ext cx="5583104" cy="498598"/>
          </a:xfrm>
        </p:spPr>
        <p:txBody>
          <a:bodyPr>
            <a:noAutofit/>
          </a:bodyPr>
          <a:lstStyle>
            <a:lvl1pPr marL="0" indent="0">
              <a:spcBef>
                <a:spcPts val="0"/>
              </a:spcBef>
              <a:buNone/>
              <a:defRPr sz="2800" spc="-70" baseline="0">
                <a:gradFill>
                  <a:gsLst>
                    <a:gs pos="1250">
                      <a:schemeClr val="bg1"/>
                    </a:gs>
                    <a:gs pos="100000">
                      <a:schemeClr val="bg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9593174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3">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0836" y="3106738"/>
            <a:ext cx="11155093" cy="997196"/>
          </a:xfrm>
        </p:spPr>
        <p:txBody>
          <a:bodyPr anchor="b" anchorCtr="0"/>
          <a:lstStyle>
            <a:lvl1pPr>
              <a:defRPr sz="7200" spc="-150" baseline="0">
                <a:gradFill>
                  <a:gsLst>
                    <a:gs pos="1250">
                      <a:schemeClr val="accent1"/>
                    </a:gs>
                    <a:gs pos="100000">
                      <a:schemeClr val="accent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520836" y="4656433"/>
            <a:ext cx="11155093" cy="498598"/>
          </a:xfrm>
        </p:spPr>
        <p:txBody>
          <a:bodyPr>
            <a:noAutofit/>
          </a:bodyPr>
          <a:lstStyle>
            <a:lvl1pPr marL="0" indent="0">
              <a:spcBef>
                <a:spcPts val="0"/>
              </a:spcBef>
              <a:buNone/>
              <a:defRPr spc="-70" baseline="0">
                <a:gradFill>
                  <a:gsLst>
                    <a:gs pos="1250">
                      <a:schemeClr val="accent1"/>
                    </a:gs>
                    <a:gs pos="100000">
                      <a:schemeClr val="accent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6952367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1_Title Slide_Option 4">
    <p:bg>
      <p:bgPr>
        <a:solidFill>
          <a:srgbClr val="FFFFFF"/>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ltGray">
          <a:xfrm>
            <a:off x="342990" y="717594"/>
            <a:ext cx="5384615" cy="541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useBgFill="1">
        <p:nvSpPr>
          <p:cNvPr id="4" name="Rectangle 1"/>
          <p:cNvSpPr/>
          <p:nvPr userDrawn="1"/>
        </p:nvSpPr>
        <p:spPr bwMode="auto">
          <a:xfrm>
            <a:off x="-127" y="0"/>
            <a:ext cx="12192127" cy="6858000"/>
          </a:xfrm>
          <a:custGeom>
            <a:avLst/>
            <a:gdLst/>
            <a:ahLst/>
            <a:cxnLst/>
            <a:rect l="l" t="t" r="r" b="b"/>
            <a:pathLst>
              <a:path w="12188952" h="6858000">
                <a:moveTo>
                  <a:pt x="514344" y="919950"/>
                </a:moveTo>
                <a:cubicBezTo>
                  <a:pt x="508127" y="2575229"/>
                  <a:pt x="516335" y="4288195"/>
                  <a:pt x="510118" y="5943474"/>
                </a:cubicBezTo>
                <a:lnTo>
                  <a:pt x="5537327" y="5218261"/>
                </a:lnTo>
                <a:cubicBezTo>
                  <a:pt x="5531110" y="4020361"/>
                  <a:pt x="5530863" y="2808040"/>
                  <a:pt x="5524646" y="1610140"/>
                </a:cubicBezTo>
                <a:close/>
                <a:moveTo>
                  <a:pt x="0" y="0"/>
                </a:moveTo>
                <a:lnTo>
                  <a:pt x="12188952" y="0"/>
                </a:lnTo>
                <a:lnTo>
                  <a:pt x="12188952" y="6858000"/>
                </a:lnTo>
                <a:lnTo>
                  <a:pt x="0" y="6858000"/>
                </a:lnTo>
                <a:close/>
              </a:path>
            </a:pathLst>
          </a:cu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EFEFEF"/>
                  </a:gs>
                  <a:gs pos="100000">
                    <a:srgbClr val="EFEFEF"/>
                  </a:gs>
                </a:gsLst>
                <a:lin ang="5400000" scaled="0"/>
              </a:gradFill>
            </a:endParaRPr>
          </a:p>
        </p:txBody>
      </p:sp>
      <p:sp>
        <p:nvSpPr>
          <p:cNvPr id="2" name="Title 1"/>
          <p:cNvSpPr>
            <a:spLocks noGrp="1"/>
          </p:cNvSpPr>
          <p:nvPr>
            <p:ph type="title" hasCustomPrompt="1"/>
          </p:nvPr>
        </p:nvSpPr>
        <p:spPr>
          <a:xfrm>
            <a:off x="6092825" y="2109542"/>
            <a:ext cx="5583104" cy="1994392"/>
          </a:xfrm>
        </p:spPr>
        <p:txBody>
          <a:bodyPr anchor="b" anchorCtr="0"/>
          <a:lstStyle>
            <a:lvl1pPr>
              <a:defRPr sz="7200" spc="-150" baseline="0">
                <a:gradFill>
                  <a:gsLst>
                    <a:gs pos="1250">
                      <a:schemeClr val="accent1"/>
                    </a:gs>
                    <a:gs pos="100000">
                      <a:schemeClr val="accent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6092825" y="4419600"/>
            <a:ext cx="5583104" cy="498598"/>
          </a:xfrm>
        </p:spPr>
        <p:txBody>
          <a:bodyPr>
            <a:noAutofit/>
          </a:bodyPr>
          <a:lstStyle>
            <a:lvl1pPr marL="0" indent="0">
              <a:spcBef>
                <a:spcPts val="0"/>
              </a:spcBef>
              <a:buNone/>
              <a:defRPr sz="2800" spc="-70" baseline="0">
                <a:gradFill>
                  <a:gsLst>
                    <a:gs pos="1250">
                      <a:schemeClr val="accent1"/>
                    </a:gs>
                    <a:gs pos="100000">
                      <a:schemeClr val="accent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7810078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ection Title">
    <p:bg>
      <p:bgPr>
        <a:solidFill>
          <a:srgbClr val="FFFFFF"/>
        </a:solidFill>
        <a:effectLst/>
      </p:bgPr>
    </p:bg>
    <p:spTree>
      <p:nvGrpSpPr>
        <p:cNvPr id="1" name=""/>
        <p:cNvGrpSpPr/>
        <p:nvPr/>
      </p:nvGrpSpPr>
      <p:grpSpPr>
        <a:xfrm>
          <a:off x="0" y="0"/>
          <a:ext cx="0" cy="0"/>
          <a:chOff x="0" y="0"/>
          <a:chExt cx="0" cy="0"/>
        </a:xfrm>
      </p:grpSpPr>
      <p:sp>
        <p:nvSpPr>
          <p:cNvPr id="11" name="Picture Placeholder 9"/>
          <p:cNvSpPr>
            <a:spLocks noGrp="1"/>
          </p:cNvSpPr>
          <p:nvPr>
            <p:ph type="pic" sz="quarter" idx="10" hasCustomPrompt="1"/>
          </p:nvPr>
        </p:nvSpPr>
        <p:spPr bwMode="hidden">
          <a:xfrm>
            <a:off x="-1" y="0"/>
            <a:ext cx="12192000" cy="6858000"/>
          </a:xfrm>
          <a:prstGeom prst="rect">
            <a:avLst/>
          </a:prstGeom>
          <a:noFill/>
        </p:spPr>
        <p:txBody>
          <a:bodyPr lIns="274320" tIns="274320" rIns="274320">
            <a:noAutofit/>
          </a:bodyPr>
          <a:lstStyle>
            <a:lvl1pPr marL="0" indent="0">
              <a:buNone/>
              <a:defRPr sz="2400" baseline="0">
                <a:gradFill>
                  <a:gsLst>
                    <a:gs pos="1250">
                      <a:schemeClr val="accent1"/>
                    </a:gs>
                    <a:gs pos="100000">
                      <a:schemeClr val="accent1"/>
                    </a:gs>
                  </a:gsLst>
                  <a:lin ang="5400000" scaled="0"/>
                </a:gradFill>
              </a:defRPr>
            </a:lvl1pPr>
          </a:lstStyle>
          <a:p>
            <a:r>
              <a:rPr lang="en-US" dirty="0"/>
              <a:t>Picture placeholder</a:t>
            </a:r>
          </a:p>
        </p:txBody>
      </p:sp>
      <p:sp>
        <p:nvSpPr>
          <p:cNvPr id="10" name="Title 1"/>
          <p:cNvSpPr>
            <a:spLocks noGrp="1"/>
          </p:cNvSpPr>
          <p:nvPr>
            <p:ph type="ctrTitle"/>
          </p:nvPr>
        </p:nvSpPr>
        <p:spPr bwMode="ltGray">
          <a:xfrm>
            <a:off x="512596" y="919956"/>
            <a:ext cx="5025066" cy="501808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1">
              <a:alpha val="92000"/>
            </a:schemeClr>
          </a:solidFill>
          <a:ln>
            <a:noFill/>
          </a:ln>
        </p:spPr>
        <p:txBody>
          <a:bodyPr vert="horz" wrap="square" lIns="320040" tIns="868680" rIns="1234440" bIns="868680" numCol="1" anchor="ctr" anchorCtr="0" compatLnSpc="1">
            <a:prstTxWarp prst="textNoShape">
              <a:avLst/>
            </a:prstTxWarp>
            <a:noAutofit/>
          </a:bodyPr>
          <a:lstStyle>
            <a:lvl1pPr algn="l">
              <a:defRPr lang="en-US" sz="6000" b="0" kern="1200" cap="none" spc="-200" baseline="0" dirty="0">
                <a:ln w="3175">
                  <a:noFill/>
                </a:ln>
                <a:gradFill>
                  <a:gsLst>
                    <a:gs pos="100000">
                      <a:schemeClr val="bg1"/>
                    </a:gs>
                    <a:gs pos="0">
                      <a:schemeClr val="bg1"/>
                    </a:gs>
                  </a:gsLst>
                  <a:lin ang="5400000" scaled="0"/>
                </a:gradFill>
                <a:effectLst/>
                <a:latin typeface="+mj-lt"/>
                <a:ea typeface="+mn-ea"/>
                <a:cs typeface="Arial" charset="0"/>
              </a:defRPr>
            </a:lvl1pPr>
          </a:lstStyle>
          <a:p>
            <a:pPr marL="0" lvl="0" indent="0" algn="l" defTabSz="914400" rtl="0" eaLnBrk="1" fontAlgn="base" latinLnBrk="0" hangingPunct="1">
              <a:lnSpc>
                <a:spcPct val="100000"/>
              </a:lnSpc>
              <a:spcBef>
                <a:spcPct val="0"/>
              </a:spcBef>
              <a:spcAft>
                <a:spcPct val="0"/>
              </a:spcAft>
              <a:buFontTx/>
              <a:buNone/>
            </a:pPr>
            <a:r>
              <a:rPr lang="en-US"/>
              <a:t>Click to edit Master title style</a:t>
            </a:r>
            <a:endParaRPr lang="en-US" dirty="0"/>
          </a:p>
        </p:txBody>
      </p:sp>
    </p:spTree>
    <p:extLst>
      <p:ext uri="{BB962C8B-B14F-4D97-AF65-F5344CB8AC3E}">
        <p14:creationId xmlns:p14="http://schemas.microsoft.com/office/powerpoint/2010/main" val="28932735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lank Color Layout 5">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178552"/>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emo, Video etc.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Title 1"/>
          <p:cNvSpPr>
            <a:spLocks noGrp="1"/>
          </p:cNvSpPr>
          <p:nvPr>
            <p:ph type="ctrTitle"/>
          </p:nvPr>
        </p:nvSpPr>
        <p:spPr>
          <a:xfrm>
            <a:off x="512596" y="922639"/>
            <a:ext cx="5025066" cy="5015405"/>
          </a:xfrm>
          <a:prstGeom prst="rect">
            <a:avLst/>
          </a:prstGeom>
          <a:noFill/>
          <a:ln>
            <a:noFill/>
          </a:ln>
        </p:spPr>
        <p:txBody>
          <a:bodyPr vert="horz" wrap="square" lIns="320040" tIns="868680" rIns="1234440" bIns="868680" numCol="1" rtlCol="0" anchor="ctr" anchorCtr="0" compatLnSpc="1">
            <a:prstTxWarp prst="textNoShape">
              <a:avLst/>
            </a:prstTxWarp>
            <a:noAutofit/>
          </a:bodyPr>
          <a:lstStyle>
            <a:lvl1pPr>
              <a:defRPr lang="en-US" sz="6000" spc="-200" dirty="0">
                <a:gradFill>
                  <a:gsLst>
                    <a:gs pos="100000">
                      <a:schemeClr val="accent1"/>
                    </a:gs>
                    <a:gs pos="0">
                      <a:schemeClr val="accent1"/>
                    </a:gs>
                  </a:gsLst>
                  <a:lin ang="5400000" scaled="0"/>
                </a:gradFill>
              </a:defRPr>
            </a:lvl1pPr>
          </a:lstStyle>
          <a:p>
            <a:pPr marL="0" lvl="0" indent="0" defTabSz="914400" fontAlgn="base">
              <a:lnSpc>
                <a:spcPct val="100000"/>
              </a:lnSpc>
              <a:spcAft>
                <a:spcPct val="0"/>
              </a:spcAft>
              <a:buFontTx/>
            </a:pPr>
            <a:r>
              <a:rPr lang="en-US"/>
              <a:t>Click to edit Master title style</a:t>
            </a:r>
            <a:endParaRPr lang="en-US" dirty="0"/>
          </a:p>
        </p:txBody>
      </p:sp>
      <p:sp>
        <p:nvSpPr>
          <p:cNvPr id="3" name="Subtitle 2"/>
          <p:cNvSpPr>
            <a:spLocks noGrp="1"/>
          </p:cNvSpPr>
          <p:nvPr>
            <p:ph type="subTitle" idx="1" hasCustomPrompt="1"/>
          </p:nvPr>
        </p:nvSpPr>
        <p:spPr>
          <a:xfrm>
            <a:off x="6092825" y="4261017"/>
            <a:ext cx="5583104" cy="997196"/>
          </a:xfrm>
        </p:spPr>
        <p:txBody>
          <a:bodyPr>
            <a:spAutoFit/>
          </a:bodyPr>
          <a:lstStyle>
            <a:lvl1pPr marL="0" indent="0" algn="l">
              <a:lnSpc>
                <a:spcPct val="90000"/>
              </a:lnSpc>
              <a:spcBef>
                <a:spcPts val="0"/>
              </a:spcBef>
              <a:buNone/>
              <a:defRPr lang="en-US" sz="3600" kern="1200" spc="-70" baseline="0" dirty="0">
                <a:gradFill>
                  <a:gsLst>
                    <a:gs pos="100000">
                      <a:schemeClr val="bg1"/>
                    </a:gs>
                    <a:gs pos="0">
                      <a:schemeClr val="bg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a:t>Click to edit master subtitle style</a:t>
            </a:r>
          </a:p>
        </p:txBody>
      </p:sp>
      <p:sp>
        <p:nvSpPr>
          <p:cNvPr id="5" name="Text Placeholder 4"/>
          <p:cNvSpPr>
            <a:spLocks noGrp="1"/>
          </p:cNvSpPr>
          <p:nvPr>
            <p:ph type="body" sz="quarter" idx="11" hasCustomPrompt="1"/>
          </p:nvPr>
        </p:nvSpPr>
        <p:spPr>
          <a:xfrm>
            <a:off x="6092825" y="1115080"/>
            <a:ext cx="5583104" cy="2742289"/>
          </a:xfrm>
        </p:spPr>
        <p:txBody>
          <a:bodyPr wrap="square" anchor="b">
            <a:spAutoFit/>
          </a:bodyPr>
          <a:lstStyle>
            <a:lvl1pPr marL="0" indent="0">
              <a:buNone/>
              <a:defRPr sz="6600" spc="-150">
                <a:gradFill>
                  <a:gsLst>
                    <a:gs pos="100000">
                      <a:schemeClr val="bg1"/>
                    </a:gs>
                    <a:gs pos="0">
                      <a:schemeClr val="bg1"/>
                    </a:gs>
                  </a:gsLst>
                  <a:lin ang="5400000" scaled="0"/>
                </a:gradFill>
              </a:defRPr>
            </a:lvl1pPr>
          </a:lstStyle>
          <a:p>
            <a:pPr lvl="0"/>
            <a:r>
              <a:rPr lang="en-US" dirty="0"/>
              <a:t>Click to edit master text styles</a:t>
            </a:r>
          </a:p>
        </p:txBody>
      </p:sp>
    </p:spTree>
    <p:extLst>
      <p:ext uri="{BB962C8B-B14F-4D97-AF65-F5344CB8AC3E}">
        <p14:creationId xmlns:p14="http://schemas.microsoft.com/office/powerpoint/2010/main" val="1753401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28601"/>
            <a:ext cx="11151917" cy="747897"/>
          </a:xfrm>
        </p:spPr>
        <p:txBody>
          <a:bodyPr/>
          <a:lstStyle/>
          <a:p>
            <a:r>
              <a:rPr lang="en-US" dirty="0"/>
              <a:t>Click to edit master title style</a:t>
            </a:r>
          </a:p>
        </p:txBody>
      </p:sp>
      <p:sp>
        <p:nvSpPr>
          <p:cNvPr id="5" name="Text Placeholder 4"/>
          <p:cNvSpPr>
            <a:spLocks noGrp="1"/>
          </p:cNvSpPr>
          <p:nvPr>
            <p:ph type="body" sz="quarter" idx="10" hasCustomPrompt="1"/>
          </p:nvPr>
        </p:nvSpPr>
        <p:spPr>
          <a:xfrm>
            <a:off x="519248" y="1447799"/>
            <a:ext cx="11151917"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spc="-50" baseline="0">
                <a:latin typeface="+mn-lt"/>
              </a:defRPr>
            </a:lvl2pPr>
            <a:lvl3pPr marL="741363" indent="-223838">
              <a:buFont typeface="Wingdings" pitchFamily="2" charset="2"/>
              <a:buChar char=""/>
              <a:tabLst/>
              <a:defRPr spc="-50" baseline="0">
                <a:latin typeface="+mn-lt"/>
              </a:defRPr>
            </a:lvl3pPr>
            <a:lvl4pPr marL="914400" indent="-173038">
              <a:buFont typeface="Wingdings" pitchFamily="2" charset="2"/>
              <a:buChar char=""/>
              <a:defRPr spc="-50" baseline="0">
                <a:latin typeface="+mn-lt"/>
              </a:defRPr>
            </a:lvl4pPr>
            <a:lvl5pPr marL="1087438" indent="-173038">
              <a:buFont typeface="Wingdings" pitchFamily="2" charset="2"/>
              <a:buChar char=""/>
              <a:tabLst/>
              <a:defRPr spc="-50" baseline="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5392089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9248" y="1447799"/>
            <a:ext cx="11151917"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spc="-50" baseline="0">
                <a:gradFill>
                  <a:gsLst>
                    <a:gs pos="100000">
                      <a:schemeClr val="tx1"/>
                    </a:gs>
                    <a:gs pos="6000">
                      <a:schemeClr val="tx1"/>
                    </a:gs>
                  </a:gsLst>
                  <a:lin ang="5400000" scaled="0"/>
                </a:gradFill>
              </a:defRPr>
            </a:lvl2pPr>
            <a:lvl3pPr marL="231775" indent="0">
              <a:buNone/>
              <a:defRPr sz="2000" spc="-50" baseline="0">
                <a:gradFill>
                  <a:gsLst>
                    <a:gs pos="100000">
                      <a:schemeClr val="tx1"/>
                    </a:gs>
                    <a:gs pos="6000">
                      <a:schemeClr val="tx1"/>
                    </a:gs>
                  </a:gsLst>
                  <a:lin ang="5400000" scaled="0"/>
                </a:gradFill>
              </a:defRPr>
            </a:lvl3pPr>
            <a:lvl4pPr marL="457200" indent="0">
              <a:buNone/>
              <a:defRPr sz="2000" spc="-50" baseline="0">
                <a:gradFill>
                  <a:gsLst>
                    <a:gs pos="100000">
                      <a:schemeClr val="tx1"/>
                    </a:gs>
                    <a:gs pos="6000">
                      <a:schemeClr val="tx1"/>
                    </a:gs>
                  </a:gsLst>
                  <a:lin ang="5400000" scaled="0"/>
                </a:gradFill>
              </a:defRPr>
            </a:lvl4pPr>
            <a:lvl5pPr marL="693738" indent="0">
              <a:buNone/>
              <a:defRPr sz="2000" spc="-50" baseline="0">
                <a:gradFill>
                  <a:gsLst>
                    <a:gs pos="100000">
                      <a:schemeClr val="tx1"/>
                    </a:gs>
                    <a:gs pos="6000">
                      <a:schemeClr val="tx1"/>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86543125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9248" y="1447799"/>
            <a:ext cx="11151917" cy="1975926"/>
          </a:xfrm>
          <a:prstGeom prst="rect">
            <a:avLst/>
          </a:prstGeom>
        </p:spPr>
        <p:txBody>
          <a:bodyPr/>
          <a:lstStyle>
            <a:lvl1pPr marL="0" indent="0">
              <a:spcBef>
                <a:spcPts val="2400"/>
              </a:spcBef>
              <a:buNone/>
              <a:defRPr sz="4000">
                <a:gradFill>
                  <a:gsLst>
                    <a:gs pos="100000">
                      <a:schemeClr val="tx1"/>
                    </a:gs>
                    <a:gs pos="0">
                      <a:schemeClr val="tx1"/>
                    </a:gs>
                  </a:gsLst>
                  <a:lin ang="5400000" scaled="0"/>
                </a:gradFill>
                <a:latin typeface="+mj-lt"/>
              </a:defRPr>
            </a:lvl1pPr>
            <a:lvl2pPr marL="0" indent="0">
              <a:buNone/>
              <a:defRPr sz="2000" spc="-50" baseline="0">
                <a:gradFill>
                  <a:gsLst>
                    <a:gs pos="100000">
                      <a:schemeClr val="tx1"/>
                    </a:gs>
                    <a:gs pos="0">
                      <a:schemeClr val="tx1"/>
                    </a:gs>
                  </a:gsLst>
                  <a:lin ang="5400000" scaled="0"/>
                </a:gradFill>
              </a:defRPr>
            </a:lvl2pPr>
            <a:lvl3pPr marL="231775" indent="0">
              <a:buNone/>
              <a:defRPr sz="2000" spc="-50" baseline="0">
                <a:gradFill>
                  <a:gsLst>
                    <a:gs pos="100000">
                      <a:schemeClr val="tx1"/>
                    </a:gs>
                    <a:gs pos="0">
                      <a:schemeClr val="tx1"/>
                    </a:gs>
                  </a:gsLst>
                  <a:lin ang="5400000" scaled="0"/>
                </a:gradFill>
              </a:defRPr>
            </a:lvl3pPr>
            <a:lvl4pPr marL="457200" indent="0">
              <a:buNone/>
              <a:defRPr sz="2000" spc="-50" baseline="0">
                <a:gradFill>
                  <a:gsLst>
                    <a:gs pos="100000">
                      <a:schemeClr val="tx1"/>
                    </a:gs>
                    <a:gs pos="0">
                      <a:schemeClr val="tx1"/>
                    </a:gs>
                  </a:gsLst>
                  <a:lin ang="5400000" scaled="0"/>
                </a:gradFill>
              </a:defRPr>
            </a:lvl4pPr>
            <a:lvl5pPr marL="693738" indent="0">
              <a:buNone/>
              <a:defRPr sz="2000" spc="-50" baseline="0">
                <a:gradFill>
                  <a:gsLst>
                    <a:gs pos="100000">
                      <a:schemeClr val="tx1"/>
                    </a:gs>
                    <a:gs pos="0">
                      <a:schemeClr val="tx1"/>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00268025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4" name="Text Placeholder 3"/>
          <p:cNvSpPr>
            <a:spLocks noGrp="1"/>
          </p:cNvSpPr>
          <p:nvPr>
            <p:ph type="body" sz="quarter" idx="10" hasCustomPrompt="1"/>
          </p:nvPr>
        </p:nvSpPr>
        <p:spPr>
          <a:xfrm>
            <a:off x="520836" y="1447801"/>
            <a:ext cx="5396365" cy="2351413"/>
          </a:xfrm>
        </p:spPr>
        <p:txBody>
          <a:bodyPr>
            <a:spAutoFit/>
          </a:bodyPr>
          <a:lstStyle>
            <a:lvl1pPr marL="292100" indent="-292100">
              <a:spcBef>
                <a:spcPts val="1200"/>
              </a:spcBef>
              <a:buClr>
                <a:schemeClr val="tx1"/>
              </a:buClr>
              <a:buFont typeface="Wingdings" pitchFamily="2" charset="2"/>
              <a:buChar char=""/>
              <a:defRPr/>
            </a:lvl1pPr>
            <a:lvl2pPr marL="520700" indent="-228600">
              <a:defRPr sz="2000" spc="-50" baseline="0"/>
            </a:lvl2pPr>
            <a:lvl3pPr marL="685800" indent="-165100">
              <a:tabLst/>
              <a:defRPr sz="2000" spc="-50" baseline="0"/>
            </a:lvl3pPr>
            <a:lvl4pPr marL="863600" indent="-177800">
              <a:defRPr spc="-50" baseline="0"/>
            </a:lvl4pPr>
            <a:lvl5pPr marL="1028700" indent="-165100">
              <a:tabLst/>
              <a:defRPr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hasCustomPrompt="1"/>
          </p:nvPr>
        </p:nvSpPr>
        <p:spPr>
          <a:xfrm>
            <a:off x="6279563" y="1447801"/>
            <a:ext cx="5396365" cy="2351413"/>
          </a:xfrm>
        </p:spPr>
        <p:txBody>
          <a:bodyPr>
            <a:spAutoFit/>
          </a:bodyPr>
          <a:lstStyle>
            <a:lvl1pPr marL="339725" indent="-339725">
              <a:spcBef>
                <a:spcPts val="1200"/>
              </a:spcBef>
              <a:buFont typeface="Wingdings" pitchFamily="2" charset="2"/>
              <a:buChar char=""/>
              <a:defRPr lang="en-US" sz="3600" kern="1200" spc="-70" baseline="0" dirty="0" smtClean="0">
                <a:gradFill>
                  <a:gsLst>
                    <a:gs pos="1250">
                      <a:schemeClr val="tx1"/>
                    </a:gs>
                    <a:gs pos="100000">
                      <a:schemeClr val="tx1"/>
                    </a:gs>
                  </a:gsLst>
                  <a:lin ang="5400000" scaled="0"/>
                </a:gradFill>
                <a:latin typeface="+mj-lt"/>
                <a:ea typeface="+mn-ea"/>
                <a:cs typeface="+mn-cs"/>
              </a:defRPr>
            </a:lvl1pPr>
            <a:lvl2pPr marL="635000" indent="-342900">
              <a:defRPr lang="en-US" sz="2000" kern="1200" spc="-50" baseline="0" dirty="0" smtClean="0">
                <a:gradFill>
                  <a:gsLst>
                    <a:gs pos="1250">
                      <a:schemeClr val="tx1"/>
                    </a:gs>
                    <a:gs pos="100000">
                      <a:schemeClr val="tx1"/>
                    </a:gs>
                  </a:gsLst>
                  <a:lin ang="5400000" scaled="0"/>
                </a:gradFill>
                <a:latin typeface="+mn-lt"/>
                <a:ea typeface="+mn-ea"/>
                <a:cs typeface="+mn-cs"/>
              </a:defRPr>
            </a:lvl2pPr>
            <a:lvl3pPr marL="863600" indent="-342900">
              <a:defRPr lang="en-US" sz="2000" kern="1200" spc="-50" baseline="0" dirty="0" smtClean="0">
                <a:gradFill>
                  <a:gsLst>
                    <a:gs pos="1250">
                      <a:schemeClr val="tx1"/>
                    </a:gs>
                    <a:gs pos="100000">
                      <a:schemeClr val="tx1"/>
                    </a:gs>
                  </a:gsLst>
                  <a:lin ang="5400000" scaled="0"/>
                </a:gradFill>
                <a:latin typeface="+mn-lt"/>
                <a:ea typeface="+mn-ea"/>
                <a:cs typeface="+mn-cs"/>
              </a:defRPr>
            </a:lvl3pPr>
            <a:lvl4pPr marL="1028700" indent="-342900">
              <a:defRPr lang="en-US" sz="2000" kern="1200" spc="-50" baseline="0" dirty="0" smtClean="0">
                <a:gradFill>
                  <a:gsLst>
                    <a:gs pos="1250">
                      <a:schemeClr val="tx1"/>
                    </a:gs>
                    <a:gs pos="100000">
                      <a:schemeClr val="tx1"/>
                    </a:gs>
                  </a:gsLst>
                  <a:lin ang="5400000" scaled="0"/>
                </a:gradFill>
                <a:latin typeface="+mn-lt"/>
                <a:ea typeface="+mn-ea"/>
                <a:cs typeface="+mn-cs"/>
              </a:defRPr>
            </a:lvl4pPr>
            <a:lvl5pPr marL="1206500" indent="-342900">
              <a:defRPr lang="en-US" sz="2000" kern="1200" spc="-50" baseline="0" dirty="0">
                <a:gradFill>
                  <a:gsLst>
                    <a:gs pos="1250">
                      <a:schemeClr val="tx1"/>
                    </a:gs>
                    <a:gs pos="100000">
                      <a:schemeClr val="tx1"/>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a:t>Click to edit master text styles</a:t>
            </a:r>
          </a:p>
          <a:p>
            <a:pPr marL="520700" marR="0" lvl="1" indent="-2286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a:t>Second level</a:t>
            </a:r>
          </a:p>
          <a:p>
            <a:pPr marL="685800" marR="0" lvl="2" indent="-1651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a:t>Third level</a:t>
            </a:r>
          </a:p>
          <a:p>
            <a:pPr marL="863600" marR="0" lvl="3" indent="-1778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a:t>Fourth level</a:t>
            </a:r>
          </a:p>
          <a:p>
            <a:pPr marL="1028700" marR="0" lvl="4" indent="-1651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a:t>Fifth level</a:t>
            </a:r>
          </a:p>
        </p:txBody>
      </p:sp>
    </p:spTree>
    <p:extLst>
      <p:ext uri="{BB962C8B-B14F-4D97-AF65-F5344CB8AC3E}">
        <p14:creationId xmlns:p14="http://schemas.microsoft.com/office/powerpoint/2010/main" val="401937479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6" name="Text Placeholder 5"/>
          <p:cNvSpPr>
            <a:spLocks noGrp="1"/>
          </p:cNvSpPr>
          <p:nvPr>
            <p:ph type="body" sz="quarter" idx="11" hasCustomPrompt="1"/>
          </p:nvPr>
        </p:nvSpPr>
        <p:spPr>
          <a:xfrm>
            <a:off x="520836" y="1447801"/>
            <a:ext cx="5396365"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spc="-50" baseline="0"/>
            </a:lvl2pPr>
            <a:lvl3pPr marL="233363" indent="0">
              <a:buNone/>
              <a:defRPr sz="2000" spc="-50" baseline="0"/>
            </a:lvl3pPr>
            <a:lvl4pPr marL="457200" indent="0">
              <a:buNone/>
              <a:defRPr sz="2000" spc="-50" baseline="0"/>
            </a:lvl4pPr>
            <a:lvl5pPr marL="693738" indent="0">
              <a:buNone/>
              <a:defRPr sz="20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hasCustomPrompt="1"/>
          </p:nvPr>
        </p:nvSpPr>
        <p:spPr>
          <a:xfrm>
            <a:off x="6279563" y="1447801"/>
            <a:ext cx="5396365"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250">
                      <a:schemeClr val="tx1"/>
                    </a:gs>
                    <a:gs pos="100000">
                      <a:schemeClr val="tx1"/>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250">
                      <a:schemeClr val="tx1"/>
                    </a:gs>
                    <a:gs pos="100000">
                      <a:schemeClr val="tx1"/>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250">
                      <a:schemeClr val="tx1"/>
                    </a:gs>
                    <a:gs pos="100000">
                      <a:schemeClr val="tx1"/>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a:gradFill>
                  <a:gsLst>
                    <a:gs pos="1250">
                      <a:schemeClr val="tx1"/>
                    </a:gs>
                    <a:gs pos="100000">
                      <a:schemeClr val="tx1"/>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676268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6" name="Text Placeholder 5"/>
          <p:cNvSpPr>
            <a:spLocks noGrp="1"/>
          </p:cNvSpPr>
          <p:nvPr>
            <p:ph type="body" sz="quarter" idx="11" hasCustomPrompt="1"/>
          </p:nvPr>
        </p:nvSpPr>
        <p:spPr>
          <a:xfrm>
            <a:off x="520836" y="1447801"/>
            <a:ext cx="5396365" cy="2462213"/>
          </a:xfrm>
        </p:spPr>
        <p:txBody>
          <a:bodyPr/>
          <a:lstStyle>
            <a:lvl1pPr marL="0" indent="0">
              <a:spcBef>
                <a:spcPts val="1200"/>
              </a:spcBef>
              <a:buNone/>
              <a:defRPr sz="4000">
                <a:gradFill>
                  <a:gsLst>
                    <a:gs pos="1000">
                      <a:schemeClr val="tx1"/>
                    </a:gs>
                    <a:gs pos="98000">
                      <a:schemeClr val="tx1"/>
                    </a:gs>
                  </a:gsLst>
                  <a:lin ang="5400000" scaled="0"/>
                </a:gradFill>
                <a:latin typeface="+mj-lt"/>
              </a:defRPr>
            </a:lvl1pPr>
            <a:lvl2pPr marL="0" indent="0">
              <a:buNone/>
              <a:defRPr sz="2000" spc="-50" baseline="0">
                <a:gradFill>
                  <a:gsLst>
                    <a:gs pos="1000">
                      <a:schemeClr val="tx1"/>
                    </a:gs>
                    <a:gs pos="98000">
                      <a:schemeClr val="tx1"/>
                    </a:gs>
                  </a:gsLst>
                  <a:lin ang="5400000" scaled="0"/>
                </a:gradFill>
              </a:defRPr>
            </a:lvl2pPr>
            <a:lvl3pPr marL="233363" indent="0">
              <a:buNone/>
              <a:defRPr sz="2000" spc="-50" baseline="0">
                <a:gradFill>
                  <a:gsLst>
                    <a:gs pos="1000">
                      <a:schemeClr val="tx1"/>
                    </a:gs>
                    <a:gs pos="98000">
                      <a:schemeClr val="tx1"/>
                    </a:gs>
                  </a:gsLst>
                  <a:lin ang="5400000" scaled="0"/>
                </a:gradFill>
              </a:defRPr>
            </a:lvl3pPr>
            <a:lvl4pPr marL="457200" indent="0">
              <a:buNone/>
              <a:defRPr sz="2000" spc="-50" baseline="0">
                <a:gradFill>
                  <a:gsLst>
                    <a:gs pos="1000">
                      <a:schemeClr val="tx1"/>
                    </a:gs>
                    <a:gs pos="98000">
                      <a:schemeClr val="tx1"/>
                    </a:gs>
                  </a:gsLst>
                  <a:lin ang="5400000" scaled="0"/>
                </a:gradFill>
              </a:defRPr>
            </a:lvl4pPr>
            <a:lvl5pPr marL="693738" indent="0">
              <a:buNone/>
              <a:defRPr sz="2000" spc="-50" baseline="0">
                <a:gradFill>
                  <a:gsLst>
                    <a:gs pos="1000">
                      <a:schemeClr val="tx1"/>
                    </a:gs>
                    <a:gs pos="98000">
                      <a:schemeClr val="tx1"/>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hasCustomPrompt="1"/>
          </p:nvPr>
        </p:nvSpPr>
        <p:spPr>
          <a:xfrm>
            <a:off x="6279563" y="1447801"/>
            <a:ext cx="5396365" cy="2462213"/>
          </a:xfrm>
        </p:spPr>
        <p:txBody>
          <a:bodyPr/>
          <a:lstStyle>
            <a:lvl1pPr marL="0" indent="0">
              <a:spcBef>
                <a:spcPts val="1200"/>
              </a:spcBef>
              <a:buNone/>
              <a:defRPr lang="en-US" sz="4000" kern="1200" spc="-70" baseline="0" dirty="0" smtClean="0">
                <a:gradFill>
                  <a:gsLst>
                    <a:gs pos="1000">
                      <a:schemeClr val="tx1"/>
                    </a:gs>
                    <a:gs pos="98000">
                      <a:schemeClr val="tx1"/>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000">
                      <a:schemeClr val="tx1"/>
                    </a:gs>
                    <a:gs pos="98000">
                      <a:schemeClr val="tx1"/>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000">
                      <a:schemeClr val="tx1"/>
                    </a:gs>
                    <a:gs pos="98000">
                      <a:schemeClr val="tx1"/>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000">
                      <a:schemeClr val="tx1"/>
                    </a:gs>
                    <a:gs pos="98000">
                      <a:schemeClr val="tx1"/>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a:gradFill>
                  <a:gsLst>
                    <a:gs pos="1000">
                      <a:schemeClr val="tx1"/>
                    </a:gs>
                    <a:gs pos="98000">
                      <a:schemeClr val="tx1"/>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1712127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4534549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39976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a:off x="1" y="1155940"/>
            <a:ext cx="12192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p:txBody>
          <a:bodyPr/>
          <a:lstStyle>
            <a:lvl1pPr>
              <a:defRPr/>
            </a:lvl1pPr>
          </a:lstStyle>
          <a:p>
            <a:r>
              <a:rPr lang="en-US" dirty="0"/>
              <a:t>Slide for developer code</a:t>
            </a:r>
          </a:p>
        </p:txBody>
      </p:sp>
      <p:sp>
        <p:nvSpPr>
          <p:cNvPr id="5" name="Text Placeholder 4"/>
          <p:cNvSpPr>
            <a:spLocks noGrp="1"/>
          </p:cNvSpPr>
          <p:nvPr>
            <p:ph type="body" sz="quarter" idx="10"/>
          </p:nvPr>
        </p:nvSpPr>
        <p:spPr>
          <a:xfrm>
            <a:off x="518453" y="1447801"/>
            <a:ext cx="11155093" cy="1988237"/>
          </a:xfrm>
        </p:spPr>
        <p:txBody>
          <a:bodyPr/>
          <a:lstStyle>
            <a:lvl1pPr marL="0" indent="0">
              <a:buNone/>
              <a:defRPr sz="3200">
                <a:gradFill>
                  <a:gsLst>
                    <a:gs pos="1250">
                      <a:schemeClr val="tx1"/>
                    </a:gs>
                    <a:gs pos="100000">
                      <a:schemeClr val="tx1"/>
                    </a:gs>
                  </a:gsLst>
                  <a:lin ang="5400000" scaled="0"/>
                </a:gradFill>
                <a:latin typeface="Consolas" pitchFamily="49" charset="0"/>
                <a:cs typeface="Consolas" pitchFamily="49" charset="0"/>
              </a:defRPr>
            </a:lvl1pPr>
            <a:lvl2pPr marL="339725" indent="0">
              <a:buNone/>
              <a:defRPr>
                <a:gradFill>
                  <a:gsLst>
                    <a:gs pos="1250">
                      <a:schemeClr val="tx1"/>
                    </a:gs>
                    <a:gs pos="100000">
                      <a:schemeClr val="tx1"/>
                    </a:gs>
                  </a:gsLst>
                  <a:lin ang="5400000" scaled="0"/>
                </a:gradFill>
                <a:latin typeface="Consolas" pitchFamily="49" charset="0"/>
                <a:cs typeface="Consolas" pitchFamily="49" charset="0"/>
              </a:defRPr>
            </a:lvl2pPr>
            <a:lvl3pPr marL="573088" indent="0">
              <a:buNone/>
              <a:defRPr>
                <a:gradFill>
                  <a:gsLst>
                    <a:gs pos="1250">
                      <a:schemeClr val="tx1"/>
                    </a:gs>
                    <a:gs pos="100000">
                      <a:schemeClr val="tx1"/>
                    </a:gs>
                  </a:gsLst>
                  <a:lin ang="5400000" scaled="0"/>
                </a:gradFill>
                <a:latin typeface="Consolas" pitchFamily="49" charset="0"/>
                <a:cs typeface="Consolas" pitchFamily="49" charset="0"/>
              </a:defRPr>
            </a:lvl3pPr>
            <a:lvl4pPr marL="798513" indent="0">
              <a:buNone/>
              <a:defRPr>
                <a:gradFill>
                  <a:gsLst>
                    <a:gs pos="1250">
                      <a:schemeClr val="tx1"/>
                    </a:gs>
                    <a:gs pos="100000">
                      <a:schemeClr val="tx1"/>
                    </a:gs>
                  </a:gsLst>
                  <a:lin ang="5400000" scaled="0"/>
                </a:gradFill>
                <a:latin typeface="Consolas" pitchFamily="49" charset="0"/>
                <a:cs typeface="Consolas" pitchFamily="49" charset="0"/>
              </a:defRPr>
            </a:lvl4pPr>
            <a:lvl5pPr marL="1030288" indent="0">
              <a:buNone/>
              <a:defRPr>
                <a:gradFill>
                  <a:gsLst>
                    <a:gs pos="1250">
                      <a:schemeClr val="tx1"/>
                    </a:gs>
                    <a:gs pos="100000">
                      <a:schemeClr val="tx1"/>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283530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269240" y="1287336"/>
            <a:ext cx="11655078" cy="49303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p:cNvSpPr/>
          <p:nvPr/>
        </p:nvSpPr>
        <p:spPr bwMode="auto">
          <a:xfrm>
            <a:off x="0" y="6019535"/>
            <a:ext cx="12182566" cy="829028"/>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tIns="89642" bIns="89642" anchor="b" anchorCtr="0"/>
          <a:lstStyle/>
          <a:p>
            <a:pPr algn="r" defTabSz="914367">
              <a:lnSpc>
                <a:spcPct val="90000"/>
              </a:lnSpc>
              <a:spcAft>
                <a:spcPts val="588"/>
              </a:spcAft>
              <a:defRPr/>
            </a:pPr>
            <a:endParaRPr lang="en-US" sz="1765" dirty="0">
              <a:solidFill>
                <a:srgbClr val="FFFFFF"/>
              </a:solidFill>
              <a:latin typeface="Segoe UI Light"/>
              <a:ea typeface="ＭＳ Ｐゴシック" charset="0"/>
              <a:cs typeface="Verdana" charset="0"/>
            </a:endParaRPr>
          </a:p>
        </p:txBody>
      </p:sp>
      <p:sp>
        <p:nvSpPr>
          <p:cNvPr id="3" name="Title 2"/>
          <p:cNvSpPr>
            <a:spLocks noGrp="1"/>
          </p:cNvSpPr>
          <p:nvPr userDrawn="1">
            <p:ph type="title"/>
          </p:nvPr>
        </p:nvSpPr>
        <p:spPr/>
        <p:txBody>
          <a:bodyPr/>
          <a:lstStyle/>
          <a:p>
            <a:r>
              <a:rPr lang="en-US" dirty="0"/>
              <a:t>Click to edit Master title style</a:t>
            </a:r>
          </a:p>
        </p:txBody>
      </p:sp>
      <p:pic>
        <p:nvPicPr>
          <p:cNvPr id="4" name="Imagen 3">
            <a:extLst>
              <a:ext uri="{FF2B5EF4-FFF2-40B4-BE49-F238E27FC236}">
                <a16:creationId xmlns:a16="http://schemas.microsoft.com/office/drawing/2014/main" id="{83E7DFB1-3412-3B3D-F139-4754882E6DF6}"/>
              </a:ext>
            </a:extLst>
          </p:cNvPr>
          <p:cNvPicPr>
            <a:picLocks noChangeAspect="1"/>
          </p:cNvPicPr>
          <p:nvPr userDrawn="1"/>
        </p:nvPicPr>
        <p:blipFill>
          <a:blip r:embed="rId2"/>
          <a:stretch>
            <a:fillRect/>
          </a:stretch>
        </p:blipFill>
        <p:spPr>
          <a:xfrm>
            <a:off x="267682" y="6072048"/>
            <a:ext cx="762106" cy="724001"/>
          </a:xfrm>
          <a:prstGeom prst="rect">
            <a:avLst/>
          </a:prstGeom>
        </p:spPr>
      </p:pic>
    </p:spTree>
    <p:extLst>
      <p:ext uri="{BB962C8B-B14F-4D97-AF65-F5344CB8AC3E}">
        <p14:creationId xmlns:p14="http://schemas.microsoft.com/office/powerpoint/2010/main" val="261542981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72778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6" y="228601"/>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19248" y="1447799"/>
            <a:ext cx="11151917"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12192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17946784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6_Section Title">
    <p:bg>
      <p:bgPr>
        <a:solidFill>
          <a:srgbClr val="FFFFFF"/>
        </a:solidFill>
        <a:effectLst/>
      </p:bgPr>
    </p:bg>
    <p:spTree>
      <p:nvGrpSpPr>
        <p:cNvPr id="1" name=""/>
        <p:cNvGrpSpPr/>
        <p:nvPr/>
      </p:nvGrpSpPr>
      <p:grpSpPr>
        <a:xfrm>
          <a:off x="0" y="0"/>
          <a:ext cx="0" cy="0"/>
          <a:chOff x="0" y="0"/>
          <a:chExt cx="0" cy="0"/>
        </a:xfrm>
      </p:grpSpPr>
      <p:pic>
        <p:nvPicPr>
          <p:cNvPr id="2" name="Picture 1" descr="iStock_000012586763Large.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 y="0"/>
            <a:ext cx="12192000" cy="6858000"/>
          </a:xfrm>
          <a:prstGeom prst="rect">
            <a:avLst/>
          </a:prstGeom>
        </p:spPr>
      </p:pic>
      <p:sp>
        <p:nvSpPr>
          <p:cNvPr id="10" name="Title 1"/>
          <p:cNvSpPr>
            <a:spLocks noGrp="1"/>
          </p:cNvSpPr>
          <p:nvPr>
            <p:ph type="ctrTitle"/>
          </p:nvPr>
        </p:nvSpPr>
        <p:spPr bwMode="ltGray">
          <a:xfrm>
            <a:off x="512598" y="919956"/>
            <a:ext cx="5025066" cy="501808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1">
              <a:alpha val="92000"/>
            </a:schemeClr>
          </a:solidFill>
          <a:ln>
            <a:noFill/>
          </a:ln>
        </p:spPr>
        <p:txBody>
          <a:bodyPr vert="horz" wrap="square" lIns="319968" tIns="868483" rIns="1234160" bIns="868483" numCol="1" anchor="ctr" anchorCtr="0" compatLnSpc="1">
            <a:prstTxWarp prst="textNoShape">
              <a:avLst/>
            </a:prstTxWarp>
            <a:noAutofit/>
          </a:bodyPr>
          <a:lstStyle>
            <a:lvl1pPr algn="l">
              <a:defRPr lang="en-US" sz="6000" b="0" kern="1200" cap="none" spc="-200" baseline="0" dirty="0">
                <a:ln w="3175">
                  <a:noFill/>
                </a:ln>
                <a:gradFill>
                  <a:gsLst>
                    <a:gs pos="100000">
                      <a:schemeClr val="bg1"/>
                    </a:gs>
                    <a:gs pos="0">
                      <a:schemeClr val="bg1"/>
                    </a:gs>
                  </a:gsLst>
                  <a:lin ang="5400000" scaled="0"/>
                </a:gradFill>
                <a:effectLst/>
                <a:latin typeface="+mj-lt"/>
                <a:ea typeface="+mn-ea"/>
                <a:cs typeface="Arial" charset="0"/>
              </a:defRPr>
            </a:lvl1pPr>
          </a:lstStyle>
          <a:p>
            <a:pPr marL="0" lvl="0" indent="0" algn="l" defTabSz="914192" rtl="0" eaLnBrk="1" fontAlgn="base" latinLnBrk="0" hangingPunct="1">
              <a:lnSpc>
                <a:spcPct val="100000"/>
              </a:lnSpc>
              <a:spcBef>
                <a:spcPct val="0"/>
              </a:spcBef>
              <a:spcAft>
                <a:spcPct val="0"/>
              </a:spcAft>
              <a:buFontTx/>
              <a:buNone/>
            </a:pPr>
            <a:r>
              <a:rPr lang="en-US"/>
              <a:t>Click to edit Master title style</a:t>
            </a:r>
            <a:endParaRPr lang="en-US" dirty="0"/>
          </a:p>
        </p:txBody>
      </p:sp>
    </p:spTree>
    <p:extLst>
      <p:ext uri="{BB962C8B-B14F-4D97-AF65-F5344CB8AC3E}">
        <p14:creationId xmlns:p14="http://schemas.microsoft.com/office/powerpoint/2010/main" val="31256078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Microsoft logo 3">
    <p:spTree>
      <p:nvGrpSpPr>
        <p:cNvPr id="1" name=""/>
        <p:cNvGrpSpPr/>
        <p:nvPr/>
      </p:nvGrpSpPr>
      <p:grpSpPr>
        <a:xfrm>
          <a:off x="0" y="0"/>
          <a:ext cx="0" cy="0"/>
          <a:chOff x="0" y="0"/>
          <a:chExt cx="0" cy="0"/>
        </a:xfrm>
      </p:grpSpPr>
      <p:sp>
        <p:nvSpPr>
          <p:cNvPr id="8" name="Rectangle 7"/>
          <p:cNvSpPr/>
          <p:nvPr userDrawn="1"/>
        </p:nvSpPr>
        <p:spPr>
          <a:xfrm>
            <a:off x="2"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59" tIns="38079" rIns="76159" bIns="38079" rtlCol="0" anchor="ctr"/>
          <a:lstStyle/>
          <a:p>
            <a:pPr algn="ctr" defTabSz="1087735"/>
            <a:endParaRPr lang="en-US" sz="2199" dirty="0">
              <a:solidFill>
                <a:srgbClr val="505050"/>
              </a:solidFill>
            </a:endParaRP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638844" y="3145040"/>
            <a:ext cx="4298378" cy="920774"/>
          </a:xfrm>
          <a:prstGeom prst="rect">
            <a:avLst/>
          </a:prstGeom>
        </p:spPr>
      </p:pic>
    </p:spTree>
    <p:extLst>
      <p:ext uri="{BB962C8B-B14F-4D97-AF65-F5344CB8AC3E}">
        <p14:creationId xmlns:p14="http://schemas.microsoft.com/office/powerpoint/2010/main" val="138726293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259793"/>
            <a:ext cx="8964247" cy="979755"/>
          </a:xfrm>
        </p:spPr>
        <p:txBody>
          <a:bodyPr lIns="146304" tIns="91440" rIns="146304" bIns="91440"/>
          <a:lstStyle>
            <a:lvl1pPr>
              <a:lnSpc>
                <a:spcPts val="6176"/>
              </a:lnSpc>
              <a:defRPr sz="5687" baseline="0">
                <a:solidFill>
                  <a:schemeClr val="accent2"/>
                </a:solidFill>
              </a:defRPr>
            </a:lvl1pPr>
          </a:lstStyle>
          <a:p>
            <a:r>
              <a:rPr lang="en-US"/>
              <a:t>Lorem ipsum dolor sit.</a:t>
            </a:r>
          </a:p>
        </p:txBody>
      </p:sp>
      <p:sp>
        <p:nvSpPr>
          <p:cNvPr id="3" name="Footer Placeholder 2"/>
          <p:cNvSpPr>
            <a:spLocks noGrp="1"/>
          </p:cNvSpPr>
          <p:nvPr>
            <p:ph type="ftr" sz="quarter" idx="10"/>
          </p:nvPr>
        </p:nvSpPr>
        <p:spPr>
          <a:xfrm>
            <a:off x="448213" y="6437243"/>
            <a:ext cx="3859607" cy="134483"/>
          </a:xfrm>
          <a:prstGeom prst="rect">
            <a:avLst/>
          </a:prstGeom>
        </p:spPr>
        <p:txBody>
          <a:bodyPr/>
          <a:lstStyle/>
          <a:p>
            <a:r>
              <a:rPr lang="en-US">
                <a:solidFill>
                  <a:srgbClr val="505050"/>
                </a:solidFill>
              </a:rPr>
              <a:t>Microsoft Confidential</a:t>
            </a:r>
          </a:p>
        </p:txBody>
      </p:sp>
      <p:sp>
        <p:nvSpPr>
          <p:cNvPr id="4" name="Slide Number Placeholder 3"/>
          <p:cNvSpPr>
            <a:spLocks noGrp="1"/>
          </p:cNvSpPr>
          <p:nvPr>
            <p:ph type="sldNum" sz="quarter" idx="11"/>
          </p:nvPr>
        </p:nvSpPr>
        <p:spPr>
          <a:xfrm>
            <a:off x="11367170" y="6437243"/>
            <a:ext cx="555596" cy="134483"/>
          </a:xfrm>
          <a:prstGeom prst="rect">
            <a:avLst/>
          </a:prstGeom>
        </p:spPr>
        <p:txBody>
          <a:bodyPr/>
          <a:lstStyle/>
          <a:p>
            <a:fld id="{27258FFF-F925-446B-8502-81C933981705}" type="slidenum">
              <a:rPr lang="en-US" smtClean="0">
                <a:solidFill>
                  <a:srgbClr val="505050"/>
                </a:solidFill>
              </a:rPr>
              <a:pPr/>
              <a:t>‹Nº›</a:t>
            </a:fld>
            <a:endParaRPr lang="en-US">
              <a:solidFill>
                <a:srgbClr val="505050"/>
              </a:solidFill>
            </a:endParaRPr>
          </a:p>
        </p:txBody>
      </p:sp>
    </p:spTree>
    <p:extLst>
      <p:ext uri="{BB962C8B-B14F-4D97-AF65-F5344CB8AC3E}">
        <p14:creationId xmlns:p14="http://schemas.microsoft.com/office/powerpoint/2010/main" val="3011917090"/>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 y="1"/>
            <a:ext cx="12192000" cy="727571"/>
          </a:xfrm>
        </p:spPr>
        <p:txBody>
          <a:bodyPr/>
          <a:lstStyle>
            <a:lvl1pPr marL="0" indent="0">
              <a:buNone/>
              <a:defRPr/>
            </a:lvl1pPr>
          </a:lstStyle>
          <a:p>
            <a:endParaRPr lang="en-US"/>
          </a:p>
        </p:txBody>
      </p:sp>
      <p:sp>
        <p:nvSpPr>
          <p:cNvPr id="5" name="Title 4"/>
          <p:cNvSpPr>
            <a:spLocks noGrp="1"/>
          </p:cNvSpPr>
          <p:nvPr>
            <p:ph type="title"/>
          </p:nvPr>
        </p:nvSpPr>
        <p:spPr>
          <a:xfrm>
            <a:off x="268927" y="301604"/>
            <a:ext cx="5378861" cy="899665"/>
          </a:xfrm>
        </p:spPr>
        <p:txBody>
          <a:bodyPr/>
          <a:lstStyle>
            <a:lvl1pPr>
              <a:defRPr sz="5881">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4041800781"/>
      </p:ext>
    </p:extLst>
  </p:cSld>
  <p:clrMapOvr>
    <a:masterClrMapping/>
  </p:clrMapOvr>
  <p:transition>
    <p:fade/>
  </p:transition>
  <p:extLst>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Box &amp; Photo">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 y="1"/>
            <a:ext cx="12192000" cy="727571"/>
          </a:xfrm>
        </p:spPr>
        <p:txBody>
          <a:bodyPr/>
          <a:lstStyle/>
          <a:p>
            <a:endParaRPr lang="en-US" dirty="0"/>
          </a:p>
        </p:txBody>
      </p:sp>
      <p:sp>
        <p:nvSpPr>
          <p:cNvPr id="2" name="Title 1"/>
          <p:cNvSpPr>
            <a:spLocks noGrp="1"/>
          </p:cNvSpPr>
          <p:nvPr>
            <p:ph type="title"/>
          </p:nvPr>
        </p:nvSpPr>
        <p:spPr>
          <a:xfrm>
            <a:off x="268928" y="1187620"/>
            <a:ext cx="4482436" cy="4482760"/>
          </a:xfrm>
        </p:spPr>
        <p:txBody>
          <a:bodyPr/>
          <a:lstStyle>
            <a:lvl1pPr>
              <a:defRPr sz="4704"/>
            </a:lvl1pPr>
          </a:lstStyle>
          <a:p>
            <a:r>
              <a:rPr lang="en-US" dirty="0"/>
              <a:t>Click to edit Master title style</a:t>
            </a:r>
          </a:p>
        </p:txBody>
      </p:sp>
    </p:spTree>
    <p:extLst>
      <p:ext uri="{BB962C8B-B14F-4D97-AF65-F5344CB8AC3E}">
        <p14:creationId xmlns:p14="http://schemas.microsoft.com/office/powerpoint/2010/main" val="1736076382"/>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723936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2274298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mall Title Only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a:t>Click to edit Master title style</a:t>
            </a:r>
          </a:p>
        </p:txBody>
      </p:sp>
    </p:spTree>
    <p:extLst>
      <p:ext uri="{BB962C8B-B14F-4D97-AF65-F5344CB8AC3E}">
        <p14:creationId xmlns:p14="http://schemas.microsoft.com/office/powerpoint/2010/main" val="158053431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 y="1"/>
            <a:ext cx="12192000" cy="727571"/>
          </a:xfrm>
        </p:spPr>
        <p:txBody>
          <a:bodyPr/>
          <a:lstStyle>
            <a:lvl1pPr marL="0" indent="0">
              <a:buNone/>
              <a:defRPr/>
            </a:lvl1pPr>
          </a:lstStyle>
          <a:p>
            <a:endParaRPr lang="en-US"/>
          </a:p>
        </p:txBody>
      </p:sp>
      <p:sp>
        <p:nvSpPr>
          <p:cNvPr id="5" name="Title 4"/>
          <p:cNvSpPr>
            <a:spLocks noGrp="1"/>
          </p:cNvSpPr>
          <p:nvPr>
            <p:ph type="title"/>
          </p:nvPr>
        </p:nvSpPr>
        <p:spPr>
          <a:xfrm>
            <a:off x="268927" y="301604"/>
            <a:ext cx="5378861" cy="899665"/>
          </a:xfrm>
        </p:spPr>
        <p:txBody>
          <a:bodyPr/>
          <a:lstStyle>
            <a:lvl1pPr>
              <a:defRPr sz="5881">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554969578"/>
      </p:ext>
    </p:extLst>
  </p:cSld>
  <p:clrMapOvr>
    <a:masterClrMapping/>
  </p:clrMapOvr>
  <p:transition>
    <p:fade/>
  </p:transition>
  <p:extLst>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4" y="1725533"/>
            <a:ext cx="3406434" cy="3406937"/>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854939"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9"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517825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8 Categories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chemeClr val="accent1"/>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chemeClr val="accent1"/>
          </a:solidFill>
        </p:spPr>
        <p:txBody>
          <a:bodyPr lIns="182880" tIns="146304" rIns="182880" bIns="146304">
            <a:noAutofit/>
          </a:bodyPr>
          <a:lstStyle>
            <a:lvl1pPr marL="0" indent="0">
              <a:lnSpc>
                <a:spcPts val="1411"/>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chemeClr val="accent1"/>
          </a:solidFill>
        </p:spPr>
        <p:txBody>
          <a:bodyPr lIns="182880" tIns="146304" rIns="182880" bIns="146304">
            <a:noAutofit/>
          </a:bodyPr>
          <a:lstStyle>
            <a:lvl1pPr marL="0" indent="0">
              <a:lnSpc>
                <a:spcPts val="1411"/>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chemeClr val="accent1"/>
          </a:solidFill>
        </p:spPr>
        <p:txBody>
          <a:bodyPr lIns="182880" tIns="146304" rIns="182880" bIns="146304">
            <a:noAutofit/>
          </a:bodyPr>
          <a:lstStyle>
            <a:lvl1pPr marL="0" indent="0">
              <a:lnSpc>
                <a:spcPts val="1411"/>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5891332"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994444841"/>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4"/>
            <a:ext cx="11653834" cy="1793071"/>
          </a:xfrm>
        </p:spPr>
        <p:txBody>
          <a:bodyPr/>
          <a:lstStyle>
            <a:lvl1pPr>
              <a:defRPr sz="5685">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70"/>
            <a:ext cx="7171399" cy="510461"/>
          </a:xfrm>
        </p:spPr>
        <p:txBody>
          <a:bodyPr/>
          <a:lstStyle>
            <a:lvl1pPr marL="0" indent="0">
              <a:buNone/>
              <a:defRPr sz="2352">
                <a:gradFill>
                  <a:gsLst>
                    <a:gs pos="1250">
                      <a:schemeClr val="tx1"/>
                    </a:gs>
                    <a:gs pos="100000">
                      <a:schemeClr val="tx1"/>
                    </a:gs>
                  </a:gsLst>
                  <a:lin ang="5400000" scaled="0"/>
                </a:gradFill>
                <a:latin typeface="+mn-lt"/>
              </a:defRPr>
            </a:lvl1pPr>
            <a:lvl2pPr>
              <a:defRPr sz="2352"/>
            </a:lvl2pPr>
            <a:lvl3pPr>
              <a:defRPr sz="2352"/>
            </a:lvl3pPr>
            <a:lvl4pPr>
              <a:defRPr sz="2352"/>
            </a:lvl4pPr>
            <a:lvl5pPr>
              <a:defRPr sz="2352"/>
            </a:lvl5pPr>
          </a:lstStyle>
          <a:p>
            <a:pPr lvl="0"/>
            <a:r>
              <a:rPr lang="en-US"/>
              <a:t>Click to edit Master text styles</a:t>
            </a:r>
          </a:p>
        </p:txBody>
      </p:sp>
    </p:spTree>
    <p:extLst>
      <p:ext uri="{BB962C8B-B14F-4D97-AF65-F5344CB8AC3E}">
        <p14:creationId xmlns:p14="http://schemas.microsoft.com/office/powerpoint/2010/main" val="107154244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5">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7" cy="1864934"/>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2917272"/>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4"/>
            <a:ext cx="11653834" cy="1793071"/>
          </a:xfrm>
        </p:spPr>
        <p:txBody>
          <a:bodyPr/>
          <a:lstStyle>
            <a:lvl1pPr>
              <a:defRPr sz="5685">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70"/>
            <a:ext cx="7171399" cy="510461"/>
          </a:xfrm>
        </p:spPr>
        <p:txBody>
          <a:bodyPr/>
          <a:lstStyle>
            <a:lvl1pPr marL="0" indent="0">
              <a:buNone/>
              <a:defRPr sz="2352">
                <a:gradFill>
                  <a:gsLst>
                    <a:gs pos="1250">
                      <a:schemeClr val="tx1"/>
                    </a:gs>
                    <a:gs pos="100000">
                      <a:schemeClr val="tx1"/>
                    </a:gs>
                  </a:gsLst>
                  <a:lin ang="5400000" scaled="0"/>
                </a:gradFill>
                <a:latin typeface="+mn-lt"/>
              </a:defRPr>
            </a:lvl1pPr>
            <a:lvl2pPr>
              <a:defRPr sz="2352"/>
            </a:lvl2pPr>
            <a:lvl3pPr>
              <a:defRPr sz="2352"/>
            </a:lvl3pPr>
            <a:lvl4pPr>
              <a:defRPr sz="2352"/>
            </a:lvl4pPr>
            <a:lvl5pPr>
              <a:defRPr sz="2352"/>
            </a:lvl5pPr>
          </a:lstStyle>
          <a:p>
            <a:pPr lvl="0"/>
            <a:r>
              <a:rPr lang="en-US"/>
              <a:t>Click to edit Master text styles</a:t>
            </a:r>
          </a:p>
        </p:txBody>
      </p:sp>
    </p:spTree>
    <p:extLst>
      <p:ext uri="{BB962C8B-B14F-4D97-AF65-F5344CB8AC3E}">
        <p14:creationId xmlns:p14="http://schemas.microsoft.com/office/powerpoint/2010/main" val="383583987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5">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7" cy="1864934"/>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58167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4"/>
            </a:lvl1pPr>
            <a:lvl2pPr>
              <a:defRPr sz="3528"/>
            </a:lvl2pPr>
            <a:lvl3pPr>
              <a:defRPr sz="3528"/>
            </a:lvl3pPr>
            <a:lvl4pPr>
              <a:defRPr sz="3528"/>
            </a:lvl4pPr>
            <a:lvl5pPr>
              <a:defRPr sz="3528"/>
            </a:lvl5pPr>
          </a:lstStyle>
          <a:p>
            <a:pPr lvl="0"/>
            <a:r>
              <a:rPr lang="en-US" dirty="0"/>
              <a:t>Click to edit Master text styles</a:t>
            </a:r>
          </a:p>
        </p:txBody>
      </p:sp>
    </p:spTree>
    <p:extLst>
      <p:ext uri="{BB962C8B-B14F-4D97-AF65-F5344CB8AC3E}">
        <p14:creationId xmlns:p14="http://schemas.microsoft.com/office/powerpoint/2010/main" val="3659215269"/>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4"/>
            </a:lvl1pPr>
            <a:lvl2pPr>
              <a:defRPr sz="3528"/>
            </a:lvl2pPr>
            <a:lvl3pPr>
              <a:defRPr sz="3528"/>
            </a:lvl3pPr>
            <a:lvl4pPr>
              <a:defRPr sz="3528"/>
            </a:lvl4pPr>
            <a:lvl5pPr>
              <a:defRPr sz="3528"/>
            </a:lvl5pPr>
          </a:lstStyle>
          <a:p>
            <a:pPr lvl="0"/>
            <a:r>
              <a:rPr lang="en-US" dirty="0"/>
              <a:t>Click to edit Master text styles</a:t>
            </a:r>
          </a:p>
        </p:txBody>
      </p:sp>
    </p:spTree>
    <p:extLst>
      <p:ext uri="{BB962C8B-B14F-4D97-AF65-F5344CB8AC3E}">
        <p14:creationId xmlns:p14="http://schemas.microsoft.com/office/powerpoint/2010/main" val="5592282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8964560" cy="5379279"/>
          </a:xfrm>
        </p:spPr>
        <p:txBody>
          <a:bodyPr/>
          <a:lstStyle>
            <a:lvl1pPr>
              <a:defRPr sz="4704">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258309463"/>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73983061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Box &amp; Photo">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 y="1"/>
            <a:ext cx="12192000" cy="727571"/>
          </a:xfrm>
        </p:spPr>
        <p:txBody>
          <a:bodyPr/>
          <a:lstStyle/>
          <a:p>
            <a:endParaRPr lang="en-US" dirty="0"/>
          </a:p>
        </p:txBody>
      </p:sp>
      <p:sp>
        <p:nvSpPr>
          <p:cNvPr id="2" name="Title 1"/>
          <p:cNvSpPr>
            <a:spLocks noGrp="1"/>
          </p:cNvSpPr>
          <p:nvPr>
            <p:ph type="title"/>
          </p:nvPr>
        </p:nvSpPr>
        <p:spPr>
          <a:xfrm>
            <a:off x="268928" y="1187620"/>
            <a:ext cx="4482436" cy="4482760"/>
          </a:xfrm>
        </p:spPr>
        <p:txBody>
          <a:bodyPr/>
          <a:lstStyle>
            <a:lvl1pPr>
              <a:defRPr sz="4704"/>
            </a:lvl1pPr>
          </a:lstStyle>
          <a:p>
            <a:r>
              <a:rPr lang="en-US" dirty="0"/>
              <a:t>Click to edit Master title style</a:t>
            </a:r>
          </a:p>
        </p:txBody>
      </p:sp>
    </p:spTree>
    <p:extLst>
      <p:ext uri="{BB962C8B-B14F-4D97-AF65-F5344CB8AC3E}">
        <p14:creationId xmlns:p14="http://schemas.microsoft.com/office/powerpoint/2010/main" val="1515788016"/>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bg1"/>
                    </a:gs>
                    <a:gs pos="31000">
                      <a:schemeClr val="bg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867703194"/>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7" spc="-98"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2"/>
            <a:ext cx="9860674" cy="1793881"/>
          </a:xfrm>
          <a:noFill/>
        </p:spPr>
        <p:txBody>
          <a:bodyPr lIns="182880" tIns="146304" rIns="182880" bIns="146304">
            <a:noAutofit/>
          </a:bodyPr>
          <a:lstStyle>
            <a:lvl1pPr marL="0" indent="0">
              <a:spcBef>
                <a:spcPts val="0"/>
              </a:spcBef>
              <a:buNone/>
              <a:defRPr sz="3528"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5812546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7" spc="-98"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4875537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defRPr sz="862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21927677"/>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396047"/>
          </a:xfrm>
          <a:prstGeom prst="rect">
            <a:avLst/>
          </a:prstGeom>
        </p:spPr>
        <p:txBody>
          <a:bodyPr/>
          <a:lstStyle>
            <a:lvl1pPr marL="284732" indent="-284732">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7" indent="-275396">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9" indent="-284732">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10" indent="-224051">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61" indent="-224051">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3257905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1193522"/>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7587"/>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26716382"/>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2273441"/>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3951464"/>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241" y="1186356"/>
            <a:ext cx="9859116" cy="2697988"/>
          </a:xfrm>
          <a:noFill/>
        </p:spPr>
        <p:txBody>
          <a:bodyPr tIns="91440" bIns="91440" anchor="t" anchorCtr="0"/>
          <a:lstStyle>
            <a:lvl1pPr>
              <a:defRPr sz="7057"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8"/>
            <a:ext cx="9860674" cy="1793881"/>
          </a:xfrm>
          <a:noFill/>
        </p:spPr>
        <p:txBody>
          <a:bodyPr lIns="182880" tIns="146304" rIns="182880" bIns="146304">
            <a:noAutofit/>
          </a:bodyPr>
          <a:lstStyle>
            <a:lvl1pPr marL="0" indent="0">
              <a:spcBef>
                <a:spcPts val="0"/>
              </a:spcBef>
              <a:buNone/>
              <a:defRPr sz="3528"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9032278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5313246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4"/>
            <a:ext cx="11653523" cy="1796217"/>
          </a:xfrm>
          <a:noFill/>
        </p:spPr>
        <p:txBody>
          <a:bodyPr tIns="91440" bIns="91440" anchor="t" anchorCtr="0"/>
          <a:lstStyle>
            <a:lvl1pPr>
              <a:defRPr sz="8624"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07538180"/>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3318797"/>
          </a:xfrm>
        </p:spPr>
        <p:txBody>
          <a:bodyPr lIns="146304" tIns="91440" rIns="146304" bIns="91440"/>
          <a:lstStyle>
            <a:lvl1pPr>
              <a:lnSpc>
                <a:spcPts val="6174"/>
              </a:lnSpc>
              <a:defRPr sz="5684" baseline="0">
                <a:solidFill>
                  <a:schemeClr val="accent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3" y="6437244"/>
            <a:ext cx="3859607" cy="134483"/>
          </a:xfrm>
          <a:prstGeom prst="rect">
            <a:avLst/>
          </a:prstGeom>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a:xfrm>
            <a:off x="11367167" y="6437244"/>
            <a:ext cx="555596" cy="134483"/>
          </a:xfrm>
          <a:prstGeom prst="rect">
            <a:avLst/>
          </a:prstGeom>
        </p:spPr>
        <p:txBody>
          <a:bodyPr/>
          <a:lstStyle/>
          <a:p>
            <a:fld id="{27258FFF-F925-446B-8502-81C933981705}" type="slidenum">
              <a:rPr>
                <a:solidFill>
                  <a:srgbClr val="505050"/>
                </a:solidFill>
              </a:rPr>
              <a:pPr/>
              <a:t>‹Nº›</a:t>
            </a:fld>
            <a:endParaRPr>
              <a:solidFill>
                <a:srgbClr val="505050"/>
              </a:solidFill>
            </a:endParaRPr>
          </a:p>
        </p:txBody>
      </p:sp>
      <p:sp>
        <p:nvSpPr>
          <p:cNvPr id="7" name="Text Placeholder 6"/>
          <p:cNvSpPr>
            <a:spLocks noGrp="1"/>
          </p:cNvSpPr>
          <p:nvPr>
            <p:ph type="body" sz="quarter" idx="12" hasCustomPrompt="1"/>
          </p:nvPr>
        </p:nvSpPr>
        <p:spPr>
          <a:xfrm>
            <a:off x="269239" y="3877277"/>
            <a:ext cx="5378549" cy="1954381"/>
          </a:xfrm>
        </p:spPr>
        <p:txBody>
          <a:bodyPr/>
          <a:lstStyle>
            <a:lvl1pPr marL="0" indent="0">
              <a:lnSpc>
                <a:spcPts val="1764"/>
              </a:lnSpc>
              <a:spcBef>
                <a:spcPts val="1175"/>
              </a:spcBef>
              <a:buNone/>
              <a:defRPr sz="1567" baseline="0"/>
            </a:lvl1pPr>
            <a:lvl2pPr marL="0" indent="0">
              <a:lnSpc>
                <a:spcPts val="1764"/>
              </a:lnSpc>
              <a:spcBef>
                <a:spcPts val="1175"/>
              </a:spcBef>
              <a:buNone/>
              <a:defRPr sz="1567"/>
            </a:lvl2pPr>
            <a:lvl3pPr marL="0" indent="0">
              <a:lnSpc>
                <a:spcPts val="1764"/>
              </a:lnSpc>
              <a:spcBef>
                <a:spcPts val="1175"/>
              </a:spcBef>
              <a:buNone/>
              <a:defRPr sz="1567"/>
            </a:lvl3pPr>
            <a:lvl4pPr marL="0" indent="0">
              <a:lnSpc>
                <a:spcPts val="1764"/>
              </a:lnSpc>
              <a:spcBef>
                <a:spcPts val="1175"/>
              </a:spcBef>
              <a:buNone/>
              <a:defRPr sz="1567"/>
            </a:lvl4pPr>
            <a:lvl5pPr marL="0" indent="0">
              <a:lnSpc>
                <a:spcPts val="1764"/>
              </a:lnSpc>
              <a:spcBef>
                <a:spcPts val="1175"/>
              </a:spcBef>
              <a:buNone/>
              <a:defRPr sz="1567"/>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143360315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58pt Title/16pt Text -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3318797"/>
          </a:xfrm>
        </p:spPr>
        <p:txBody>
          <a:bodyPr lIns="146304" tIns="91440" rIns="146304" bIns="91440"/>
          <a:lstStyle>
            <a:lvl1pPr>
              <a:lnSpc>
                <a:spcPts val="6174"/>
              </a:lnSpc>
              <a:defRPr sz="5684"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3" y="6437244"/>
            <a:ext cx="3859607" cy="134483"/>
          </a:xfrm>
          <a:prstGeom prst="rect">
            <a:avLst/>
          </a:prstGeom>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a:xfrm>
            <a:off x="11367167" y="6437244"/>
            <a:ext cx="555596" cy="134483"/>
          </a:xfrm>
          <a:prstGeom prst="rect">
            <a:avLst/>
          </a:prstGeom>
        </p:spPr>
        <p:txBody>
          <a:bodyPr/>
          <a:lstStyle>
            <a:lvl1pPr>
              <a:defRPr>
                <a:solidFill>
                  <a:schemeClr val="bg1"/>
                </a:solidFill>
              </a:defRPr>
            </a:lvl1pPr>
          </a:lstStyle>
          <a:p>
            <a:fld id="{27258FFF-F925-446B-8502-81C933981705}" type="slidenum">
              <a:rPr smtClean="0">
                <a:solidFill>
                  <a:srgbClr val="FFFFFF"/>
                </a:solidFill>
              </a:rPr>
              <a:pPr/>
              <a:t>‹Nº›</a:t>
            </a:fld>
            <a:endParaRPr>
              <a:solidFill>
                <a:srgbClr val="FFFFFF"/>
              </a:solidFill>
            </a:endParaRPr>
          </a:p>
        </p:txBody>
      </p:sp>
      <p:sp>
        <p:nvSpPr>
          <p:cNvPr id="7" name="Text Placeholder 6"/>
          <p:cNvSpPr>
            <a:spLocks noGrp="1"/>
          </p:cNvSpPr>
          <p:nvPr>
            <p:ph type="body" sz="quarter" idx="12" hasCustomPrompt="1"/>
          </p:nvPr>
        </p:nvSpPr>
        <p:spPr>
          <a:xfrm>
            <a:off x="269239" y="3877277"/>
            <a:ext cx="5378549" cy="1954381"/>
          </a:xfrm>
        </p:spPr>
        <p:txBody>
          <a:bodyPr/>
          <a:lstStyle>
            <a:lvl1pPr marL="0" indent="0">
              <a:lnSpc>
                <a:spcPts val="1764"/>
              </a:lnSpc>
              <a:spcBef>
                <a:spcPts val="1175"/>
              </a:spcBef>
              <a:buNone/>
              <a:defRPr sz="1567" baseline="0">
                <a:solidFill>
                  <a:schemeClr val="bg1"/>
                </a:solidFill>
              </a:defRPr>
            </a:lvl1pPr>
            <a:lvl2pPr marL="0" indent="0">
              <a:lnSpc>
                <a:spcPts val="1764"/>
              </a:lnSpc>
              <a:spcBef>
                <a:spcPts val="1175"/>
              </a:spcBef>
              <a:buNone/>
              <a:defRPr sz="1567"/>
            </a:lvl2pPr>
            <a:lvl3pPr marL="0" indent="0">
              <a:lnSpc>
                <a:spcPts val="1764"/>
              </a:lnSpc>
              <a:spcBef>
                <a:spcPts val="1175"/>
              </a:spcBef>
              <a:buNone/>
              <a:defRPr sz="1567"/>
            </a:lvl3pPr>
            <a:lvl4pPr marL="0" indent="0">
              <a:lnSpc>
                <a:spcPts val="1764"/>
              </a:lnSpc>
              <a:spcBef>
                <a:spcPts val="1175"/>
              </a:spcBef>
              <a:buNone/>
              <a:defRPr sz="1567"/>
            </a:lvl4pPr>
            <a:lvl5pPr marL="0" indent="0">
              <a:lnSpc>
                <a:spcPts val="1764"/>
              </a:lnSpc>
              <a:spcBef>
                <a:spcPts val="1175"/>
              </a:spcBef>
              <a:buNone/>
              <a:defRPr sz="1567"/>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2744436489"/>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58pt Title/16pt Text - Purp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3318797"/>
          </a:xfrm>
        </p:spPr>
        <p:txBody>
          <a:bodyPr lIns="146304" tIns="91440" rIns="146304" bIns="91440"/>
          <a:lstStyle>
            <a:lvl1pPr>
              <a:lnSpc>
                <a:spcPts val="6174"/>
              </a:lnSpc>
              <a:defRPr sz="5684"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3" y="6437244"/>
            <a:ext cx="3859607" cy="134483"/>
          </a:xfrm>
          <a:prstGeom prst="rect">
            <a:avLst/>
          </a:prstGeom>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a:xfrm>
            <a:off x="11367167" y="6437244"/>
            <a:ext cx="555596" cy="134483"/>
          </a:xfrm>
          <a:prstGeom prst="rect">
            <a:avLst/>
          </a:prstGeom>
        </p:spPr>
        <p:txBody>
          <a:bodyPr/>
          <a:lstStyle>
            <a:lvl1pPr>
              <a:defRPr>
                <a:solidFill>
                  <a:schemeClr val="bg1"/>
                </a:solidFill>
              </a:defRPr>
            </a:lvl1pPr>
          </a:lstStyle>
          <a:p>
            <a:fld id="{27258FFF-F925-446B-8502-81C933981705}" type="slidenum">
              <a:rPr smtClean="0">
                <a:solidFill>
                  <a:srgbClr val="FFFFFF"/>
                </a:solidFill>
              </a:rPr>
              <a:pPr/>
              <a:t>‹Nº›</a:t>
            </a:fld>
            <a:endParaRPr>
              <a:solidFill>
                <a:srgbClr val="FFFFFF"/>
              </a:solidFill>
            </a:endParaRPr>
          </a:p>
        </p:txBody>
      </p:sp>
      <p:sp>
        <p:nvSpPr>
          <p:cNvPr id="7" name="Text Placeholder 6"/>
          <p:cNvSpPr>
            <a:spLocks noGrp="1"/>
          </p:cNvSpPr>
          <p:nvPr>
            <p:ph type="body" sz="quarter" idx="12" hasCustomPrompt="1"/>
          </p:nvPr>
        </p:nvSpPr>
        <p:spPr>
          <a:xfrm>
            <a:off x="269239" y="3877277"/>
            <a:ext cx="5378549" cy="1954381"/>
          </a:xfrm>
        </p:spPr>
        <p:txBody>
          <a:bodyPr/>
          <a:lstStyle>
            <a:lvl1pPr marL="0" indent="0">
              <a:lnSpc>
                <a:spcPts val="1764"/>
              </a:lnSpc>
              <a:spcBef>
                <a:spcPts val="1175"/>
              </a:spcBef>
              <a:buNone/>
              <a:defRPr sz="1567" baseline="0">
                <a:solidFill>
                  <a:schemeClr val="bg1"/>
                </a:solidFill>
              </a:defRPr>
            </a:lvl1pPr>
            <a:lvl2pPr marL="0" indent="0">
              <a:lnSpc>
                <a:spcPts val="1764"/>
              </a:lnSpc>
              <a:spcBef>
                <a:spcPts val="1175"/>
              </a:spcBef>
              <a:buNone/>
              <a:defRPr sz="1567"/>
            </a:lvl2pPr>
            <a:lvl3pPr marL="0" indent="0">
              <a:lnSpc>
                <a:spcPts val="1764"/>
              </a:lnSpc>
              <a:spcBef>
                <a:spcPts val="1175"/>
              </a:spcBef>
              <a:buNone/>
              <a:defRPr sz="1567"/>
            </a:lvl3pPr>
            <a:lvl4pPr marL="0" indent="0">
              <a:lnSpc>
                <a:spcPts val="1764"/>
              </a:lnSpc>
              <a:spcBef>
                <a:spcPts val="1175"/>
              </a:spcBef>
              <a:buNone/>
              <a:defRPr sz="1567"/>
            </a:lvl4pPr>
            <a:lvl5pPr marL="0" indent="0">
              <a:lnSpc>
                <a:spcPts val="1764"/>
              </a:lnSpc>
              <a:spcBef>
                <a:spcPts val="1175"/>
              </a:spcBef>
              <a:buNone/>
              <a:defRPr sz="1567"/>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6102877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250719035"/>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26" Type="http://schemas.openxmlformats.org/officeDocument/2006/relationships/slideLayout" Target="../slideLayouts/slideLayout31.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5" Type="http://schemas.openxmlformats.org/officeDocument/2006/relationships/slideLayout" Target="../slideLayouts/slideLayout30.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29" Type="http://schemas.openxmlformats.org/officeDocument/2006/relationships/slideLayout" Target="../slideLayouts/slideLayout34.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24" Type="http://schemas.openxmlformats.org/officeDocument/2006/relationships/slideLayout" Target="../slideLayouts/slideLayout29.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slideLayout" Target="../slideLayouts/slideLayout28.xml"/><Relationship Id="rId28" Type="http://schemas.openxmlformats.org/officeDocument/2006/relationships/slideLayout" Target="../slideLayouts/slideLayout33.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 Id="rId27" Type="http://schemas.openxmlformats.org/officeDocument/2006/relationships/slideLayout" Target="../slideLayouts/slideLayout32.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theme" Target="../theme/theme3.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26" Type="http://schemas.openxmlformats.org/officeDocument/2006/relationships/slideLayout" Target="../slideLayouts/slideLayout80.xml"/><Relationship Id="rId3" Type="http://schemas.openxmlformats.org/officeDocument/2006/relationships/slideLayout" Target="../slideLayouts/slideLayout57.xml"/><Relationship Id="rId21" Type="http://schemas.openxmlformats.org/officeDocument/2006/relationships/slideLayout" Target="../slideLayouts/slideLayout75.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5" Type="http://schemas.openxmlformats.org/officeDocument/2006/relationships/slideLayout" Target="../slideLayouts/slideLayout79.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29" Type="http://schemas.openxmlformats.org/officeDocument/2006/relationships/slideLayout" Target="../slideLayouts/slideLayout83.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slideLayout" Target="../slideLayouts/slideLayout78.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slideLayout" Target="../slideLayouts/slideLayout77.xml"/><Relationship Id="rId28" Type="http://schemas.openxmlformats.org/officeDocument/2006/relationships/slideLayout" Target="../slideLayouts/slideLayout82.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 Id="rId27" Type="http://schemas.openxmlformats.org/officeDocument/2006/relationships/slideLayout" Target="../slideLayouts/slideLayout81.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0"/>
            <a:ext cx="11151918" cy="757131"/>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20836" y="1447802"/>
            <a:ext cx="11155093" cy="2055947"/>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8534927"/>
      </p:ext>
    </p:extLst>
  </p:cSld>
  <p:clrMap bg1="lt1" tx1="dk1" bg2="lt2" tx2="dk2" accent1="accent1" accent2="accent2" accent3="accent3" accent4="accent4" accent5="accent5" accent6="accent6" hlink="hlink" folHlink="folHlink"/>
  <p:sldLayoutIdLst>
    <p:sldLayoutId id="2147483666" r:id="rId1"/>
    <p:sldLayoutId id="2147483672" r:id="rId2"/>
    <p:sldLayoutId id="2147483677" r:id="rId3"/>
    <p:sldLayoutId id="2147483680" r:id="rId4"/>
    <p:sldLayoutId id="2147483681" r:id="rId5"/>
  </p:sldLayoutIdLst>
  <p:transition>
    <p:fade/>
  </p:transition>
  <p:hf hdr="0" dt="0"/>
  <p:txStyles>
    <p:titleStyle>
      <a:lvl1pPr algn="l" defTabSz="914448"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48" rtl="0" eaLnBrk="1" latinLnBrk="0" hangingPunct="1">
        <a:defRPr sz="1833" kern="1200">
          <a:solidFill>
            <a:schemeClr val="tx1"/>
          </a:solidFill>
          <a:latin typeface="+mn-lt"/>
          <a:ea typeface="+mn-ea"/>
          <a:cs typeface="+mn-cs"/>
        </a:defRPr>
      </a:lvl1pPr>
      <a:lvl2pPr marL="457224" algn="l" defTabSz="914448" rtl="0" eaLnBrk="1" latinLnBrk="0" hangingPunct="1">
        <a:defRPr sz="1833" kern="1200">
          <a:solidFill>
            <a:schemeClr val="tx1"/>
          </a:solidFill>
          <a:latin typeface="+mn-lt"/>
          <a:ea typeface="+mn-ea"/>
          <a:cs typeface="+mn-cs"/>
        </a:defRPr>
      </a:lvl2pPr>
      <a:lvl3pPr marL="914448" algn="l" defTabSz="914448" rtl="0" eaLnBrk="1" latinLnBrk="0" hangingPunct="1">
        <a:defRPr sz="1833" kern="1200">
          <a:solidFill>
            <a:schemeClr val="tx1"/>
          </a:solidFill>
          <a:latin typeface="+mn-lt"/>
          <a:ea typeface="+mn-ea"/>
          <a:cs typeface="+mn-cs"/>
        </a:defRPr>
      </a:lvl3pPr>
      <a:lvl4pPr marL="1371673" algn="l" defTabSz="914448" rtl="0" eaLnBrk="1" latinLnBrk="0" hangingPunct="1">
        <a:defRPr sz="1833" kern="1200">
          <a:solidFill>
            <a:schemeClr val="tx1"/>
          </a:solidFill>
          <a:latin typeface="+mn-lt"/>
          <a:ea typeface="+mn-ea"/>
          <a:cs typeface="+mn-cs"/>
        </a:defRPr>
      </a:lvl4pPr>
      <a:lvl5pPr marL="1828898" algn="l" defTabSz="914448" rtl="0" eaLnBrk="1" latinLnBrk="0" hangingPunct="1">
        <a:defRPr sz="1833" kern="1200">
          <a:solidFill>
            <a:schemeClr val="tx1"/>
          </a:solidFill>
          <a:latin typeface="+mn-lt"/>
          <a:ea typeface="+mn-ea"/>
          <a:cs typeface="+mn-cs"/>
        </a:defRPr>
      </a:lvl5pPr>
      <a:lvl6pPr marL="2286122" algn="l" defTabSz="914448" rtl="0" eaLnBrk="1" latinLnBrk="0" hangingPunct="1">
        <a:defRPr sz="1833" kern="1200">
          <a:solidFill>
            <a:schemeClr val="tx1"/>
          </a:solidFill>
          <a:latin typeface="+mn-lt"/>
          <a:ea typeface="+mn-ea"/>
          <a:cs typeface="+mn-cs"/>
        </a:defRPr>
      </a:lvl6pPr>
      <a:lvl7pPr marL="2743346" algn="l" defTabSz="914448" rtl="0" eaLnBrk="1" latinLnBrk="0" hangingPunct="1">
        <a:defRPr sz="1833" kern="1200">
          <a:solidFill>
            <a:schemeClr val="tx1"/>
          </a:solidFill>
          <a:latin typeface="+mn-lt"/>
          <a:ea typeface="+mn-ea"/>
          <a:cs typeface="+mn-cs"/>
        </a:defRPr>
      </a:lvl7pPr>
      <a:lvl8pPr marL="3200570" algn="l" defTabSz="914448" rtl="0" eaLnBrk="1" latinLnBrk="0" hangingPunct="1">
        <a:defRPr sz="1833" kern="1200">
          <a:solidFill>
            <a:schemeClr val="tx1"/>
          </a:solidFill>
          <a:latin typeface="+mn-lt"/>
          <a:ea typeface="+mn-ea"/>
          <a:cs typeface="+mn-cs"/>
        </a:defRPr>
      </a:lvl8pPr>
      <a:lvl9pPr marL="3657795" algn="l" defTabSz="914448" rtl="0" eaLnBrk="1" latinLnBrk="0" hangingPunct="1">
        <a:defRPr sz="183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3"/>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2045008"/>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12" r:id="rId29"/>
  </p:sldLayoutIdLst>
  <p:transition>
    <p:fade/>
  </p:transition>
  <p:txStyles>
    <p:titleStyle>
      <a:lvl1pPr algn="l" defTabSz="914180" rtl="0" eaLnBrk="1" latinLnBrk="0" hangingPunct="1">
        <a:lnSpc>
          <a:spcPct val="90000"/>
        </a:lnSpc>
        <a:spcBef>
          <a:spcPct val="0"/>
        </a:spcBef>
        <a:buNone/>
        <a:defRPr lang="en-US" sz="5293"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20836" y="1447801"/>
            <a:ext cx="11155093" cy="2055947"/>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1494296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32" r:id="rId19"/>
    <p:sldLayoutId id="2147483733" r:id="rId20"/>
  </p:sldLayoutIdLst>
  <p:transition>
    <p:fade/>
  </p:transition>
  <p:hf sldNum="0"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3"/>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9636763"/>
      </p:ext>
    </p:extLst>
  </p:cSld>
  <p:clrMap bg1="dk1" tx1="lt1" bg2="dk2" tx2="lt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 id="2147483753" r:id="rId19"/>
    <p:sldLayoutId id="2147483754" r:id="rId20"/>
    <p:sldLayoutId id="2147483755" r:id="rId21"/>
    <p:sldLayoutId id="2147483756" r:id="rId22"/>
    <p:sldLayoutId id="2147483757" r:id="rId23"/>
    <p:sldLayoutId id="2147483758" r:id="rId24"/>
    <p:sldLayoutId id="2147483759" r:id="rId25"/>
    <p:sldLayoutId id="2147483760" r:id="rId26"/>
    <p:sldLayoutId id="2147483761" r:id="rId27"/>
    <p:sldLayoutId id="2147483762" r:id="rId28"/>
    <p:sldLayoutId id="2147483763" r:id="rId29"/>
  </p:sldLayoutIdLst>
  <p:transition>
    <p:fade/>
  </p:transition>
  <p:txStyles>
    <p:titleStyle>
      <a:lvl1pPr algn="l" defTabSz="914180" rtl="0" eaLnBrk="1" latinLnBrk="0" hangingPunct="1">
        <a:lnSpc>
          <a:spcPct val="90000"/>
        </a:lnSpc>
        <a:spcBef>
          <a:spcPct val="0"/>
        </a:spcBef>
        <a:buNone/>
        <a:defRPr lang="en-US" sz="5293"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vmware.com/pdf/vsphere5/r55/vsphere-55-configuration-maximums.pd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www.vmware.com/files/pdf/vsphere/VMware-vSphere-Platform-Whats-New.pdf" TargetMode="External"/><Relationship Id="rId4" Type="http://schemas.openxmlformats.org/officeDocument/2006/relationships/hyperlink" Target="http://www.vmware.com/products/vsphere-hypervisor/faq.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emf"/></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4.emf"/><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23.png"/><Relationship Id="rId4" Type="http://schemas.openxmlformats.org/officeDocument/2006/relationships/image" Target="../media/image24.emf"/></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6.emf"/><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0.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41.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txBox="1">
            <a:spLocks noChangeArrowheads="1"/>
          </p:cNvSpPr>
          <p:nvPr/>
        </p:nvSpPr>
        <p:spPr bwMode="auto">
          <a:xfrm>
            <a:off x="459470" y="1525290"/>
            <a:ext cx="11969990" cy="2076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90000"/>
              </a:lnSpc>
              <a:spcBef>
                <a:spcPct val="20000"/>
              </a:spcBef>
              <a:buSzPct val="90000"/>
              <a:buFont typeface="Arial" panose="020B0604020202020204" pitchFamily="34" charset="0"/>
              <a:buChar char="•"/>
              <a:defRPr sz="3200">
                <a:solidFill>
                  <a:schemeClr val="tx1"/>
                </a:solidFill>
                <a:latin typeface="Segoe UI" panose="020B0502040204020203" pitchFamily="34" charset="0"/>
                <a:ea typeface="MS PGothic" panose="020B0600070205080204" pitchFamily="34" charset="-128"/>
              </a:defRPr>
            </a:lvl1pPr>
            <a:lvl2pPr marL="37931725" indent="-37474525">
              <a:lnSpc>
                <a:spcPct val="90000"/>
              </a:lnSpc>
              <a:spcBef>
                <a:spcPct val="20000"/>
              </a:spcBef>
              <a:buSzPct val="90000"/>
              <a:buFont typeface="Arial" panose="020B0604020202020204" pitchFamily="34" charset="0"/>
              <a:buChar char="•"/>
              <a:tabLst>
                <a:tab pos="630238" algn="l"/>
              </a:tabLst>
              <a:defRPr sz="2800">
                <a:solidFill>
                  <a:schemeClr val="tx1"/>
                </a:solidFill>
                <a:latin typeface="Segoe UI" panose="020B0502040204020203" pitchFamily="34" charset="0"/>
                <a:ea typeface="MS PGothic" panose="020B0600070205080204" pitchFamily="34" charset="-128"/>
              </a:defRPr>
            </a:lvl2pPr>
            <a:lvl3pPr marL="914400" indent="-284163">
              <a:lnSpc>
                <a:spcPct val="90000"/>
              </a:lnSpc>
              <a:spcBef>
                <a:spcPct val="20000"/>
              </a:spcBef>
              <a:buSzPct val="90000"/>
              <a:buFont typeface="Arial" panose="020B0604020202020204" pitchFamily="34" charset="0"/>
              <a:buChar char="•"/>
              <a:defRPr sz="2400">
                <a:solidFill>
                  <a:schemeClr val="tx1"/>
                </a:solidFill>
                <a:latin typeface="Segoe UI" panose="020B0502040204020203" pitchFamily="34" charset="0"/>
                <a:ea typeface="MS PGothic" panose="020B0600070205080204" pitchFamily="34" charset="-128"/>
              </a:defRPr>
            </a:lvl3pPr>
            <a:lvl4pPr marL="1482725" indent="-223838">
              <a:lnSpc>
                <a:spcPct val="90000"/>
              </a:lnSpc>
              <a:spcBef>
                <a:spcPct val="20000"/>
              </a:spcBef>
              <a:buSzPct val="90000"/>
              <a:buFont typeface="Arial" panose="020B0604020202020204" pitchFamily="34" charset="0"/>
              <a:buChar char="•"/>
              <a:tabLst>
                <a:tab pos="914400" algn="l"/>
              </a:tabLst>
              <a:defRPr sz="2000">
                <a:solidFill>
                  <a:schemeClr val="tx1"/>
                </a:solidFill>
                <a:latin typeface="Segoe UI" panose="020B0502040204020203" pitchFamily="34" charset="0"/>
                <a:ea typeface="MS PGothic" panose="020B0600070205080204" pitchFamily="34" charset="-128"/>
              </a:defRPr>
            </a:lvl4pPr>
            <a:lvl5pPr marL="1712913" indent="-230188">
              <a:lnSpc>
                <a:spcPct val="90000"/>
              </a:lnSpc>
              <a:spcBef>
                <a:spcPct val="20000"/>
              </a:spcBef>
              <a:buSzPct val="90000"/>
              <a:buFont typeface="Arial" panose="020B0604020202020204" pitchFamily="34" charset="0"/>
              <a:buChar char="•"/>
              <a:defRPr sz="2000">
                <a:solidFill>
                  <a:schemeClr val="tx1"/>
                </a:solidFill>
                <a:latin typeface="Segoe UI" panose="020B0502040204020203" pitchFamily="34" charset="0"/>
                <a:ea typeface="MS PGothic" panose="020B0600070205080204" pitchFamily="34" charset="-128"/>
              </a:defRPr>
            </a:lvl5pPr>
            <a:lvl6pPr marL="2170113" indent="-230188" defTabSz="912813" eaLnBrk="0" fontAlgn="base" hangingPunct="0">
              <a:lnSpc>
                <a:spcPct val="90000"/>
              </a:lnSpc>
              <a:spcBef>
                <a:spcPct val="20000"/>
              </a:spcBef>
              <a:spcAft>
                <a:spcPct val="0"/>
              </a:spcAft>
              <a:buSzPct val="90000"/>
              <a:buFont typeface="Arial" panose="020B0604020202020204" pitchFamily="34" charset="0"/>
              <a:buChar char="•"/>
              <a:defRPr sz="2000">
                <a:solidFill>
                  <a:schemeClr val="tx1"/>
                </a:solidFill>
                <a:latin typeface="Segoe UI" panose="020B0502040204020203" pitchFamily="34" charset="0"/>
                <a:ea typeface="MS PGothic" panose="020B0600070205080204" pitchFamily="34" charset="-128"/>
              </a:defRPr>
            </a:lvl6pPr>
            <a:lvl7pPr marL="2627313" indent="-230188" defTabSz="912813" eaLnBrk="0" fontAlgn="base" hangingPunct="0">
              <a:lnSpc>
                <a:spcPct val="90000"/>
              </a:lnSpc>
              <a:spcBef>
                <a:spcPct val="20000"/>
              </a:spcBef>
              <a:spcAft>
                <a:spcPct val="0"/>
              </a:spcAft>
              <a:buSzPct val="90000"/>
              <a:buFont typeface="Arial" panose="020B0604020202020204" pitchFamily="34" charset="0"/>
              <a:buChar char="•"/>
              <a:defRPr sz="2000">
                <a:solidFill>
                  <a:schemeClr val="tx1"/>
                </a:solidFill>
                <a:latin typeface="Segoe UI" panose="020B0502040204020203" pitchFamily="34" charset="0"/>
                <a:ea typeface="MS PGothic" panose="020B0600070205080204" pitchFamily="34" charset="-128"/>
              </a:defRPr>
            </a:lvl7pPr>
            <a:lvl8pPr marL="3084513" indent="-230188" defTabSz="912813" eaLnBrk="0" fontAlgn="base" hangingPunct="0">
              <a:lnSpc>
                <a:spcPct val="90000"/>
              </a:lnSpc>
              <a:spcBef>
                <a:spcPct val="20000"/>
              </a:spcBef>
              <a:spcAft>
                <a:spcPct val="0"/>
              </a:spcAft>
              <a:buSzPct val="90000"/>
              <a:buFont typeface="Arial" panose="020B0604020202020204" pitchFamily="34" charset="0"/>
              <a:buChar char="•"/>
              <a:defRPr sz="2000">
                <a:solidFill>
                  <a:schemeClr val="tx1"/>
                </a:solidFill>
                <a:latin typeface="Segoe UI" panose="020B0502040204020203" pitchFamily="34" charset="0"/>
                <a:ea typeface="MS PGothic" panose="020B0600070205080204" pitchFamily="34" charset="-128"/>
              </a:defRPr>
            </a:lvl8pPr>
            <a:lvl9pPr marL="3541713" indent="-230188" defTabSz="912813" eaLnBrk="0" fontAlgn="base" hangingPunct="0">
              <a:lnSpc>
                <a:spcPct val="90000"/>
              </a:lnSpc>
              <a:spcBef>
                <a:spcPct val="20000"/>
              </a:spcBef>
              <a:spcAft>
                <a:spcPct val="0"/>
              </a:spcAft>
              <a:buSzPct val="90000"/>
              <a:buFont typeface="Arial" panose="020B0604020202020204" pitchFamily="34" charset="0"/>
              <a:buChar char="•"/>
              <a:defRPr sz="2000">
                <a:solidFill>
                  <a:schemeClr val="tx1"/>
                </a:solidFill>
                <a:latin typeface="Segoe UI" panose="020B0502040204020203" pitchFamily="34" charset="0"/>
                <a:ea typeface="MS PGothic" panose="020B0600070205080204" pitchFamily="34" charset="-128"/>
              </a:defRPr>
            </a:lvl9pPr>
          </a:lstStyle>
          <a:p>
            <a:pPr defTabSz="912452" fontAlgn="base">
              <a:spcBef>
                <a:spcPct val="0"/>
              </a:spcBef>
              <a:spcAft>
                <a:spcPct val="0"/>
              </a:spcAft>
              <a:buSzTx/>
              <a:buFont typeface="Arial" panose="020B0604020202020204" pitchFamily="34" charset="0"/>
              <a:buNone/>
            </a:pPr>
            <a:r>
              <a:rPr lang="en-US" sz="6597" dirty="0">
                <a:solidFill>
                  <a:schemeClr val="bg1">
                    <a:lumMod val="25000"/>
                  </a:schemeClr>
                </a:solidFill>
                <a:latin typeface="Segoe UI Light" panose="020B0502040204020203" pitchFamily="34" charset="0"/>
                <a:cs typeface="Arial" panose="020B0604020202020204" pitchFamily="34" charset="0"/>
              </a:rPr>
              <a:t>Vmware ESXi</a:t>
            </a:r>
          </a:p>
          <a:p>
            <a:pPr defTabSz="912452" fontAlgn="base">
              <a:spcBef>
                <a:spcPct val="0"/>
              </a:spcBef>
              <a:spcAft>
                <a:spcPct val="0"/>
              </a:spcAft>
              <a:buSzTx/>
              <a:buFont typeface="Arial" panose="020B0604020202020204" pitchFamily="34" charset="0"/>
              <a:buNone/>
            </a:pPr>
            <a:endParaRPr lang="en-US" sz="4399" dirty="0">
              <a:solidFill>
                <a:schemeClr val="bg1">
                  <a:lumMod val="25000"/>
                </a:schemeClr>
              </a:solidFill>
              <a:latin typeface="Segoe UI Light" panose="020B0502040204020203" pitchFamily="34" charset="0"/>
              <a:cs typeface="Arial" panose="020B0604020202020204" pitchFamily="34" charset="0"/>
            </a:endParaRPr>
          </a:p>
          <a:p>
            <a:pPr defTabSz="912452" fontAlgn="base">
              <a:spcBef>
                <a:spcPct val="0"/>
              </a:spcBef>
              <a:spcAft>
                <a:spcPct val="0"/>
              </a:spcAft>
              <a:buSzTx/>
              <a:buFont typeface="Arial" panose="020B0604020202020204" pitchFamily="34" charset="0"/>
              <a:buNone/>
            </a:pPr>
            <a:r>
              <a:rPr lang="en-US" sz="3600" dirty="0">
                <a:solidFill>
                  <a:schemeClr val="bg1">
                    <a:lumMod val="25000"/>
                  </a:schemeClr>
                </a:solidFill>
                <a:latin typeface="Segoe UI Light" panose="020B0502040204020203" pitchFamily="34" charset="0"/>
                <a:cs typeface="Arial" panose="020B0604020202020204" pitchFamily="34" charset="0"/>
              </a:rPr>
              <a:t>Virtualization with Vmware ESXi</a:t>
            </a:r>
          </a:p>
        </p:txBody>
      </p:sp>
      <p:pic>
        <p:nvPicPr>
          <p:cNvPr id="3" name="Imagen 2">
            <a:extLst>
              <a:ext uri="{FF2B5EF4-FFF2-40B4-BE49-F238E27FC236}">
                <a16:creationId xmlns:a16="http://schemas.microsoft.com/office/drawing/2014/main" id="{9019F487-847C-28D4-9A7E-81AAE142078F}"/>
              </a:ext>
            </a:extLst>
          </p:cNvPr>
          <p:cNvPicPr>
            <a:picLocks noChangeAspect="1"/>
          </p:cNvPicPr>
          <p:nvPr/>
        </p:nvPicPr>
        <p:blipFill>
          <a:blip r:embed="rId3"/>
          <a:stretch>
            <a:fillRect/>
          </a:stretch>
        </p:blipFill>
        <p:spPr>
          <a:xfrm>
            <a:off x="659869" y="5491022"/>
            <a:ext cx="927392" cy="881023"/>
          </a:xfrm>
          <a:prstGeom prst="rect">
            <a:avLst/>
          </a:prstGeom>
        </p:spPr>
      </p:pic>
    </p:spTree>
    <p:extLst>
      <p:ext uri="{BB962C8B-B14F-4D97-AF65-F5344CB8AC3E}">
        <p14:creationId xmlns:p14="http://schemas.microsoft.com/office/powerpoint/2010/main" val="1560269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Technologies</a:t>
            </a:r>
          </a:p>
        </p:txBody>
      </p:sp>
      <p:sp>
        <p:nvSpPr>
          <p:cNvPr id="4" name="Rectangle 3"/>
          <p:cNvSpPr/>
          <p:nvPr/>
        </p:nvSpPr>
        <p:spPr>
          <a:xfrm>
            <a:off x="857317" y="5598033"/>
            <a:ext cx="2590800" cy="549082"/>
          </a:xfrm>
          <a:prstGeom prst="rect">
            <a:avLst/>
          </a:prstGeom>
          <a:solidFill>
            <a:schemeClr val="tx2">
              <a:lumMod val="50000"/>
            </a:schemeClr>
          </a:solidFill>
          <a:ln w="25400" cap="flat" cmpd="sng" algn="ctr">
            <a:noFill/>
            <a:prstDash val="solid"/>
          </a:ln>
          <a:effectLst/>
        </p:spPr>
        <p:txBody>
          <a:bodyPr tIns="182880" bIns="182880" rtlCol="0" anchor="ctr"/>
          <a:lstStyle/>
          <a:p>
            <a:pPr algn="ctr" defTabSz="914363">
              <a:defRPr/>
            </a:pPr>
            <a:r>
              <a:rPr lang="en-GB" sz="2400" b="1" kern="0" dirty="0">
                <a:solidFill>
                  <a:srgbClr val="FFFFFF"/>
                </a:solidFill>
                <a:latin typeface="Segoe UI Light" pitchFamily="34" charset="0"/>
                <a:cs typeface="Segoe UI Light" pitchFamily="34" charset="0"/>
              </a:rPr>
              <a:t>Hypervisor</a:t>
            </a:r>
          </a:p>
        </p:txBody>
      </p:sp>
      <p:sp>
        <p:nvSpPr>
          <p:cNvPr id="5" name="Rectangle 4"/>
          <p:cNvSpPr/>
          <p:nvPr/>
        </p:nvSpPr>
        <p:spPr>
          <a:xfrm>
            <a:off x="857317" y="4997802"/>
            <a:ext cx="2590800" cy="549082"/>
          </a:xfrm>
          <a:prstGeom prst="rect">
            <a:avLst/>
          </a:prstGeom>
          <a:solidFill>
            <a:schemeClr val="tx2">
              <a:lumMod val="50000"/>
            </a:schemeClr>
          </a:solidFill>
          <a:ln w="25400" cap="flat" cmpd="sng" algn="ctr">
            <a:noFill/>
            <a:prstDash val="solid"/>
          </a:ln>
          <a:effectLst/>
        </p:spPr>
        <p:txBody>
          <a:bodyPr tIns="182880" bIns="182880" rtlCol="0" anchor="ctr"/>
          <a:lstStyle/>
          <a:p>
            <a:pPr algn="ctr" defTabSz="914363">
              <a:defRPr/>
            </a:pPr>
            <a:r>
              <a:rPr lang="en-GB" sz="2400" b="1" kern="0" dirty="0">
                <a:solidFill>
                  <a:srgbClr val="FFFFFF"/>
                </a:solidFill>
                <a:latin typeface="Segoe UI Light" pitchFamily="34" charset="0"/>
                <a:cs typeface="Segoe UI Light" pitchFamily="34" charset="0"/>
              </a:rPr>
              <a:t>VM Management</a:t>
            </a:r>
          </a:p>
        </p:txBody>
      </p:sp>
      <p:sp>
        <p:nvSpPr>
          <p:cNvPr id="6" name="Rectangle 5"/>
          <p:cNvSpPr/>
          <p:nvPr/>
        </p:nvSpPr>
        <p:spPr>
          <a:xfrm>
            <a:off x="857317" y="1996657"/>
            <a:ext cx="2590800" cy="549082"/>
          </a:xfrm>
          <a:prstGeom prst="rect">
            <a:avLst/>
          </a:prstGeom>
          <a:solidFill>
            <a:srgbClr val="1D4C7C">
              <a:lumMod val="75000"/>
            </a:srgbClr>
          </a:solidFill>
          <a:ln w="25400" cap="flat" cmpd="sng" algn="ctr">
            <a:noFill/>
            <a:prstDash val="solid"/>
          </a:ln>
          <a:effectLst/>
        </p:spPr>
        <p:txBody>
          <a:bodyPr tIns="182880" bIns="182880" rtlCol="0" anchor="ctr"/>
          <a:lstStyle/>
          <a:p>
            <a:pPr algn="ctr" defTabSz="914363">
              <a:defRPr/>
            </a:pPr>
            <a:r>
              <a:rPr lang="en-GB" sz="2400" b="1" kern="0" dirty="0">
                <a:solidFill>
                  <a:srgbClr val="FFFFFF"/>
                </a:solidFill>
                <a:latin typeface="Segoe UI Light" pitchFamily="34" charset="0"/>
                <a:cs typeface="Segoe UI Light" pitchFamily="34" charset="0"/>
              </a:rPr>
              <a:t>Automation</a:t>
            </a:r>
          </a:p>
        </p:txBody>
      </p:sp>
      <p:sp>
        <p:nvSpPr>
          <p:cNvPr id="7" name="Rectangle 6"/>
          <p:cNvSpPr/>
          <p:nvPr/>
        </p:nvSpPr>
        <p:spPr>
          <a:xfrm>
            <a:off x="857317" y="2596886"/>
            <a:ext cx="2590800" cy="549082"/>
          </a:xfrm>
          <a:prstGeom prst="rect">
            <a:avLst/>
          </a:prstGeom>
          <a:solidFill>
            <a:srgbClr val="1D4C7C">
              <a:lumMod val="75000"/>
            </a:srgbClr>
          </a:solidFill>
          <a:ln w="25400" cap="flat" cmpd="sng" algn="ctr">
            <a:noFill/>
            <a:prstDash val="solid"/>
          </a:ln>
          <a:effectLst/>
        </p:spPr>
        <p:txBody>
          <a:bodyPr tIns="182880" bIns="182880" rtlCol="0" anchor="ctr"/>
          <a:lstStyle/>
          <a:p>
            <a:pPr algn="ctr" defTabSz="914363">
              <a:defRPr/>
            </a:pPr>
            <a:r>
              <a:rPr lang="en-GB" sz="2400" b="1" kern="0" dirty="0">
                <a:solidFill>
                  <a:srgbClr val="FFFFFF"/>
                </a:solidFill>
                <a:latin typeface="Segoe UI Light" pitchFamily="34" charset="0"/>
                <a:cs typeface="Segoe UI Light" pitchFamily="34" charset="0"/>
              </a:rPr>
              <a:t>Service Mgmt.</a:t>
            </a:r>
          </a:p>
        </p:txBody>
      </p:sp>
      <p:sp>
        <p:nvSpPr>
          <p:cNvPr id="8" name="Rectangle 7"/>
          <p:cNvSpPr/>
          <p:nvPr/>
        </p:nvSpPr>
        <p:spPr>
          <a:xfrm>
            <a:off x="857317" y="3785476"/>
            <a:ext cx="2590800" cy="549082"/>
          </a:xfrm>
          <a:prstGeom prst="rect">
            <a:avLst/>
          </a:prstGeom>
          <a:solidFill>
            <a:srgbClr val="1D4C7C">
              <a:lumMod val="75000"/>
            </a:srgbClr>
          </a:solidFill>
          <a:ln w="25400" cap="flat" cmpd="sng" algn="ctr">
            <a:noFill/>
            <a:prstDash val="solid"/>
          </a:ln>
          <a:effectLst/>
        </p:spPr>
        <p:txBody>
          <a:bodyPr tIns="182880" bIns="182880" rtlCol="0" anchor="ctr"/>
          <a:lstStyle/>
          <a:p>
            <a:pPr algn="ctr" defTabSz="914363">
              <a:defRPr/>
            </a:pPr>
            <a:r>
              <a:rPr lang="en-GB" sz="2400" b="1" kern="0" dirty="0">
                <a:solidFill>
                  <a:srgbClr val="FFFFFF"/>
                </a:solidFill>
                <a:latin typeface="Segoe UI Light" pitchFamily="34" charset="0"/>
                <a:cs typeface="Segoe UI Light" pitchFamily="34" charset="0"/>
              </a:rPr>
              <a:t>Monitoring</a:t>
            </a:r>
          </a:p>
        </p:txBody>
      </p:sp>
      <p:sp>
        <p:nvSpPr>
          <p:cNvPr id="9" name="Rectangle 8"/>
          <p:cNvSpPr/>
          <p:nvPr/>
        </p:nvSpPr>
        <p:spPr>
          <a:xfrm>
            <a:off x="857317" y="4397573"/>
            <a:ext cx="2590800" cy="549082"/>
          </a:xfrm>
          <a:prstGeom prst="rect">
            <a:avLst/>
          </a:prstGeom>
          <a:solidFill>
            <a:srgbClr val="1D4C7C">
              <a:lumMod val="75000"/>
            </a:srgbClr>
          </a:solidFill>
          <a:ln w="25400" cap="flat" cmpd="sng" algn="ctr">
            <a:noFill/>
            <a:prstDash val="solid"/>
          </a:ln>
          <a:effectLst/>
        </p:spPr>
        <p:txBody>
          <a:bodyPr tIns="182880" bIns="182880" rtlCol="0" anchor="ctr"/>
          <a:lstStyle/>
          <a:p>
            <a:pPr algn="ctr" defTabSz="914363">
              <a:defRPr/>
            </a:pPr>
            <a:r>
              <a:rPr lang="en-GB" sz="2400" b="1" kern="0" dirty="0">
                <a:solidFill>
                  <a:srgbClr val="FFFFFF"/>
                </a:solidFill>
                <a:latin typeface="Segoe UI Light" pitchFamily="34" charset="0"/>
                <a:cs typeface="Segoe UI Light" pitchFamily="34" charset="0"/>
              </a:rPr>
              <a:t>Self-Service</a:t>
            </a:r>
          </a:p>
        </p:txBody>
      </p:sp>
      <p:sp>
        <p:nvSpPr>
          <p:cNvPr id="10" name="Rectangle 9"/>
          <p:cNvSpPr/>
          <p:nvPr/>
        </p:nvSpPr>
        <p:spPr>
          <a:xfrm>
            <a:off x="7492291" y="5598475"/>
            <a:ext cx="3810000" cy="548640"/>
          </a:xfrm>
          <a:prstGeom prst="rect">
            <a:avLst/>
          </a:prstGeom>
          <a:solidFill>
            <a:schemeClr val="tx2">
              <a:lumMod val="50000"/>
            </a:schemeClr>
          </a:solidFill>
          <a:ln w="25400" cap="flat" cmpd="sng" algn="ctr">
            <a:noFill/>
            <a:prstDash val="solid"/>
          </a:ln>
          <a:effectLst/>
        </p:spPr>
        <p:txBody>
          <a:bodyPr tIns="182880" bIns="182880" rtlCol="0" anchor="ctr"/>
          <a:lstStyle/>
          <a:p>
            <a:pPr algn="ctr" defTabSz="914363">
              <a:defRPr/>
            </a:pPr>
            <a:r>
              <a:rPr lang="en-GB" sz="2400" kern="0" dirty="0">
                <a:solidFill>
                  <a:srgbClr val="FFFFFF"/>
                </a:solidFill>
                <a:latin typeface="Segoe UI Light" pitchFamily="34" charset="0"/>
                <a:cs typeface="Segoe UI Light" pitchFamily="34" charset="0"/>
              </a:rPr>
              <a:t>vSphere Hypervisor</a:t>
            </a:r>
          </a:p>
        </p:txBody>
      </p:sp>
      <p:sp>
        <p:nvSpPr>
          <p:cNvPr id="11" name="Rectangle 10"/>
          <p:cNvSpPr/>
          <p:nvPr/>
        </p:nvSpPr>
        <p:spPr>
          <a:xfrm>
            <a:off x="7492291" y="5000271"/>
            <a:ext cx="3810000" cy="548640"/>
          </a:xfrm>
          <a:prstGeom prst="rect">
            <a:avLst/>
          </a:prstGeom>
          <a:solidFill>
            <a:schemeClr val="tx2">
              <a:lumMod val="50000"/>
            </a:schemeClr>
          </a:solidFill>
          <a:ln w="25400" cap="flat" cmpd="sng" algn="ctr">
            <a:noFill/>
            <a:prstDash val="solid"/>
          </a:ln>
          <a:effectLst/>
        </p:spPr>
        <p:txBody>
          <a:bodyPr tIns="182880" bIns="182880" rtlCol="0" anchor="ctr"/>
          <a:lstStyle/>
          <a:p>
            <a:pPr algn="ctr" defTabSz="914363">
              <a:defRPr/>
            </a:pPr>
            <a:r>
              <a:rPr lang="en-GB" sz="2400" kern="0" dirty="0">
                <a:solidFill>
                  <a:srgbClr val="FFFFFF"/>
                </a:solidFill>
                <a:latin typeface="Segoe UI Light" pitchFamily="34" charset="0"/>
                <a:cs typeface="Segoe UI Light" pitchFamily="34" charset="0"/>
              </a:rPr>
              <a:t>vCenter Server</a:t>
            </a:r>
          </a:p>
        </p:txBody>
      </p:sp>
      <p:sp>
        <p:nvSpPr>
          <p:cNvPr id="12" name="Rectangle 11"/>
          <p:cNvSpPr/>
          <p:nvPr/>
        </p:nvSpPr>
        <p:spPr>
          <a:xfrm>
            <a:off x="7492291" y="2009261"/>
            <a:ext cx="3810000" cy="548640"/>
          </a:xfrm>
          <a:prstGeom prst="rect">
            <a:avLst/>
          </a:prstGeom>
          <a:solidFill>
            <a:srgbClr val="1D4C7C">
              <a:lumMod val="75000"/>
            </a:srgbClr>
          </a:solidFill>
          <a:ln w="25400" cap="flat" cmpd="sng" algn="ctr">
            <a:noFill/>
            <a:prstDash val="solid"/>
          </a:ln>
          <a:effectLst/>
        </p:spPr>
        <p:txBody>
          <a:bodyPr tIns="182880" bIns="182880" rtlCol="0" anchor="ctr"/>
          <a:lstStyle/>
          <a:p>
            <a:pPr algn="ctr" defTabSz="914363">
              <a:defRPr/>
            </a:pPr>
            <a:r>
              <a:rPr lang="en-GB" sz="2400" kern="0" dirty="0">
                <a:solidFill>
                  <a:srgbClr val="FFFFFF"/>
                </a:solidFill>
                <a:latin typeface="Segoe UI Light" pitchFamily="34" charset="0"/>
                <a:cs typeface="Segoe UI Light" pitchFamily="34" charset="0"/>
              </a:rPr>
              <a:t>vCenter Orchestrator</a:t>
            </a:r>
          </a:p>
        </p:txBody>
      </p:sp>
      <p:sp>
        <p:nvSpPr>
          <p:cNvPr id="13" name="Rectangle 12"/>
          <p:cNvSpPr/>
          <p:nvPr/>
        </p:nvSpPr>
        <p:spPr>
          <a:xfrm>
            <a:off x="7492291" y="2607463"/>
            <a:ext cx="3810000" cy="548640"/>
          </a:xfrm>
          <a:prstGeom prst="rect">
            <a:avLst/>
          </a:prstGeom>
          <a:solidFill>
            <a:srgbClr val="1D4C7C">
              <a:lumMod val="75000"/>
            </a:srgbClr>
          </a:solidFill>
          <a:ln w="25400" cap="flat" cmpd="sng" algn="ctr">
            <a:noFill/>
            <a:prstDash val="solid"/>
          </a:ln>
          <a:effectLst/>
        </p:spPr>
        <p:txBody>
          <a:bodyPr tIns="182880" bIns="182880" rtlCol="0" anchor="ctr"/>
          <a:lstStyle/>
          <a:p>
            <a:pPr algn="ctr" defTabSz="914363">
              <a:defRPr/>
            </a:pPr>
            <a:r>
              <a:rPr lang="en-GB" sz="2400" kern="0" dirty="0">
                <a:solidFill>
                  <a:srgbClr val="FFFFFF"/>
                </a:solidFill>
                <a:latin typeface="Segoe UI Light" pitchFamily="34" charset="0"/>
                <a:cs typeface="Segoe UI Light" pitchFamily="34" charset="0"/>
              </a:rPr>
              <a:t>vCloud Automation Center</a:t>
            </a:r>
          </a:p>
        </p:txBody>
      </p:sp>
      <p:sp>
        <p:nvSpPr>
          <p:cNvPr id="14" name="Rectangle 13"/>
          <p:cNvSpPr/>
          <p:nvPr/>
        </p:nvSpPr>
        <p:spPr>
          <a:xfrm>
            <a:off x="7492291" y="3794026"/>
            <a:ext cx="3810000" cy="548640"/>
          </a:xfrm>
          <a:prstGeom prst="rect">
            <a:avLst/>
          </a:prstGeom>
          <a:solidFill>
            <a:srgbClr val="1D4C7C">
              <a:lumMod val="75000"/>
            </a:srgbClr>
          </a:solidFill>
          <a:ln w="25400" cap="flat" cmpd="sng" algn="ctr">
            <a:noFill/>
            <a:prstDash val="solid"/>
          </a:ln>
          <a:effectLst/>
        </p:spPr>
        <p:txBody>
          <a:bodyPr tIns="182880" bIns="182880" rtlCol="0" anchor="ctr"/>
          <a:lstStyle/>
          <a:p>
            <a:pPr algn="ctr" defTabSz="914363">
              <a:defRPr/>
            </a:pPr>
            <a:r>
              <a:rPr lang="en-GB" sz="2400" kern="0" dirty="0">
                <a:solidFill>
                  <a:srgbClr val="FFFFFF"/>
                </a:solidFill>
                <a:latin typeface="Segoe UI Light" pitchFamily="34" charset="0"/>
                <a:cs typeface="Segoe UI Light" pitchFamily="34" charset="0"/>
              </a:rPr>
              <a:t>vCenter Ops Mgmt. Suite</a:t>
            </a:r>
          </a:p>
        </p:txBody>
      </p:sp>
      <p:sp>
        <p:nvSpPr>
          <p:cNvPr id="15" name="Rectangle 14"/>
          <p:cNvSpPr/>
          <p:nvPr/>
        </p:nvSpPr>
        <p:spPr>
          <a:xfrm>
            <a:off x="7492291" y="4402069"/>
            <a:ext cx="3810000" cy="548640"/>
          </a:xfrm>
          <a:prstGeom prst="rect">
            <a:avLst/>
          </a:prstGeom>
          <a:solidFill>
            <a:srgbClr val="1D4C7C">
              <a:lumMod val="75000"/>
            </a:srgbClr>
          </a:solidFill>
          <a:ln w="25400" cap="flat" cmpd="sng" algn="ctr">
            <a:noFill/>
            <a:prstDash val="solid"/>
          </a:ln>
          <a:effectLst/>
        </p:spPr>
        <p:txBody>
          <a:bodyPr tIns="182880" bIns="182880" rtlCol="0" anchor="ctr"/>
          <a:lstStyle/>
          <a:p>
            <a:pPr algn="ctr" defTabSz="914363">
              <a:defRPr/>
            </a:pPr>
            <a:r>
              <a:rPr lang="en-GB" sz="2400" kern="0" dirty="0">
                <a:solidFill>
                  <a:srgbClr val="FFFFFF"/>
                </a:solidFill>
                <a:latin typeface="Segoe UI Light" pitchFamily="34" charset="0"/>
                <a:cs typeface="Segoe UI Light" pitchFamily="34" charset="0"/>
              </a:rPr>
              <a:t>vCloud Director</a:t>
            </a:r>
          </a:p>
        </p:txBody>
      </p:sp>
      <p:sp>
        <p:nvSpPr>
          <p:cNvPr id="16" name="Rectangle 15"/>
          <p:cNvSpPr/>
          <p:nvPr/>
        </p:nvSpPr>
        <p:spPr>
          <a:xfrm>
            <a:off x="3565205" y="5598033"/>
            <a:ext cx="3810000" cy="549082"/>
          </a:xfrm>
          <a:prstGeom prst="rect">
            <a:avLst/>
          </a:prstGeom>
          <a:solidFill>
            <a:schemeClr val="tx2">
              <a:lumMod val="50000"/>
            </a:schemeClr>
          </a:solidFill>
          <a:ln w="25400" cap="flat" cmpd="sng" algn="ctr">
            <a:noFill/>
            <a:prstDash val="solid"/>
          </a:ln>
          <a:effectLst/>
        </p:spPr>
        <p:txBody>
          <a:bodyPr tIns="182880" bIns="182880" rtlCol="0" anchor="ctr"/>
          <a:lstStyle/>
          <a:p>
            <a:pPr algn="ctr" defTabSz="914363">
              <a:defRPr/>
            </a:pPr>
            <a:r>
              <a:rPr lang="en-GB" sz="2400" kern="0" dirty="0">
                <a:solidFill>
                  <a:srgbClr val="FFFFFF"/>
                </a:solidFill>
                <a:latin typeface="Segoe UI Light" pitchFamily="34" charset="0"/>
                <a:cs typeface="Segoe UI Light" pitchFamily="34" charset="0"/>
              </a:rPr>
              <a:t>Hyper-V</a:t>
            </a:r>
          </a:p>
        </p:txBody>
      </p:sp>
      <p:sp>
        <p:nvSpPr>
          <p:cNvPr id="17" name="Rectangle 16"/>
          <p:cNvSpPr/>
          <p:nvPr/>
        </p:nvSpPr>
        <p:spPr>
          <a:xfrm>
            <a:off x="3565204" y="4999641"/>
            <a:ext cx="3810000" cy="549082"/>
          </a:xfrm>
          <a:prstGeom prst="rect">
            <a:avLst/>
          </a:prstGeom>
          <a:solidFill>
            <a:schemeClr val="tx2">
              <a:lumMod val="50000"/>
            </a:schemeClr>
          </a:solidFill>
          <a:ln w="25400" cap="flat" cmpd="sng" algn="ctr">
            <a:noFill/>
            <a:prstDash val="solid"/>
          </a:ln>
          <a:effectLst/>
        </p:spPr>
        <p:txBody>
          <a:bodyPr tIns="182880" bIns="182880" rtlCol="0" anchor="ctr"/>
          <a:lstStyle/>
          <a:p>
            <a:pPr algn="ctr" defTabSz="914363">
              <a:defRPr/>
            </a:pPr>
            <a:r>
              <a:rPr lang="en-GB" sz="2400" kern="0" dirty="0">
                <a:solidFill>
                  <a:srgbClr val="FFFFFF"/>
                </a:solidFill>
                <a:latin typeface="Segoe UI Light" pitchFamily="34" charset="0"/>
                <a:cs typeface="Segoe UI Light" pitchFamily="34" charset="0"/>
              </a:rPr>
              <a:t>Virtual Machine Manager</a:t>
            </a:r>
          </a:p>
        </p:txBody>
      </p:sp>
      <p:sp>
        <p:nvSpPr>
          <p:cNvPr id="18" name="Rectangle 17"/>
          <p:cNvSpPr/>
          <p:nvPr/>
        </p:nvSpPr>
        <p:spPr>
          <a:xfrm>
            <a:off x="3565204" y="2007681"/>
            <a:ext cx="3810000" cy="549082"/>
          </a:xfrm>
          <a:prstGeom prst="rect">
            <a:avLst/>
          </a:prstGeom>
          <a:solidFill>
            <a:srgbClr val="1D4C7C">
              <a:lumMod val="75000"/>
            </a:srgbClr>
          </a:solidFill>
          <a:ln w="25400" cap="flat" cmpd="sng" algn="ctr">
            <a:noFill/>
            <a:prstDash val="solid"/>
          </a:ln>
          <a:effectLst/>
        </p:spPr>
        <p:txBody>
          <a:bodyPr tIns="182880" bIns="182880" rtlCol="0" anchor="ctr"/>
          <a:lstStyle/>
          <a:p>
            <a:pPr algn="ctr" defTabSz="914363">
              <a:defRPr/>
            </a:pPr>
            <a:r>
              <a:rPr lang="en-GB" sz="2400" kern="0" dirty="0">
                <a:solidFill>
                  <a:srgbClr val="FFFFFF"/>
                </a:solidFill>
                <a:latin typeface="Segoe UI Light" pitchFamily="34" charset="0"/>
                <a:cs typeface="Segoe UI Light" pitchFamily="34" charset="0"/>
              </a:rPr>
              <a:t>Orchestrator</a:t>
            </a:r>
          </a:p>
        </p:txBody>
      </p:sp>
      <p:sp>
        <p:nvSpPr>
          <p:cNvPr id="19" name="Rectangle 18"/>
          <p:cNvSpPr/>
          <p:nvPr/>
        </p:nvSpPr>
        <p:spPr>
          <a:xfrm>
            <a:off x="3565204" y="2606073"/>
            <a:ext cx="3810000" cy="549082"/>
          </a:xfrm>
          <a:prstGeom prst="rect">
            <a:avLst/>
          </a:prstGeom>
          <a:solidFill>
            <a:srgbClr val="1D4C7C">
              <a:lumMod val="75000"/>
            </a:srgbClr>
          </a:solidFill>
          <a:ln w="25400" cap="flat" cmpd="sng" algn="ctr">
            <a:noFill/>
            <a:prstDash val="solid"/>
          </a:ln>
          <a:effectLst/>
        </p:spPr>
        <p:txBody>
          <a:bodyPr tIns="182880" bIns="182880" rtlCol="0" anchor="ctr"/>
          <a:lstStyle/>
          <a:p>
            <a:pPr algn="ctr" defTabSz="914363">
              <a:defRPr/>
            </a:pPr>
            <a:r>
              <a:rPr lang="en-GB" sz="2400" kern="0" dirty="0">
                <a:solidFill>
                  <a:srgbClr val="FFFFFF"/>
                </a:solidFill>
                <a:latin typeface="Segoe UI Light" pitchFamily="34" charset="0"/>
                <a:cs typeface="Segoe UI Light" pitchFamily="34" charset="0"/>
              </a:rPr>
              <a:t>Service Manager</a:t>
            </a:r>
          </a:p>
        </p:txBody>
      </p:sp>
      <p:sp>
        <p:nvSpPr>
          <p:cNvPr id="20" name="Rectangle 19"/>
          <p:cNvSpPr/>
          <p:nvPr/>
        </p:nvSpPr>
        <p:spPr>
          <a:xfrm>
            <a:off x="3565204" y="3792826"/>
            <a:ext cx="3810000" cy="549082"/>
          </a:xfrm>
          <a:prstGeom prst="rect">
            <a:avLst/>
          </a:prstGeom>
          <a:solidFill>
            <a:srgbClr val="1D4C7C">
              <a:lumMod val="75000"/>
            </a:srgbClr>
          </a:solidFill>
          <a:ln w="25400" cap="flat" cmpd="sng" algn="ctr">
            <a:noFill/>
            <a:prstDash val="solid"/>
          </a:ln>
          <a:effectLst/>
        </p:spPr>
        <p:txBody>
          <a:bodyPr tIns="182880" bIns="182880" rtlCol="0" anchor="ctr"/>
          <a:lstStyle/>
          <a:p>
            <a:pPr algn="ctr" defTabSz="914363">
              <a:defRPr/>
            </a:pPr>
            <a:r>
              <a:rPr lang="en-GB" sz="2400" kern="0" dirty="0">
                <a:solidFill>
                  <a:srgbClr val="FFFFFF"/>
                </a:solidFill>
                <a:latin typeface="Segoe UI Light" pitchFamily="34" charset="0"/>
                <a:cs typeface="Segoe UI Light" pitchFamily="34" charset="0"/>
              </a:rPr>
              <a:t>Operations Manager</a:t>
            </a:r>
          </a:p>
        </p:txBody>
      </p:sp>
      <p:sp>
        <p:nvSpPr>
          <p:cNvPr id="21" name="Rectangle 20"/>
          <p:cNvSpPr/>
          <p:nvPr/>
        </p:nvSpPr>
        <p:spPr>
          <a:xfrm>
            <a:off x="3565204" y="4401249"/>
            <a:ext cx="3810000" cy="549082"/>
          </a:xfrm>
          <a:prstGeom prst="rect">
            <a:avLst/>
          </a:prstGeom>
          <a:solidFill>
            <a:srgbClr val="1D4C7C">
              <a:lumMod val="75000"/>
            </a:srgbClr>
          </a:solidFill>
          <a:ln w="25400" cap="flat" cmpd="sng" algn="ctr">
            <a:noFill/>
            <a:prstDash val="solid"/>
          </a:ln>
          <a:effectLst/>
        </p:spPr>
        <p:txBody>
          <a:bodyPr tIns="182880" bIns="182880" rtlCol="0" anchor="ctr"/>
          <a:lstStyle/>
          <a:p>
            <a:pPr algn="ctr" defTabSz="914363">
              <a:defRPr/>
            </a:pPr>
            <a:r>
              <a:rPr lang="en-GB" sz="2400" kern="0" dirty="0">
                <a:solidFill>
                  <a:srgbClr val="FFFFFF"/>
                </a:solidFill>
                <a:latin typeface="Segoe UI Light" pitchFamily="34" charset="0"/>
                <a:cs typeface="Segoe UI Light" pitchFamily="34" charset="0"/>
              </a:rPr>
              <a:t>App Controller</a:t>
            </a:r>
          </a:p>
        </p:txBody>
      </p:sp>
      <p:sp>
        <p:nvSpPr>
          <p:cNvPr id="22" name="Rectangle 21"/>
          <p:cNvSpPr/>
          <p:nvPr/>
        </p:nvSpPr>
        <p:spPr>
          <a:xfrm>
            <a:off x="857317" y="3193063"/>
            <a:ext cx="2590800" cy="549082"/>
          </a:xfrm>
          <a:prstGeom prst="rect">
            <a:avLst/>
          </a:prstGeom>
          <a:solidFill>
            <a:srgbClr val="1D4C7C">
              <a:lumMod val="75000"/>
            </a:srgbClr>
          </a:solidFill>
          <a:ln w="25400" cap="flat" cmpd="sng" algn="ctr">
            <a:noFill/>
            <a:prstDash val="solid"/>
          </a:ln>
          <a:effectLst/>
        </p:spPr>
        <p:txBody>
          <a:bodyPr tIns="182880" bIns="182880" rtlCol="0" anchor="ctr"/>
          <a:lstStyle/>
          <a:p>
            <a:pPr algn="ctr" defTabSz="914363">
              <a:defRPr/>
            </a:pPr>
            <a:r>
              <a:rPr lang="en-GB" sz="2400" b="1" kern="0" dirty="0">
                <a:solidFill>
                  <a:srgbClr val="FFFFFF"/>
                </a:solidFill>
                <a:latin typeface="Segoe UI Light" pitchFamily="34" charset="0"/>
                <a:cs typeface="Segoe UI Light" pitchFamily="34" charset="0"/>
              </a:rPr>
              <a:t>Protection</a:t>
            </a:r>
          </a:p>
        </p:txBody>
      </p:sp>
      <p:sp>
        <p:nvSpPr>
          <p:cNvPr id="23" name="Rectangle 22"/>
          <p:cNvSpPr/>
          <p:nvPr/>
        </p:nvSpPr>
        <p:spPr>
          <a:xfrm>
            <a:off x="7492291" y="3199586"/>
            <a:ext cx="3810000" cy="548640"/>
          </a:xfrm>
          <a:prstGeom prst="rect">
            <a:avLst/>
          </a:prstGeom>
          <a:solidFill>
            <a:srgbClr val="1D4C7C">
              <a:lumMod val="75000"/>
            </a:srgbClr>
          </a:solidFill>
          <a:ln w="25400" cap="flat" cmpd="sng" algn="ctr">
            <a:noFill/>
            <a:prstDash val="solid"/>
          </a:ln>
          <a:effectLst/>
        </p:spPr>
        <p:txBody>
          <a:bodyPr tIns="182880" bIns="182880" rtlCol="0" anchor="ctr"/>
          <a:lstStyle/>
          <a:p>
            <a:pPr algn="ctr" defTabSz="914363">
              <a:defRPr/>
            </a:pPr>
            <a:r>
              <a:rPr lang="en-GB" sz="2400" kern="0" dirty="0">
                <a:solidFill>
                  <a:srgbClr val="FFFFFF"/>
                </a:solidFill>
                <a:latin typeface="Segoe UI Light" pitchFamily="34" charset="0"/>
                <a:cs typeface="Segoe UI Light" pitchFamily="34" charset="0"/>
              </a:rPr>
              <a:t>vSphere Data Protection</a:t>
            </a:r>
          </a:p>
        </p:txBody>
      </p:sp>
      <p:sp>
        <p:nvSpPr>
          <p:cNvPr id="24" name="Rectangle 23"/>
          <p:cNvSpPr/>
          <p:nvPr/>
        </p:nvSpPr>
        <p:spPr>
          <a:xfrm>
            <a:off x="3565204" y="3198576"/>
            <a:ext cx="3810000" cy="549082"/>
          </a:xfrm>
          <a:prstGeom prst="rect">
            <a:avLst/>
          </a:prstGeom>
          <a:solidFill>
            <a:srgbClr val="1D4C7C">
              <a:lumMod val="75000"/>
            </a:srgbClr>
          </a:solidFill>
          <a:ln w="25400" cap="flat" cmpd="sng" algn="ctr">
            <a:noFill/>
            <a:prstDash val="solid"/>
          </a:ln>
          <a:effectLst/>
        </p:spPr>
        <p:txBody>
          <a:bodyPr tIns="182880" bIns="182880" rtlCol="0" anchor="ctr"/>
          <a:lstStyle/>
          <a:p>
            <a:pPr algn="ctr" defTabSz="914363">
              <a:defRPr/>
            </a:pPr>
            <a:r>
              <a:rPr lang="en-GB" sz="2400" kern="0" dirty="0">
                <a:solidFill>
                  <a:srgbClr val="FFFFFF"/>
                </a:solidFill>
                <a:latin typeface="Segoe UI Light" pitchFamily="34" charset="0"/>
                <a:cs typeface="Segoe UI Light" pitchFamily="34" charset="0"/>
              </a:rPr>
              <a:t>Data Protection Manager</a:t>
            </a:r>
          </a:p>
        </p:txBody>
      </p:sp>
      <p:pic>
        <p:nvPicPr>
          <p:cNvPr id="25" name="Picture 2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190428" y="1287652"/>
            <a:ext cx="2581855" cy="630936"/>
          </a:xfrm>
          <a:prstGeom prst="rect">
            <a:avLst/>
          </a:prstGeom>
        </p:spPr>
      </p:pic>
      <p:pic>
        <p:nvPicPr>
          <p:cNvPr id="27" name="Picture 26" descr="http://theitbros.com/wp-content/uploads/2011/02/vmware-logo.png"/>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8435528" y="1450726"/>
            <a:ext cx="1929261" cy="34680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8" name="Rectangle 27"/>
          <p:cNvSpPr/>
          <p:nvPr/>
        </p:nvSpPr>
        <p:spPr>
          <a:xfrm>
            <a:off x="3565204" y="2003169"/>
            <a:ext cx="3810000" cy="3544730"/>
          </a:xfrm>
          <a:prstGeom prst="rect">
            <a:avLst/>
          </a:prstGeom>
          <a:solidFill>
            <a:srgbClr val="1D4C7C">
              <a:lumMod val="75000"/>
            </a:srgbClr>
          </a:solidFill>
          <a:ln w="25400" cap="flat" cmpd="sng" algn="ctr">
            <a:noFill/>
            <a:prstDash val="solid"/>
          </a:ln>
          <a:effectLst/>
        </p:spPr>
        <p:txBody>
          <a:bodyPr tIns="182880" bIns="182880" rtlCol="0" anchor="t"/>
          <a:lstStyle/>
          <a:p>
            <a:pPr algn="ctr" defTabSz="914363">
              <a:defRPr/>
            </a:pPr>
            <a:endParaRPr lang="en-GB" sz="2400" b="1" kern="0" dirty="0">
              <a:solidFill>
                <a:srgbClr val="FFFFFF"/>
              </a:solidFill>
              <a:latin typeface="Segoe UI Light" pitchFamily="34" charset="0"/>
              <a:cs typeface="Segoe UI Light" pitchFamily="34" charset="0"/>
            </a:endParaRPr>
          </a:p>
          <a:p>
            <a:pPr algn="ctr" defTabSz="914363">
              <a:defRPr/>
            </a:pPr>
            <a:endParaRPr lang="en-GB" sz="2400" b="1" kern="0" dirty="0">
              <a:solidFill>
                <a:srgbClr val="FFFFFF"/>
              </a:solidFill>
              <a:latin typeface="Segoe UI Light" pitchFamily="34" charset="0"/>
              <a:cs typeface="Segoe UI Light" pitchFamily="34" charset="0"/>
            </a:endParaRPr>
          </a:p>
          <a:p>
            <a:pPr algn="ctr" defTabSz="914363">
              <a:defRPr/>
            </a:pPr>
            <a:endParaRPr lang="en-GB" sz="2400" b="1" kern="0" dirty="0">
              <a:solidFill>
                <a:srgbClr val="FFFFFF"/>
              </a:solidFill>
              <a:latin typeface="Segoe UI Light" pitchFamily="34" charset="0"/>
              <a:cs typeface="Segoe UI Light" pitchFamily="34" charset="0"/>
            </a:endParaRPr>
          </a:p>
          <a:p>
            <a:pPr algn="ctr" defTabSz="914363">
              <a:defRPr/>
            </a:pPr>
            <a:endParaRPr lang="en-GB" b="1" kern="0" dirty="0">
              <a:solidFill>
                <a:srgbClr val="FFFFFF"/>
              </a:solidFill>
              <a:latin typeface="Segoe UI Light" pitchFamily="34" charset="0"/>
              <a:cs typeface="Segoe UI Light" pitchFamily="34" charset="0"/>
            </a:endParaRPr>
          </a:p>
          <a:p>
            <a:pPr algn="ctr" defTabSz="914363">
              <a:defRPr/>
            </a:pPr>
            <a:r>
              <a:rPr lang="en-GB" sz="2400" b="1" kern="0" dirty="0">
                <a:solidFill>
                  <a:srgbClr val="FFFFFF"/>
                </a:solidFill>
                <a:latin typeface="Segoe UI Light" pitchFamily="34" charset="0"/>
                <a:cs typeface="Segoe UI Light" pitchFamily="34" charset="0"/>
              </a:rPr>
              <a:t>System Center 2012 R2</a:t>
            </a:r>
          </a:p>
        </p:txBody>
      </p:sp>
      <p:sp>
        <p:nvSpPr>
          <p:cNvPr id="29" name="Rectangle 28"/>
          <p:cNvSpPr/>
          <p:nvPr/>
        </p:nvSpPr>
        <p:spPr>
          <a:xfrm>
            <a:off x="7492291" y="1997339"/>
            <a:ext cx="3810000" cy="4143946"/>
          </a:xfrm>
          <a:prstGeom prst="rect">
            <a:avLst/>
          </a:prstGeom>
          <a:solidFill>
            <a:srgbClr val="1D4C7C">
              <a:lumMod val="75000"/>
            </a:srgbClr>
          </a:solidFill>
          <a:ln w="25400" cap="flat" cmpd="sng" algn="ctr">
            <a:noFill/>
            <a:prstDash val="solid"/>
          </a:ln>
          <a:effectLst/>
        </p:spPr>
        <p:txBody>
          <a:bodyPr tIns="182880" bIns="182880" rtlCol="0" anchor="t"/>
          <a:lstStyle/>
          <a:p>
            <a:pPr algn="ctr" defTabSz="914363">
              <a:defRPr/>
            </a:pPr>
            <a:endParaRPr lang="en-GB" sz="2400" b="1" kern="0" dirty="0">
              <a:solidFill>
                <a:srgbClr val="FFFFFF"/>
              </a:solidFill>
              <a:latin typeface="Segoe UI Light" pitchFamily="34" charset="0"/>
              <a:cs typeface="Segoe UI Light" pitchFamily="34" charset="0"/>
            </a:endParaRPr>
          </a:p>
          <a:p>
            <a:pPr algn="ctr" defTabSz="914363">
              <a:defRPr/>
            </a:pPr>
            <a:endParaRPr lang="en-GB" sz="2400" b="1" kern="0" dirty="0">
              <a:solidFill>
                <a:srgbClr val="FFFFFF"/>
              </a:solidFill>
              <a:latin typeface="Segoe UI Light" pitchFamily="34" charset="0"/>
              <a:cs typeface="Segoe UI Light" pitchFamily="34" charset="0"/>
            </a:endParaRPr>
          </a:p>
          <a:p>
            <a:pPr algn="ctr" defTabSz="914363">
              <a:defRPr/>
            </a:pPr>
            <a:endParaRPr lang="en-GB" sz="2400" b="1" kern="0" dirty="0">
              <a:solidFill>
                <a:srgbClr val="FFFFFF"/>
              </a:solidFill>
              <a:latin typeface="Segoe UI Light" pitchFamily="34" charset="0"/>
              <a:cs typeface="Segoe UI Light" pitchFamily="34" charset="0"/>
            </a:endParaRPr>
          </a:p>
          <a:p>
            <a:pPr algn="ctr" defTabSz="914363">
              <a:defRPr/>
            </a:pPr>
            <a:endParaRPr lang="en-GB" b="1" kern="0" dirty="0">
              <a:solidFill>
                <a:srgbClr val="FFFFFF"/>
              </a:solidFill>
              <a:latin typeface="Segoe UI Light" pitchFamily="34" charset="0"/>
              <a:cs typeface="Segoe UI Light" pitchFamily="34" charset="0"/>
            </a:endParaRPr>
          </a:p>
          <a:p>
            <a:pPr algn="ctr" defTabSz="914363">
              <a:defRPr/>
            </a:pPr>
            <a:r>
              <a:rPr lang="en-GB" sz="2400" b="1" kern="0" dirty="0">
                <a:solidFill>
                  <a:srgbClr val="FFFFFF"/>
                </a:solidFill>
                <a:latin typeface="Segoe UI Light" pitchFamily="34" charset="0"/>
                <a:cs typeface="Segoe UI Light" pitchFamily="34" charset="0"/>
              </a:rPr>
              <a:t>vCloud Suite</a:t>
            </a:r>
            <a:br>
              <a:rPr lang="en-GB" sz="2400" b="1" kern="0" dirty="0">
                <a:solidFill>
                  <a:srgbClr val="FFFFFF"/>
                </a:solidFill>
                <a:latin typeface="Segoe UI Light" pitchFamily="34" charset="0"/>
                <a:cs typeface="Segoe UI Light" pitchFamily="34" charset="0"/>
              </a:rPr>
            </a:br>
            <a:r>
              <a:rPr lang="en-GB" sz="2400" b="1" kern="0" dirty="0">
                <a:solidFill>
                  <a:srgbClr val="FFFFFF"/>
                </a:solidFill>
                <a:latin typeface="Segoe UI Light" pitchFamily="34" charset="0"/>
                <a:cs typeface="Segoe UI Light" pitchFamily="34" charset="0"/>
              </a:rPr>
              <a:t>&amp; vCenter</a:t>
            </a:r>
          </a:p>
        </p:txBody>
      </p:sp>
    </p:spTree>
    <p:extLst>
      <p:ext uri="{BB962C8B-B14F-4D97-AF65-F5344CB8AC3E}">
        <p14:creationId xmlns:p14="http://schemas.microsoft.com/office/powerpoint/2010/main" val="751709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500"/>
                                        <p:tgtEl>
                                          <p:spTgt spid="2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fade">
                                      <p:cBhvr>
                                        <p:cTn id="68" dur="500"/>
                                        <p:tgtEl>
                                          <p:spTgt spid="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500"/>
                                        <p:tgtEl>
                                          <p:spTgt spid="1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500"/>
                                        <p:tgtEl>
                                          <p:spTgt spid="13"/>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fade">
                                      <p:cBhvr>
                                        <p:cTn id="79" dur="500"/>
                                        <p:tgtEl>
                                          <p:spTgt spid="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fade">
                                      <p:cBhvr>
                                        <p:cTn id="82" dur="500"/>
                                        <p:tgtEl>
                                          <p:spTgt spid="18"/>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
                                        </p:tgtEl>
                                        <p:attrNameLst>
                                          <p:attrName>style.visibility</p:attrName>
                                        </p:attrNameLst>
                                      </p:cBhvr>
                                      <p:to>
                                        <p:strVal val="visible"/>
                                      </p:to>
                                    </p:set>
                                    <p:animEffect transition="in" filter="fade">
                                      <p:cBhvr>
                                        <p:cTn id="85" dur="500"/>
                                        <p:tgtEl>
                                          <p:spTgt spid="12"/>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28"/>
                                        </p:tgtEl>
                                        <p:attrNameLst>
                                          <p:attrName>style.visibility</p:attrName>
                                        </p:attrNameLst>
                                      </p:cBhvr>
                                      <p:to>
                                        <p:strVal val="visible"/>
                                      </p:to>
                                    </p:set>
                                    <p:animEffect transition="in" filter="fade">
                                      <p:cBhvr>
                                        <p:cTn id="90" dur="500"/>
                                        <p:tgtEl>
                                          <p:spTgt spid="28"/>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9"/>
                                        </p:tgtEl>
                                        <p:attrNameLst>
                                          <p:attrName>style.visibility</p:attrName>
                                        </p:attrNameLst>
                                      </p:cBhvr>
                                      <p:to>
                                        <p:strVal val="visible"/>
                                      </p:to>
                                    </p:set>
                                    <p:animEffect transition="in" filter="fade">
                                      <p:cBhvr>
                                        <p:cTn id="9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8" grpId="0" animBg="1"/>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Technologies - Licensing</a:t>
            </a:r>
          </a:p>
        </p:txBody>
      </p:sp>
      <p:sp>
        <p:nvSpPr>
          <p:cNvPr id="4" name="Rectangle 3"/>
          <p:cNvSpPr/>
          <p:nvPr/>
        </p:nvSpPr>
        <p:spPr>
          <a:xfrm>
            <a:off x="857317" y="5598033"/>
            <a:ext cx="2590800" cy="549082"/>
          </a:xfrm>
          <a:prstGeom prst="rect">
            <a:avLst/>
          </a:prstGeom>
          <a:solidFill>
            <a:schemeClr val="tx2">
              <a:lumMod val="50000"/>
            </a:schemeClr>
          </a:solidFill>
          <a:ln w="25400" cap="flat" cmpd="sng" algn="ctr">
            <a:noFill/>
            <a:prstDash val="solid"/>
          </a:ln>
          <a:effectLst/>
        </p:spPr>
        <p:txBody>
          <a:bodyPr tIns="182880" bIns="182880" rtlCol="0" anchor="ctr"/>
          <a:lstStyle/>
          <a:p>
            <a:pPr algn="ctr" defTabSz="914363">
              <a:defRPr/>
            </a:pPr>
            <a:r>
              <a:rPr lang="en-GB" sz="2400" b="1" kern="0" dirty="0">
                <a:solidFill>
                  <a:srgbClr val="FFFFFF"/>
                </a:solidFill>
                <a:latin typeface="Segoe UI Light" pitchFamily="34" charset="0"/>
                <a:cs typeface="Segoe UI Light" pitchFamily="34" charset="0"/>
              </a:rPr>
              <a:t>Hypervisor</a:t>
            </a:r>
          </a:p>
        </p:txBody>
      </p:sp>
      <p:sp>
        <p:nvSpPr>
          <p:cNvPr id="5" name="Rectangle 4"/>
          <p:cNvSpPr/>
          <p:nvPr/>
        </p:nvSpPr>
        <p:spPr>
          <a:xfrm>
            <a:off x="857317" y="4997802"/>
            <a:ext cx="2590800" cy="549082"/>
          </a:xfrm>
          <a:prstGeom prst="rect">
            <a:avLst/>
          </a:prstGeom>
          <a:solidFill>
            <a:schemeClr val="tx2">
              <a:lumMod val="50000"/>
            </a:schemeClr>
          </a:solidFill>
          <a:ln w="25400" cap="flat" cmpd="sng" algn="ctr">
            <a:noFill/>
            <a:prstDash val="solid"/>
          </a:ln>
          <a:effectLst/>
        </p:spPr>
        <p:txBody>
          <a:bodyPr tIns="182880" bIns="182880" rtlCol="0" anchor="ctr"/>
          <a:lstStyle/>
          <a:p>
            <a:pPr algn="ctr" defTabSz="914363">
              <a:defRPr/>
            </a:pPr>
            <a:r>
              <a:rPr lang="en-GB" sz="2400" b="1" kern="0" dirty="0">
                <a:solidFill>
                  <a:srgbClr val="FFFFFF"/>
                </a:solidFill>
                <a:latin typeface="Segoe UI Light" pitchFamily="34" charset="0"/>
                <a:cs typeface="Segoe UI Light" pitchFamily="34" charset="0"/>
              </a:rPr>
              <a:t>VM Management</a:t>
            </a:r>
          </a:p>
        </p:txBody>
      </p:sp>
      <p:sp>
        <p:nvSpPr>
          <p:cNvPr id="6" name="Rectangle 5"/>
          <p:cNvSpPr/>
          <p:nvPr/>
        </p:nvSpPr>
        <p:spPr>
          <a:xfrm>
            <a:off x="857317" y="1996657"/>
            <a:ext cx="2590800" cy="549082"/>
          </a:xfrm>
          <a:prstGeom prst="rect">
            <a:avLst/>
          </a:prstGeom>
          <a:solidFill>
            <a:srgbClr val="1D4C7C">
              <a:lumMod val="75000"/>
            </a:srgbClr>
          </a:solidFill>
          <a:ln w="25400" cap="flat" cmpd="sng" algn="ctr">
            <a:noFill/>
            <a:prstDash val="solid"/>
          </a:ln>
          <a:effectLst/>
        </p:spPr>
        <p:txBody>
          <a:bodyPr tIns="182880" bIns="182880" rtlCol="0" anchor="ctr"/>
          <a:lstStyle/>
          <a:p>
            <a:pPr algn="ctr" defTabSz="914363">
              <a:defRPr/>
            </a:pPr>
            <a:r>
              <a:rPr lang="en-GB" sz="2400" b="1" kern="0" dirty="0">
                <a:solidFill>
                  <a:srgbClr val="FFFFFF"/>
                </a:solidFill>
                <a:latin typeface="Segoe UI Light" pitchFamily="34" charset="0"/>
                <a:cs typeface="Segoe UI Light" pitchFamily="34" charset="0"/>
              </a:rPr>
              <a:t>Automation</a:t>
            </a:r>
          </a:p>
        </p:txBody>
      </p:sp>
      <p:sp>
        <p:nvSpPr>
          <p:cNvPr id="7" name="Rectangle 6"/>
          <p:cNvSpPr/>
          <p:nvPr/>
        </p:nvSpPr>
        <p:spPr>
          <a:xfrm>
            <a:off x="857317" y="2596886"/>
            <a:ext cx="2590800" cy="549082"/>
          </a:xfrm>
          <a:prstGeom prst="rect">
            <a:avLst/>
          </a:prstGeom>
          <a:solidFill>
            <a:srgbClr val="1D4C7C">
              <a:lumMod val="75000"/>
            </a:srgbClr>
          </a:solidFill>
          <a:ln w="25400" cap="flat" cmpd="sng" algn="ctr">
            <a:noFill/>
            <a:prstDash val="solid"/>
          </a:ln>
          <a:effectLst/>
        </p:spPr>
        <p:txBody>
          <a:bodyPr tIns="182880" bIns="182880" rtlCol="0" anchor="ctr"/>
          <a:lstStyle/>
          <a:p>
            <a:pPr algn="ctr" defTabSz="914363">
              <a:defRPr/>
            </a:pPr>
            <a:r>
              <a:rPr lang="en-GB" sz="2400" b="1" kern="0" dirty="0">
                <a:solidFill>
                  <a:srgbClr val="FFFFFF"/>
                </a:solidFill>
                <a:latin typeface="Segoe UI Light" pitchFamily="34" charset="0"/>
                <a:cs typeface="Segoe UI Light" pitchFamily="34" charset="0"/>
              </a:rPr>
              <a:t>Service Mgmt.</a:t>
            </a:r>
          </a:p>
        </p:txBody>
      </p:sp>
      <p:sp>
        <p:nvSpPr>
          <p:cNvPr id="8" name="Rectangle 7"/>
          <p:cNvSpPr/>
          <p:nvPr/>
        </p:nvSpPr>
        <p:spPr>
          <a:xfrm>
            <a:off x="857317" y="3785476"/>
            <a:ext cx="2590800" cy="549082"/>
          </a:xfrm>
          <a:prstGeom prst="rect">
            <a:avLst/>
          </a:prstGeom>
          <a:solidFill>
            <a:srgbClr val="1D4C7C">
              <a:lumMod val="75000"/>
            </a:srgbClr>
          </a:solidFill>
          <a:ln w="25400" cap="flat" cmpd="sng" algn="ctr">
            <a:noFill/>
            <a:prstDash val="solid"/>
          </a:ln>
          <a:effectLst/>
        </p:spPr>
        <p:txBody>
          <a:bodyPr tIns="182880" bIns="182880" rtlCol="0" anchor="ctr"/>
          <a:lstStyle/>
          <a:p>
            <a:pPr algn="ctr" defTabSz="914363">
              <a:defRPr/>
            </a:pPr>
            <a:r>
              <a:rPr lang="en-GB" sz="2400" b="1" kern="0" dirty="0">
                <a:solidFill>
                  <a:srgbClr val="FFFFFF"/>
                </a:solidFill>
                <a:latin typeface="Segoe UI Light" pitchFamily="34" charset="0"/>
                <a:cs typeface="Segoe UI Light" pitchFamily="34" charset="0"/>
              </a:rPr>
              <a:t>Monitoring</a:t>
            </a:r>
          </a:p>
        </p:txBody>
      </p:sp>
      <p:sp>
        <p:nvSpPr>
          <p:cNvPr id="9" name="Rectangle 8"/>
          <p:cNvSpPr/>
          <p:nvPr/>
        </p:nvSpPr>
        <p:spPr>
          <a:xfrm>
            <a:off x="857317" y="4397573"/>
            <a:ext cx="2590800" cy="549082"/>
          </a:xfrm>
          <a:prstGeom prst="rect">
            <a:avLst/>
          </a:prstGeom>
          <a:solidFill>
            <a:srgbClr val="1D4C7C">
              <a:lumMod val="75000"/>
            </a:srgbClr>
          </a:solidFill>
          <a:ln w="25400" cap="flat" cmpd="sng" algn="ctr">
            <a:noFill/>
            <a:prstDash val="solid"/>
          </a:ln>
          <a:effectLst/>
        </p:spPr>
        <p:txBody>
          <a:bodyPr tIns="182880" bIns="182880" rtlCol="0" anchor="ctr"/>
          <a:lstStyle/>
          <a:p>
            <a:pPr algn="ctr" defTabSz="914363">
              <a:defRPr/>
            </a:pPr>
            <a:r>
              <a:rPr lang="en-GB" sz="2400" b="1" kern="0" dirty="0">
                <a:solidFill>
                  <a:srgbClr val="FFFFFF"/>
                </a:solidFill>
                <a:latin typeface="Segoe UI Light" pitchFamily="34" charset="0"/>
                <a:cs typeface="Segoe UI Light" pitchFamily="34" charset="0"/>
              </a:rPr>
              <a:t>Self-Service</a:t>
            </a:r>
          </a:p>
        </p:txBody>
      </p:sp>
      <p:sp>
        <p:nvSpPr>
          <p:cNvPr id="10" name="Rectangle 9"/>
          <p:cNvSpPr/>
          <p:nvPr/>
        </p:nvSpPr>
        <p:spPr>
          <a:xfrm>
            <a:off x="7492291" y="5598475"/>
            <a:ext cx="3810000" cy="548640"/>
          </a:xfrm>
          <a:prstGeom prst="rect">
            <a:avLst/>
          </a:prstGeom>
          <a:solidFill>
            <a:schemeClr val="tx2">
              <a:lumMod val="50000"/>
            </a:schemeClr>
          </a:solidFill>
          <a:ln w="25400" cap="flat" cmpd="sng" algn="ctr">
            <a:noFill/>
            <a:prstDash val="solid"/>
          </a:ln>
          <a:effectLst/>
        </p:spPr>
        <p:txBody>
          <a:bodyPr tIns="182880" bIns="182880" rtlCol="0" anchor="ctr"/>
          <a:lstStyle/>
          <a:p>
            <a:pPr algn="ctr" defTabSz="914363">
              <a:defRPr/>
            </a:pPr>
            <a:r>
              <a:rPr lang="en-GB" sz="2400" kern="0" dirty="0">
                <a:solidFill>
                  <a:srgbClr val="FFFFFF"/>
                </a:solidFill>
                <a:latin typeface="Segoe UI Light" pitchFamily="34" charset="0"/>
                <a:cs typeface="Segoe UI Light" pitchFamily="34" charset="0"/>
              </a:rPr>
              <a:t>vSphere Hypervisor</a:t>
            </a:r>
          </a:p>
        </p:txBody>
      </p:sp>
      <p:sp>
        <p:nvSpPr>
          <p:cNvPr id="11" name="Rectangle 10"/>
          <p:cNvSpPr/>
          <p:nvPr/>
        </p:nvSpPr>
        <p:spPr>
          <a:xfrm>
            <a:off x="7492291" y="5000271"/>
            <a:ext cx="3810000" cy="548640"/>
          </a:xfrm>
          <a:prstGeom prst="rect">
            <a:avLst/>
          </a:prstGeom>
          <a:solidFill>
            <a:schemeClr val="tx2">
              <a:lumMod val="50000"/>
            </a:schemeClr>
          </a:solidFill>
          <a:ln w="25400" cap="flat" cmpd="sng" algn="ctr">
            <a:noFill/>
            <a:prstDash val="solid"/>
          </a:ln>
          <a:effectLst/>
        </p:spPr>
        <p:txBody>
          <a:bodyPr tIns="182880" bIns="182880" rtlCol="0" anchor="ctr"/>
          <a:lstStyle/>
          <a:p>
            <a:pPr algn="ctr" defTabSz="914363">
              <a:defRPr/>
            </a:pPr>
            <a:r>
              <a:rPr lang="en-GB" sz="2400" kern="0" dirty="0">
                <a:solidFill>
                  <a:srgbClr val="FFFFFF"/>
                </a:solidFill>
                <a:latin typeface="Segoe UI Light" pitchFamily="34" charset="0"/>
                <a:cs typeface="Segoe UI Light" pitchFamily="34" charset="0"/>
              </a:rPr>
              <a:t>vCenter Server</a:t>
            </a:r>
          </a:p>
        </p:txBody>
      </p:sp>
      <p:sp>
        <p:nvSpPr>
          <p:cNvPr id="12" name="Rectangle 11"/>
          <p:cNvSpPr/>
          <p:nvPr/>
        </p:nvSpPr>
        <p:spPr>
          <a:xfrm>
            <a:off x="7492291" y="2009261"/>
            <a:ext cx="3810000" cy="548640"/>
          </a:xfrm>
          <a:prstGeom prst="rect">
            <a:avLst/>
          </a:prstGeom>
          <a:solidFill>
            <a:srgbClr val="1D4C7C">
              <a:lumMod val="75000"/>
            </a:srgbClr>
          </a:solidFill>
          <a:ln w="25400" cap="flat" cmpd="sng" algn="ctr">
            <a:noFill/>
            <a:prstDash val="solid"/>
          </a:ln>
          <a:effectLst/>
        </p:spPr>
        <p:txBody>
          <a:bodyPr tIns="182880" bIns="182880" rtlCol="0" anchor="ctr"/>
          <a:lstStyle/>
          <a:p>
            <a:pPr algn="ctr" defTabSz="914363">
              <a:defRPr/>
            </a:pPr>
            <a:r>
              <a:rPr lang="en-GB" sz="2400" kern="0" dirty="0">
                <a:solidFill>
                  <a:srgbClr val="FFFFFF"/>
                </a:solidFill>
                <a:latin typeface="Segoe UI Light" pitchFamily="34" charset="0"/>
                <a:cs typeface="Segoe UI Light" pitchFamily="34" charset="0"/>
              </a:rPr>
              <a:t>vCenter Orchestrator</a:t>
            </a:r>
          </a:p>
        </p:txBody>
      </p:sp>
      <p:sp>
        <p:nvSpPr>
          <p:cNvPr id="13" name="Rectangle 12"/>
          <p:cNvSpPr/>
          <p:nvPr/>
        </p:nvSpPr>
        <p:spPr>
          <a:xfrm>
            <a:off x="7492291" y="2607463"/>
            <a:ext cx="3810000" cy="548640"/>
          </a:xfrm>
          <a:prstGeom prst="rect">
            <a:avLst/>
          </a:prstGeom>
          <a:solidFill>
            <a:srgbClr val="1D4C7C">
              <a:lumMod val="75000"/>
            </a:srgbClr>
          </a:solidFill>
          <a:ln w="25400" cap="flat" cmpd="sng" algn="ctr">
            <a:noFill/>
            <a:prstDash val="solid"/>
          </a:ln>
          <a:effectLst/>
        </p:spPr>
        <p:txBody>
          <a:bodyPr tIns="182880" bIns="182880" rtlCol="0" anchor="ctr"/>
          <a:lstStyle/>
          <a:p>
            <a:pPr algn="ctr" defTabSz="914363">
              <a:defRPr/>
            </a:pPr>
            <a:r>
              <a:rPr lang="en-GB" sz="2400" kern="0" dirty="0">
                <a:solidFill>
                  <a:srgbClr val="FFFFFF"/>
                </a:solidFill>
                <a:latin typeface="Segoe UI Light" pitchFamily="34" charset="0"/>
                <a:cs typeface="Segoe UI Light" pitchFamily="34" charset="0"/>
              </a:rPr>
              <a:t>vCloud Automation Center</a:t>
            </a:r>
          </a:p>
        </p:txBody>
      </p:sp>
      <p:sp>
        <p:nvSpPr>
          <p:cNvPr id="14" name="Rectangle 13"/>
          <p:cNvSpPr/>
          <p:nvPr/>
        </p:nvSpPr>
        <p:spPr>
          <a:xfrm>
            <a:off x="7492291" y="3794026"/>
            <a:ext cx="3810000" cy="548640"/>
          </a:xfrm>
          <a:prstGeom prst="rect">
            <a:avLst/>
          </a:prstGeom>
          <a:solidFill>
            <a:srgbClr val="1D4C7C">
              <a:lumMod val="75000"/>
            </a:srgbClr>
          </a:solidFill>
          <a:ln w="25400" cap="flat" cmpd="sng" algn="ctr">
            <a:noFill/>
            <a:prstDash val="solid"/>
          </a:ln>
          <a:effectLst/>
        </p:spPr>
        <p:txBody>
          <a:bodyPr tIns="182880" bIns="182880" rtlCol="0" anchor="ctr"/>
          <a:lstStyle/>
          <a:p>
            <a:pPr algn="ctr" defTabSz="914363">
              <a:defRPr/>
            </a:pPr>
            <a:r>
              <a:rPr lang="en-GB" sz="2400" kern="0" dirty="0">
                <a:solidFill>
                  <a:srgbClr val="FFFFFF"/>
                </a:solidFill>
                <a:latin typeface="Segoe UI Light" pitchFamily="34" charset="0"/>
                <a:cs typeface="Segoe UI Light" pitchFamily="34" charset="0"/>
              </a:rPr>
              <a:t>vCenter Ops Mgmt. Suite</a:t>
            </a:r>
          </a:p>
        </p:txBody>
      </p:sp>
      <p:sp>
        <p:nvSpPr>
          <p:cNvPr id="15" name="Rectangle 14"/>
          <p:cNvSpPr/>
          <p:nvPr/>
        </p:nvSpPr>
        <p:spPr>
          <a:xfrm>
            <a:off x="7492291" y="4402069"/>
            <a:ext cx="3810000" cy="548640"/>
          </a:xfrm>
          <a:prstGeom prst="rect">
            <a:avLst/>
          </a:prstGeom>
          <a:solidFill>
            <a:srgbClr val="1D4C7C">
              <a:lumMod val="75000"/>
            </a:srgbClr>
          </a:solidFill>
          <a:ln w="25400" cap="flat" cmpd="sng" algn="ctr">
            <a:noFill/>
            <a:prstDash val="solid"/>
          </a:ln>
          <a:effectLst/>
        </p:spPr>
        <p:txBody>
          <a:bodyPr tIns="182880" bIns="182880" rtlCol="0" anchor="ctr"/>
          <a:lstStyle/>
          <a:p>
            <a:pPr algn="ctr" defTabSz="914363">
              <a:defRPr/>
            </a:pPr>
            <a:r>
              <a:rPr lang="en-GB" sz="2400" kern="0" dirty="0">
                <a:solidFill>
                  <a:srgbClr val="FFFFFF"/>
                </a:solidFill>
                <a:latin typeface="Segoe UI Light" pitchFamily="34" charset="0"/>
                <a:cs typeface="Segoe UI Light" pitchFamily="34" charset="0"/>
              </a:rPr>
              <a:t>vCloud Director</a:t>
            </a:r>
          </a:p>
        </p:txBody>
      </p:sp>
      <p:sp>
        <p:nvSpPr>
          <p:cNvPr id="16" name="Rectangle 15"/>
          <p:cNvSpPr/>
          <p:nvPr/>
        </p:nvSpPr>
        <p:spPr>
          <a:xfrm>
            <a:off x="3565205" y="5598033"/>
            <a:ext cx="3810000" cy="549082"/>
          </a:xfrm>
          <a:prstGeom prst="rect">
            <a:avLst/>
          </a:prstGeom>
          <a:solidFill>
            <a:schemeClr val="tx2">
              <a:lumMod val="50000"/>
            </a:schemeClr>
          </a:solidFill>
          <a:ln w="25400" cap="flat" cmpd="sng" algn="ctr">
            <a:noFill/>
            <a:prstDash val="solid"/>
          </a:ln>
          <a:effectLst/>
        </p:spPr>
        <p:txBody>
          <a:bodyPr tIns="182880" bIns="182880" rtlCol="0" anchor="ctr"/>
          <a:lstStyle/>
          <a:p>
            <a:pPr algn="ctr" defTabSz="914363">
              <a:defRPr/>
            </a:pPr>
            <a:r>
              <a:rPr lang="en-GB" sz="1600" kern="0" dirty="0">
                <a:solidFill>
                  <a:srgbClr val="FFFFFF"/>
                </a:solidFill>
                <a:latin typeface="Segoe UI Light" pitchFamily="34" charset="0"/>
                <a:cs typeface="Segoe UI Light" pitchFamily="34" charset="0"/>
              </a:rPr>
              <a:t>Windows Server 2012 R2 Inc. Hyper-V</a:t>
            </a:r>
          </a:p>
          <a:p>
            <a:pPr algn="ctr" defTabSz="914363">
              <a:defRPr/>
            </a:pPr>
            <a:r>
              <a:rPr lang="en-GB" sz="1600" kern="0" dirty="0">
                <a:solidFill>
                  <a:srgbClr val="FFFFFF"/>
                </a:solidFill>
                <a:latin typeface="Segoe UI Light" pitchFamily="34" charset="0"/>
                <a:cs typeface="Segoe UI Light" pitchFamily="34" charset="0"/>
              </a:rPr>
              <a:t>Hyper-V Server 2012 R2 = Free Download</a:t>
            </a:r>
          </a:p>
        </p:txBody>
      </p:sp>
      <p:sp>
        <p:nvSpPr>
          <p:cNvPr id="17" name="Rectangle 16"/>
          <p:cNvSpPr/>
          <p:nvPr/>
        </p:nvSpPr>
        <p:spPr>
          <a:xfrm>
            <a:off x="3565204" y="4999641"/>
            <a:ext cx="3810000" cy="549082"/>
          </a:xfrm>
          <a:prstGeom prst="rect">
            <a:avLst/>
          </a:prstGeom>
          <a:solidFill>
            <a:schemeClr val="tx2">
              <a:lumMod val="50000"/>
            </a:schemeClr>
          </a:solidFill>
          <a:ln w="25400" cap="flat" cmpd="sng" algn="ctr">
            <a:noFill/>
            <a:prstDash val="solid"/>
          </a:ln>
          <a:effectLst/>
        </p:spPr>
        <p:txBody>
          <a:bodyPr tIns="182880" bIns="182880" rtlCol="0" anchor="ctr"/>
          <a:lstStyle/>
          <a:p>
            <a:pPr algn="ctr" defTabSz="914363">
              <a:defRPr/>
            </a:pPr>
            <a:r>
              <a:rPr lang="en-GB" sz="2400" kern="0" dirty="0">
                <a:solidFill>
                  <a:srgbClr val="FFFFFF"/>
                </a:solidFill>
                <a:latin typeface="Segoe UI Light" pitchFamily="34" charset="0"/>
                <a:cs typeface="Segoe UI Light" pitchFamily="34" charset="0"/>
              </a:rPr>
              <a:t>Virtual Machine Manager</a:t>
            </a:r>
          </a:p>
        </p:txBody>
      </p:sp>
      <p:sp>
        <p:nvSpPr>
          <p:cNvPr id="18" name="Rectangle 17"/>
          <p:cNvSpPr/>
          <p:nvPr/>
        </p:nvSpPr>
        <p:spPr>
          <a:xfrm>
            <a:off x="3565204" y="2007681"/>
            <a:ext cx="3810000" cy="549082"/>
          </a:xfrm>
          <a:prstGeom prst="rect">
            <a:avLst/>
          </a:prstGeom>
          <a:solidFill>
            <a:srgbClr val="1D4C7C">
              <a:lumMod val="75000"/>
            </a:srgbClr>
          </a:solidFill>
          <a:ln w="25400" cap="flat" cmpd="sng" algn="ctr">
            <a:noFill/>
            <a:prstDash val="solid"/>
          </a:ln>
          <a:effectLst/>
        </p:spPr>
        <p:txBody>
          <a:bodyPr tIns="182880" bIns="182880" rtlCol="0" anchor="ctr"/>
          <a:lstStyle/>
          <a:p>
            <a:pPr algn="ctr" defTabSz="914363">
              <a:defRPr/>
            </a:pPr>
            <a:r>
              <a:rPr lang="en-GB" sz="2400" kern="0" dirty="0">
                <a:solidFill>
                  <a:srgbClr val="FFFFFF"/>
                </a:solidFill>
                <a:latin typeface="Segoe UI Light" pitchFamily="34" charset="0"/>
                <a:cs typeface="Segoe UI Light" pitchFamily="34" charset="0"/>
              </a:rPr>
              <a:t>Orchestrator</a:t>
            </a:r>
          </a:p>
        </p:txBody>
      </p:sp>
      <p:sp>
        <p:nvSpPr>
          <p:cNvPr id="19" name="Rectangle 18"/>
          <p:cNvSpPr/>
          <p:nvPr/>
        </p:nvSpPr>
        <p:spPr>
          <a:xfrm>
            <a:off x="3565204" y="2606073"/>
            <a:ext cx="3810000" cy="549082"/>
          </a:xfrm>
          <a:prstGeom prst="rect">
            <a:avLst/>
          </a:prstGeom>
          <a:solidFill>
            <a:srgbClr val="1D4C7C">
              <a:lumMod val="75000"/>
            </a:srgbClr>
          </a:solidFill>
          <a:ln w="25400" cap="flat" cmpd="sng" algn="ctr">
            <a:noFill/>
            <a:prstDash val="solid"/>
          </a:ln>
          <a:effectLst/>
        </p:spPr>
        <p:txBody>
          <a:bodyPr tIns="182880" bIns="182880" rtlCol="0" anchor="ctr"/>
          <a:lstStyle/>
          <a:p>
            <a:pPr algn="ctr" defTabSz="914363">
              <a:defRPr/>
            </a:pPr>
            <a:r>
              <a:rPr lang="en-GB" sz="2400" kern="0" dirty="0">
                <a:solidFill>
                  <a:srgbClr val="FFFFFF"/>
                </a:solidFill>
                <a:latin typeface="Segoe UI Light" pitchFamily="34" charset="0"/>
                <a:cs typeface="Segoe UI Light" pitchFamily="34" charset="0"/>
              </a:rPr>
              <a:t>Service Manager</a:t>
            </a:r>
          </a:p>
        </p:txBody>
      </p:sp>
      <p:sp>
        <p:nvSpPr>
          <p:cNvPr id="20" name="Rectangle 19"/>
          <p:cNvSpPr/>
          <p:nvPr/>
        </p:nvSpPr>
        <p:spPr>
          <a:xfrm>
            <a:off x="3565204" y="3792826"/>
            <a:ext cx="3810000" cy="549082"/>
          </a:xfrm>
          <a:prstGeom prst="rect">
            <a:avLst/>
          </a:prstGeom>
          <a:solidFill>
            <a:srgbClr val="1D4C7C">
              <a:lumMod val="75000"/>
            </a:srgbClr>
          </a:solidFill>
          <a:ln w="25400" cap="flat" cmpd="sng" algn="ctr">
            <a:noFill/>
            <a:prstDash val="solid"/>
          </a:ln>
          <a:effectLst/>
        </p:spPr>
        <p:txBody>
          <a:bodyPr tIns="182880" bIns="182880" rtlCol="0" anchor="ctr"/>
          <a:lstStyle/>
          <a:p>
            <a:pPr algn="ctr" defTabSz="914363">
              <a:defRPr/>
            </a:pPr>
            <a:r>
              <a:rPr lang="en-GB" sz="2400" kern="0" dirty="0">
                <a:solidFill>
                  <a:srgbClr val="FFFFFF"/>
                </a:solidFill>
                <a:latin typeface="Segoe UI Light" pitchFamily="34" charset="0"/>
                <a:cs typeface="Segoe UI Light" pitchFamily="34" charset="0"/>
              </a:rPr>
              <a:t>Operations Manager</a:t>
            </a:r>
          </a:p>
        </p:txBody>
      </p:sp>
      <p:sp>
        <p:nvSpPr>
          <p:cNvPr id="21" name="Rectangle 20"/>
          <p:cNvSpPr/>
          <p:nvPr/>
        </p:nvSpPr>
        <p:spPr>
          <a:xfrm>
            <a:off x="3565204" y="4401249"/>
            <a:ext cx="3810000" cy="549082"/>
          </a:xfrm>
          <a:prstGeom prst="rect">
            <a:avLst/>
          </a:prstGeom>
          <a:solidFill>
            <a:srgbClr val="1D4C7C">
              <a:lumMod val="75000"/>
            </a:srgbClr>
          </a:solidFill>
          <a:ln w="25400" cap="flat" cmpd="sng" algn="ctr">
            <a:noFill/>
            <a:prstDash val="solid"/>
          </a:ln>
          <a:effectLst/>
        </p:spPr>
        <p:txBody>
          <a:bodyPr tIns="182880" bIns="182880" rtlCol="0" anchor="ctr"/>
          <a:lstStyle/>
          <a:p>
            <a:pPr algn="ctr" defTabSz="914363">
              <a:defRPr/>
            </a:pPr>
            <a:r>
              <a:rPr lang="en-GB" sz="2400" kern="0" dirty="0">
                <a:solidFill>
                  <a:srgbClr val="FFFFFF"/>
                </a:solidFill>
                <a:latin typeface="Segoe UI Light" pitchFamily="34" charset="0"/>
                <a:cs typeface="Segoe UI Light" pitchFamily="34" charset="0"/>
              </a:rPr>
              <a:t>App Controller</a:t>
            </a:r>
          </a:p>
        </p:txBody>
      </p:sp>
      <p:sp>
        <p:nvSpPr>
          <p:cNvPr id="22" name="Rectangle 21"/>
          <p:cNvSpPr/>
          <p:nvPr/>
        </p:nvSpPr>
        <p:spPr>
          <a:xfrm>
            <a:off x="857317" y="3193063"/>
            <a:ext cx="2590800" cy="549082"/>
          </a:xfrm>
          <a:prstGeom prst="rect">
            <a:avLst/>
          </a:prstGeom>
          <a:solidFill>
            <a:srgbClr val="1D4C7C">
              <a:lumMod val="75000"/>
            </a:srgbClr>
          </a:solidFill>
          <a:ln w="25400" cap="flat" cmpd="sng" algn="ctr">
            <a:noFill/>
            <a:prstDash val="solid"/>
          </a:ln>
          <a:effectLst/>
        </p:spPr>
        <p:txBody>
          <a:bodyPr tIns="182880" bIns="182880" rtlCol="0" anchor="ctr"/>
          <a:lstStyle/>
          <a:p>
            <a:pPr algn="ctr" defTabSz="914363">
              <a:defRPr/>
            </a:pPr>
            <a:r>
              <a:rPr lang="en-GB" sz="2400" b="1" kern="0" dirty="0">
                <a:solidFill>
                  <a:srgbClr val="FFFFFF"/>
                </a:solidFill>
                <a:latin typeface="Segoe UI Light" pitchFamily="34" charset="0"/>
                <a:cs typeface="Segoe UI Light" pitchFamily="34" charset="0"/>
              </a:rPr>
              <a:t>Protection</a:t>
            </a:r>
          </a:p>
        </p:txBody>
      </p:sp>
      <p:sp>
        <p:nvSpPr>
          <p:cNvPr id="23" name="Rectangle 22"/>
          <p:cNvSpPr/>
          <p:nvPr/>
        </p:nvSpPr>
        <p:spPr>
          <a:xfrm>
            <a:off x="7492291" y="3199586"/>
            <a:ext cx="3810000" cy="548640"/>
          </a:xfrm>
          <a:prstGeom prst="rect">
            <a:avLst/>
          </a:prstGeom>
          <a:solidFill>
            <a:srgbClr val="1D4C7C">
              <a:lumMod val="75000"/>
            </a:srgbClr>
          </a:solidFill>
          <a:ln w="25400" cap="flat" cmpd="sng" algn="ctr">
            <a:noFill/>
            <a:prstDash val="solid"/>
          </a:ln>
          <a:effectLst/>
        </p:spPr>
        <p:txBody>
          <a:bodyPr tIns="182880" bIns="182880" rtlCol="0" anchor="ctr"/>
          <a:lstStyle/>
          <a:p>
            <a:pPr algn="ctr" defTabSz="914363">
              <a:defRPr/>
            </a:pPr>
            <a:r>
              <a:rPr lang="en-GB" sz="2400" kern="0" dirty="0">
                <a:solidFill>
                  <a:srgbClr val="FFFFFF"/>
                </a:solidFill>
                <a:latin typeface="Segoe UI Light" pitchFamily="34" charset="0"/>
                <a:cs typeface="Segoe UI Light" pitchFamily="34" charset="0"/>
              </a:rPr>
              <a:t>vSphere Data Protection</a:t>
            </a:r>
          </a:p>
        </p:txBody>
      </p:sp>
      <p:sp>
        <p:nvSpPr>
          <p:cNvPr id="24" name="Rectangle 23"/>
          <p:cNvSpPr/>
          <p:nvPr/>
        </p:nvSpPr>
        <p:spPr>
          <a:xfrm>
            <a:off x="3565204" y="3198576"/>
            <a:ext cx="3810000" cy="549082"/>
          </a:xfrm>
          <a:prstGeom prst="rect">
            <a:avLst/>
          </a:prstGeom>
          <a:solidFill>
            <a:srgbClr val="1D4C7C">
              <a:lumMod val="75000"/>
            </a:srgbClr>
          </a:solidFill>
          <a:ln w="25400" cap="flat" cmpd="sng" algn="ctr">
            <a:noFill/>
            <a:prstDash val="solid"/>
          </a:ln>
          <a:effectLst/>
        </p:spPr>
        <p:txBody>
          <a:bodyPr tIns="182880" bIns="182880" rtlCol="0" anchor="ctr"/>
          <a:lstStyle/>
          <a:p>
            <a:pPr algn="ctr" defTabSz="914363">
              <a:defRPr/>
            </a:pPr>
            <a:r>
              <a:rPr lang="en-GB" sz="2400" kern="0" dirty="0">
                <a:solidFill>
                  <a:srgbClr val="FFFFFF"/>
                </a:solidFill>
                <a:latin typeface="Segoe UI Light" pitchFamily="34" charset="0"/>
                <a:cs typeface="Segoe UI Light" pitchFamily="34" charset="0"/>
              </a:rPr>
              <a:t>Data Protection Manager</a:t>
            </a:r>
          </a:p>
        </p:txBody>
      </p:sp>
      <p:pic>
        <p:nvPicPr>
          <p:cNvPr id="25" name="Picture 2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190428" y="1287652"/>
            <a:ext cx="2581855" cy="630936"/>
          </a:xfrm>
          <a:prstGeom prst="rect">
            <a:avLst/>
          </a:prstGeom>
        </p:spPr>
      </p:pic>
      <p:pic>
        <p:nvPicPr>
          <p:cNvPr id="27" name="Picture 26" descr="http://theitbros.com/wp-content/uploads/2011/02/vmware-logo.png"/>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8435528" y="1450726"/>
            <a:ext cx="1929261" cy="34680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8" name="Rectangle 27"/>
          <p:cNvSpPr/>
          <p:nvPr/>
        </p:nvSpPr>
        <p:spPr>
          <a:xfrm>
            <a:off x="3565204" y="2003169"/>
            <a:ext cx="3810000" cy="3544730"/>
          </a:xfrm>
          <a:prstGeom prst="rect">
            <a:avLst/>
          </a:prstGeom>
          <a:solidFill>
            <a:srgbClr val="1D4C7C">
              <a:lumMod val="75000"/>
            </a:srgbClr>
          </a:solidFill>
          <a:ln w="25400" cap="flat" cmpd="sng" algn="ctr">
            <a:noFill/>
            <a:prstDash val="solid"/>
          </a:ln>
          <a:effectLst/>
        </p:spPr>
        <p:txBody>
          <a:bodyPr tIns="182880" rIns="91440" bIns="182880" rtlCol="0" anchor="t"/>
          <a:lstStyle/>
          <a:p>
            <a:pPr algn="ctr" defTabSz="914363">
              <a:defRPr/>
            </a:pPr>
            <a:endParaRPr lang="en-GB" b="1" kern="0" dirty="0">
              <a:solidFill>
                <a:srgbClr val="FFFFFF"/>
              </a:solidFill>
              <a:latin typeface="Segoe UI Light" pitchFamily="34" charset="0"/>
              <a:cs typeface="Segoe UI Light" pitchFamily="34" charset="0"/>
            </a:endParaRPr>
          </a:p>
        </p:txBody>
      </p:sp>
      <p:sp>
        <p:nvSpPr>
          <p:cNvPr id="29" name="Rectangle 28"/>
          <p:cNvSpPr/>
          <p:nvPr/>
        </p:nvSpPr>
        <p:spPr>
          <a:xfrm>
            <a:off x="7492291" y="1997339"/>
            <a:ext cx="3810000" cy="4143946"/>
          </a:xfrm>
          <a:prstGeom prst="rect">
            <a:avLst/>
          </a:prstGeom>
          <a:solidFill>
            <a:srgbClr val="1D4C7C">
              <a:lumMod val="75000"/>
            </a:srgbClr>
          </a:solidFill>
          <a:ln w="25400" cap="flat" cmpd="sng" algn="ctr">
            <a:noFill/>
            <a:prstDash val="solid"/>
          </a:ln>
          <a:effectLst/>
        </p:spPr>
        <p:txBody>
          <a:bodyPr tIns="182880" bIns="182880" rtlCol="0" anchor="t"/>
          <a:lstStyle/>
          <a:p>
            <a:pPr algn="ctr" defTabSz="914363">
              <a:defRPr/>
            </a:pPr>
            <a:endParaRPr lang="en-GB" sz="2400" b="1" kern="0" dirty="0">
              <a:solidFill>
                <a:srgbClr val="FFFFFF"/>
              </a:solidFill>
              <a:latin typeface="Segoe UI Light" pitchFamily="34" charset="0"/>
              <a:cs typeface="Segoe UI Light" pitchFamily="34" charset="0"/>
            </a:endParaRPr>
          </a:p>
          <a:p>
            <a:pPr algn="ctr" defTabSz="914363">
              <a:defRPr/>
            </a:pPr>
            <a:endParaRPr lang="en-GB" sz="2400" b="1" kern="0" dirty="0">
              <a:solidFill>
                <a:srgbClr val="FFFFFF"/>
              </a:solidFill>
              <a:latin typeface="Segoe UI Light" pitchFamily="34" charset="0"/>
              <a:cs typeface="Segoe UI Light" pitchFamily="34" charset="0"/>
            </a:endParaRPr>
          </a:p>
          <a:p>
            <a:pPr algn="ctr" defTabSz="914363">
              <a:defRPr/>
            </a:pPr>
            <a:endParaRPr lang="en-GB" sz="2400" b="1" kern="0" dirty="0">
              <a:solidFill>
                <a:srgbClr val="FFFFFF"/>
              </a:solidFill>
              <a:latin typeface="Segoe UI Light" pitchFamily="34" charset="0"/>
              <a:cs typeface="Segoe UI Light" pitchFamily="34" charset="0"/>
            </a:endParaRPr>
          </a:p>
          <a:p>
            <a:pPr algn="ctr" defTabSz="914363">
              <a:defRPr/>
            </a:pPr>
            <a:endParaRPr lang="en-GB" b="1" kern="0" dirty="0">
              <a:solidFill>
                <a:srgbClr val="FFFFFF"/>
              </a:solidFill>
              <a:latin typeface="Segoe UI Light" pitchFamily="34" charset="0"/>
              <a:cs typeface="Segoe UI Light" pitchFamily="34" charset="0"/>
            </a:endParaRPr>
          </a:p>
        </p:txBody>
      </p:sp>
      <p:graphicFrame>
        <p:nvGraphicFramePr>
          <p:cNvPr id="26" name="Table 25"/>
          <p:cNvGraphicFramePr>
            <a:graphicFrameLocks noGrp="1"/>
          </p:cNvGraphicFramePr>
          <p:nvPr/>
        </p:nvGraphicFramePr>
        <p:xfrm>
          <a:off x="3661479" y="2355677"/>
          <a:ext cx="3617450" cy="2819400"/>
        </p:xfrm>
        <a:graphic>
          <a:graphicData uri="http://schemas.openxmlformats.org/drawingml/2006/table">
            <a:tbl>
              <a:tblPr firstRow="1" bandRow="1">
                <a:tableStyleId>{5C22544A-7EE6-4342-B048-85BDC9FD1C3A}</a:tableStyleId>
              </a:tblPr>
              <a:tblGrid>
                <a:gridCol w="1702896">
                  <a:extLst>
                    <a:ext uri="{9D8B030D-6E8A-4147-A177-3AD203B41FA5}">
                      <a16:colId xmlns:a16="http://schemas.microsoft.com/office/drawing/2014/main" val="20000"/>
                    </a:ext>
                  </a:extLst>
                </a:gridCol>
                <a:gridCol w="887934">
                  <a:extLst>
                    <a:ext uri="{9D8B030D-6E8A-4147-A177-3AD203B41FA5}">
                      <a16:colId xmlns:a16="http://schemas.microsoft.com/office/drawing/2014/main" val="20001"/>
                    </a:ext>
                  </a:extLst>
                </a:gridCol>
                <a:gridCol w="1026620">
                  <a:extLst>
                    <a:ext uri="{9D8B030D-6E8A-4147-A177-3AD203B41FA5}">
                      <a16:colId xmlns:a16="http://schemas.microsoft.com/office/drawing/2014/main" val="20002"/>
                    </a:ext>
                  </a:extLst>
                </a:gridCol>
              </a:tblGrid>
              <a:tr h="250035">
                <a:tc gridSpan="3">
                  <a:txBody>
                    <a:bodyPr/>
                    <a:lstStyle/>
                    <a:p>
                      <a:pPr algn="ctr"/>
                      <a:r>
                        <a:rPr lang="en-US" sz="1100" dirty="0"/>
                        <a:t>System Center 2012 R2 Licensing</a:t>
                      </a:r>
                    </a:p>
                  </a:txBody>
                  <a:tcPr anchor="ctr">
                    <a:solidFill>
                      <a:srgbClr val="000C47"/>
                    </a:solidFill>
                  </a:tcPr>
                </a:tc>
                <a:tc hMerge="1">
                  <a:txBody>
                    <a:bodyPr/>
                    <a:lstStyle/>
                    <a:p>
                      <a:pPr algn="ctr"/>
                      <a:endParaRPr lang="en-US" sz="1100" dirty="0"/>
                    </a:p>
                  </a:txBody>
                  <a:tcPr anchor="ctr">
                    <a:solidFill>
                      <a:srgbClr val="000C47"/>
                    </a:solidFill>
                  </a:tcPr>
                </a:tc>
                <a:tc hMerge="1">
                  <a:txBody>
                    <a:bodyPr/>
                    <a:lstStyle/>
                    <a:p>
                      <a:pPr algn="ctr"/>
                      <a:endParaRPr lang="en-US" sz="1100" dirty="0"/>
                    </a:p>
                  </a:txBody>
                  <a:tcPr anchor="ctr">
                    <a:solidFill>
                      <a:srgbClr val="000C47"/>
                    </a:solidFill>
                  </a:tcPr>
                </a:tc>
                <a:extLst>
                  <a:ext uri="{0D108BD9-81ED-4DB2-BD59-A6C34878D82A}">
                    <a16:rowId xmlns:a16="http://schemas.microsoft.com/office/drawing/2014/main" val="10000"/>
                  </a:ext>
                </a:extLst>
              </a:tr>
              <a:tr h="227060">
                <a:tc>
                  <a:txBody>
                    <a:bodyPr/>
                    <a:lstStyle/>
                    <a:p>
                      <a:pPr algn="ctr"/>
                      <a:endParaRPr lang="en-US" sz="1100" b="1" dirty="0">
                        <a:solidFill>
                          <a:schemeClr val="bg1"/>
                        </a:solidFill>
                      </a:endParaRPr>
                    </a:p>
                  </a:txBody>
                  <a:tcPr anchor="ctr">
                    <a:solidFill>
                      <a:srgbClr val="000C47"/>
                    </a:solidFill>
                  </a:tcPr>
                </a:tc>
                <a:tc>
                  <a:txBody>
                    <a:bodyPr/>
                    <a:lstStyle/>
                    <a:p>
                      <a:pPr algn="ctr"/>
                      <a:r>
                        <a:rPr lang="en-US" sz="1100" b="1" dirty="0">
                          <a:solidFill>
                            <a:schemeClr val="bg1"/>
                          </a:solidFill>
                        </a:rPr>
                        <a:t>Standard</a:t>
                      </a:r>
                    </a:p>
                  </a:txBody>
                  <a:tcPr anchor="ctr">
                    <a:solidFill>
                      <a:srgbClr val="000C47"/>
                    </a:solidFill>
                  </a:tcPr>
                </a:tc>
                <a:tc>
                  <a:txBody>
                    <a:bodyPr/>
                    <a:lstStyle/>
                    <a:p>
                      <a:pPr algn="ctr"/>
                      <a:r>
                        <a:rPr lang="en-US" sz="1100" b="1" dirty="0">
                          <a:solidFill>
                            <a:schemeClr val="bg1"/>
                          </a:solidFill>
                        </a:rPr>
                        <a:t>Datacenter</a:t>
                      </a:r>
                    </a:p>
                  </a:txBody>
                  <a:tcPr anchor="ctr">
                    <a:solidFill>
                      <a:srgbClr val="000C47"/>
                    </a:solidFill>
                  </a:tcPr>
                </a:tc>
                <a:extLst>
                  <a:ext uri="{0D108BD9-81ED-4DB2-BD59-A6C34878D82A}">
                    <a16:rowId xmlns:a16="http://schemas.microsoft.com/office/drawing/2014/main" val="10001"/>
                  </a:ext>
                </a:extLst>
              </a:tr>
              <a:tr h="373981">
                <a:tc>
                  <a:txBody>
                    <a:bodyPr/>
                    <a:lstStyle/>
                    <a:p>
                      <a:r>
                        <a:rPr lang="en-US" sz="1100" b="1" dirty="0">
                          <a:solidFill>
                            <a:schemeClr val="bg1"/>
                          </a:solidFill>
                        </a:rPr>
                        <a:t># of Physical CPUs</a:t>
                      </a:r>
                      <a:r>
                        <a:rPr lang="en-US" sz="1100" b="1" baseline="0" dirty="0">
                          <a:solidFill>
                            <a:schemeClr val="bg1"/>
                          </a:solidFill>
                        </a:rPr>
                        <a:t> per License</a:t>
                      </a:r>
                      <a:endParaRPr lang="en-US" sz="1100" b="1" dirty="0">
                        <a:solidFill>
                          <a:schemeClr val="bg1"/>
                        </a:solidFill>
                      </a:endParaRPr>
                    </a:p>
                  </a:txBody>
                  <a:tcPr anchor="ctr">
                    <a:noFill/>
                  </a:tcPr>
                </a:tc>
                <a:tc>
                  <a:txBody>
                    <a:bodyPr/>
                    <a:lstStyle/>
                    <a:p>
                      <a:pPr algn="ctr"/>
                      <a:r>
                        <a:rPr lang="en-US" sz="1100" b="1" dirty="0">
                          <a:solidFill>
                            <a:schemeClr val="bg1"/>
                          </a:solidFill>
                        </a:rPr>
                        <a:t>2</a:t>
                      </a:r>
                    </a:p>
                  </a:txBody>
                  <a:tcPr anchor="ctr">
                    <a:noFill/>
                  </a:tcPr>
                </a:tc>
                <a:tc>
                  <a:txBody>
                    <a:bodyPr/>
                    <a:lstStyle/>
                    <a:p>
                      <a:pPr algn="ctr"/>
                      <a:r>
                        <a:rPr lang="en-US" sz="1100" b="1" dirty="0">
                          <a:solidFill>
                            <a:schemeClr val="bg1"/>
                          </a:solidFill>
                        </a:rPr>
                        <a:t>2</a:t>
                      </a:r>
                    </a:p>
                  </a:txBody>
                  <a:tcPr anchor="ctr">
                    <a:noFill/>
                  </a:tcPr>
                </a:tc>
                <a:extLst>
                  <a:ext uri="{0D108BD9-81ED-4DB2-BD59-A6C34878D82A}">
                    <a16:rowId xmlns:a16="http://schemas.microsoft.com/office/drawing/2014/main" val="10002"/>
                  </a:ext>
                </a:extLst>
              </a:tr>
              <a:tr h="373981">
                <a:tc>
                  <a:txBody>
                    <a:bodyPr/>
                    <a:lstStyle/>
                    <a:p>
                      <a:r>
                        <a:rPr lang="en-US" sz="1100" b="1" dirty="0">
                          <a:solidFill>
                            <a:schemeClr val="bg1"/>
                          </a:solidFill>
                        </a:rPr>
                        <a:t># of Managed</a:t>
                      </a:r>
                      <a:r>
                        <a:rPr lang="en-US" sz="1100" b="1" baseline="0" dirty="0">
                          <a:solidFill>
                            <a:schemeClr val="bg1"/>
                          </a:solidFill>
                        </a:rPr>
                        <a:t> OSE’s per License</a:t>
                      </a:r>
                      <a:endParaRPr lang="en-US" sz="1100" b="1" dirty="0">
                        <a:solidFill>
                          <a:schemeClr val="bg1"/>
                        </a:solidFill>
                      </a:endParaRPr>
                    </a:p>
                  </a:txBody>
                  <a:tcPr anchor="ctr">
                    <a:noFill/>
                  </a:tcPr>
                </a:tc>
                <a:tc>
                  <a:txBody>
                    <a:bodyPr/>
                    <a:lstStyle/>
                    <a:p>
                      <a:pPr algn="ctr"/>
                      <a:r>
                        <a:rPr lang="en-US" sz="1100" b="1" dirty="0">
                          <a:solidFill>
                            <a:schemeClr val="bg1"/>
                          </a:solidFill>
                        </a:rPr>
                        <a:t>2 + Host</a:t>
                      </a:r>
                    </a:p>
                  </a:txBody>
                  <a:tcPr anchor="ctr">
                    <a:noFill/>
                  </a:tcPr>
                </a:tc>
                <a:tc>
                  <a:txBody>
                    <a:bodyPr/>
                    <a:lstStyle/>
                    <a:p>
                      <a:pPr algn="ctr"/>
                      <a:r>
                        <a:rPr lang="en-US" sz="1100" b="1" dirty="0">
                          <a:solidFill>
                            <a:schemeClr val="bg1"/>
                          </a:solidFill>
                        </a:rPr>
                        <a:t>Unlimited</a:t>
                      </a:r>
                    </a:p>
                  </a:txBody>
                  <a:tcPr anchor="ctr">
                    <a:noFill/>
                  </a:tcPr>
                </a:tc>
                <a:extLst>
                  <a:ext uri="{0D108BD9-81ED-4DB2-BD59-A6C34878D82A}">
                    <a16:rowId xmlns:a16="http://schemas.microsoft.com/office/drawing/2014/main" val="10003"/>
                  </a:ext>
                </a:extLst>
              </a:tr>
              <a:tr h="373981">
                <a:tc>
                  <a:txBody>
                    <a:bodyPr/>
                    <a:lstStyle/>
                    <a:p>
                      <a:r>
                        <a:rPr lang="en-US" sz="1100" b="1" dirty="0">
                          <a:solidFill>
                            <a:schemeClr val="bg1"/>
                          </a:solidFill>
                        </a:rPr>
                        <a:t>Includes all SC Mgmt. Components</a:t>
                      </a:r>
                    </a:p>
                  </a:txBody>
                  <a:tcPr anchor="ctr">
                    <a:noFill/>
                  </a:tcPr>
                </a:tc>
                <a:tc>
                  <a:txBody>
                    <a:bodyPr/>
                    <a:lstStyle/>
                    <a:p>
                      <a:pPr algn="ctr"/>
                      <a:r>
                        <a:rPr lang="en-US" sz="1100" b="1" dirty="0">
                          <a:solidFill>
                            <a:schemeClr val="bg1"/>
                          </a:solidFill>
                        </a:rPr>
                        <a:t>Yes</a:t>
                      </a:r>
                    </a:p>
                  </a:txBody>
                  <a:tcPr anchor="ctr">
                    <a:noFill/>
                  </a:tcPr>
                </a:tc>
                <a:tc>
                  <a:txBody>
                    <a:bodyPr/>
                    <a:lstStyle/>
                    <a:p>
                      <a:pPr algn="ctr"/>
                      <a:r>
                        <a:rPr lang="en-US" sz="1100" b="1" dirty="0">
                          <a:solidFill>
                            <a:schemeClr val="bg1"/>
                          </a:solidFill>
                        </a:rPr>
                        <a:t>Yes</a:t>
                      </a:r>
                    </a:p>
                  </a:txBody>
                  <a:tcPr anchor="ctr">
                    <a:noFill/>
                  </a:tcPr>
                </a:tc>
                <a:extLst>
                  <a:ext uri="{0D108BD9-81ED-4DB2-BD59-A6C34878D82A}">
                    <a16:rowId xmlns:a16="http://schemas.microsoft.com/office/drawing/2014/main" val="10004"/>
                  </a:ext>
                </a:extLst>
              </a:tr>
              <a:tr h="373981">
                <a:tc>
                  <a:txBody>
                    <a:bodyPr/>
                    <a:lstStyle/>
                    <a:p>
                      <a:r>
                        <a:rPr lang="en-US" sz="1100" b="1" dirty="0">
                          <a:solidFill>
                            <a:schemeClr val="bg1"/>
                          </a:solidFill>
                        </a:rPr>
                        <a:t>Includes SQL Server for Mgmt. Server</a:t>
                      </a:r>
                      <a:r>
                        <a:rPr lang="en-US" sz="1100" b="1" baseline="0" dirty="0">
                          <a:solidFill>
                            <a:schemeClr val="bg1"/>
                          </a:solidFill>
                        </a:rPr>
                        <a:t> Use</a:t>
                      </a:r>
                      <a:endParaRPr lang="en-US" sz="1100" b="1" dirty="0">
                        <a:solidFill>
                          <a:schemeClr val="bg1"/>
                        </a:solidFill>
                      </a:endParaRPr>
                    </a:p>
                  </a:txBody>
                  <a:tcPr anchor="ctr">
                    <a:noFill/>
                  </a:tcPr>
                </a:tc>
                <a:tc>
                  <a:txBody>
                    <a:bodyPr/>
                    <a:lstStyle/>
                    <a:p>
                      <a:pPr algn="ctr"/>
                      <a:r>
                        <a:rPr lang="en-US" sz="1100" b="1" dirty="0">
                          <a:solidFill>
                            <a:schemeClr val="bg1"/>
                          </a:solidFill>
                        </a:rPr>
                        <a:t>Yes</a:t>
                      </a:r>
                    </a:p>
                  </a:txBody>
                  <a:tcPr anchor="ctr">
                    <a:noFill/>
                  </a:tcPr>
                </a:tc>
                <a:tc>
                  <a:txBody>
                    <a:bodyPr/>
                    <a:lstStyle/>
                    <a:p>
                      <a:pPr algn="ctr"/>
                      <a:r>
                        <a:rPr lang="en-US" sz="1100" b="1" dirty="0">
                          <a:solidFill>
                            <a:schemeClr val="bg1"/>
                          </a:solidFill>
                        </a:rPr>
                        <a:t>Yes</a:t>
                      </a:r>
                    </a:p>
                  </a:txBody>
                  <a:tcPr anchor="ctr">
                    <a:noFill/>
                  </a:tcPr>
                </a:tc>
                <a:extLst>
                  <a:ext uri="{0D108BD9-81ED-4DB2-BD59-A6C34878D82A}">
                    <a16:rowId xmlns:a16="http://schemas.microsoft.com/office/drawing/2014/main" val="10005"/>
                  </a:ext>
                </a:extLst>
              </a:tr>
              <a:tr h="520903">
                <a:tc>
                  <a:txBody>
                    <a:bodyPr/>
                    <a:lstStyle/>
                    <a:p>
                      <a:r>
                        <a:rPr lang="en-US" sz="1100" b="1" dirty="0">
                          <a:solidFill>
                            <a:schemeClr val="bg1"/>
                          </a:solidFill>
                        </a:rPr>
                        <a:t>Open No Level (NL) &amp; Software Assurance (L&amp;SA) 2 year</a:t>
                      </a:r>
                      <a:r>
                        <a:rPr lang="en-US" sz="1100" b="1" baseline="0" dirty="0">
                          <a:solidFill>
                            <a:schemeClr val="bg1"/>
                          </a:solidFill>
                        </a:rPr>
                        <a:t> Pricing</a:t>
                      </a:r>
                      <a:endParaRPr lang="en-US" sz="1100" b="1" dirty="0">
                        <a:solidFill>
                          <a:schemeClr val="bg1"/>
                        </a:solidFill>
                      </a:endParaRPr>
                    </a:p>
                  </a:txBody>
                  <a:tcPr anchor="ctr">
                    <a:noFill/>
                  </a:tcPr>
                </a:tc>
                <a:tc>
                  <a:txBody>
                    <a:bodyPr/>
                    <a:lstStyle/>
                    <a:p>
                      <a:pPr algn="ctr"/>
                      <a:r>
                        <a:rPr lang="en-US" sz="1100" b="1" dirty="0">
                          <a:solidFill>
                            <a:schemeClr val="bg1"/>
                          </a:solidFill>
                        </a:rPr>
                        <a:t>$1,323</a:t>
                      </a:r>
                    </a:p>
                  </a:txBody>
                  <a:tcPr anchor="ctr">
                    <a:noFill/>
                  </a:tcPr>
                </a:tc>
                <a:tc>
                  <a:txBody>
                    <a:bodyPr/>
                    <a:lstStyle/>
                    <a:p>
                      <a:pPr algn="ctr"/>
                      <a:r>
                        <a:rPr lang="en-US" sz="1100" b="1" dirty="0">
                          <a:solidFill>
                            <a:schemeClr val="bg1"/>
                          </a:solidFill>
                        </a:rPr>
                        <a:t>$3,607</a:t>
                      </a:r>
                    </a:p>
                  </a:txBody>
                  <a:tcPr anchor="ctr">
                    <a:noFill/>
                  </a:tcPr>
                </a:tc>
                <a:extLst>
                  <a:ext uri="{0D108BD9-81ED-4DB2-BD59-A6C34878D82A}">
                    <a16:rowId xmlns:a16="http://schemas.microsoft.com/office/drawing/2014/main" val="10006"/>
                  </a:ext>
                </a:extLst>
              </a:tr>
            </a:tbl>
          </a:graphicData>
        </a:graphic>
      </p:graphicFrame>
      <p:graphicFrame>
        <p:nvGraphicFramePr>
          <p:cNvPr id="30" name="Table 29"/>
          <p:cNvGraphicFramePr>
            <a:graphicFrameLocks noGrp="1"/>
          </p:cNvGraphicFramePr>
          <p:nvPr/>
        </p:nvGraphicFramePr>
        <p:xfrm>
          <a:off x="7608711" y="2351750"/>
          <a:ext cx="3596641" cy="298008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663893">
                  <a:extLst>
                    <a:ext uri="{9D8B030D-6E8A-4147-A177-3AD203B41FA5}">
                      <a16:colId xmlns:a16="http://schemas.microsoft.com/office/drawing/2014/main" val="20001"/>
                    </a:ext>
                  </a:extLst>
                </a:gridCol>
                <a:gridCol w="663893">
                  <a:extLst>
                    <a:ext uri="{9D8B030D-6E8A-4147-A177-3AD203B41FA5}">
                      <a16:colId xmlns:a16="http://schemas.microsoft.com/office/drawing/2014/main" val="20002"/>
                    </a:ext>
                  </a:extLst>
                </a:gridCol>
                <a:gridCol w="744855">
                  <a:extLst>
                    <a:ext uri="{9D8B030D-6E8A-4147-A177-3AD203B41FA5}">
                      <a16:colId xmlns:a16="http://schemas.microsoft.com/office/drawing/2014/main" val="20003"/>
                    </a:ext>
                  </a:extLst>
                </a:gridCol>
              </a:tblGrid>
              <a:tr h="271992">
                <a:tc gridSpan="4">
                  <a:txBody>
                    <a:bodyPr/>
                    <a:lstStyle/>
                    <a:p>
                      <a:pPr algn="ctr"/>
                      <a:r>
                        <a:rPr lang="en-US" sz="1100" dirty="0"/>
                        <a:t>vCloud Suite Licensing</a:t>
                      </a:r>
                    </a:p>
                  </a:txBody>
                  <a:tcPr anchor="ctr">
                    <a:solidFill>
                      <a:srgbClr val="000C47"/>
                    </a:solidFill>
                  </a:tcPr>
                </a:tc>
                <a:tc hMerge="1">
                  <a:txBody>
                    <a:bodyPr/>
                    <a:lstStyle/>
                    <a:p>
                      <a:pPr algn="ctr"/>
                      <a:endParaRPr lang="en-US" sz="1100" dirty="0"/>
                    </a:p>
                  </a:txBody>
                  <a:tcPr anchor="ctr">
                    <a:solidFill>
                      <a:srgbClr val="000C47"/>
                    </a:solidFill>
                  </a:tcPr>
                </a:tc>
                <a:tc hMerge="1">
                  <a:txBody>
                    <a:bodyPr/>
                    <a:lstStyle/>
                    <a:p>
                      <a:endParaRPr lang="en-US"/>
                    </a:p>
                  </a:txBody>
                  <a:tcPr/>
                </a:tc>
                <a:tc hMerge="1">
                  <a:txBody>
                    <a:bodyPr/>
                    <a:lstStyle/>
                    <a:p>
                      <a:pPr algn="ctr"/>
                      <a:endParaRPr lang="en-US" sz="1100" dirty="0"/>
                    </a:p>
                  </a:txBody>
                  <a:tcPr anchor="ctr">
                    <a:solidFill>
                      <a:srgbClr val="000C47"/>
                    </a:solidFill>
                  </a:tcPr>
                </a:tc>
                <a:extLst>
                  <a:ext uri="{0D108BD9-81ED-4DB2-BD59-A6C34878D82A}">
                    <a16:rowId xmlns:a16="http://schemas.microsoft.com/office/drawing/2014/main" val="10000"/>
                  </a:ext>
                </a:extLst>
              </a:tr>
              <a:tr h="220354">
                <a:tc>
                  <a:txBody>
                    <a:bodyPr/>
                    <a:lstStyle/>
                    <a:p>
                      <a:pPr algn="ctr"/>
                      <a:endParaRPr lang="en-US" sz="1100" b="1" dirty="0">
                        <a:solidFill>
                          <a:schemeClr val="bg1"/>
                        </a:solidFill>
                      </a:endParaRPr>
                    </a:p>
                  </a:txBody>
                  <a:tcPr anchor="ctr">
                    <a:solidFill>
                      <a:srgbClr val="000C47"/>
                    </a:solidFill>
                  </a:tcPr>
                </a:tc>
                <a:tc>
                  <a:txBody>
                    <a:bodyPr/>
                    <a:lstStyle/>
                    <a:p>
                      <a:pPr algn="ctr"/>
                      <a:r>
                        <a:rPr lang="en-US" sz="1100" b="1" dirty="0">
                          <a:solidFill>
                            <a:schemeClr val="bg1"/>
                          </a:solidFill>
                        </a:rPr>
                        <a:t>Std.</a:t>
                      </a:r>
                    </a:p>
                  </a:txBody>
                  <a:tcPr anchor="ctr">
                    <a:solidFill>
                      <a:srgbClr val="000C47"/>
                    </a:solidFill>
                  </a:tcPr>
                </a:tc>
                <a:tc>
                  <a:txBody>
                    <a:bodyPr/>
                    <a:lstStyle/>
                    <a:p>
                      <a:pPr algn="ctr"/>
                      <a:r>
                        <a:rPr lang="en-US" sz="1100" b="1" dirty="0">
                          <a:solidFill>
                            <a:schemeClr val="bg1"/>
                          </a:solidFill>
                        </a:rPr>
                        <a:t>Adv.</a:t>
                      </a:r>
                    </a:p>
                  </a:txBody>
                  <a:tcPr anchor="ctr">
                    <a:solidFill>
                      <a:srgbClr val="000C47"/>
                    </a:solidFill>
                  </a:tcPr>
                </a:tc>
                <a:tc>
                  <a:txBody>
                    <a:bodyPr/>
                    <a:lstStyle/>
                    <a:p>
                      <a:pPr algn="ctr"/>
                      <a:r>
                        <a:rPr lang="en-US" sz="1100" b="1" dirty="0">
                          <a:solidFill>
                            <a:schemeClr val="bg1"/>
                          </a:solidFill>
                        </a:rPr>
                        <a:t>Ent.</a:t>
                      </a:r>
                    </a:p>
                  </a:txBody>
                  <a:tcPr anchor="ctr">
                    <a:solidFill>
                      <a:srgbClr val="000C47"/>
                    </a:solidFill>
                  </a:tcPr>
                </a:tc>
                <a:extLst>
                  <a:ext uri="{0D108BD9-81ED-4DB2-BD59-A6C34878D82A}">
                    <a16:rowId xmlns:a16="http://schemas.microsoft.com/office/drawing/2014/main" val="10001"/>
                  </a:ext>
                </a:extLst>
              </a:tr>
              <a:tr h="362936">
                <a:tc>
                  <a:txBody>
                    <a:bodyPr/>
                    <a:lstStyle/>
                    <a:p>
                      <a:r>
                        <a:rPr lang="en-US" sz="1100" b="1" dirty="0">
                          <a:solidFill>
                            <a:schemeClr val="bg1"/>
                          </a:solidFill>
                        </a:rPr>
                        <a:t># of Physical CPUs</a:t>
                      </a:r>
                      <a:r>
                        <a:rPr lang="en-US" sz="1100" b="1" baseline="0" dirty="0">
                          <a:solidFill>
                            <a:schemeClr val="bg1"/>
                          </a:solidFill>
                        </a:rPr>
                        <a:t> per License</a:t>
                      </a:r>
                      <a:endParaRPr lang="en-US" sz="1100" b="1" dirty="0">
                        <a:solidFill>
                          <a:schemeClr val="bg1"/>
                        </a:solidFill>
                      </a:endParaRPr>
                    </a:p>
                  </a:txBody>
                  <a:tcPr anchor="ctr">
                    <a:noFill/>
                  </a:tcPr>
                </a:tc>
                <a:tc>
                  <a:txBody>
                    <a:bodyPr/>
                    <a:lstStyle/>
                    <a:p>
                      <a:pPr algn="ctr"/>
                      <a:r>
                        <a:rPr lang="en-US" sz="1100" b="1" dirty="0">
                          <a:solidFill>
                            <a:schemeClr val="bg1"/>
                          </a:solidFill>
                        </a:rPr>
                        <a:t>1</a:t>
                      </a:r>
                    </a:p>
                  </a:txBody>
                  <a:tcPr anchor="ctr">
                    <a:noFill/>
                  </a:tcPr>
                </a:tc>
                <a:tc>
                  <a:txBody>
                    <a:bodyPr/>
                    <a:lstStyle/>
                    <a:p>
                      <a:pPr algn="ctr"/>
                      <a:r>
                        <a:rPr lang="en-US" sz="1100" b="1" dirty="0">
                          <a:solidFill>
                            <a:schemeClr val="bg1"/>
                          </a:solidFill>
                        </a:rPr>
                        <a:t>1</a:t>
                      </a:r>
                    </a:p>
                  </a:txBody>
                  <a:tcPr anchor="ctr">
                    <a:noFill/>
                  </a:tcPr>
                </a:tc>
                <a:tc>
                  <a:txBody>
                    <a:bodyPr/>
                    <a:lstStyle/>
                    <a:p>
                      <a:pPr algn="ctr"/>
                      <a:r>
                        <a:rPr lang="en-US" sz="1100" b="1" dirty="0">
                          <a:solidFill>
                            <a:schemeClr val="bg1"/>
                          </a:solidFill>
                        </a:rPr>
                        <a:t>1</a:t>
                      </a:r>
                    </a:p>
                  </a:txBody>
                  <a:tcPr anchor="ctr">
                    <a:noFill/>
                  </a:tcPr>
                </a:tc>
                <a:extLst>
                  <a:ext uri="{0D108BD9-81ED-4DB2-BD59-A6C34878D82A}">
                    <a16:rowId xmlns:a16="http://schemas.microsoft.com/office/drawing/2014/main" val="10002"/>
                  </a:ext>
                </a:extLst>
              </a:tr>
              <a:tr h="362936">
                <a:tc>
                  <a:txBody>
                    <a:bodyPr/>
                    <a:lstStyle/>
                    <a:p>
                      <a:r>
                        <a:rPr lang="en-US" sz="1100" b="1" dirty="0">
                          <a:solidFill>
                            <a:schemeClr val="bg1"/>
                          </a:solidFill>
                        </a:rPr>
                        <a:t># of Managed</a:t>
                      </a:r>
                      <a:r>
                        <a:rPr lang="en-US" sz="1100" b="1" baseline="0" dirty="0">
                          <a:solidFill>
                            <a:schemeClr val="bg1"/>
                          </a:solidFill>
                        </a:rPr>
                        <a:t> OSE’s per License</a:t>
                      </a:r>
                      <a:endParaRPr lang="en-US" sz="1100" b="1" dirty="0">
                        <a:solidFill>
                          <a:schemeClr val="bg1"/>
                        </a:solidFill>
                      </a:endParaRPr>
                    </a:p>
                  </a:txBody>
                  <a:tcPr anchor="ctr">
                    <a:noFill/>
                  </a:tcPr>
                </a:tc>
                <a:tc gridSpan="3">
                  <a:txBody>
                    <a:bodyPr/>
                    <a:lstStyle/>
                    <a:p>
                      <a:pPr algn="ctr"/>
                      <a:r>
                        <a:rPr lang="en-US" sz="1100" b="1" dirty="0">
                          <a:solidFill>
                            <a:schemeClr val="bg1"/>
                          </a:solidFill>
                        </a:rPr>
                        <a:t>Unlimited VMs</a:t>
                      </a:r>
                      <a:r>
                        <a:rPr lang="en-US" sz="1100" b="1" baseline="0" dirty="0">
                          <a:solidFill>
                            <a:schemeClr val="bg1"/>
                          </a:solidFill>
                        </a:rPr>
                        <a:t> on Hosts</a:t>
                      </a:r>
                      <a:endParaRPr lang="en-US" sz="1100" b="1" dirty="0">
                        <a:solidFill>
                          <a:schemeClr val="bg1"/>
                        </a:solidFill>
                      </a:endParaRPr>
                    </a:p>
                  </a:txBody>
                  <a:tcPr anchor="ctr">
                    <a:noFill/>
                  </a:tcPr>
                </a:tc>
                <a:tc hMerge="1">
                  <a:txBody>
                    <a:bodyPr/>
                    <a:lstStyle/>
                    <a:p>
                      <a:pPr algn="ctr"/>
                      <a:endParaRPr lang="en-US" sz="1100" b="1" dirty="0">
                        <a:solidFill>
                          <a:schemeClr val="bg1"/>
                        </a:solidFill>
                      </a:endParaRPr>
                    </a:p>
                  </a:txBody>
                  <a:tcPr anchor="ctr">
                    <a:noFill/>
                  </a:tcPr>
                </a:tc>
                <a:tc hMerge="1">
                  <a:txBody>
                    <a:bodyPr/>
                    <a:lstStyle/>
                    <a:p>
                      <a:pPr algn="ctr"/>
                      <a:endParaRPr lang="en-US" sz="1100" b="1" dirty="0">
                        <a:solidFill>
                          <a:schemeClr val="bg1"/>
                        </a:solidFill>
                      </a:endParaRPr>
                    </a:p>
                  </a:txBody>
                  <a:tcPr anchor="ctr">
                    <a:noFill/>
                  </a:tcPr>
                </a:tc>
                <a:extLst>
                  <a:ext uri="{0D108BD9-81ED-4DB2-BD59-A6C34878D82A}">
                    <a16:rowId xmlns:a16="http://schemas.microsoft.com/office/drawing/2014/main" val="10003"/>
                  </a:ext>
                </a:extLst>
              </a:tr>
              <a:tr h="315408">
                <a:tc>
                  <a:txBody>
                    <a:bodyPr/>
                    <a:lstStyle/>
                    <a:p>
                      <a:r>
                        <a:rPr lang="en-US" sz="1100" b="1" dirty="0">
                          <a:solidFill>
                            <a:schemeClr val="bg1"/>
                          </a:solidFill>
                        </a:rPr>
                        <a:t>Includes vSphere 5.1 Enterprise Plus</a:t>
                      </a:r>
                    </a:p>
                  </a:txBody>
                  <a:tcPr anchor="ctr">
                    <a:noFill/>
                  </a:tcPr>
                </a:tc>
                <a:tc>
                  <a:txBody>
                    <a:bodyPr/>
                    <a:lstStyle/>
                    <a:p>
                      <a:pPr algn="ctr"/>
                      <a:r>
                        <a:rPr lang="en-US" sz="1100" b="1" dirty="0">
                          <a:solidFill>
                            <a:schemeClr val="bg1"/>
                          </a:solidFill>
                        </a:rPr>
                        <a:t>Yes</a:t>
                      </a:r>
                    </a:p>
                  </a:txBody>
                  <a:tcPr anchor="ctr">
                    <a:noFill/>
                  </a:tcPr>
                </a:tc>
                <a:tc>
                  <a:txBody>
                    <a:bodyPr/>
                    <a:lstStyle/>
                    <a:p>
                      <a:pPr algn="ctr"/>
                      <a:r>
                        <a:rPr lang="en-US" sz="1100" b="1" dirty="0">
                          <a:solidFill>
                            <a:schemeClr val="bg1"/>
                          </a:solidFill>
                        </a:rPr>
                        <a:t>Yes</a:t>
                      </a:r>
                    </a:p>
                  </a:txBody>
                  <a:tcPr anchor="ctr">
                    <a:noFill/>
                  </a:tcPr>
                </a:tc>
                <a:tc>
                  <a:txBody>
                    <a:bodyPr/>
                    <a:lstStyle/>
                    <a:p>
                      <a:pPr algn="ctr"/>
                      <a:r>
                        <a:rPr lang="en-US" sz="1100" b="1" dirty="0">
                          <a:solidFill>
                            <a:schemeClr val="bg1"/>
                          </a:solidFill>
                        </a:rPr>
                        <a:t>Yes</a:t>
                      </a:r>
                    </a:p>
                  </a:txBody>
                  <a:tcPr anchor="ctr">
                    <a:noFill/>
                  </a:tcPr>
                </a:tc>
                <a:extLst>
                  <a:ext uri="{0D108BD9-81ED-4DB2-BD59-A6C34878D82A}">
                    <a16:rowId xmlns:a16="http://schemas.microsoft.com/office/drawing/2014/main" val="10004"/>
                  </a:ext>
                </a:extLst>
              </a:tr>
              <a:tr h="315408">
                <a:tc>
                  <a:txBody>
                    <a:bodyPr/>
                    <a:lstStyle/>
                    <a:p>
                      <a:r>
                        <a:rPr lang="en-US" sz="1100" b="1" dirty="0">
                          <a:solidFill>
                            <a:schemeClr val="bg1"/>
                          </a:solidFill>
                        </a:rPr>
                        <a:t>Includes vCenter 5.5</a:t>
                      </a:r>
                    </a:p>
                  </a:txBody>
                  <a:tcPr anchor="ctr">
                    <a:noFill/>
                  </a:tcPr>
                </a:tc>
                <a:tc>
                  <a:txBody>
                    <a:bodyPr/>
                    <a:lstStyle/>
                    <a:p>
                      <a:pPr algn="ctr"/>
                      <a:r>
                        <a:rPr lang="en-US" sz="1100" b="1" dirty="0">
                          <a:solidFill>
                            <a:schemeClr val="bg1"/>
                          </a:solidFill>
                        </a:rPr>
                        <a:t>No</a:t>
                      </a:r>
                    </a:p>
                  </a:txBody>
                  <a:tcPr anchor="ctr">
                    <a:noFill/>
                  </a:tcPr>
                </a:tc>
                <a:tc>
                  <a:txBody>
                    <a:bodyPr/>
                    <a:lstStyle/>
                    <a:p>
                      <a:pPr algn="ctr"/>
                      <a:r>
                        <a:rPr lang="en-US" sz="1100" b="1" dirty="0">
                          <a:solidFill>
                            <a:schemeClr val="bg1"/>
                          </a:solidFill>
                        </a:rPr>
                        <a:t>No</a:t>
                      </a:r>
                    </a:p>
                  </a:txBody>
                  <a:tcPr anchor="ctr">
                    <a:noFill/>
                  </a:tcPr>
                </a:tc>
                <a:tc>
                  <a:txBody>
                    <a:bodyPr/>
                    <a:lstStyle/>
                    <a:p>
                      <a:pPr algn="ctr"/>
                      <a:r>
                        <a:rPr lang="en-US" sz="1100" b="1" dirty="0">
                          <a:solidFill>
                            <a:schemeClr val="bg1"/>
                          </a:solidFill>
                        </a:rPr>
                        <a:t>No</a:t>
                      </a:r>
                    </a:p>
                  </a:txBody>
                  <a:tcPr anchor="ctr">
                    <a:noFill/>
                  </a:tcPr>
                </a:tc>
                <a:extLst>
                  <a:ext uri="{0D108BD9-81ED-4DB2-BD59-A6C34878D82A}">
                    <a16:rowId xmlns:a16="http://schemas.microsoft.com/office/drawing/2014/main" val="10005"/>
                  </a:ext>
                </a:extLst>
              </a:tr>
              <a:tr h="315408">
                <a:tc>
                  <a:txBody>
                    <a:bodyPr/>
                    <a:lstStyle/>
                    <a:p>
                      <a:r>
                        <a:rPr lang="en-US" sz="1100" b="1" dirty="0">
                          <a:solidFill>
                            <a:schemeClr val="bg1"/>
                          </a:solidFill>
                        </a:rPr>
                        <a:t>Includes all</a:t>
                      </a:r>
                      <a:r>
                        <a:rPr lang="en-US" sz="1100" b="1" baseline="0" dirty="0">
                          <a:solidFill>
                            <a:schemeClr val="bg1"/>
                          </a:solidFill>
                        </a:rPr>
                        <a:t> required database licenses</a:t>
                      </a:r>
                      <a:endParaRPr lang="en-US" sz="1100" b="1" dirty="0">
                        <a:solidFill>
                          <a:schemeClr val="bg1"/>
                        </a:solidFill>
                      </a:endParaRPr>
                    </a:p>
                  </a:txBody>
                  <a:tcPr anchor="ctr">
                    <a:noFill/>
                  </a:tcPr>
                </a:tc>
                <a:tc>
                  <a:txBody>
                    <a:bodyPr/>
                    <a:lstStyle/>
                    <a:p>
                      <a:pPr algn="ctr"/>
                      <a:r>
                        <a:rPr lang="en-US" sz="1100" b="1" dirty="0">
                          <a:solidFill>
                            <a:schemeClr val="bg1"/>
                          </a:solidFill>
                        </a:rPr>
                        <a:t>No</a:t>
                      </a:r>
                    </a:p>
                  </a:txBody>
                  <a:tcPr anchor="ctr">
                    <a:noFill/>
                  </a:tcPr>
                </a:tc>
                <a:tc>
                  <a:txBody>
                    <a:bodyPr/>
                    <a:lstStyle/>
                    <a:p>
                      <a:pPr algn="ctr"/>
                      <a:r>
                        <a:rPr lang="en-US" sz="1100" b="1" dirty="0">
                          <a:solidFill>
                            <a:schemeClr val="bg1"/>
                          </a:solidFill>
                        </a:rPr>
                        <a:t>No</a:t>
                      </a:r>
                    </a:p>
                  </a:txBody>
                  <a:tcPr anchor="ctr">
                    <a:noFill/>
                  </a:tcPr>
                </a:tc>
                <a:tc>
                  <a:txBody>
                    <a:bodyPr/>
                    <a:lstStyle/>
                    <a:p>
                      <a:pPr algn="ctr"/>
                      <a:r>
                        <a:rPr lang="en-US" sz="1100" b="1" dirty="0">
                          <a:solidFill>
                            <a:schemeClr val="bg1"/>
                          </a:solidFill>
                        </a:rPr>
                        <a:t>No</a:t>
                      </a:r>
                    </a:p>
                  </a:txBody>
                  <a:tcPr anchor="ctr">
                    <a:noFill/>
                  </a:tcPr>
                </a:tc>
                <a:extLst>
                  <a:ext uri="{0D108BD9-81ED-4DB2-BD59-A6C34878D82A}">
                    <a16:rowId xmlns:a16="http://schemas.microsoft.com/office/drawing/2014/main" val="10006"/>
                  </a:ext>
                </a:extLst>
              </a:tr>
              <a:tr h="0">
                <a:tc>
                  <a:txBody>
                    <a:bodyPr/>
                    <a:lstStyle/>
                    <a:p>
                      <a:r>
                        <a:rPr lang="en-US" sz="1100" b="1" dirty="0">
                          <a:solidFill>
                            <a:schemeClr val="bg1"/>
                          </a:solidFill>
                        </a:rPr>
                        <a:t>Retail Pricing per CPU (No S&amp;S)</a:t>
                      </a:r>
                    </a:p>
                  </a:txBody>
                  <a:tcPr anchor="ctr">
                    <a:noFill/>
                  </a:tcPr>
                </a:tc>
                <a:tc>
                  <a:txBody>
                    <a:bodyPr/>
                    <a:lstStyle/>
                    <a:p>
                      <a:pPr algn="ctr"/>
                      <a:r>
                        <a:rPr lang="en-US" sz="1100" b="1" dirty="0">
                          <a:solidFill>
                            <a:schemeClr val="bg1"/>
                          </a:solidFill>
                        </a:rPr>
                        <a:t>$4,995</a:t>
                      </a:r>
                    </a:p>
                  </a:txBody>
                  <a:tcPr anchor="ctr">
                    <a:noFill/>
                  </a:tcPr>
                </a:tc>
                <a:tc>
                  <a:txBody>
                    <a:bodyPr/>
                    <a:lstStyle/>
                    <a:p>
                      <a:pPr algn="ctr"/>
                      <a:r>
                        <a:rPr lang="en-US" sz="1100" b="1" dirty="0">
                          <a:solidFill>
                            <a:schemeClr val="bg1"/>
                          </a:solidFill>
                        </a:rPr>
                        <a:t>$7,495</a:t>
                      </a:r>
                    </a:p>
                  </a:txBody>
                  <a:tcPr anchor="ctr">
                    <a:noFill/>
                  </a:tcPr>
                </a:tc>
                <a:tc>
                  <a:txBody>
                    <a:bodyPr/>
                    <a:lstStyle/>
                    <a:p>
                      <a:pPr algn="ctr"/>
                      <a:r>
                        <a:rPr lang="en-US" sz="1100" b="1" dirty="0">
                          <a:solidFill>
                            <a:schemeClr val="bg1"/>
                          </a:solidFill>
                        </a:rPr>
                        <a:t>$11,495</a:t>
                      </a:r>
                    </a:p>
                  </a:txBody>
                  <a:tcPr anchor="ctr">
                    <a:noFill/>
                  </a:tcPr>
                </a:tc>
                <a:extLst>
                  <a:ext uri="{0D108BD9-81ED-4DB2-BD59-A6C34878D82A}">
                    <a16:rowId xmlns:a16="http://schemas.microsoft.com/office/drawing/2014/main" val="10007"/>
                  </a:ext>
                </a:extLst>
              </a:tr>
            </a:tbl>
          </a:graphicData>
        </a:graphic>
      </p:graphicFrame>
      <p:sp>
        <p:nvSpPr>
          <p:cNvPr id="31" name="TextBox 30"/>
          <p:cNvSpPr txBox="1"/>
          <p:nvPr/>
        </p:nvSpPr>
        <p:spPr>
          <a:xfrm>
            <a:off x="7620000" y="5445283"/>
            <a:ext cx="3556000" cy="609398"/>
          </a:xfrm>
          <a:prstGeom prst="rect">
            <a:avLst/>
          </a:prstGeom>
          <a:noFill/>
        </p:spPr>
        <p:txBody>
          <a:bodyPr wrap="square" lIns="0" tIns="0" rIns="0" bIns="0" rtlCol="0">
            <a:spAutoFit/>
          </a:bodyPr>
          <a:lstStyle/>
          <a:p>
            <a:pPr>
              <a:lnSpc>
                <a:spcPct val="90000"/>
              </a:lnSpc>
            </a:pPr>
            <a:r>
              <a:rPr lang="en-US" sz="1100" b="1" spc="-50" dirty="0">
                <a:solidFill>
                  <a:srgbClr val="EFEFEF"/>
                </a:solidFill>
              </a:rPr>
              <a:t>vSphere 5.5 Standalone Per CPU Pricing (Excl. S&amp;S):</a:t>
            </a:r>
            <a:br>
              <a:rPr lang="en-US" sz="1100" b="1" spc="-50" dirty="0">
                <a:solidFill>
                  <a:srgbClr val="EFEFEF"/>
                </a:solidFill>
              </a:rPr>
            </a:br>
            <a:r>
              <a:rPr lang="en-US" sz="1100" spc="-50" dirty="0">
                <a:solidFill>
                  <a:srgbClr val="EFEFEF"/>
                </a:solidFill>
              </a:rPr>
              <a:t>Standard = $995</a:t>
            </a:r>
            <a:br>
              <a:rPr lang="en-US" sz="1100" spc="-50" dirty="0">
                <a:solidFill>
                  <a:srgbClr val="EFEFEF"/>
                </a:solidFill>
              </a:rPr>
            </a:br>
            <a:r>
              <a:rPr lang="en-US" sz="1100" spc="-50" dirty="0">
                <a:solidFill>
                  <a:srgbClr val="EFEFEF"/>
                </a:solidFill>
              </a:rPr>
              <a:t>Enterprise =  $2,875</a:t>
            </a:r>
          </a:p>
          <a:p>
            <a:pPr>
              <a:lnSpc>
                <a:spcPct val="90000"/>
              </a:lnSpc>
            </a:pPr>
            <a:r>
              <a:rPr lang="en-US" sz="1100" b="1" spc="-50" dirty="0">
                <a:solidFill>
                  <a:srgbClr val="EFEFEF"/>
                </a:solidFill>
              </a:rPr>
              <a:t>Enterprise Plus = $3,495</a:t>
            </a:r>
          </a:p>
        </p:txBody>
      </p:sp>
    </p:spTree>
    <p:extLst>
      <p:ext uri="{BB962C8B-B14F-4D97-AF65-F5344CB8AC3E}">
        <p14:creationId xmlns:p14="http://schemas.microsoft.com/office/powerpoint/2010/main" val="288413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Hyper-V Deployment Options</a:t>
            </a:r>
          </a:p>
        </p:txBody>
      </p:sp>
      <p:sp>
        <p:nvSpPr>
          <p:cNvPr id="9" name="Text Placeholder 8"/>
          <p:cNvSpPr>
            <a:spLocks noGrp="1"/>
          </p:cNvSpPr>
          <p:nvPr>
            <p:ph type="body" sz="quarter" idx="10"/>
          </p:nvPr>
        </p:nvSpPr>
        <p:spPr>
          <a:xfrm>
            <a:off x="520701" y="1447799"/>
            <a:ext cx="11282615" cy="5022914"/>
          </a:xfrm>
        </p:spPr>
        <p:txBody>
          <a:bodyPr/>
          <a:lstStyle/>
          <a:p>
            <a:r>
              <a:rPr lang="en-US" sz="3600" dirty="0"/>
              <a:t>Windows Server</a:t>
            </a:r>
          </a:p>
          <a:p>
            <a:pPr lvl="1"/>
            <a:r>
              <a:rPr lang="en-US" sz="2000" dirty="0"/>
              <a:t>Server with a GUI</a:t>
            </a:r>
          </a:p>
          <a:p>
            <a:pPr lvl="1"/>
            <a:r>
              <a:rPr lang="en-US" sz="2000" dirty="0"/>
              <a:t>Server Core Installation</a:t>
            </a:r>
          </a:p>
          <a:p>
            <a:pPr lvl="1"/>
            <a:r>
              <a:rPr lang="en-US" sz="2000" dirty="0"/>
              <a:t>Many roles available incl. Hyper-V</a:t>
            </a:r>
          </a:p>
          <a:p>
            <a:r>
              <a:rPr lang="en-US" sz="3600" dirty="0"/>
              <a:t>Hyper-V Server</a:t>
            </a:r>
          </a:p>
          <a:p>
            <a:pPr lvl="1"/>
            <a:r>
              <a:rPr lang="en-US" sz="2000" dirty="0"/>
              <a:t>Free Standalone Download</a:t>
            </a:r>
          </a:p>
          <a:p>
            <a:pPr lvl="1"/>
            <a:r>
              <a:rPr lang="en-US" sz="2000" dirty="0"/>
              <a:t>Contains hypervisor, driver model &amp;</a:t>
            </a:r>
            <a:br>
              <a:rPr lang="en-US" sz="2000" dirty="0"/>
            </a:br>
            <a:r>
              <a:rPr lang="en-US" sz="2000" dirty="0"/>
              <a:t>key virtualization components</a:t>
            </a:r>
          </a:p>
          <a:p>
            <a:pPr lvl="1"/>
            <a:r>
              <a:rPr lang="en-US" sz="2000" dirty="0"/>
              <a:t>Server Core minus other roles</a:t>
            </a:r>
          </a:p>
          <a:p>
            <a:r>
              <a:rPr lang="en-US" sz="3600" dirty="0"/>
              <a:t>From a Hyper-V perspective,</a:t>
            </a:r>
            <a:br>
              <a:rPr lang="en-US" sz="3600" dirty="0"/>
            </a:br>
            <a:r>
              <a:rPr lang="en-US" sz="3600" dirty="0"/>
              <a:t>all 3 deployment options</a:t>
            </a:r>
            <a:br>
              <a:rPr lang="en-US" sz="3600" dirty="0"/>
            </a:br>
            <a:r>
              <a:rPr lang="en-US" sz="3600" dirty="0"/>
              <a:t>have identical capabilities</a:t>
            </a:r>
          </a:p>
        </p:txBody>
      </p:sp>
      <p:pic>
        <p:nvPicPr>
          <p:cNvPr id="10" name="Picture 9"/>
          <p:cNvPicPr>
            <a:picLocks noChangeAspect="1"/>
          </p:cNvPicPr>
          <p:nvPr/>
        </p:nvPicPr>
        <p:blipFill>
          <a:blip r:embed="rId3"/>
          <a:stretch>
            <a:fillRect/>
          </a:stretch>
        </p:blipFill>
        <p:spPr>
          <a:xfrm>
            <a:off x="6381764" y="1447799"/>
            <a:ext cx="5187321" cy="3869906"/>
          </a:xfrm>
          <a:prstGeom prst="rect">
            <a:avLst/>
          </a:prstGeom>
          <a:effectLst>
            <a:softEdge rad="63500"/>
          </a:effectLst>
        </p:spPr>
      </p:pic>
      <p:pic>
        <p:nvPicPr>
          <p:cNvPr id="11" name="Picture 10"/>
          <p:cNvPicPr>
            <a:picLocks noChangeAspect="1"/>
          </p:cNvPicPr>
          <p:nvPr/>
        </p:nvPicPr>
        <p:blipFill>
          <a:blip r:embed="rId4"/>
          <a:stretch>
            <a:fillRect/>
          </a:stretch>
        </p:blipFill>
        <p:spPr>
          <a:xfrm>
            <a:off x="6373137" y="1449792"/>
            <a:ext cx="5219243" cy="3950344"/>
          </a:xfrm>
          <a:prstGeom prst="rect">
            <a:avLst/>
          </a:prstGeom>
          <a:effectLst>
            <a:softEdge rad="63500"/>
          </a:effectLst>
        </p:spPr>
      </p:pic>
      <p:pic>
        <p:nvPicPr>
          <p:cNvPr id="12" name="Picture 11"/>
          <p:cNvPicPr>
            <a:picLocks noChangeAspect="1"/>
          </p:cNvPicPr>
          <p:nvPr/>
        </p:nvPicPr>
        <p:blipFill>
          <a:blip r:embed="rId5"/>
          <a:stretch>
            <a:fillRect/>
          </a:stretch>
        </p:blipFill>
        <p:spPr>
          <a:xfrm>
            <a:off x="6341256" y="1447799"/>
            <a:ext cx="5283002" cy="3950208"/>
          </a:xfrm>
          <a:prstGeom prst="rect">
            <a:avLst/>
          </a:prstGeom>
          <a:effectLst>
            <a:softEdge rad="63500"/>
          </a:effectLst>
        </p:spPr>
      </p:pic>
      <p:pic>
        <p:nvPicPr>
          <p:cNvPr id="13" name="Picture 12"/>
          <p:cNvPicPr/>
          <p:nvPr/>
        </p:nvPicPr>
        <p:blipFill>
          <a:blip r:embed="rId6" cstate="print">
            <a:extLst>
              <a:ext uri="{28A0092B-C50C-407E-A947-70E740481C1C}">
                <a14:useLocalDpi xmlns:a14="http://schemas.microsoft.com/office/drawing/2010/main"/>
              </a:ext>
            </a:extLst>
          </a:blip>
          <a:stretch>
            <a:fillRect/>
          </a:stretch>
        </p:blipFill>
        <p:spPr>
          <a:xfrm>
            <a:off x="6306269" y="1449711"/>
            <a:ext cx="5381796" cy="3931045"/>
          </a:xfrm>
          <a:prstGeom prst="rect">
            <a:avLst/>
          </a:prstGeom>
          <a:effectLst>
            <a:softEdge rad="31750"/>
          </a:effectLst>
        </p:spPr>
      </p:pic>
      <p:pic>
        <p:nvPicPr>
          <p:cNvPr id="14" name="Picture 2"/>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6297643" y="1404590"/>
            <a:ext cx="5413600" cy="4021285"/>
          </a:xfrm>
          <a:prstGeom prst="rect">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14"/>
          <p:cNvPicPr/>
          <p:nvPr/>
        </p:nvPicPr>
        <p:blipFill>
          <a:blip r:embed="rId8"/>
          <a:stretch>
            <a:fillRect/>
          </a:stretch>
        </p:blipFill>
        <p:spPr>
          <a:xfrm>
            <a:off x="6205570" y="1445671"/>
            <a:ext cx="5597747" cy="3935085"/>
          </a:xfrm>
          <a:prstGeom prst="rect">
            <a:avLst/>
          </a:prstGeom>
          <a:effectLst>
            <a:softEdge rad="31750"/>
          </a:effectLst>
        </p:spPr>
      </p:pic>
    </p:spTree>
    <p:extLst>
      <p:ext uri="{BB962C8B-B14F-4D97-AF65-F5344CB8AC3E}">
        <p14:creationId xmlns:p14="http://schemas.microsoft.com/office/powerpoint/2010/main" val="2844050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500"/>
                                        <p:tgtEl>
                                          <p:spTgt spid="9">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animEffect transition="in" filter="fade">
                                      <p:cBhvr>
                                        <p:cTn id="23" dur="500"/>
                                        <p:tgtEl>
                                          <p:spTgt spid="9">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animEffect transition="in" filter="fade">
                                      <p:cBhvr>
                                        <p:cTn id="31" dur="500"/>
                                        <p:tgtEl>
                                          <p:spTgt spid="9">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9">
                                            <p:txEl>
                                              <p:pRg st="4" end="4"/>
                                            </p:txEl>
                                          </p:spTgt>
                                        </p:tgtEl>
                                        <p:attrNameLst>
                                          <p:attrName>style.visibility</p:attrName>
                                        </p:attrNameLst>
                                      </p:cBhvr>
                                      <p:to>
                                        <p:strVal val="visible"/>
                                      </p:to>
                                    </p:set>
                                    <p:animEffect transition="in" filter="fade">
                                      <p:cBhvr>
                                        <p:cTn id="39" dur="500"/>
                                        <p:tgtEl>
                                          <p:spTgt spid="9">
                                            <p:txEl>
                                              <p:pRg st="4" end="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xEl>
                                              <p:pRg st="5" end="5"/>
                                            </p:txEl>
                                          </p:spTgt>
                                        </p:tgtEl>
                                        <p:attrNameLst>
                                          <p:attrName>style.visibility</p:attrName>
                                        </p:attrNameLst>
                                      </p:cBhvr>
                                      <p:to>
                                        <p:strVal val="visible"/>
                                      </p:to>
                                    </p:set>
                                    <p:animEffect transition="in" filter="fade">
                                      <p:cBhvr>
                                        <p:cTn id="47" dur="500"/>
                                        <p:tgtEl>
                                          <p:spTgt spid="9">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
                                            <p:txEl>
                                              <p:pRg st="6" end="6"/>
                                            </p:txEl>
                                          </p:spTgt>
                                        </p:tgtEl>
                                        <p:attrNameLst>
                                          <p:attrName>style.visibility</p:attrName>
                                        </p:attrNameLst>
                                      </p:cBhvr>
                                      <p:to>
                                        <p:strVal val="visible"/>
                                      </p:to>
                                    </p:set>
                                    <p:animEffect transition="in" filter="fade">
                                      <p:cBhvr>
                                        <p:cTn id="52" dur="500"/>
                                        <p:tgtEl>
                                          <p:spTgt spid="9">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9">
                                            <p:txEl>
                                              <p:pRg st="7" end="7"/>
                                            </p:txEl>
                                          </p:spTgt>
                                        </p:tgtEl>
                                        <p:attrNameLst>
                                          <p:attrName>style.visibility</p:attrName>
                                        </p:attrNameLst>
                                      </p:cBhvr>
                                      <p:to>
                                        <p:strVal val="visible"/>
                                      </p:to>
                                    </p:set>
                                    <p:animEffect transition="in" filter="fade">
                                      <p:cBhvr>
                                        <p:cTn id="57" dur="500"/>
                                        <p:tgtEl>
                                          <p:spTgt spid="9">
                                            <p:txEl>
                                              <p:pRg st="7" end="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500"/>
                                        <p:tgtEl>
                                          <p:spTgt spid="15"/>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9">
                                            <p:txEl>
                                              <p:pRg st="8" end="8"/>
                                            </p:txEl>
                                          </p:spTgt>
                                        </p:tgtEl>
                                        <p:attrNameLst>
                                          <p:attrName>style.visibility</p:attrName>
                                        </p:attrNameLst>
                                      </p:cBhvr>
                                      <p:to>
                                        <p:strVal val="visible"/>
                                      </p:to>
                                    </p:set>
                                    <p:animEffect transition="in" filter="fade">
                                      <p:cBhvr>
                                        <p:cTn id="65"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1289077" y="4624038"/>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19249" y="228600"/>
            <a:ext cx="11458262" cy="757131"/>
          </a:xfrm>
        </p:spPr>
        <p:txBody>
          <a:bodyPr/>
          <a:lstStyle/>
          <a:p>
            <a:r>
              <a:rPr lang="en-US" dirty="0"/>
              <a:t>Before Windows Server 2012 R2</a:t>
            </a:r>
          </a:p>
        </p:txBody>
      </p:sp>
      <p:grpSp>
        <p:nvGrpSpPr>
          <p:cNvPr id="11" name="Group 10"/>
          <p:cNvGrpSpPr/>
          <p:nvPr/>
        </p:nvGrpSpPr>
        <p:grpSpPr>
          <a:xfrm>
            <a:off x="323189" y="4214852"/>
            <a:ext cx="1202472" cy="1271949"/>
            <a:chOff x="1175582" y="4805464"/>
            <a:chExt cx="1442966" cy="1526338"/>
          </a:xfrm>
        </p:grpSpPr>
        <p:sp>
          <p:nvSpPr>
            <p:cNvPr id="4" name="Oval 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gradFill>
                  <a:gsLst>
                    <a:gs pos="0">
                      <a:srgbClr val="EFEFEF"/>
                    </a:gs>
                    <a:gs pos="100000">
                      <a:srgbClr val="EFEFEF"/>
                    </a:gs>
                  </a:gsLst>
                  <a:lin ang="5400000" scaled="0"/>
                </a:gradFill>
              </a:endParaRPr>
            </a:p>
          </p:txBody>
        </p:sp>
        <p:sp>
          <p:nvSpPr>
            <p:cNvPr id="5" name="Text Box 10"/>
            <p:cNvSpPr txBox="1">
              <a:spLocks noChangeArrowheads="1"/>
            </p:cNvSpPr>
            <p:nvPr/>
          </p:nvSpPr>
          <p:spPr bwMode="auto">
            <a:xfrm>
              <a:off x="1175582" y="5882525"/>
              <a:ext cx="1442966" cy="449277"/>
            </a:xfrm>
            <a:prstGeom prst="rect">
              <a:avLst/>
            </a:prstGeom>
            <a:noFill/>
            <a:ln w="9525">
              <a:noFill/>
              <a:miter lim="800000"/>
              <a:headEnd/>
              <a:tailEnd/>
            </a:ln>
          </p:spPr>
          <p:txBody>
            <a:bodyPr wrap="square">
              <a:spAutoFit/>
            </a:bodyPr>
            <a:lstStyle/>
            <a:p>
              <a:pPr algn="ctr" defTabSz="914448"/>
              <a:r>
                <a:rPr lang="en-US" sz="1833" spc="-51" dirty="0">
                  <a:gradFill>
                    <a:gsLst>
                      <a:gs pos="1250">
                        <a:srgbClr val="00188F"/>
                      </a:gs>
                      <a:gs pos="100000">
                        <a:srgbClr val="00188F"/>
                      </a:gs>
                    </a:gsLst>
                    <a:lin ang="5400000" scaled="0"/>
                  </a:gradFill>
                </a:rPr>
                <a:t>June 2008</a:t>
              </a:r>
            </a:p>
          </p:txBody>
        </p:sp>
      </p:grpSp>
      <p:sp>
        <p:nvSpPr>
          <p:cNvPr id="10" name="Text Box 10"/>
          <p:cNvSpPr txBox="1">
            <a:spLocks noChangeArrowheads="1"/>
          </p:cNvSpPr>
          <p:nvPr/>
        </p:nvSpPr>
        <p:spPr bwMode="auto">
          <a:xfrm rot="18900000">
            <a:off x="731056" y="2751779"/>
            <a:ext cx="3359113" cy="656462"/>
          </a:xfrm>
          <a:prstGeom prst="rect">
            <a:avLst/>
          </a:prstGeom>
          <a:noFill/>
          <a:ln w="9525">
            <a:noFill/>
            <a:miter lim="800000"/>
            <a:headEnd/>
            <a:tailEnd/>
          </a:ln>
        </p:spPr>
        <p:txBody>
          <a:bodyPr wrap="square">
            <a:spAutoFit/>
          </a:bodyPr>
          <a:lstStyle/>
          <a:p>
            <a:pPr defTabSz="914448"/>
            <a:r>
              <a:rPr lang="en-US" sz="1833" spc="-51" dirty="0">
                <a:gradFill>
                  <a:gsLst>
                    <a:gs pos="1250">
                      <a:srgbClr val="00188F"/>
                    </a:gs>
                    <a:gs pos="100000">
                      <a:srgbClr val="00188F"/>
                    </a:gs>
                  </a:gsLst>
                  <a:lin ang="5400000" scaled="0"/>
                </a:gradFill>
              </a:rPr>
              <a:t>Hyper-V introduced in</a:t>
            </a:r>
            <a:br>
              <a:rPr lang="en-US" sz="1833" spc="-51" dirty="0">
                <a:gradFill>
                  <a:gsLst>
                    <a:gs pos="1250">
                      <a:srgbClr val="00188F"/>
                    </a:gs>
                    <a:gs pos="100000">
                      <a:srgbClr val="00188F"/>
                    </a:gs>
                  </a:gsLst>
                  <a:lin ang="5400000" scaled="0"/>
                </a:gradFill>
              </a:rPr>
            </a:br>
            <a:r>
              <a:rPr lang="en-US" sz="1833" spc="-51" dirty="0">
                <a:gradFill>
                  <a:gsLst>
                    <a:gs pos="1250">
                      <a:srgbClr val="00188F"/>
                    </a:gs>
                    <a:gs pos="100000">
                      <a:srgbClr val="00188F"/>
                    </a:gs>
                  </a:gsLst>
                  <a:lin ang="5400000" scaled="0"/>
                </a:gradFill>
              </a:rPr>
              <a:t>Windows Server 2008</a:t>
            </a:r>
          </a:p>
        </p:txBody>
      </p:sp>
      <p:cxnSp>
        <p:nvCxnSpPr>
          <p:cNvPr id="19" name="Straight Connector 18"/>
          <p:cNvCxnSpPr/>
          <p:nvPr/>
        </p:nvCxnSpPr>
        <p:spPr>
          <a:xfrm>
            <a:off x="2984480" y="4624038"/>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1774061" y="4214851"/>
            <a:ext cx="1643063" cy="1271952"/>
            <a:chOff x="882145" y="4805464"/>
            <a:chExt cx="1971675" cy="1526342"/>
          </a:xfrm>
        </p:grpSpPr>
        <p:sp>
          <p:nvSpPr>
            <p:cNvPr id="21" name="Oval 2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gradFill>
                  <a:gsLst>
                    <a:gs pos="0">
                      <a:srgbClr val="EFEFEF"/>
                    </a:gs>
                    <a:gs pos="100000">
                      <a:srgbClr val="EFEFEF"/>
                    </a:gs>
                  </a:gsLst>
                  <a:lin ang="5400000" scaled="0"/>
                </a:gradFill>
              </a:endParaRPr>
            </a:p>
          </p:txBody>
        </p:sp>
        <p:sp>
          <p:nvSpPr>
            <p:cNvPr id="22"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a:gradFill>
                    <a:gsLst>
                      <a:gs pos="1250">
                        <a:srgbClr val="00188F"/>
                      </a:gs>
                      <a:gs pos="100000">
                        <a:srgbClr val="00188F"/>
                      </a:gs>
                    </a:gsLst>
                    <a:lin ang="5400000" scaled="0"/>
                  </a:gradFill>
                </a:rPr>
                <a:t>October 2008</a:t>
              </a:r>
            </a:p>
          </p:txBody>
        </p:sp>
      </p:grpSp>
      <p:sp>
        <p:nvSpPr>
          <p:cNvPr id="23" name="Text Box 10"/>
          <p:cNvSpPr txBox="1">
            <a:spLocks noChangeArrowheads="1"/>
          </p:cNvSpPr>
          <p:nvPr/>
        </p:nvSpPr>
        <p:spPr bwMode="auto">
          <a:xfrm rot="18900000">
            <a:off x="2395998" y="2871844"/>
            <a:ext cx="3234996" cy="374398"/>
          </a:xfrm>
          <a:prstGeom prst="rect">
            <a:avLst/>
          </a:prstGeom>
          <a:noFill/>
          <a:ln w="9525">
            <a:noFill/>
            <a:miter lim="800000"/>
            <a:headEnd/>
            <a:tailEnd/>
          </a:ln>
        </p:spPr>
        <p:txBody>
          <a:bodyPr wrap="square">
            <a:spAutoFit/>
          </a:bodyPr>
          <a:lstStyle/>
          <a:p>
            <a:pPr defTabSz="914448"/>
            <a:r>
              <a:rPr lang="en-US" sz="1833" spc="-51" dirty="0">
                <a:gradFill>
                  <a:gsLst>
                    <a:gs pos="1250">
                      <a:srgbClr val="00188F"/>
                    </a:gs>
                    <a:gs pos="100000">
                      <a:srgbClr val="00188F"/>
                    </a:gs>
                  </a:gsLst>
                  <a:lin ang="5400000" scaled="0"/>
                </a:gradFill>
              </a:rPr>
              <a:t>Hyper-V Server 2008 launched</a:t>
            </a:r>
          </a:p>
        </p:txBody>
      </p:sp>
      <p:cxnSp>
        <p:nvCxnSpPr>
          <p:cNvPr id="24" name="Straight Connector 23"/>
          <p:cNvCxnSpPr/>
          <p:nvPr/>
        </p:nvCxnSpPr>
        <p:spPr>
          <a:xfrm>
            <a:off x="4770569" y="4624038"/>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3560151" y="4214851"/>
            <a:ext cx="1643063" cy="1271952"/>
            <a:chOff x="882145" y="4805464"/>
            <a:chExt cx="1971675" cy="1526342"/>
          </a:xfrm>
        </p:grpSpPr>
        <p:sp>
          <p:nvSpPr>
            <p:cNvPr id="26" name="Oval 2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gradFill>
                  <a:gsLst>
                    <a:gs pos="0">
                      <a:srgbClr val="EFEFEF"/>
                    </a:gs>
                    <a:gs pos="100000">
                      <a:srgbClr val="EFEFEF"/>
                    </a:gs>
                  </a:gsLst>
                  <a:lin ang="5400000" scaled="0"/>
                </a:gradFill>
              </a:endParaRPr>
            </a:p>
          </p:txBody>
        </p:sp>
        <p:sp>
          <p:nvSpPr>
            <p:cNvPr id="27"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a:gradFill>
                    <a:gsLst>
                      <a:gs pos="1250">
                        <a:srgbClr val="00188F"/>
                      </a:gs>
                      <a:gs pos="100000">
                        <a:srgbClr val="00188F"/>
                      </a:gs>
                    </a:gsLst>
                    <a:lin ang="5400000" scaled="0"/>
                  </a:gradFill>
                </a:rPr>
                <a:t>October 2009</a:t>
              </a:r>
            </a:p>
          </p:txBody>
        </p:sp>
      </p:grpSp>
      <p:sp>
        <p:nvSpPr>
          <p:cNvPr id="28" name="Text Box 10"/>
          <p:cNvSpPr txBox="1">
            <a:spLocks noChangeArrowheads="1"/>
          </p:cNvSpPr>
          <p:nvPr/>
        </p:nvSpPr>
        <p:spPr bwMode="auto">
          <a:xfrm rot="18900000">
            <a:off x="4137787" y="2503735"/>
            <a:ext cx="3514841" cy="938527"/>
          </a:xfrm>
          <a:prstGeom prst="rect">
            <a:avLst/>
          </a:prstGeom>
          <a:noFill/>
          <a:ln w="9525">
            <a:noFill/>
            <a:miter lim="800000"/>
            <a:headEnd/>
            <a:tailEnd/>
          </a:ln>
        </p:spPr>
        <p:txBody>
          <a:bodyPr wrap="square">
            <a:spAutoFit/>
          </a:bodyPr>
          <a:lstStyle/>
          <a:p>
            <a:pPr defTabSz="914448"/>
            <a:r>
              <a:rPr lang="en-US" sz="1833" spc="-51" dirty="0">
                <a:gradFill>
                  <a:gsLst>
                    <a:gs pos="1250">
                      <a:srgbClr val="00188F"/>
                    </a:gs>
                    <a:gs pos="100000">
                      <a:srgbClr val="00188F"/>
                    </a:gs>
                  </a:gsLst>
                  <a:lin ang="5400000" scaled="0"/>
                </a:gradFill>
              </a:rPr>
              <a:t>Windows Server 2008 R2 Hyper-V &amp; Hyper-V Server 2008 R2 launched</a:t>
            </a:r>
          </a:p>
        </p:txBody>
      </p:sp>
      <p:sp>
        <p:nvSpPr>
          <p:cNvPr id="32" name="TextBox 31"/>
          <p:cNvSpPr txBox="1"/>
          <p:nvPr/>
        </p:nvSpPr>
        <p:spPr>
          <a:xfrm>
            <a:off x="5774790" y="3750878"/>
            <a:ext cx="2761841" cy="1846275"/>
          </a:xfrm>
          <a:prstGeom prst="rect">
            <a:avLst/>
          </a:prstGeom>
          <a:solidFill>
            <a:schemeClr val="bg1"/>
          </a:solidFill>
        </p:spPr>
        <p:txBody>
          <a:bodyPr wrap="square" lIns="152400" tIns="76200" rIns="152400" bIns="76200" rtlCol="0">
            <a:spAutoFit/>
          </a:bodyPr>
          <a:lstStyle/>
          <a:p>
            <a:pPr defTabSz="914448"/>
            <a:r>
              <a:rPr lang="en-US" sz="1833" spc="-51" dirty="0">
                <a:gradFill>
                  <a:gsLst>
                    <a:gs pos="1250">
                      <a:srgbClr val="00188F"/>
                    </a:gs>
                    <a:gs pos="100000">
                      <a:srgbClr val="00188F"/>
                    </a:gs>
                  </a:gsLst>
                  <a:lin ang="5400000" scaled="0"/>
                </a:gradFill>
              </a:rPr>
              <a:t>Live Migration</a:t>
            </a:r>
          </a:p>
          <a:p>
            <a:pPr defTabSz="914448"/>
            <a:r>
              <a:rPr lang="en-US" sz="1833" spc="-51" dirty="0">
                <a:gradFill>
                  <a:gsLst>
                    <a:gs pos="1250">
                      <a:srgbClr val="00188F"/>
                    </a:gs>
                    <a:gs pos="100000">
                      <a:srgbClr val="00188F"/>
                    </a:gs>
                  </a:gsLst>
                  <a:lin ang="5400000" scaled="0"/>
                </a:gradFill>
              </a:rPr>
              <a:t>Cluster Shared Volumes</a:t>
            </a:r>
          </a:p>
          <a:p>
            <a:pPr defTabSz="914448"/>
            <a:r>
              <a:rPr lang="en-US" sz="1833" spc="-51" dirty="0">
                <a:gradFill>
                  <a:gsLst>
                    <a:gs pos="1250">
                      <a:srgbClr val="00188F"/>
                    </a:gs>
                    <a:gs pos="100000">
                      <a:srgbClr val="00188F"/>
                    </a:gs>
                  </a:gsLst>
                  <a:lin ang="5400000" scaled="0"/>
                </a:gradFill>
              </a:rPr>
              <a:t>Processor Compatibility</a:t>
            </a:r>
          </a:p>
          <a:p>
            <a:pPr defTabSz="914448"/>
            <a:r>
              <a:rPr lang="en-US" sz="1833" spc="-51" dirty="0">
                <a:gradFill>
                  <a:gsLst>
                    <a:gs pos="1250">
                      <a:srgbClr val="00188F"/>
                    </a:gs>
                    <a:gs pos="100000">
                      <a:srgbClr val="00188F"/>
                    </a:gs>
                  </a:gsLst>
                  <a:lin ang="5400000" scaled="0"/>
                </a:gradFill>
              </a:rPr>
              <a:t>Hot-Add Storage</a:t>
            </a:r>
          </a:p>
          <a:p>
            <a:pPr defTabSz="914448"/>
            <a:r>
              <a:rPr lang="en-US" sz="1833" spc="-51" dirty="0">
                <a:gradFill>
                  <a:gsLst>
                    <a:gs pos="1250">
                      <a:srgbClr val="00188F"/>
                    </a:gs>
                    <a:gs pos="100000">
                      <a:srgbClr val="00188F"/>
                    </a:gs>
                  </a:gsLst>
                  <a:lin ang="5400000" scaled="0"/>
                </a:gradFill>
              </a:rPr>
              <a:t>Performance &amp; Scalability Improvements</a:t>
            </a:r>
          </a:p>
        </p:txBody>
      </p:sp>
      <p:cxnSp>
        <p:nvCxnSpPr>
          <p:cNvPr id="33" name="Straight Connector 32"/>
          <p:cNvCxnSpPr/>
          <p:nvPr/>
        </p:nvCxnSpPr>
        <p:spPr>
          <a:xfrm>
            <a:off x="6436274" y="4624037"/>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5225856" y="4214850"/>
            <a:ext cx="1643063" cy="1271952"/>
            <a:chOff x="882145" y="4805464"/>
            <a:chExt cx="1971675" cy="1526342"/>
          </a:xfrm>
        </p:grpSpPr>
        <p:sp>
          <p:nvSpPr>
            <p:cNvPr id="35" name="Oval 34"/>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gradFill>
                  <a:gsLst>
                    <a:gs pos="0">
                      <a:srgbClr val="EFEFEF"/>
                    </a:gs>
                    <a:gs pos="100000">
                      <a:srgbClr val="EFEFEF"/>
                    </a:gs>
                  </a:gsLst>
                  <a:lin ang="5400000" scaled="0"/>
                </a:gradFill>
              </a:endParaRPr>
            </a:p>
          </p:txBody>
        </p:sp>
        <p:sp>
          <p:nvSpPr>
            <p:cNvPr id="36"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a:gradFill>
                    <a:gsLst>
                      <a:gs pos="1250">
                        <a:srgbClr val="00188F"/>
                      </a:gs>
                      <a:gs pos="100000">
                        <a:srgbClr val="00188F"/>
                      </a:gs>
                    </a:gsLst>
                    <a:lin ang="5400000" scaled="0"/>
                  </a:gradFill>
                </a:rPr>
                <a:t>February 2011</a:t>
              </a:r>
            </a:p>
          </p:txBody>
        </p:sp>
      </p:grpSp>
      <p:sp>
        <p:nvSpPr>
          <p:cNvPr id="37" name="Text Box 10"/>
          <p:cNvSpPr txBox="1">
            <a:spLocks noChangeArrowheads="1"/>
          </p:cNvSpPr>
          <p:nvPr/>
        </p:nvSpPr>
        <p:spPr bwMode="auto">
          <a:xfrm rot="18900000">
            <a:off x="5870121" y="2591116"/>
            <a:ext cx="3414640" cy="938527"/>
          </a:xfrm>
          <a:prstGeom prst="rect">
            <a:avLst/>
          </a:prstGeom>
          <a:noFill/>
          <a:ln w="9525">
            <a:noFill/>
            <a:miter lim="800000"/>
            <a:headEnd/>
            <a:tailEnd/>
          </a:ln>
        </p:spPr>
        <p:txBody>
          <a:bodyPr wrap="square">
            <a:spAutoFit/>
          </a:bodyPr>
          <a:lstStyle/>
          <a:p>
            <a:pPr defTabSz="914448"/>
            <a:r>
              <a:rPr lang="en-US" sz="1833" spc="-51" dirty="0">
                <a:gradFill>
                  <a:gsLst>
                    <a:gs pos="1250">
                      <a:srgbClr val="00188F"/>
                    </a:gs>
                    <a:gs pos="100000">
                      <a:srgbClr val="00188F"/>
                    </a:gs>
                  </a:gsLst>
                  <a:lin ang="5400000" scaled="0"/>
                </a:gradFill>
              </a:rPr>
              <a:t>SP1 for Windows Server 2008 R2 &amp; Hyper-V Server 2008 R2 launched</a:t>
            </a:r>
          </a:p>
        </p:txBody>
      </p:sp>
      <p:sp>
        <p:nvSpPr>
          <p:cNvPr id="38" name="TextBox 37"/>
          <p:cNvSpPr txBox="1"/>
          <p:nvPr/>
        </p:nvSpPr>
        <p:spPr>
          <a:xfrm>
            <a:off x="7464338" y="4258266"/>
            <a:ext cx="2761841" cy="718017"/>
          </a:xfrm>
          <a:prstGeom prst="rect">
            <a:avLst/>
          </a:prstGeom>
          <a:solidFill>
            <a:schemeClr val="bg1"/>
          </a:solidFill>
        </p:spPr>
        <p:txBody>
          <a:bodyPr wrap="square" lIns="152400" tIns="76200" rIns="152400" bIns="76200" rtlCol="0">
            <a:spAutoFit/>
          </a:bodyPr>
          <a:lstStyle/>
          <a:p>
            <a:pPr defTabSz="914448"/>
            <a:r>
              <a:rPr lang="en-US" sz="1833" spc="-51" dirty="0">
                <a:gradFill>
                  <a:gsLst>
                    <a:gs pos="1250">
                      <a:srgbClr val="00188F"/>
                    </a:gs>
                    <a:gs pos="100000">
                      <a:srgbClr val="00188F"/>
                    </a:gs>
                  </a:gsLst>
                  <a:lin ang="5400000" scaled="0"/>
                </a:gradFill>
              </a:rPr>
              <a:t>Dynamic Memory</a:t>
            </a:r>
          </a:p>
          <a:p>
            <a:pPr defTabSz="914448"/>
            <a:r>
              <a:rPr lang="en-US" sz="1833" spc="-51" dirty="0">
                <a:gradFill>
                  <a:gsLst>
                    <a:gs pos="1250">
                      <a:srgbClr val="00188F"/>
                    </a:gs>
                    <a:gs pos="100000">
                      <a:srgbClr val="00188F"/>
                    </a:gs>
                  </a:gsLst>
                  <a:lin ang="5400000" scaled="0"/>
                </a:gradFill>
              </a:rPr>
              <a:t>RemoteFX</a:t>
            </a:r>
          </a:p>
        </p:txBody>
      </p:sp>
      <p:cxnSp>
        <p:nvCxnSpPr>
          <p:cNvPr id="40" name="Straight Connector 39"/>
          <p:cNvCxnSpPr/>
          <p:nvPr/>
        </p:nvCxnSpPr>
        <p:spPr>
          <a:xfrm>
            <a:off x="7985400" y="4624037"/>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6868837" y="4214849"/>
            <a:ext cx="1784083" cy="1271951"/>
            <a:chOff x="852468" y="4805464"/>
            <a:chExt cx="2140899" cy="1526341"/>
          </a:xfrm>
        </p:grpSpPr>
        <p:sp>
          <p:nvSpPr>
            <p:cNvPr id="31" name="Oval 3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gradFill>
                  <a:gsLst>
                    <a:gs pos="0">
                      <a:srgbClr val="EFEFEF"/>
                    </a:gs>
                    <a:gs pos="100000">
                      <a:srgbClr val="EFEFEF"/>
                    </a:gs>
                  </a:gsLst>
                  <a:lin ang="5400000" scaled="0"/>
                </a:gradFill>
              </a:endParaRPr>
            </a:p>
          </p:txBody>
        </p:sp>
        <p:sp>
          <p:nvSpPr>
            <p:cNvPr id="39" name="Text Box 10"/>
            <p:cNvSpPr txBox="1">
              <a:spLocks noChangeArrowheads="1"/>
            </p:cNvSpPr>
            <p:nvPr/>
          </p:nvSpPr>
          <p:spPr bwMode="auto">
            <a:xfrm>
              <a:off x="852468" y="5882528"/>
              <a:ext cx="2140899" cy="449277"/>
            </a:xfrm>
            <a:prstGeom prst="rect">
              <a:avLst/>
            </a:prstGeom>
            <a:noFill/>
            <a:ln w="9525">
              <a:noFill/>
              <a:miter lim="800000"/>
              <a:headEnd/>
              <a:tailEnd/>
            </a:ln>
          </p:spPr>
          <p:txBody>
            <a:bodyPr wrap="square">
              <a:spAutoFit/>
            </a:bodyPr>
            <a:lstStyle/>
            <a:p>
              <a:pPr algn="ctr" defTabSz="914448"/>
              <a:r>
                <a:rPr lang="en-US" sz="1833" spc="-51" dirty="0">
                  <a:gradFill>
                    <a:gsLst>
                      <a:gs pos="1250">
                        <a:srgbClr val="00188F"/>
                      </a:gs>
                      <a:gs pos="100000">
                        <a:srgbClr val="00188F"/>
                      </a:gs>
                    </a:gsLst>
                    <a:lin ang="5400000" scaled="0"/>
                  </a:gradFill>
                </a:rPr>
                <a:t>September 2012</a:t>
              </a:r>
            </a:p>
          </p:txBody>
        </p:sp>
      </p:grpSp>
      <p:sp>
        <p:nvSpPr>
          <p:cNvPr id="41" name="TextBox 40"/>
          <p:cNvSpPr txBox="1"/>
          <p:nvPr/>
        </p:nvSpPr>
        <p:spPr>
          <a:xfrm>
            <a:off x="9086522" y="3620248"/>
            <a:ext cx="2761841" cy="2410403"/>
          </a:xfrm>
          <a:prstGeom prst="rect">
            <a:avLst/>
          </a:prstGeom>
          <a:solidFill>
            <a:schemeClr val="bg1"/>
          </a:solidFill>
        </p:spPr>
        <p:txBody>
          <a:bodyPr wrap="square" lIns="152400" tIns="76200" rIns="152400" bIns="76200" rtlCol="0">
            <a:spAutoFit/>
          </a:bodyPr>
          <a:lstStyle/>
          <a:p>
            <a:pPr defTabSz="914448"/>
            <a:r>
              <a:rPr lang="en-US" sz="1833" spc="-51" dirty="0">
                <a:gradFill>
                  <a:gsLst>
                    <a:gs pos="1250">
                      <a:srgbClr val="00188F"/>
                    </a:gs>
                    <a:gs pos="100000">
                      <a:srgbClr val="00188F"/>
                    </a:gs>
                  </a:gsLst>
                  <a:lin ang="5400000" scaled="0"/>
                </a:gradFill>
              </a:rPr>
              <a:t>Huge Scalability</a:t>
            </a:r>
          </a:p>
          <a:p>
            <a:pPr defTabSz="914448"/>
            <a:r>
              <a:rPr lang="en-US" sz="1833" spc="-51" dirty="0">
                <a:gradFill>
                  <a:gsLst>
                    <a:gs pos="1250">
                      <a:srgbClr val="00188F"/>
                    </a:gs>
                    <a:gs pos="100000">
                      <a:srgbClr val="00188F"/>
                    </a:gs>
                  </a:gsLst>
                  <a:lin ang="5400000" scaled="0"/>
                </a:gradFill>
              </a:rPr>
              <a:t>Storage Spaces</a:t>
            </a:r>
          </a:p>
          <a:p>
            <a:pPr defTabSz="914448"/>
            <a:r>
              <a:rPr lang="en-US" sz="1833" spc="-51" dirty="0">
                <a:gradFill>
                  <a:gsLst>
                    <a:gs pos="1250">
                      <a:srgbClr val="00188F"/>
                    </a:gs>
                    <a:gs pos="100000">
                      <a:srgbClr val="00188F"/>
                    </a:gs>
                  </a:gsLst>
                  <a:lin ang="5400000" scaled="0"/>
                </a:gradFill>
              </a:rPr>
              <a:t>Metering &amp; QoS</a:t>
            </a:r>
          </a:p>
          <a:p>
            <a:pPr defTabSz="914448"/>
            <a:r>
              <a:rPr lang="en-US" sz="1833" spc="-51" dirty="0">
                <a:gradFill>
                  <a:gsLst>
                    <a:gs pos="1250">
                      <a:srgbClr val="00188F"/>
                    </a:gs>
                    <a:gs pos="100000">
                      <a:srgbClr val="00188F"/>
                    </a:gs>
                  </a:gsLst>
                  <a:lin ang="5400000" scaled="0"/>
                </a:gradFill>
              </a:rPr>
              <a:t>Migration Enhancements</a:t>
            </a:r>
          </a:p>
          <a:p>
            <a:pPr defTabSz="914448"/>
            <a:r>
              <a:rPr lang="en-US" sz="1833" spc="-51" dirty="0">
                <a:gradFill>
                  <a:gsLst>
                    <a:gs pos="1250">
                      <a:srgbClr val="00188F"/>
                    </a:gs>
                    <a:gs pos="100000">
                      <a:srgbClr val="00188F"/>
                    </a:gs>
                  </a:gsLst>
                  <a:lin ang="5400000" scaled="0"/>
                </a:gradFill>
              </a:rPr>
              <a:t>Extensibility</a:t>
            </a:r>
          </a:p>
          <a:p>
            <a:pPr defTabSz="914448"/>
            <a:r>
              <a:rPr lang="en-US" sz="1833" spc="-51" dirty="0">
                <a:gradFill>
                  <a:gsLst>
                    <a:gs pos="1250">
                      <a:srgbClr val="00188F"/>
                    </a:gs>
                    <a:gs pos="100000">
                      <a:srgbClr val="00188F"/>
                    </a:gs>
                  </a:gsLst>
                  <a:lin ang="5400000" scaled="0"/>
                </a:gradFill>
              </a:rPr>
              <a:t>Hardware Offloading</a:t>
            </a:r>
          </a:p>
          <a:p>
            <a:pPr defTabSz="914448"/>
            <a:r>
              <a:rPr lang="en-US" sz="1833" spc="-51" dirty="0">
                <a:gradFill>
                  <a:gsLst>
                    <a:gs pos="1250">
                      <a:srgbClr val="00188F"/>
                    </a:gs>
                    <a:gs pos="100000">
                      <a:srgbClr val="00188F"/>
                    </a:gs>
                  </a:gsLst>
                  <a:lin ang="5400000" scaled="0"/>
                </a:gradFill>
              </a:rPr>
              <a:t>Network Virtualization</a:t>
            </a:r>
          </a:p>
          <a:p>
            <a:pPr defTabSz="914448"/>
            <a:r>
              <a:rPr lang="en-US" sz="1833" spc="-51" dirty="0">
                <a:gradFill>
                  <a:gsLst>
                    <a:gs pos="1250">
                      <a:srgbClr val="00188F"/>
                    </a:gs>
                    <a:gs pos="100000">
                      <a:srgbClr val="00188F"/>
                    </a:gs>
                  </a:gsLst>
                  <a:lin ang="5400000" scaled="0"/>
                </a:gradFill>
              </a:rPr>
              <a:t>Replication</a:t>
            </a:r>
          </a:p>
        </p:txBody>
      </p:sp>
      <p:sp>
        <p:nvSpPr>
          <p:cNvPr id="42" name="Text Box 10"/>
          <p:cNvSpPr txBox="1">
            <a:spLocks noChangeArrowheads="1"/>
          </p:cNvSpPr>
          <p:nvPr/>
        </p:nvSpPr>
        <p:spPr bwMode="auto">
          <a:xfrm rot="18900000">
            <a:off x="7492910" y="2635103"/>
            <a:ext cx="3414640" cy="656462"/>
          </a:xfrm>
          <a:prstGeom prst="rect">
            <a:avLst/>
          </a:prstGeom>
          <a:noFill/>
          <a:ln w="9525">
            <a:noFill/>
            <a:miter lim="800000"/>
            <a:headEnd/>
            <a:tailEnd/>
          </a:ln>
        </p:spPr>
        <p:txBody>
          <a:bodyPr wrap="square">
            <a:spAutoFit/>
          </a:bodyPr>
          <a:lstStyle/>
          <a:p>
            <a:pPr defTabSz="914448"/>
            <a:r>
              <a:rPr lang="en-US" sz="1833" spc="-51" dirty="0">
                <a:gradFill>
                  <a:gsLst>
                    <a:gs pos="1250">
                      <a:srgbClr val="00188F"/>
                    </a:gs>
                    <a:gs pos="100000">
                      <a:srgbClr val="00188F"/>
                    </a:gs>
                  </a:gsLst>
                  <a:lin ang="5400000" scaled="0"/>
                </a:gradFill>
              </a:rPr>
              <a:t>Windows Server 2012 Hyper-V &amp; Hyper-V Server 2012 Launched</a:t>
            </a:r>
          </a:p>
        </p:txBody>
      </p:sp>
    </p:spTree>
    <p:extLst>
      <p:ext uri="{BB962C8B-B14F-4D97-AF65-F5344CB8AC3E}">
        <p14:creationId xmlns:p14="http://schemas.microsoft.com/office/powerpoint/2010/main" val="1398003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par>
                          <p:cTn id="21" fill="hold">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down)">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500"/>
                                        <p:tgtEl>
                                          <p:spTgt spid="19"/>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par>
                          <p:cTn id="34" fill="hold">
                            <p:stCondLst>
                              <p:cond delay="1000"/>
                            </p:stCondLst>
                            <p:childTnLst>
                              <p:par>
                                <p:cTn id="35" presetID="22" presetClass="entr" presetSubtype="4" fill="hold" grpId="0"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down)">
                                      <p:cBhvr>
                                        <p:cTn id="37" dur="500"/>
                                        <p:tgtEl>
                                          <p:spTgt spid="28"/>
                                        </p:tgtEl>
                                      </p:cBhvr>
                                    </p:animEffect>
                                  </p:childTnLst>
                                </p:cTn>
                              </p:par>
                            </p:childTnLst>
                          </p:cTn>
                        </p:par>
                        <p:par>
                          <p:cTn id="38" fill="hold">
                            <p:stCondLst>
                              <p:cond delay="1500"/>
                            </p:stCondLst>
                            <p:childTnLst>
                              <p:par>
                                <p:cTn id="39" presetID="22" presetClass="entr" presetSubtype="8" fill="hold" nodeType="after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wipe(left)">
                                      <p:cBhvr>
                                        <p:cTn id="41" dur="500"/>
                                        <p:tgtEl>
                                          <p:spTgt spid="24"/>
                                        </p:tgtEl>
                                      </p:cBhvr>
                                    </p:animEffect>
                                  </p:childTnLst>
                                </p:cTn>
                              </p:par>
                            </p:childTnLst>
                          </p:cTn>
                        </p:par>
                        <p:par>
                          <p:cTn id="42" fill="hold">
                            <p:stCondLst>
                              <p:cond delay="2000"/>
                            </p:stCondLst>
                            <p:childTnLst>
                              <p:par>
                                <p:cTn id="43" presetID="10" presetClass="entr" presetSubtype="0" fill="hold" grpId="0" nodeType="after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32"/>
                                        </p:tgtEl>
                                      </p:cBhvr>
                                    </p:animEffect>
                                    <p:set>
                                      <p:cBhvr>
                                        <p:cTn id="50" dur="1" fill="hold">
                                          <p:stCondLst>
                                            <p:cond delay="499"/>
                                          </p:stCondLst>
                                        </p:cTn>
                                        <p:tgtEl>
                                          <p:spTgt spid="32"/>
                                        </p:tgtEl>
                                        <p:attrNameLst>
                                          <p:attrName>style.visibility</p:attrName>
                                        </p:attrNameLst>
                                      </p:cBhvr>
                                      <p:to>
                                        <p:strVal val="hidden"/>
                                      </p:to>
                                    </p:set>
                                  </p:childTnLst>
                                </p:cTn>
                              </p:par>
                            </p:childTnLst>
                          </p:cTn>
                        </p:par>
                        <p:par>
                          <p:cTn id="51" fill="hold">
                            <p:stCondLst>
                              <p:cond delay="500"/>
                            </p:stCondLst>
                            <p:childTnLst>
                              <p:par>
                                <p:cTn id="52" presetID="10" presetClass="entr" presetSubtype="0" fill="hold" nodeType="after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fade">
                                      <p:cBhvr>
                                        <p:cTn id="54" dur="500"/>
                                        <p:tgtEl>
                                          <p:spTgt spid="34"/>
                                        </p:tgtEl>
                                      </p:cBhvr>
                                    </p:animEffect>
                                  </p:childTnLst>
                                </p:cTn>
                              </p:par>
                            </p:childTnLst>
                          </p:cTn>
                        </p:par>
                        <p:par>
                          <p:cTn id="55" fill="hold">
                            <p:stCondLst>
                              <p:cond delay="1000"/>
                            </p:stCondLst>
                            <p:childTnLst>
                              <p:par>
                                <p:cTn id="56" presetID="22" presetClass="entr" presetSubtype="4" fill="hold" grpId="0" nodeType="after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wipe(down)">
                                      <p:cBhvr>
                                        <p:cTn id="58" dur="500"/>
                                        <p:tgtEl>
                                          <p:spTgt spid="37"/>
                                        </p:tgtEl>
                                      </p:cBhvr>
                                    </p:animEffect>
                                  </p:childTnLst>
                                </p:cTn>
                              </p:par>
                            </p:childTnLst>
                          </p:cTn>
                        </p:par>
                        <p:par>
                          <p:cTn id="59" fill="hold">
                            <p:stCondLst>
                              <p:cond delay="1500"/>
                            </p:stCondLst>
                            <p:childTnLst>
                              <p:par>
                                <p:cTn id="60" presetID="22" presetClass="entr" presetSubtype="8" fill="hold" nodeType="after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wipe(left)">
                                      <p:cBhvr>
                                        <p:cTn id="62" dur="500"/>
                                        <p:tgtEl>
                                          <p:spTgt spid="33"/>
                                        </p:tgtEl>
                                      </p:cBhvr>
                                    </p:animEffect>
                                  </p:childTnLst>
                                </p:cTn>
                              </p:par>
                            </p:childTnLst>
                          </p:cTn>
                        </p:par>
                        <p:par>
                          <p:cTn id="63" fill="hold">
                            <p:stCondLst>
                              <p:cond delay="2000"/>
                            </p:stCondLst>
                            <p:childTnLst>
                              <p:par>
                                <p:cTn id="64" presetID="10" presetClass="entr" presetSubtype="0" fill="hold" grpId="0" nodeType="after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fade">
                                      <p:cBhvr>
                                        <p:cTn id="66" dur="500"/>
                                        <p:tgtEl>
                                          <p:spTgt spid="3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1" nodeType="clickEffect">
                                  <p:stCondLst>
                                    <p:cond delay="0"/>
                                  </p:stCondLst>
                                  <p:childTnLst>
                                    <p:animEffect transition="out" filter="fade">
                                      <p:cBhvr>
                                        <p:cTn id="70" dur="500"/>
                                        <p:tgtEl>
                                          <p:spTgt spid="38"/>
                                        </p:tgtEl>
                                      </p:cBhvr>
                                    </p:animEffect>
                                    <p:set>
                                      <p:cBhvr>
                                        <p:cTn id="71" dur="1" fill="hold">
                                          <p:stCondLst>
                                            <p:cond delay="499"/>
                                          </p:stCondLst>
                                        </p:cTn>
                                        <p:tgtEl>
                                          <p:spTgt spid="38"/>
                                        </p:tgtEl>
                                        <p:attrNameLst>
                                          <p:attrName>style.visibility</p:attrName>
                                        </p:attrNameLst>
                                      </p:cBhvr>
                                      <p:to>
                                        <p:strVal val="hidden"/>
                                      </p:to>
                                    </p:set>
                                  </p:childTnLst>
                                </p:cTn>
                              </p:par>
                            </p:childTnLst>
                          </p:cTn>
                        </p:par>
                        <p:par>
                          <p:cTn id="72" fill="hold">
                            <p:stCondLst>
                              <p:cond delay="500"/>
                            </p:stCondLst>
                            <p:childTnLst>
                              <p:par>
                                <p:cTn id="73" presetID="10" presetClass="entr" presetSubtype="0" fill="hold" nodeType="after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500"/>
                                        <p:tgtEl>
                                          <p:spTgt spid="30"/>
                                        </p:tgtEl>
                                      </p:cBhvr>
                                    </p:animEffect>
                                  </p:childTnLst>
                                </p:cTn>
                              </p:par>
                            </p:childTnLst>
                          </p:cTn>
                        </p:par>
                        <p:par>
                          <p:cTn id="76" fill="hold">
                            <p:stCondLst>
                              <p:cond delay="1000"/>
                            </p:stCondLst>
                            <p:childTnLst>
                              <p:par>
                                <p:cTn id="77" presetID="22" presetClass="entr" presetSubtype="4" fill="hold" grpId="0" nodeType="after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wipe(down)">
                                      <p:cBhvr>
                                        <p:cTn id="79" dur="500"/>
                                        <p:tgtEl>
                                          <p:spTgt spid="42"/>
                                        </p:tgtEl>
                                      </p:cBhvr>
                                    </p:animEffect>
                                  </p:childTnLst>
                                </p:cTn>
                              </p:par>
                            </p:childTnLst>
                          </p:cTn>
                        </p:par>
                        <p:par>
                          <p:cTn id="80" fill="hold">
                            <p:stCondLst>
                              <p:cond delay="1500"/>
                            </p:stCondLst>
                            <p:childTnLst>
                              <p:par>
                                <p:cTn id="81" presetID="22" presetClass="entr" presetSubtype="8" fill="hold" nodeType="afterEffect">
                                  <p:stCondLst>
                                    <p:cond delay="0"/>
                                  </p:stCondLst>
                                  <p:childTnLst>
                                    <p:set>
                                      <p:cBhvr>
                                        <p:cTn id="82" dur="1" fill="hold">
                                          <p:stCondLst>
                                            <p:cond delay="0"/>
                                          </p:stCondLst>
                                        </p:cTn>
                                        <p:tgtEl>
                                          <p:spTgt spid="40"/>
                                        </p:tgtEl>
                                        <p:attrNameLst>
                                          <p:attrName>style.visibility</p:attrName>
                                        </p:attrNameLst>
                                      </p:cBhvr>
                                      <p:to>
                                        <p:strVal val="visible"/>
                                      </p:to>
                                    </p:set>
                                    <p:animEffect transition="in" filter="wipe(left)">
                                      <p:cBhvr>
                                        <p:cTn id="83" dur="500"/>
                                        <p:tgtEl>
                                          <p:spTgt spid="40"/>
                                        </p:tgtEl>
                                      </p:cBhvr>
                                    </p:animEffect>
                                  </p:childTnLst>
                                </p:cTn>
                              </p:par>
                            </p:childTnLst>
                          </p:cTn>
                        </p:par>
                        <p:par>
                          <p:cTn id="84" fill="hold">
                            <p:stCondLst>
                              <p:cond delay="2000"/>
                            </p:stCondLst>
                            <p:childTnLst>
                              <p:par>
                                <p:cTn id="85" presetID="10" presetClass="entr" presetSubtype="0" fill="hold" grpId="0" nodeType="afterEffect">
                                  <p:stCondLst>
                                    <p:cond delay="0"/>
                                  </p:stCondLst>
                                  <p:childTnLst>
                                    <p:set>
                                      <p:cBhvr>
                                        <p:cTn id="86" dur="1" fill="hold">
                                          <p:stCondLst>
                                            <p:cond delay="0"/>
                                          </p:stCondLst>
                                        </p:cTn>
                                        <p:tgtEl>
                                          <p:spTgt spid="41"/>
                                        </p:tgtEl>
                                        <p:attrNameLst>
                                          <p:attrName>style.visibility</p:attrName>
                                        </p:attrNameLst>
                                      </p:cBhvr>
                                      <p:to>
                                        <p:strVal val="visible"/>
                                      </p:to>
                                    </p:set>
                                    <p:animEffect transition="in" filter="fade">
                                      <p:cBhvr>
                                        <p:cTn id="8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3" grpId="0"/>
      <p:bldP spid="28" grpId="0"/>
      <p:bldP spid="32" grpId="0" animBg="1"/>
      <p:bldP spid="32" grpId="1" animBg="1"/>
      <p:bldP spid="37" grpId="0"/>
      <p:bldP spid="38" grpId="0" animBg="1"/>
      <p:bldP spid="38" grpId="1" animBg="1"/>
      <p:bldP spid="41" grpId="0" animBg="1"/>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 name="Group 93"/>
          <p:cNvGrpSpPr/>
          <p:nvPr/>
        </p:nvGrpSpPr>
        <p:grpSpPr>
          <a:xfrm>
            <a:off x="5541704" y="1334092"/>
            <a:ext cx="6304487" cy="2686426"/>
            <a:chOff x="5575571" y="1322803"/>
            <a:chExt cx="6304487" cy="2686426"/>
          </a:xfrm>
        </p:grpSpPr>
        <p:sp>
          <p:nvSpPr>
            <p:cNvPr id="70" name="Rectangle 69"/>
            <p:cNvSpPr/>
            <p:nvPr/>
          </p:nvSpPr>
          <p:spPr bwMode="auto">
            <a:xfrm rot="5400000" flipV="1">
              <a:off x="7854597" y="-956223"/>
              <a:ext cx="1746435" cy="6304487"/>
            </a:xfrm>
            <a:prstGeom prst="rect">
              <a:avLst/>
            </a:prstGeom>
            <a:solidFill>
              <a:schemeClr val="bg2">
                <a:lumMod val="20000"/>
                <a:lumOff val="80000"/>
              </a:schemeClr>
            </a:solidFill>
            <a:ln w="381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EFEFEF"/>
                    </a:gs>
                    <a:gs pos="100000">
                      <a:srgbClr val="EFEFEF"/>
                    </a:gs>
                  </a:gsLst>
                  <a:lin ang="5400000" scaled="0"/>
                </a:gradFill>
              </a:endParaRPr>
            </a:p>
          </p:txBody>
        </p:sp>
        <p:sp>
          <p:nvSpPr>
            <p:cNvPr id="91" name="Bent-Up Arrow 90"/>
            <p:cNvSpPr/>
            <p:nvPr/>
          </p:nvSpPr>
          <p:spPr bwMode="auto">
            <a:xfrm rot="5400000" flipV="1">
              <a:off x="11030150" y="3159325"/>
              <a:ext cx="1153549" cy="546260"/>
            </a:xfrm>
            <a:prstGeom prst="bentUpArrow">
              <a:avLst>
                <a:gd name="adj1" fmla="val 41164"/>
                <a:gd name="adj2" fmla="val 46699"/>
                <a:gd name="adj3" fmla="val 50000"/>
              </a:avLst>
            </a:prstGeom>
            <a:solidFill>
              <a:schemeClr val="bg2">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EFEFEF"/>
                    </a:gs>
                    <a:gs pos="100000">
                      <a:srgbClr val="EFEFEF"/>
                    </a:gs>
                  </a:gsLst>
                  <a:lin ang="5400000" scaled="0"/>
                </a:gradFill>
              </a:endParaRPr>
            </a:p>
          </p:txBody>
        </p:sp>
      </p:grpSp>
      <p:grpSp>
        <p:nvGrpSpPr>
          <p:cNvPr id="93" name="Group 92"/>
          <p:cNvGrpSpPr/>
          <p:nvPr/>
        </p:nvGrpSpPr>
        <p:grpSpPr>
          <a:xfrm>
            <a:off x="7624714" y="4952861"/>
            <a:ext cx="4221472" cy="1571686"/>
            <a:chOff x="7658581" y="4941572"/>
            <a:chExt cx="4221472" cy="1571686"/>
          </a:xfrm>
        </p:grpSpPr>
        <p:sp>
          <p:nvSpPr>
            <p:cNvPr id="92" name="Right Arrow 91"/>
            <p:cNvSpPr/>
            <p:nvPr/>
          </p:nvSpPr>
          <p:spPr bwMode="auto">
            <a:xfrm rot="16200000">
              <a:off x="8655752" y="5097351"/>
              <a:ext cx="886823" cy="575266"/>
            </a:xfrm>
            <a:prstGeom prst="rightArrow">
              <a:avLst/>
            </a:prstGeom>
            <a:solidFill>
              <a:schemeClr val="bg2">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EFEFEF"/>
                    </a:gs>
                    <a:gs pos="100000">
                      <a:srgbClr val="EFEFEF"/>
                    </a:gs>
                  </a:gsLst>
                  <a:lin ang="5400000" scaled="0"/>
                </a:gradFill>
              </a:endParaRPr>
            </a:p>
          </p:txBody>
        </p:sp>
        <p:sp>
          <p:nvSpPr>
            <p:cNvPr id="53" name="Rectangle 52"/>
            <p:cNvSpPr/>
            <p:nvPr/>
          </p:nvSpPr>
          <p:spPr bwMode="auto">
            <a:xfrm rot="16200000">
              <a:off x="9291851" y="3925056"/>
              <a:ext cx="954932" cy="4221472"/>
            </a:xfrm>
            <a:prstGeom prst="rect">
              <a:avLst/>
            </a:prstGeom>
            <a:solidFill>
              <a:schemeClr val="bg2">
                <a:lumMod val="20000"/>
                <a:lumOff val="80000"/>
              </a:schemeClr>
            </a:solidFill>
            <a:ln w="381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EFEFEF"/>
                    </a:gs>
                    <a:gs pos="100000">
                      <a:srgbClr val="EFEFEF"/>
                    </a:gs>
                  </a:gsLst>
                  <a:lin ang="5400000" scaled="0"/>
                </a:gradFill>
              </a:endParaRPr>
            </a:p>
          </p:txBody>
        </p:sp>
      </p:grpSp>
      <p:sp>
        <p:nvSpPr>
          <p:cNvPr id="4" name="Title 3"/>
          <p:cNvSpPr>
            <a:spLocks noGrp="1"/>
          </p:cNvSpPr>
          <p:nvPr>
            <p:ph type="title"/>
          </p:nvPr>
        </p:nvSpPr>
        <p:spPr/>
        <p:txBody>
          <a:bodyPr/>
          <a:lstStyle/>
          <a:p>
            <a:r>
              <a:rPr lang="en-US" dirty="0"/>
              <a:t>Physical &amp; Virtual Scalability</a:t>
            </a:r>
          </a:p>
        </p:txBody>
      </p:sp>
      <p:sp>
        <p:nvSpPr>
          <p:cNvPr id="5" name="Right Triangle 4"/>
          <p:cNvSpPr/>
          <p:nvPr/>
        </p:nvSpPr>
        <p:spPr bwMode="auto">
          <a:xfrm flipH="1" flipV="1">
            <a:off x="519250" y="2229180"/>
            <a:ext cx="224109" cy="224109"/>
          </a:xfrm>
          <a:prstGeom prst="rtTriangle">
            <a:avLst/>
          </a:prstGeom>
          <a:solidFill>
            <a:srgbClr val="FFB900"/>
          </a:solidFill>
          <a:ln w="1079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defRPr/>
            </a:pPr>
            <a:endParaRPr lang="en-US" sz="2000" kern="0" spc="-50" dirty="0">
              <a:gradFill>
                <a:gsLst>
                  <a:gs pos="0">
                    <a:srgbClr val="EFEFEF"/>
                  </a:gs>
                  <a:gs pos="100000">
                    <a:srgbClr val="EFEFEF"/>
                  </a:gs>
                </a:gsLst>
                <a:lin ang="5400000" scaled="0"/>
              </a:gradFill>
            </a:endParaRPr>
          </a:p>
        </p:txBody>
      </p:sp>
      <p:sp>
        <p:nvSpPr>
          <p:cNvPr id="6" name="Trapezoid 5"/>
          <p:cNvSpPr/>
          <p:nvPr/>
        </p:nvSpPr>
        <p:spPr bwMode="auto">
          <a:xfrm rot="16200000">
            <a:off x="468796" y="1723758"/>
            <a:ext cx="5041838" cy="4514585"/>
          </a:xfrm>
          <a:prstGeom prst="trapezoid">
            <a:avLst>
              <a:gd name="adj" fmla="val 9839"/>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 wrap="square" lIns="0" tIns="0" rIns="640080" bIns="137160" numCol="1" rtlCol="0" anchor="t" anchorCtr="0" compatLnSpc="1">
            <a:prstTxWarp prst="textNoShape">
              <a:avLst/>
            </a:prstTxWarp>
          </a:bodyPr>
          <a:lstStyle/>
          <a:p>
            <a:pPr marL="0" lvl="1" defTabSz="462394">
              <a:lnSpc>
                <a:spcPct val="90000"/>
              </a:lnSpc>
              <a:spcBef>
                <a:spcPts val="300"/>
              </a:spcBef>
              <a:spcAft>
                <a:spcPts val="600"/>
              </a:spcAft>
              <a:buClr>
                <a:srgbClr val="EFEFEF"/>
              </a:buClr>
            </a:pPr>
            <a:r>
              <a:rPr lang="en-US" sz="1600" b="1" dirty="0">
                <a:solidFill>
                  <a:srgbClr val="EFEFEF"/>
                </a:solidFill>
                <a:cs typeface="Segoe UI" pitchFamily="34" charset="0"/>
              </a:rPr>
              <a:t>Hosts</a:t>
            </a:r>
          </a:p>
          <a:p>
            <a:pPr marL="285750" lvl="1" indent="-285750" defTabSz="462394">
              <a:lnSpc>
                <a:spcPct val="90000"/>
              </a:lnSpc>
              <a:spcBef>
                <a:spcPts val="300"/>
              </a:spcBef>
              <a:spcAft>
                <a:spcPts val="600"/>
              </a:spcAft>
              <a:buClr>
                <a:srgbClr val="EFEFEF"/>
              </a:buClr>
              <a:buFont typeface="Arial" panose="020B0604020202020204" pitchFamily="34" charset="0"/>
              <a:buChar char="•"/>
            </a:pPr>
            <a:r>
              <a:rPr lang="en-US" sz="1600" dirty="0">
                <a:solidFill>
                  <a:srgbClr val="EFEFEF"/>
                </a:solidFill>
                <a:cs typeface="Segoe UI" pitchFamily="34" charset="0"/>
              </a:rPr>
              <a:t>Support for up to 320 logical processors</a:t>
            </a:r>
            <a:br>
              <a:rPr lang="en-US" sz="1600" dirty="0">
                <a:solidFill>
                  <a:srgbClr val="EFEFEF"/>
                </a:solidFill>
                <a:cs typeface="Segoe UI" pitchFamily="34" charset="0"/>
              </a:rPr>
            </a:br>
            <a:r>
              <a:rPr lang="en-US" sz="1600" dirty="0">
                <a:solidFill>
                  <a:srgbClr val="EFEFEF"/>
                </a:solidFill>
                <a:cs typeface="Segoe UI" pitchFamily="34" charset="0"/>
              </a:rPr>
              <a:t>&amp; 4TB physical memory per host</a:t>
            </a:r>
          </a:p>
          <a:p>
            <a:pPr marL="285750" lvl="1" indent="-285750" defTabSz="462394">
              <a:lnSpc>
                <a:spcPct val="90000"/>
              </a:lnSpc>
              <a:spcBef>
                <a:spcPts val="300"/>
              </a:spcBef>
              <a:spcAft>
                <a:spcPts val="600"/>
              </a:spcAft>
              <a:buClr>
                <a:srgbClr val="EFEFEF"/>
              </a:buClr>
              <a:buFont typeface="Arial" panose="020B0604020202020204" pitchFamily="34" charset="0"/>
              <a:buChar char="•"/>
            </a:pPr>
            <a:r>
              <a:rPr lang="en-US" sz="1600" dirty="0">
                <a:solidFill>
                  <a:srgbClr val="EFEFEF"/>
                </a:solidFill>
                <a:cs typeface="Segoe UI" pitchFamily="34" charset="0"/>
              </a:rPr>
              <a:t>Support for up to 1,024 virtual machines per host</a:t>
            </a:r>
          </a:p>
          <a:p>
            <a:pPr marL="0" lvl="1" defTabSz="462394">
              <a:lnSpc>
                <a:spcPct val="90000"/>
              </a:lnSpc>
              <a:spcBef>
                <a:spcPts val="300"/>
              </a:spcBef>
              <a:spcAft>
                <a:spcPts val="600"/>
              </a:spcAft>
              <a:buClr>
                <a:srgbClr val="EFEFEF"/>
              </a:buClr>
            </a:pPr>
            <a:r>
              <a:rPr lang="en-US" sz="1600" b="1" dirty="0">
                <a:solidFill>
                  <a:srgbClr val="EFEFEF"/>
                </a:solidFill>
                <a:cs typeface="Segoe UI" pitchFamily="34" charset="0"/>
              </a:rPr>
              <a:t>Clusters</a:t>
            </a:r>
          </a:p>
          <a:p>
            <a:pPr marL="285750" lvl="1" indent="-285750" defTabSz="462394">
              <a:lnSpc>
                <a:spcPct val="90000"/>
              </a:lnSpc>
              <a:spcBef>
                <a:spcPts val="300"/>
              </a:spcBef>
              <a:spcAft>
                <a:spcPts val="600"/>
              </a:spcAft>
              <a:buClr>
                <a:srgbClr val="EFEFEF"/>
              </a:buClr>
              <a:buFont typeface="Arial" panose="020B0604020202020204" pitchFamily="34" charset="0"/>
              <a:buChar char="•"/>
            </a:pPr>
            <a:r>
              <a:rPr lang="en-US" sz="1600" dirty="0">
                <a:solidFill>
                  <a:srgbClr val="EFEFEF"/>
                </a:solidFill>
                <a:cs typeface="Segoe UI" pitchFamily="34" charset="0"/>
              </a:rPr>
              <a:t>Support for up to 64 physical nodes &amp; 8,000 virtual machines per cluster</a:t>
            </a:r>
          </a:p>
          <a:p>
            <a:pPr marL="0" lvl="1" defTabSz="462394">
              <a:lnSpc>
                <a:spcPct val="90000"/>
              </a:lnSpc>
              <a:spcBef>
                <a:spcPts val="300"/>
              </a:spcBef>
              <a:spcAft>
                <a:spcPts val="600"/>
              </a:spcAft>
              <a:buClr>
                <a:srgbClr val="EFEFEF"/>
              </a:buClr>
            </a:pPr>
            <a:r>
              <a:rPr lang="en-US" sz="1600" b="1" dirty="0">
                <a:solidFill>
                  <a:srgbClr val="EFEFEF"/>
                </a:solidFill>
                <a:cs typeface="Segoe UI" pitchFamily="34" charset="0"/>
              </a:rPr>
              <a:t>Virtual Machines</a:t>
            </a:r>
          </a:p>
          <a:p>
            <a:pPr marL="285750" lvl="1" indent="-285750" defTabSz="462394">
              <a:lnSpc>
                <a:spcPct val="90000"/>
              </a:lnSpc>
              <a:spcBef>
                <a:spcPts val="300"/>
              </a:spcBef>
              <a:spcAft>
                <a:spcPts val="600"/>
              </a:spcAft>
              <a:buClr>
                <a:srgbClr val="EFEFEF"/>
              </a:buClr>
              <a:buFont typeface="Arial" panose="020B0604020202020204" pitchFamily="34" charset="0"/>
              <a:buChar char="•"/>
            </a:pPr>
            <a:r>
              <a:rPr lang="en-US" sz="1600" dirty="0">
                <a:solidFill>
                  <a:srgbClr val="EFEFEF"/>
                </a:solidFill>
                <a:cs typeface="Segoe UI" pitchFamily="34" charset="0"/>
              </a:rPr>
              <a:t>Support for up to 64 virtual processors and 1TB memory per VM</a:t>
            </a:r>
          </a:p>
          <a:p>
            <a:pPr marL="285750" lvl="1" indent="-285750" defTabSz="462394">
              <a:lnSpc>
                <a:spcPct val="90000"/>
              </a:lnSpc>
              <a:spcBef>
                <a:spcPts val="300"/>
              </a:spcBef>
              <a:spcAft>
                <a:spcPts val="600"/>
              </a:spcAft>
              <a:buClr>
                <a:srgbClr val="EFEFEF"/>
              </a:buClr>
              <a:buFont typeface="Arial" panose="020B0604020202020204" pitchFamily="34" charset="0"/>
              <a:buChar char="•"/>
            </a:pPr>
            <a:r>
              <a:rPr lang="en-US" sz="1600" dirty="0">
                <a:solidFill>
                  <a:srgbClr val="EFEFEF"/>
                </a:solidFill>
                <a:cs typeface="Segoe UI" pitchFamily="34" charset="0"/>
              </a:rPr>
              <a:t>Supports in-guest NUMA</a:t>
            </a:r>
          </a:p>
        </p:txBody>
      </p:sp>
      <p:sp>
        <p:nvSpPr>
          <p:cNvPr id="7" name="Rectangle 6"/>
          <p:cNvSpPr/>
          <p:nvPr/>
        </p:nvSpPr>
        <p:spPr>
          <a:xfrm>
            <a:off x="519249" y="1238581"/>
            <a:ext cx="4294434" cy="990599"/>
          </a:xfrm>
          <a:prstGeom prst="rect">
            <a:avLst/>
          </a:prstGeom>
          <a:solidFill>
            <a:srgbClr val="002050"/>
          </a:solidFill>
          <a:ln w="57150" cmpd="sng">
            <a:solidFill>
              <a:srgbClr val="FFFFFF"/>
            </a:solidFill>
          </a:ln>
        </p:spPr>
        <p:txBody>
          <a:bodyPr wrap="square" lIns="182880" tIns="91440" rIns="182880" bIns="91440" anchor="ctr">
            <a:noAutofit/>
          </a:bodyPr>
          <a:lstStyle/>
          <a:p>
            <a:pPr>
              <a:spcBef>
                <a:spcPct val="75000"/>
              </a:spcBef>
              <a:buClr>
                <a:srgbClr val="002050"/>
              </a:buClr>
            </a:pPr>
            <a:r>
              <a:rPr lang="en-US" sz="2400" dirty="0">
                <a:solidFill>
                  <a:srgbClr val="FFFFFF"/>
                </a:solidFill>
                <a:latin typeface="Segoe UI Light"/>
              </a:rPr>
              <a:t>Massive scalability for the most demanding workloads</a:t>
            </a:r>
            <a:endParaRPr lang="en-US" sz="2400" dirty="0">
              <a:solidFill>
                <a:srgbClr val="FFFFFF"/>
              </a:solidFill>
            </a:endParaRPr>
          </a:p>
        </p:txBody>
      </p:sp>
      <p:sp>
        <p:nvSpPr>
          <p:cNvPr id="10" name="Freeform 207"/>
          <p:cNvSpPr>
            <a:spLocks noEditPoints="1"/>
          </p:cNvSpPr>
          <p:nvPr/>
        </p:nvSpPr>
        <p:spPr bwMode="gray">
          <a:xfrm>
            <a:off x="8253843" y="3804174"/>
            <a:ext cx="1374950" cy="1023203"/>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p:spPr>
        <p:txBody>
          <a:bodyPr vert="horz" wrap="square" lIns="91416" tIns="45708" rIns="91416" bIns="45708" numCol="1" anchor="t" anchorCtr="0" compatLnSpc="1">
            <a:prstTxWarp prst="textNoShape">
              <a:avLst/>
            </a:prstTxWarp>
          </a:bodyPr>
          <a:lstStyle/>
          <a:p>
            <a:pPr defTabSz="914363"/>
            <a:endParaRPr lang="en-US" sz="2199" dirty="0">
              <a:solidFill>
                <a:srgbClr val="505050"/>
              </a:solidFill>
            </a:endParaRPr>
          </a:p>
        </p:txBody>
      </p:sp>
      <p:sp>
        <p:nvSpPr>
          <p:cNvPr id="19" name="Freeform 207"/>
          <p:cNvSpPr>
            <a:spLocks noEditPoints="1"/>
          </p:cNvSpPr>
          <p:nvPr/>
        </p:nvSpPr>
        <p:spPr bwMode="gray">
          <a:xfrm>
            <a:off x="9184143" y="3202611"/>
            <a:ext cx="1374950" cy="1023203"/>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p:spPr>
        <p:txBody>
          <a:bodyPr vert="horz" wrap="square" lIns="91416" tIns="45708" rIns="91416" bIns="45708" numCol="1" anchor="t" anchorCtr="0" compatLnSpc="1">
            <a:prstTxWarp prst="textNoShape">
              <a:avLst/>
            </a:prstTxWarp>
          </a:bodyPr>
          <a:lstStyle/>
          <a:p>
            <a:pPr defTabSz="914363"/>
            <a:endParaRPr lang="en-US" sz="2199" dirty="0">
              <a:solidFill>
                <a:srgbClr val="505050"/>
              </a:solidFill>
            </a:endParaRPr>
          </a:p>
        </p:txBody>
      </p:sp>
      <p:sp>
        <p:nvSpPr>
          <p:cNvPr id="20" name="Freeform 207"/>
          <p:cNvSpPr>
            <a:spLocks noEditPoints="1"/>
          </p:cNvSpPr>
          <p:nvPr/>
        </p:nvSpPr>
        <p:spPr bwMode="gray">
          <a:xfrm>
            <a:off x="10073443" y="3719053"/>
            <a:ext cx="1374950" cy="1023203"/>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p:spPr>
        <p:txBody>
          <a:bodyPr vert="horz" wrap="square" lIns="91416" tIns="45708" rIns="91416" bIns="45708" numCol="1" anchor="t" anchorCtr="0" compatLnSpc="1">
            <a:prstTxWarp prst="textNoShape">
              <a:avLst/>
            </a:prstTxWarp>
          </a:bodyPr>
          <a:lstStyle/>
          <a:p>
            <a:pPr defTabSz="914363"/>
            <a:endParaRPr lang="en-US" sz="2199" dirty="0">
              <a:solidFill>
                <a:srgbClr val="505050"/>
              </a:solidFill>
            </a:endParaRPr>
          </a:p>
        </p:txBody>
      </p:sp>
      <p:grpSp>
        <p:nvGrpSpPr>
          <p:cNvPr id="89" name="Group 88"/>
          <p:cNvGrpSpPr/>
          <p:nvPr/>
        </p:nvGrpSpPr>
        <p:grpSpPr>
          <a:xfrm>
            <a:off x="5541703" y="3080526"/>
            <a:ext cx="2735558" cy="3444021"/>
            <a:chOff x="5575570" y="3069237"/>
            <a:chExt cx="2735558" cy="3444021"/>
          </a:xfrm>
        </p:grpSpPr>
        <p:sp>
          <p:nvSpPr>
            <p:cNvPr id="29" name="Rectangle 28"/>
            <p:cNvSpPr/>
            <p:nvPr/>
          </p:nvSpPr>
          <p:spPr bwMode="auto">
            <a:xfrm>
              <a:off x="5575570" y="3069237"/>
              <a:ext cx="2083011" cy="3444021"/>
            </a:xfrm>
            <a:prstGeom prst="rect">
              <a:avLst/>
            </a:prstGeom>
            <a:solidFill>
              <a:schemeClr val="bg2">
                <a:lumMod val="20000"/>
                <a:lumOff val="80000"/>
              </a:schemeClr>
            </a:solidFill>
            <a:ln w="381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EFEFEF"/>
                    </a:gs>
                    <a:gs pos="100000">
                      <a:srgbClr val="EFEFEF"/>
                    </a:gs>
                  </a:gsLst>
                  <a:lin ang="5400000" scaled="0"/>
                </a:gradFill>
              </a:endParaRPr>
            </a:p>
          </p:txBody>
        </p:sp>
        <p:sp>
          <p:nvSpPr>
            <p:cNvPr id="88" name="Right Arrow 87"/>
            <p:cNvSpPr/>
            <p:nvPr/>
          </p:nvSpPr>
          <p:spPr bwMode="auto">
            <a:xfrm>
              <a:off x="7424305" y="3679262"/>
              <a:ext cx="886823" cy="575266"/>
            </a:xfrm>
            <a:prstGeom prst="rightArrow">
              <a:avLst/>
            </a:prstGeom>
            <a:solidFill>
              <a:schemeClr val="bg2">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EFEFEF"/>
                    </a:gs>
                    <a:gs pos="100000">
                      <a:srgbClr val="EFEFEF"/>
                    </a:gs>
                  </a:gsLst>
                  <a:lin ang="5400000" scaled="0"/>
                </a:gradFill>
              </a:endParaRPr>
            </a:p>
          </p:txBody>
        </p:sp>
      </p:grpSp>
      <p:grpSp>
        <p:nvGrpSpPr>
          <p:cNvPr id="30" name="Group 29"/>
          <p:cNvGrpSpPr/>
          <p:nvPr/>
        </p:nvGrpSpPr>
        <p:grpSpPr>
          <a:xfrm>
            <a:off x="5957046" y="3642644"/>
            <a:ext cx="286429" cy="2082417"/>
            <a:chOff x="5904708" y="3829342"/>
            <a:chExt cx="286429" cy="2082417"/>
          </a:xfrm>
          <a:solidFill>
            <a:srgbClr val="00188F"/>
          </a:solidFill>
          <a:effectLst>
            <a:glow rad="101600">
              <a:schemeClr val="accent1">
                <a:satMod val="175000"/>
                <a:alpha val="40000"/>
              </a:schemeClr>
            </a:glow>
            <a:outerShdw blurRad="50800" dist="38100" dir="5400000" algn="t" rotWithShape="0">
              <a:prstClr val="black">
                <a:alpha val="40000"/>
              </a:prstClr>
            </a:outerShdw>
          </a:effectLst>
        </p:grpSpPr>
        <p:sp>
          <p:nvSpPr>
            <p:cNvPr id="3" name="Rectangle 2"/>
            <p:cNvSpPr/>
            <p:nvPr/>
          </p:nvSpPr>
          <p:spPr bwMode="auto">
            <a:xfrm>
              <a:off x="5967910" y="4082159"/>
              <a:ext cx="165100" cy="1584786"/>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EFEFEF"/>
                    </a:gs>
                    <a:gs pos="100000">
                      <a:srgbClr val="EFEFEF"/>
                    </a:gs>
                  </a:gsLst>
                  <a:lin ang="5400000" scaled="0"/>
                </a:gradFill>
              </a:endParaRPr>
            </a:p>
          </p:txBody>
        </p:sp>
        <p:sp>
          <p:nvSpPr>
            <p:cNvPr id="17" name="Oval 16"/>
            <p:cNvSpPr/>
            <p:nvPr/>
          </p:nvSpPr>
          <p:spPr bwMode="auto">
            <a:xfrm>
              <a:off x="5904708" y="5625330"/>
              <a:ext cx="286429" cy="286429"/>
            </a:xfrm>
            <a:prstGeom prst="ellipse">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EFEFEF"/>
                    </a:gs>
                    <a:gs pos="100000">
                      <a:srgbClr val="EFEFEF"/>
                    </a:gs>
                  </a:gsLst>
                  <a:lin ang="5400000" scaled="0"/>
                </a:gradFill>
              </a:endParaRPr>
            </a:p>
          </p:txBody>
        </p:sp>
        <p:sp>
          <p:nvSpPr>
            <p:cNvPr id="18" name="Oval 17"/>
            <p:cNvSpPr/>
            <p:nvPr/>
          </p:nvSpPr>
          <p:spPr bwMode="auto">
            <a:xfrm>
              <a:off x="5904708" y="3829342"/>
              <a:ext cx="286429" cy="286429"/>
            </a:xfrm>
            <a:prstGeom prst="ellipse">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EFEFEF"/>
                    </a:gs>
                    <a:gs pos="100000">
                      <a:srgbClr val="EFEFEF"/>
                    </a:gs>
                  </a:gsLst>
                  <a:lin ang="5400000" scaled="0"/>
                </a:gradFill>
              </a:endParaRPr>
            </a:p>
          </p:txBody>
        </p:sp>
      </p:grpSp>
      <p:sp>
        <p:nvSpPr>
          <p:cNvPr id="21" name="TextBox 20"/>
          <p:cNvSpPr txBox="1"/>
          <p:nvPr/>
        </p:nvSpPr>
        <p:spPr>
          <a:xfrm>
            <a:off x="5482890" y="5878744"/>
            <a:ext cx="1245392" cy="443198"/>
          </a:xfrm>
          <a:prstGeom prst="rect">
            <a:avLst/>
          </a:prstGeom>
          <a:noFill/>
        </p:spPr>
        <p:txBody>
          <a:bodyPr wrap="square" lIns="0" tIns="0" rIns="0" bIns="0" rtlCol="0">
            <a:spAutoFit/>
          </a:bodyPr>
          <a:lstStyle/>
          <a:p>
            <a:pPr algn="ctr" defTabSz="914363">
              <a:lnSpc>
                <a:spcPct val="90000"/>
              </a:lnSpc>
            </a:pPr>
            <a:r>
              <a:rPr lang="en-US" sz="1600" spc="-50" dirty="0">
                <a:gradFill>
                  <a:gsLst>
                    <a:gs pos="2917">
                      <a:srgbClr val="505050"/>
                    </a:gs>
                    <a:gs pos="30000">
                      <a:srgbClr val="505050"/>
                    </a:gs>
                  </a:gsLst>
                  <a:lin ang="5400000" scaled="0"/>
                </a:gradFill>
              </a:rPr>
              <a:t>Logical</a:t>
            </a:r>
            <a:br>
              <a:rPr lang="en-US" sz="1600" spc="-50" dirty="0">
                <a:gradFill>
                  <a:gsLst>
                    <a:gs pos="2917">
                      <a:srgbClr val="505050"/>
                    </a:gs>
                    <a:gs pos="30000">
                      <a:srgbClr val="505050"/>
                    </a:gs>
                  </a:gsLst>
                  <a:lin ang="5400000" scaled="0"/>
                </a:gradFill>
              </a:rPr>
            </a:br>
            <a:r>
              <a:rPr lang="en-US" sz="1600" spc="-50" dirty="0">
                <a:gradFill>
                  <a:gsLst>
                    <a:gs pos="2917">
                      <a:srgbClr val="505050"/>
                    </a:gs>
                    <a:gs pos="30000">
                      <a:srgbClr val="505050"/>
                    </a:gs>
                  </a:gsLst>
                  <a:lin ang="5400000" scaled="0"/>
                </a:gradFill>
              </a:rPr>
              <a:t>Processors</a:t>
            </a:r>
            <a:endParaRPr lang="en-US" sz="1600" spc="-50" baseline="-25000" dirty="0">
              <a:gradFill>
                <a:gsLst>
                  <a:gs pos="2917">
                    <a:srgbClr val="505050"/>
                  </a:gs>
                  <a:gs pos="30000">
                    <a:srgbClr val="505050"/>
                  </a:gs>
                </a:gsLst>
                <a:lin ang="5400000" scaled="0"/>
              </a:gradFill>
            </a:endParaRPr>
          </a:p>
        </p:txBody>
      </p:sp>
      <p:sp>
        <p:nvSpPr>
          <p:cNvPr id="22" name="TextBox 21"/>
          <p:cNvSpPr txBox="1"/>
          <p:nvPr/>
        </p:nvSpPr>
        <p:spPr>
          <a:xfrm>
            <a:off x="5486028" y="3204500"/>
            <a:ext cx="1245392" cy="332399"/>
          </a:xfrm>
          <a:prstGeom prst="rect">
            <a:avLst/>
          </a:prstGeom>
          <a:noFill/>
        </p:spPr>
        <p:txBody>
          <a:bodyPr wrap="square" lIns="0" tIns="0" rIns="0" bIns="0" rtlCol="0">
            <a:spAutoFit/>
          </a:bodyPr>
          <a:lstStyle/>
          <a:p>
            <a:pPr algn="ctr" defTabSz="914363">
              <a:lnSpc>
                <a:spcPct val="90000"/>
              </a:lnSpc>
            </a:pPr>
            <a:r>
              <a:rPr lang="en-US" sz="2400" b="1" spc="-50" dirty="0">
                <a:gradFill>
                  <a:gsLst>
                    <a:gs pos="2917">
                      <a:srgbClr val="505050"/>
                    </a:gs>
                    <a:gs pos="30000">
                      <a:srgbClr val="505050"/>
                    </a:gs>
                  </a:gsLst>
                  <a:lin ang="5400000" scaled="0"/>
                </a:gradFill>
              </a:rPr>
              <a:t>320</a:t>
            </a:r>
            <a:endParaRPr lang="en-US" sz="2400" b="1" spc="-50" baseline="-25000" dirty="0">
              <a:gradFill>
                <a:gsLst>
                  <a:gs pos="2917">
                    <a:srgbClr val="505050"/>
                  </a:gs>
                  <a:gs pos="30000">
                    <a:srgbClr val="505050"/>
                  </a:gs>
                </a:gsLst>
                <a:lin ang="5400000" scaled="0"/>
              </a:gradFill>
            </a:endParaRPr>
          </a:p>
        </p:txBody>
      </p:sp>
      <p:sp>
        <p:nvSpPr>
          <p:cNvPr id="27" name="TextBox 26"/>
          <p:cNvSpPr txBox="1"/>
          <p:nvPr/>
        </p:nvSpPr>
        <p:spPr>
          <a:xfrm>
            <a:off x="6464871" y="5891444"/>
            <a:ext cx="1245392" cy="443198"/>
          </a:xfrm>
          <a:prstGeom prst="rect">
            <a:avLst/>
          </a:prstGeom>
          <a:noFill/>
        </p:spPr>
        <p:txBody>
          <a:bodyPr wrap="square" lIns="0" tIns="0" rIns="0" bIns="0" rtlCol="0">
            <a:spAutoFit/>
          </a:bodyPr>
          <a:lstStyle/>
          <a:p>
            <a:pPr algn="ctr" defTabSz="914363">
              <a:lnSpc>
                <a:spcPct val="90000"/>
              </a:lnSpc>
            </a:pPr>
            <a:r>
              <a:rPr lang="en-US" sz="1600" spc="-50" dirty="0">
                <a:gradFill>
                  <a:gsLst>
                    <a:gs pos="2917">
                      <a:srgbClr val="505050"/>
                    </a:gs>
                    <a:gs pos="30000">
                      <a:srgbClr val="505050"/>
                    </a:gs>
                  </a:gsLst>
                  <a:lin ang="5400000" scaled="0"/>
                </a:gradFill>
              </a:rPr>
              <a:t>Physical Memory</a:t>
            </a:r>
            <a:endParaRPr lang="en-US" sz="1600" spc="-50" baseline="-25000" dirty="0">
              <a:gradFill>
                <a:gsLst>
                  <a:gs pos="2917">
                    <a:srgbClr val="505050"/>
                  </a:gs>
                  <a:gs pos="30000">
                    <a:srgbClr val="505050"/>
                  </a:gs>
                </a:gsLst>
                <a:lin ang="5400000" scaled="0"/>
              </a:gradFill>
            </a:endParaRPr>
          </a:p>
        </p:txBody>
      </p:sp>
      <p:sp>
        <p:nvSpPr>
          <p:cNvPr id="2" name="Pentagon 1"/>
          <p:cNvSpPr/>
          <p:nvPr/>
        </p:nvSpPr>
        <p:spPr bwMode="auto">
          <a:xfrm>
            <a:off x="5817521" y="5143018"/>
            <a:ext cx="634650" cy="216870"/>
          </a:xfrm>
          <a:prstGeom prst="homePlate">
            <a:avLst/>
          </a:prstGeom>
          <a:solidFill>
            <a:schemeClr val="bg1">
              <a:lumMod val="50000"/>
            </a:schemeClr>
          </a:solidFill>
          <a:ln w="28575">
            <a:solidFill>
              <a:schemeClr val="bg1">
                <a:lumMod val="10000"/>
              </a:schemeClr>
            </a:solidFill>
            <a:headEnd type="none" w="med" len="med"/>
            <a:tailEnd type="none" w="med" len="med"/>
          </a:ln>
          <a:effectLst>
            <a:outerShdw blurRad="63500" sx="102000" sy="102000" algn="ctr" rotWithShape="0">
              <a:prstClr val="black">
                <a:alpha val="40000"/>
              </a:prstClr>
            </a:outerShdw>
          </a:effectLst>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EFEFEF"/>
                  </a:gs>
                  <a:gs pos="100000">
                    <a:srgbClr val="EFEFEF"/>
                  </a:gs>
                </a:gsLst>
                <a:lin ang="5400000" scaled="0"/>
              </a:gradFill>
            </a:endParaRPr>
          </a:p>
        </p:txBody>
      </p:sp>
      <p:grpSp>
        <p:nvGrpSpPr>
          <p:cNvPr id="31" name="Group 30"/>
          <p:cNvGrpSpPr/>
          <p:nvPr/>
        </p:nvGrpSpPr>
        <p:grpSpPr>
          <a:xfrm>
            <a:off x="6946216" y="3642644"/>
            <a:ext cx="286429" cy="2082417"/>
            <a:chOff x="5904708" y="3829342"/>
            <a:chExt cx="286429" cy="2082417"/>
          </a:xfrm>
          <a:solidFill>
            <a:srgbClr val="00188F"/>
          </a:solidFill>
          <a:effectLst>
            <a:glow rad="101600">
              <a:schemeClr val="accent1">
                <a:satMod val="175000"/>
                <a:alpha val="40000"/>
              </a:schemeClr>
            </a:glow>
            <a:outerShdw blurRad="50800" dist="38100" dir="5400000" algn="t" rotWithShape="0">
              <a:prstClr val="black">
                <a:alpha val="40000"/>
              </a:prstClr>
            </a:outerShdw>
          </a:effectLst>
        </p:grpSpPr>
        <p:sp>
          <p:nvSpPr>
            <p:cNvPr id="32" name="Rectangle 31"/>
            <p:cNvSpPr/>
            <p:nvPr/>
          </p:nvSpPr>
          <p:spPr bwMode="auto">
            <a:xfrm>
              <a:off x="5967910" y="4082159"/>
              <a:ext cx="165100" cy="1584786"/>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EFEFEF"/>
                    </a:gs>
                    <a:gs pos="100000">
                      <a:srgbClr val="EFEFEF"/>
                    </a:gs>
                  </a:gsLst>
                  <a:lin ang="5400000" scaled="0"/>
                </a:gradFill>
              </a:endParaRPr>
            </a:p>
          </p:txBody>
        </p:sp>
        <p:sp>
          <p:nvSpPr>
            <p:cNvPr id="33" name="Oval 32"/>
            <p:cNvSpPr/>
            <p:nvPr/>
          </p:nvSpPr>
          <p:spPr bwMode="auto">
            <a:xfrm>
              <a:off x="5904708" y="5625330"/>
              <a:ext cx="286429" cy="286429"/>
            </a:xfrm>
            <a:prstGeom prst="ellipse">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EFEFEF"/>
                    </a:gs>
                    <a:gs pos="100000">
                      <a:srgbClr val="EFEFEF"/>
                    </a:gs>
                  </a:gsLst>
                  <a:lin ang="5400000" scaled="0"/>
                </a:gradFill>
              </a:endParaRPr>
            </a:p>
          </p:txBody>
        </p:sp>
        <p:sp>
          <p:nvSpPr>
            <p:cNvPr id="34" name="Oval 33"/>
            <p:cNvSpPr/>
            <p:nvPr/>
          </p:nvSpPr>
          <p:spPr bwMode="auto">
            <a:xfrm>
              <a:off x="5904708" y="3829342"/>
              <a:ext cx="286429" cy="286429"/>
            </a:xfrm>
            <a:prstGeom prst="ellipse">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EFEFEF"/>
                    </a:gs>
                    <a:gs pos="100000">
                      <a:srgbClr val="EFEFEF"/>
                    </a:gs>
                  </a:gsLst>
                  <a:lin ang="5400000" scaled="0"/>
                </a:gradFill>
              </a:endParaRPr>
            </a:p>
          </p:txBody>
        </p:sp>
      </p:grpSp>
      <p:sp>
        <p:nvSpPr>
          <p:cNvPr id="35" name="Pentagon 34"/>
          <p:cNvSpPr/>
          <p:nvPr/>
        </p:nvSpPr>
        <p:spPr bwMode="auto">
          <a:xfrm>
            <a:off x="6806691" y="5143018"/>
            <a:ext cx="634650" cy="216870"/>
          </a:xfrm>
          <a:prstGeom prst="homePlate">
            <a:avLst/>
          </a:prstGeom>
          <a:solidFill>
            <a:schemeClr val="bg1">
              <a:lumMod val="50000"/>
            </a:schemeClr>
          </a:solidFill>
          <a:ln w="28575">
            <a:solidFill>
              <a:schemeClr val="bg1">
                <a:lumMod val="10000"/>
              </a:schemeClr>
            </a:solidFill>
            <a:headEnd type="none" w="med" len="med"/>
            <a:tailEnd type="none" w="med" len="med"/>
          </a:ln>
          <a:effectLst>
            <a:outerShdw blurRad="63500" sx="102000" sy="102000" algn="ctr" rotWithShape="0">
              <a:prstClr val="black">
                <a:alpha val="40000"/>
              </a:prstClr>
            </a:outerShdw>
          </a:effectLst>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EFEFEF"/>
                  </a:gs>
                  <a:gs pos="100000">
                    <a:srgbClr val="EFEFEF"/>
                  </a:gs>
                </a:gsLst>
                <a:lin ang="5400000" scaled="0"/>
              </a:gradFill>
            </a:endParaRPr>
          </a:p>
        </p:txBody>
      </p:sp>
      <p:sp>
        <p:nvSpPr>
          <p:cNvPr id="36" name="TextBox 35"/>
          <p:cNvSpPr txBox="1"/>
          <p:nvPr/>
        </p:nvSpPr>
        <p:spPr>
          <a:xfrm>
            <a:off x="6464871" y="3198622"/>
            <a:ext cx="1245392" cy="332399"/>
          </a:xfrm>
          <a:prstGeom prst="rect">
            <a:avLst/>
          </a:prstGeom>
          <a:noFill/>
        </p:spPr>
        <p:txBody>
          <a:bodyPr wrap="square" lIns="0" tIns="0" rIns="0" bIns="0" rtlCol="0">
            <a:spAutoFit/>
          </a:bodyPr>
          <a:lstStyle/>
          <a:p>
            <a:pPr algn="ctr" defTabSz="914363">
              <a:lnSpc>
                <a:spcPct val="90000"/>
              </a:lnSpc>
            </a:pPr>
            <a:r>
              <a:rPr lang="en-US" sz="2400" b="1" spc="-50" dirty="0">
                <a:gradFill>
                  <a:gsLst>
                    <a:gs pos="2917">
                      <a:srgbClr val="505050"/>
                    </a:gs>
                    <a:gs pos="30000">
                      <a:srgbClr val="505050"/>
                    </a:gs>
                  </a:gsLst>
                  <a:lin ang="5400000" scaled="0"/>
                </a:gradFill>
              </a:rPr>
              <a:t>4TB</a:t>
            </a:r>
            <a:endParaRPr lang="en-US" sz="2400" b="1" spc="-50" baseline="-25000" dirty="0">
              <a:gradFill>
                <a:gsLst>
                  <a:gs pos="2917">
                    <a:srgbClr val="505050"/>
                  </a:gs>
                  <a:gs pos="30000">
                    <a:srgbClr val="505050"/>
                  </a:gs>
                </a:gsLst>
                <a:lin ang="5400000" scaled="0"/>
              </a:gradFill>
            </a:endParaRPr>
          </a:p>
        </p:txBody>
      </p:sp>
      <p:sp>
        <p:nvSpPr>
          <p:cNvPr id="37" name="Freeform 207"/>
          <p:cNvSpPr>
            <a:spLocks noEditPoints="1"/>
          </p:cNvSpPr>
          <p:nvPr/>
        </p:nvSpPr>
        <p:spPr bwMode="gray">
          <a:xfrm>
            <a:off x="9184143" y="4359189"/>
            <a:ext cx="1374950" cy="1023203"/>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p:spPr>
        <p:txBody>
          <a:bodyPr vert="horz" wrap="square" lIns="91416" tIns="45708" rIns="91416" bIns="45708" numCol="1" anchor="t" anchorCtr="0" compatLnSpc="1">
            <a:prstTxWarp prst="textNoShape">
              <a:avLst/>
            </a:prstTxWarp>
          </a:bodyPr>
          <a:lstStyle/>
          <a:p>
            <a:pPr defTabSz="914363"/>
            <a:endParaRPr lang="en-US" sz="2199" dirty="0">
              <a:solidFill>
                <a:srgbClr val="505050"/>
              </a:solidFill>
            </a:endParaRPr>
          </a:p>
        </p:txBody>
      </p:sp>
      <p:grpSp>
        <p:nvGrpSpPr>
          <p:cNvPr id="54" name="Group 53"/>
          <p:cNvGrpSpPr/>
          <p:nvPr/>
        </p:nvGrpSpPr>
        <p:grpSpPr>
          <a:xfrm rot="16200000">
            <a:off x="9857723" y="5060499"/>
            <a:ext cx="286429" cy="2082417"/>
            <a:chOff x="5904708" y="3829342"/>
            <a:chExt cx="286429" cy="2082417"/>
          </a:xfrm>
          <a:solidFill>
            <a:srgbClr val="00188F"/>
          </a:solidFill>
          <a:effectLst>
            <a:glow rad="101600">
              <a:schemeClr val="accent1">
                <a:satMod val="175000"/>
                <a:alpha val="40000"/>
              </a:schemeClr>
            </a:glow>
            <a:outerShdw blurRad="50800" dist="38100" dir="5400000" algn="t" rotWithShape="0">
              <a:prstClr val="black">
                <a:alpha val="40000"/>
              </a:prstClr>
            </a:outerShdw>
          </a:effectLst>
        </p:grpSpPr>
        <p:sp>
          <p:nvSpPr>
            <p:cNvPr id="55" name="Rectangle 54"/>
            <p:cNvSpPr/>
            <p:nvPr/>
          </p:nvSpPr>
          <p:spPr bwMode="auto">
            <a:xfrm>
              <a:off x="5967910" y="4082159"/>
              <a:ext cx="165100" cy="1584786"/>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EFEFEF"/>
                    </a:gs>
                    <a:gs pos="100000">
                      <a:srgbClr val="EFEFEF"/>
                    </a:gs>
                  </a:gsLst>
                  <a:lin ang="5400000" scaled="0"/>
                </a:gradFill>
              </a:endParaRPr>
            </a:p>
          </p:txBody>
        </p:sp>
        <p:sp>
          <p:nvSpPr>
            <p:cNvPr id="56" name="Oval 55"/>
            <p:cNvSpPr/>
            <p:nvPr/>
          </p:nvSpPr>
          <p:spPr bwMode="auto">
            <a:xfrm>
              <a:off x="5904708" y="5625330"/>
              <a:ext cx="286429" cy="286429"/>
            </a:xfrm>
            <a:prstGeom prst="ellipse">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EFEFEF"/>
                    </a:gs>
                    <a:gs pos="100000">
                      <a:srgbClr val="EFEFEF"/>
                    </a:gs>
                  </a:gsLst>
                  <a:lin ang="5400000" scaled="0"/>
                </a:gradFill>
              </a:endParaRPr>
            </a:p>
          </p:txBody>
        </p:sp>
        <p:sp>
          <p:nvSpPr>
            <p:cNvPr id="57" name="Oval 56"/>
            <p:cNvSpPr/>
            <p:nvPr/>
          </p:nvSpPr>
          <p:spPr bwMode="auto">
            <a:xfrm>
              <a:off x="5904708" y="3829342"/>
              <a:ext cx="286429" cy="286429"/>
            </a:xfrm>
            <a:prstGeom prst="ellipse">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EFEFEF"/>
                    </a:gs>
                    <a:gs pos="100000">
                      <a:srgbClr val="EFEFEF"/>
                    </a:gs>
                  </a:gsLst>
                  <a:lin ang="5400000" scaled="0"/>
                </a:gradFill>
              </a:endParaRPr>
            </a:p>
          </p:txBody>
        </p:sp>
      </p:grpSp>
      <p:sp>
        <p:nvSpPr>
          <p:cNvPr id="58" name="TextBox 57"/>
          <p:cNvSpPr txBox="1"/>
          <p:nvPr/>
        </p:nvSpPr>
        <p:spPr>
          <a:xfrm>
            <a:off x="10809302" y="5935101"/>
            <a:ext cx="1245392" cy="332399"/>
          </a:xfrm>
          <a:prstGeom prst="rect">
            <a:avLst/>
          </a:prstGeom>
          <a:noFill/>
        </p:spPr>
        <p:txBody>
          <a:bodyPr wrap="square" lIns="0" tIns="0" rIns="0" bIns="0" rtlCol="0">
            <a:spAutoFit/>
          </a:bodyPr>
          <a:lstStyle/>
          <a:p>
            <a:pPr algn="ctr" defTabSz="914363">
              <a:lnSpc>
                <a:spcPct val="90000"/>
              </a:lnSpc>
            </a:pPr>
            <a:r>
              <a:rPr lang="en-US" sz="2400" b="1" spc="-50" dirty="0">
                <a:gradFill>
                  <a:gsLst>
                    <a:gs pos="2917">
                      <a:srgbClr val="505050"/>
                    </a:gs>
                    <a:gs pos="30000">
                      <a:srgbClr val="505050"/>
                    </a:gs>
                  </a:gsLst>
                  <a:lin ang="5400000" scaled="0"/>
                </a:gradFill>
              </a:rPr>
              <a:t>64</a:t>
            </a:r>
            <a:endParaRPr lang="en-US" sz="2400" b="1" spc="-50" baseline="-25000" dirty="0">
              <a:gradFill>
                <a:gsLst>
                  <a:gs pos="2917">
                    <a:srgbClr val="505050"/>
                  </a:gs>
                  <a:gs pos="30000">
                    <a:srgbClr val="505050"/>
                  </a:gs>
                </a:gsLst>
                <a:lin ang="5400000" scaled="0"/>
              </a:gradFill>
            </a:endParaRPr>
          </a:p>
        </p:txBody>
      </p:sp>
      <p:sp>
        <p:nvSpPr>
          <p:cNvPr id="59" name="TextBox 58"/>
          <p:cNvSpPr txBox="1"/>
          <p:nvPr/>
        </p:nvSpPr>
        <p:spPr>
          <a:xfrm>
            <a:off x="7745703" y="5888860"/>
            <a:ext cx="1245392" cy="443198"/>
          </a:xfrm>
          <a:prstGeom prst="rect">
            <a:avLst/>
          </a:prstGeom>
          <a:noFill/>
        </p:spPr>
        <p:txBody>
          <a:bodyPr wrap="square" lIns="0" tIns="0" rIns="0" bIns="0" rtlCol="0">
            <a:spAutoFit/>
          </a:bodyPr>
          <a:lstStyle/>
          <a:p>
            <a:pPr algn="ctr" defTabSz="914363">
              <a:lnSpc>
                <a:spcPct val="90000"/>
              </a:lnSpc>
            </a:pPr>
            <a:r>
              <a:rPr lang="en-US" sz="1600" spc="-50" dirty="0">
                <a:gradFill>
                  <a:gsLst>
                    <a:gs pos="2917">
                      <a:srgbClr val="505050"/>
                    </a:gs>
                    <a:gs pos="30000">
                      <a:srgbClr val="505050"/>
                    </a:gs>
                  </a:gsLst>
                  <a:lin ang="5400000" scaled="0"/>
                </a:gradFill>
              </a:rPr>
              <a:t>Cluster</a:t>
            </a:r>
            <a:br>
              <a:rPr lang="en-US" sz="1600" spc="-50" dirty="0">
                <a:gradFill>
                  <a:gsLst>
                    <a:gs pos="2917">
                      <a:srgbClr val="505050"/>
                    </a:gs>
                    <a:gs pos="30000">
                      <a:srgbClr val="505050"/>
                    </a:gs>
                  </a:gsLst>
                  <a:lin ang="5400000" scaled="0"/>
                </a:gradFill>
              </a:rPr>
            </a:br>
            <a:r>
              <a:rPr lang="en-US" sz="1600" spc="-50" dirty="0">
                <a:gradFill>
                  <a:gsLst>
                    <a:gs pos="2917">
                      <a:srgbClr val="505050"/>
                    </a:gs>
                    <a:gs pos="30000">
                      <a:srgbClr val="505050"/>
                    </a:gs>
                  </a:gsLst>
                  <a:lin ang="5400000" scaled="0"/>
                </a:gradFill>
              </a:rPr>
              <a:t>Nodes</a:t>
            </a:r>
            <a:endParaRPr lang="en-US" sz="1600" spc="-50" baseline="-25000" dirty="0">
              <a:gradFill>
                <a:gsLst>
                  <a:gs pos="2917">
                    <a:srgbClr val="505050"/>
                  </a:gs>
                  <a:gs pos="30000">
                    <a:srgbClr val="505050"/>
                  </a:gs>
                </a:gsLst>
                <a:lin ang="5400000" scaled="0"/>
              </a:gradFill>
            </a:endParaRPr>
          </a:p>
        </p:txBody>
      </p:sp>
      <p:sp>
        <p:nvSpPr>
          <p:cNvPr id="60" name="Pentagon 59"/>
          <p:cNvSpPr/>
          <p:nvPr/>
        </p:nvSpPr>
        <p:spPr bwMode="auto">
          <a:xfrm rot="16200000">
            <a:off x="9082053" y="5954507"/>
            <a:ext cx="634650" cy="216870"/>
          </a:xfrm>
          <a:prstGeom prst="homePlate">
            <a:avLst/>
          </a:prstGeom>
          <a:solidFill>
            <a:schemeClr val="bg1">
              <a:lumMod val="50000"/>
            </a:schemeClr>
          </a:solidFill>
          <a:ln w="28575">
            <a:solidFill>
              <a:schemeClr val="bg1">
                <a:lumMod val="10000"/>
              </a:schemeClr>
            </a:solidFill>
            <a:headEnd type="none" w="med" len="med"/>
            <a:tailEnd type="none" w="med" len="med"/>
          </a:ln>
          <a:effectLst>
            <a:outerShdw blurRad="63500" sx="102000" sy="102000" algn="ctr" rotWithShape="0">
              <a:prstClr val="black">
                <a:alpha val="40000"/>
              </a:prstClr>
            </a:outerShdw>
          </a:effectLst>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EFEFEF"/>
                  </a:gs>
                  <a:gs pos="100000">
                    <a:srgbClr val="EFEFEF"/>
                  </a:gs>
                </a:gsLst>
                <a:lin ang="5400000" scaled="0"/>
              </a:gradFill>
            </a:endParaRPr>
          </a:p>
        </p:txBody>
      </p:sp>
      <p:grpSp>
        <p:nvGrpSpPr>
          <p:cNvPr id="71" name="Group 70"/>
          <p:cNvGrpSpPr/>
          <p:nvPr/>
        </p:nvGrpSpPr>
        <p:grpSpPr>
          <a:xfrm rot="16200000">
            <a:off x="9762680" y="1498430"/>
            <a:ext cx="286429" cy="2082417"/>
            <a:chOff x="5904708" y="3829342"/>
            <a:chExt cx="286429" cy="2082417"/>
          </a:xfrm>
          <a:solidFill>
            <a:srgbClr val="00188F"/>
          </a:solidFill>
          <a:effectLst>
            <a:glow rad="101600">
              <a:schemeClr val="accent1">
                <a:satMod val="175000"/>
                <a:alpha val="40000"/>
              </a:schemeClr>
            </a:glow>
            <a:outerShdw blurRad="50800" dist="38100" dir="5400000" algn="t" rotWithShape="0">
              <a:prstClr val="black">
                <a:alpha val="40000"/>
              </a:prstClr>
            </a:outerShdw>
          </a:effectLst>
        </p:grpSpPr>
        <p:sp>
          <p:nvSpPr>
            <p:cNvPr id="72" name="Rectangle 71"/>
            <p:cNvSpPr/>
            <p:nvPr/>
          </p:nvSpPr>
          <p:spPr bwMode="auto">
            <a:xfrm>
              <a:off x="5967910" y="4082159"/>
              <a:ext cx="165100" cy="1584786"/>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EFEFEF"/>
                    </a:gs>
                    <a:gs pos="100000">
                      <a:srgbClr val="EFEFEF"/>
                    </a:gs>
                  </a:gsLst>
                  <a:lin ang="5400000" scaled="0"/>
                </a:gradFill>
              </a:endParaRPr>
            </a:p>
          </p:txBody>
        </p:sp>
        <p:sp>
          <p:nvSpPr>
            <p:cNvPr id="73" name="Oval 72"/>
            <p:cNvSpPr/>
            <p:nvPr/>
          </p:nvSpPr>
          <p:spPr bwMode="auto">
            <a:xfrm>
              <a:off x="5904708" y="5625330"/>
              <a:ext cx="286429" cy="286429"/>
            </a:xfrm>
            <a:prstGeom prst="ellipse">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EFEFEF"/>
                    </a:gs>
                    <a:gs pos="100000">
                      <a:srgbClr val="EFEFEF"/>
                    </a:gs>
                  </a:gsLst>
                  <a:lin ang="5400000" scaled="0"/>
                </a:gradFill>
              </a:endParaRPr>
            </a:p>
          </p:txBody>
        </p:sp>
        <p:sp>
          <p:nvSpPr>
            <p:cNvPr id="74" name="Oval 73"/>
            <p:cNvSpPr/>
            <p:nvPr/>
          </p:nvSpPr>
          <p:spPr bwMode="auto">
            <a:xfrm>
              <a:off x="5904708" y="3829342"/>
              <a:ext cx="286429" cy="286429"/>
            </a:xfrm>
            <a:prstGeom prst="ellipse">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EFEFEF"/>
                    </a:gs>
                    <a:gs pos="100000">
                      <a:srgbClr val="EFEFEF"/>
                    </a:gs>
                  </a:gsLst>
                  <a:lin ang="5400000" scaled="0"/>
                </a:gradFill>
              </a:endParaRPr>
            </a:p>
          </p:txBody>
        </p:sp>
      </p:grpSp>
      <p:sp>
        <p:nvSpPr>
          <p:cNvPr id="75" name="TextBox 74"/>
          <p:cNvSpPr txBox="1"/>
          <p:nvPr/>
        </p:nvSpPr>
        <p:spPr>
          <a:xfrm>
            <a:off x="10669103" y="2384321"/>
            <a:ext cx="1245392" cy="332399"/>
          </a:xfrm>
          <a:prstGeom prst="rect">
            <a:avLst/>
          </a:prstGeom>
          <a:noFill/>
        </p:spPr>
        <p:txBody>
          <a:bodyPr wrap="square" lIns="0" tIns="0" rIns="0" bIns="0" rtlCol="0">
            <a:spAutoFit/>
          </a:bodyPr>
          <a:lstStyle/>
          <a:p>
            <a:pPr algn="ctr" defTabSz="914363">
              <a:lnSpc>
                <a:spcPct val="90000"/>
              </a:lnSpc>
            </a:pPr>
            <a:r>
              <a:rPr lang="en-US" sz="2400" b="1" spc="-50" dirty="0">
                <a:gradFill>
                  <a:gsLst>
                    <a:gs pos="2917">
                      <a:srgbClr val="505050"/>
                    </a:gs>
                    <a:gs pos="30000">
                      <a:srgbClr val="505050"/>
                    </a:gs>
                  </a:gsLst>
                  <a:lin ang="5400000" scaled="0"/>
                </a:gradFill>
              </a:rPr>
              <a:t>1TB</a:t>
            </a:r>
            <a:endParaRPr lang="en-US" sz="2400" b="1" spc="-50" baseline="-25000" dirty="0">
              <a:gradFill>
                <a:gsLst>
                  <a:gs pos="2917">
                    <a:srgbClr val="505050"/>
                  </a:gs>
                  <a:gs pos="30000">
                    <a:srgbClr val="505050"/>
                  </a:gs>
                </a:gsLst>
                <a:lin ang="5400000" scaled="0"/>
              </a:gradFill>
            </a:endParaRPr>
          </a:p>
        </p:txBody>
      </p:sp>
      <p:sp>
        <p:nvSpPr>
          <p:cNvPr id="76" name="TextBox 75"/>
          <p:cNvSpPr txBox="1"/>
          <p:nvPr/>
        </p:nvSpPr>
        <p:spPr>
          <a:xfrm>
            <a:off x="7641199" y="2312474"/>
            <a:ext cx="1245392" cy="443198"/>
          </a:xfrm>
          <a:prstGeom prst="rect">
            <a:avLst/>
          </a:prstGeom>
          <a:noFill/>
        </p:spPr>
        <p:txBody>
          <a:bodyPr wrap="square" lIns="0" tIns="0" rIns="0" bIns="0" rtlCol="0">
            <a:spAutoFit/>
          </a:bodyPr>
          <a:lstStyle/>
          <a:p>
            <a:pPr algn="ctr" defTabSz="914363">
              <a:lnSpc>
                <a:spcPct val="90000"/>
              </a:lnSpc>
            </a:pPr>
            <a:r>
              <a:rPr lang="en-US" sz="1600" spc="-50" dirty="0">
                <a:gradFill>
                  <a:gsLst>
                    <a:gs pos="2917">
                      <a:srgbClr val="505050"/>
                    </a:gs>
                    <a:gs pos="30000">
                      <a:srgbClr val="505050"/>
                    </a:gs>
                  </a:gsLst>
                  <a:lin ang="5400000" scaled="0"/>
                </a:gradFill>
              </a:rPr>
              <a:t>Virtual</a:t>
            </a:r>
            <a:br>
              <a:rPr lang="en-US" sz="1600" spc="-50" dirty="0">
                <a:gradFill>
                  <a:gsLst>
                    <a:gs pos="2917">
                      <a:srgbClr val="505050"/>
                    </a:gs>
                    <a:gs pos="30000">
                      <a:srgbClr val="505050"/>
                    </a:gs>
                  </a:gsLst>
                  <a:lin ang="5400000" scaled="0"/>
                </a:gradFill>
              </a:rPr>
            </a:br>
            <a:r>
              <a:rPr lang="en-US" sz="1600" spc="-50" dirty="0">
                <a:gradFill>
                  <a:gsLst>
                    <a:gs pos="2917">
                      <a:srgbClr val="505050"/>
                    </a:gs>
                    <a:gs pos="30000">
                      <a:srgbClr val="505050"/>
                    </a:gs>
                  </a:gsLst>
                  <a:lin ang="5400000" scaled="0"/>
                </a:gradFill>
              </a:rPr>
              <a:t>Memory</a:t>
            </a:r>
            <a:endParaRPr lang="en-US" sz="1600" spc="-50" baseline="-25000" dirty="0">
              <a:gradFill>
                <a:gsLst>
                  <a:gs pos="2917">
                    <a:srgbClr val="505050"/>
                  </a:gs>
                  <a:gs pos="30000">
                    <a:srgbClr val="505050"/>
                  </a:gs>
                </a:gsLst>
                <a:lin ang="5400000" scaled="0"/>
              </a:gradFill>
            </a:endParaRPr>
          </a:p>
        </p:txBody>
      </p:sp>
      <p:sp>
        <p:nvSpPr>
          <p:cNvPr id="77" name="Pentagon 76"/>
          <p:cNvSpPr/>
          <p:nvPr/>
        </p:nvSpPr>
        <p:spPr bwMode="auto">
          <a:xfrm rot="5400000" flipV="1">
            <a:off x="8987010" y="2471461"/>
            <a:ext cx="634650" cy="216870"/>
          </a:xfrm>
          <a:prstGeom prst="homePlate">
            <a:avLst/>
          </a:prstGeom>
          <a:solidFill>
            <a:schemeClr val="bg1">
              <a:lumMod val="50000"/>
            </a:schemeClr>
          </a:solidFill>
          <a:ln w="28575">
            <a:solidFill>
              <a:schemeClr val="bg1">
                <a:lumMod val="10000"/>
              </a:schemeClr>
            </a:solidFill>
            <a:headEnd type="none" w="med" len="med"/>
            <a:tailEnd type="none" w="med" len="med"/>
          </a:ln>
          <a:effectLst>
            <a:outerShdw blurRad="63500" sx="102000" sy="102000" algn="ctr" rotWithShape="0">
              <a:prstClr val="black">
                <a:alpha val="40000"/>
              </a:prstClr>
            </a:outerShdw>
          </a:effectLst>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EFEFEF"/>
                  </a:gs>
                  <a:gs pos="100000">
                    <a:srgbClr val="EFEFEF"/>
                  </a:gs>
                </a:gsLst>
                <a:lin ang="5400000" scaled="0"/>
              </a:gradFill>
            </a:endParaRPr>
          </a:p>
        </p:txBody>
      </p:sp>
      <p:grpSp>
        <p:nvGrpSpPr>
          <p:cNvPr id="78" name="Group 77"/>
          <p:cNvGrpSpPr/>
          <p:nvPr/>
        </p:nvGrpSpPr>
        <p:grpSpPr>
          <a:xfrm rot="16200000">
            <a:off x="9755997" y="748087"/>
            <a:ext cx="286429" cy="2082417"/>
            <a:chOff x="5904708" y="3829342"/>
            <a:chExt cx="286429" cy="2082417"/>
          </a:xfrm>
          <a:solidFill>
            <a:srgbClr val="00188F"/>
          </a:solidFill>
          <a:effectLst>
            <a:glow rad="101600">
              <a:schemeClr val="accent1">
                <a:satMod val="175000"/>
                <a:alpha val="40000"/>
              </a:schemeClr>
            </a:glow>
            <a:outerShdw blurRad="50800" dist="38100" dir="5400000" algn="t" rotWithShape="0">
              <a:prstClr val="black">
                <a:alpha val="40000"/>
              </a:prstClr>
            </a:outerShdw>
          </a:effectLst>
        </p:grpSpPr>
        <p:sp>
          <p:nvSpPr>
            <p:cNvPr id="79" name="Rectangle 78"/>
            <p:cNvSpPr/>
            <p:nvPr/>
          </p:nvSpPr>
          <p:spPr bwMode="auto">
            <a:xfrm>
              <a:off x="5967910" y="4082159"/>
              <a:ext cx="165100" cy="1584786"/>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EFEFEF"/>
                    </a:gs>
                    <a:gs pos="100000">
                      <a:srgbClr val="EFEFEF"/>
                    </a:gs>
                  </a:gsLst>
                  <a:lin ang="5400000" scaled="0"/>
                </a:gradFill>
              </a:endParaRPr>
            </a:p>
          </p:txBody>
        </p:sp>
        <p:sp>
          <p:nvSpPr>
            <p:cNvPr id="80" name="Oval 79"/>
            <p:cNvSpPr/>
            <p:nvPr/>
          </p:nvSpPr>
          <p:spPr bwMode="auto">
            <a:xfrm>
              <a:off x="5904708" y="5625330"/>
              <a:ext cx="286429" cy="286429"/>
            </a:xfrm>
            <a:prstGeom prst="ellipse">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EFEFEF"/>
                    </a:gs>
                    <a:gs pos="100000">
                      <a:srgbClr val="EFEFEF"/>
                    </a:gs>
                  </a:gsLst>
                  <a:lin ang="5400000" scaled="0"/>
                </a:gradFill>
              </a:endParaRPr>
            </a:p>
          </p:txBody>
        </p:sp>
        <p:sp>
          <p:nvSpPr>
            <p:cNvPr id="81" name="Oval 80"/>
            <p:cNvSpPr/>
            <p:nvPr/>
          </p:nvSpPr>
          <p:spPr bwMode="auto">
            <a:xfrm>
              <a:off x="5904708" y="3829342"/>
              <a:ext cx="286429" cy="286429"/>
            </a:xfrm>
            <a:prstGeom prst="ellipse">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EFEFEF"/>
                    </a:gs>
                    <a:gs pos="100000">
                      <a:srgbClr val="EFEFEF"/>
                    </a:gs>
                  </a:gsLst>
                  <a:lin ang="5400000" scaled="0"/>
                </a:gradFill>
              </a:endParaRPr>
            </a:p>
          </p:txBody>
        </p:sp>
      </p:grpSp>
      <p:sp>
        <p:nvSpPr>
          <p:cNvPr id="82" name="TextBox 81"/>
          <p:cNvSpPr txBox="1"/>
          <p:nvPr/>
        </p:nvSpPr>
        <p:spPr>
          <a:xfrm>
            <a:off x="10662420" y="1633978"/>
            <a:ext cx="1245392" cy="332399"/>
          </a:xfrm>
          <a:prstGeom prst="rect">
            <a:avLst/>
          </a:prstGeom>
          <a:noFill/>
        </p:spPr>
        <p:txBody>
          <a:bodyPr wrap="square" lIns="0" tIns="0" rIns="0" bIns="0" rtlCol="0">
            <a:spAutoFit/>
          </a:bodyPr>
          <a:lstStyle/>
          <a:p>
            <a:pPr algn="ctr" defTabSz="914363">
              <a:lnSpc>
                <a:spcPct val="90000"/>
              </a:lnSpc>
            </a:pPr>
            <a:r>
              <a:rPr lang="en-US" sz="2400" b="1" spc="-50" dirty="0">
                <a:gradFill>
                  <a:gsLst>
                    <a:gs pos="2917">
                      <a:srgbClr val="505050"/>
                    </a:gs>
                    <a:gs pos="30000">
                      <a:srgbClr val="505050"/>
                    </a:gs>
                  </a:gsLst>
                  <a:lin ang="5400000" scaled="0"/>
                </a:gradFill>
              </a:rPr>
              <a:t>64</a:t>
            </a:r>
            <a:endParaRPr lang="en-US" sz="2400" b="1" spc="-50" baseline="-25000" dirty="0">
              <a:gradFill>
                <a:gsLst>
                  <a:gs pos="2917">
                    <a:srgbClr val="505050"/>
                  </a:gs>
                  <a:gs pos="30000">
                    <a:srgbClr val="505050"/>
                  </a:gs>
                </a:gsLst>
                <a:lin ang="5400000" scaled="0"/>
              </a:gradFill>
            </a:endParaRPr>
          </a:p>
        </p:txBody>
      </p:sp>
      <p:sp>
        <p:nvSpPr>
          <p:cNvPr id="83" name="TextBox 82"/>
          <p:cNvSpPr txBox="1"/>
          <p:nvPr/>
        </p:nvSpPr>
        <p:spPr>
          <a:xfrm>
            <a:off x="7663595" y="1588913"/>
            <a:ext cx="1245392" cy="443198"/>
          </a:xfrm>
          <a:prstGeom prst="rect">
            <a:avLst/>
          </a:prstGeom>
          <a:noFill/>
        </p:spPr>
        <p:txBody>
          <a:bodyPr wrap="square" lIns="0" tIns="0" rIns="0" bIns="0" rtlCol="0">
            <a:spAutoFit/>
          </a:bodyPr>
          <a:lstStyle/>
          <a:p>
            <a:pPr algn="ctr" defTabSz="914363">
              <a:lnSpc>
                <a:spcPct val="90000"/>
              </a:lnSpc>
            </a:pPr>
            <a:r>
              <a:rPr lang="en-US" sz="1600" spc="-50" dirty="0">
                <a:gradFill>
                  <a:gsLst>
                    <a:gs pos="2917">
                      <a:srgbClr val="505050"/>
                    </a:gs>
                    <a:gs pos="30000">
                      <a:srgbClr val="505050"/>
                    </a:gs>
                  </a:gsLst>
                  <a:lin ang="5400000" scaled="0"/>
                </a:gradFill>
              </a:rPr>
              <a:t>Virtual</a:t>
            </a:r>
            <a:br>
              <a:rPr lang="en-US" sz="1600" spc="-50" dirty="0">
                <a:gradFill>
                  <a:gsLst>
                    <a:gs pos="2917">
                      <a:srgbClr val="505050"/>
                    </a:gs>
                    <a:gs pos="30000">
                      <a:srgbClr val="505050"/>
                    </a:gs>
                  </a:gsLst>
                  <a:lin ang="5400000" scaled="0"/>
                </a:gradFill>
              </a:rPr>
            </a:br>
            <a:r>
              <a:rPr lang="en-US" sz="1600" spc="-50" dirty="0">
                <a:gradFill>
                  <a:gsLst>
                    <a:gs pos="2917">
                      <a:srgbClr val="505050"/>
                    </a:gs>
                    <a:gs pos="30000">
                      <a:srgbClr val="505050"/>
                    </a:gs>
                  </a:gsLst>
                  <a:lin ang="5400000" scaled="0"/>
                </a:gradFill>
              </a:rPr>
              <a:t>CPU</a:t>
            </a:r>
            <a:endParaRPr lang="en-US" sz="1600" spc="-50" baseline="-25000" dirty="0">
              <a:gradFill>
                <a:gsLst>
                  <a:gs pos="2917">
                    <a:srgbClr val="505050"/>
                  </a:gs>
                  <a:gs pos="30000">
                    <a:srgbClr val="505050"/>
                  </a:gs>
                </a:gsLst>
                <a:lin ang="5400000" scaled="0"/>
              </a:gradFill>
            </a:endParaRPr>
          </a:p>
        </p:txBody>
      </p:sp>
      <p:sp>
        <p:nvSpPr>
          <p:cNvPr id="84" name="Pentagon 83"/>
          <p:cNvSpPr/>
          <p:nvPr/>
        </p:nvSpPr>
        <p:spPr bwMode="auto">
          <a:xfrm rot="5400000" flipV="1">
            <a:off x="8980327" y="1698540"/>
            <a:ext cx="634650" cy="216870"/>
          </a:xfrm>
          <a:prstGeom prst="homePlate">
            <a:avLst/>
          </a:prstGeom>
          <a:solidFill>
            <a:schemeClr val="bg1">
              <a:lumMod val="50000"/>
            </a:schemeClr>
          </a:solidFill>
          <a:ln w="28575">
            <a:solidFill>
              <a:schemeClr val="bg1">
                <a:lumMod val="10000"/>
              </a:schemeClr>
            </a:solidFill>
            <a:headEnd type="none" w="med" len="med"/>
            <a:tailEnd type="none" w="med" len="med"/>
          </a:ln>
          <a:effectLst>
            <a:outerShdw blurRad="63500" sx="102000" sy="102000" algn="ctr" rotWithShape="0">
              <a:prstClr val="black">
                <a:alpha val="40000"/>
              </a:prstClr>
            </a:outerShdw>
          </a:effectLst>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EFEFEF"/>
                  </a:gs>
                  <a:gs pos="100000">
                    <a:srgbClr val="EFEFEF"/>
                  </a:gs>
                </a:gsLst>
                <a:lin ang="5400000" scaled="0"/>
              </a:gradFill>
            </a:endParaRPr>
          </a:p>
        </p:txBody>
      </p:sp>
      <p:pic>
        <p:nvPicPr>
          <p:cNvPr id="86"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10469398" y="3203405"/>
            <a:ext cx="565302" cy="946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10734625" y="3354112"/>
            <a:ext cx="565302" cy="946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TextBox 60"/>
          <p:cNvSpPr txBox="1"/>
          <p:nvPr/>
        </p:nvSpPr>
        <p:spPr>
          <a:xfrm>
            <a:off x="5727065" y="1559932"/>
            <a:ext cx="1751169" cy="1329595"/>
          </a:xfrm>
          <a:prstGeom prst="rect">
            <a:avLst/>
          </a:prstGeom>
          <a:noFill/>
        </p:spPr>
        <p:txBody>
          <a:bodyPr wrap="square" lIns="0" tIns="0" rIns="0" bIns="0" rtlCol="0">
            <a:spAutoFit/>
          </a:bodyPr>
          <a:lstStyle/>
          <a:p>
            <a:pPr algn="ctr" defTabSz="914363">
              <a:lnSpc>
                <a:spcPct val="90000"/>
              </a:lnSpc>
            </a:pPr>
            <a:r>
              <a:rPr lang="en-US" sz="2400" b="1" spc="-50" dirty="0">
                <a:gradFill>
                  <a:gsLst>
                    <a:gs pos="2917">
                      <a:srgbClr val="505050"/>
                    </a:gs>
                    <a:gs pos="30000">
                      <a:srgbClr val="505050"/>
                    </a:gs>
                  </a:gsLst>
                  <a:lin ang="5400000" scaled="0"/>
                </a:gradFill>
              </a:rPr>
              <a:t>Enterprise Class Scale for Key Workloads</a:t>
            </a:r>
            <a:endParaRPr lang="en-US" sz="2400" b="1" spc="-50" baseline="-25000" dirty="0">
              <a:gradFill>
                <a:gsLst>
                  <a:gs pos="2917">
                    <a:srgbClr val="505050"/>
                  </a:gs>
                  <a:gs pos="30000">
                    <a:srgbClr val="505050"/>
                  </a:gs>
                </a:gsLst>
                <a:lin ang="5400000" scaled="0"/>
              </a:gradFill>
            </a:endParaRPr>
          </a:p>
        </p:txBody>
      </p:sp>
    </p:spTree>
    <p:extLst>
      <p:ext uri="{BB962C8B-B14F-4D97-AF65-F5344CB8AC3E}">
        <p14:creationId xmlns:p14="http://schemas.microsoft.com/office/powerpoint/2010/main" val="4189208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89"/>
                                        </p:tgtEl>
                                        <p:attrNameLst>
                                          <p:attrName>style.visibility</p:attrName>
                                        </p:attrNameLst>
                                      </p:cBhvr>
                                      <p:to>
                                        <p:strVal val="visible"/>
                                      </p:to>
                                    </p:set>
                                    <p:animEffect transition="in" filter="fade">
                                      <p:cBhvr>
                                        <p:cTn id="13" dur="500"/>
                                        <p:tgtEl>
                                          <p:spTgt spid="89"/>
                                        </p:tgtEl>
                                      </p:cBhvr>
                                    </p:animEffect>
                                  </p:childTnLst>
                                </p:cTn>
                              </p:par>
                              <p:par>
                                <p:cTn id="14" presetID="10"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10"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500"/>
                                        <p:tgtEl>
                                          <p:spTgt spid="3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64" presetClass="path" presetSubtype="0" decel="100000" fill="hold" grpId="1" nodeType="withEffect">
                                  <p:stCondLst>
                                    <p:cond delay="0"/>
                                  </p:stCondLst>
                                  <p:childTnLst>
                                    <p:animMotion origin="layout" path="M 5E-6 -7.40741E-7 L 5E-6 -0.17963 " pathEditMode="relative" rAng="0" ptsTypes="AA">
                                      <p:cBhvr>
                                        <p:cTn id="33" dur="1000" fill="hold"/>
                                        <p:tgtEl>
                                          <p:spTgt spid="2"/>
                                        </p:tgtEl>
                                        <p:attrNameLst>
                                          <p:attrName>ppt_x</p:attrName>
                                          <p:attrName>ppt_y</p:attrName>
                                        </p:attrNameLst>
                                      </p:cBhvr>
                                      <p:rCtr x="0" y="-8981"/>
                                    </p:animMotion>
                                  </p:childTnLst>
                                </p:cTn>
                              </p:par>
                              <p:par>
                                <p:cTn id="34" presetID="64" presetClass="path" presetSubtype="0" decel="100000" fill="hold" grpId="1" nodeType="withEffect">
                                  <p:stCondLst>
                                    <p:cond delay="0"/>
                                  </p:stCondLst>
                                  <p:childTnLst>
                                    <p:animMotion origin="layout" path="M -4.79167E-6 -7.40741E-7 L -4.79167E-6 -0.17963 " pathEditMode="relative" rAng="0" ptsTypes="AA">
                                      <p:cBhvr>
                                        <p:cTn id="35" dur="1000" fill="hold"/>
                                        <p:tgtEl>
                                          <p:spTgt spid="35"/>
                                        </p:tgtEl>
                                        <p:attrNameLst>
                                          <p:attrName>ppt_x</p:attrName>
                                          <p:attrName>ppt_y</p:attrName>
                                        </p:attrNameLst>
                                      </p:cBhvr>
                                      <p:rCtr x="0" y="-8981"/>
                                    </p:animMotion>
                                  </p:childTnLst>
                                </p:cTn>
                              </p:par>
                              <p:par>
                                <p:cTn id="36" presetID="10" presetClass="entr" presetSubtype="0" fill="hold" grpId="0" nodeType="withEffect">
                                  <p:stCondLst>
                                    <p:cond delay="0"/>
                                  </p:stCondLst>
                                  <p:childTnLst>
                                    <p:set>
                                      <p:cBhvr>
                                        <p:cTn id="37" dur="1" fill="hold">
                                          <p:stCondLst>
                                            <p:cond delay="0"/>
                                          </p:stCondLst>
                                        </p:cTn>
                                        <p:tgtEl>
                                          <p:spTgt spid="6">
                                            <p:txEl>
                                              <p:pRg st="1" end="1"/>
                                            </p:txEl>
                                          </p:spTgt>
                                        </p:tgtEl>
                                        <p:attrNameLst>
                                          <p:attrName>style.visibility</p:attrName>
                                        </p:attrNameLst>
                                      </p:cBhvr>
                                      <p:to>
                                        <p:strVal val="visible"/>
                                      </p:to>
                                    </p:set>
                                    <p:animEffect transition="in" filter="fade">
                                      <p:cBhvr>
                                        <p:cTn id="38" dur="10"/>
                                        <p:tgtEl>
                                          <p:spTgt spid="6">
                                            <p:txEl>
                                              <p:pRg st="1" end="1"/>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animEffect transition="in" filter="fade">
                                      <p:cBhvr>
                                        <p:cTn id="41" dur="500"/>
                                        <p:tgtEl>
                                          <p:spTgt spid="6">
                                            <p:txEl>
                                              <p:pRg st="2" end="2"/>
                                            </p:txEl>
                                          </p:spTgt>
                                        </p:tgtEl>
                                      </p:cBhvr>
                                    </p:animEffect>
                                  </p:childTnLst>
                                </p:cTn>
                              </p:par>
                              <p:par>
                                <p:cTn id="42" presetID="10" presetClass="entr" presetSubtype="0" fill="hold" grpId="0" nodeType="withEffect">
                                  <p:stCondLst>
                                    <p:cond delay="50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par>
                                <p:cTn id="45" presetID="10" presetClass="entr" presetSubtype="0" fill="hold" grpId="0" nodeType="withEffect">
                                  <p:stCondLst>
                                    <p:cond delay="50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500"/>
                                        <p:tgtEl>
                                          <p:spTgt spid="3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3" end="3"/>
                                            </p:txEl>
                                          </p:spTgt>
                                        </p:tgtEl>
                                        <p:attrNameLst>
                                          <p:attrName>style.visibility</p:attrName>
                                        </p:attrNameLst>
                                      </p:cBhvr>
                                      <p:to>
                                        <p:strVal val="visible"/>
                                      </p:to>
                                    </p:set>
                                    <p:animEffect transition="in" filter="fade">
                                      <p:cBhvr>
                                        <p:cTn id="52" dur="500"/>
                                        <p:tgtEl>
                                          <p:spTgt spid="6">
                                            <p:txEl>
                                              <p:pRg st="3" end="3"/>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500"/>
                                        <p:tgtEl>
                                          <p:spTgt spid="3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500"/>
                                        <p:tgtEl>
                                          <p:spTgt spid="20"/>
                                        </p:tgtEl>
                                      </p:cBhvr>
                                    </p:animEffect>
                                  </p:childTnLst>
                                </p:cTn>
                              </p:par>
                              <p:par>
                                <p:cTn id="62" presetID="10" presetClass="entr" presetSubtype="0" fill="hold" nodeType="withEffect">
                                  <p:stCondLst>
                                    <p:cond delay="0"/>
                                  </p:stCondLst>
                                  <p:childTnLst>
                                    <p:set>
                                      <p:cBhvr>
                                        <p:cTn id="63" dur="1" fill="hold">
                                          <p:stCondLst>
                                            <p:cond delay="0"/>
                                          </p:stCondLst>
                                        </p:cTn>
                                        <p:tgtEl>
                                          <p:spTgt spid="93"/>
                                        </p:tgtEl>
                                        <p:attrNameLst>
                                          <p:attrName>style.visibility</p:attrName>
                                        </p:attrNameLst>
                                      </p:cBhvr>
                                      <p:to>
                                        <p:strVal val="visible"/>
                                      </p:to>
                                    </p:set>
                                    <p:animEffect transition="in" filter="fade">
                                      <p:cBhvr>
                                        <p:cTn id="64" dur="500"/>
                                        <p:tgtEl>
                                          <p:spTgt spid="93"/>
                                        </p:tgtEl>
                                      </p:cBhvr>
                                    </p:animEffect>
                                  </p:childTnLst>
                                </p:cTn>
                              </p:par>
                              <p:par>
                                <p:cTn id="65" presetID="10" presetClass="entr" presetSubtype="0" fill="hold" nodeType="with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fade">
                                      <p:cBhvr>
                                        <p:cTn id="67" dur="500"/>
                                        <p:tgtEl>
                                          <p:spTgt spid="5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9"/>
                                        </p:tgtEl>
                                        <p:attrNameLst>
                                          <p:attrName>style.visibility</p:attrName>
                                        </p:attrNameLst>
                                      </p:cBhvr>
                                      <p:to>
                                        <p:strVal val="visible"/>
                                      </p:to>
                                    </p:set>
                                    <p:animEffect transition="in" filter="fade">
                                      <p:cBhvr>
                                        <p:cTn id="70" dur="500"/>
                                        <p:tgtEl>
                                          <p:spTgt spid="59"/>
                                        </p:tgtEl>
                                      </p:cBhvr>
                                    </p:animEffect>
                                  </p:childTnLst>
                                </p:cTn>
                              </p:par>
                              <p:par>
                                <p:cTn id="71" presetID="10" presetClass="entr" presetSubtype="0" fill="hold" grpId="1" nodeType="withEffect">
                                  <p:stCondLst>
                                    <p:cond delay="0"/>
                                  </p:stCondLst>
                                  <p:childTnLst>
                                    <p:set>
                                      <p:cBhvr>
                                        <p:cTn id="72" dur="1" fill="hold">
                                          <p:stCondLst>
                                            <p:cond delay="0"/>
                                          </p:stCondLst>
                                        </p:cTn>
                                        <p:tgtEl>
                                          <p:spTgt spid="60"/>
                                        </p:tgtEl>
                                        <p:attrNameLst>
                                          <p:attrName>style.visibility</p:attrName>
                                        </p:attrNameLst>
                                      </p:cBhvr>
                                      <p:to>
                                        <p:strVal val="visible"/>
                                      </p:to>
                                    </p:set>
                                    <p:animEffect transition="in" filter="fade">
                                      <p:cBhvr>
                                        <p:cTn id="73" dur="500"/>
                                        <p:tgtEl>
                                          <p:spTgt spid="6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
                                            <p:txEl>
                                              <p:pRg st="4" end="4"/>
                                            </p:txEl>
                                          </p:spTgt>
                                        </p:tgtEl>
                                        <p:attrNameLst>
                                          <p:attrName>style.visibility</p:attrName>
                                        </p:attrNameLst>
                                      </p:cBhvr>
                                      <p:to>
                                        <p:strVal val="visible"/>
                                      </p:to>
                                    </p:set>
                                    <p:animEffect transition="in" filter="fade">
                                      <p:cBhvr>
                                        <p:cTn id="76" dur="500"/>
                                        <p:tgtEl>
                                          <p:spTgt spid="6">
                                            <p:txEl>
                                              <p:pRg st="4" end="4"/>
                                            </p:txEl>
                                          </p:spTgt>
                                        </p:tgtEl>
                                      </p:cBhvr>
                                    </p:animEffect>
                                  </p:childTnLst>
                                </p:cTn>
                              </p:par>
                              <p:par>
                                <p:cTn id="77" presetID="63" presetClass="path" presetSubtype="0" decel="100000" fill="hold" grpId="0" nodeType="withEffect">
                                  <p:stCondLst>
                                    <p:cond delay="0"/>
                                  </p:stCondLst>
                                  <p:childTnLst>
                                    <p:animMotion origin="layout" path="M -3.54167E-6 2.22222E-6 L 0.10026 2.22222E-6 " pathEditMode="relative" rAng="0" ptsTypes="AA">
                                      <p:cBhvr>
                                        <p:cTn id="78" dur="1000" fill="hold"/>
                                        <p:tgtEl>
                                          <p:spTgt spid="60"/>
                                        </p:tgtEl>
                                        <p:attrNameLst>
                                          <p:attrName>ppt_x</p:attrName>
                                          <p:attrName>ppt_y</p:attrName>
                                        </p:attrNameLst>
                                      </p:cBhvr>
                                      <p:rCtr x="5013" y="0"/>
                                    </p:animMotion>
                                  </p:childTnLst>
                                </p:cTn>
                              </p:par>
                              <p:par>
                                <p:cTn id="79" presetID="10" presetClass="entr" presetSubtype="0" fill="hold" grpId="0" nodeType="withEffect">
                                  <p:stCondLst>
                                    <p:cond delay="500"/>
                                  </p:stCondLst>
                                  <p:childTnLst>
                                    <p:set>
                                      <p:cBhvr>
                                        <p:cTn id="80" dur="1" fill="hold">
                                          <p:stCondLst>
                                            <p:cond delay="0"/>
                                          </p:stCondLst>
                                        </p:cTn>
                                        <p:tgtEl>
                                          <p:spTgt spid="58"/>
                                        </p:tgtEl>
                                        <p:attrNameLst>
                                          <p:attrName>style.visibility</p:attrName>
                                        </p:attrNameLst>
                                      </p:cBhvr>
                                      <p:to>
                                        <p:strVal val="visible"/>
                                      </p:to>
                                    </p:set>
                                    <p:animEffect transition="in" filter="fade">
                                      <p:cBhvr>
                                        <p:cTn id="81" dur="500"/>
                                        <p:tgtEl>
                                          <p:spTgt spid="58"/>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6">
                                            <p:txEl>
                                              <p:pRg st="5" end="5"/>
                                            </p:txEl>
                                          </p:spTgt>
                                        </p:tgtEl>
                                        <p:attrNameLst>
                                          <p:attrName>style.visibility</p:attrName>
                                        </p:attrNameLst>
                                      </p:cBhvr>
                                      <p:to>
                                        <p:strVal val="visible"/>
                                      </p:to>
                                    </p:set>
                                    <p:animEffect transition="in" filter="fade">
                                      <p:cBhvr>
                                        <p:cTn id="86" dur="500"/>
                                        <p:tgtEl>
                                          <p:spTgt spid="6">
                                            <p:txEl>
                                              <p:pRg st="5" end="5"/>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94"/>
                                        </p:tgtEl>
                                        <p:attrNameLst>
                                          <p:attrName>style.visibility</p:attrName>
                                        </p:attrNameLst>
                                      </p:cBhvr>
                                      <p:to>
                                        <p:strVal val="visible"/>
                                      </p:to>
                                    </p:set>
                                    <p:animEffect transition="in" filter="fade">
                                      <p:cBhvr>
                                        <p:cTn id="89" dur="500"/>
                                        <p:tgtEl>
                                          <p:spTgt spid="94"/>
                                        </p:tgtEl>
                                      </p:cBhvr>
                                    </p:animEffect>
                                  </p:childTnLst>
                                </p:cTn>
                              </p:par>
                              <p:par>
                                <p:cTn id="90" presetID="10" presetClass="entr" presetSubtype="0" fill="hold" nodeType="withEffect">
                                  <p:stCondLst>
                                    <p:cond delay="0"/>
                                  </p:stCondLst>
                                  <p:childTnLst>
                                    <p:set>
                                      <p:cBhvr>
                                        <p:cTn id="91" dur="1" fill="hold">
                                          <p:stCondLst>
                                            <p:cond delay="0"/>
                                          </p:stCondLst>
                                        </p:cTn>
                                        <p:tgtEl>
                                          <p:spTgt spid="86"/>
                                        </p:tgtEl>
                                        <p:attrNameLst>
                                          <p:attrName>style.visibility</p:attrName>
                                        </p:attrNameLst>
                                      </p:cBhvr>
                                      <p:to>
                                        <p:strVal val="visible"/>
                                      </p:to>
                                    </p:set>
                                    <p:animEffect transition="in" filter="fade">
                                      <p:cBhvr>
                                        <p:cTn id="92" dur="500"/>
                                        <p:tgtEl>
                                          <p:spTgt spid="86"/>
                                        </p:tgtEl>
                                      </p:cBhvr>
                                    </p:animEffect>
                                  </p:childTnLst>
                                </p:cTn>
                              </p:par>
                              <p:par>
                                <p:cTn id="93" presetID="10" presetClass="entr" presetSubtype="0" fill="hold" nodeType="withEffect">
                                  <p:stCondLst>
                                    <p:cond delay="0"/>
                                  </p:stCondLst>
                                  <p:childTnLst>
                                    <p:set>
                                      <p:cBhvr>
                                        <p:cTn id="94" dur="1" fill="hold">
                                          <p:stCondLst>
                                            <p:cond delay="0"/>
                                          </p:stCondLst>
                                        </p:cTn>
                                        <p:tgtEl>
                                          <p:spTgt spid="87"/>
                                        </p:tgtEl>
                                        <p:attrNameLst>
                                          <p:attrName>style.visibility</p:attrName>
                                        </p:attrNameLst>
                                      </p:cBhvr>
                                      <p:to>
                                        <p:strVal val="visible"/>
                                      </p:to>
                                    </p:set>
                                    <p:animEffect transition="in" filter="fade">
                                      <p:cBhvr>
                                        <p:cTn id="95" dur="500"/>
                                        <p:tgtEl>
                                          <p:spTgt spid="87"/>
                                        </p:tgtEl>
                                      </p:cBhvr>
                                    </p:animEffect>
                                  </p:childTnLst>
                                </p:cTn>
                              </p:par>
                            </p:childTnLst>
                          </p:cTn>
                        </p:par>
                        <p:par>
                          <p:cTn id="96" fill="hold">
                            <p:stCondLst>
                              <p:cond delay="500"/>
                            </p:stCondLst>
                            <p:childTnLst>
                              <p:par>
                                <p:cTn id="97" presetID="10" presetClass="entr" presetSubtype="0" fill="hold" grpId="0" nodeType="afterEffect">
                                  <p:stCondLst>
                                    <p:cond delay="0"/>
                                  </p:stCondLst>
                                  <p:childTnLst>
                                    <p:set>
                                      <p:cBhvr>
                                        <p:cTn id="98" dur="1" fill="hold">
                                          <p:stCondLst>
                                            <p:cond delay="0"/>
                                          </p:stCondLst>
                                        </p:cTn>
                                        <p:tgtEl>
                                          <p:spTgt spid="6">
                                            <p:txEl>
                                              <p:pRg st="6" end="6"/>
                                            </p:txEl>
                                          </p:spTgt>
                                        </p:tgtEl>
                                        <p:attrNameLst>
                                          <p:attrName>style.visibility</p:attrName>
                                        </p:attrNameLst>
                                      </p:cBhvr>
                                      <p:to>
                                        <p:strVal val="visible"/>
                                      </p:to>
                                    </p:set>
                                    <p:animEffect transition="in" filter="fade">
                                      <p:cBhvr>
                                        <p:cTn id="99" dur="500"/>
                                        <p:tgtEl>
                                          <p:spTgt spid="6">
                                            <p:txEl>
                                              <p:pRg st="6" end="6"/>
                                            </p:txEl>
                                          </p:spTgt>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6">
                                            <p:txEl>
                                              <p:pRg st="7" end="7"/>
                                            </p:txEl>
                                          </p:spTgt>
                                        </p:tgtEl>
                                        <p:attrNameLst>
                                          <p:attrName>style.visibility</p:attrName>
                                        </p:attrNameLst>
                                      </p:cBhvr>
                                      <p:to>
                                        <p:strVal val="visible"/>
                                      </p:to>
                                    </p:set>
                                    <p:animEffect transition="in" filter="fade">
                                      <p:cBhvr>
                                        <p:cTn id="102" dur="500"/>
                                        <p:tgtEl>
                                          <p:spTgt spid="6">
                                            <p:txEl>
                                              <p:pRg st="7" end="7"/>
                                            </p:txEl>
                                          </p:spTgt>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83"/>
                                        </p:tgtEl>
                                        <p:attrNameLst>
                                          <p:attrName>style.visibility</p:attrName>
                                        </p:attrNameLst>
                                      </p:cBhvr>
                                      <p:to>
                                        <p:strVal val="visible"/>
                                      </p:to>
                                    </p:set>
                                    <p:animEffect transition="in" filter="fade">
                                      <p:cBhvr>
                                        <p:cTn id="105" dur="500"/>
                                        <p:tgtEl>
                                          <p:spTgt spid="83"/>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76"/>
                                        </p:tgtEl>
                                        <p:attrNameLst>
                                          <p:attrName>style.visibility</p:attrName>
                                        </p:attrNameLst>
                                      </p:cBhvr>
                                      <p:to>
                                        <p:strVal val="visible"/>
                                      </p:to>
                                    </p:set>
                                    <p:animEffect transition="in" filter="fade">
                                      <p:cBhvr>
                                        <p:cTn id="108" dur="500"/>
                                        <p:tgtEl>
                                          <p:spTgt spid="76"/>
                                        </p:tgtEl>
                                      </p:cBhvr>
                                    </p:animEffect>
                                  </p:childTnLst>
                                </p:cTn>
                              </p:par>
                              <p:par>
                                <p:cTn id="109" presetID="10" presetClass="entr" presetSubtype="0" fill="hold" nodeType="withEffect">
                                  <p:stCondLst>
                                    <p:cond delay="0"/>
                                  </p:stCondLst>
                                  <p:childTnLst>
                                    <p:set>
                                      <p:cBhvr>
                                        <p:cTn id="110" dur="1" fill="hold">
                                          <p:stCondLst>
                                            <p:cond delay="0"/>
                                          </p:stCondLst>
                                        </p:cTn>
                                        <p:tgtEl>
                                          <p:spTgt spid="71"/>
                                        </p:tgtEl>
                                        <p:attrNameLst>
                                          <p:attrName>style.visibility</p:attrName>
                                        </p:attrNameLst>
                                      </p:cBhvr>
                                      <p:to>
                                        <p:strVal val="visible"/>
                                      </p:to>
                                    </p:set>
                                    <p:animEffect transition="in" filter="fade">
                                      <p:cBhvr>
                                        <p:cTn id="111" dur="500"/>
                                        <p:tgtEl>
                                          <p:spTgt spid="71"/>
                                        </p:tgtEl>
                                      </p:cBhvr>
                                    </p:animEffect>
                                  </p:childTnLst>
                                </p:cTn>
                              </p:par>
                              <p:par>
                                <p:cTn id="112" presetID="10" presetClass="entr" presetSubtype="0" fill="hold" nodeType="withEffect">
                                  <p:stCondLst>
                                    <p:cond delay="0"/>
                                  </p:stCondLst>
                                  <p:childTnLst>
                                    <p:set>
                                      <p:cBhvr>
                                        <p:cTn id="113" dur="1" fill="hold">
                                          <p:stCondLst>
                                            <p:cond delay="0"/>
                                          </p:stCondLst>
                                        </p:cTn>
                                        <p:tgtEl>
                                          <p:spTgt spid="78"/>
                                        </p:tgtEl>
                                        <p:attrNameLst>
                                          <p:attrName>style.visibility</p:attrName>
                                        </p:attrNameLst>
                                      </p:cBhvr>
                                      <p:to>
                                        <p:strVal val="visible"/>
                                      </p:to>
                                    </p:set>
                                    <p:animEffect transition="in" filter="fade">
                                      <p:cBhvr>
                                        <p:cTn id="114" dur="500"/>
                                        <p:tgtEl>
                                          <p:spTgt spid="78"/>
                                        </p:tgtEl>
                                      </p:cBhvr>
                                    </p:animEffect>
                                  </p:childTnLst>
                                </p:cTn>
                              </p:par>
                              <p:par>
                                <p:cTn id="115" presetID="10" presetClass="entr" presetSubtype="0" fill="hold" grpId="1" nodeType="withEffect">
                                  <p:stCondLst>
                                    <p:cond delay="0"/>
                                  </p:stCondLst>
                                  <p:childTnLst>
                                    <p:set>
                                      <p:cBhvr>
                                        <p:cTn id="116" dur="1" fill="hold">
                                          <p:stCondLst>
                                            <p:cond delay="0"/>
                                          </p:stCondLst>
                                        </p:cTn>
                                        <p:tgtEl>
                                          <p:spTgt spid="77"/>
                                        </p:tgtEl>
                                        <p:attrNameLst>
                                          <p:attrName>style.visibility</p:attrName>
                                        </p:attrNameLst>
                                      </p:cBhvr>
                                      <p:to>
                                        <p:strVal val="visible"/>
                                      </p:to>
                                    </p:set>
                                    <p:animEffect transition="in" filter="fade">
                                      <p:cBhvr>
                                        <p:cTn id="117" dur="500"/>
                                        <p:tgtEl>
                                          <p:spTgt spid="77"/>
                                        </p:tgtEl>
                                      </p:cBhvr>
                                    </p:animEffect>
                                  </p:childTnLst>
                                </p:cTn>
                              </p:par>
                              <p:par>
                                <p:cTn id="118" presetID="10" presetClass="entr" presetSubtype="0" fill="hold" grpId="1" nodeType="withEffect">
                                  <p:stCondLst>
                                    <p:cond delay="0"/>
                                  </p:stCondLst>
                                  <p:childTnLst>
                                    <p:set>
                                      <p:cBhvr>
                                        <p:cTn id="119" dur="1" fill="hold">
                                          <p:stCondLst>
                                            <p:cond delay="0"/>
                                          </p:stCondLst>
                                        </p:cTn>
                                        <p:tgtEl>
                                          <p:spTgt spid="84"/>
                                        </p:tgtEl>
                                        <p:attrNameLst>
                                          <p:attrName>style.visibility</p:attrName>
                                        </p:attrNameLst>
                                      </p:cBhvr>
                                      <p:to>
                                        <p:strVal val="visible"/>
                                      </p:to>
                                    </p:set>
                                    <p:animEffect transition="in" filter="fade">
                                      <p:cBhvr>
                                        <p:cTn id="120" dur="500"/>
                                        <p:tgtEl>
                                          <p:spTgt spid="84"/>
                                        </p:tgtEl>
                                      </p:cBhvr>
                                    </p:animEffect>
                                  </p:childTnLst>
                                </p:cTn>
                              </p:par>
                              <p:par>
                                <p:cTn id="121" presetID="63" presetClass="path" presetSubtype="0" decel="100000" fill="hold" grpId="0" nodeType="withEffect">
                                  <p:stCondLst>
                                    <p:cond delay="0"/>
                                  </p:stCondLst>
                                  <p:childTnLst>
                                    <p:animMotion origin="layout" path="M -1.04167E-6 2.59259E-6 L 0.10026 2.59259E-6 " pathEditMode="relative" rAng="0" ptsTypes="AA">
                                      <p:cBhvr>
                                        <p:cTn id="122" dur="1000" fill="hold"/>
                                        <p:tgtEl>
                                          <p:spTgt spid="77"/>
                                        </p:tgtEl>
                                        <p:attrNameLst>
                                          <p:attrName>ppt_x</p:attrName>
                                          <p:attrName>ppt_y</p:attrName>
                                        </p:attrNameLst>
                                      </p:cBhvr>
                                      <p:rCtr x="5013" y="0"/>
                                    </p:animMotion>
                                  </p:childTnLst>
                                </p:cTn>
                              </p:par>
                              <p:par>
                                <p:cTn id="123" presetID="63" presetClass="path" presetSubtype="0" decel="100000" fill="hold" grpId="0" nodeType="withEffect">
                                  <p:stCondLst>
                                    <p:cond delay="0"/>
                                  </p:stCondLst>
                                  <p:childTnLst>
                                    <p:animMotion origin="layout" path="M -2.08333E-7 4.07407E-6 L 0.10026 4.07407E-6 " pathEditMode="relative" rAng="0" ptsTypes="AA">
                                      <p:cBhvr>
                                        <p:cTn id="124" dur="1000" fill="hold"/>
                                        <p:tgtEl>
                                          <p:spTgt spid="84"/>
                                        </p:tgtEl>
                                        <p:attrNameLst>
                                          <p:attrName>ppt_x</p:attrName>
                                          <p:attrName>ppt_y</p:attrName>
                                        </p:attrNameLst>
                                      </p:cBhvr>
                                      <p:rCtr x="5013" y="0"/>
                                    </p:animMotion>
                                  </p:childTnLst>
                                </p:cTn>
                              </p:par>
                              <p:par>
                                <p:cTn id="125" presetID="10" presetClass="entr" presetSubtype="0" fill="hold" grpId="0" nodeType="withEffect">
                                  <p:stCondLst>
                                    <p:cond delay="500"/>
                                  </p:stCondLst>
                                  <p:childTnLst>
                                    <p:set>
                                      <p:cBhvr>
                                        <p:cTn id="126" dur="1" fill="hold">
                                          <p:stCondLst>
                                            <p:cond delay="0"/>
                                          </p:stCondLst>
                                        </p:cTn>
                                        <p:tgtEl>
                                          <p:spTgt spid="75"/>
                                        </p:tgtEl>
                                        <p:attrNameLst>
                                          <p:attrName>style.visibility</p:attrName>
                                        </p:attrNameLst>
                                      </p:cBhvr>
                                      <p:to>
                                        <p:strVal val="visible"/>
                                      </p:to>
                                    </p:set>
                                    <p:animEffect transition="in" filter="fade">
                                      <p:cBhvr>
                                        <p:cTn id="127" dur="500"/>
                                        <p:tgtEl>
                                          <p:spTgt spid="75"/>
                                        </p:tgtEl>
                                      </p:cBhvr>
                                    </p:animEffect>
                                  </p:childTnLst>
                                </p:cTn>
                              </p:par>
                              <p:par>
                                <p:cTn id="128" presetID="10" presetClass="entr" presetSubtype="0" fill="hold" grpId="0" nodeType="withEffect">
                                  <p:stCondLst>
                                    <p:cond delay="500"/>
                                  </p:stCondLst>
                                  <p:childTnLst>
                                    <p:set>
                                      <p:cBhvr>
                                        <p:cTn id="129" dur="1" fill="hold">
                                          <p:stCondLst>
                                            <p:cond delay="0"/>
                                          </p:stCondLst>
                                        </p:cTn>
                                        <p:tgtEl>
                                          <p:spTgt spid="82"/>
                                        </p:tgtEl>
                                        <p:attrNameLst>
                                          <p:attrName>style.visibility</p:attrName>
                                        </p:attrNameLst>
                                      </p:cBhvr>
                                      <p:to>
                                        <p:strVal val="visible"/>
                                      </p:to>
                                    </p:set>
                                    <p:animEffect transition="in" filter="fade">
                                      <p:cBhvr>
                                        <p:cTn id="130" dur="500"/>
                                        <p:tgtEl>
                                          <p:spTgt spid="82"/>
                                        </p:tgtEl>
                                      </p:cBhvr>
                                    </p:animEffect>
                                  </p:childTnLst>
                                </p:cTn>
                              </p:par>
                            </p:childTnLst>
                          </p:cTn>
                        </p:par>
                        <p:par>
                          <p:cTn id="131" fill="hold">
                            <p:stCondLst>
                              <p:cond delay="1500"/>
                            </p:stCondLst>
                            <p:childTnLst>
                              <p:par>
                                <p:cTn id="132" presetID="10" presetClass="entr" presetSubtype="0" fill="hold" grpId="0" nodeType="afterEffect">
                                  <p:stCondLst>
                                    <p:cond delay="0"/>
                                  </p:stCondLst>
                                  <p:childTnLst>
                                    <p:set>
                                      <p:cBhvr>
                                        <p:cTn id="133" dur="1" fill="hold">
                                          <p:stCondLst>
                                            <p:cond delay="0"/>
                                          </p:stCondLst>
                                        </p:cTn>
                                        <p:tgtEl>
                                          <p:spTgt spid="61"/>
                                        </p:tgtEl>
                                        <p:attrNameLst>
                                          <p:attrName>style.visibility</p:attrName>
                                        </p:attrNameLst>
                                      </p:cBhvr>
                                      <p:to>
                                        <p:strVal val="visible"/>
                                      </p:to>
                                    </p:set>
                                    <p:animEffect transition="in" filter="fade">
                                      <p:cBhvr>
                                        <p:cTn id="13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0" grpId="0" animBg="1"/>
      <p:bldP spid="19" grpId="0" animBg="1"/>
      <p:bldP spid="20" grpId="0" animBg="1"/>
      <p:bldP spid="21" grpId="0"/>
      <p:bldP spid="22" grpId="0"/>
      <p:bldP spid="27" grpId="0"/>
      <p:bldP spid="2" grpId="0" animBg="1"/>
      <p:bldP spid="2" grpId="1" animBg="1"/>
      <p:bldP spid="35" grpId="0" animBg="1"/>
      <p:bldP spid="35" grpId="1" animBg="1"/>
      <p:bldP spid="36" grpId="0"/>
      <p:bldP spid="37" grpId="0" animBg="1"/>
      <p:bldP spid="58" grpId="0"/>
      <p:bldP spid="59" grpId="0"/>
      <p:bldP spid="60" grpId="0" animBg="1"/>
      <p:bldP spid="60" grpId="1" animBg="1"/>
      <p:bldP spid="75" grpId="0"/>
      <p:bldP spid="76" grpId="0"/>
      <p:bldP spid="77" grpId="0" animBg="1"/>
      <p:bldP spid="77" grpId="1" animBg="1"/>
      <p:bldP spid="82" grpId="0"/>
      <p:bldP spid="83" grpId="0"/>
      <p:bldP spid="84" grpId="0" animBg="1"/>
      <p:bldP spid="84" grpId="1" animBg="1"/>
      <p:bldP spid="6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VMware Comparison</a:t>
            </a:r>
          </a:p>
        </p:txBody>
      </p:sp>
      <p:graphicFrame>
        <p:nvGraphicFramePr>
          <p:cNvPr id="3" name="Table 2"/>
          <p:cNvGraphicFramePr>
            <a:graphicFrameLocks noGrp="1"/>
          </p:cNvGraphicFramePr>
          <p:nvPr/>
        </p:nvGraphicFramePr>
        <p:xfrm>
          <a:off x="497843" y="1198153"/>
          <a:ext cx="11182260" cy="4571993"/>
        </p:xfrm>
        <a:graphic>
          <a:graphicData uri="http://schemas.openxmlformats.org/drawingml/2006/table">
            <a:tbl>
              <a:tblPr firstRow="1">
                <a:tableStyleId>{5C22544A-7EE6-4342-B048-85BDC9FD1C3A}</a:tableStyleId>
              </a:tblPr>
              <a:tblGrid>
                <a:gridCol w="1216657">
                  <a:extLst>
                    <a:ext uri="{9D8B030D-6E8A-4147-A177-3AD203B41FA5}">
                      <a16:colId xmlns:a16="http://schemas.microsoft.com/office/drawing/2014/main" val="20000"/>
                    </a:ext>
                  </a:extLst>
                </a:gridCol>
                <a:gridCol w="2574799">
                  <a:extLst>
                    <a:ext uri="{9D8B030D-6E8A-4147-A177-3AD203B41FA5}">
                      <a16:colId xmlns:a16="http://schemas.microsoft.com/office/drawing/2014/main" val="20001"/>
                    </a:ext>
                  </a:extLst>
                </a:gridCol>
                <a:gridCol w="2501304">
                  <a:extLst>
                    <a:ext uri="{9D8B030D-6E8A-4147-A177-3AD203B41FA5}">
                      <a16:colId xmlns:a16="http://schemas.microsoft.com/office/drawing/2014/main" val="20002"/>
                    </a:ext>
                  </a:extLst>
                </a:gridCol>
                <a:gridCol w="2489200">
                  <a:extLst>
                    <a:ext uri="{9D8B030D-6E8A-4147-A177-3AD203B41FA5}">
                      <a16:colId xmlns:a16="http://schemas.microsoft.com/office/drawing/2014/main" val="20003"/>
                    </a:ext>
                  </a:extLst>
                </a:gridCol>
                <a:gridCol w="2400300">
                  <a:extLst>
                    <a:ext uri="{9D8B030D-6E8A-4147-A177-3AD203B41FA5}">
                      <a16:colId xmlns:a16="http://schemas.microsoft.com/office/drawing/2014/main" val="20004"/>
                    </a:ext>
                  </a:extLst>
                </a:gridCol>
              </a:tblGrid>
              <a:tr h="726392">
                <a:tc>
                  <a:txBody>
                    <a:bodyPr/>
                    <a:lstStyle/>
                    <a:p>
                      <a:r>
                        <a:rPr lang="en-US" sz="1900" dirty="0">
                          <a:solidFill>
                            <a:schemeClr val="tx2"/>
                          </a:solidFill>
                          <a:latin typeface="+mn-lt"/>
                        </a:rPr>
                        <a:t>System</a:t>
                      </a:r>
                    </a:p>
                  </a:txBody>
                  <a:tcPr marL="121920" marR="121920" marT="60960" marB="60960" anchor="ctr">
                    <a:lnB w="38100" cap="flat" cmpd="sng" algn="ctr">
                      <a:solidFill>
                        <a:schemeClr val="accent2"/>
                      </a:solidFill>
                      <a:prstDash val="solid"/>
                      <a:round/>
                      <a:headEnd type="none" w="med" len="med"/>
                      <a:tailEnd type="none" w="med" len="med"/>
                    </a:lnB>
                    <a:solidFill>
                      <a:schemeClr val="bg1"/>
                    </a:solidFill>
                  </a:tcPr>
                </a:tc>
                <a:tc>
                  <a:txBody>
                    <a:bodyPr/>
                    <a:lstStyle/>
                    <a:p>
                      <a:r>
                        <a:rPr lang="en-US" sz="1900" dirty="0">
                          <a:solidFill>
                            <a:schemeClr val="tx2"/>
                          </a:solidFill>
                          <a:latin typeface="+mn-lt"/>
                        </a:rPr>
                        <a:t>Resource</a:t>
                      </a:r>
                    </a:p>
                  </a:txBody>
                  <a:tcPr marL="121920" marR="121920" marT="60960" marB="60960" anchor="ctr">
                    <a:lnB w="38100" cap="flat" cmpd="sng" algn="ctr">
                      <a:solidFill>
                        <a:schemeClr val="accent2"/>
                      </a:solidFill>
                      <a:prstDash val="solid"/>
                      <a:round/>
                      <a:headEnd type="none" w="med" len="med"/>
                      <a:tailEnd type="none" w="med" len="med"/>
                    </a:lnB>
                    <a:solidFill>
                      <a:schemeClr val="bg1"/>
                    </a:solidFill>
                  </a:tcPr>
                </a:tc>
                <a:tc>
                  <a:txBody>
                    <a:bodyPr/>
                    <a:lstStyle/>
                    <a:p>
                      <a:pPr algn="ctr"/>
                      <a:r>
                        <a:rPr lang="en-US" sz="1900" dirty="0">
                          <a:solidFill>
                            <a:schemeClr val="tx2"/>
                          </a:solidFill>
                          <a:latin typeface="+mn-lt"/>
                        </a:rPr>
                        <a:t>Windows</a:t>
                      </a:r>
                      <a:r>
                        <a:rPr lang="en-US" sz="1900" baseline="0" dirty="0">
                          <a:solidFill>
                            <a:schemeClr val="tx2"/>
                          </a:solidFill>
                          <a:latin typeface="+mn-lt"/>
                        </a:rPr>
                        <a:t> Server 2012 R2 Hyper-V</a:t>
                      </a:r>
                      <a:endParaRPr lang="en-US" sz="1900" dirty="0">
                        <a:solidFill>
                          <a:schemeClr val="tx2"/>
                        </a:solidFill>
                        <a:latin typeface="+mn-lt"/>
                      </a:endParaRPr>
                    </a:p>
                  </a:txBody>
                  <a:tcPr marL="121920" marR="121920" marT="60960" marB="60960" anchor="ctr">
                    <a:lnB w="38100" cap="flat" cmpd="sng" algn="ctr">
                      <a:solidFill>
                        <a:schemeClr val="accent2"/>
                      </a:solidFill>
                      <a:prstDash val="solid"/>
                      <a:round/>
                      <a:headEnd type="none" w="med" len="med"/>
                      <a:tailEnd type="none" w="med" len="med"/>
                    </a:lnB>
                    <a:solidFill>
                      <a:schemeClr val="bg1"/>
                    </a:solidFill>
                  </a:tcPr>
                </a:tc>
                <a:tc>
                  <a:txBody>
                    <a:bodyPr/>
                    <a:lstStyle/>
                    <a:p>
                      <a:pPr algn="ctr"/>
                      <a:r>
                        <a:rPr lang="en-US" sz="1900" dirty="0">
                          <a:solidFill>
                            <a:schemeClr val="tx2"/>
                          </a:solidFill>
                          <a:latin typeface="+mn-lt"/>
                        </a:rPr>
                        <a:t>vSphere</a:t>
                      </a:r>
                      <a:br>
                        <a:rPr lang="en-US" sz="1900" dirty="0">
                          <a:solidFill>
                            <a:schemeClr val="tx2"/>
                          </a:solidFill>
                          <a:latin typeface="+mn-lt"/>
                        </a:rPr>
                      </a:br>
                      <a:r>
                        <a:rPr lang="en-US" sz="1900" dirty="0">
                          <a:solidFill>
                            <a:schemeClr val="tx2"/>
                          </a:solidFill>
                          <a:latin typeface="+mn-lt"/>
                        </a:rPr>
                        <a:t>Hypervisor</a:t>
                      </a:r>
                    </a:p>
                  </a:txBody>
                  <a:tcPr marL="121920" marR="121920" marT="60960" marB="60960" anchor="ctr">
                    <a:lnB w="38100" cap="flat" cmpd="sng" algn="ctr">
                      <a:solidFill>
                        <a:schemeClr val="accent2"/>
                      </a:solidFill>
                      <a:prstDash val="solid"/>
                      <a:round/>
                      <a:headEnd type="none" w="med" len="med"/>
                      <a:tailEnd type="none" w="med" len="med"/>
                    </a:lnB>
                    <a:solidFill>
                      <a:schemeClr val="bg1"/>
                    </a:solidFill>
                  </a:tcPr>
                </a:tc>
                <a:tc>
                  <a:txBody>
                    <a:bodyPr/>
                    <a:lstStyle/>
                    <a:p>
                      <a:pPr algn="ctr"/>
                      <a:r>
                        <a:rPr lang="en-US" sz="1900" baseline="0" dirty="0">
                          <a:solidFill>
                            <a:schemeClr val="tx2"/>
                          </a:solidFill>
                          <a:latin typeface="+mn-lt"/>
                        </a:rPr>
                        <a:t>vSphere 5.5 Enterprise Plus</a:t>
                      </a:r>
                      <a:endParaRPr lang="en-US" sz="1900" dirty="0">
                        <a:solidFill>
                          <a:schemeClr val="tx2"/>
                        </a:solidFill>
                        <a:latin typeface="+mn-lt"/>
                      </a:endParaRPr>
                    </a:p>
                  </a:txBody>
                  <a:tcPr marL="121920" marR="121920" marT="60960" marB="60960" anchor="ctr">
                    <a:lnB w="381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27289">
                <a:tc rowSpan="3">
                  <a:txBody>
                    <a:bodyPr/>
                    <a:lstStyle/>
                    <a:p>
                      <a:pPr algn="l"/>
                      <a:r>
                        <a:rPr lang="en-US" sz="1900" b="1" dirty="0">
                          <a:solidFill>
                            <a:schemeClr val="tx2"/>
                          </a:solidFill>
                          <a:latin typeface="+mn-lt"/>
                        </a:rPr>
                        <a:t>Host</a:t>
                      </a:r>
                    </a:p>
                  </a:txBody>
                  <a:tcPr marL="121920" marR="121920" marT="60960" marB="60960" anchor="ctr">
                    <a:lnT w="38100" cap="flat" cmpd="sng" algn="ctr">
                      <a:solidFill>
                        <a:schemeClr val="accent2"/>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9D9D9"/>
                    </a:solidFill>
                  </a:tcPr>
                </a:tc>
                <a:tc>
                  <a:txBody>
                    <a:bodyPr/>
                    <a:lstStyle/>
                    <a:p>
                      <a:r>
                        <a:rPr lang="en-US" sz="1900" dirty="0">
                          <a:solidFill>
                            <a:schemeClr val="tx2"/>
                          </a:solidFill>
                          <a:latin typeface="+mn-lt"/>
                        </a:rPr>
                        <a:t>Logical Processors</a:t>
                      </a:r>
                    </a:p>
                  </a:txBody>
                  <a:tcPr marL="121920" marR="121920" marT="60960" marB="60960" anchor="ctr">
                    <a:lnT w="38100" cap="flat" cmpd="sng" algn="ctr">
                      <a:solidFill>
                        <a:schemeClr val="accent2"/>
                      </a:solidFill>
                      <a:prstDash val="solid"/>
                      <a:round/>
                      <a:headEnd type="none" w="med" len="med"/>
                      <a:tailEnd type="none" w="med" len="med"/>
                    </a:lnT>
                    <a:solidFill>
                      <a:srgbClr val="F2F2F2"/>
                    </a:solidFill>
                  </a:tcPr>
                </a:tc>
                <a:tc>
                  <a:txBody>
                    <a:bodyPr/>
                    <a:lstStyle/>
                    <a:p>
                      <a:pPr algn="ctr"/>
                      <a:r>
                        <a:rPr lang="en-US" sz="1900" b="1" dirty="0">
                          <a:solidFill>
                            <a:schemeClr val="tx2"/>
                          </a:solidFill>
                          <a:latin typeface="+mn-lt"/>
                        </a:rPr>
                        <a:t>320</a:t>
                      </a:r>
                    </a:p>
                  </a:txBody>
                  <a:tcPr marL="121920" marR="121920" marT="60960" marB="60960" anchor="ctr">
                    <a:lnT w="38100" cap="flat" cmpd="sng" algn="ctr">
                      <a:solidFill>
                        <a:schemeClr val="accent2"/>
                      </a:solidFill>
                      <a:prstDash val="solid"/>
                      <a:round/>
                      <a:headEnd type="none" w="med" len="med"/>
                      <a:tailEnd type="none" w="med" len="med"/>
                    </a:lnT>
                    <a:solidFill>
                      <a:srgbClr val="F2F2F2"/>
                    </a:solidFill>
                  </a:tcPr>
                </a:tc>
                <a:tc>
                  <a:txBody>
                    <a:bodyPr/>
                    <a:lstStyle/>
                    <a:p>
                      <a:pPr algn="ctr"/>
                      <a:r>
                        <a:rPr lang="en-US" sz="1900" dirty="0">
                          <a:solidFill>
                            <a:schemeClr val="tx2"/>
                          </a:solidFill>
                          <a:latin typeface="+mn-lt"/>
                        </a:rPr>
                        <a:t>320</a:t>
                      </a:r>
                    </a:p>
                  </a:txBody>
                  <a:tcPr marL="101600" marR="101600" marT="50800" marB="50800" anchor="ctr">
                    <a:lnT w="38100" cap="flat" cmpd="sng" algn="ctr">
                      <a:solidFill>
                        <a:schemeClr val="accent2"/>
                      </a:solidFill>
                      <a:prstDash val="solid"/>
                      <a:round/>
                      <a:headEnd type="none" w="med" len="med"/>
                      <a:tailEnd type="none" w="med" len="med"/>
                    </a:lnT>
                    <a:solidFill>
                      <a:srgbClr val="F2F2F2"/>
                    </a:solidFill>
                  </a:tcPr>
                </a:tc>
                <a:tc>
                  <a:txBody>
                    <a:bodyPr/>
                    <a:lstStyle/>
                    <a:p>
                      <a:pPr algn="ctr"/>
                      <a:r>
                        <a:rPr lang="en-US" sz="1900" dirty="0">
                          <a:solidFill>
                            <a:schemeClr val="tx2"/>
                          </a:solidFill>
                          <a:latin typeface="+mn-lt"/>
                        </a:rPr>
                        <a:t>320</a:t>
                      </a:r>
                    </a:p>
                  </a:txBody>
                  <a:tcPr marL="101600" marR="101600" marT="50800" marB="50800" anchor="ctr">
                    <a:lnT w="38100" cap="flat" cmpd="sng" algn="ctr">
                      <a:solidFill>
                        <a:schemeClr val="accent2"/>
                      </a:solidFill>
                      <a:prstDash val="solid"/>
                      <a:round/>
                      <a:headEnd type="none" w="med" len="med"/>
                      <a:tailEnd type="none" w="med" len="med"/>
                    </a:lnT>
                    <a:solidFill>
                      <a:srgbClr val="F2F2F2"/>
                    </a:solidFill>
                  </a:tcPr>
                </a:tc>
                <a:extLst>
                  <a:ext uri="{0D108BD9-81ED-4DB2-BD59-A6C34878D82A}">
                    <a16:rowId xmlns:a16="http://schemas.microsoft.com/office/drawing/2014/main" val="10001"/>
                  </a:ext>
                </a:extLst>
              </a:tr>
              <a:tr h="427289">
                <a:tc vMerge="1">
                  <a:txBody>
                    <a:bodyPr/>
                    <a:lstStyle/>
                    <a:p>
                      <a:endParaRPr lang="en-US" dirty="0"/>
                    </a:p>
                  </a:txBody>
                  <a:tcPr/>
                </a:tc>
                <a:tc>
                  <a:txBody>
                    <a:bodyPr/>
                    <a:lstStyle/>
                    <a:p>
                      <a:r>
                        <a:rPr lang="en-US" sz="1900" dirty="0">
                          <a:solidFill>
                            <a:schemeClr val="tx2"/>
                          </a:solidFill>
                          <a:latin typeface="+mn-lt"/>
                        </a:rPr>
                        <a:t>Physical</a:t>
                      </a:r>
                      <a:r>
                        <a:rPr lang="en-US" sz="1900" baseline="0" dirty="0">
                          <a:solidFill>
                            <a:schemeClr val="tx2"/>
                          </a:solidFill>
                          <a:latin typeface="+mn-lt"/>
                        </a:rPr>
                        <a:t> Memory</a:t>
                      </a:r>
                      <a:endParaRPr lang="en-US" sz="1900" dirty="0">
                        <a:solidFill>
                          <a:schemeClr val="tx2"/>
                        </a:solidFill>
                        <a:latin typeface="+mn-lt"/>
                      </a:endParaRPr>
                    </a:p>
                  </a:txBody>
                  <a:tcPr marL="121920" marR="121920" marT="60960" marB="60960" anchor="ctr">
                    <a:solidFill>
                      <a:srgbClr val="F2F2F2"/>
                    </a:solidFill>
                  </a:tcPr>
                </a:tc>
                <a:tc>
                  <a:txBody>
                    <a:bodyPr/>
                    <a:lstStyle/>
                    <a:p>
                      <a:pPr algn="ctr"/>
                      <a:r>
                        <a:rPr lang="en-US" sz="1900" b="1" dirty="0">
                          <a:solidFill>
                            <a:schemeClr val="tx2"/>
                          </a:solidFill>
                          <a:latin typeface="+mn-lt"/>
                        </a:rPr>
                        <a:t>4TB</a:t>
                      </a:r>
                    </a:p>
                  </a:txBody>
                  <a:tcPr marL="121920" marR="121920" marT="60960" marB="60960" anchor="ctr">
                    <a:solidFill>
                      <a:srgbClr val="F2F2F2"/>
                    </a:solidFill>
                  </a:tcPr>
                </a:tc>
                <a:tc>
                  <a:txBody>
                    <a:bodyPr/>
                    <a:lstStyle/>
                    <a:p>
                      <a:pPr algn="ctr"/>
                      <a:r>
                        <a:rPr lang="en-US" sz="1900" kern="1200" dirty="0">
                          <a:solidFill>
                            <a:schemeClr val="tx2"/>
                          </a:solidFill>
                          <a:effectLst/>
                          <a:latin typeface="+mn-lt"/>
                          <a:ea typeface="+mn-ea"/>
                          <a:cs typeface="+mn-cs"/>
                        </a:rPr>
                        <a:t>4TB</a:t>
                      </a:r>
                    </a:p>
                  </a:txBody>
                  <a:tcPr marL="101600" marR="101600" marT="50800" marB="50800" anchor="ctr">
                    <a:solidFill>
                      <a:srgbClr val="F2F2F2"/>
                    </a:solidFill>
                  </a:tcPr>
                </a:tc>
                <a:tc>
                  <a:txBody>
                    <a:bodyPr/>
                    <a:lstStyle/>
                    <a:p>
                      <a:pPr algn="ctr"/>
                      <a:r>
                        <a:rPr lang="en-US" sz="1900" dirty="0">
                          <a:solidFill>
                            <a:schemeClr val="tx2"/>
                          </a:solidFill>
                          <a:latin typeface="+mn-lt"/>
                        </a:rPr>
                        <a:t>4TB</a:t>
                      </a:r>
                    </a:p>
                  </a:txBody>
                  <a:tcPr marL="101600" marR="101600" marT="50800" marB="50800" anchor="ctr">
                    <a:solidFill>
                      <a:srgbClr val="F2F2F2"/>
                    </a:solidFill>
                  </a:tcPr>
                </a:tc>
                <a:extLst>
                  <a:ext uri="{0D108BD9-81ED-4DB2-BD59-A6C34878D82A}">
                    <a16:rowId xmlns:a16="http://schemas.microsoft.com/office/drawing/2014/main" val="10002"/>
                  </a:ext>
                </a:extLst>
              </a:tr>
              <a:tr h="427289">
                <a:tc vMerge="1">
                  <a:txBody>
                    <a:bodyPr/>
                    <a:lstStyle/>
                    <a:p>
                      <a:endParaRPr lang="en-US" dirty="0"/>
                    </a:p>
                  </a:txBody>
                  <a:tcPr/>
                </a:tc>
                <a:tc>
                  <a:txBody>
                    <a:bodyPr/>
                    <a:lstStyle/>
                    <a:p>
                      <a:r>
                        <a:rPr lang="en-US" sz="1900" dirty="0">
                          <a:solidFill>
                            <a:schemeClr val="tx2"/>
                          </a:solidFill>
                          <a:latin typeface="+mn-lt"/>
                        </a:rPr>
                        <a:t>Virtual CPUs per Host</a:t>
                      </a:r>
                    </a:p>
                  </a:txBody>
                  <a:tcPr marL="121920" marR="121920" marT="60960" marB="60960" anchor="ctr">
                    <a:lnB w="38100" cap="flat" cmpd="sng" algn="ctr">
                      <a:solidFill>
                        <a:schemeClr val="bg1"/>
                      </a:solidFill>
                      <a:prstDash val="solid"/>
                      <a:round/>
                      <a:headEnd type="none" w="med" len="med"/>
                      <a:tailEnd type="none" w="med" len="med"/>
                    </a:lnB>
                    <a:solidFill>
                      <a:srgbClr val="F2F2F2"/>
                    </a:solidFill>
                  </a:tcPr>
                </a:tc>
                <a:tc>
                  <a:txBody>
                    <a:bodyPr/>
                    <a:lstStyle/>
                    <a:p>
                      <a:pPr algn="ctr"/>
                      <a:r>
                        <a:rPr lang="en-US" sz="1900" b="1" dirty="0">
                          <a:solidFill>
                            <a:schemeClr val="tx2"/>
                          </a:solidFill>
                          <a:latin typeface="+mn-lt"/>
                        </a:rPr>
                        <a:t>2,048</a:t>
                      </a:r>
                    </a:p>
                  </a:txBody>
                  <a:tcPr marL="121920" marR="121920" marT="60960" marB="60960" anchor="ctr">
                    <a:lnB w="38100" cap="flat" cmpd="sng" algn="ctr">
                      <a:solidFill>
                        <a:schemeClr val="bg1"/>
                      </a:solidFill>
                      <a:prstDash val="solid"/>
                      <a:round/>
                      <a:headEnd type="none" w="med" len="med"/>
                      <a:tailEnd type="none" w="med" len="med"/>
                    </a:lnB>
                    <a:solidFill>
                      <a:srgbClr val="F2F2F2"/>
                    </a:solidFill>
                  </a:tcPr>
                </a:tc>
                <a:tc>
                  <a:txBody>
                    <a:bodyPr/>
                    <a:lstStyle/>
                    <a:p>
                      <a:pPr algn="ctr"/>
                      <a:r>
                        <a:rPr lang="en-US" sz="1900" dirty="0">
                          <a:solidFill>
                            <a:schemeClr val="tx2"/>
                          </a:solidFill>
                          <a:latin typeface="+mn-lt"/>
                        </a:rPr>
                        <a:t>4,096</a:t>
                      </a:r>
                    </a:p>
                  </a:txBody>
                  <a:tcPr marL="101600" marR="101600" marT="50800" marB="50800" anchor="ctr">
                    <a:lnB w="38100" cap="flat" cmpd="sng" algn="ctr">
                      <a:solidFill>
                        <a:schemeClr val="bg1"/>
                      </a:solidFill>
                      <a:prstDash val="solid"/>
                      <a:round/>
                      <a:headEnd type="none" w="med" len="med"/>
                      <a:tailEnd type="none" w="med" len="med"/>
                    </a:lnB>
                    <a:solidFill>
                      <a:srgbClr val="F2F2F2"/>
                    </a:solidFill>
                  </a:tcPr>
                </a:tc>
                <a:tc>
                  <a:txBody>
                    <a:bodyPr/>
                    <a:lstStyle/>
                    <a:p>
                      <a:pPr algn="ctr"/>
                      <a:r>
                        <a:rPr lang="en-US" sz="1900" dirty="0">
                          <a:solidFill>
                            <a:schemeClr val="tx2"/>
                          </a:solidFill>
                          <a:latin typeface="+mn-lt"/>
                        </a:rPr>
                        <a:t>4,096</a:t>
                      </a:r>
                    </a:p>
                  </a:txBody>
                  <a:tcPr marL="101600" marR="101600" marT="50800" marB="50800" anchor="ctr">
                    <a:lnB w="38100" cap="flat" cmpd="sng" algn="ctr">
                      <a:solidFill>
                        <a:schemeClr val="bg1"/>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427289">
                <a:tc rowSpan="4">
                  <a:txBody>
                    <a:bodyPr/>
                    <a:lstStyle/>
                    <a:p>
                      <a:pPr algn="l"/>
                      <a:r>
                        <a:rPr lang="en-US" sz="1900" b="1" dirty="0">
                          <a:solidFill>
                            <a:schemeClr val="tx2"/>
                          </a:solidFill>
                          <a:latin typeface="+mn-lt"/>
                        </a:rPr>
                        <a:t>VM</a:t>
                      </a:r>
                    </a:p>
                  </a:txBody>
                  <a:tcPr marL="121920" marR="121920" marT="60960" marB="60960"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9D9D9"/>
                    </a:solidFill>
                  </a:tcPr>
                </a:tc>
                <a:tc>
                  <a:txBody>
                    <a:bodyPr/>
                    <a:lstStyle/>
                    <a:p>
                      <a:r>
                        <a:rPr lang="en-US" sz="1900" dirty="0">
                          <a:solidFill>
                            <a:schemeClr val="tx2"/>
                          </a:solidFill>
                          <a:latin typeface="+mn-lt"/>
                        </a:rPr>
                        <a:t>Virtual CPUs per VM</a:t>
                      </a:r>
                    </a:p>
                  </a:txBody>
                  <a:tcPr marL="121920" marR="121920" marT="60960" marB="60960" anchor="ctr">
                    <a:lnT w="38100" cap="flat" cmpd="sng" algn="ctr">
                      <a:solidFill>
                        <a:schemeClr val="bg1"/>
                      </a:solidFill>
                      <a:prstDash val="solid"/>
                      <a:round/>
                      <a:headEnd type="none" w="med" len="med"/>
                      <a:tailEnd type="none" w="med" len="med"/>
                    </a:lnT>
                    <a:solidFill>
                      <a:srgbClr val="F2F2F2"/>
                    </a:solidFill>
                  </a:tcPr>
                </a:tc>
                <a:tc>
                  <a:txBody>
                    <a:bodyPr/>
                    <a:lstStyle/>
                    <a:p>
                      <a:pPr algn="ctr"/>
                      <a:r>
                        <a:rPr lang="en-US" sz="1900" b="1" dirty="0">
                          <a:solidFill>
                            <a:schemeClr val="tx2"/>
                          </a:solidFill>
                          <a:latin typeface="+mn-lt"/>
                        </a:rPr>
                        <a:t>64</a:t>
                      </a:r>
                    </a:p>
                  </a:txBody>
                  <a:tcPr marL="121920" marR="121920" marT="60960" marB="60960" anchor="ctr">
                    <a:lnT w="38100" cap="flat" cmpd="sng" algn="ctr">
                      <a:solidFill>
                        <a:schemeClr val="bg1"/>
                      </a:solidFill>
                      <a:prstDash val="solid"/>
                      <a:round/>
                      <a:headEnd type="none" w="med" len="med"/>
                      <a:tailEnd type="none" w="med" len="med"/>
                    </a:lnT>
                    <a:solidFill>
                      <a:srgbClr val="F2F2F2"/>
                    </a:solidFill>
                  </a:tcPr>
                </a:tc>
                <a:tc>
                  <a:txBody>
                    <a:bodyPr/>
                    <a:lstStyle/>
                    <a:p>
                      <a:pPr algn="ctr"/>
                      <a:r>
                        <a:rPr lang="en-US" sz="1900" dirty="0">
                          <a:solidFill>
                            <a:schemeClr val="tx2"/>
                          </a:solidFill>
                          <a:latin typeface="+mn-lt"/>
                        </a:rPr>
                        <a:t>8</a:t>
                      </a:r>
                    </a:p>
                  </a:txBody>
                  <a:tcPr marL="101600" marR="101600" marT="50800" marB="50800" anchor="ctr">
                    <a:lnT w="38100" cap="flat" cmpd="sng" algn="ctr">
                      <a:solidFill>
                        <a:schemeClr val="bg1"/>
                      </a:solidFill>
                      <a:prstDash val="solid"/>
                      <a:round/>
                      <a:headEnd type="none" w="med" len="med"/>
                      <a:tailEnd type="none" w="med" len="med"/>
                    </a:lnT>
                    <a:solidFill>
                      <a:srgbClr val="F2F2F2"/>
                    </a:solidFill>
                  </a:tcPr>
                </a:tc>
                <a:tc>
                  <a:txBody>
                    <a:bodyPr/>
                    <a:lstStyle/>
                    <a:p>
                      <a:pPr algn="ctr"/>
                      <a:r>
                        <a:rPr lang="en-US" sz="1900" kern="1200" baseline="0" dirty="0">
                          <a:solidFill>
                            <a:schemeClr val="tx2"/>
                          </a:solidFill>
                          <a:effectLst/>
                          <a:latin typeface="+mn-lt"/>
                          <a:ea typeface="+mn-ea"/>
                          <a:cs typeface="+mn-cs"/>
                        </a:rPr>
                        <a:t>64</a:t>
                      </a:r>
                      <a:r>
                        <a:rPr lang="en-US" sz="1900" kern="1200" baseline="30000" dirty="0">
                          <a:solidFill>
                            <a:schemeClr val="tx2"/>
                          </a:solidFill>
                          <a:effectLst/>
                          <a:latin typeface="+mn-lt"/>
                          <a:ea typeface="+mn-ea"/>
                          <a:cs typeface="+mn-cs"/>
                        </a:rPr>
                        <a:t>1</a:t>
                      </a:r>
                      <a:endParaRPr lang="en-US" sz="1900" dirty="0">
                        <a:solidFill>
                          <a:schemeClr val="tx2"/>
                        </a:solidFill>
                        <a:latin typeface="+mn-lt"/>
                      </a:endParaRPr>
                    </a:p>
                  </a:txBody>
                  <a:tcPr marL="101600" marR="101600" marT="50800" marB="50800" anchor="ctr">
                    <a:lnT w="38100" cap="flat" cmpd="sng" algn="ctr">
                      <a:solidFill>
                        <a:schemeClr val="bg1"/>
                      </a:solidFill>
                      <a:prstDash val="solid"/>
                      <a:round/>
                      <a:headEnd type="none" w="med" len="med"/>
                      <a:tailEnd type="none" w="med" len="med"/>
                    </a:lnT>
                    <a:solidFill>
                      <a:srgbClr val="F2F2F2"/>
                    </a:solidFill>
                  </a:tcPr>
                </a:tc>
                <a:extLst>
                  <a:ext uri="{0D108BD9-81ED-4DB2-BD59-A6C34878D82A}">
                    <a16:rowId xmlns:a16="http://schemas.microsoft.com/office/drawing/2014/main" val="10004"/>
                  </a:ext>
                </a:extLst>
              </a:tr>
              <a:tr h="427289">
                <a:tc vMerge="1">
                  <a:txBody>
                    <a:bodyPr/>
                    <a:lstStyle/>
                    <a:p>
                      <a:endParaRPr lang="en-US" dirty="0"/>
                    </a:p>
                  </a:txBody>
                  <a:tcPr/>
                </a:tc>
                <a:tc>
                  <a:txBody>
                    <a:bodyPr/>
                    <a:lstStyle/>
                    <a:p>
                      <a:r>
                        <a:rPr lang="en-US" sz="1900" dirty="0">
                          <a:solidFill>
                            <a:schemeClr val="tx2"/>
                          </a:solidFill>
                          <a:latin typeface="+mn-lt"/>
                        </a:rPr>
                        <a:t>Memory per VM</a:t>
                      </a:r>
                    </a:p>
                  </a:txBody>
                  <a:tcPr marL="121920" marR="121920" marT="60960" marB="60960" anchor="ctr">
                    <a:solidFill>
                      <a:srgbClr val="F2F2F2"/>
                    </a:solidFill>
                  </a:tcPr>
                </a:tc>
                <a:tc>
                  <a:txBody>
                    <a:bodyPr/>
                    <a:lstStyle/>
                    <a:p>
                      <a:pPr algn="ctr"/>
                      <a:r>
                        <a:rPr lang="en-US" sz="1900" b="1" dirty="0">
                          <a:solidFill>
                            <a:schemeClr val="tx2"/>
                          </a:solidFill>
                          <a:latin typeface="+mn-lt"/>
                        </a:rPr>
                        <a:t>1TB</a:t>
                      </a:r>
                    </a:p>
                  </a:txBody>
                  <a:tcPr marL="121920" marR="121920" marT="60960" marB="60960" anchor="ctr">
                    <a:solidFill>
                      <a:srgbClr val="F2F2F2"/>
                    </a:solidFill>
                  </a:tcPr>
                </a:tc>
                <a:tc>
                  <a:txBody>
                    <a:bodyPr/>
                    <a:lstStyle/>
                    <a:p>
                      <a:pPr algn="ctr"/>
                      <a:r>
                        <a:rPr lang="en-US" sz="1900" kern="1200" dirty="0">
                          <a:solidFill>
                            <a:schemeClr val="tx2"/>
                          </a:solidFill>
                          <a:effectLst/>
                          <a:latin typeface="+mn-lt"/>
                          <a:ea typeface="+mn-ea"/>
                          <a:cs typeface="+mn-cs"/>
                        </a:rPr>
                        <a:t>1TB</a:t>
                      </a:r>
                    </a:p>
                  </a:txBody>
                  <a:tcPr marL="101600" marR="101600" marT="50800" marB="50800" anchor="ctr">
                    <a:solidFill>
                      <a:srgbClr val="F2F2F2"/>
                    </a:solidFill>
                  </a:tcPr>
                </a:tc>
                <a:tc>
                  <a:txBody>
                    <a:bodyPr/>
                    <a:lstStyle/>
                    <a:p>
                      <a:pPr algn="ctr"/>
                      <a:r>
                        <a:rPr lang="en-US" sz="1900" dirty="0">
                          <a:solidFill>
                            <a:schemeClr val="tx2"/>
                          </a:solidFill>
                          <a:latin typeface="+mn-lt"/>
                        </a:rPr>
                        <a:t>1TB</a:t>
                      </a:r>
                    </a:p>
                  </a:txBody>
                  <a:tcPr marL="101600" marR="101600" marT="50800" marB="50800" anchor="ctr">
                    <a:solidFill>
                      <a:srgbClr val="F2F2F2"/>
                    </a:solidFill>
                  </a:tcPr>
                </a:tc>
                <a:extLst>
                  <a:ext uri="{0D108BD9-81ED-4DB2-BD59-A6C34878D82A}">
                    <a16:rowId xmlns:a16="http://schemas.microsoft.com/office/drawing/2014/main" val="10005"/>
                  </a:ext>
                </a:extLst>
              </a:tr>
              <a:tr h="427289">
                <a:tc vMerge="1">
                  <a:txBody>
                    <a:bodyPr/>
                    <a:lstStyle/>
                    <a:p>
                      <a:endParaRPr lang="en-US" dirty="0"/>
                    </a:p>
                  </a:txBody>
                  <a:tcPr/>
                </a:tc>
                <a:tc>
                  <a:txBody>
                    <a:bodyPr/>
                    <a:lstStyle/>
                    <a:p>
                      <a:r>
                        <a:rPr lang="en-US" sz="1900" dirty="0">
                          <a:solidFill>
                            <a:schemeClr val="tx2"/>
                          </a:solidFill>
                          <a:latin typeface="+mn-lt"/>
                        </a:rPr>
                        <a:t>Active VMs per</a:t>
                      </a:r>
                      <a:r>
                        <a:rPr lang="en-US" sz="1900" baseline="0" dirty="0">
                          <a:solidFill>
                            <a:schemeClr val="tx2"/>
                          </a:solidFill>
                          <a:latin typeface="+mn-lt"/>
                        </a:rPr>
                        <a:t> Host</a:t>
                      </a:r>
                      <a:endParaRPr lang="en-US" sz="1900" dirty="0">
                        <a:solidFill>
                          <a:schemeClr val="tx2"/>
                        </a:solidFill>
                        <a:latin typeface="+mn-lt"/>
                      </a:endParaRPr>
                    </a:p>
                  </a:txBody>
                  <a:tcPr marL="121920" marR="121920" marT="60960" marB="60960" anchor="ctr">
                    <a:solidFill>
                      <a:srgbClr val="F2F2F2"/>
                    </a:solidFill>
                  </a:tcPr>
                </a:tc>
                <a:tc>
                  <a:txBody>
                    <a:bodyPr/>
                    <a:lstStyle/>
                    <a:p>
                      <a:pPr algn="ctr"/>
                      <a:r>
                        <a:rPr lang="en-US" sz="1900" b="1" dirty="0">
                          <a:solidFill>
                            <a:schemeClr val="tx2"/>
                          </a:solidFill>
                          <a:latin typeface="+mn-lt"/>
                        </a:rPr>
                        <a:t>1,024</a:t>
                      </a:r>
                    </a:p>
                  </a:txBody>
                  <a:tcPr marL="121920" marR="121920" marT="60960" marB="60960" anchor="ctr">
                    <a:solidFill>
                      <a:srgbClr val="F2F2F2"/>
                    </a:solidFill>
                  </a:tcPr>
                </a:tc>
                <a:tc>
                  <a:txBody>
                    <a:bodyPr/>
                    <a:lstStyle/>
                    <a:p>
                      <a:pPr algn="ctr"/>
                      <a:r>
                        <a:rPr lang="en-US" sz="1900" dirty="0">
                          <a:solidFill>
                            <a:schemeClr val="tx2"/>
                          </a:solidFill>
                          <a:latin typeface="+mn-lt"/>
                        </a:rPr>
                        <a:t>512</a:t>
                      </a:r>
                    </a:p>
                  </a:txBody>
                  <a:tcPr marL="101600" marR="101600" marT="50800" marB="50800" anchor="ctr">
                    <a:solidFill>
                      <a:srgbClr val="F2F2F2"/>
                    </a:solidFill>
                  </a:tcPr>
                </a:tc>
                <a:tc>
                  <a:txBody>
                    <a:bodyPr/>
                    <a:lstStyle/>
                    <a:p>
                      <a:pPr algn="ctr"/>
                      <a:r>
                        <a:rPr lang="en-US" sz="1900" dirty="0">
                          <a:solidFill>
                            <a:schemeClr val="tx2"/>
                          </a:solidFill>
                          <a:latin typeface="+mn-lt"/>
                        </a:rPr>
                        <a:t>512</a:t>
                      </a:r>
                    </a:p>
                  </a:txBody>
                  <a:tcPr marL="101600" marR="101600" marT="50800" marB="50800" anchor="ctr">
                    <a:solidFill>
                      <a:srgbClr val="F2F2F2"/>
                    </a:solidFill>
                  </a:tcPr>
                </a:tc>
                <a:extLst>
                  <a:ext uri="{0D108BD9-81ED-4DB2-BD59-A6C34878D82A}">
                    <a16:rowId xmlns:a16="http://schemas.microsoft.com/office/drawing/2014/main" val="10006"/>
                  </a:ext>
                </a:extLst>
              </a:tr>
              <a:tr h="427289">
                <a:tc vMerge="1">
                  <a:txBody>
                    <a:bodyPr/>
                    <a:lstStyle/>
                    <a:p>
                      <a:pPr algn="l"/>
                      <a:endParaRPr lang="en-US" b="1" dirty="0"/>
                    </a:p>
                  </a:txBody>
                  <a:tcPr anchor="ctr">
                    <a:solidFill>
                      <a:schemeClr val="bg2">
                        <a:lumMod val="90000"/>
                      </a:schemeClr>
                    </a:solidFill>
                  </a:tcPr>
                </a:tc>
                <a:tc>
                  <a:txBody>
                    <a:bodyPr/>
                    <a:lstStyle/>
                    <a:p>
                      <a:r>
                        <a:rPr lang="en-US" sz="1900" dirty="0">
                          <a:solidFill>
                            <a:schemeClr val="tx2"/>
                          </a:solidFill>
                          <a:latin typeface="+mn-lt"/>
                        </a:rPr>
                        <a:t>Guest NUMA</a:t>
                      </a:r>
                    </a:p>
                  </a:txBody>
                  <a:tcPr marL="121920" marR="121920" marT="60960" marB="60960" anchor="ctr">
                    <a:lnB w="38100" cap="flat" cmpd="sng" algn="ctr">
                      <a:solidFill>
                        <a:schemeClr val="bg1"/>
                      </a:solidFill>
                      <a:prstDash val="solid"/>
                      <a:round/>
                      <a:headEnd type="none" w="med" len="med"/>
                      <a:tailEnd type="none" w="med" len="med"/>
                    </a:lnB>
                    <a:solidFill>
                      <a:srgbClr val="F2F2F2"/>
                    </a:solidFill>
                  </a:tcPr>
                </a:tc>
                <a:tc>
                  <a:txBody>
                    <a:bodyPr/>
                    <a:lstStyle/>
                    <a:p>
                      <a:pPr algn="ctr"/>
                      <a:r>
                        <a:rPr lang="en-US" sz="1900" b="1" dirty="0">
                          <a:solidFill>
                            <a:schemeClr val="tx2"/>
                          </a:solidFill>
                          <a:latin typeface="+mn-lt"/>
                        </a:rPr>
                        <a:t>Yes</a:t>
                      </a:r>
                    </a:p>
                  </a:txBody>
                  <a:tcPr marL="121920" marR="121920" marT="60960" marB="60960" anchor="ctr">
                    <a:lnB w="38100" cap="flat" cmpd="sng" algn="ctr">
                      <a:solidFill>
                        <a:schemeClr val="bg1"/>
                      </a:solidFill>
                      <a:prstDash val="solid"/>
                      <a:round/>
                      <a:headEnd type="none" w="med" len="med"/>
                      <a:tailEnd type="none" w="med" len="med"/>
                    </a:lnB>
                    <a:solidFill>
                      <a:srgbClr val="F2F2F2"/>
                    </a:solidFill>
                  </a:tcPr>
                </a:tc>
                <a:tc>
                  <a:txBody>
                    <a:bodyPr/>
                    <a:lstStyle/>
                    <a:p>
                      <a:pPr algn="ctr"/>
                      <a:r>
                        <a:rPr lang="en-US" sz="1900" kern="1200" dirty="0">
                          <a:solidFill>
                            <a:schemeClr val="tx2"/>
                          </a:solidFill>
                          <a:effectLst/>
                          <a:latin typeface="+mn-lt"/>
                          <a:ea typeface="+mn-ea"/>
                          <a:cs typeface="+mn-cs"/>
                        </a:rPr>
                        <a:t>Yes</a:t>
                      </a:r>
                    </a:p>
                  </a:txBody>
                  <a:tcPr marL="101600" marR="101600" marT="50800" marB="50800" anchor="ctr">
                    <a:lnB w="38100" cap="flat" cmpd="sng" algn="ctr">
                      <a:solidFill>
                        <a:schemeClr val="bg1"/>
                      </a:solidFill>
                      <a:prstDash val="solid"/>
                      <a:round/>
                      <a:headEnd type="none" w="med" len="med"/>
                      <a:tailEnd type="none" w="med" len="med"/>
                    </a:lnB>
                    <a:solidFill>
                      <a:srgbClr val="F2F2F2"/>
                    </a:solidFill>
                  </a:tcPr>
                </a:tc>
                <a:tc>
                  <a:txBody>
                    <a:bodyPr/>
                    <a:lstStyle/>
                    <a:p>
                      <a:pPr algn="ctr"/>
                      <a:r>
                        <a:rPr lang="en-US" sz="1900" dirty="0">
                          <a:solidFill>
                            <a:schemeClr val="tx2"/>
                          </a:solidFill>
                          <a:latin typeface="+mn-lt"/>
                        </a:rPr>
                        <a:t>Yes</a:t>
                      </a:r>
                    </a:p>
                  </a:txBody>
                  <a:tcPr marL="101600" marR="101600" marT="50800" marB="50800" anchor="ctr">
                    <a:lnB w="38100" cap="flat" cmpd="sng" algn="ctr">
                      <a:solidFill>
                        <a:schemeClr val="bg1"/>
                      </a:solidFill>
                      <a:prstDash val="solid"/>
                      <a:round/>
                      <a:headEnd type="none" w="med" len="med"/>
                      <a:tailEnd type="none" w="med" len="med"/>
                    </a:lnB>
                    <a:solidFill>
                      <a:srgbClr val="F2F2F2"/>
                    </a:solidFill>
                  </a:tcPr>
                </a:tc>
                <a:extLst>
                  <a:ext uri="{0D108BD9-81ED-4DB2-BD59-A6C34878D82A}">
                    <a16:rowId xmlns:a16="http://schemas.microsoft.com/office/drawing/2014/main" val="10007"/>
                  </a:ext>
                </a:extLst>
              </a:tr>
              <a:tr h="427289">
                <a:tc rowSpan="2">
                  <a:txBody>
                    <a:bodyPr/>
                    <a:lstStyle/>
                    <a:p>
                      <a:pPr algn="l"/>
                      <a:r>
                        <a:rPr lang="en-US" sz="1900" b="1" dirty="0">
                          <a:solidFill>
                            <a:schemeClr val="tx2"/>
                          </a:solidFill>
                          <a:latin typeface="+mn-lt"/>
                        </a:rPr>
                        <a:t>Cluster</a:t>
                      </a:r>
                    </a:p>
                  </a:txBody>
                  <a:tcPr marL="121920" marR="121920" marT="60960" marB="60960" anchor="ctr">
                    <a:lnT w="38100" cap="flat" cmpd="sng" algn="ctr">
                      <a:solidFill>
                        <a:schemeClr val="bg1"/>
                      </a:solidFill>
                      <a:prstDash val="solid"/>
                      <a:round/>
                      <a:headEnd type="none" w="med" len="med"/>
                      <a:tailEnd type="none" w="med" len="med"/>
                    </a:lnT>
                    <a:lnB w="38100" cap="flat" cmpd="sng" algn="ctr">
                      <a:solidFill>
                        <a:schemeClr val="accent2"/>
                      </a:solidFill>
                      <a:prstDash val="solid"/>
                      <a:round/>
                      <a:headEnd type="none" w="med" len="med"/>
                      <a:tailEnd type="none" w="med" len="med"/>
                    </a:lnB>
                    <a:solidFill>
                      <a:srgbClr val="D9D9D9"/>
                    </a:solidFill>
                  </a:tcPr>
                </a:tc>
                <a:tc>
                  <a:txBody>
                    <a:bodyPr/>
                    <a:lstStyle/>
                    <a:p>
                      <a:r>
                        <a:rPr lang="en-US" sz="1900" dirty="0">
                          <a:solidFill>
                            <a:schemeClr val="tx2"/>
                          </a:solidFill>
                          <a:latin typeface="+mn-lt"/>
                        </a:rPr>
                        <a:t>Maximum Nodes</a:t>
                      </a:r>
                    </a:p>
                  </a:txBody>
                  <a:tcPr marL="121920" marR="121920" marT="60960" marB="60960" anchor="ctr">
                    <a:lnT w="38100" cap="flat" cmpd="sng" algn="ctr">
                      <a:solidFill>
                        <a:schemeClr val="bg1"/>
                      </a:solidFill>
                      <a:prstDash val="solid"/>
                      <a:round/>
                      <a:headEnd type="none" w="med" len="med"/>
                      <a:tailEnd type="none" w="med" len="med"/>
                    </a:lnT>
                    <a:solidFill>
                      <a:srgbClr val="F2F2F2"/>
                    </a:solidFill>
                  </a:tcPr>
                </a:tc>
                <a:tc>
                  <a:txBody>
                    <a:bodyPr/>
                    <a:lstStyle/>
                    <a:p>
                      <a:pPr algn="ctr"/>
                      <a:r>
                        <a:rPr lang="en-US" sz="1900" b="1" dirty="0">
                          <a:solidFill>
                            <a:schemeClr val="tx2"/>
                          </a:solidFill>
                          <a:latin typeface="+mn-lt"/>
                        </a:rPr>
                        <a:t>64</a:t>
                      </a:r>
                    </a:p>
                  </a:txBody>
                  <a:tcPr marL="121920" marR="121920" marT="60960" marB="60960" anchor="ctr">
                    <a:lnT w="38100" cap="flat" cmpd="sng" algn="ctr">
                      <a:solidFill>
                        <a:schemeClr val="bg1"/>
                      </a:solidFill>
                      <a:prstDash val="solid"/>
                      <a:round/>
                      <a:headEnd type="none" w="med" len="med"/>
                      <a:tailEnd type="none" w="med" len="med"/>
                    </a:lnT>
                    <a:solidFill>
                      <a:srgbClr val="F2F2F2"/>
                    </a:solidFill>
                  </a:tcPr>
                </a:tc>
                <a:tc>
                  <a:txBody>
                    <a:bodyPr/>
                    <a:lstStyle/>
                    <a:p>
                      <a:pPr algn="ctr"/>
                      <a:r>
                        <a:rPr lang="en-US" sz="1900" kern="1200" dirty="0">
                          <a:solidFill>
                            <a:schemeClr val="tx2"/>
                          </a:solidFill>
                          <a:effectLst/>
                          <a:latin typeface="+mn-lt"/>
                          <a:ea typeface="+mn-ea"/>
                          <a:cs typeface="+mn-cs"/>
                        </a:rPr>
                        <a:t>N/A</a:t>
                      </a:r>
                      <a:r>
                        <a:rPr lang="en-US" sz="1900" kern="1200" baseline="30000" dirty="0">
                          <a:solidFill>
                            <a:schemeClr val="tx2"/>
                          </a:solidFill>
                          <a:effectLst/>
                          <a:latin typeface="+mn-lt"/>
                          <a:ea typeface="+mn-ea"/>
                          <a:cs typeface="+mn-cs"/>
                        </a:rPr>
                        <a:t>2</a:t>
                      </a:r>
                      <a:endParaRPr lang="en-US" sz="1900" kern="1200" dirty="0">
                        <a:solidFill>
                          <a:schemeClr val="tx2"/>
                        </a:solidFill>
                        <a:effectLst/>
                        <a:latin typeface="+mn-lt"/>
                        <a:ea typeface="+mn-ea"/>
                        <a:cs typeface="+mn-cs"/>
                      </a:endParaRPr>
                    </a:p>
                  </a:txBody>
                  <a:tcPr marL="101600" marR="101600" marT="50800" marB="50800" anchor="ctr">
                    <a:lnT w="38100" cap="flat" cmpd="sng" algn="ctr">
                      <a:solidFill>
                        <a:schemeClr val="bg1"/>
                      </a:solidFill>
                      <a:prstDash val="solid"/>
                      <a:round/>
                      <a:headEnd type="none" w="med" len="med"/>
                      <a:tailEnd type="none" w="med" len="med"/>
                    </a:lnT>
                    <a:solidFill>
                      <a:srgbClr val="F2F2F2"/>
                    </a:solidFill>
                  </a:tcPr>
                </a:tc>
                <a:tc>
                  <a:txBody>
                    <a:bodyPr/>
                    <a:lstStyle/>
                    <a:p>
                      <a:pPr algn="ctr"/>
                      <a:r>
                        <a:rPr lang="en-US" sz="1900" dirty="0">
                          <a:solidFill>
                            <a:schemeClr val="tx2"/>
                          </a:solidFill>
                          <a:latin typeface="+mn-lt"/>
                        </a:rPr>
                        <a:t>32</a:t>
                      </a:r>
                    </a:p>
                  </a:txBody>
                  <a:tcPr marL="101600" marR="101600" marT="50800" marB="50800" anchor="ctr">
                    <a:lnT w="38100" cap="flat" cmpd="sng" algn="ctr">
                      <a:solidFill>
                        <a:schemeClr val="bg1"/>
                      </a:solidFill>
                      <a:prstDash val="solid"/>
                      <a:round/>
                      <a:headEnd type="none" w="med" len="med"/>
                      <a:tailEnd type="none" w="med" len="med"/>
                    </a:lnT>
                    <a:solidFill>
                      <a:srgbClr val="F2F2F2"/>
                    </a:solidFill>
                  </a:tcPr>
                </a:tc>
                <a:extLst>
                  <a:ext uri="{0D108BD9-81ED-4DB2-BD59-A6C34878D82A}">
                    <a16:rowId xmlns:a16="http://schemas.microsoft.com/office/drawing/2014/main" val="10008"/>
                  </a:ext>
                </a:extLst>
              </a:tr>
              <a:tr h="427289">
                <a:tc vMerge="1">
                  <a:txBody>
                    <a:bodyPr/>
                    <a:lstStyle/>
                    <a:p>
                      <a:endParaRPr lang="en-US" dirty="0"/>
                    </a:p>
                  </a:txBody>
                  <a:tcPr/>
                </a:tc>
                <a:tc>
                  <a:txBody>
                    <a:bodyPr/>
                    <a:lstStyle/>
                    <a:p>
                      <a:r>
                        <a:rPr lang="en-US" sz="1900" dirty="0">
                          <a:solidFill>
                            <a:schemeClr val="tx2"/>
                          </a:solidFill>
                          <a:latin typeface="+mn-lt"/>
                        </a:rPr>
                        <a:t>Maximum VMs</a:t>
                      </a:r>
                    </a:p>
                  </a:txBody>
                  <a:tcPr marL="121920" marR="121920" marT="60960" marB="60960" anchor="ctr">
                    <a:lnB w="38100" cap="flat" cmpd="sng" algn="ctr">
                      <a:solidFill>
                        <a:schemeClr val="accent2"/>
                      </a:solidFill>
                      <a:prstDash val="solid"/>
                      <a:round/>
                      <a:headEnd type="none" w="med" len="med"/>
                      <a:tailEnd type="none" w="med" len="med"/>
                    </a:lnB>
                    <a:solidFill>
                      <a:srgbClr val="F2F2F2"/>
                    </a:solidFill>
                  </a:tcPr>
                </a:tc>
                <a:tc>
                  <a:txBody>
                    <a:bodyPr/>
                    <a:lstStyle/>
                    <a:p>
                      <a:pPr algn="ctr"/>
                      <a:r>
                        <a:rPr lang="en-US" sz="1900" b="1" dirty="0">
                          <a:solidFill>
                            <a:schemeClr val="tx2"/>
                          </a:solidFill>
                          <a:latin typeface="+mn-lt"/>
                        </a:rPr>
                        <a:t>8,000</a:t>
                      </a:r>
                    </a:p>
                  </a:txBody>
                  <a:tcPr marL="121920" marR="121920" marT="60960" marB="60960" anchor="ctr">
                    <a:lnB w="38100" cap="flat" cmpd="sng" algn="ctr">
                      <a:solidFill>
                        <a:schemeClr val="accent2"/>
                      </a:solidFill>
                      <a:prstDash val="solid"/>
                      <a:round/>
                      <a:headEnd type="none" w="med" len="med"/>
                      <a:tailEnd type="none" w="med" len="med"/>
                    </a:lnB>
                    <a:solidFill>
                      <a:srgbClr val="F2F2F2"/>
                    </a:solidFill>
                  </a:tcPr>
                </a:tc>
                <a:tc>
                  <a:txBody>
                    <a:bodyPr/>
                    <a:lstStyle/>
                    <a:p>
                      <a:pPr algn="ctr"/>
                      <a:r>
                        <a:rPr lang="en-US" sz="1900" kern="1200" dirty="0">
                          <a:solidFill>
                            <a:schemeClr val="tx2"/>
                          </a:solidFill>
                          <a:effectLst/>
                          <a:latin typeface="+mn-lt"/>
                          <a:ea typeface="+mn-ea"/>
                          <a:cs typeface="+mn-cs"/>
                        </a:rPr>
                        <a:t>N/A</a:t>
                      </a:r>
                      <a:r>
                        <a:rPr lang="en-US" sz="1900" kern="1200" baseline="30000" dirty="0">
                          <a:solidFill>
                            <a:schemeClr val="tx2"/>
                          </a:solidFill>
                          <a:effectLst/>
                          <a:latin typeface="+mn-lt"/>
                          <a:ea typeface="+mn-ea"/>
                          <a:cs typeface="+mn-cs"/>
                        </a:rPr>
                        <a:t>2</a:t>
                      </a:r>
                      <a:endParaRPr lang="en-US" sz="1900" kern="1200" dirty="0">
                        <a:solidFill>
                          <a:schemeClr val="tx2"/>
                        </a:solidFill>
                        <a:effectLst/>
                        <a:latin typeface="+mn-lt"/>
                        <a:ea typeface="+mn-ea"/>
                        <a:cs typeface="+mn-cs"/>
                      </a:endParaRPr>
                    </a:p>
                  </a:txBody>
                  <a:tcPr marL="101600" marR="101600" marT="50800" marB="50800" anchor="ctr">
                    <a:lnB w="38100" cap="flat" cmpd="sng" algn="ctr">
                      <a:solidFill>
                        <a:schemeClr val="accent2"/>
                      </a:solidFill>
                      <a:prstDash val="solid"/>
                      <a:round/>
                      <a:headEnd type="none" w="med" len="med"/>
                      <a:tailEnd type="none" w="med" len="med"/>
                    </a:lnB>
                    <a:solidFill>
                      <a:srgbClr val="F2F2F2"/>
                    </a:solidFill>
                  </a:tcPr>
                </a:tc>
                <a:tc>
                  <a:txBody>
                    <a:bodyPr/>
                    <a:lstStyle/>
                    <a:p>
                      <a:pPr algn="ctr"/>
                      <a:r>
                        <a:rPr lang="en-US" sz="1900" dirty="0">
                          <a:solidFill>
                            <a:schemeClr val="tx2"/>
                          </a:solidFill>
                          <a:latin typeface="+mn-lt"/>
                        </a:rPr>
                        <a:t>4,000</a:t>
                      </a:r>
                    </a:p>
                  </a:txBody>
                  <a:tcPr marL="101600" marR="101600" marT="50800" marB="50800" anchor="ctr">
                    <a:lnB w="38100" cap="flat" cmpd="sng" algn="ctr">
                      <a:solidFill>
                        <a:schemeClr val="accent2"/>
                      </a:solidFill>
                      <a:prstDash val="solid"/>
                      <a:round/>
                      <a:headEnd type="none" w="med" len="med"/>
                      <a:tailEnd type="none" w="med" len="med"/>
                    </a:lnB>
                    <a:solidFill>
                      <a:srgbClr val="F2F2F2"/>
                    </a:solidFill>
                  </a:tcPr>
                </a:tc>
                <a:extLst>
                  <a:ext uri="{0D108BD9-81ED-4DB2-BD59-A6C34878D82A}">
                    <a16:rowId xmlns:a16="http://schemas.microsoft.com/office/drawing/2014/main" val="10009"/>
                  </a:ext>
                </a:extLst>
              </a:tr>
            </a:tbl>
          </a:graphicData>
        </a:graphic>
      </p:graphicFrame>
      <p:sp>
        <p:nvSpPr>
          <p:cNvPr id="4" name="TextBox 3"/>
          <p:cNvSpPr txBox="1"/>
          <p:nvPr/>
        </p:nvSpPr>
        <p:spPr>
          <a:xfrm>
            <a:off x="557691" y="5948766"/>
            <a:ext cx="10789767" cy="332399"/>
          </a:xfrm>
          <a:prstGeom prst="rect">
            <a:avLst/>
          </a:prstGeom>
          <a:noFill/>
        </p:spPr>
        <p:txBody>
          <a:bodyPr wrap="square" lIns="0" tIns="0" rIns="0" bIns="0" rtlCol="0">
            <a:spAutoFit/>
          </a:bodyPr>
          <a:lstStyle/>
          <a:p>
            <a:pPr marL="304792" indent="-304792" defTabSz="1219120">
              <a:lnSpc>
                <a:spcPct val="90000"/>
              </a:lnSpc>
              <a:buFontTx/>
              <a:buAutoNum type="arabicPeriod"/>
            </a:pPr>
            <a:r>
              <a:rPr lang="en-US" sz="1200" spc="-67" dirty="0">
                <a:solidFill>
                  <a:srgbClr val="00188F"/>
                </a:solidFill>
                <a:latin typeface="Segoe UI Light" panose="020B0502040204020203" pitchFamily="34" charset="0"/>
              </a:rPr>
              <a:t>vSphere 5.5 Enterprise Plus is the only vSphere edition that supports 64 vCPUs.  Enterprise edition supports 32 vCPU per VM with all other editions supporting 8 vCPUs per VM</a:t>
            </a:r>
          </a:p>
          <a:p>
            <a:pPr marL="304792" indent="-304792" defTabSz="1219120">
              <a:lnSpc>
                <a:spcPct val="90000"/>
              </a:lnSpc>
              <a:buFontTx/>
              <a:buAutoNum type="arabicPeriod"/>
            </a:pPr>
            <a:r>
              <a:rPr lang="en-US" sz="1200" spc="-67" dirty="0">
                <a:solidFill>
                  <a:srgbClr val="00188F"/>
                </a:solidFill>
                <a:latin typeface="Segoe UI Light" panose="020B0502040204020203" pitchFamily="34" charset="0"/>
              </a:rPr>
              <a:t>For clustering/high availability, customers must purchase vSphere</a:t>
            </a:r>
          </a:p>
        </p:txBody>
      </p:sp>
      <p:sp>
        <p:nvSpPr>
          <p:cNvPr id="5" name="Rectangle 4"/>
          <p:cNvSpPr/>
          <p:nvPr/>
        </p:nvSpPr>
        <p:spPr>
          <a:xfrm>
            <a:off x="417722" y="6351934"/>
            <a:ext cx="11266279" cy="379463"/>
          </a:xfrm>
          <a:prstGeom prst="rect">
            <a:avLst/>
          </a:prstGeom>
        </p:spPr>
        <p:txBody>
          <a:bodyPr wrap="square">
            <a:spAutoFit/>
          </a:bodyPr>
          <a:lstStyle/>
          <a:p>
            <a:pPr marL="20" defTabSz="1218868"/>
            <a:r>
              <a:rPr lang="en-US" sz="933" dirty="0">
                <a:solidFill>
                  <a:srgbClr val="00188F"/>
                </a:solidFill>
                <a:latin typeface="Segoe UI Light" panose="020B0502040204020203" pitchFamily="34" charset="0"/>
              </a:rPr>
              <a:t>vSphere Hypervisor / vSphere 5.x Ent+ Information: </a:t>
            </a:r>
            <a:r>
              <a:rPr lang="en-US" sz="933" dirty="0">
                <a:solidFill>
                  <a:srgbClr val="00188F"/>
                </a:solidFill>
                <a:latin typeface="Segoe UI Light" panose="020B0502040204020203" pitchFamily="34" charset="0"/>
                <a:hlinkClick r:id="rId3"/>
              </a:rPr>
              <a:t>http://www.vmware.com/pdf/vsphere5/r55/vsphere-55-configuration-maximums.pdf</a:t>
            </a:r>
            <a:r>
              <a:rPr lang="en-US" sz="933" dirty="0">
                <a:solidFill>
                  <a:srgbClr val="00188F"/>
                </a:solidFill>
                <a:latin typeface="Segoe UI Light" panose="020B0502040204020203" pitchFamily="34" charset="0"/>
              </a:rPr>
              <a:t> and </a:t>
            </a:r>
            <a:r>
              <a:rPr lang="en-US" sz="933" dirty="0">
                <a:solidFill>
                  <a:srgbClr val="00188F"/>
                </a:solidFill>
                <a:latin typeface="Segoe UI Light" panose="020B0502040204020203" pitchFamily="34" charset="0"/>
                <a:hlinkClick r:id="rId4"/>
              </a:rPr>
              <a:t>http://www.vmware.com/products/vsphere-hypervisor/faq.html</a:t>
            </a:r>
            <a:r>
              <a:rPr lang="en-US" sz="933" dirty="0">
                <a:solidFill>
                  <a:srgbClr val="00188F"/>
                </a:solidFill>
                <a:latin typeface="Segoe UI Light" panose="020B0502040204020203" pitchFamily="34" charset="0"/>
              </a:rPr>
              <a:t>, </a:t>
            </a:r>
            <a:r>
              <a:rPr lang="en-US" sz="933" dirty="0">
                <a:solidFill>
                  <a:srgbClr val="00188F"/>
                </a:solidFill>
                <a:latin typeface="Segoe UI Light" panose="020B0502040204020203" pitchFamily="34" charset="0"/>
                <a:hlinkClick r:id="rId5"/>
              </a:rPr>
              <a:t>http://www.vmware.com/files/pdf/vsphere/VMware-vSphere-Platform-Whats-New.pdf</a:t>
            </a:r>
            <a:r>
              <a:rPr lang="en-US" sz="933" dirty="0">
                <a:solidFill>
                  <a:srgbClr val="00188F"/>
                </a:solidFill>
                <a:latin typeface="Segoe UI Light" panose="020B0502040204020203" pitchFamily="34" charset="0"/>
              </a:rPr>
              <a:t> </a:t>
            </a:r>
          </a:p>
        </p:txBody>
      </p:sp>
    </p:spTree>
    <p:extLst>
      <p:ext uri="{BB962C8B-B14F-4D97-AF65-F5344CB8AC3E}">
        <p14:creationId xmlns:p14="http://schemas.microsoft.com/office/powerpoint/2010/main" val="323319804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ight Triangle 25"/>
          <p:cNvSpPr/>
          <p:nvPr/>
        </p:nvSpPr>
        <p:spPr bwMode="auto">
          <a:xfrm flipH="1" flipV="1">
            <a:off x="517506" y="2301806"/>
            <a:ext cx="224109" cy="224109"/>
          </a:xfrm>
          <a:prstGeom prst="rtTriangle">
            <a:avLst/>
          </a:prstGeom>
          <a:solidFill>
            <a:schemeClr val="accent3"/>
          </a:solidFill>
          <a:ln w="1079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defRPr/>
            </a:pPr>
            <a:endParaRPr lang="en-US" sz="2000" kern="0" spc="-50" dirty="0">
              <a:gradFill>
                <a:gsLst>
                  <a:gs pos="0">
                    <a:srgbClr val="EFEFEF"/>
                  </a:gs>
                  <a:gs pos="100000">
                    <a:srgbClr val="EFEFEF"/>
                  </a:gs>
                </a:gsLst>
                <a:lin ang="5400000" scaled="0"/>
              </a:gradFill>
            </a:endParaRPr>
          </a:p>
        </p:txBody>
      </p:sp>
      <p:sp>
        <p:nvSpPr>
          <p:cNvPr id="27" name="Trapezoid 26"/>
          <p:cNvSpPr/>
          <p:nvPr/>
        </p:nvSpPr>
        <p:spPr bwMode="auto">
          <a:xfrm rot="16200000">
            <a:off x="547523" y="1782082"/>
            <a:ext cx="4880898" cy="4514585"/>
          </a:xfrm>
          <a:prstGeom prst="trapezoid">
            <a:avLst>
              <a:gd name="adj" fmla="val 9839"/>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 wrap="square" lIns="0" tIns="0" rIns="640080" bIns="137160" numCol="1" rtlCol="0" anchor="t" anchorCtr="0" compatLnSpc="1">
            <a:prstTxWarp prst="textNoShape">
              <a:avLst/>
            </a:prstTxWarp>
          </a:bodyPr>
          <a:lstStyle/>
          <a:p>
            <a:pPr marL="285750" lvl="1" indent="-285750" defTabSz="462394">
              <a:lnSpc>
                <a:spcPct val="90000"/>
              </a:lnSpc>
              <a:spcBef>
                <a:spcPts val="300"/>
              </a:spcBef>
              <a:spcAft>
                <a:spcPts val="600"/>
              </a:spcAft>
              <a:buClr>
                <a:srgbClr val="EFEFEF"/>
              </a:buClr>
              <a:buFont typeface="Arial" panose="020B0604020202020204" pitchFamily="34" charset="0"/>
              <a:buChar char="•"/>
            </a:pPr>
            <a:r>
              <a:rPr lang="en-US" sz="1600" dirty="0">
                <a:solidFill>
                  <a:srgbClr val="EFEFEF"/>
                </a:solidFill>
                <a:cs typeface="Segoe UI" pitchFamily="34" charset="0"/>
              </a:rPr>
              <a:t>Supports up to 1,000 Hyper-V hosts &amp; 25,000 virtual machines per VMM Server</a:t>
            </a:r>
          </a:p>
          <a:p>
            <a:pPr marL="285750" lvl="1" indent="-285750" defTabSz="462394">
              <a:lnSpc>
                <a:spcPct val="90000"/>
              </a:lnSpc>
              <a:spcBef>
                <a:spcPts val="300"/>
              </a:spcBef>
              <a:spcAft>
                <a:spcPts val="600"/>
              </a:spcAft>
              <a:buClr>
                <a:srgbClr val="EFEFEF"/>
              </a:buClr>
              <a:buFont typeface="Arial" panose="020B0604020202020204" pitchFamily="34" charset="0"/>
              <a:buChar char="•"/>
            </a:pPr>
            <a:r>
              <a:rPr lang="en-US" sz="1600" dirty="0">
                <a:solidFill>
                  <a:srgbClr val="EFEFEF"/>
                </a:solidFill>
                <a:cs typeface="Segoe UI" pitchFamily="34" charset="0"/>
              </a:rPr>
              <a:t>Supports Hyper-V hosts in trusted &amp; untrusted domains, disjointed</a:t>
            </a:r>
            <a:br>
              <a:rPr lang="en-US" sz="1600" dirty="0">
                <a:solidFill>
                  <a:srgbClr val="EFEFEF"/>
                </a:solidFill>
                <a:cs typeface="Segoe UI" pitchFamily="34" charset="0"/>
              </a:rPr>
            </a:br>
            <a:r>
              <a:rPr lang="en-US" sz="1600" dirty="0">
                <a:solidFill>
                  <a:srgbClr val="EFEFEF"/>
                </a:solidFill>
                <a:cs typeface="Segoe UI" pitchFamily="34" charset="0"/>
              </a:rPr>
              <a:t>namespace &amp; perimeter networks</a:t>
            </a:r>
          </a:p>
          <a:p>
            <a:pPr marL="285750" lvl="1" indent="-285750" defTabSz="462394">
              <a:lnSpc>
                <a:spcPct val="90000"/>
              </a:lnSpc>
              <a:spcBef>
                <a:spcPts val="300"/>
              </a:spcBef>
              <a:spcAft>
                <a:spcPts val="600"/>
              </a:spcAft>
              <a:buClr>
                <a:srgbClr val="EFEFEF"/>
              </a:buClr>
              <a:buFont typeface="Arial" panose="020B0604020202020204" pitchFamily="34" charset="0"/>
              <a:buChar char="•"/>
            </a:pPr>
            <a:r>
              <a:rPr lang="en-US" sz="1600" dirty="0">
                <a:solidFill>
                  <a:srgbClr val="EFEFEF"/>
                </a:solidFill>
                <a:cs typeface="Segoe UI" pitchFamily="34" charset="0"/>
              </a:rPr>
              <a:t>Supports Hyper-V from 2008 R2 SP1 through to 2012 R2</a:t>
            </a:r>
          </a:p>
          <a:p>
            <a:pPr marL="285750" lvl="1" indent="-285750" defTabSz="462394">
              <a:lnSpc>
                <a:spcPct val="90000"/>
              </a:lnSpc>
              <a:spcBef>
                <a:spcPts val="300"/>
              </a:spcBef>
              <a:spcAft>
                <a:spcPts val="600"/>
              </a:spcAft>
              <a:buClr>
                <a:srgbClr val="EFEFEF"/>
              </a:buClr>
              <a:buFont typeface="Arial" panose="020B0604020202020204" pitchFamily="34" charset="0"/>
              <a:buChar char="•"/>
            </a:pPr>
            <a:r>
              <a:rPr lang="en-US" sz="1600" dirty="0">
                <a:solidFill>
                  <a:srgbClr val="EFEFEF"/>
                </a:solidFill>
                <a:cs typeface="Segoe UI" pitchFamily="34" charset="0"/>
              </a:rPr>
              <a:t>Comprehensive fabric management capabilities across Compute, Network &amp; Storage</a:t>
            </a:r>
          </a:p>
          <a:p>
            <a:pPr marL="285750" lvl="1" indent="-285750" defTabSz="462394">
              <a:lnSpc>
                <a:spcPct val="90000"/>
              </a:lnSpc>
              <a:spcBef>
                <a:spcPts val="300"/>
              </a:spcBef>
              <a:spcAft>
                <a:spcPts val="600"/>
              </a:spcAft>
              <a:buClr>
                <a:srgbClr val="EFEFEF"/>
              </a:buClr>
              <a:buFont typeface="Arial" panose="020B0604020202020204" pitchFamily="34" charset="0"/>
              <a:buChar char="•"/>
            </a:pPr>
            <a:r>
              <a:rPr lang="en-US" sz="1600" dirty="0">
                <a:solidFill>
                  <a:srgbClr val="EFEFEF"/>
                </a:solidFill>
                <a:cs typeface="Segoe UI" pitchFamily="34" charset="0"/>
              </a:rPr>
              <a:t>End to end VM management across heterogeneous hosts &amp; clouds</a:t>
            </a:r>
          </a:p>
        </p:txBody>
      </p:sp>
      <p:sp>
        <p:nvSpPr>
          <p:cNvPr id="28" name="Rectangle 27"/>
          <p:cNvSpPr/>
          <p:nvPr/>
        </p:nvSpPr>
        <p:spPr>
          <a:xfrm>
            <a:off x="517504" y="1311207"/>
            <a:ext cx="4294434" cy="990599"/>
          </a:xfrm>
          <a:prstGeom prst="rect">
            <a:avLst/>
          </a:prstGeom>
          <a:solidFill>
            <a:srgbClr val="000C47"/>
          </a:solidFill>
          <a:ln w="57150" cmpd="sng">
            <a:solidFill>
              <a:srgbClr val="FFFFFF"/>
            </a:solidFill>
          </a:ln>
        </p:spPr>
        <p:txBody>
          <a:bodyPr wrap="square" lIns="182880" tIns="91440" rIns="182880" bIns="91440" anchor="ctr">
            <a:noAutofit/>
          </a:bodyPr>
          <a:lstStyle/>
          <a:p>
            <a:pPr>
              <a:spcBef>
                <a:spcPct val="75000"/>
              </a:spcBef>
              <a:buClr>
                <a:srgbClr val="002050"/>
              </a:buClr>
            </a:pPr>
            <a:r>
              <a:rPr lang="en-US" sz="2400" kern="0" dirty="0">
                <a:solidFill>
                  <a:srgbClr val="FFFFFF"/>
                </a:solidFill>
                <a:latin typeface="Segoe UI Light"/>
              </a:rPr>
              <a:t>Centralized, Scalable Management of Hyper-V</a:t>
            </a:r>
          </a:p>
        </p:txBody>
      </p:sp>
      <p:grpSp>
        <p:nvGrpSpPr>
          <p:cNvPr id="24" name="Group 23"/>
          <p:cNvGrpSpPr/>
          <p:nvPr/>
        </p:nvGrpSpPr>
        <p:grpSpPr>
          <a:xfrm>
            <a:off x="6006846" y="1785623"/>
            <a:ext cx="5442023" cy="4592825"/>
            <a:chOff x="6006846" y="1785623"/>
            <a:chExt cx="5442023" cy="4592825"/>
          </a:xfrm>
        </p:grpSpPr>
        <p:grpSp>
          <p:nvGrpSpPr>
            <p:cNvPr id="3" name="Group 2"/>
            <p:cNvGrpSpPr/>
            <p:nvPr/>
          </p:nvGrpSpPr>
          <p:grpSpPr>
            <a:xfrm>
              <a:off x="6006846" y="4664813"/>
              <a:ext cx="4064052" cy="1713635"/>
              <a:chOff x="984591" y="4561218"/>
              <a:chExt cx="4064052" cy="1713635"/>
            </a:xfrm>
          </p:grpSpPr>
          <p:sp>
            <p:nvSpPr>
              <p:cNvPr id="4" name="Freeform 207"/>
              <p:cNvSpPr>
                <a:spLocks noEditPoints="1"/>
              </p:cNvSpPr>
              <p:nvPr/>
            </p:nvSpPr>
            <p:spPr bwMode="gray">
              <a:xfrm>
                <a:off x="984591" y="4910116"/>
                <a:ext cx="1332896" cy="102235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2"/>
              </a:solidFill>
              <a:ln>
                <a:noFill/>
              </a:ln>
            </p:spPr>
            <p:txBody>
              <a:bodyPr vert="horz" wrap="square" lIns="914400" tIns="0" rIns="0" bIns="210312" numCol="1" anchor="b" anchorCtr="0" compatLnSpc="1">
                <a:prstTxWarp prst="textNoShape">
                  <a:avLst/>
                </a:prstTxWarp>
              </a:bodyPr>
              <a:lstStyle/>
              <a:p>
                <a:endParaRPr lang="en-US" sz="1400" dirty="0">
                  <a:solidFill>
                    <a:srgbClr val="EFEFEF"/>
                  </a:solidFill>
                </a:endParaRPr>
              </a:p>
            </p:txBody>
          </p:sp>
          <p:pic>
            <p:nvPicPr>
              <p:cNvPr id="5"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1441919" y="4561218"/>
                <a:ext cx="430612" cy="720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1659176" y="4678532"/>
                <a:ext cx="430612" cy="720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1191980" y="4721072"/>
                <a:ext cx="430612" cy="720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1409237" y="4838386"/>
                <a:ext cx="430612" cy="720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reeform 207"/>
              <p:cNvSpPr>
                <a:spLocks noEditPoints="1"/>
              </p:cNvSpPr>
              <p:nvPr/>
            </p:nvSpPr>
            <p:spPr bwMode="gray">
              <a:xfrm>
                <a:off x="2350169" y="4910116"/>
                <a:ext cx="1332896" cy="102235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2"/>
              </a:solidFill>
              <a:ln>
                <a:noFill/>
              </a:ln>
            </p:spPr>
            <p:txBody>
              <a:bodyPr vert="horz" wrap="square" lIns="914400" tIns="0" rIns="0" bIns="210312" numCol="1" anchor="b" anchorCtr="0" compatLnSpc="1">
                <a:prstTxWarp prst="textNoShape">
                  <a:avLst/>
                </a:prstTxWarp>
              </a:bodyPr>
              <a:lstStyle/>
              <a:p>
                <a:endParaRPr lang="en-US" sz="1400" dirty="0">
                  <a:solidFill>
                    <a:srgbClr val="EFEFEF"/>
                  </a:solidFill>
                </a:endParaRPr>
              </a:p>
            </p:txBody>
          </p:sp>
          <p:pic>
            <p:nvPicPr>
              <p:cNvPr id="10"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807497" y="4561218"/>
                <a:ext cx="430612" cy="720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3024754" y="4678532"/>
                <a:ext cx="430612" cy="720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557558" y="4721072"/>
                <a:ext cx="430612" cy="720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774815" y="4838386"/>
                <a:ext cx="430612" cy="720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Freeform 207"/>
              <p:cNvSpPr>
                <a:spLocks noEditPoints="1"/>
              </p:cNvSpPr>
              <p:nvPr/>
            </p:nvSpPr>
            <p:spPr bwMode="gray">
              <a:xfrm>
                <a:off x="3715747" y="4910116"/>
                <a:ext cx="1332896" cy="102235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2"/>
              </a:solidFill>
              <a:ln>
                <a:noFill/>
              </a:ln>
            </p:spPr>
            <p:txBody>
              <a:bodyPr vert="horz" wrap="square" lIns="914400" tIns="0" rIns="0" bIns="210312" numCol="1" anchor="b" anchorCtr="0" compatLnSpc="1">
                <a:prstTxWarp prst="textNoShape">
                  <a:avLst/>
                </a:prstTxWarp>
              </a:bodyPr>
              <a:lstStyle/>
              <a:p>
                <a:endParaRPr lang="en-US" sz="1400" dirty="0">
                  <a:solidFill>
                    <a:srgbClr val="EFEFEF"/>
                  </a:solidFill>
                </a:endParaRPr>
              </a:p>
            </p:txBody>
          </p:sp>
          <p:pic>
            <p:nvPicPr>
              <p:cNvPr id="15"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4173075" y="4561218"/>
                <a:ext cx="430612" cy="720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4390332" y="4678532"/>
                <a:ext cx="430612" cy="720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3923136" y="4721072"/>
                <a:ext cx="430612" cy="720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4140393" y="4838386"/>
                <a:ext cx="430612" cy="720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a:xfrm>
                <a:off x="3006486" y="6053254"/>
                <a:ext cx="1442434" cy="221599"/>
              </a:xfrm>
              <a:prstGeom prst="rect">
                <a:avLst/>
              </a:prstGeom>
              <a:noFill/>
            </p:spPr>
            <p:txBody>
              <a:bodyPr wrap="square" lIns="0" tIns="0" rIns="0" bIns="0" rtlCol="0">
                <a:spAutoFit/>
              </a:bodyPr>
              <a:lstStyle/>
              <a:p>
                <a:pPr algn="ctr" defTabSz="914363">
                  <a:lnSpc>
                    <a:spcPct val="90000"/>
                  </a:lnSpc>
                </a:pPr>
                <a:r>
                  <a:rPr lang="en-US" sz="1600" b="1" spc="-50" dirty="0">
                    <a:gradFill>
                      <a:gsLst>
                        <a:gs pos="2655">
                          <a:srgbClr val="505050"/>
                        </a:gs>
                        <a:gs pos="31000">
                          <a:srgbClr val="505050"/>
                        </a:gs>
                      </a:gsLst>
                    </a:gradFill>
                  </a:rPr>
                  <a:t>Hyper-V Hosts</a:t>
                </a:r>
                <a:endParaRPr lang="en-US" sz="1600" b="1" spc="-50" baseline="-25000" dirty="0">
                  <a:gradFill>
                    <a:gsLst>
                      <a:gs pos="2655">
                        <a:srgbClr val="505050"/>
                      </a:gs>
                      <a:gs pos="31000">
                        <a:srgbClr val="505050"/>
                      </a:gs>
                    </a:gsLst>
                  </a:gradFill>
                </a:endParaRPr>
              </a:p>
            </p:txBody>
          </p:sp>
        </p:grpSp>
        <p:grpSp>
          <p:nvGrpSpPr>
            <p:cNvPr id="20" name="Group 19"/>
            <p:cNvGrpSpPr/>
            <p:nvPr/>
          </p:nvGrpSpPr>
          <p:grpSpPr>
            <a:xfrm>
              <a:off x="6443360" y="1785623"/>
              <a:ext cx="4496020" cy="1815405"/>
              <a:chOff x="1421105" y="1593537"/>
              <a:chExt cx="4496020" cy="1815405"/>
            </a:xfrm>
          </p:grpSpPr>
          <p:pic>
            <p:nvPicPr>
              <p:cNvPr id="22" name="Picture 9"/>
              <p:cNvPicPr>
                <a:picLocks noChangeAspect="1" noChangeArrowheads="1"/>
              </p:cNvPicPr>
              <p:nvPr/>
            </p:nvPicPr>
            <p:blipFill>
              <a:blip r:embed="rId4" cstate="email">
                <a:duotone>
                  <a:prstClr val="black"/>
                  <a:srgbClr val="D9C3A5">
                    <a:tint val="50000"/>
                    <a:satMod val="180000"/>
                  </a:srgbClr>
                </a:duotone>
                <a:lum bright="-20000" contrast="-40000"/>
                <a:extLst>
                  <a:ext uri="{28A0092B-C50C-407E-A947-70E740481C1C}">
                    <a14:useLocalDpi xmlns:a14="http://schemas.microsoft.com/office/drawing/2010/main"/>
                  </a:ext>
                </a:extLst>
              </a:blip>
              <a:srcRect/>
              <a:stretch>
                <a:fillRect/>
              </a:stretch>
            </p:blipFill>
            <p:spPr bwMode="auto">
              <a:xfrm>
                <a:off x="3275506" y="2507718"/>
                <a:ext cx="815118" cy="90122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Box 22"/>
              <p:cNvSpPr txBox="1"/>
              <p:nvPr/>
            </p:nvSpPr>
            <p:spPr>
              <a:xfrm>
                <a:off x="1421105" y="1593537"/>
                <a:ext cx="4496020" cy="775597"/>
              </a:xfrm>
              <a:prstGeom prst="rect">
                <a:avLst/>
              </a:prstGeom>
              <a:noFill/>
            </p:spPr>
            <p:txBody>
              <a:bodyPr wrap="square" lIns="0" tIns="0" rIns="0" bIns="0" rtlCol="0">
                <a:spAutoFit/>
              </a:bodyPr>
              <a:lstStyle/>
              <a:p>
                <a:pPr algn="ctr" defTabSz="914363">
                  <a:lnSpc>
                    <a:spcPct val="90000"/>
                  </a:lnSpc>
                </a:pPr>
                <a:r>
                  <a:rPr lang="en-US" sz="2000" spc="-50" dirty="0">
                    <a:gradFill>
                      <a:gsLst>
                        <a:gs pos="2655">
                          <a:srgbClr val="505050"/>
                        </a:gs>
                        <a:gs pos="31000">
                          <a:srgbClr val="505050"/>
                        </a:gs>
                      </a:gsLst>
                      <a:lin ang="5400000" scaled="0"/>
                    </a:gradFill>
                  </a:rPr>
                  <a:t>System Center</a:t>
                </a:r>
                <a:br>
                  <a:rPr lang="en-US" sz="2000" b="1" spc="-50" dirty="0">
                    <a:gradFill>
                      <a:gsLst>
                        <a:gs pos="2655">
                          <a:srgbClr val="505050"/>
                        </a:gs>
                        <a:gs pos="31000">
                          <a:srgbClr val="505050"/>
                        </a:gs>
                      </a:gsLst>
                      <a:lin ang="5400000" scaled="0"/>
                    </a:gradFill>
                  </a:rPr>
                </a:br>
                <a:r>
                  <a:rPr lang="en-US" sz="2000" b="1" spc="-50" dirty="0">
                    <a:gradFill>
                      <a:gsLst>
                        <a:gs pos="2655">
                          <a:srgbClr val="505050"/>
                        </a:gs>
                        <a:gs pos="31000">
                          <a:srgbClr val="505050"/>
                        </a:gs>
                      </a:gsLst>
                      <a:lin ang="5400000" scaled="0"/>
                    </a:gradFill>
                  </a:rPr>
                  <a:t>Virtual Machine Manager 2012 R2</a:t>
                </a:r>
                <a:br>
                  <a:rPr lang="en-US" sz="1600" b="1" spc="-50" dirty="0">
                    <a:gradFill>
                      <a:gsLst>
                        <a:gs pos="2655">
                          <a:srgbClr val="505050"/>
                        </a:gs>
                        <a:gs pos="31000">
                          <a:srgbClr val="505050"/>
                        </a:gs>
                      </a:gsLst>
                      <a:lin ang="5400000" scaled="0"/>
                    </a:gradFill>
                  </a:rPr>
                </a:br>
                <a:r>
                  <a:rPr lang="en-US" sz="1600" spc="-50" dirty="0">
                    <a:gradFill>
                      <a:gsLst>
                        <a:gs pos="2655">
                          <a:srgbClr val="505050"/>
                        </a:gs>
                        <a:gs pos="31000">
                          <a:srgbClr val="505050"/>
                        </a:gs>
                      </a:gsLst>
                      <a:lin ang="5400000" scaled="0"/>
                    </a:gradFill>
                  </a:rPr>
                  <a:t>VM and Cloud management</a:t>
                </a:r>
                <a:endParaRPr lang="en-US" sz="1600" b="1" spc="-50" baseline="-25000" dirty="0">
                  <a:gradFill>
                    <a:gsLst>
                      <a:gs pos="2655">
                        <a:srgbClr val="505050"/>
                      </a:gs>
                      <a:gs pos="31000">
                        <a:srgbClr val="505050"/>
                      </a:gs>
                    </a:gsLst>
                    <a:lin ang="5400000" scaled="0"/>
                  </a:gradFill>
                </a:endParaRPr>
              </a:p>
            </p:txBody>
          </p:sp>
        </p:grpSp>
        <p:sp>
          <p:nvSpPr>
            <p:cNvPr id="29" name="Freeform 207"/>
            <p:cNvSpPr>
              <a:spLocks noEditPoints="1"/>
            </p:cNvSpPr>
            <p:nvPr/>
          </p:nvSpPr>
          <p:spPr bwMode="gray">
            <a:xfrm>
              <a:off x="10115973" y="5006302"/>
              <a:ext cx="1332896" cy="102235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2"/>
            </a:solidFill>
            <a:ln>
              <a:noFill/>
            </a:ln>
          </p:spPr>
          <p:txBody>
            <a:bodyPr vert="horz" wrap="square" lIns="914400" tIns="0" rIns="0" bIns="210312" numCol="1" anchor="b" anchorCtr="0" compatLnSpc="1">
              <a:prstTxWarp prst="textNoShape">
                <a:avLst/>
              </a:prstTxWarp>
            </a:bodyPr>
            <a:lstStyle/>
            <a:p>
              <a:endParaRPr lang="en-US" sz="1400" dirty="0">
                <a:solidFill>
                  <a:srgbClr val="EFEFEF"/>
                </a:solidFill>
              </a:endParaRPr>
            </a:p>
          </p:txBody>
        </p:sp>
        <p:pic>
          <p:nvPicPr>
            <p:cNvPr id="30"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10573301" y="4657404"/>
              <a:ext cx="430612" cy="720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10790558" y="4774718"/>
              <a:ext cx="430612" cy="720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10323362" y="4817258"/>
              <a:ext cx="430612" cy="720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10540619" y="4934572"/>
              <a:ext cx="430612" cy="720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itle 1"/>
            <p:cNvSpPr txBox="1">
              <a:spLocks/>
            </p:cNvSpPr>
            <p:nvPr/>
          </p:nvSpPr>
          <p:spPr>
            <a:xfrm rot="5400000">
              <a:off x="8586337" y="1426788"/>
              <a:ext cx="542635" cy="4764381"/>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sz="34400">
                  <a:gradFill>
                    <a:gsLst>
                      <a:gs pos="2917">
                        <a:srgbClr val="505050"/>
                      </a:gs>
                      <a:gs pos="30000">
                        <a:srgbClr val="505050"/>
                      </a:gs>
                    </a:gsLst>
                    <a:lin ang="5400000" scaled="0"/>
                  </a:gradFill>
                </a:rPr>
                <a:t>{</a:t>
              </a:r>
            </a:p>
          </p:txBody>
        </p:sp>
      </p:grpSp>
      <p:grpSp>
        <p:nvGrpSpPr>
          <p:cNvPr id="42" name="Group 41"/>
          <p:cNvGrpSpPr/>
          <p:nvPr/>
        </p:nvGrpSpPr>
        <p:grpSpPr>
          <a:xfrm>
            <a:off x="8440913" y="166320"/>
            <a:ext cx="3749500" cy="872456"/>
            <a:chOff x="8439325" y="166320"/>
            <a:chExt cx="3749500" cy="872456"/>
          </a:xfrm>
        </p:grpSpPr>
        <p:grpSp>
          <p:nvGrpSpPr>
            <p:cNvPr id="43" name="Group 42"/>
            <p:cNvGrpSpPr/>
            <p:nvPr/>
          </p:nvGrpSpPr>
          <p:grpSpPr>
            <a:xfrm>
              <a:off x="8439325" y="166320"/>
              <a:ext cx="3749500" cy="872456"/>
              <a:chOff x="8439325" y="166320"/>
              <a:chExt cx="3749500" cy="872456"/>
            </a:xfrm>
          </p:grpSpPr>
          <p:sp>
            <p:nvSpPr>
              <p:cNvPr id="45" name="Rectangle 37"/>
              <p:cNvSpPr>
                <a:spLocks noChangeArrowheads="1"/>
              </p:cNvSpPr>
              <p:nvPr/>
            </p:nvSpPr>
            <p:spPr bwMode="auto">
              <a:xfrm>
                <a:off x="8440515" y="167230"/>
                <a:ext cx="3748310" cy="871546"/>
              </a:xfrm>
              <a:prstGeom prst="rect">
                <a:avLst/>
              </a:prstGeom>
              <a:solidFill>
                <a:srgbClr val="969696">
                  <a:lumMod val="20000"/>
                  <a:lumOff val="80000"/>
                </a:srgbClr>
              </a:solidFill>
              <a:ln>
                <a:noFill/>
              </a:ln>
            </p:spPr>
            <p:txBody>
              <a:bodyPr vert="horz" wrap="square" lIns="1188720" tIns="182880" rIns="109742" bIns="182880" numCol="1" anchor="ctr" anchorCtr="0" compatLnSpc="1">
                <a:prstTxWarp prst="textNoShape">
                  <a:avLst/>
                </a:prstTxWarp>
              </a:bodyPr>
              <a:lstStyle/>
              <a:p>
                <a:pPr>
                  <a:defRPr/>
                </a:pPr>
                <a:r>
                  <a:rPr lang="en-US" sz="1600" b="1" kern="0" spc="-61" dirty="0">
                    <a:gradFill>
                      <a:gsLst>
                        <a:gs pos="1250">
                          <a:srgbClr val="00188F"/>
                        </a:gs>
                        <a:gs pos="100000">
                          <a:srgbClr val="00188F"/>
                        </a:gs>
                      </a:gsLst>
                      <a:lin ang="5400000" scaled="0"/>
                    </a:gradFill>
                  </a:rPr>
                  <a:t>Compares with</a:t>
                </a:r>
                <a:endParaRPr lang="en-US" sz="1600" kern="0" spc="-61" dirty="0">
                  <a:gradFill>
                    <a:gsLst>
                      <a:gs pos="1250">
                        <a:srgbClr val="00188F"/>
                      </a:gs>
                      <a:gs pos="100000">
                        <a:srgbClr val="00188F"/>
                      </a:gs>
                    </a:gsLst>
                    <a:lin ang="5400000" scaled="0"/>
                  </a:gradFill>
                </a:endParaRPr>
              </a:p>
              <a:p>
                <a:pPr>
                  <a:defRPr/>
                </a:pPr>
                <a:r>
                  <a:rPr lang="en-US" sz="1600" kern="0" spc="-61" dirty="0">
                    <a:gradFill>
                      <a:gsLst>
                        <a:gs pos="1250">
                          <a:srgbClr val="00188F"/>
                        </a:gs>
                        <a:gs pos="100000">
                          <a:srgbClr val="00188F"/>
                        </a:gs>
                      </a:gsLst>
                      <a:lin ang="5400000" scaled="0"/>
                    </a:gradFill>
                  </a:rPr>
                  <a:t>vCenter Server</a:t>
                </a:r>
              </a:p>
            </p:txBody>
          </p:sp>
          <p:sp>
            <p:nvSpPr>
              <p:cNvPr id="46" name="Rectangle 45"/>
              <p:cNvSpPr/>
              <p:nvPr/>
            </p:nvSpPr>
            <p:spPr bwMode="auto">
              <a:xfrm>
                <a:off x="8439325" y="166320"/>
                <a:ext cx="1048624" cy="872455"/>
              </a:xfrm>
              <a:prstGeom prst="rect">
                <a:avLst/>
              </a:prstGeom>
              <a:solidFill>
                <a:srgbClr val="00188F"/>
              </a:solidFill>
              <a:ln w="1079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defRPr/>
                </a:pPr>
                <a:endParaRPr lang="en-US" sz="2000" kern="0" spc="-50" dirty="0">
                  <a:gradFill>
                    <a:gsLst>
                      <a:gs pos="0">
                        <a:srgbClr val="EFEFEF"/>
                      </a:gs>
                      <a:gs pos="100000">
                        <a:srgbClr val="EFEFEF"/>
                      </a:gs>
                    </a:gsLst>
                    <a:lin ang="5400000" scaled="0"/>
                  </a:gradFill>
                </a:endParaRPr>
              </a:p>
            </p:txBody>
          </p:sp>
        </p:grpSp>
        <p:pic>
          <p:nvPicPr>
            <p:cNvPr id="44" name="Picture 43" descr="http://theitbros.com/wp-content/uploads/2011/02/vmware-logo.png"/>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t="29105" b="32546"/>
            <a:stretch/>
          </p:blipFill>
          <p:spPr bwMode="auto">
            <a:xfrm>
              <a:off x="8491748" y="517718"/>
              <a:ext cx="943778" cy="175617"/>
            </a:xfrm>
            <a:prstGeom prst="rect">
              <a:avLst/>
            </a:prstGeom>
            <a:noFill/>
            <a:extLst>
              <a:ext uri="{909E8E84-426E-40DD-AFC4-6F175D3DCCD1}">
                <a14:hiddenFill xmlns:a14="http://schemas.microsoft.com/office/drawing/2010/main">
                  <a:solidFill>
                    <a:srgbClr val="FFFFFF"/>
                  </a:solidFill>
                </a14:hiddenFill>
              </a:ext>
            </a:extLst>
          </p:spPr>
        </p:pic>
      </p:grpSp>
      <p:pic>
        <p:nvPicPr>
          <p:cNvPr id="48" name="Picture 4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423019" y="1647051"/>
            <a:ext cx="6564601" cy="4330047"/>
          </a:xfrm>
          <a:prstGeom prst="rect">
            <a:avLst/>
          </a:prstGeom>
          <a:effectLst>
            <a:softEdge rad="12700"/>
          </a:effectLst>
        </p:spPr>
      </p:pic>
      <p:sp>
        <p:nvSpPr>
          <p:cNvPr id="25" name="Title 24"/>
          <p:cNvSpPr>
            <a:spLocks noGrp="1"/>
          </p:cNvSpPr>
          <p:nvPr>
            <p:ph type="title"/>
          </p:nvPr>
        </p:nvSpPr>
        <p:spPr/>
        <p:txBody>
          <a:bodyPr/>
          <a:lstStyle/>
          <a:p>
            <a:r>
              <a:rPr lang="en-US" dirty="0"/>
              <a:t>Virtualization Management</a:t>
            </a:r>
          </a:p>
        </p:txBody>
      </p:sp>
    </p:spTree>
    <p:extLst>
      <p:ext uri="{BB962C8B-B14F-4D97-AF65-F5344CB8AC3E}">
        <p14:creationId xmlns:p14="http://schemas.microsoft.com/office/powerpoint/2010/main" val="3537492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1000" fill="hold"/>
                                        <p:tgtEl>
                                          <p:spTgt spid="42"/>
                                        </p:tgtEl>
                                        <p:attrNameLst>
                                          <p:attrName>ppt_x</p:attrName>
                                        </p:attrNameLst>
                                      </p:cBhvr>
                                      <p:tavLst>
                                        <p:tav tm="0">
                                          <p:val>
                                            <p:strVal val="1+#ppt_w/2"/>
                                          </p:val>
                                        </p:tav>
                                        <p:tav tm="100000">
                                          <p:val>
                                            <p:strVal val="#ppt_x"/>
                                          </p:val>
                                        </p:tav>
                                      </p:tavLst>
                                    </p:anim>
                                    <p:anim calcmode="lin" valueType="num">
                                      <p:cBhvr additive="base">
                                        <p:cTn id="8" dur="10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par>
                                <p:cTn id="14" presetID="10" presetClass="exit" presetSubtype="0" fill="hold" nodeType="withEffect">
                                  <p:stCondLst>
                                    <p:cond delay="0"/>
                                  </p:stCondLst>
                                  <p:childTnLst>
                                    <p:animEffect transition="out" filter="fade">
                                      <p:cBhvr>
                                        <p:cTn id="15" dur="500"/>
                                        <p:tgtEl>
                                          <p:spTgt spid="24"/>
                                        </p:tgtEl>
                                      </p:cBhvr>
                                    </p:animEffect>
                                    <p:set>
                                      <p:cBhvr>
                                        <p:cTn id="16"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VMM Architecture</a:t>
            </a:r>
          </a:p>
        </p:txBody>
      </p:sp>
      <p:grpSp>
        <p:nvGrpSpPr>
          <p:cNvPr id="52" name="Group 51"/>
          <p:cNvGrpSpPr/>
          <p:nvPr/>
        </p:nvGrpSpPr>
        <p:grpSpPr>
          <a:xfrm>
            <a:off x="2045268" y="3022130"/>
            <a:ext cx="5492441" cy="2957346"/>
            <a:chOff x="928458" y="1675651"/>
            <a:chExt cx="5492441" cy="2957346"/>
          </a:xfrm>
        </p:grpSpPr>
        <p:sp>
          <p:nvSpPr>
            <p:cNvPr id="9" name="Freeform 207"/>
            <p:cNvSpPr>
              <a:spLocks noEditPoints="1"/>
            </p:cNvSpPr>
            <p:nvPr/>
          </p:nvSpPr>
          <p:spPr bwMode="gray">
            <a:xfrm>
              <a:off x="928458" y="3704106"/>
              <a:ext cx="917120" cy="682498"/>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lumMod val="25000"/>
              </a:schemeClr>
            </a:solidFill>
            <a:ln>
              <a:noFill/>
            </a:ln>
          </p:spPr>
          <p:txBody>
            <a:bodyPr vert="horz" wrap="square" lIns="91416" tIns="45708" rIns="91416" bIns="45708" numCol="1" anchor="t" anchorCtr="0" compatLnSpc="1">
              <a:prstTxWarp prst="textNoShape">
                <a:avLst/>
              </a:prstTxWarp>
            </a:bodyPr>
            <a:lstStyle/>
            <a:p>
              <a:endParaRPr lang="en-US" sz="2199" dirty="0">
                <a:solidFill>
                  <a:srgbClr val="505050"/>
                </a:solidFill>
              </a:endParaRPr>
            </a:p>
          </p:txBody>
        </p:sp>
        <p:sp>
          <p:nvSpPr>
            <p:cNvPr id="10" name="Freeform 207"/>
            <p:cNvSpPr>
              <a:spLocks noEditPoints="1"/>
            </p:cNvSpPr>
            <p:nvPr/>
          </p:nvSpPr>
          <p:spPr bwMode="gray">
            <a:xfrm>
              <a:off x="1944924" y="3704106"/>
              <a:ext cx="917120" cy="682498"/>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lumMod val="25000"/>
              </a:schemeClr>
            </a:solidFill>
            <a:ln>
              <a:noFill/>
            </a:ln>
          </p:spPr>
          <p:txBody>
            <a:bodyPr vert="horz" wrap="square" lIns="91416" tIns="45708" rIns="91416" bIns="45708" numCol="1" anchor="t" anchorCtr="0" compatLnSpc="1">
              <a:prstTxWarp prst="textNoShape">
                <a:avLst/>
              </a:prstTxWarp>
            </a:bodyPr>
            <a:lstStyle/>
            <a:p>
              <a:endParaRPr lang="en-US" sz="2199" dirty="0">
                <a:solidFill>
                  <a:srgbClr val="505050"/>
                </a:solidFill>
              </a:endParaRPr>
            </a:p>
          </p:txBody>
        </p:sp>
        <p:sp>
          <p:nvSpPr>
            <p:cNvPr id="11" name="Freeform 207"/>
            <p:cNvSpPr>
              <a:spLocks noEditPoints="1"/>
            </p:cNvSpPr>
            <p:nvPr/>
          </p:nvSpPr>
          <p:spPr bwMode="gray">
            <a:xfrm>
              <a:off x="2961390" y="3704106"/>
              <a:ext cx="917120" cy="682498"/>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lumMod val="25000"/>
              </a:schemeClr>
            </a:solidFill>
            <a:ln>
              <a:noFill/>
            </a:ln>
          </p:spPr>
          <p:txBody>
            <a:bodyPr vert="horz" wrap="square" lIns="91416" tIns="45708" rIns="91416" bIns="45708" numCol="1" anchor="t" anchorCtr="0" compatLnSpc="1">
              <a:prstTxWarp prst="textNoShape">
                <a:avLst/>
              </a:prstTxWarp>
            </a:bodyPr>
            <a:lstStyle/>
            <a:p>
              <a:endParaRPr lang="en-US" sz="2199" dirty="0">
                <a:solidFill>
                  <a:srgbClr val="505050"/>
                </a:solidFill>
              </a:endParaRPr>
            </a:p>
          </p:txBody>
        </p:sp>
        <p:sp>
          <p:nvSpPr>
            <p:cNvPr id="12" name="TextBox 11"/>
            <p:cNvSpPr txBox="1"/>
            <p:nvPr/>
          </p:nvSpPr>
          <p:spPr>
            <a:xfrm>
              <a:off x="1329466" y="4466798"/>
              <a:ext cx="2395964" cy="166199"/>
            </a:xfrm>
            <a:prstGeom prst="rect">
              <a:avLst/>
            </a:prstGeom>
            <a:noFill/>
          </p:spPr>
          <p:txBody>
            <a:bodyPr wrap="square" lIns="0" tIns="0" rIns="0" bIns="0" rtlCol="0">
              <a:spAutoFit/>
            </a:bodyPr>
            <a:lstStyle/>
            <a:p>
              <a:pPr algn="ctr">
                <a:lnSpc>
                  <a:spcPct val="90000"/>
                </a:lnSpc>
              </a:pPr>
              <a:r>
                <a:rPr lang="en-US" sz="1200" spc="-50" dirty="0">
                  <a:gradFill>
                    <a:gsLst>
                      <a:gs pos="2917">
                        <a:srgbClr val="505050"/>
                      </a:gs>
                      <a:gs pos="30000">
                        <a:srgbClr val="505050"/>
                      </a:gs>
                    </a:gsLst>
                    <a:lin ang="5400000" scaled="0"/>
                  </a:gradFill>
                </a:rPr>
                <a:t>Hosts (1000 Per Management Server)</a:t>
              </a:r>
            </a:p>
          </p:txBody>
        </p:sp>
        <p:cxnSp>
          <p:nvCxnSpPr>
            <p:cNvPr id="14" name="Elbow Connector 13"/>
            <p:cNvCxnSpPr>
              <a:stCxn id="9" idx="2"/>
            </p:cNvCxnSpPr>
            <p:nvPr/>
          </p:nvCxnSpPr>
          <p:spPr>
            <a:xfrm flipV="1">
              <a:off x="1410218" y="2067140"/>
              <a:ext cx="3812302" cy="1640404"/>
            </a:xfrm>
            <a:prstGeom prst="bentConnector3">
              <a:avLst>
                <a:gd name="adj1" fmla="val 184"/>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10" idx="2"/>
            </p:cNvCxnSpPr>
            <p:nvPr/>
          </p:nvCxnSpPr>
          <p:spPr>
            <a:xfrm flipV="1">
              <a:off x="2426684" y="2068214"/>
              <a:ext cx="2798459" cy="1639330"/>
            </a:xfrm>
            <a:prstGeom prst="bentConnector3">
              <a:avLst>
                <a:gd name="adj1" fmla="val 90"/>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1" idx="1"/>
            </p:cNvCxnSpPr>
            <p:nvPr/>
          </p:nvCxnSpPr>
          <p:spPr>
            <a:xfrm flipV="1">
              <a:off x="3471792" y="2067355"/>
              <a:ext cx="1750728" cy="1640189"/>
            </a:xfrm>
            <a:prstGeom prst="bentConnector3">
              <a:avLst>
                <a:gd name="adj1" fmla="val 640"/>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4554855" y="1675651"/>
              <a:ext cx="1866044" cy="968813"/>
              <a:chOff x="4554855" y="1675651"/>
              <a:chExt cx="1866044" cy="968813"/>
            </a:xfrm>
          </p:grpSpPr>
          <p:sp>
            <p:nvSpPr>
              <p:cNvPr id="46" name="Freeform 207"/>
              <p:cNvSpPr>
                <a:spLocks noEditPoints="1"/>
              </p:cNvSpPr>
              <p:nvPr/>
            </p:nvSpPr>
            <p:spPr bwMode="gray">
              <a:xfrm>
                <a:off x="5254268" y="1675651"/>
                <a:ext cx="1166631" cy="868178"/>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004889"/>
              </a:solidFill>
              <a:ln>
                <a:noFill/>
              </a:ln>
            </p:spPr>
            <p:txBody>
              <a:bodyPr vert="horz" wrap="square" lIns="91416" tIns="45708" rIns="91416" bIns="45708" numCol="1" anchor="t" anchorCtr="0" compatLnSpc="1">
                <a:prstTxWarp prst="textNoShape">
                  <a:avLst/>
                </a:prstTxWarp>
              </a:bodyPr>
              <a:lstStyle/>
              <a:p>
                <a:endParaRPr lang="en-US" sz="2199" dirty="0">
                  <a:solidFill>
                    <a:srgbClr val="505050"/>
                  </a:solidFill>
                </a:endParaRPr>
              </a:p>
            </p:txBody>
          </p:sp>
          <p:sp>
            <p:nvSpPr>
              <p:cNvPr id="47" name="TextBox 46"/>
              <p:cNvSpPr txBox="1"/>
              <p:nvPr/>
            </p:nvSpPr>
            <p:spPr>
              <a:xfrm>
                <a:off x="4554855" y="2312065"/>
                <a:ext cx="856682" cy="332399"/>
              </a:xfrm>
              <a:prstGeom prst="rect">
                <a:avLst/>
              </a:prstGeom>
              <a:noFill/>
            </p:spPr>
            <p:txBody>
              <a:bodyPr wrap="square" lIns="0" tIns="0" rIns="0" bIns="0" rtlCol="0">
                <a:spAutoFit/>
              </a:bodyPr>
              <a:lstStyle/>
              <a:p>
                <a:pPr algn="ctr">
                  <a:lnSpc>
                    <a:spcPct val="90000"/>
                  </a:lnSpc>
                </a:pPr>
                <a:r>
                  <a:rPr lang="en-US" sz="1200" spc="-50" dirty="0">
                    <a:gradFill>
                      <a:gsLst>
                        <a:gs pos="2917">
                          <a:srgbClr val="505050"/>
                        </a:gs>
                        <a:gs pos="30000">
                          <a:srgbClr val="505050"/>
                        </a:gs>
                      </a:gsLst>
                      <a:lin ang="5400000" scaled="0"/>
                    </a:gradFill>
                  </a:rPr>
                  <a:t>Management Server</a:t>
                </a:r>
              </a:p>
            </p:txBody>
          </p:sp>
        </p:grpSp>
      </p:grpSp>
      <p:grpSp>
        <p:nvGrpSpPr>
          <p:cNvPr id="51" name="Group 50"/>
          <p:cNvGrpSpPr/>
          <p:nvPr/>
        </p:nvGrpSpPr>
        <p:grpSpPr>
          <a:xfrm>
            <a:off x="6559317" y="4871468"/>
            <a:ext cx="1009087" cy="1040732"/>
            <a:chOff x="6607564" y="3540811"/>
            <a:chExt cx="1009087" cy="1040732"/>
          </a:xfrm>
        </p:grpSpPr>
        <p:pic>
          <p:nvPicPr>
            <p:cNvPr id="49" name="Picture 5" descr="C:\Users\mitchellg\Desktop\Folder.png"/>
            <p:cNvPicPr>
              <a:picLocks noChangeAspect="1" noChangeArrowheads="1"/>
            </p:cNvPicPr>
            <p:nvPr/>
          </p:nvPicPr>
          <p:blipFill>
            <a:blip r:embed="rId3" cstate="screen">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rcRect/>
            <a:stretch>
              <a:fillRect/>
            </a:stretch>
          </p:blipFill>
          <p:spPr bwMode="auto">
            <a:xfrm>
              <a:off x="6607564" y="3540811"/>
              <a:ext cx="1009087" cy="1009087"/>
            </a:xfrm>
            <a:prstGeom prst="rect">
              <a:avLst/>
            </a:prstGeom>
            <a:noFill/>
            <a:ln>
              <a:noFill/>
            </a:ln>
          </p:spPr>
        </p:pic>
        <p:sp>
          <p:nvSpPr>
            <p:cNvPr id="50" name="TextBox 49"/>
            <p:cNvSpPr txBox="1"/>
            <p:nvPr/>
          </p:nvSpPr>
          <p:spPr>
            <a:xfrm>
              <a:off x="6683766" y="4415344"/>
              <a:ext cx="856682" cy="166199"/>
            </a:xfrm>
            <a:prstGeom prst="rect">
              <a:avLst/>
            </a:prstGeom>
            <a:noFill/>
          </p:spPr>
          <p:txBody>
            <a:bodyPr wrap="square" lIns="0" tIns="0" rIns="0" bIns="0" rtlCol="0">
              <a:spAutoFit/>
            </a:bodyPr>
            <a:lstStyle/>
            <a:p>
              <a:pPr algn="ctr">
                <a:lnSpc>
                  <a:spcPct val="90000"/>
                </a:lnSpc>
              </a:pPr>
              <a:r>
                <a:rPr lang="en-US" sz="1200" spc="-50" dirty="0">
                  <a:gradFill>
                    <a:gsLst>
                      <a:gs pos="2917">
                        <a:srgbClr val="505050"/>
                      </a:gs>
                      <a:gs pos="30000">
                        <a:srgbClr val="505050"/>
                      </a:gs>
                    </a:gsLst>
                    <a:lin ang="5400000" scaled="0"/>
                  </a:gradFill>
                </a:rPr>
                <a:t>Library</a:t>
              </a:r>
            </a:p>
          </p:txBody>
        </p:sp>
      </p:grpSp>
      <p:cxnSp>
        <p:nvCxnSpPr>
          <p:cNvPr id="53" name="Elbow Connector 52"/>
          <p:cNvCxnSpPr/>
          <p:nvPr/>
        </p:nvCxnSpPr>
        <p:spPr>
          <a:xfrm flipV="1">
            <a:off x="6993953" y="2437716"/>
            <a:ext cx="223" cy="548596"/>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Can 53"/>
          <p:cNvSpPr/>
          <p:nvPr/>
        </p:nvSpPr>
        <p:spPr bwMode="auto">
          <a:xfrm>
            <a:off x="6785051" y="1755564"/>
            <a:ext cx="418249" cy="662057"/>
          </a:xfrm>
          <a:prstGeom prst="can">
            <a:avLst>
              <a:gd name="adj" fmla="val 50000"/>
            </a:avLst>
          </a:prstGeom>
          <a:solidFill>
            <a:srgbClr val="004889"/>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b" anchorCtr="0" compatLnSpc="1">
            <a:prstTxWarp prst="textNoShape">
              <a:avLst/>
            </a:prstTxWarp>
          </a:bodyPr>
          <a:lstStyle/>
          <a:p>
            <a:pPr algn="ctr" defTabSz="913843" fontAlgn="base">
              <a:lnSpc>
                <a:spcPct val="90000"/>
              </a:lnSpc>
              <a:spcBef>
                <a:spcPct val="0"/>
              </a:spcBef>
              <a:spcAft>
                <a:spcPct val="0"/>
              </a:spcAft>
            </a:pPr>
            <a:endParaRPr lang="en-US" sz="1400" spc="-50" dirty="0">
              <a:solidFill>
                <a:srgbClr val="505050"/>
              </a:solidFill>
            </a:endParaRPr>
          </a:p>
        </p:txBody>
      </p:sp>
      <p:sp>
        <p:nvSpPr>
          <p:cNvPr id="55" name="TextBox 54"/>
          <p:cNvSpPr txBox="1"/>
          <p:nvPr/>
        </p:nvSpPr>
        <p:spPr>
          <a:xfrm>
            <a:off x="6559316" y="1573913"/>
            <a:ext cx="856682" cy="166199"/>
          </a:xfrm>
          <a:prstGeom prst="rect">
            <a:avLst/>
          </a:prstGeom>
          <a:noFill/>
        </p:spPr>
        <p:txBody>
          <a:bodyPr wrap="square" lIns="0" tIns="0" rIns="0" bIns="0" rtlCol="0">
            <a:spAutoFit/>
          </a:bodyPr>
          <a:lstStyle/>
          <a:p>
            <a:pPr algn="ctr">
              <a:lnSpc>
                <a:spcPct val="90000"/>
              </a:lnSpc>
            </a:pPr>
            <a:r>
              <a:rPr lang="en-US" sz="1200" spc="-50" dirty="0">
                <a:gradFill>
                  <a:gsLst>
                    <a:gs pos="2917">
                      <a:srgbClr val="505050"/>
                    </a:gs>
                    <a:gs pos="30000">
                      <a:srgbClr val="505050"/>
                    </a:gs>
                  </a:gsLst>
                  <a:lin ang="5400000" scaled="0"/>
                </a:gradFill>
              </a:rPr>
              <a:t>SQL</a:t>
            </a:r>
          </a:p>
        </p:txBody>
      </p:sp>
      <p:cxnSp>
        <p:nvCxnSpPr>
          <p:cNvPr id="59" name="Elbow Connector 58"/>
          <p:cNvCxnSpPr>
            <a:endCxn id="46" idx="8"/>
          </p:cNvCxnSpPr>
          <p:nvPr/>
        </p:nvCxnSpPr>
        <p:spPr>
          <a:xfrm flipV="1">
            <a:off x="6983905" y="3890309"/>
            <a:ext cx="8745" cy="1241827"/>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8" name="Group 77"/>
          <p:cNvGrpSpPr/>
          <p:nvPr/>
        </p:nvGrpSpPr>
        <p:grpSpPr>
          <a:xfrm>
            <a:off x="8872862" y="1686555"/>
            <a:ext cx="1197178" cy="1128728"/>
            <a:chOff x="4468813" y="3567113"/>
            <a:chExt cx="1360487" cy="1282700"/>
          </a:xfrm>
          <a:solidFill>
            <a:srgbClr val="004889"/>
          </a:solidFill>
        </p:grpSpPr>
        <p:sp>
          <p:nvSpPr>
            <p:cNvPr id="79" name="Freeform 579"/>
            <p:cNvSpPr>
              <a:spLocks noEditPoints="1"/>
            </p:cNvSpPr>
            <p:nvPr/>
          </p:nvSpPr>
          <p:spPr bwMode="auto">
            <a:xfrm>
              <a:off x="4813300" y="3913188"/>
              <a:ext cx="668337" cy="668338"/>
            </a:xfrm>
            <a:custGeom>
              <a:avLst/>
              <a:gdLst>
                <a:gd name="T0" fmla="*/ 346 w 693"/>
                <a:gd name="T1" fmla="*/ 0 h 693"/>
                <a:gd name="T2" fmla="*/ 0 w 693"/>
                <a:gd name="T3" fmla="*/ 347 h 693"/>
                <a:gd name="T4" fmla="*/ 346 w 693"/>
                <a:gd name="T5" fmla="*/ 693 h 693"/>
                <a:gd name="T6" fmla="*/ 693 w 693"/>
                <a:gd name="T7" fmla="*/ 347 h 693"/>
                <a:gd name="T8" fmla="*/ 346 w 693"/>
                <a:gd name="T9" fmla="*/ 0 h 693"/>
                <a:gd name="T10" fmla="*/ 346 w 693"/>
                <a:gd name="T11" fmla="*/ 674 h 693"/>
                <a:gd name="T12" fmla="*/ 19 w 693"/>
                <a:gd name="T13" fmla="*/ 347 h 693"/>
                <a:gd name="T14" fmla="*/ 346 w 693"/>
                <a:gd name="T15" fmla="*/ 19 h 693"/>
                <a:gd name="T16" fmla="*/ 674 w 693"/>
                <a:gd name="T17" fmla="*/ 347 h 693"/>
                <a:gd name="T18" fmla="*/ 346 w 693"/>
                <a:gd name="T19" fmla="*/ 674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3" h="693">
                  <a:moveTo>
                    <a:pt x="346" y="0"/>
                  </a:moveTo>
                  <a:cubicBezTo>
                    <a:pt x="155" y="0"/>
                    <a:pt x="0" y="155"/>
                    <a:pt x="0" y="347"/>
                  </a:cubicBezTo>
                  <a:cubicBezTo>
                    <a:pt x="0" y="538"/>
                    <a:pt x="155" y="693"/>
                    <a:pt x="346" y="693"/>
                  </a:cubicBezTo>
                  <a:cubicBezTo>
                    <a:pt x="538" y="693"/>
                    <a:pt x="693" y="538"/>
                    <a:pt x="693" y="347"/>
                  </a:cubicBezTo>
                  <a:cubicBezTo>
                    <a:pt x="693" y="155"/>
                    <a:pt x="538" y="0"/>
                    <a:pt x="346" y="0"/>
                  </a:cubicBezTo>
                  <a:close/>
                  <a:moveTo>
                    <a:pt x="346" y="674"/>
                  </a:moveTo>
                  <a:cubicBezTo>
                    <a:pt x="165" y="674"/>
                    <a:pt x="19" y="527"/>
                    <a:pt x="19" y="347"/>
                  </a:cubicBezTo>
                  <a:cubicBezTo>
                    <a:pt x="19" y="166"/>
                    <a:pt x="165" y="19"/>
                    <a:pt x="346" y="19"/>
                  </a:cubicBezTo>
                  <a:cubicBezTo>
                    <a:pt x="527" y="19"/>
                    <a:pt x="674" y="166"/>
                    <a:pt x="674" y="347"/>
                  </a:cubicBezTo>
                  <a:cubicBezTo>
                    <a:pt x="674" y="527"/>
                    <a:pt x="527" y="674"/>
                    <a:pt x="346" y="6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0" name="Freeform 580"/>
            <p:cNvSpPr>
              <a:spLocks/>
            </p:cNvSpPr>
            <p:nvPr/>
          </p:nvSpPr>
          <p:spPr bwMode="auto">
            <a:xfrm>
              <a:off x="4918075" y="4098925"/>
              <a:ext cx="260350" cy="355600"/>
            </a:xfrm>
            <a:custGeom>
              <a:avLst/>
              <a:gdLst>
                <a:gd name="T0" fmla="*/ 187 w 270"/>
                <a:gd name="T1" fmla="*/ 150 h 370"/>
                <a:gd name="T2" fmla="*/ 230 w 270"/>
                <a:gd name="T3" fmla="*/ 79 h 370"/>
                <a:gd name="T4" fmla="*/ 151 w 270"/>
                <a:gd name="T5" fmla="*/ 0 h 370"/>
                <a:gd name="T6" fmla="*/ 72 w 270"/>
                <a:gd name="T7" fmla="*/ 79 h 370"/>
                <a:gd name="T8" fmla="*/ 110 w 270"/>
                <a:gd name="T9" fmla="*/ 147 h 370"/>
                <a:gd name="T10" fmla="*/ 28 w 270"/>
                <a:gd name="T11" fmla="*/ 230 h 370"/>
                <a:gd name="T12" fmla="*/ 21 w 270"/>
                <a:gd name="T13" fmla="*/ 312 h 370"/>
                <a:gd name="T14" fmla="*/ 35 w 270"/>
                <a:gd name="T15" fmla="*/ 281 h 370"/>
                <a:gd name="T16" fmla="*/ 39 w 270"/>
                <a:gd name="T17" fmla="*/ 322 h 370"/>
                <a:gd name="T18" fmla="*/ 130 w 270"/>
                <a:gd name="T19" fmla="*/ 356 h 370"/>
                <a:gd name="T20" fmla="*/ 270 w 270"/>
                <a:gd name="T21" fmla="*/ 281 h 370"/>
                <a:gd name="T22" fmla="*/ 187 w 270"/>
                <a:gd name="T23" fmla="*/ 15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0" h="370">
                  <a:moveTo>
                    <a:pt x="187" y="150"/>
                  </a:moveTo>
                  <a:cubicBezTo>
                    <a:pt x="213" y="137"/>
                    <a:pt x="230" y="110"/>
                    <a:pt x="230" y="79"/>
                  </a:cubicBezTo>
                  <a:cubicBezTo>
                    <a:pt x="230" y="35"/>
                    <a:pt x="195" y="0"/>
                    <a:pt x="151" y="0"/>
                  </a:cubicBezTo>
                  <a:cubicBezTo>
                    <a:pt x="107" y="0"/>
                    <a:pt x="72" y="35"/>
                    <a:pt x="72" y="79"/>
                  </a:cubicBezTo>
                  <a:cubicBezTo>
                    <a:pt x="72" y="108"/>
                    <a:pt x="87" y="133"/>
                    <a:pt x="110" y="147"/>
                  </a:cubicBezTo>
                  <a:cubicBezTo>
                    <a:pt x="70" y="155"/>
                    <a:pt x="50" y="180"/>
                    <a:pt x="28" y="230"/>
                  </a:cubicBezTo>
                  <a:cubicBezTo>
                    <a:pt x="0" y="294"/>
                    <a:pt x="21" y="312"/>
                    <a:pt x="21" y="312"/>
                  </a:cubicBezTo>
                  <a:cubicBezTo>
                    <a:pt x="35" y="281"/>
                    <a:pt x="35" y="281"/>
                    <a:pt x="35" y="281"/>
                  </a:cubicBezTo>
                  <a:cubicBezTo>
                    <a:pt x="39" y="322"/>
                    <a:pt x="39" y="322"/>
                    <a:pt x="39" y="322"/>
                  </a:cubicBezTo>
                  <a:cubicBezTo>
                    <a:pt x="39" y="322"/>
                    <a:pt x="63" y="350"/>
                    <a:pt x="130" y="356"/>
                  </a:cubicBezTo>
                  <a:cubicBezTo>
                    <a:pt x="201" y="362"/>
                    <a:pt x="270" y="370"/>
                    <a:pt x="270" y="281"/>
                  </a:cubicBezTo>
                  <a:cubicBezTo>
                    <a:pt x="270" y="211"/>
                    <a:pt x="234" y="166"/>
                    <a:pt x="187" y="1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1" name="Freeform 581"/>
            <p:cNvSpPr>
              <a:spLocks noEditPoints="1"/>
            </p:cNvSpPr>
            <p:nvPr/>
          </p:nvSpPr>
          <p:spPr bwMode="auto">
            <a:xfrm>
              <a:off x="5003800" y="3567113"/>
              <a:ext cx="287337" cy="288925"/>
            </a:xfrm>
            <a:custGeom>
              <a:avLst/>
              <a:gdLst>
                <a:gd name="T0" fmla="*/ 149 w 299"/>
                <a:gd name="T1" fmla="*/ 0 h 299"/>
                <a:gd name="T2" fmla="*/ 0 w 299"/>
                <a:gd name="T3" fmla="*/ 150 h 299"/>
                <a:gd name="T4" fmla="*/ 149 w 299"/>
                <a:gd name="T5" fmla="*/ 299 h 299"/>
                <a:gd name="T6" fmla="*/ 299 w 299"/>
                <a:gd name="T7" fmla="*/ 150 h 299"/>
                <a:gd name="T8" fmla="*/ 149 w 299"/>
                <a:gd name="T9" fmla="*/ 0 h 299"/>
                <a:gd name="T10" fmla="*/ 149 w 299"/>
                <a:gd name="T11" fmla="*/ 280 h 299"/>
                <a:gd name="T12" fmla="*/ 19 w 299"/>
                <a:gd name="T13" fmla="*/ 150 h 299"/>
                <a:gd name="T14" fmla="*/ 149 w 299"/>
                <a:gd name="T15" fmla="*/ 19 h 299"/>
                <a:gd name="T16" fmla="*/ 280 w 299"/>
                <a:gd name="T17" fmla="*/ 150 h 299"/>
                <a:gd name="T18" fmla="*/ 149 w 299"/>
                <a:gd name="T19" fmla="*/ 28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9" h="299">
                  <a:moveTo>
                    <a:pt x="149" y="0"/>
                  </a:moveTo>
                  <a:cubicBezTo>
                    <a:pt x="67" y="0"/>
                    <a:pt x="0" y="67"/>
                    <a:pt x="0" y="150"/>
                  </a:cubicBezTo>
                  <a:cubicBezTo>
                    <a:pt x="0" y="232"/>
                    <a:pt x="67" y="299"/>
                    <a:pt x="149" y="299"/>
                  </a:cubicBezTo>
                  <a:cubicBezTo>
                    <a:pt x="232" y="299"/>
                    <a:pt x="299" y="232"/>
                    <a:pt x="299" y="150"/>
                  </a:cubicBezTo>
                  <a:cubicBezTo>
                    <a:pt x="299" y="67"/>
                    <a:pt x="232" y="0"/>
                    <a:pt x="149" y="0"/>
                  </a:cubicBezTo>
                  <a:close/>
                  <a:moveTo>
                    <a:pt x="149" y="280"/>
                  </a:moveTo>
                  <a:cubicBezTo>
                    <a:pt x="77" y="280"/>
                    <a:pt x="19" y="222"/>
                    <a:pt x="19" y="150"/>
                  </a:cubicBezTo>
                  <a:cubicBezTo>
                    <a:pt x="19" y="78"/>
                    <a:pt x="77" y="19"/>
                    <a:pt x="149" y="19"/>
                  </a:cubicBezTo>
                  <a:cubicBezTo>
                    <a:pt x="221" y="19"/>
                    <a:pt x="280" y="78"/>
                    <a:pt x="280" y="150"/>
                  </a:cubicBezTo>
                  <a:cubicBezTo>
                    <a:pt x="280" y="222"/>
                    <a:pt x="221" y="280"/>
                    <a:pt x="149" y="2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2" name="Rectangle 582"/>
            <p:cNvSpPr>
              <a:spLocks noChangeArrowheads="1"/>
            </p:cNvSpPr>
            <p:nvPr/>
          </p:nvSpPr>
          <p:spPr bwMode="auto">
            <a:xfrm>
              <a:off x="5138738" y="3836988"/>
              <a:ext cx="17462"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3" name="Freeform 583"/>
            <p:cNvSpPr>
              <a:spLocks noEditPoints="1"/>
            </p:cNvSpPr>
            <p:nvPr/>
          </p:nvSpPr>
          <p:spPr bwMode="auto">
            <a:xfrm>
              <a:off x="4468813" y="3935413"/>
              <a:ext cx="322262" cy="323850"/>
            </a:xfrm>
            <a:custGeom>
              <a:avLst/>
              <a:gdLst>
                <a:gd name="T0" fmla="*/ 26 w 335"/>
                <a:gd name="T1" fmla="*/ 121 h 335"/>
                <a:gd name="T2" fmla="*/ 121 w 335"/>
                <a:gd name="T3" fmla="*/ 309 h 335"/>
                <a:gd name="T4" fmla="*/ 310 w 335"/>
                <a:gd name="T5" fmla="*/ 213 h 335"/>
                <a:gd name="T6" fmla="*/ 214 w 335"/>
                <a:gd name="T7" fmla="*/ 25 h 335"/>
                <a:gd name="T8" fmla="*/ 26 w 335"/>
                <a:gd name="T9" fmla="*/ 121 h 335"/>
                <a:gd name="T10" fmla="*/ 292 w 335"/>
                <a:gd name="T11" fmla="*/ 208 h 335"/>
                <a:gd name="T12" fmla="*/ 127 w 335"/>
                <a:gd name="T13" fmla="*/ 291 h 335"/>
                <a:gd name="T14" fmla="*/ 44 w 335"/>
                <a:gd name="T15" fmla="*/ 127 h 335"/>
                <a:gd name="T16" fmla="*/ 208 w 335"/>
                <a:gd name="T17" fmla="*/ 43 h 335"/>
                <a:gd name="T18" fmla="*/ 292 w 335"/>
                <a:gd name="T19" fmla="*/ 208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5" h="335">
                  <a:moveTo>
                    <a:pt x="26" y="121"/>
                  </a:moveTo>
                  <a:cubicBezTo>
                    <a:pt x="0" y="200"/>
                    <a:pt x="43" y="284"/>
                    <a:pt x="121" y="309"/>
                  </a:cubicBezTo>
                  <a:cubicBezTo>
                    <a:pt x="200" y="335"/>
                    <a:pt x="284" y="292"/>
                    <a:pt x="310" y="213"/>
                  </a:cubicBezTo>
                  <a:cubicBezTo>
                    <a:pt x="335" y="135"/>
                    <a:pt x="292" y="51"/>
                    <a:pt x="214" y="25"/>
                  </a:cubicBezTo>
                  <a:cubicBezTo>
                    <a:pt x="135" y="0"/>
                    <a:pt x="51" y="43"/>
                    <a:pt x="26" y="121"/>
                  </a:cubicBezTo>
                  <a:close/>
                  <a:moveTo>
                    <a:pt x="292" y="208"/>
                  </a:moveTo>
                  <a:cubicBezTo>
                    <a:pt x="269" y="276"/>
                    <a:pt x="196" y="314"/>
                    <a:pt x="127" y="291"/>
                  </a:cubicBezTo>
                  <a:cubicBezTo>
                    <a:pt x="59" y="269"/>
                    <a:pt x="21" y="195"/>
                    <a:pt x="44" y="127"/>
                  </a:cubicBezTo>
                  <a:cubicBezTo>
                    <a:pt x="66" y="58"/>
                    <a:pt x="139" y="21"/>
                    <a:pt x="208" y="43"/>
                  </a:cubicBezTo>
                  <a:cubicBezTo>
                    <a:pt x="276" y="65"/>
                    <a:pt x="314" y="139"/>
                    <a:pt x="292"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4" name="Freeform 584"/>
            <p:cNvSpPr>
              <a:spLocks/>
            </p:cNvSpPr>
            <p:nvPr/>
          </p:nvSpPr>
          <p:spPr bwMode="auto">
            <a:xfrm>
              <a:off x="4746625" y="4125913"/>
              <a:ext cx="95250" cy="47625"/>
            </a:xfrm>
            <a:custGeom>
              <a:avLst/>
              <a:gdLst>
                <a:gd name="T0" fmla="*/ 4 w 60"/>
                <a:gd name="T1" fmla="*/ 0 h 30"/>
                <a:gd name="T2" fmla="*/ 60 w 60"/>
                <a:gd name="T3" fmla="*/ 19 h 30"/>
                <a:gd name="T4" fmla="*/ 56 w 60"/>
                <a:gd name="T5" fmla="*/ 30 h 30"/>
                <a:gd name="T6" fmla="*/ 0 w 60"/>
                <a:gd name="T7" fmla="*/ 12 h 30"/>
                <a:gd name="T8" fmla="*/ 4 w 60"/>
                <a:gd name="T9" fmla="*/ 0 h 30"/>
              </a:gdLst>
              <a:ahLst/>
              <a:cxnLst>
                <a:cxn ang="0">
                  <a:pos x="T0" y="T1"/>
                </a:cxn>
                <a:cxn ang="0">
                  <a:pos x="T2" y="T3"/>
                </a:cxn>
                <a:cxn ang="0">
                  <a:pos x="T4" y="T5"/>
                </a:cxn>
                <a:cxn ang="0">
                  <a:pos x="T6" y="T7"/>
                </a:cxn>
                <a:cxn ang="0">
                  <a:pos x="T8" y="T9"/>
                </a:cxn>
              </a:cxnLst>
              <a:rect l="0" t="0" r="r" b="b"/>
              <a:pathLst>
                <a:path w="60" h="30">
                  <a:moveTo>
                    <a:pt x="4" y="0"/>
                  </a:moveTo>
                  <a:lnTo>
                    <a:pt x="60" y="19"/>
                  </a:lnTo>
                  <a:lnTo>
                    <a:pt x="56" y="30"/>
                  </a:lnTo>
                  <a:lnTo>
                    <a:pt x="0" y="1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5" name="Freeform 585"/>
            <p:cNvSpPr>
              <a:spLocks noEditPoints="1"/>
            </p:cNvSpPr>
            <p:nvPr/>
          </p:nvSpPr>
          <p:spPr bwMode="auto">
            <a:xfrm>
              <a:off x="5507038" y="3935413"/>
              <a:ext cx="322262" cy="323850"/>
            </a:xfrm>
            <a:custGeom>
              <a:avLst/>
              <a:gdLst>
                <a:gd name="T0" fmla="*/ 121 w 335"/>
                <a:gd name="T1" fmla="*/ 25 h 335"/>
                <a:gd name="T2" fmla="*/ 25 w 335"/>
                <a:gd name="T3" fmla="*/ 213 h 335"/>
                <a:gd name="T4" fmla="*/ 214 w 335"/>
                <a:gd name="T5" fmla="*/ 309 h 335"/>
                <a:gd name="T6" fmla="*/ 309 w 335"/>
                <a:gd name="T7" fmla="*/ 121 h 335"/>
                <a:gd name="T8" fmla="*/ 121 w 335"/>
                <a:gd name="T9" fmla="*/ 25 h 335"/>
                <a:gd name="T10" fmla="*/ 127 w 335"/>
                <a:gd name="T11" fmla="*/ 43 h 335"/>
                <a:gd name="T12" fmla="*/ 291 w 335"/>
                <a:gd name="T13" fmla="*/ 127 h 335"/>
                <a:gd name="T14" fmla="*/ 208 w 335"/>
                <a:gd name="T15" fmla="*/ 291 h 335"/>
                <a:gd name="T16" fmla="*/ 43 w 335"/>
                <a:gd name="T17" fmla="*/ 208 h 335"/>
                <a:gd name="T18" fmla="*/ 127 w 335"/>
                <a:gd name="T19" fmla="*/ 43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5" h="335">
                  <a:moveTo>
                    <a:pt x="121" y="25"/>
                  </a:moveTo>
                  <a:cubicBezTo>
                    <a:pt x="43" y="51"/>
                    <a:pt x="0" y="135"/>
                    <a:pt x="25" y="213"/>
                  </a:cubicBezTo>
                  <a:cubicBezTo>
                    <a:pt x="51" y="292"/>
                    <a:pt x="135" y="335"/>
                    <a:pt x="214" y="309"/>
                  </a:cubicBezTo>
                  <a:cubicBezTo>
                    <a:pt x="292" y="284"/>
                    <a:pt x="335" y="200"/>
                    <a:pt x="309" y="121"/>
                  </a:cubicBezTo>
                  <a:cubicBezTo>
                    <a:pt x="284" y="43"/>
                    <a:pt x="200" y="0"/>
                    <a:pt x="121" y="25"/>
                  </a:cubicBezTo>
                  <a:close/>
                  <a:moveTo>
                    <a:pt x="127" y="43"/>
                  </a:moveTo>
                  <a:cubicBezTo>
                    <a:pt x="196" y="21"/>
                    <a:pt x="269" y="58"/>
                    <a:pt x="291" y="127"/>
                  </a:cubicBezTo>
                  <a:cubicBezTo>
                    <a:pt x="314" y="195"/>
                    <a:pt x="276" y="269"/>
                    <a:pt x="208" y="291"/>
                  </a:cubicBezTo>
                  <a:cubicBezTo>
                    <a:pt x="139" y="314"/>
                    <a:pt x="66" y="276"/>
                    <a:pt x="43" y="208"/>
                  </a:cubicBezTo>
                  <a:cubicBezTo>
                    <a:pt x="21" y="139"/>
                    <a:pt x="59" y="65"/>
                    <a:pt x="127"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6" name="Freeform 586"/>
            <p:cNvSpPr>
              <a:spLocks/>
            </p:cNvSpPr>
            <p:nvPr/>
          </p:nvSpPr>
          <p:spPr bwMode="auto">
            <a:xfrm>
              <a:off x="5456238" y="4125913"/>
              <a:ext cx="95250" cy="47625"/>
            </a:xfrm>
            <a:custGeom>
              <a:avLst/>
              <a:gdLst>
                <a:gd name="T0" fmla="*/ 56 w 60"/>
                <a:gd name="T1" fmla="*/ 0 h 30"/>
                <a:gd name="T2" fmla="*/ 0 w 60"/>
                <a:gd name="T3" fmla="*/ 19 h 30"/>
                <a:gd name="T4" fmla="*/ 4 w 60"/>
                <a:gd name="T5" fmla="*/ 30 h 30"/>
                <a:gd name="T6" fmla="*/ 60 w 60"/>
                <a:gd name="T7" fmla="*/ 12 h 30"/>
                <a:gd name="T8" fmla="*/ 56 w 60"/>
                <a:gd name="T9" fmla="*/ 0 h 30"/>
              </a:gdLst>
              <a:ahLst/>
              <a:cxnLst>
                <a:cxn ang="0">
                  <a:pos x="T0" y="T1"/>
                </a:cxn>
                <a:cxn ang="0">
                  <a:pos x="T2" y="T3"/>
                </a:cxn>
                <a:cxn ang="0">
                  <a:pos x="T4" y="T5"/>
                </a:cxn>
                <a:cxn ang="0">
                  <a:pos x="T6" y="T7"/>
                </a:cxn>
                <a:cxn ang="0">
                  <a:pos x="T8" y="T9"/>
                </a:cxn>
              </a:cxnLst>
              <a:rect l="0" t="0" r="r" b="b"/>
              <a:pathLst>
                <a:path w="60" h="30">
                  <a:moveTo>
                    <a:pt x="56" y="0"/>
                  </a:moveTo>
                  <a:lnTo>
                    <a:pt x="0" y="19"/>
                  </a:lnTo>
                  <a:lnTo>
                    <a:pt x="4" y="30"/>
                  </a:lnTo>
                  <a:lnTo>
                    <a:pt x="60" y="12"/>
                  </a:lnTo>
                  <a:lnTo>
                    <a:pt x="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7" name="Freeform 587"/>
            <p:cNvSpPr>
              <a:spLocks noEditPoints="1"/>
            </p:cNvSpPr>
            <p:nvPr/>
          </p:nvSpPr>
          <p:spPr bwMode="auto">
            <a:xfrm>
              <a:off x="4664075" y="4522788"/>
              <a:ext cx="325437" cy="327025"/>
            </a:xfrm>
            <a:custGeom>
              <a:avLst/>
              <a:gdLst>
                <a:gd name="T0" fmla="*/ 81 w 338"/>
                <a:gd name="T1" fmla="*/ 290 h 339"/>
                <a:gd name="T2" fmla="*/ 290 w 338"/>
                <a:gd name="T3" fmla="*/ 257 h 339"/>
                <a:gd name="T4" fmla="*/ 257 w 338"/>
                <a:gd name="T5" fmla="*/ 48 h 339"/>
                <a:gd name="T6" fmla="*/ 48 w 338"/>
                <a:gd name="T7" fmla="*/ 81 h 339"/>
                <a:gd name="T8" fmla="*/ 81 w 338"/>
                <a:gd name="T9" fmla="*/ 290 h 339"/>
                <a:gd name="T10" fmla="*/ 246 w 338"/>
                <a:gd name="T11" fmla="*/ 64 h 339"/>
                <a:gd name="T12" fmla="*/ 275 w 338"/>
                <a:gd name="T13" fmla="*/ 246 h 339"/>
                <a:gd name="T14" fmla="*/ 92 w 338"/>
                <a:gd name="T15" fmla="*/ 275 h 339"/>
                <a:gd name="T16" fmla="*/ 64 w 338"/>
                <a:gd name="T17" fmla="*/ 93 h 339"/>
                <a:gd name="T18" fmla="*/ 246 w 338"/>
                <a:gd name="T19" fmla="*/ 64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339">
                  <a:moveTo>
                    <a:pt x="81" y="290"/>
                  </a:moveTo>
                  <a:cubicBezTo>
                    <a:pt x="148" y="339"/>
                    <a:pt x="241" y="324"/>
                    <a:pt x="290" y="257"/>
                  </a:cubicBezTo>
                  <a:cubicBezTo>
                    <a:pt x="338" y="190"/>
                    <a:pt x="324" y="97"/>
                    <a:pt x="257" y="48"/>
                  </a:cubicBezTo>
                  <a:cubicBezTo>
                    <a:pt x="190" y="0"/>
                    <a:pt x="97" y="15"/>
                    <a:pt x="48" y="81"/>
                  </a:cubicBezTo>
                  <a:cubicBezTo>
                    <a:pt x="0" y="148"/>
                    <a:pt x="15" y="242"/>
                    <a:pt x="81" y="290"/>
                  </a:cubicBezTo>
                  <a:close/>
                  <a:moveTo>
                    <a:pt x="246" y="64"/>
                  </a:moveTo>
                  <a:cubicBezTo>
                    <a:pt x="304" y="106"/>
                    <a:pt x="317" y="188"/>
                    <a:pt x="275" y="246"/>
                  </a:cubicBezTo>
                  <a:cubicBezTo>
                    <a:pt x="232" y="304"/>
                    <a:pt x="151" y="317"/>
                    <a:pt x="92" y="275"/>
                  </a:cubicBezTo>
                  <a:cubicBezTo>
                    <a:pt x="34" y="232"/>
                    <a:pt x="21" y="151"/>
                    <a:pt x="64" y="93"/>
                  </a:cubicBezTo>
                  <a:cubicBezTo>
                    <a:pt x="106" y="34"/>
                    <a:pt x="187" y="21"/>
                    <a:pt x="246"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8" name="Freeform 588"/>
            <p:cNvSpPr>
              <a:spLocks/>
            </p:cNvSpPr>
            <p:nvPr/>
          </p:nvSpPr>
          <p:spPr bwMode="auto">
            <a:xfrm>
              <a:off x="4892675" y="4502150"/>
              <a:ext cx="69850" cy="87313"/>
            </a:xfrm>
            <a:custGeom>
              <a:avLst/>
              <a:gdLst>
                <a:gd name="T0" fmla="*/ 0 w 44"/>
                <a:gd name="T1" fmla="*/ 48 h 55"/>
                <a:gd name="T2" fmla="*/ 35 w 44"/>
                <a:gd name="T3" fmla="*/ 0 h 55"/>
                <a:gd name="T4" fmla="*/ 44 w 44"/>
                <a:gd name="T5" fmla="*/ 7 h 55"/>
                <a:gd name="T6" fmla="*/ 9 w 44"/>
                <a:gd name="T7" fmla="*/ 55 h 55"/>
                <a:gd name="T8" fmla="*/ 0 w 44"/>
                <a:gd name="T9" fmla="*/ 48 h 55"/>
              </a:gdLst>
              <a:ahLst/>
              <a:cxnLst>
                <a:cxn ang="0">
                  <a:pos x="T0" y="T1"/>
                </a:cxn>
                <a:cxn ang="0">
                  <a:pos x="T2" y="T3"/>
                </a:cxn>
                <a:cxn ang="0">
                  <a:pos x="T4" y="T5"/>
                </a:cxn>
                <a:cxn ang="0">
                  <a:pos x="T6" y="T7"/>
                </a:cxn>
                <a:cxn ang="0">
                  <a:pos x="T8" y="T9"/>
                </a:cxn>
              </a:cxnLst>
              <a:rect l="0" t="0" r="r" b="b"/>
              <a:pathLst>
                <a:path w="44" h="55">
                  <a:moveTo>
                    <a:pt x="0" y="48"/>
                  </a:moveTo>
                  <a:lnTo>
                    <a:pt x="35" y="0"/>
                  </a:lnTo>
                  <a:lnTo>
                    <a:pt x="44" y="7"/>
                  </a:lnTo>
                  <a:lnTo>
                    <a:pt x="9" y="55"/>
                  </a:lnTo>
                  <a:lnTo>
                    <a:pt x="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9" name="Freeform 589"/>
            <p:cNvSpPr>
              <a:spLocks noEditPoints="1"/>
            </p:cNvSpPr>
            <p:nvPr/>
          </p:nvSpPr>
          <p:spPr bwMode="auto">
            <a:xfrm>
              <a:off x="5291138" y="4522788"/>
              <a:ext cx="327025" cy="327025"/>
            </a:xfrm>
            <a:custGeom>
              <a:avLst/>
              <a:gdLst>
                <a:gd name="T0" fmla="*/ 257 w 339"/>
                <a:gd name="T1" fmla="*/ 290 h 339"/>
                <a:gd name="T2" fmla="*/ 290 w 339"/>
                <a:gd name="T3" fmla="*/ 81 h 339"/>
                <a:gd name="T4" fmla="*/ 81 w 339"/>
                <a:gd name="T5" fmla="*/ 48 h 339"/>
                <a:gd name="T6" fmla="*/ 48 w 339"/>
                <a:gd name="T7" fmla="*/ 257 h 339"/>
                <a:gd name="T8" fmla="*/ 257 w 339"/>
                <a:gd name="T9" fmla="*/ 290 h 339"/>
                <a:gd name="T10" fmla="*/ 93 w 339"/>
                <a:gd name="T11" fmla="*/ 64 h 339"/>
                <a:gd name="T12" fmla="*/ 275 w 339"/>
                <a:gd name="T13" fmla="*/ 93 h 339"/>
                <a:gd name="T14" fmla="*/ 246 w 339"/>
                <a:gd name="T15" fmla="*/ 275 h 339"/>
                <a:gd name="T16" fmla="*/ 64 w 339"/>
                <a:gd name="T17" fmla="*/ 246 h 339"/>
                <a:gd name="T18" fmla="*/ 93 w 339"/>
                <a:gd name="T19" fmla="*/ 64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9" h="339">
                  <a:moveTo>
                    <a:pt x="257" y="290"/>
                  </a:moveTo>
                  <a:cubicBezTo>
                    <a:pt x="324" y="242"/>
                    <a:pt x="339" y="148"/>
                    <a:pt x="290" y="81"/>
                  </a:cubicBezTo>
                  <a:cubicBezTo>
                    <a:pt x="242" y="15"/>
                    <a:pt x="148" y="0"/>
                    <a:pt x="81" y="48"/>
                  </a:cubicBezTo>
                  <a:cubicBezTo>
                    <a:pt x="15" y="97"/>
                    <a:pt x="0" y="190"/>
                    <a:pt x="48" y="257"/>
                  </a:cubicBezTo>
                  <a:cubicBezTo>
                    <a:pt x="97" y="324"/>
                    <a:pt x="190" y="339"/>
                    <a:pt x="257" y="290"/>
                  </a:cubicBezTo>
                  <a:close/>
                  <a:moveTo>
                    <a:pt x="93" y="64"/>
                  </a:moveTo>
                  <a:cubicBezTo>
                    <a:pt x="151" y="21"/>
                    <a:pt x="232" y="34"/>
                    <a:pt x="275" y="93"/>
                  </a:cubicBezTo>
                  <a:cubicBezTo>
                    <a:pt x="317" y="151"/>
                    <a:pt x="304" y="232"/>
                    <a:pt x="246" y="275"/>
                  </a:cubicBezTo>
                  <a:cubicBezTo>
                    <a:pt x="188" y="317"/>
                    <a:pt x="106" y="304"/>
                    <a:pt x="64" y="246"/>
                  </a:cubicBezTo>
                  <a:cubicBezTo>
                    <a:pt x="21" y="188"/>
                    <a:pt x="34" y="106"/>
                    <a:pt x="93"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0" name="Freeform 590"/>
            <p:cNvSpPr>
              <a:spLocks/>
            </p:cNvSpPr>
            <p:nvPr/>
          </p:nvSpPr>
          <p:spPr bwMode="auto">
            <a:xfrm>
              <a:off x="5318125" y="4502150"/>
              <a:ext cx="69850" cy="87313"/>
            </a:xfrm>
            <a:custGeom>
              <a:avLst/>
              <a:gdLst>
                <a:gd name="T0" fmla="*/ 35 w 44"/>
                <a:gd name="T1" fmla="*/ 55 h 55"/>
                <a:gd name="T2" fmla="*/ 0 w 44"/>
                <a:gd name="T3" fmla="*/ 7 h 55"/>
                <a:gd name="T4" fmla="*/ 9 w 44"/>
                <a:gd name="T5" fmla="*/ 0 h 55"/>
                <a:gd name="T6" fmla="*/ 44 w 44"/>
                <a:gd name="T7" fmla="*/ 48 h 55"/>
                <a:gd name="T8" fmla="*/ 35 w 44"/>
                <a:gd name="T9" fmla="*/ 55 h 55"/>
              </a:gdLst>
              <a:ahLst/>
              <a:cxnLst>
                <a:cxn ang="0">
                  <a:pos x="T0" y="T1"/>
                </a:cxn>
                <a:cxn ang="0">
                  <a:pos x="T2" y="T3"/>
                </a:cxn>
                <a:cxn ang="0">
                  <a:pos x="T4" y="T5"/>
                </a:cxn>
                <a:cxn ang="0">
                  <a:pos x="T6" y="T7"/>
                </a:cxn>
                <a:cxn ang="0">
                  <a:pos x="T8" y="T9"/>
                </a:cxn>
              </a:cxnLst>
              <a:rect l="0" t="0" r="r" b="b"/>
              <a:pathLst>
                <a:path w="44" h="55">
                  <a:moveTo>
                    <a:pt x="35" y="55"/>
                  </a:moveTo>
                  <a:lnTo>
                    <a:pt x="0" y="7"/>
                  </a:lnTo>
                  <a:lnTo>
                    <a:pt x="9" y="0"/>
                  </a:lnTo>
                  <a:lnTo>
                    <a:pt x="44" y="48"/>
                  </a:lnTo>
                  <a:lnTo>
                    <a:pt x="35"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1" name="Freeform 591"/>
            <p:cNvSpPr>
              <a:spLocks noEditPoints="1"/>
            </p:cNvSpPr>
            <p:nvPr/>
          </p:nvSpPr>
          <p:spPr bwMode="auto">
            <a:xfrm>
              <a:off x="5048250" y="3630613"/>
              <a:ext cx="176212" cy="169863"/>
            </a:xfrm>
            <a:custGeom>
              <a:avLst/>
              <a:gdLst>
                <a:gd name="T0" fmla="*/ 170 w 183"/>
                <a:gd name="T1" fmla="*/ 103 h 177"/>
                <a:gd name="T2" fmla="*/ 169 w 183"/>
                <a:gd name="T3" fmla="*/ 99 h 177"/>
                <a:gd name="T4" fmla="*/ 160 w 183"/>
                <a:gd name="T5" fmla="*/ 97 h 177"/>
                <a:gd name="T6" fmla="*/ 175 w 183"/>
                <a:gd name="T7" fmla="*/ 97 h 177"/>
                <a:gd name="T8" fmla="*/ 183 w 183"/>
                <a:gd name="T9" fmla="*/ 0 h 177"/>
                <a:gd name="T10" fmla="*/ 65 w 183"/>
                <a:gd name="T11" fmla="*/ 4 h 177"/>
                <a:gd name="T12" fmla="*/ 59 w 183"/>
                <a:gd name="T13" fmla="*/ 86 h 177"/>
                <a:gd name="T14" fmla="*/ 70 w 183"/>
                <a:gd name="T15" fmla="*/ 88 h 177"/>
                <a:gd name="T16" fmla="*/ 63 w 183"/>
                <a:gd name="T17" fmla="*/ 88 h 177"/>
                <a:gd name="T18" fmla="*/ 61 w 183"/>
                <a:gd name="T19" fmla="*/ 92 h 177"/>
                <a:gd name="T20" fmla="*/ 14 w 183"/>
                <a:gd name="T21" fmla="*/ 121 h 177"/>
                <a:gd name="T22" fmla="*/ 0 w 183"/>
                <a:gd name="T23" fmla="*/ 133 h 177"/>
                <a:gd name="T24" fmla="*/ 3 w 183"/>
                <a:gd name="T25" fmla="*/ 143 h 177"/>
                <a:gd name="T26" fmla="*/ 4 w 183"/>
                <a:gd name="T27" fmla="*/ 144 h 177"/>
                <a:gd name="T28" fmla="*/ 5 w 183"/>
                <a:gd name="T29" fmla="*/ 145 h 177"/>
                <a:gd name="T30" fmla="*/ 9 w 183"/>
                <a:gd name="T31" fmla="*/ 148 h 177"/>
                <a:gd name="T32" fmla="*/ 138 w 183"/>
                <a:gd name="T33" fmla="*/ 177 h 177"/>
                <a:gd name="T34" fmla="*/ 158 w 183"/>
                <a:gd name="T35" fmla="*/ 145 h 177"/>
                <a:gd name="T36" fmla="*/ 165 w 183"/>
                <a:gd name="T37" fmla="*/ 133 h 177"/>
                <a:gd name="T38" fmla="*/ 168 w 183"/>
                <a:gd name="T39" fmla="*/ 130 h 177"/>
                <a:gd name="T40" fmla="*/ 174 w 183"/>
                <a:gd name="T41" fmla="*/ 104 h 177"/>
                <a:gd name="T42" fmla="*/ 170 w 183"/>
                <a:gd name="T43" fmla="*/ 103 h 177"/>
                <a:gd name="T44" fmla="*/ 78 w 183"/>
                <a:gd name="T45" fmla="*/ 131 h 177"/>
                <a:gd name="T46" fmla="*/ 56 w 183"/>
                <a:gd name="T47" fmla="*/ 126 h 177"/>
                <a:gd name="T48" fmla="*/ 65 w 183"/>
                <a:gd name="T49" fmla="*/ 119 h 177"/>
                <a:gd name="T50" fmla="*/ 88 w 183"/>
                <a:gd name="T51" fmla="*/ 123 h 177"/>
                <a:gd name="T52" fmla="*/ 78 w 183"/>
                <a:gd name="T53" fmla="*/ 131 h 177"/>
                <a:gd name="T54" fmla="*/ 145 w 183"/>
                <a:gd name="T55" fmla="*/ 127 h 177"/>
                <a:gd name="T56" fmla="*/ 43 w 183"/>
                <a:gd name="T57" fmla="*/ 111 h 177"/>
                <a:gd name="T58" fmla="*/ 64 w 183"/>
                <a:gd name="T59" fmla="*/ 97 h 177"/>
                <a:gd name="T60" fmla="*/ 157 w 183"/>
                <a:gd name="T61" fmla="*/ 110 h 177"/>
                <a:gd name="T62" fmla="*/ 145 w 183"/>
                <a:gd name="T63" fmla="*/ 127 h 177"/>
                <a:gd name="T64" fmla="*/ 70 w 183"/>
                <a:gd name="T65" fmla="*/ 80 h 177"/>
                <a:gd name="T66" fmla="*/ 75 w 183"/>
                <a:gd name="T67" fmla="*/ 11 h 177"/>
                <a:gd name="T68" fmla="*/ 171 w 183"/>
                <a:gd name="T69" fmla="*/ 8 h 177"/>
                <a:gd name="T70" fmla="*/ 162 w 183"/>
                <a:gd name="T71" fmla="*/ 89 h 177"/>
                <a:gd name="T72" fmla="*/ 70 w 183"/>
                <a:gd name="T73" fmla="*/ 8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3" h="177">
                  <a:moveTo>
                    <a:pt x="170" y="103"/>
                  </a:moveTo>
                  <a:cubicBezTo>
                    <a:pt x="169" y="102"/>
                    <a:pt x="170" y="99"/>
                    <a:pt x="169" y="99"/>
                  </a:cubicBezTo>
                  <a:cubicBezTo>
                    <a:pt x="166" y="98"/>
                    <a:pt x="162" y="99"/>
                    <a:pt x="160" y="97"/>
                  </a:cubicBezTo>
                  <a:cubicBezTo>
                    <a:pt x="165" y="96"/>
                    <a:pt x="171" y="98"/>
                    <a:pt x="175" y="97"/>
                  </a:cubicBezTo>
                  <a:cubicBezTo>
                    <a:pt x="178" y="64"/>
                    <a:pt x="183" y="0"/>
                    <a:pt x="183" y="0"/>
                  </a:cubicBezTo>
                  <a:cubicBezTo>
                    <a:pt x="65" y="4"/>
                    <a:pt x="65" y="4"/>
                    <a:pt x="65" y="4"/>
                  </a:cubicBezTo>
                  <a:cubicBezTo>
                    <a:pt x="65" y="4"/>
                    <a:pt x="61" y="58"/>
                    <a:pt x="59" y="86"/>
                  </a:cubicBezTo>
                  <a:cubicBezTo>
                    <a:pt x="63" y="86"/>
                    <a:pt x="68" y="86"/>
                    <a:pt x="70" y="88"/>
                  </a:cubicBezTo>
                  <a:cubicBezTo>
                    <a:pt x="67" y="88"/>
                    <a:pt x="65" y="87"/>
                    <a:pt x="63" y="88"/>
                  </a:cubicBezTo>
                  <a:cubicBezTo>
                    <a:pt x="62" y="89"/>
                    <a:pt x="62" y="91"/>
                    <a:pt x="61" y="92"/>
                  </a:cubicBezTo>
                  <a:cubicBezTo>
                    <a:pt x="47" y="101"/>
                    <a:pt x="30" y="112"/>
                    <a:pt x="14" y="121"/>
                  </a:cubicBezTo>
                  <a:cubicBezTo>
                    <a:pt x="10" y="123"/>
                    <a:pt x="1" y="128"/>
                    <a:pt x="0" y="133"/>
                  </a:cubicBezTo>
                  <a:cubicBezTo>
                    <a:pt x="0" y="136"/>
                    <a:pt x="2" y="140"/>
                    <a:pt x="3" y="143"/>
                  </a:cubicBezTo>
                  <a:cubicBezTo>
                    <a:pt x="3" y="143"/>
                    <a:pt x="3" y="144"/>
                    <a:pt x="4" y="144"/>
                  </a:cubicBezTo>
                  <a:cubicBezTo>
                    <a:pt x="4" y="144"/>
                    <a:pt x="4" y="144"/>
                    <a:pt x="5" y="145"/>
                  </a:cubicBezTo>
                  <a:cubicBezTo>
                    <a:pt x="6" y="145"/>
                    <a:pt x="7" y="147"/>
                    <a:pt x="9" y="148"/>
                  </a:cubicBezTo>
                  <a:cubicBezTo>
                    <a:pt x="18" y="151"/>
                    <a:pt x="122" y="176"/>
                    <a:pt x="138" y="177"/>
                  </a:cubicBezTo>
                  <a:cubicBezTo>
                    <a:pt x="145" y="168"/>
                    <a:pt x="152" y="155"/>
                    <a:pt x="158" y="145"/>
                  </a:cubicBezTo>
                  <a:cubicBezTo>
                    <a:pt x="161" y="141"/>
                    <a:pt x="163" y="136"/>
                    <a:pt x="165" y="133"/>
                  </a:cubicBezTo>
                  <a:cubicBezTo>
                    <a:pt x="166" y="132"/>
                    <a:pt x="167" y="131"/>
                    <a:pt x="168" y="130"/>
                  </a:cubicBezTo>
                  <a:cubicBezTo>
                    <a:pt x="173" y="123"/>
                    <a:pt x="177" y="114"/>
                    <a:pt x="174" y="104"/>
                  </a:cubicBezTo>
                  <a:cubicBezTo>
                    <a:pt x="174" y="103"/>
                    <a:pt x="171" y="104"/>
                    <a:pt x="170" y="103"/>
                  </a:cubicBezTo>
                  <a:close/>
                  <a:moveTo>
                    <a:pt x="78" y="131"/>
                  </a:moveTo>
                  <a:cubicBezTo>
                    <a:pt x="56" y="126"/>
                    <a:pt x="56" y="126"/>
                    <a:pt x="56" y="126"/>
                  </a:cubicBezTo>
                  <a:cubicBezTo>
                    <a:pt x="65" y="119"/>
                    <a:pt x="65" y="119"/>
                    <a:pt x="65" y="119"/>
                  </a:cubicBezTo>
                  <a:cubicBezTo>
                    <a:pt x="88" y="123"/>
                    <a:pt x="88" y="123"/>
                    <a:pt x="88" y="123"/>
                  </a:cubicBezTo>
                  <a:lnTo>
                    <a:pt x="78" y="131"/>
                  </a:lnTo>
                  <a:close/>
                  <a:moveTo>
                    <a:pt x="145" y="127"/>
                  </a:moveTo>
                  <a:cubicBezTo>
                    <a:pt x="43" y="111"/>
                    <a:pt x="43" y="111"/>
                    <a:pt x="43" y="111"/>
                  </a:cubicBezTo>
                  <a:cubicBezTo>
                    <a:pt x="64" y="97"/>
                    <a:pt x="64" y="97"/>
                    <a:pt x="64" y="97"/>
                  </a:cubicBezTo>
                  <a:cubicBezTo>
                    <a:pt x="157" y="110"/>
                    <a:pt x="157" y="110"/>
                    <a:pt x="157" y="110"/>
                  </a:cubicBezTo>
                  <a:lnTo>
                    <a:pt x="145" y="127"/>
                  </a:lnTo>
                  <a:close/>
                  <a:moveTo>
                    <a:pt x="70" y="80"/>
                  </a:moveTo>
                  <a:cubicBezTo>
                    <a:pt x="75" y="11"/>
                    <a:pt x="75" y="11"/>
                    <a:pt x="75" y="11"/>
                  </a:cubicBezTo>
                  <a:cubicBezTo>
                    <a:pt x="171" y="8"/>
                    <a:pt x="171" y="8"/>
                    <a:pt x="171" y="8"/>
                  </a:cubicBezTo>
                  <a:cubicBezTo>
                    <a:pt x="162" y="89"/>
                    <a:pt x="162" y="89"/>
                    <a:pt x="162" y="89"/>
                  </a:cubicBezTo>
                  <a:lnTo>
                    <a:pt x="7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2" name="Freeform 592"/>
            <p:cNvSpPr>
              <a:spLocks noEditPoints="1"/>
            </p:cNvSpPr>
            <p:nvPr/>
          </p:nvSpPr>
          <p:spPr bwMode="auto">
            <a:xfrm>
              <a:off x="5583238" y="3995738"/>
              <a:ext cx="168275" cy="190500"/>
            </a:xfrm>
            <a:custGeom>
              <a:avLst/>
              <a:gdLst>
                <a:gd name="T0" fmla="*/ 174 w 175"/>
                <a:gd name="T1" fmla="*/ 159 h 197"/>
                <a:gd name="T2" fmla="*/ 169 w 175"/>
                <a:gd name="T3" fmla="*/ 158 h 197"/>
                <a:gd name="T4" fmla="*/ 168 w 175"/>
                <a:gd name="T5" fmla="*/ 55 h 197"/>
                <a:gd name="T6" fmla="*/ 96 w 175"/>
                <a:gd name="T7" fmla="*/ 0 h 197"/>
                <a:gd name="T8" fmla="*/ 18 w 175"/>
                <a:gd name="T9" fmla="*/ 55 h 197"/>
                <a:gd name="T10" fmla="*/ 16 w 175"/>
                <a:gd name="T11" fmla="*/ 159 h 197"/>
                <a:gd name="T12" fmla="*/ 1 w 175"/>
                <a:gd name="T13" fmla="*/ 162 h 197"/>
                <a:gd name="T14" fmla="*/ 0 w 175"/>
                <a:gd name="T15" fmla="*/ 165 h 197"/>
                <a:gd name="T16" fmla="*/ 87 w 175"/>
                <a:gd name="T17" fmla="*/ 197 h 197"/>
                <a:gd name="T18" fmla="*/ 175 w 175"/>
                <a:gd name="T19" fmla="*/ 167 h 197"/>
                <a:gd name="T20" fmla="*/ 174 w 175"/>
                <a:gd name="T21" fmla="*/ 159 h 197"/>
                <a:gd name="T22" fmla="*/ 20 w 175"/>
                <a:gd name="T23" fmla="*/ 57 h 197"/>
                <a:gd name="T24" fmla="*/ 96 w 175"/>
                <a:gd name="T25" fmla="*/ 4 h 197"/>
                <a:gd name="T26" fmla="*/ 98 w 175"/>
                <a:gd name="T27" fmla="*/ 176 h 197"/>
                <a:gd name="T28" fmla="*/ 19 w 175"/>
                <a:gd name="T29" fmla="*/ 158 h 197"/>
                <a:gd name="T30" fmla="*/ 20 w 175"/>
                <a:gd name="T31" fmla="*/ 57 h 197"/>
                <a:gd name="T32" fmla="*/ 87 w 175"/>
                <a:gd name="T33" fmla="*/ 191 h 197"/>
                <a:gd name="T34" fmla="*/ 3 w 175"/>
                <a:gd name="T35" fmla="*/ 163 h 197"/>
                <a:gd name="T36" fmla="*/ 17 w 175"/>
                <a:gd name="T37" fmla="*/ 160 h 197"/>
                <a:gd name="T38" fmla="*/ 19 w 175"/>
                <a:gd name="T39" fmla="*/ 160 h 197"/>
                <a:gd name="T40" fmla="*/ 98 w 175"/>
                <a:gd name="T41" fmla="*/ 179 h 197"/>
                <a:gd name="T42" fmla="*/ 134 w 175"/>
                <a:gd name="T43" fmla="*/ 177 h 197"/>
                <a:gd name="T44" fmla="*/ 87 w 175"/>
                <a:gd name="T45" fmla="*/ 191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5" h="197">
                  <a:moveTo>
                    <a:pt x="174" y="159"/>
                  </a:moveTo>
                  <a:cubicBezTo>
                    <a:pt x="172" y="158"/>
                    <a:pt x="171" y="158"/>
                    <a:pt x="169" y="158"/>
                  </a:cubicBezTo>
                  <a:cubicBezTo>
                    <a:pt x="169" y="154"/>
                    <a:pt x="168" y="55"/>
                    <a:pt x="168" y="55"/>
                  </a:cubicBezTo>
                  <a:cubicBezTo>
                    <a:pt x="96" y="0"/>
                    <a:pt x="96" y="0"/>
                    <a:pt x="96" y="0"/>
                  </a:cubicBezTo>
                  <a:cubicBezTo>
                    <a:pt x="18" y="55"/>
                    <a:pt x="18" y="55"/>
                    <a:pt x="18" y="55"/>
                  </a:cubicBezTo>
                  <a:cubicBezTo>
                    <a:pt x="18" y="55"/>
                    <a:pt x="17" y="157"/>
                    <a:pt x="16" y="159"/>
                  </a:cubicBezTo>
                  <a:cubicBezTo>
                    <a:pt x="11" y="160"/>
                    <a:pt x="6" y="161"/>
                    <a:pt x="1" y="162"/>
                  </a:cubicBezTo>
                  <a:cubicBezTo>
                    <a:pt x="1" y="163"/>
                    <a:pt x="1" y="164"/>
                    <a:pt x="0" y="165"/>
                  </a:cubicBezTo>
                  <a:cubicBezTo>
                    <a:pt x="29" y="176"/>
                    <a:pt x="57" y="186"/>
                    <a:pt x="87" y="197"/>
                  </a:cubicBezTo>
                  <a:cubicBezTo>
                    <a:pt x="117" y="187"/>
                    <a:pt x="139" y="179"/>
                    <a:pt x="175" y="167"/>
                  </a:cubicBezTo>
                  <a:cubicBezTo>
                    <a:pt x="175" y="164"/>
                    <a:pt x="175" y="162"/>
                    <a:pt x="174" y="159"/>
                  </a:cubicBezTo>
                  <a:close/>
                  <a:moveTo>
                    <a:pt x="20" y="57"/>
                  </a:moveTo>
                  <a:cubicBezTo>
                    <a:pt x="96" y="4"/>
                    <a:pt x="96" y="4"/>
                    <a:pt x="96" y="4"/>
                  </a:cubicBezTo>
                  <a:cubicBezTo>
                    <a:pt x="98" y="176"/>
                    <a:pt x="98" y="176"/>
                    <a:pt x="98" y="176"/>
                  </a:cubicBezTo>
                  <a:cubicBezTo>
                    <a:pt x="91" y="176"/>
                    <a:pt x="25" y="160"/>
                    <a:pt x="19" y="158"/>
                  </a:cubicBezTo>
                  <a:cubicBezTo>
                    <a:pt x="19" y="154"/>
                    <a:pt x="20" y="57"/>
                    <a:pt x="20" y="57"/>
                  </a:cubicBezTo>
                  <a:close/>
                  <a:moveTo>
                    <a:pt x="87" y="191"/>
                  </a:moveTo>
                  <a:cubicBezTo>
                    <a:pt x="74" y="187"/>
                    <a:pt x="10" y="165"/>
                    <a:pt x="3" y="163"/>
                  </a:cubicBezTo>
                  <a:cubicBezTo>
                    <a:pt x="8" y="162"/>
                    <a:pt x="13" y="161"/>
                    <a:pt x="17" y="160"/>
                  </a:cubicBezTo>
                  <a:cubicBezTo>
                    <a:pt x="18" y="160"/>
                    <a:pt x="19" y="160"/>
                    <a:pt x="19" y="160"/>
                  </a:cubicBezTo>
                  <a:cubicBezTo>
                    <a:pt x="27" y="162"/>
                    <a:pt x="98" y="179"/>
                    <a:pt x="98" y="179"/>
                  </a:cubicBezTo>
                  <a:cubicBezTo>
                    <a:pt x="134" y="177"/>
                    <a:pt x="134" y="177"/>
                    <a:pt x="134" y="177"/>
                  </a:cubicBezTo>
                  <a:cubicBezTo>
                    <a:pt x="117" y="182"/>
                    <a:pt x="96" y="189"/>
                    <a:pt x="87"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3" name="Freeform 593"/>
            <p:cNvSpPr>
              <a:spLocks/>
            </p:cNvSpPr>
            <p:nvPr/>
          </p:nvSpPr>
          <p:spPr bwMode="auto">
            <a:xfrm>
              <a:off x="5605463" y="4011613"/>
              <a:ext cx="65087" cy="49213"/>
            </a:xfrm>
            <a:custGeom>
              <a:avLst/>
              <a:gdLst>
                <a:gd name="T0" fmla="*/ 41 w 41"/>
                <a:gd name="T1" fmla="*/ 0 h 31"/>
                <a:gd name="T2" fmla="*/ 0 w 41"/>
                <a:gd name="T3" fmla="*/ 26 h 31"/>
                <a:gd name="T4" fmla="*/ 0 w 41"/>
                <a:gd name="T5" fmla="*/ 31 h 31"/>
                <a:gd name="T6" fmla="*/ 41 w 41"/>
                <a:gd name="T7" fmla="*/ 9 h 31"/>
                <a:gd name="T8" fmla="*/ 41 w 41"/>
                <a:gd name="T9" fmla="*/ 0 h 31"/>
              </a:gdLst>
              <a:ahLst/>
              <a:cxnLst>
                <a:cxn ang="0">
                  <a:pos x="T0" y="T1"/>
                </a:cxn>
                <a:cxn ang="0">
                  <a:pos x="T2" y="T3"/>
                </a:cxn>
                <a:cxn ang="0">
                  <a:pos x="T4" y="T5"/>
                </a:cxn>
                <a:cxn ang="0">
                  <a:pos x="T6" y="T7"/>
                </a:cxn>
                <a:cxn ang="0">
                  <a:pos x="T8" y="T9"/>
                </a:cxn>
              </a:cxnLst>
              <a:rect l="0" t="0" r="r" b="b"/>
              <a:pathLst>
                <a:path w="41" h="31">
                  <a:moveTo>
                    <a:pt x="41" y="0"/>
                  </a:moveTo>
                  <a:lnTo>
                    <a:pt x="0" y="26"/>
                  </a:lnTo>
                  <a:lnTo>
                    <a:pt x="0" y="31"/>
                  </a:lnTo>
                  <a:lnTo>
                    <a:pt x="41" y="9"/>
                  </a:lnTo>
                  <a:lnTo>
                    <a:pt x="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4" name="Freeform 594"/>
            <p:cNvSpPr>
              <a:spLocks/>
            </p:cNvSpPr>
            <p:nvPr/>
          </p:nvSpPr>
          <p:spPr bwMode="auto">
            <a:xfrm>
              <a:off x="5605463" y="4121150"/>
              <a:ext cx="66675" cy="14288"/>
            </a:xfrm>
            <a:custGeom>
              <a:avLst/>
              <a:gdLst>
                <a:gd name="T0" fmla="*/ 42 w 42"/>
                <a:gd name="T1" fmla="*/ 0 h 9"/>
                <a:gd name="T2" fmla="*/ 0 w 42"/>
                <a:gd name="T3" fmla="*/ 1 h 9"/>
                <a:gd name="T4" fmla="*/ 0 w 42"/>
                <a:gd name="T5" fmla="*/ 7 h 9"/>
                <a:gd name="T6" fmla="*/ 42 w 42"/>
                <a:gd name="T7" fmla="*/ 9 h 9"/>
                <a:gd name="T8" fmla="*/ 42 w 42"/>
                <a:gd name="T9" fmla="*/ 0 h 9"/>
              </a:gdLst>
              <a:ahLst/>
              <a:cxnLst>
                <a:cxn ang="0">
                  <a:pos x="T0" y="T1"/>
                </a:cxn>
                <a:cxn ang="0">
                  <a:pos x="T2" y="T3"/>
                </a:cxn>
                <a:cxn ang="0">
                  <a:pos x="T4" y="T5"/>
                </a:cxn>
                <a:cxn ang="0">
                  <a:pos x="T6" y="T7"/>
                </a:cxn>
                <a:cxn ang="0">
                  <a:pos x="T8" y="T9"/>
                </a:cxn>
              </a:cxnLst>
              <a:rect l="0" t="0" r="r" b="b"/>
              <a:pathLst>
                <a:path w="42" h="9">
                  <a:moveTo>
                    <a:pt x="42" y="0"/>
                  </a:moveTo>
                  <a:lnTo>
                    <a:pt x="0" y="1"/>
                  </a:lnTo>
                  <a:lnTo>
                    <a:pt x="0" y="7"/>
                  </a:lnTo>
                  <a:lnTo>
                    <a:pt x="42" y="9"/>
                  </a:ln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5" name="Freeform 595"/>
            <p:cNvSpPr>
              <a:spLocks/>
            </p:cNvSpPr>
            <p:nvPr/>
          </p:nvSpPr>
          <p:spPr bwMode="auto">
            <a:xfrm>
              <a:off x="5605463" y="4137025"/>
              <a:ext cx="66675" cy="20638"/>
            </a:xfrm>
            <a:custGeom>
              <a:avLst/>
              <a:gdLst>
                <a:gd name="T0" fmla="*/ 42 w 42"/>
                <a:gd name="T1" fmla="*/ 4 h 13"/>
                <a:gd name="T2" fmla="*/ 0 w 42"/>
                <a:gd name="T3" fmla="*/ 0 h 13"/>
                <a:gd name="T4" fmla="*/ 0 w 42"/>
                <a:gd name="T5" fmla="*/ 5 h 13"/>
                <a:gd name="T6" fmla="*/ 42 w 42"/>
                <a:gd name="T7" fmla="*/ 13 h 13"/>
                <a:gd name="T8" fmla="*/ 42 w 42"/>
                <a:gd name="T9" fmla="*/ 4 h 13"/>
              </a:gdLst>
              <a:ahLst/>
              <a:cxnLst>
                <a:cxn ang="0">
                  <a:pos x="T0" y="T1"/>
                </a:cxn>
                <a:cxn ang="0">
                  <a:pos x="T2" y="T3"/>
                </a:cxn>
                <a:cxn ang="0">
                  <a:pos x="T4" y="T5"/>
                </a:cxn>
                <a:cxn ang="0">
                  <a:pos x="T6" y="T7"/>
                </a:cxn>
                <a:cxn ang="0">
                  <a:pos x="T8" y="T9"/>
                </a:cxn>
              </a:cxnLst>
              <a:rect l="0" t="0" r="r" b="b"/>
              <a:pathLst>
                <a:path w="42" h="13">
                  <a:moveTo>
                    <a:pt x="42" y="4"/>
                  </a:moveTo>
                  <a:lnTo>
                    <a:pt x="0" y="0"/>
                  </a:lnTo>
                  <a:lnTo>
                    <a:pt x="0" y="5"/>
                  </a:lnTo>
                  <a:lnTo>
                    <a:pt x="42" y="13"/>
                  </a:lnTo>
                  <a:lnTo>
                    <a:pt x="4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6" name="Freeform 596"/>
            <p:cNvSpPr>
              <a:spLocks/>
            </p:cNvSpPr>
            <p:nvPr/>
          </p:nvSpPr>
          <p:spPr bwMode="auto">
            <a:xfrm>
              <a:off x="5605463" y="4033838"/>
              <a:ext cx="65087" cy="41275"/>
            </a:xfrm>
            <a:custGeom>
              <a:avLst/>
              <a:gdLst>
                <a:gd name="T0" fmla="*/ 41 w 41"/>
                <a:gd name="T1" fmla="*/ 0 h 26"/>
                <a:gd name="T2" fmla="*/ 0 w 41"/>
                <a:gd name="T3" fmla="*/ 20 h 26"/>
                <a:gd name="T4" fmla="*/ 0 w 41"/>
                <a:gd name="T5" fmla="*/ 26 h 26"/>
                <a:gd name="T6" fmla="*/ 41 w 41"/>
                <a:gd name="T7" fmla="*/ 9 h 26"/>
                <a:gd name="T8" fmla="*/ 41 w 41"/>
                <a:gd name="T9" fmla="*/ 0 h 26"/>
              </a:gdLst>
              <a:ahLst/>
              <a:cxnLst>
                <a:cxn ang="0">
                  <a:pos x="T0" y="T1"/>
                </a:cxn>
                <a:cxn ang="0">
                  <a:pos x="T2" y="T3"/>
                </a:cxn>
                <a:cxn ang="0">
                  <a:pos x="T4" y="T5"/>
                </a:cxn>
                <a:cxn ang="0">
                  <a:pos x="T6" y="T7"/>
                </a:cxn>
                <a:cxn ang="0">
                  <a:pos x="T8" y="T9"/>
                </a:cxn>
              </a:cxnLst>
              <a:rect l="0" t="0" r="r" b="b"/>
              <a:pathLst>
                <a:path w="41" h="26">
                  <a:moveTo>
                    <a:pt x="41" y="0"/>
                  </a:moveTo>
                  <a:lnTo>
                    <a:pt x="0" y="20"/>
                  </a:lnTo>
                  <a:lnTo>
                    <a:pt x="0" y="26"/>
                  </a:lnTo>
                  <a:lnTo>
                    <a:pt x="41" y="9"/>
                  </a:lnTo>
                  <a:lnTo>
                    <a:pt x="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7" name="Freeform 597"/>
            <p:cNvSpPr>
              <a:spLocks/>
            </p:cNvSpPr>
            <p:nvPr/>
          </p:nvSpPr>
          <p:spPr bwMode="auto">
            <a:xfrm>
              <a:off x="5605463" y="4098925"/>
              <a:ext cx="66675" cy="17463"/>
            </a:xfrm>
            <a:custGeom>
              <a:avLst/>
              <a:gdLst>
                <a:gd name="T0" fmla="*/ 42 w 42"/>
                <a:gd name="T1" fmla="*/ 0 h 11"/>
                <a:gd name="T2" fmla="*/ 0 w 42"/>
                <a:gd name="T3" fmla="*/ 7 h 11"/>
                <a:gd name="T4" fmla="*/ 0 w 42"/>
                <a:gd name="T5" fmla="*/ 11 h 11"/>
                <a:gd name="T6" fmla="*/ 42 w 42"/>
                <a:gd name="T7" fmla="*/ 9 h 11"/>
                <a:gd name="T8" fmla="*/ 42 w 42"/>
                <a:gd name="T9" fmla="*/ 0 h 11"/>
              </a:gdLst>
              <a:ahLst/>
              <a:cxnLst>
                <a:cxn ang="0">
                  <a:pos x="T0" y="T1"/>
                </a:cxn>
                <a:cxn ang="0">
                  <a:pos x="T2" y="T3"/>
                </a:cxn>
                <a:cxn ang="0">
                  <a:pos x="T4" y="T5"/>
                </a:cxn>
                <a:cxn ang="0">
                  <a:pos x="T6" y="T7"/>
                </a:cxn>
                <a:cxn ang="0">
                  <a:pos x="T8" y="T9"/>
                </a:cxn>
              </a:cxnLst>
              <a:rect l="0" t="0" r="r" b="b"/>
              <a:pathLst>
                <a:path w="42" h="11">
                  <a:moveTo>
                    <a:pt x="42" y="0"/>
                  </a:moveTo>
                  <a:lnTo>
                    <a:pt x="0" y="7"/>
                  </a:lnTo>
                  <a:lnTo>
                    <a:pt x="0" y="11"/>
                  </a:lnTo>
                  <a:lnTo>
                    <a:pt x="42" y="9"/>
                  </a:ln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8" name="Freeform 598"/>
            <p:cNvSpPr>
              <a:spLocks/>
            </p:cNvSpPr>
            <p:nvPr/>
          </p:nvSpPr>
          <p:spPr bwMode="auto">
            <a:xfrm>
              <a:off x="5605463" y="4078288"/>
              <a:ext cx="66675" cy="25400"/>
            </a:xfrm>
            <a:custGeom>
              <a:avLst/>
              <a:gdLst>
                <a:gd name="T0" fmla="*/ 41 w 42"/>
                <a:gd name="T1" fmla="*/ 0 h 16"/>
                <a:gd name="T2" fmla="*/ 0 w 42"/>
                <a:gd name="T3" fmla="*/ 10 h 16"/>
                <a:gd name="T4" fmla="*/ 0 w 42"/>
                <a:gd name="T5" fmla="*/ 16 h 16"/>
                <a:gd name="T6" fmla="*/ 42 w 42"/>
                <a:gd name="T7" fmla="*/ 8 h 16"/>
                <a:gd name="T8" fmla="*/ 41 w 42"/>
                <a:gd name="T9" fmla="*/ 0 h 16"/>
              </a:gdLst>
              <a:ahLst/>
              <a:cxnLst>
                <a:cxn ang="0">
                  <a:pos x="T0" y="T1"/>
                </a:cxn>
                <a:cxn ang="0">
                  <a:pos x="T2" y="T3"/>
                </a:cxn>
                <a:cxn ang="0">
                  <a:pos x="T4" y="T5"/>
                </a:cxn>
                <a:cxn ang="0">
                  <a:pos x="T6" y="T7"/>
                </a:cxn>
                <a:cxn ang="0">
                  <a:pos x="T8" y="T9"/>
                </a:cxn>
              </a:cxnLst>
              <a:rect l="0" t="0" r="r" b="b"/>
              <a:pathLst>
                <a:path w="42" h="16">
                  <a:moveTo>
                    <a:pt x="41" y="0"/>
                  </a:moveTo>
                  <a:lnTo>
                    <a:pt x="0" y="10"/>
                  </a:lnTo>
                  <a:lnTo>
                    <a:pt x="0" y="16"/>
                  </a:lnTo>
                  <a:lnTo>
                    <a:pt x="42" y="8"/>
                  </a:lnTo>
                  <a:lnTo>
                    <a:pt x="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9" name="Freeform 599"/>
            <p:cNvSpPr>
              <a:spLocks/>
            </p:cNvSpPr>
            <p:nvPr/>
          </p:nvSpPr>
          <p:spPr bwMode="auto">
            <a:xfrm>
              <a:off x="5605463" y="4056063"/>
              <a:ext cx="65087" cy="33338"/>
            </a:xfrm>
            <a:custGeom>
              <a:avLst/>
              <a:gdLst>
                <a:gd name="T0" fmla="*/ 41 w 41"/>
                <a:gd name="T1" fmla="*/ 0 h 21"/>
                <a:gd name="T2" fmla="*/ 0 w 41"/>
                <a:gd name="T3" fmla="*/ 15 h 21"/>
                <a:gd name="T4" fmla="*/ 0 w 41"/>
                <a:gd name="T5" fmla="*/ 21 h 21"/>
                <a:gd name="T6" fmla="*/ 41 w 41"/>
                <a:gd name="T7" fmla="*/ 8 h 21"/>
                <a:gd name="T8" fmla="*/ 41 w 41"/>
                <a:gd name="T9" fmla="*/ 0 h 21"/>
              </a:gdLst>
              <a:ahLst/>
              <a:cxnLst>
                <a:cxn ang="0">
                  <a:pos x="T0" y="T1"/>
                </a:cxn>
                <a:cxn ang="0">
                  <a:pos x="T2" y="T3"/>
                </a:cxn>
                <a:cxn ang="0">
                  <a:pos x="T4" y="T5"/>
                </a:cxn>
                <a:cxn ang="0">
                  <a:pos x="T6" y="T7"/>
                </a:cxn>
                <a:cxn ang="0">
                  <a:pos x="T8" y="T9"/>
                </a:cxn>
              </a:cxnLst>
              <a:rect l="0" t="0" r="r" b="b"/>
              <a:pathLst>
                <a:path w="41" h="21">
                  <a:moveTo>
                    <a:pt x="41" y="0"/>
                  </a:moveTo>
                  <a:lnTo>
                    <a:pt x="0" y="15"/>
                  </a:lnTo>
                  <a:lnTo>
                    <a:pt x="0" y="21"/>
                  </a:lnTo>
                  <a:lnTo>
                    <a:pt x="41" y="8"/>
                  </a:lnTo>
                  <a:lnTo>
                    <a:pt x="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0" name="Oval 600"/>
            <p:cNvSpPr>
              <a:spLocks noChangeArrowheads="1"/>
            </p:cNvSpPr>
            <p:nvPr/>
          </p:nvSpPr>
          <p:spPr bwMode="auto">
            <a:xfrm>
              <a:off x="5427663" y="4740275"/>
              <a:ext cx="11112" cy="111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1" name="Freeform 601"/>
            <p:cNvSpPr>
              <a:spLocks/>
            </p:cNvSpPr>
            <p:nvPr/>
          </p:nvSpPr>
          <p:spPr bwMode="auto">
            <a:xfrm>
              <a:off x="5526088" y="46370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2" name="Freeform 602"/>
            <p:cNvSpPr>
              <a:spLocks/>
            </p:cNvSpPr>
            <p:nvPr/>
          </p:nvSpPr>
          <p:spPr bwMode="auto">
            <a:xfrm>
              <a:off x="5526088" y="4611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3" name="Freeform 603"/>
            <p:cNvSpPr>
              <a:spLocks/>
            </p:cNvSpPr>
            <p:nvPr/>
          </p:nvSpPr>
          <p:spPr bwMode="auto">
            <a:xfrm>
              <a:off x="5526088" y="466407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4" name="Freeform 604"/>
            <p:cNvSpPr>
              <a:spLocks/>
            </p:cNvSpPr>
            <p:nvPr/>
          </p:nvSpPr>
          <p:spPr bwMode="auto">
            <a:xfrm>
              <a:off x="5387975" y="4632325"/>
              <a:ext cx="131762" cy="41275"/>
            </a:xfrm>
            <a:custGeom>
              <a:avLst/>
              <a:gdLst>
                <a:gd name="T0" fmla="*/ 2 w 137"/>
                <a:gd name="T1" fmla="*/ 37 h 44"/>
                <a:gd name="T2" fmla="*/ 2 w 137"/>
                <a:gd name="T3" fmla="*/ 37 h 44"/>
                <a:gd name="T4" fmla="*/ 3 w 137"/>
                <a:gd name="T5" fmla="*/ 38 h 44"/>
                <a:gd name="T6" fmla="*/ 4 w 137"/>
                <a:gd name="T7" fmla="*/ 38 h 44"/>
                <a:gd name="T8" fmla="*/ 5 w 137"/>
                <a:gd name="T9" fmla="*/ 38 h 44"/>
                <a:gd name="T10" fmla="*/ 6 w 137"/>
                <a:gd name="T11" fmla="*/ 38 h 44"/>
                <a:gd name="T12" fmla="*/ 6 w 137"/>
                <a:gd name="T13" fmla="*/ 38 h 44"/>
                <a:gd name="T14" fmla="*/ 7 w 137"/>
                <a:gd name="T15" fmla="*/ 38 h 44"/>
                <a:gd name="T16" fmla="*/ 8 w 137"/>
                <a:gd name="T17" fmla="*/ 38 h 44"/>
                <a:gd name="T18" fmla="*/ 78 w 137"/>
                <a:gd name="T19" fmla="*/ 44 h 44"/>
                <a:gd name="T20" fmla="*/ 79 w 137"/>
                <a:gd name="T21" fmla="*/ 44 h 44"/>
                <a:gd name="T22" fmla="*/ 81 w 137"/>
                <a:gd name="T23" fmla="*/ 44 h 44"/>
                <a:gd name="T24" fmla="*/ 82 w 137"/>
                <a:gd name="T25" fmla="*/ 44 h 44"/>
                <a:gd name="T26" fmla="*/ 83 w 137"/>
                <a:gd name="T27" fmla="*/ 44 h 44"/>
                <a:gd name="T28" fmla="*/ 85 w 137"/>
                <a:gd name="T29" fmla="*/ 44 h 44"/>
                <a:gd name="T30" fmla="*/ 88 w 137"/>
                <a:gd name="T31" fmla="*/ 44 h 44"/>
                <a:gd name="T32" fmla="*/ 90 w 137"/>
                <a:gd name="T33" fmla="*/ 44 h 44"/>
                <a:gd name="T34" fmla="*/ 91 w 137"/>
                <a:gd name="T35" fmla="*/ 44 h 44"/>
                <a:gd name="T36" fmla="*/ 92 w 137"/>
                <a:gd name="T37" fmla="*/ 44 h 44"/>
                <a:gd name="T38" fmla="*/ 93 w 137"/>
                <a:gd name="T39" fmla="*/ 43 h 44"/>
                <a:gd name="T40" fmla="*/ 94 w 137"/>
                <a:gd name="T41" fmla="*/ 43 h 44"/>
                <a:gd name="T42" fmla="*/ 95 w 137"/>
                <a:gd name="T43" fmla="*/ 43 h 44"/>
                <a:gd name="T44" fmla="*/ 96 w 137"/>
                <a:gd name="T45" fmla="*/ 43 h 44"/>
                <a:gd name="T46" fmla="*/ 96 w 137"/>
                <a:gd name="T47" fmla="*/ 42 h 44"/>
                <a:gd name="T48" fmla="*/ 136 w 137"/>
                <a:gd name="T49" fmla="*/ 21 h 44"/>
                <a:gd name="T50" fmla="*/ 136 w 137"/>
                <a:gd name="T51" fmla="*/ 21 h 44"/>
                <a:gd name="T52" fmla="*/ 136 w 137"/>
                <a:gd name="T53" fmla="*/ 21 h 44"/>
                <a:gd name="T54" fmla="*/ 137 w 137"/>
                <a:gd name="T55" fmla="*/ 20 h 44"/>
                <a:gd name="T56" fmla="*/ 137 w 137"/>
                <a:gd name="T57" fmla="*/ 3 h 44"/>
                <a:gd name="T58" fmla="*/ 137 w 137"/>
                <a:gd name="T59" fmla="*/ 3 h 44"/>
                <a:gd name="T60" fmla="*/ 97 w 137"/>
                <a:gd name="T61" fmla="*/ 18 h 44"/>
                <a:gd name="T62" fmla="*/ 96 w 137"/>
                <a:gd name="T63" fmla="*/ 18 h 44"/>
                <a:gd name="T64" fmla="*/ 96 w 137"/>
                <a:gd name="T65" fmla="*/ 18 h 44"/>
                <a:gd name="T66" fmla="*/ 95 w 137"/>
                <a:gd name="T67" fmla="*/ 18 h 44"/>
                <a:gd name="T68" fmla="*/ 94 w 137"/>
                <a:gd name="T69" fmla="*/ 19 h 44"/>
                <a:gd name="T70" fmla="*/ 93 w 137"/>
                <a:gd name="T71" fmla="*/ 19 h 44"/>
                <a:gd name="T72" fmla="*/ 92 w 137"/>
                <a:gd name="T73" fmla="*/ 19 h 44"/>
                <a:gd name="T74" fmla="*/ 90 w 137"/>
                <a:gd name="T75" fmla="*/ 19 h 44"/>
                <a:gd name="T76" fmla="*/ 88 w 137"/>
                <a:gd name="T77" fmla="*/ 19 h 44"/>
                <a:gd name="T78" fmla="*/ 86 w 137"/>
                <a:gd name="T79" fmla="*/ 19 h 44"/>
                <a:gd name="T80" fmla="*/ 85 w 137"/>
                <a:gd name="T81" fmla="*/ 19 h 44"/>
                <a:gd name="T82" fmla="*/ 83 w 137"/>
                <a:gd name="T83" fmla="*/ 19 h 44"/>
                <a:gd name="T84" fmla="*/ 82 w 137"/>
                <a:gd name="T85" fmla="*/ 19 h 44"/>
                <a:gd name="T86" fmla="*/ 80 w 137"/>
                <a:gd name="T87" fmla="*/ 19 h 44"/>
                <a:gd name="T88" fmla="*/ 79 w 137"/>
                <a:gd name="T89" fmla="*/ 19 h 44"/>
                <a:gd name="T90" fmla="*/ 9 w 137"/>
                <a:gd name="T91" fmla="*/ 14 h 44"/>
                <a:gd name="T92" fmla="*/ 8 w 137"/>
                <a:gd name="T93" fmla="*/ 14 h 44"/>
                <a:gd name="T94" fmla="*/ 7 w 137"/>
                <a:gd name="T95" fmla="*/ 14 h 44"/>
                <a:gd name="T96" fmla="*/ 6 w 137"/>
                <a:gd name="T97" fmla="*/ 13 h 44"/>
                <a:gd name="T98" fmla="*/ 1 w 137"/>
                <a:gd name="T99" fmla="*/ 16 h 44"/>
                <a:gd name="T100" fmla="*/ 1 w 137"/>
                <a:gd name="T101" fmla="*/ 37 h 44"/>
                <a:gd name="T102" fmla="*/ 1 w 137"/>
                <a:gd name="T103" fmla="*/ 3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7" h="44">
                  <a:moveTo>
                    <a:pt x="1" y="37"/>
                  </a:moveTo>
                  <a:cubicBezTo>
                    <a:pt x="1" y="37"/>
                    <a:pt x="2" y="37"/>
                    <a:pt x="2" y="37"/>
                  </a:cubicBezTo>
                  <a:cubicBezTo>
                    <a:pt x="2" y="37"/>
                    <a:pt x="2" y="37"/>
                    <a:pt x="2" y="37"/>
                  </a:cubicBezTo>
                  <a:cubicBezTo>
                    <a:pt x="2" y="37"/>
                    <a:pt x="2" y="37"/>
                    <a:pt x="2" y="37"/>
                  </a:cubicBezTo>
                  <a:cubicBezTo>
                    <a:pt x="2" y="37"/>
                    <a:pt x="3" y="37"/>
                    <a:pt x="3" y="37"/>
                  </a:cubicBezTo>
                  <a:cubicBezTo>
                    <a:pt x="3" y="38"/>
                    <a:pt x="3" y="38"/>
                    <a:pt x="3" y="38"/>
                  </a:cubicBezTo>
                  <a:cubicBezTo>
                    <a:pt x="3" y="38"/>
                    <a:pt x="3" y="38"/>
                    <a:pt x="3" y="38"/>
                  </a:cubicBezTo>
                  <a:cubicBezTo>
                    <a:pt x="4" y="38"/>
                    <a:pt x="4" y="38"/>
                    <a:pt x="4" y="38"/>
                  </a:cubicBezTo>
                  <a:cubicBezTo>
                    <a:pt x="4" y="38"/>
                    <a:pt x="4" y="38"/>
                    <a:pt x="4" y="38"/>
                  </a:cubicBezTo>
                  <a:cubicBezTo>
                    <a:pt x="5" y="38"/>
                    <a:pt x="5" y="38"/>
                    <a:pt x="5" y="38"/>
                  </a:cubicBezTo>
                  <a:cubicBezTo>
                    <a:pt x="5" y="38"/>
                    <a:pt x="5" y="38"/>
                    <a:pt x="5" y="38"/>
                  </a:cubicBezTo>
                  <a:cubicBezTo>
                    <a:pt x="5" y="38"/>
                    <a:pt x="5" y="38"/>
                    <a:pt x="6" y="38"/>
                  </a:cubicBezTo>
                  <a:cubicBezTo>
                    <a:pt x="6" y="38"/>
                    <a:pt x="6" y="38"/>
                    <a:pt x="6" y="38"/>
                  </a:cubicBezTo>
                  <a:cubicBezTo>
                    <a:pt x="6" y="38"/>
                    <a:pt x="6" y="38"/>
                    <a:pt x="6" y="38"/>
                  </a:cubicBezTo>
                  <a:cubicBezTo>
                    <a:pt x="7" y="38"/>
                    <a:pt x="7" y="38"/>
                    <a:pt x="7" y="38"/>
                  </a:cubicBezTo>
                  <a:cubicBezTo>
                    <a:pt x="7" y="38"/>
                    <a:pt x="7" y="38"/>
                    <a:pt x="7" y="38"/>
                  </a:cubicBezTo>
                  <a:cubicBezTo>
                    <a:pt x="8" y="38"/>
                    <a:pt x="8" y="38"/>
                    <a:pt x="8" y="38"/>
                  </a:cubicBezTo>
                  <a:cubicBezTo>
                    <a:pt x="8" y="38"/>
                    <a:pt x="8" y="38"/>
                    <a:pt x="8" y="38"/>
                  </a:cubicBezTo>
                  <a:cubicBezTo>
                    <a:pt x="9" y="38"/>
                    <a:pt x="9" y="38"/>
                    <a:pt x="9" y="39"/>
                  </a:cubicBezTo>
                  <a:cubicBezTo>
                    <a:pt x="78" y="44"/>
                    <a:pt x="78" y="44"/>
                    <a:pt x="78" y="44"/>
                  </a:cubicBezTo>
                  <a:cubicBezTo>
                    <a:pt x="78" y="44"/>
                    <a:pt x="78" y="44"/>
                    <a:pt x="79" y="44"/>
                  </a:cubicBezTo>
                  <a:cubicBezTo>
                    <a:pt x="79" y="44"/>
                    <a:pt x="79" y="44"/>
                    <a:pt x="79" y="44"/>
                  </a:cubicBezTo>
                  <a:cubicBezTo>
                    <a:pt x="80" y="44"/>
                    <a:pt x="80" y="44"/>
                    <a:pt x="80" y="44"/>
                  </a:cubicBezTo>
                  <a:cubicBezTo>
                    <a:pt x="80" y="44"/>
                    <a:pt x="81" y="44"/>
                    <a:pt x="81" y="44"/>
                  </a:cubicBezTo>
                  <a:cubicBezTo>
                    <a:pt x="81" y="44"/>
                    <a:pt x="81" y="44"/>
                    <a:pt x="82" y="44"/>
                  </a:cubicBezTo>
                  <a:cubicBezTo>
                    <a:pt x="82" y="44"/>
                    <a:pt x="82" y="44"/>
                    <a:pt x="82" y="44"/>
                  </a:cubicBezTo>
                  <a:cubicBezTo>
                    <a:pt x="82" y="44"/>
                    <a:pt x="83" y="44"/>
                    <a:pt x="83" y="44"/>
                  </a:cubicBezTo>
                  <a:cubicBezTo>
                    <a:pt x="83" y="44"/>
                    <a:pt x="83" y="44"/>
                    <a:pt x="83" y="44"/>
                  </a:cubicBezTo>
                  <a:cubicBezTo>
                    <a:pt x="84" y="44"/>
                    <a:pt x="84" y="44"/>
                    <a:pt x="85" y="44"/>
                  </a:cubicBezTo>
                  <a:cubicBezTo>
                    <a:pt x="85" y="44"/>
                    <a:pt x="85" y="44"/>
                    <a:pt x="85" y="44"/>
                  </a:cubicBezTo>
                  <a:cubicBezTo>
                    <a:pt x="85" y="44"/>
                    <a:pt x="86" y="44"/>
                    <a:pt x="86" y="44"/>
                  </a:cubicBezTo>
                  <a:cubicBezTo>
                    <a:pt x="87" y="44"/>
                    <a:pt x="87" y="44"/>
                    <a:pt x="88" y="44"/>
                  </a:cubicBezTo>
                  <a:cubicBezTo>
                    <a:pt x="88" y="44"/>
                    <a:pt x="88" y="44"/>
                    <a:pt x="88" y="44"/>
                  </a:cubicBezTo>
                  <a:cubicBezTo>
                    <a:pt x="89" y="44"/>
                    <a:pt x="89" y="44"/>
                    <a:pt x="90" y="44"/>
                  </a:cubicBezTo>
                  <a:cubicBezTo>
                    <a:pt x="90" y="44"/>
                    <a:pt x="90" y="44"/>
                    <a:pt x="90" y="44"/>
                  </a:cubicBezTo>
                  <a:cubicBezTo>
                    <a:pt x="91" y="44"/>
                    <a:pt x="91" y="44"/>
                    <a:pt x="91" y="44"/>
                  </a:cubicBezTo>
                  <a:cubicBezTo>
                    <a:pt x="91" y="44"/>
                    <a:pt x="91" y="44"/>
                    <a:pt x="92" y="44"/>
                  </a:cubicBezTo>
                  <a:cubicBezTo>
                    <a:pt x="92" y="44"/>
                    <a:pt x="92" y="44"/>
                    <a:pt x="92" y="44"/>
                  </a:cubicBezTo>
                  <a:cubicBezTo>
                    <a:pt x="92" y="43"/>
                    <a:pt x="93" y="43"/>
                    <a:pt x="93" y="43"/>
                  </a:cubicBezTo>
                  <a:cubicBezTo>
                    <a:pt x="93" y="43"/>
                    <a:pt x="93" y="43"/>
                    <a:pt x="93" y="43"/>
                  </a:cubicBezTo>
                  <a:cubicBezTo>
                    <a:pt x="93" y="43"/>
                    <a:pt x="94" y="43"/>
                    <a:pt x="94" y="43"/>
                  </a:cubicBezTo>
                  <a:cubicBezTo>
                    <a:pt x="94" y="43"/>
                    <a:pt x="94" y="43"/>
                    <a:pt x="94" y="43"/>
                  </a:cubicBezTo>
                  <a:cubicBezTo>
                    <a:pt x="94" y="43"/>
                    <a:pt x="94" y="43"/>
                    <a:pt x="95" y="43"/>
                  </a:cubicBezTo>
                  <a:cubicBezTo>
                    <a:pt x="95" y="43"/>
                    <a:pt x="95" y="43"/>
                    <a:pt x="95" y="43"/>
                  </a:cubicBezTo>
                  <a:cubicBezTo>
                    <a:pt x="95" y="43"/>
                    <a:pt x="95" y="43"/>
                    <a:pt x="96" y="43"/>
                  </a:cubicBezTo>
                  <a:cubicBezTo>
                    <a:pt x="96" y="43"/>
                    <a:pt x="96" y="43"/>
                    <a:pt x="96" y="43"/>
                  </a:cubicBezTo>
                  <a:cubicBezTo>
                    <a:pt x="96" y="43"/>
                    <a:pt x="96" y="43"/>
                    <a:pt x="96" y="43"/>
                  </a:cubicBezTo>
                  <a:cubicBezTo>
                    <a:pt x="96" y="43"/>
                    <a:pt x="96" y="43"/>
                    <a:pt x="96" y="42"/>
                  </a:cubicBezTo>
                  <a:cubicBezTo>
                    <a:pt x="97" y="42"/>
                    <a:pt x="97" y="42"/>
                    <a:pt x="97" y="42"/>
                  </a:cubicBezTo>
                  <a:cubicBezTo>
                    <a:pt x="136" y="21"/>
                    <a:pt x="136" y="21"/>
                    <a:pt x="136" y="21"/>
                  </a:cubicBezTo>
                  <a:cubicBezTo>
                    <a:pt x="136" y="21"/>
                    <a:pt x="136" y="21"/>
                    <a:pt x="136" y="21"/>
                  </a:cubicBezTo>
                  <a:cubicBezTo>
                    <a:pt x="136" y="21"/>
                    <a:pt x="136" y="21"/>
                    <a:pt x="136" y="21"/>
                  </a:cubicBezTo>
                  <a:cubicBezTo>
                    <a:pt x="136" y="21"/>
                    <a:pt x="136" y="21"/>
                    <a:pt x="136" y="21"/>
                  </a:cubicBezTo>
                  <a:cubicBezTo>
                    <a:pt x="136" y="21"/>
                    <a:pt x="136" y="21"/>
                    <a:pt x="136" y="21"/>
                  </a:cubicBezTo>
                  <a:cubicBezTo>
                    <a:pt x="137" y="21"/>
                    <a:pt x="137" y="20"/>
                    <a:pt x="137" y="20"/>
                  </a:cubicBezTo>
                  <a:cubicBezTo>
                    <a:pt x="137" y="20"/>
                    <a:pt x="137" y="20"/>
                    <a:pt x="137" y="20"/>
                  </a:cubicBezTo>
                  <a:cubicBezTo>
                    <a:pt x="137" y="20"/>
                    <a:pt x="137" y="20"/>
                    <a:pt x="137" y="20"/>
                  </a:cubicBezTo>
                  <a:cubicBezTo>
                    <a:pt x="137" y="3"/>
                    <a:pt x="137" y="3"/>
                    <a:pt x="137" y="3"/>
                  </a:cubicBezTo>
                  <a:cubicBezTo>
                    <a:pt x="137" y="3"/>
                    <a:pt x="137" y="3"/>
                    <a:pt x="137" y="3"/>
                  </a:cubicBezTo>
                  <a:cubicBezTo>
                    <a:pt x="137" y="3"/>
                    <a:pt x="137" y="3"/>
                    <a:pt x="137" y="3"/>
                  </a:cubicBezTo>
                  <a:cubicBezTo>
                    <a:pt x="137" y="2"/>
                    <a:pt x="135" y="1"/>
                    <a:pt x="130" y="0"/>
                  </a:cubicBezTo>
                  <a:cubicBezTo>
                    <a:pt x="97" y="18"/>
                    <a:pt x="97" y="18"/>
                    <a:pt x="97" y="18"/>
                  </a:cubicBezTo>
                  <a:cubicBezTo>
                    <a:pt x="97" y="18"/>
                    <a:pt x="97" y="18"/>
                    <a:pt x="96" y="18"/>
                  </a:cubicBezTo>
                  <a:cubicBezTo>
                    <a:pt x="96" y="18"/>
                    <a:pt x="96" y="18"/>
                    <a:pt x="96" y="18"/>
                  </a:cubicBezTo>
                  <a:cubicBezTo>
                    <a:pt x="96" y="18"/>
                    <a:pt x="96" y="18"/>
                    <a:pt x="96" y="18"/>
                  </a:cubicBezTo>
                  <a:cubicBezTo>
                    <a:pt x="96" y="18"/>
                    <a:pt x="96" y="18"/>
                    <a:pt x="96" y="18"/>
                  </a:cubicBezTo>
                  <a:cubicBezTo>
                    <a:pt x="95" y="18"/>
                    <a:pt x="95" y="18"/>
                    <a:pt x="95" y="18"/>
                  </a:cubicBezTo>
                  <a:cubicBezTo>
                    <a:pt x="95" y="18"/>
                    <a:pt x="95" y="18"/>
                    <a:pt x="95" y="18"/>
                  </a:cubicBezTo>
                  <a:cubicBezTo>
                    <a:pt x="94" y="18"/>
                    <a:pt x="94" y="18"/>
                    <a:pt x="94" y="18"/>
                  </a:cubicBezTo>
                  <a:cubicBezTo>
                    <a:pt x="94" y="18"/>
                    <a:pt x="94" y="19"/>
                    <a:pt x="94" y="19"/>
                  </a:cubicBezTo>
                  <a:cubicBezTo>
                    <a:pt x="94" y="19"/>
                    <a:pt x="93" y="19"/>
                    <a:pt x="93" y="19"/>
                  </a:cubicBezTo>
                  <a:cubicBezTo>
                    <a:pt x="93" y="19"/>
                    <a:pt x="93" y="19"/>
                    <a:pt x="93" y="19"/>
                  </a:cubicBezTo>
                  <a:cubicBezTo>
                    <a:pt x="93" y="19"/>
                    <a:pt x="93" y="19"/>
                    <a:pt x="92" y="19"/>
                  </a:cubicBezTo>
                  <a:cubicBezTo>
                    <a:pt x="92" y="19"/>
                    <a:pt x="92" y="19"/>
                    <a:pt x="92" y="19"/>
                  </a:cubicBezTo>
                  <a:cubicBezTo>
                    <a:pt x="91" y="19"/>
                    <a:pt x="91" y="19"/>
                    <a:pt x="91" y="19"/>
                  </a:cubicBezTo>
                  <a:cubicBezTo>
                    <a:pt x="91" y="19"/>
                    <a:pt x="91" y="19"/>
                    <a:pt x="90" y="19"/>
                  </a:cubicBezTo>
                  <a:cubicBezTo>
                    <a:pt x="90" y="19"/>
                    <a:pt x="90" y="19"/>
                    <a:pt x="90" y="19"/>
                  </a:cubicBezTo>
                  <a:cubicBezTo>
                    <a:pt x="89" y="19"/>
                    <a:pt x="89" y="19"/>
                    <a:pt x="88" y="19"/>
                  </a:cubicBezTo>
                  <a:cubicBezTo>
                    <a:pt x="88" y="19"/>
                    <a:pt x="88" y="19"/>
                    <a:pt x="88" y="19"/>
                  </a:cubicBezTo>
                  <a:cubicBezTo>
                    <a:pt x="87" y="19"/>
                    <a:pt x="87" y="19"/>
                    <a:pt x="86" y="19"/>
                  </a:cubicBezTo>
                  <a:cubicBezTo>
                    <a:pt x="86" y="19"/>
                    <a:pt x="85" y="19"/>
                    <a:pt x="85" y="19"/>
                  </a:cubicBezTo>
                  <a:cubicBezTo>
                    <a:pt x="85" y="19"/>
                    <a:pt x="85" y="19"/>
                    <a:pt x="85" y="19"/>
                  </a:cubicBezTo>
                  <a:cubicBezTo>
                    <a:pt x="84" y="19"/>
                    <a:pt x="84" y="19"/>
                    <a:pt x="83" y="19"/>
                  </a:cubicBezTo>
                  <a:cubicBezTo>
                    <a:pt x="83" y="19"/>
                    <a:pt x="83" y="19"/>
                    <a:pt x="83" y="19"/>
                  </a:cubicBezTo>
                  <a:cubicBezTo>
                    <a:pt x="83" y="19"/>
                    <a:pt x="82" y="19"/>
                    <a:pt x="82" y="19"/>
                  </a:cubicBezTo>
                  <a:cubicBezTo>
                    <a:pt x="82" y="19"/>
                    <a:pt x="82" y="19"/>
                    <a:pt x="82" y="19"/>
                  </a:cubicBezTo>
                  <a:cubicBezTo>
                    <a:pt x="81" y="19"/>
                    <a:pt x="81" y="19"/>
                    <a:pt x="81" y="19"/>
                  </a:cubicBezTo>
                  <a:cubicBezTo>
                    <a:pt x="80" y="19"/>
                    <a:pt x="80" y="19"/>
                    <a:pt x="80" y="19"/>
                  </a:cubicBezTo>
                  <a:cubicBezTo>
                    <a:pt x="80" y="19"/>
                    <a:pt x="80" y="19"/>
                    <a:pt x="79" y="19"/>
                  </a:cubicBezTo>
                  <a:cubicBezTo>
                    <a:pt x="79" y="19"/>
                    <a:pt x="79" y="19"/>
                    <a:pt x="79" y="19"/>
                  </a:cubicBezTo>
                  <a:cubicBezTo>
                    <a:pt x="79" y="19"/>
                    <a:pt x="78" y="19"/>
                    <a:pt x="78" y="19"/>
                  </a:cubicBezTo>
                  <a:cubicBezTo>
                    <a:pt x="9" y="14"/>
                    <a:pt x="9" y="14"/>
                    <a:pt x="9" y="14"/>
                  </a:cubicBezTo>
                  <a:cubicBezTo>
                    <a:pt x="9" y="14"/>
                    <a:pt x="9" y="14"/>
                    <a:pt x="8" y="14"/>
                  </a:cubicBezTo>
                  <a:cubicBezTo>
                    <a:pt x="8" y="14"/>
                    <a:pt x="8" y="14"/>
                    <a:pt x="8" y="14"/>
                  </a:cubicBezTo>
                  <a:cubicBezTo>
                    <a:pt x="8" y="14"/>
                    <a:pt x="8" y="14"/>
                    <a:pt x="7" y="14"/>
                  </a:cubicBezTo>
                  <a:cubicBezTo>
                    <a:pt x="7" y="14"/>
                    <a:pt x="7" y="14"/>
                    <a:pt x="7" y="14"/>
                  </a:cubicBezTo>
                  <a:cubicBezTo>
                    <a:pt x="7" y="14"/>
                    <a:pt x="7" y="14"/>
                    <a:pt x="6" y="13"/>
                  </a:cubicBezTo>
                  <a:cubicBezTo>
                    <a:pt x="6" y="13"/>
                    <a:pt x="6" y="13"/>
                    <a:pt x="6" y="13"/>
                  </a:cubicBezTo>
                  <a:cubicBezTo>
                    <a:pt x="6" y="13"/>
                    <a:pt x="6" y="13"/>
                    <a:pt x="6" y="13"/>
                  </a:cubicBezTo>
                  <a:cubicBezTo>
                    <a:pt x="1" y="16"/>
                    <a:pt x="1" y="16"/>
                    <a:pt x="1" y="16"/>
                  </a:cubicBezTo>
                  <a:cubicBezTo>
                    <a:pt x="1" y="16"/>
                    <a:pt x="0" y="16"/>
                    <a:pt x="0" y="16"/>
                  </a:cubicBezTo>
                  <a:cubicBezTo>
                    <a:pt x="1" y="37"/>
                    <a:pt x="1" y="37"/>
                    <a:pt x="1" y="37"/>
                  </a:cubicBezTo>
                  <a:cubicBezTo>
                    <a:pt x="1" y="37"/>
                    <a:pt x="1" y="37"/>
                    <a:pt x="1" y="37"/>
                  </a:cubicBezTo>
                  <a:cubicBezTo>
                    <a:pt x="1" y="37"/>
                    <a:pt x="1" y="37"/>
                    <a:pt x="1"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5" name="Freeform 605"/>
            <p:cNvSpPr>
              <a:spLocks/>
            </p:cNvSpPr>
            <p:nvPr/>
          </p:nvSpPr>
          <p:spPr bwMode="auto">
            <a:xfrm>
              <a:off x="5387975" y="4600575"/>
              <a:ext cx="131762" cy="42863"/>
            </a:xfrm>
            <a:custGeom>
              <a:avLst/>
              <a:gdLst>
                <a:gd name="T0" fmla="*/ 1 w 137"/>
                <a:gd name="T1" fmla="*/ 38 h 45"/>
                <a:gd name="T2" fmla="*/ 2 w 137"/>
                <a:gd name="T3" fmla="*/ 38 h 45"/>
                <a:gd name="T4" fmla="*/ 2 w 137"/>
                <a:gd name="T5" fmla="*/ 38 h 45"/>
                <a:gd name="T6" fmla="*/ 3 w 137"/>
                <a:gd name="T7" fmla="*/ 38 h 45"/>
                <a:gd name="T8" fmla="*/ 4 w 137"/>
                <a:gd name="T9" fmla="*/ 38 h 45"/>
                <a:gd name="T10" fmla="*/ 5 w 137"/>
                <a:gd name="T11" fmla="*/ 39 h 45"/>
                <a:gd name="T12" fmla="*/ 6 w 137"/>
                <a:gd name="T13" fmla="*/ 39 h 45"/>
                <a:gd name="T14" fmla="*/ 6 w 137"/>
                <a:gd name="T15" fmla="*/ 39 h 45"/>
                <a:gd name="T16" fmla="*/ 7 w 137"/>
                <a:gd name="T17" fmla="*/ 39 h 45"/>
                <a:gd name="T18" fmla="*/ 8 w 137"/>
                <a:gd name="T19" fmla="*/ 39 h 45"/>
                <a:gd name="T20" fmla="*/ 78 w 137"/>
                <a:gd name="T21" fmla="*/ 45 h 45"/>
                <a:gd name="T22" fmla="*/ 79 w 137"/>
                <a:gd name="T23" fmla="*/ 45 h 45"/>
                <a:gd name="T24" fmla="*/ 81 w 137"/>
                <a:gd name="T25" fmla="*/ 45 h 45"/>
                <a:gd name="T26" fmla="*/ 82 w 137"/>
                <a:gd name="T27" fmla="*/ 45 h 45"/>
                <a:gd name="T28" fmla="*/ 83 w 137"/>
                <a:gd name="T29" fmla="*/ 45 h 45"/>
                <a:gd name="T30" fmla="*/ 85 w 137"/>
                <a:gd name="T31" fmla="*/ 45 h 45"/>
                <a:gd name="T32" fmla="*/ 88 w 137"/>
                <a:gd name="T33" fmla="*/ 45 h 45"/>
                <a:gd name="T34" fmla="*/ 90 w 137"/>
                <a:gd name="T35" fmla="*/ 44 h 45"/>
                <a:gd name="T36" fmla="*/ 91 w 137"/>
                <a:gd name="T37" fmla="*/ 44 h 45"/>
                <a:gd name="T38" fmla="*/ 92 w 137"/>
                <a:gd name="T39" fmla="*/ 44 h 45"/>
                <a:gd name="T40" fmla="*/ 93 w 137"/>
                <a:gd name="T41" fmla="*/ 44 h 45"/>
                <a:gd name="T42" fmla="*/ 94 w 137"/>
                <a:gd name="T43" fmla="*/ 44 h 45"/>
                <a:gd name="T44" fmla="*/ 95 w 137"/>
                <a:gd name="T45" fmla="*/ 44 h 45"/>
                <a:gd name="T46" fmla="*/ 96 w 137"/>
                <a:gd name="T47" fmla="*/ 43 h 45"/>
                <a:gd name="T48" fmla="*/ 96 w 137"/>
                <a:gd name="T49" fmla="*/ 43 h 45"/>
                <a:gd name="T50" fmla="*/ 136 w 137"/>
                <a:gd name="T51" fmla="*/ 23 h 45"/>
                <a:gd name="T52" fmla="*/ 136 w 137"/>
                <a:gd name="T53" fmla="*/ 23 h 45"/>
                <a:gd name="T54" fmla="*/ 136 w 137"/>
                <a:gd name="T55" fmla="*/ 22 h 45"/>
                <a:gd name="T56" fmla="*/ 137 w 137"/>
                <a:gd name="T57" fmla="*/ 22 h 45"/>
                <a:gd name="T58" fmla="*/ 137 w 137"/>
                <a:gd name="T59" fmla="*/ 7 h 45"/>
                <a:gd name="T60" fmla="*/ 137 w 137"/>
                <a:gd name="T61" fmla="*/ 7 h 45"/>
                <a:gd name="T62" fmla="*/ 59 w 137"/>
                <a:gd name="T63" fmla="*/ 0 h 45"/>
                <a:gd name="T64" fmla="*/ 1 w 137"/>
                <a:gd name="T65" fmla="*/ 17 h 45"/>
                <a:gd name="T66" fmla="*/ 0 w 137"/>
                <a:gd name="T67" fmla="*/ 37 h 45"/>
                <a:gd name="T68" fmla="*/ 1 w 137"/>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7" h="45">
                  <a:moveTo>
                    <a:pt x="1" y="37"/>
                  </a:moveTo>
                  <a:cubicBezTo>
                    <a:pt x="1" y="37"/>
                    <a:pt x="1" y="38"/>
                    <a:pt x="1" y="38"/>
                  </a:cubicBezTo>
                  <a:cubicBezTo>
                    <a:pt x="1" y="38"/>
                    <a:pt x="1" y="38"/>
                    <a:pt x="1" y="38"/>
                  </a:cubicBezTo>
                  <a:cubicBezTo>
                    <a:pt x="1" y="38"/>
                    <a:pt x="2" y="38"/>
                    <a:pt x="2" y="38"/>
                  </a:cubicBezTo>
                  <a:cubicBezTo>
                    <a:pt x="2" y="38"/>
                    <a:pt x="2" y="38"/>
                    <a:pt x="2" y="38"/>
                  </a:cubicBezTo>
                  <a:cubicBezTo>
                    <a:pt x="2" y="38"/>
                    <a:pt x="2" y="38"/>
                    <a:pt x="2" y="38"/>
                  </a:cubicBezTo>
                  <a:cubicBezTo>
                    <a:pt x="2" y="38"/>
                    <a:pt x="3" y="38"/>
                    <a:pt x="3" y="38"/>
                  </a:cubicBezTo>
                  <a:cubicBezTo>
                    <a:pt x="3" y="38"/>
                    <a:pt x="3" y="38"/>
                    <a:pt x="3" y="38"/>
                  </a:cubicBezTo>
                  <a:cubicBezTo>
                    <a:pt x="3" y="38"/>
                    <a:pt x="3" y="38"/>
                    <a:pt x="3" y="38"/>
                  </a:cubicBezTo>
                  <a:cubicBezTo>
                    <a:pt x="4" y="38"/>
                    <a:pt x="4" y="38"/>
                    <a:pt x="4" y="38"/>
                  </a:cubicBezTo>
                  <a:cubicBezTo>
                    <a:pt x="4" y="38"/>
                    <a:pt x="4" y="39"/>
                    <a:pt x="4" y="39"/>
                  </a:cubicBezTo>
                  <a:cubicBezTo>
                    <a:pt x="5" y="39"/>
                    <a:pt x="5" y="39"/>
                    <a:pt x="5" y="39"/>
                  </a:cubicBezTo>
                  <a:cubicBezTo>
                    <a:pt x="5" y="39"/>
                    <a:pt x="5" y="39"/>
                    <a:pt x="5" y="39"/>
                  </a:cubicBezTo>
                  <a:cubicBezTo>
                    <a:pt x="5" y="39"/>
                    <a:pt x="5" y="39"/>
                    <a:pt x="6" y="39"/>
                  </a:cubicBezTo>
                  <a:cubicBezTo>
                    <a:pt x="6" y="39"/>
                    <a:pt x="6" y="39"/>
                    <a:pt x="6" y="39"/>
                  </a:cubicBezTo>
                  <a:cubicBezTo>
                    <a:pt x="6" y="39"/>
                    <a:pt x="6" y="39"/>
                    <a:pt x="6" y="39"/>
                  </a:cubicBezTo>
                  <a:cubicBezTo>
                    <a:pt x="7" y="39"/>
                    <a:pt x="7" y="39"/>
                    <a:pt x="7" y="39"/>
                  </a:cubicBezTo>
                  <a:cubicBezTo>
                    <a:pt x="7" y="39"/>
                    <a:pt x="7" y="39"/>
                    <a:pt x="7" y="39"/>
                  </a:cubicBezTo>
                  <a:cubicBezTo>
                    <a:pt x="8" y="39"/>
                    <a:pt x="8" y="39"/>
                    <a:pt x="8" y="39"/>
                  </a:cubicBezTo>
                  <a:cubicBezTo>
                    <a:pt x="8" y="39"/>
                    <a:pt x="8" y="39"/>
                    <a:pt x="8" y="39"/>
                  </a:cubicBezTo>
                  <a:cubicBezTo>
                    <a:pt x="9" y="39"/>
                    <a:pt x="9" y="39"/>
                    <a:pt x="9" y="39"/>
                  </a:cubicBezTo>
                  <a:cubicBezTo>
                    <a:pt x="78" y="45"/>
                    <a:pt x="78" y="45"/>
                    <a:pt x="78" y="45"/>
                  </a:cubicBezTo>
                  <a:cubicBezTo>
                    <a:pt x="78" y="45"/>
                    <a:pt x="78" y="45"/>
                    <a:pt x="79" y="45"/>
                  </a:cubicBezTo>
                  <a:cubicBezTo>
                    <a:pt x="79" y="45"/>
                    <a:pt x="79" y="45"/>
                    <a:pt x="79" y="45"/>
                  </a:cubicBezTo>
                  <a:cubicBezTo>
                    <a:pt x="80" y="45"/>
                    <a:pt x="80" y="45"/>
                    <a:pt x="80" y="45"/>
                  </a:cubicBezTo>
                  <a:cubicBezTo>
                    <a:pt x="80" y="45"/>
                    <a:pt x="81" y="45"/>
                    <a:pt x="81" y="45"/>
                  </a:cubicBezTo>
                  <a:cubicBezTo>
                    <a:pt x="81" y="45"/>
                    <a:pt x="81" y="45"/>
                    <a:pt x="82" y="45"/>
                  </a:cubicBezTo>
                  <a:cubicBezTo>
                    <a:pt x="82" y="45"/>
                    <a:pt x="82" y="45"/>
                    <a:pt x="82" y="45"/>
                  </a:cubicBezTo>
                  <a:cubicBezTo>
                    <a:pt x="82" y="45"/>
                    <a:pt x="83" y="45"/>
                    <a:pt x="83" y="45"/>
                  </a:cubicBezTo>
                  <a:cubicBezTo>
                    <a:pt x="83" y="45"/>
                    <a:pt x="83" y="45"/>
                    <a:pt x="83" y="45"/>
                  </a:cubicBezTo>
                  <a:cubicBezTo>
                    <a:pt x="84" y="45"/>
                    <a:pt x="84" y="45"/>
                    <a:pt x="85" y="45"/>
                  </a:cubicBezTo>
                  <a:cubicBezTo>
                    <a:pt x="85" y="45"/>
                    <a:pt x="85" y="45"/>
                    <a:pt x="85" y="45"/>
                  </a:cubicBezTo>
                  <a:cubicBezTo>
                    <a:pt x="85" y="45"/>
                    <a:pt x="86" y="45"/>
                    <a:pt x="86" y="45"/>
                  </a:cubicBezTo>
                  <a:cubicBezTo>
                    <a:pt x="87" y="45"/>
                    <a:pt x="87" y="45"/>
                    <a:pt x="88" y="45"/>
                  </a:cubicBezTo>
                  <a:cubicBezTo>
                    <a:pt x="88" y="45"/>
                    <a:pt x="88" y="45"/>
                    <a:pt x="88" y="45"/>
                  </a:cubicBezTo>
                  <a:cubicBezTo>
                    <a:pt x="89" y="45"/>
                    <a:pt x="89" y="45"/>
                    <a:pt x="90" y="44"/>
                  </a:cubicBezTo>
                  <a:cubicBezTo>
                    <a:pt x="90" y="44"/>
                    <a:pt x="90" y="44"/>
                    <a:pt x="90" y="44"/>
                  </a:cubicBezTo>
                  <a:cubicBezTo>
                    <a:pt x="91" y="44"/>
                    <a:pt x="91" y="44"/>
                    <a:pt x="91" y="44"/>
                  </a:cubicBezTo>
                  <a:cubicBezTo>
                    <a:pt x="91" y="44"/>
                    <a:pt x="91" y="44"/>
                    <a:pt x="92" y="44"/>
                  </a:cubicBezTo>
                  <a:cubicBezTo>
                    <a:pt x="92" y="44"/>
                    <a:pt x="92" y="44"/>
                    <a:pt x="92" y="44"/>
                  </a:cubicBezTo>
                  <a:cubicBezTo>
                    <a:pt x="92" y="44"/>
                    <a:pt x="93" y="44"/>
                    <a:pt x="93" y="44"/>
                  </a:cubicBezTo>
                  <a:cubicBezTo>
                    <a:pt x="93" y="44"/>
                    <a:pt x="93" y="44"/>
                    <a:pt x="93" y="44"/>
                  </a:cubicBezTo>
                  <a:cubicBezTo>
                    <a:pt x="93" y="44"/>
                    <a:pt x="94" y="44"/>
                    <a:pt x="94" y="44"/>
                  </a:cubicBezTo>
                  <a:cubicBezTo>
                    <a:pt x="94" y="44"/>
                    <a:pt x="94" y="44"/>
                    <a:pt x="94" y="44"/>
                  </a:cubicBezTo>
                  <a:cubicBezTo>
                    <a:pt x="94" y="44"/>
                    <a:pt x="94" y="44"/>
                    <a:pt x="95" y="44"/>
                  </a:cubicBezTo>
                  <a:cubicBezTo>
                    <a:pt x="95" y="44"/>
                    <a:pt x="95" y="44"/>
                    <a:pt x="95" y="44"/>
                  </a:cubicBezTo>
                  <a:cubicBezTo>
                    <a:pt x="95" y="44"/>
                    <a:pt x="95" y="43"/>
                    <a:pt x="96" y="43"/>
                  </a:cubicBezTo>
                  <a:cubicBezTo>
                    <a:pt x="96" y="43"/>
                    <a:pt x="96" y="43"/>
                    <a:pt x="96" y="43"/>
                  </a:cubicBezTo>
                  <a:cubicBezTo>
                    <a:pt x="96" y="43"/>
                    <a:pt x="96" y="43"/>
                    <a:pt x="96" y="43"/>
                  </a:cubicBezTo>
                  <a:cubicBezTo>
                    <a:pt x="96" y="43"/>
                    <a:pt x="96" y="43"/>
                    <a:pt x="96" y="43"/>
                  </a:cubicBezTo>
                  <a:cubicBezTo>
                    <a:pt x="97" y="43"/>
                    <a:pt x="97" y="43"/>
                    <a:pt x="97" y="43"/>
                  </a:cubicBezTo>
                  <a:cubicBezTo>
                    <a:pt x="136" y="23"/>
                    <a:pt x="136" y="23"/>
                    <a:pt x="136" y="23"/>
                  </a:cubicBezTo>
                  <a:cubicBezTo>
                    <a:pt x="136" y="23"/>
                    <a:pt x="136" y="23"/>
                    <a:pt x="136" y="23"/>
                  </a:cubicBezTo>
                  <a:cubicBezTo>
                    <a:pt x="136" y="23"/>
                    <a:pt x="136" y="23"/>
                    <a:pt x="136" y="23"/>
                  </a:cubicBezTo>
                  <a:cubicBezTo>
                    <a:pt x="136" y="23"/>
                    <a:pt x="136" y="23"/>
                    <a:pt x="136" y="22"/>
                  </a:cubicBezTo>
                  <a:cubicBezTo>
                    <a:pt x="136" y="22"/>
                    <a:pt x="136" y="22"/>
                    <a:pt x="136" y="22"/>
                  </a:cubicBezTo>
                  <a:cubicBezTo>
                    <a:pt x="137" y="22"/>
                    <a:pt x="137" y="22"/>
                    <a:pt x="137" y="22"/>
                  </a:cubicBezTo>
                  <a:cubicBezTo>
                    <a:pt x="137" y="22"/>
                    <a:pt x="137" y="22"/>
                    <a:pt x="137" y="22"/>
                  </a:cubicBezTo>
                  <a:cubicBezTo>
                    <a:pt x="137" y="22"/>
                    <a:pt x="137" y="22"/>
                    <a:pt x="137" y="22"/>
                  </a:cubicBezTo>
                  <a:cubicBezTo>
                    <a:pt x="137" y="7"/>
                    <a:pt x="137" y="7"/>
                    <a:pt x="137" y="7"/>
                  </a:cubicBezTo>
                  <a:cubicBezTo>
                    <a:pt x="137" y="7"/>
                    <a:pt x="137" y="7"/>
                    <a:pt x="137" y="7"/>
                  </a:cubicBezTo>
                  <a:cubicBezTo>
                    <a:pt x="137" y="7"/>
                    <a:pt x="137" y="7"/>
                    <a:pt x="137" y="7"/>
                  </a:cubicBezTo>
                  <a:cubicBezTo>
                    <a:pt x="137" y="6"/>
                    <a:pt x="133" y="5"/>
                    <a:pt x="127" y="4"/>
                  </a:cubicBezTo>
                  <a:cubicBezTo>
                    <a:pt x="59" y="0"/>
                    <a:pt x="59" y="0"/>
                    <a:pt x="59" y="0"/>
                  </a:cubicBezTo>
                  <a:cubicBezTo>
                    <a:pt x="51" y="0"/>
                    <a:pt x="42" y="0"/>
                    <a:pt x="39" y="2"/>
                  </a:cubicBezTo>
                  <a:cubicBezTo>
                    <a:pt x="1" y="17"/>
                    <a:pt x="1" y="17"/>
                    <a:pt x="1" y="17"/>
                  </a:cubicBezTo>
                  <a:cubicBezTo>
                    <a:pt x="0" y="17"/>
                    <a:pt x="0" y="17"/>
                    <a:pt x="0" y="17"/>
                  </a:cubicBezTo>
                  <a:cubicBezTo>
                    <a:pt x="0" y="37"/>
                    <a:pt x="0" y="37"/>
                    <a:pt x="0" y="37"/>
                  </a:cubicBezTo>
                  <a:cubicBezTo>
                    <a:pt x="0" y="37"/>
                    <a:pt x="0" y="37"/>
                    <a:pt x="0" y="37"/>
                  </a:cubicBezTo>
                  <a:cubicBezTo>
                    <a:pt x="0" y="37"/>
                    <a:pt x="0" y="37"/>
                    <a:pt x="1" y="37"/>
                  </a:cubicBezTo>
                  <a:cubicBezTo>
                    <a:pt x="1" y="37"/>
                    <a:pt x="1" y="37"/>
                    <a:pt x="1"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6" name="Freeform 606"/>
            <p:cNvSpPr>
              <a:spLocks noEditPoints="1"/>
            </p:cNvSpPr>
            <p:nvPr/>
          </p:nvSpPr>
          <p:spPr bwMode="auto">
            <a:xfrm>
              <a:off x="5387975" y="4692650"/>
              <a:ext cx="131762" cy="85725"/>
            </a:xfrm>
            <a:custGeom>
              <a:avLst/>
              <a:gdLst>
                <a:gd name="T0" fmla="*/ 129 w 136"/>
                <a:gd name="T1" fmla="*/ 0 h 89"/>
                <a:gd name="T2" fmla="*/ 95 w 136"/>
                <a:gd name="T3" fmla="*/ 19 h 89"/>
                <a:gd name="T4" fmla="*/ 95 w 136"/>
                <a:gd name="T5" fmla="*/ 20 h 89"/>
                <a:gd name="T6" fmla="*/ 94 w 136"/>
                <a:gd name="T7" fmla="*/ 20 h 89"/>
                <a:gd name="T8" fmla="*/ 93 w 136"/>
                <a:gd name="T9" fmla="*/ 20 h 89"/>
                <a:gd name="T10" fmla="*/ 92 w 136"/>
                <a:gd name="T11" fmla="*/ 20 h 89"/>
                <a:gd name="T12" fmla="*/ 91 w 136"/>
                <a:gd name="T13" fmla="*/ 21 h 89"/>
                <a:gd name="T14" fmla="*/ 90 w 136"/>
                <a:gd name="T15" fmla="*/ 21 h 89"/>
                <a:gd name="T16" fmla="*/ 89 w 136"/>
                <a:gd name="T17" fmla="*/ 21 h 89"/>
                <a:gd name="T18" fmla="*/ 87 w 136"/>
                <a:gd name="T19" fmla="*/ 21 h 89"/>
                <a:gd name="T20" fmla="*/ 84 w 136"/>
                <a:gd name="T21" fmla="*/ 21 h 89"/>
                <a:gd name="T22" fmla="*/ 82 w 136"/>
                <a:gd name="T23" fmla="*/ 21 h 89"/>
                <a:gd name="T24" fmla="*/ 81 w 136"/>
                <a:gd name="T25" fmla="*/ 21 h 89"/>
                <a:gd name="T26" fmla="*/ 80 w 136"/>
                <a:gd name="T27" fmla="*/ 21 h 89"/>
                <a:gd name="T28" fmla="*/ 78 w 136"/>
                <a:gd name="T29" fmla="*/ 21 h 89"/>
                <a:gd name="T30" fmla="*/ 77 w 136"/>
                <a:gd name="T31" fmla="*/ 21 h 89"/>
                <a:gd name="T32" fmla="*/ 7 w 136"/>
                <a:gd name="T33" fmla="*/ 15 h 89"/>
                <a:gd name="T34" fmla="*/ 6 w 136"/>
                <a:gd name="T35" fmla="*/ 15 h 89"/>
                <a:gd name="T36" fmla="*/ 5 w 136"/>
                <a:gd name="T37" fmla="*/ 15 h 89"/>
                <a:gd name="T38" fmla="*/ 5 w 136"/>
                <a:gd name="T39" fmla="*/ 15 h 89"/>
                <a:gd name="T40" fmla="*/ 1 w 136"/>
                <a:gd name="T41" fmla="*/ 79 h 89"/>
                <a:gd name="T42" fmla="*/ 2 w 136"/>
                <a:gd name="T43" fmla="*/ 79 h 89"/>
                <a:gd name="T44" fmla="*/ 3 w 136"/>
                <a:gd name="T45" fmla="*/ 80 h 89"/>
                <a:gd name="T46" fmla="*/ 3 w 136"/>
                <a:gd name="T47" fmla="*/ 80 h 89"/>
                <a:gd name="T48" fmla="*/ 4 w 136"/>
                <a:gd name="T49" fmla="*/ 80 h 89"/>
                <a:gd name="T50" fmla="*/ 5 w 136"/>
                <a:gd name="T51" fmla="*/ 80 h 89"/>
                <a:gd name="T52" fmla="*/ 6 w 136"/>
                <a:gd name="T53" fmla="*/ 80 h 89"/>
                <a:gd name="T54" fmla="*/ 7 w 136"/>
                <a:gd name="T55" fmla="*/ 80 h 89"/>
                <a:gd name="T56" fmla="*/ 8 w 136"/>
                <a:gd name="T57" fmla="*/ 80 h 89"/>
                <a:gd name="T58" fmla="*/ 8 w 136"/>
                <a:gd name="T59" fmla="*/ 81 h 89"/>
                <a:gd name="T60" fmla="*/ 77 w 136"/>
                <a:gd name="T61" fmla="*/ 89 h 89"/>
                <a:gd name="T62" fmla="*/ 78 w 136"/>
                <a:gd name="T63" fmla="*/ 89 h 89"/>
                <a:gd name="T64" fmla="*/ 80 w 136"/>
                <a:gd name="T65" fmla="*/ 89 h 89"/>
                <a:gd name="T66" fmla="*/ 81 w 136"/>
                <a:gd name="T67" fmla="*/ 89 h 89"/>
                <a:gd name="T68" fmla="*/ 82 w 136"/>
                <a:gd name="T69" fmla="*/ 89 h 89"/>
                <a:gd name="T70" fmla="*/ 84 w 136"/>
                <a:gd name="T71" fmla="*/ 89 h 89"/>
                <a:gd name="T72" fmla="*/ 87 w 136"/>
                <a:gd name="T73" fmla="*/ 89 h 89"/>
                <a:gd name="T74" fmla="*/ 89 w 136"/>
                <a:gd name="T75" fmla="*/ 89 h 89"/>
                <a:gd name="T76" fmla="*/ 90 w 136"/>
                <a:gd name="T77" fmla="*/ 89 h 89"/>
                <a:gd name="T78" fmla="*/ 91 w 136"/>
                <a:gd name="T79" fmla="*/ 88 h 89"/>
                <a:gd name="T80" fmla="*/ 92 w 136"/>
                <a:gd name="T81" fmla="*/ 88 h 89"/>
                <a:gd name="T82" fmla="*/ 93 w 136"/>
                <a:gd name="T83" fmla="*/ 88 h 89"/>
                <a:gd name="T84" fmla="*/ 94 w 136"/>
                <a:gd name="T85" fmla="*/ 88 h 89"/>
                <a:gd name="T86" fmla="*/ 95 w 136"/>
                <a:gd name="T87" fmla="*/ 88 h 89"/>
                <a:gd name="T88" fmla="*/ 95 w 136"/>
                <a:gd name="T89" fmla="*/ 87 h 89"/>
                <a:gd name="T90" fmla="*/ 96 w 136"/>
                <a:gd name="T91" fmla="*/ 87 h 89"/>
                <a:gd name="T92" fmla="*/ 136 w 136"/>
                <a:gd name="T93" fmla="*/ 2 h 89"/>
                <a:gd name="T94" fmla="*/ 43 w 136"/>
                <a:gd name="T95" fmla="*/ 63 h 89"/>
                <a:gd name="T96" fmla="*/ 43 w 136"/>
                <a:gd name="T97" fmla="*/ 52 h 89"/>
                <a:gd name="T98" fmla="*/ 43 w 136"/>
                <a:gd name="T99" fmla="*/ 6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6" h="89">
                  <a:moveTo>
                    <a:pt x="136" y="2"/>
                  </a:moveTo>
                  <a:cubicBezTo>
                    <a:pt x="136" y="1"/>
                    <a:pt x="134" y="0"/>
                    <a:pt x="129" y="0"/>
                  </a:cubicBezTo>
                  <a:cubicBezTo>
                    <a:pt x="96" y="19"/>
                    <a:pt x="96" y="19"/>
                    <a:pt x="96" y="19"/>
                  </a:cubicBezTo>
                  <a:cubicBezTo>
                    <a:pt x="96" y="19"/>
                    <a:pt x="96" y="19"/>
                    <a:pt x="95" y="19"/>
                  </a:cubicBezTo>
                  <a:cubicBezTo>
                    <a:pt x="95" y="20"/>
                    <a:pt x="95" y="20"/>
                    <a:pt x="95" y="20"/>
                  </a:cubicBezTo>
                  <a:cubicBezTo>
                    <a:pt x="95" y="20"/>
                    <a:pt x="95" y="20"/>
                    <a:pt x="95" y="20"/>
                  </a:cubicBezTo>
                  <a:cubicBezTo>
                    <a:pt x="95" y="20"/>
                    <a:pt x="95" y="20"/>
                    <a:pt x="95" y="20"/>
                  </a:cubicBezTo>
                  <a:cubicBezTo>
                    <a:pt x="94" y="20"/>
                    <a:pt x="94" y="20"/>
                    <a:pt x="94" y="20"/>
                  </a:cubicBezTo>
                  <a:cubicBezTo>
                    <a:pt x="94" y="20"/>
                    <a:pt x="94" y="20"/>
                    <a:pt x="94" y="20"/>
                  </a:cubicBezTo>
                  <a:cubicBezTo>
                    <a:pt x="93" y="20"/>
                    <a:pt x="93" y="20"/>
                    <a:pt x="93" y="20"/>
                  </a:cubicBezTo>
                  <a:cubicBezTo>
                    <a:pt x="93" y="20"/>
                    <a:pt x="93" y="20"/>
                    <a:pt x="93" y="20"/>
                  </a:cubicBezTo>
                  <a:cubicBezTo>
                    <a:pt x="93" y="20"/>
                    <a:pt x="92" y="20"/>
                    <a:pt x="92" y="20"/>
                  </a:cubicBezTo>
                  <a:cubicBezTo>
                    <a:pt x="92" y="20"/>
                    <a:pt x="92" y="20"/>
                    <a:pt x="92" y="20"/>
                  </a:cubicBezTo>
                  <a:cubicBezTo>
                    <a:pt x="92" y="20"/>
                    <a:pt x="91" y="20"/>
                    <a:pt x="91" y="21"/>
                  </a:cubicBezTo>
                  <a:cubicBezTo>
                    <a:pt x="91" y="21"/>
                    <a:pt x="91" y="21"/>
                    <a:pt x="91" y="21"/>
                  </a:cubicBezTo>
                  <a:cubicBezTo>
                    <a:pt x="90" y="21"/>
                    <a:pt x="90" y="21"/>
                    <a:pt x="90" y="21"/>
                  </a:cubicBezTo>
                  <a:cubicBezTo>
                    <a:pt x="90" y="21"/>
                    <a:pt x="90" y="21"/>
                    <a:pt x="89" y="21"/>
                  </a:cubicBezTo>
                  <a:cubicBezTo>
                    <a:pt x="89" y="21"/>
                    <a:pt x="89" y="21"/>
                    <a:pt x="89" y="21"/>
                  </a:cubicBezTo>
                  <a:cubicBezTo>
                    <a:pt x="88" y="21"/>
                    <a:pt x="88" y="21"/>
                    <a:pt x="87" y="21"/>
                  </a:cubicBezTo>
                  <a:cubicBezTo>
                    <a:pt x="87" y="21"/>
                    <a:pt x="87" y="21"/>
                    <a:pt x="87" y="21"/>
                  </a:cubicBezTo>
                  <a:cubicBezTo>
                    <a:pt x="86" y="21"/>
                    <a:pt x="86" y="21"/>
                    <a:pt x="85" y="21"/>
                  </a:cubicBezTo>
                  <a:cubicBezTo>
                    <a:pt x="85" y="21"/>
                    <a:pt x="84" y="21"/>
                    <a:pt x="84" y="21"/>
                  </a:cubicBezTo>
                  <a:cubicBezTo>
                    <a:pt x="84" y="21"/>
                    <a:pt x="84" y="21"/>
                    <a:pt x="84" y="21"/>
                  </a:cubicBezTo>
                  <a:cubicBezTo>
                    <a:pt x="83" y="21"/>
                    <a:pt x="83" y="21"/>
                    <a:pt x="82" y="21"/>
                  </a:cubicBezTo>
                  <a:cubicBezTo>
                    <a:pt x="82" y="21"/>
                    <a:pt x="82" y="21"/>
                    <a:pt x="82" y="21"/>
                  </a:cubicBezTo>
                  <a:cubicBezTo>
                    <a:pt x="82" y="21"/>
                    <a:pt x="81" y="21"/>
                    <a:pt x="81" y="21"/>
                  </a:cubicBezTo>
                  <a:cubicBezTo>
                    <a:pt x="81" y="21"/>
                    <a:pt x="81" y="21"/>
                    <a:pt x="81" y="21"/>
                  </a:cubicBezTo>
                  <a:cubicBezTo>
                    <a:pt x="80" y="21"/>
                    <a:pt x="80" y="21"/>
                    <a:pt x="80" y="21"/>
                  </a:cubicBezTo>
                  <a:cubicBezTo>
                    <a:pt x="80" y="21"/>
                    <a:pt x="79" y="21"/>
                    <a:pt x="79" y="21"/>
                  </a:cubicBezTo>
                  <a:cubicBezTo>
                    <a:pt x="79" y="21"/>
                    <a:pt x="79" y="21"/>
                    <a:pt x="78" y="21"/>
                  </a:cubicBezTo>
                  <a:cubicBezTo>
                    <a:pt x="78" y="21"/>
                    <a:pt x="78" y="21"/>
                    <a:pt x="78" y="21"/>
                  </a:cubicBezTo>
                  <a:cubicBezTo>
                    <a:pt x="77" y="21"/>
                    <a:pt x="77" y="21"/>
                    <a:pt x="77" y="21"/>
                  </a:cubicBezTo>
                  <a:cubicBezTo>
                    <a:pt x="8" y="16"/>
                    <a:pt x="8" y="16"/>
                    <a:pt x="8" y="16"/>
                  </a:cubicBezTo>
                  <a:cubicBezTo>
                    <a:pt x="8" y="15"/>
                    <a:pt x="8" y="15"/>
                    <a:pt x="7" y="15"/>
                  </a:cubicBezTo>
                  <a:cubicBezTo>
                    <a:pt x="7" y="15"/>
                    <a:pt x="7" y="15"/>
                    <a:pt x="7" y="15"/>
                  </a:cubicBezTo>
                  <a:cubicBezTo>
                    <a:pt x="7" y="15"/>
                    <a:pt x="7" y="15"/>
                    <a:pt x="6" y="15"/>
                  </a:cubicBezTo>
                  <a:cubicBezTo>
                    <a:pt x="6" y="15"/>
                    <a:pt x="6" y="15"/>
                    <a:pt x="6" y="15"/>
                  </a:cubicBezTo>
                  <a:cubicBezTo>
                    <a:pt x="6" y="15"/>
                    <a:pt x="6" y="15"/>
                    <a:pt x="5" y="15"/>
                  </a:cubicBezTo>
                  <a:cubicBezTo>
                    <a:pt x="5" y="15"/>
                    <a:pt x="5" y="15"/>
                    <a:pt x="5" y="15"/>
                  </a:cubicBezTo>
                  <a:cubicBezTo>
                    <a:pt x="5" y="15"/>
                    <a:pt x="5" y="15"/>
                    <a:pt x="5" y="15"/>
                  </a:cubicBezTo>
                  <a:cubicBezTo>
                    <a:pt x="0" y="18"/>
                    <a:pt x="0" y="18"/>
                    <a:pt x="0" y="18"/>
                  </a:cubicBezTo>
                  <a:cubicBezTo>
                    <a:pt x="1" y="79"/>
                    <a:pt x="1" y="79"/>
                    <a:pt x="1" y="79"/>
                  </a:cubicBezTo>
                  <a:cubicBezTo>
                    <a:pt x="1" y="79"/>
                    <a:pt x="2" y="79"/>
                    <a:pt x="2" y="79"/>
                  </a:cubicBezTo>
                  <a:cubicBezTo>
                    <a:pt x="2" y="79"/>
                    <a:pt x="2" y="79"/>
                    <a:pt x="2" y="79"/>
                  </a:cubicBezTo>
                  <a:cubicBezTo>
                    <a:pt x="2" y="79"/>
                    <a:pt x="2" y="79"/>
                    <a:pt x="2" y="79"/>
                  </a:cubicBezTo>
                  <a:cubicBezTo>
                    <a:pt x="2" y="80"/>
                    <a:pt x="2" y="80"/>
                    <a:pt x="3" y="80"/>
                  </a:cubicBezTo>
                  <a:cubicBezTo>
                    <a:pt x="3" y="80"/>
                    <a:pt x="3" y="80"/>
                    <a:pt x="3" y="80"/>
                  </a:cubicBezTo>
                  <a:cubicBezTo>
                    <a:pt x="3" y="80"/>
                    <a:pt x="3" y="80"/>
                    <a:pt x="3" y="80"/>
                  </a:cubicBezTo>
                  <a:cubicBezTo>
                    <a:pt x="4" y="80"/>
                    <a:pt x="4" y="80"/>
                    <a:pt x="4" y="80"/>
                  </a:cubicBezTo>
                  <a:cubicBezTo>
                    <a:pt x="4" y="80"/>
                    <a:pt x="4" y="80"/>
                    <a:pt x="4" y="80"/>
                  </a:cubicBezTo>
                  <a:cubicBezTo>
                    <a:pt x="4" y="80"/>
                    <a:pt x="5" y="80"/>
                    <a:pt x="5" y="80"/>
                  </a:cubicBezTo>
                  <a:cubicBezTo>
                    <a:pt x="5" y="80"/>
                    <a:pt x="5" y="80"/>
                    <a:pt x="5" y="80"/>
                  </a:cubicBezTo>
                  <a:cubicBezTo>
                    <a:pt x="5" y="80"/>
                    <a:pt x="5" y="80"/>
                    <a:pt x="5" y="80"/>
                  </a:cubicBezTo>
                  <a:cubicBezTo>
                    <a:pt x="6" y="80"/>
                    <a:pt x="6" y="80"/>
                    <a:pt x="6" y="80"/>
                  </a:cubicBezTo>
                  <a:cubicBezTo>
                    <a:pt x="6" y="80"/>
                    <a:pt x="6" y="80"/>
                    <a:pt x="6" y="80"/>
                  </a:cubicBezTo>
                  <a:cubicBezTo>
                    <a:pt x="7" y="80"/>
                    <a:pt x="7" y="80"/>
                    <a:pt x="7" y="80"/>
                  </a:cubicBezTo>
                  <a:cubicBezTo>
                    <a:pt x="7" y="80"/>
                    <a:pt x="7" y="80"/>
                    <a:pt x="7" y="80"/>
                  </a:cubicBezTo>
                  <a:cubicBezTo>
                    <a:pt x="7" y="80"/>
                    <a:pt x="8" y="80"/>
                    <a:pt x="8" y="80"/>
                  </a:cubicBezTo>
                  <a:cubicBezTo>
                    <a:pt x="8" y="80"/>
                    <a:pt x="8" y="80"/>
                    <a:pt x="8" y="80"/>
                  </a:cubicBezTo>
                  <a:cubicBezTo>
                    <a:pt x="8" y="80"/>
                    <a:pt x="8" y="81"/>
                    <a:pt x="8" y="81"/>
                  </a:cubicBezTo>
                  <a:cubicBezTo>
                    <a:pt x="9" y="81"/>
                    <a:pt x="9" y="81"/>
                    <a:pt x="9" y="81"/>
                  </a:cubicBezTo>
                  <a:cubicBezTo>
                    <a:pt x="77" y="89"/>
                    <a:pt x="77" y="89"/>
                    <a:pt x="77" y="89"/>
                  </a:cubicBezTo>
                  <a:cubicBezTo>
                    <a:pt x="77" y="89"/>
                    <a:pt x="77" y="89"/>
                    <a:pt x="78" y="89"/>
                  </a:cubicBezTo>
                  <a:cubicBezTo>
                    <a:pt x="78" y="89"/>
                    <a:pt x="78" y="89"/>
                    <a:pt x="78" y="89"/>
                  </a:cubicBezTo>
                  <a:cubicBezTo>
                    <a:pt x="79" y="89"/>
                    <a:pt x="79" y="89"/>
                    <a:pt x="79" y="89"/>
                  </a:cubicBezTo>
                  <a:cubicBezTo>
                    <a:pt x="79" y="89"/>
                    <a:pt x="80" y="89"/>
                    <a:pt x="80" y="89"/>
                  </a:cubicBezTo>
                  <a:cubicBezTo>
                    <a:pt x="80" y="89"/>
                    <a:pt x="80" y="89"/>
                    <a:pt x="81" y="89"/>
                  </a:cubicBezTo>
                  <a:cubicBezTo>
                    <a:pt x="81" y="89"/>
                    <a:pt x="81" y="89"/>
                    <a:pt x="81" y="89"/>
                  </a:cubicBezTo>
                  <a:cubicBezTo>
                    <a:pt x="81" y="89"/>
                    <a:pt x="82" y="89"/>
                    <a:pt x="82" y="89"/>
                  </a:cubicBezTo>
                  <a:cubicBezTo>
                    <a:pt x="82" y="89"/>
                    <a:pt x="82" y="89"/>
                    <a:pt x="82" y="89"/>
                  </a:cubicBezTo>
                  <a:cubicBezTo>
                    <a:pt x="83" y="89"/>
                    <a:pt x="83" y="89"/>
                    <a:pt x="84" y="89"/>
                  </a:cubicBezTo>
                  <a:cubicBezTo>
                    <a:pt x="84" y="89"/>
                    <a:pt x="84" y="89"/>
                    <a:pt x="84" y="89"/>
                  </a:cubicBezTo>
                  <a:cubicBezTo>
                    <a:pt x="84" y="89"/>
                    <a:pt x="85" y="89"/>
                    <a:pt x="85" y="89"/>
                  </a:cubicBezTo>
                  <a:cubicBezTo>
                    <a:pt x="86" y="89"/>
                    <a:pt x="86" y="89"/>
                    <a:pt x="87" y="89"/>
                  </a:cubicBezTo>
                  <a:cubicBezTo>
                    <a:pt x="87" y="89"/>
                    <a:pt x="87" y="89"/>
                    <a:pt x="87" y="89"/>
                  </a:cubicBezTo>
                  <a:cubicBezTo>
                    <a:pt x="88" y="89"/>
                    <a:pt x="88" y="89"/>
                    <a:pt x="89" y="89"/>
                  </a:cubicBezTo>
                  <a:cubicBezTo>
                    <a:pt x="89" y="89"/>
                    <a:pt x="89" y="89"/>
                    <a:pt x="89" y="89"/>
                  </a:cubicBezTo>
                  <a:cubicBezTo>
                    <a:pt x="90" y="89"/>
                    <a:pt x="90" y="89"/>
                    <a:pt x="90" y="89"/>
                  </a:cubicBezTo>
                  <a:cubicBezTo>
                    <a:pt x="90" y="89"/>
                    <a:pt x="90" y="88"/>
                    <a:pt x="91" y="88"/>
                  </a:cubicBezTo>
                  <a:cubicBezTo>
                    <a:pt x="91" y="88"/>
                    <a:pt x="91" y="88"/>
                    <a:pt x="91" y="88"/>
                  </a:cubicBezTo>
                  <a:cubicBezTo>
                    <a:pt x="92" y="88"/>
                    <a:pt x="92" y="88"/>
                    <a:pt x="92" y="88"/>
                  </a:cubicBezTo>
                  <a:cubicBezTo>
                    <a:pt x="92" y="88"/>
                    <a:pt x="92" y="88"/>
                    <a:pt x="92" y="88"/>
                  </a:cubicBezTo>
                  <a:cubicBezTo>
                    <a:pt x="92" y="88"/>
                    <a:pt x="93" y="88"/>
                    <a:pt x="93" y="88"/>
                  </a:cubicBezTo>
                  <a:cubicBezTo>
                    <a:pt x="93" y="88"/>
                    <a:pt x="93" y="88"/>
                    <a:pt x="93" y="88"/>
                  </a:cubicBezTo>
                  <a:cubicBezTo>
                    <a:pt x="93" y="88"/>
                    <a:pt x="93" y="88"/>
                    <a:pt x="93" y="88"/>
                  </a:cubicBezTo>
                  <a:cubicBezTo>
                    <a:pt x="93" y="88"/>
                    <a:pt x="93" y="88"/>
                    <a:pt x="94" y="88"/>
                  </a:cubicBezTo>
                  <a:cubicBezTo>
                    <a:pt x="94" y="88"/>
                    <a:pt x="94" y="88"/>
                    <a:pt x="94" y="88"/>
                  </a:cubicBezTo>
                  <a:cubicBezTo>
                    <a:pt x="94" y="88"/>
                    <a:pt x="94" y="88"/>
                    <a:pt x="95" y="88"/>
                  </a:cubicBezTo>
                  <a:cubicBezTo>
                    <a:pt x="95" y="88"/>
                    <a:pt x="95" y="88"/>
                    <a:pt x="95" y="88"/>
                  </a:cubicBezTo>
                  <a:cubicBezTo>
                    <a:pt x="95" y="88"/>
                    <a:pt x="95" y="87"/>
                    <a:pt x="95" y="87"/>
                  </a:cubicBezTo>
                  <a:cubicBezTo>
                    <a:pt x="95" y="87"/>
                    <a:pt x="95" y="87"/>
                    <a:pt x="95" y="87"/>
                  </a:cubicBezTo>
                  <a:cubicBezTo>
                    <a:pt x="96" y="87"/>
                    <a:pt x="96" y="87"/>
                    <a:pt x="96" y="87"/>
                  </a:cubicBezTo>
                  <a:cubicBezTo>
                    <a:pt x="135" y="57"/>
                    <a:pt x="135" y="57"/>
                    <a:pt x="135" y="57"/>
                  </a:cubicBezTo>
                  <a:cubicBezTo>
                    <a:pt x="135" y="57"/>
                    <a:pt x="136" y="23"/>
                    <a:pt x="136" y="2"/>
                  </a:cubicBezTo>
                  <a:cubicBezTo>
                    <a:pt x="136" y="2"/>
                    <a:pt x="136" y="2"/>
                    <a:pt x="136" y="2"/>
                  </a:cubicBezTo>
                  <a:close/>
                  <a:moveTo>
                    <a:pt x="43" y="63"/>
                  </a:moveTo>
                  <a:cubicBezTo>
                    <a:pt x="40" y="63"/>
                    <a:pt x="38" y="60"/>
                    <a:pt x="38" y="57"/>
                  </a:cubicBezTo>
                  <a:cubicBezTo>
                    <a:pt x="38" y="54"/>
                    <a:pt x="40" y="52"/>
                    <a:pt x="43" y="52"/>
                  </a:cubicBezTo>
                  <a:cubicBezTo>
                    <a:pt x="46" y="52"/>
                    <a:pt x="48" y="54"/>
                    <a:pt x="48" y="57"/>
                  </a:cubicBezTo>
                  <a:cubicBezTo>
                    <a:pt x="48" y="60"/>
                    <a:pt x="46" y="63"/>
                    <a:pt x="43"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7" name="Freeform 607"/>
            <p:cNvSpPr>
              <a:spLocks/>
            </p:cNvSpPr>
            <p:nvPr/>
          </p:nvSpPr>
          <p:spPr bwMode="auto">
            <a:xfrm>
              <a:off x="5387975" y="4660900"/>
              <a:ext cx="131762" cy="44450"/>
            </a:xfrm>
            <a:custGeom>
              <a:avLst/>
              <a:gdLst>
                <a:gd name="T0" fmla="*/ 1 w 136"/>
                <a:gd name="T1" fmla="*/ 39 h 46"/>
                <a:gd name="T2" fmla="*/ 2 w 136"/>
                <a:gd name="T3" fmla="*/ 39 h 46"/>
                <a:gd name="T4" fmla="*/ 3 w 136"/>
                <a:gd name="T5" fmla="*/ 39 h 46"/>
                <a:gd name="T6" fmla="*/ 4 w 136"/>
                <a:gd name="T7" fmla="*/ 39 h 46"/>
                <a:gd name="T8" fmla="*/ 5 w 136"/>
                <a:gd name="T9" fmla="*/ 39 h 46"/>
                <a:gd name="T10" fmla="*/ 5 w 136"/>
                <a:gd name="T11" fmla="*/ 40 h 46"/>
                <a:gd name="T12" fmla="*/ 6 w 136"/>
                <a:gd name="T13" fmla="*/ 40 h 46"/>
                <a:gd name="T14" fmla="*/ 7 w 136"/>
                <a:gd name="T15" fmla="*/ 40 h 46"/>
                <a:gd name="T16" fmla="*/ 77 w 136"/>
                <a:gd name="T17" fmla="*/ 45 h 46"/>
                <a:gd name="T18" fmla="*/ 78 w 136"/>
                <a:gd name="T19" fmla="*/ 45 h 46"/>
                <a:gd name="T20" fmla="*/ 80 w 136"/>
                <a:gd name="T21" fmla="*/ 45 h 46"/>
                <a:gd name="T22" fmla="*/ 81 w 136"/>
                <a:gd name="T23" fmla="*/ 46 h 46"/>
                <a:gd name="T24" fmla="*/ 82 w 136"/>
                <a:gd name="T25" fmla="*/ 46 h 46"/>
                <a:gd name="T26" fmla="*/ 84 w 136"/>
                <a:gd name="T27" fmla="*/ 45 h 46"/>
                <a:gd name="T28" fmla="*/ 87 w 136"/>
                <a:gd name="T29" fmla="*/ 45 h 46"/>
                <a:gd name="T30" fmla="*/ 89 w 136"/>
                <a:gd name="T31" fmla="*/ 45 h 46"/>
                <a:gd name="T32" fmla="*/ 90 w 136"/>
                <a:gd name="T33" fmla="*/ 45 h 46"/>
                <a:gd name="T34" fmla="*/ 91 w 136"/>
                <a:gd name="T35" fmla="*/ 45 h 46"/>
                <a:gd name="T36" fmla="*/ 92 w 136"/>
                <a:gd name="T37" fmla="*/ 45 h 46"/>
                <a:gd name="T38" fmla="*/ 93 w 136"/>
                <a:gd name="T39" fmla="*/ 45 h 46"/>
                <a:gd name="T40" fmla="*/ 94 w 136"/>
                <a:gd name="T41" fmla="*/ 44 h 46"/>
                <a:gd name="T42" fmla="*/ 95 w 136"/>
                <a:gd name="T43" fmla="*/ 44 h 46"/>
                <a:gd name="T44" fmla="*/ 95 w 136"/>
                <a:gd name="T45" fmla="*/ 44 h 46"/>
                <a:gd name="T46" fmla="*/ 135 w 136"/>
                <a:gd name="T47" fmla="*/ 21 h 46"/>
                <a:gd name="T48" fmla="*/ 135 w 136"/>
                <a:gd name="T49" fmla="*/ 21 h 46"/>
                <a:gd name="T50" fmla="*/ 135 w 136"/>
                <a:gd name="T51" fmla="*/ 21 h 46"/>
                <a:gd name="T52" fmla="*/ 136 w 136"/>
                <a:gd name="T53" fmla="*/ 20 h 46"/>
                <a:gd name="T54" fmla="*/ 136 w 136"/>
                <a:gd name="T55" fmla="*/ 3 h 46"/>
                <a:gd name="T56" fmla="*/ 136 w 136"/>
                <a:gd name="T57" fmla="*/ 3 h 46"/>
                <a:gd name="T58" fmla="*/ 96 w 136"/>
                <a:gd name="T59" fmla="*/ 19 h 46"/>
                <a:gd name="T60" fmla="*/ 95 w 136"/>
                <a:gd name="T61" fmla="*/ 19 h 46"/>
                <a:gd name="T62" fmla="*/ 95 w 136"/>
                <a:gd name="T63" fmla="*/ 19 h 46"/>
                <a:gd name="T64" fmla="*/ 94 w 136"/>
                <a:gd name="T65" fmla="*/ 20 h 46"/>
                <a:gd name="T66" fmla="*/ 93 w 136"/>
                <a:gd name="T67" fmla="*/ 20 h 46"/>
                <a:gd name="T68" fmla="*/ 92 w 136"/>
                <a:gd name="T69" fmla="*/ 20 h 46"/>
                <a:gd name="T70" fmla="*/ 91 w 136"/>
                <a:gd name="T71" fmla="*/ 20 h 46"/>
                <a:gd name="T72" fmla="*/ 89 w 136"/>
                <a:gd name="T73" fmla="*/ 20 h 46"/>
                <a:gd name="T74" fmla="*/ 87 w 136"/>
                <a:gd name="T75" fmla="*/ 21 h 46"/>
                <a:gd name="T76" fmla="*/ 85 w 136"/>
                <a:gd name="T77" fmla="*/ 21 h 46"/>
                <a:gd name="T78" fmla="*/ 84 w 136"/>
                <a:gd name="T79" fmla="*/ 21 h 46"/>
                <a:gd name="T80" fmla="*/ 82 w 136"/>
                <a:gd name="T81" fmla="*/ 21 h 46"/>
                <a:gd name="T82" fmla="*/ 81 w 136"/>
                <a:gd name="T83" fmla="*/ 21 h 46"/>
                <a:gd name="T84" fmla="*/ 79 w 136"/>
                <a:gd name="T85" fmla="*/ 21 h 46"/>
                <a:gd name="T86" fmla="*/ 78 w 136"/>
                <a:gd name="T87" fmla="*/ 21 h 46"/>
                <a:gd name="T88" fmla="*/ 8 w 136"/>
                <a:gd name="T89" fmla="*/ 15 h 46"/>
                <a:gd name="T90" fmla="*/ 7 w 136"/>
                <a:gd name="T91" fmla="*/ 15 h 46"/>
                <a:gd name="T92" fmla="*/ 6 w 136"/>
                <a:gd name="T93" fmla="*/ 15 h 46"/>
                <a:gd name="T94" fmla="*/ 5 w 136"/>
                <a:gd name="T95" fmla="*/ 15 h 46"/>
                <a:gd name="T96" fmla="*/ 0 w 136"/>
                <a:gd name="T97" fmla="*/ 17 h 46"/>
                <a:gd name="T98" fmla="*/ 1 w 136"/>
                <a:gd name="T99" fmla="*/ 3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6" h="46">
                  <a:moveTo>
                    <a:pt x="1" y="39"/>
                  </a:moveTo>
                  <a:cubicBezTo>
                    <a:pt x="1" y="39"/>
                    <a:pt x="1" y="39"/>
                    <a:pt x="1" y="39"/>
                  </a:cubicBezTo>
                  <a:cubicBezTo>
                    <a:pt x="1" y="39"/>
                    <a:pt x="2" y="39"/>
                    <a:pt x="2" y="39"/>
                  </a:cubicBezTo>
                  <a:cubicBezTo>
                    <a:pt x="2" y="39"/>
                    <a:pt x="2" y="39"/>
                    <a:pt x="2" y="39"/>
                  </a:cubicBezTo>
                  <a:cubicBezTo>
                    <a:pt x="2" y="39"/>
                    <a:pt x="2" y="39"/>
                    <a:pt x="2" y="39"/>
                  </a:cubicBezTo>
                  <a:cubicBezTo>
                    <a:pt x="3" y="39"/>
                    <a:pt x="3" y="39"/>
                    <a:pt x="3" y="39"/>
                  </a:cubicBezTo>
                  <a:cubicBezTo>
                    <a:pt x="3" y="39"/>
                    <a:pt x="3" y="39"/>
                    <a:pt x="3" y="39"/>
                  </a:cubicBezTo>
                  <a:cubicBezTo>
                    <a:pt x="4" y="39"/>
                    <a:pt x="4" y="39"/>
                    <a:pt x="4" y="39"/>
                  </a:cubicBezTo>
                  <a:cubicBezTo>
                    <a:pt x="4" y="39"/>
                    <a:pt x="4" y="39"/>
                    <a:pt x="4" y="39"/>
                  </a:cubicBezTo>
                  <a:cubicBezTo>
                    <a:pt x="4" y="39"/>
                    <a:pt x="4" y="39"/>
                    <a:pt x="5" y="39"/>
                  </a:cubicBezTo>
                  <a:cubicBezTo>
                    <a:pt x="5" y="39"/>
                    <a:pt x="5" y="40"/>
                    <a:pt x="5" y="40"/>
                  </a:cubicBezTo>
                  <a:cubicBezTo>
                    <a:pt x="5" y="40"/>
                    <a:pt x="5" y="40"/>
                    <a:pt x="5" y="40"/>
                  </a:cubicBezTo>
                  <a:cubicBezTo>
                    <a:pt x="6" y="40"/>
                    <a:pt x="6" y="40"/>
                    <a:pt x="6" y="40"/>
                  </a:cubicBezTo>
                  <a:cubicBezTo>
                    <a:pt x="6" y="40"/>
                    <a:pt x="6" y="40"/>
                    <a:pt x="6" y="40"/>
                  </a:cubicBezTo>
                  <a:cubicBezTo>
                    <a:pt x="7" y="40"/>
                    <a:pt x="7" y="40"/>
                    <a:pt x="7" y="40"/>
                  </a:cubicBezTo>
                  <a:cubicBezTo>
                    <a:pt x="7" y="40"/>
                    <a:pt x="7" y="40"/>
                    <a:pt x="7" y="40"/>
                  </a:cubicBezTo>
                  <a:cubicBezTo>
                    <a:pt x="8" y="40"/>
                    <a:pt x="8" y="40"/>
                    <a:pt x="8" y="40"/>
                  </a:cubicBezTo>
                  <a:cubicBezTo>
                    <a:pt x="77" y="45"/>
                    <a:pt x="77" y="45"/>
                    <a:pt x="77" y="45"/>
                  </a:cubicBezTo>
                  <a:cubicBezTo>
                    <a:pt x="77" y="45"/>
                    <a:pt x="77" y="45"/>
                    <a:pt x="78" y="45"/>
                  </a:cubicBezTo>
                  <a:cubicBezTo>
                    <a:pt x="78" y="45"/>
                    <a:pt x="78" y="45"/>
                    <a:pt x="78" y="45"/>
                  </a:cubicBezTo>
                  <a:cubicBezTo>
                    <a:pt x="79" y="45"/>
                    <a:pt x="79" y="45"/>
                    <a:pt x="79" y="45"/>
                  </a:cubicBezTo>
                  <a:cubicBezTo>
                    <a:pt x="79" y="45"/>
                    <a:pt x="80" y="45"/>
                    <a:pt x="80" y="45"/>
                  </a:cubicBezTo>
                  <a:cubicBezTo>
                    <a:pt x="80" y="45"/>
                    <a:pt x="80" y="45"/>
                    <a:pt x="81" y="46"/>
                  </a:cubicBezTo>
                  <a:cubicBezTo>
                    <a:pt x="81" y="46"/>
                    <a:pt x="81" y="46"/>
                    <a:pt x="81" y="46"/>
                  </a:cubicBezTo>
                  <a:cubicBezTo>
                    <a:pt x="81" y="46"/>
                    <a:pt x="82" y="46"/>
                    <a:pt x="82" y="46"/>
                  </a:cubicBezTo>
                  <a:cubicBezTo>
                    <a:pt x="82" y="46"/>
                    <a:pt x="82" y="46"/>
                    <a:pt x="82" y="46"/>
                  </a:cubicBezTo>
                  <a:cubicBezTo>
                    <a:pt x="83" y="46"/>
                    <a:pt x="83" y="46"/>
                    <a:pt x="84" y="45"/>
                  </a:cubicBezTo>
                  <a:cubicBezTo>
                    <a:pt x="84" y="45"/>
                    <a:pt x="84" y="45"/>
                    <a:pt x="84" y="45"/>
                  </a:cubicBezTo>
                  <a:cubicBezTo>
                    <a:pt x="84" y="45"/>
                    <a:pt x="85" y="45"/>
                    <a:pt x="85" y="45"/>
                  </a:cubicBezTo>
                  <a:cubicBezTo>
                    <a:pt x="86" y="45"/>
                    <a:pt x="86" y="45"/>
                    <a:pt x="87" y="45"/>
                  </a:cubicBezTo>
                  <a:cubicBezTo>
                    <a:pt x="87" y="45"/>
                    <a:pt x="87" y="45"/>
                    <a:pt x="87" y="45"/>
                  </a:cubicBezTo>
                  <a:cubicBezTo>
                    <a:pt x="88" y="45"/>
                    <a:pt x="88" y="45"/>
                    <a:pt x="89" y="45"/>
                  </a:cubicBezTo>
                  <a:cubicBezTo>
                    <a:pt x="89" y="45"/>
                    <a:pt x="89" y="45"/>
                    <a:pt x="89" y="45"/>
                  </a:cubicBezTo>
                  <a:cubicBezTo>
                    <a:pt x="90" y="45"/>
                    <a:pt x="90" y="45"/>
                    <a:pt x="90" y="45"/>
                  </a:cubicBezTo>
                  <a:cubicBezTo>
                    <a:pt x="90" y="45"/>
                    <a:pt x="90" y="45"/>
                    <a:pt x="91" y="45"/>
                  </a:cubicBezTo>
                  <a:cubicBezTo>
                    <a:pt x="91" y="45"/>
                    <a:pt x="91" y="45"/>
                    <a:pt x="91" y="45"/>
                  </a:cubicBezTo>
                  <a:cubicBezTo>
                    <a:pt x="91" y="45"/>
                    <a:pt x="92" y="45"/>
                    <a:pt x="92" y="45"/>
                  </a:cubicBezTo>
                  <a:cubicBezTo>
                    <a:pt x="92" y="45"/>
                    <a:pt x="92" y="45"/>
                    <a:pt x="92" y="45"/>
                  </a:cubicBezTo>
                  <a:cubicBezTo>
                    <a:pt x="92" y="45"/>
                    <a:pt x="93" y="45"/>
                    <a:pt x="93" y="45"/>
                  </a:cubicBezTo>
                  <a:cubicBezTo>
                    <a:pt x="93" y="45"/>
                    <a:pt x="93" y="45"/>
                    <a:pt x="93" y="45"/>
                  </a:cubicBezTo>
                  <a:cubicBezTo>
                    <a:pt x="93" y="45"/>
                    <a:pt x="93" y="44"/>
                    <a:pt x="94" y="44"/>
                  </a:cubicBezTo>
                  <a:cubicBezTo>
                    <a:pt x="94" y="44"/>
                    <a:pt x="94" y="44"/>
                    <a:pt x="94" y="44"/>
                  </a:cubicBezTo>
                  <a:cubicBezTo>
                    <a:pt x="94" y="44"/>
                    <a:pt x="94" y="44"/>
                    <a:pt x="95" y="44"/>
                  </a:cubicBezTo>
                  <a:cubicBezTo>
                    <a:pt x="95" y="44"/>
                    <a:pt x="95" y="44"/>
                    <a:pt x="95" y="44"/>
                  </a:cubicBezTo>
                  <a:cubicBezTo>
                    <a:pt x="95" y="44"/>
                    <a:pt x="95" y="44"/>
                    <a:pt x="95" y="44"/>
                  </a:cubicBezTo>
                  <a:cubicBezTo>
                    <a:pt x="95" y="44"/>
                    <a:pt x="95" y="44"/>
                    <a:pt x="95" y="44"/>
                  </a:cubicBezTo>
                  <a:cubicBezTo>
                    <a:pt x="96" y="44"/>
                    <a:pt x="96" y="44"/>
                    <a:pt x="96" y="44"/>
                  </a:cubicBezTo>
                  <a:cubicBezTo>
                    <a:pt x="135" y="21"/>
                    <a:pt x="135" y="21"/>
                    <a:pt x="135" y="21"/>
                  </a:cubicBezTo>
                  <a:cubicBezTo>
                    <a:pt x="135" y="21"/>
                    <a:pt x="135" y="21"/>
                    <a:pt x="135" y="21"/>
                  </a:cubicBezTo>
                  <a:cubicBezTo>
                    <a:pt x="135" y="21"/>
                    <a:pt x="135" y="21"/>
                    <a:pt x="135" y="21"/>
                  </a:cubicBezTo>
                  <a:cubicBezTo>
                    <a:pt x="135" y="21"/>
                    <a:pt x="135" y="21"/>
                    <a:pt x="135" y="21"/>
                  </a:cubicBezTo>
                  <a:cubicBezTo>
                    <a:pt x="135" y="21"/>
                    <a:pt x="135" y="21"/>
                    <a:pt x="135" y="21"/>
                  </a:cubicBezTo>
                  <a:cubicBezTo>
                    <a:pt x="136" y="21"/>
                    <a:pt x="136" y="21"/>
                    <a:pt x="136" y="20"/>
                  </a:cubicBezTo>
                  <a:cubicBezTo>
                    <a:pt x="136" y="20"/>
                    <a:pt x="136" y="20"/>
                    <a:pt x="136" y="20"/>
                  </a:cubicBezTo>
                  <a:cubicBezTo>
                    <a:pt x="136" y="20"/>
                    <a:pt x="136" y="20"/>
                    <a:pt x="136" y="20"/>
                  </a:cubicBezTo>
                  <a:cubicBezTo>
                    <a:pt x="136" y="3"/>
                    <a:pt x="136" y="3"/>
                    <a:pt x="136" y="3"/>
                  </a:cubicBezTo>
                  <a:cubicBezTo>
                    <a:pt x="136" y="3"/>
                    <a:pt x="136" y="3"/>
                    <a:pt x="136" y="3"/>
                  </a:cubicBezTo>
                  <a:cubicBezTo>
                    <a:pt x="136" y="3"/>
                    <a:pt x="136" y="3"/>
                    <a:pt x="136" y="3"/>
                  </a:cubicBezTo>
                  <a:cubicBezTo>
                    <a:pt x="136" y="2"/>
                    <a:pt x="134" y="1"/>
                    <a:pt x="129" y="0"/>
                  </a:cubicBezTo>
                  <a:cubicBezTo>
                    <a:pt x="96" y="19"/>
                    <a:pt x="96" y="19"/>
                    <a:pt x="96" y="19"/>
                  </a:cubicBezTo>
                  <a:cubicBezTo>
                    <a:pt x="96" y="19"/>
                    <a:pt x="96" y="19"/>
                    <a:pt x="95" y="19"/>
                  </a:cubicBezTo>
                  <a:cubicBezTo>
                    <a:pt x="95" y="19"/>
                    <a:pt x="95" y="19"/>
                    <a:pt x="95" y="19"/>
                  </a:cubicBezTo>
                  <a:cubicBezTo>
                    <a:pt x="95" y="19"/>
                    <a:pt x="95" y="19"/>
                    <a:pt x="95" y="19"/>
                  </a:cubicBezTo>
                  <a:cubicBezTo>
                    <a:pt x="95" y="19"/>
                    <a:pt x="95" y="19"/>
                    <a:pt x="95" y="19"/>
                  </a:cubicBezTo>
                  <a:cubicBezTo>
                    <a:pt x="94" y="19"/>
                    <a:pt x="94" y="20"/>
                    <a:pt x="94" y="20"/>
                  </a:cubicBezTo>
                  <a:cubicBezTo>
                    <a:pt x="94" y="20"/>
                    <a:pt x="94" y="20"/>
                    <a:pt x="94" y="20"/>
                  </a:cubicBezTo>
                  <a:cubicBezTo>
                    <a:pt x="93" y="20"/>
                    <a:pt x="93" y="20"/>
                    <a:pt x="93" y="20"/>
                  </a:cubicBezTo>
                  <a:cubicBezTo>
                    <a:pt x="93" y="20"/>
                    <a:pt x="93" y="20"/>
                    <a:pt x="93" y="20"/>
                  </a:cubicBezTo>
                  <a:cubicBezTo>
                    <a:pt x="93" y="20"/>
                    <a:pt x="92" y="20"/>
                    <a:pt x="92" y="20"/>
                  </a:cubicBezTo>
                  <a:cubicBezTo>
                    <a:pt x="92" y="20"/>
                    <a:pt x="92" y="20"/>
                    <a:pt x="92" y="20"/>
                  </a:cubicBezTo>
                  <a:cubicBezTo>
                    <a:pt x="92" y="20"/>
                    <a:pt x="92" y="20"/>
                    <a:pt x="91" y="20"/>
                  </a:cubicBezTo>
                  <a:cubicBezTo>
                    <a:pt x="91" y="20"/>
                    <a:pt x="91" y="20"/>
                    <a:pt x="91" y="20"/>
                  </a:cubicBezTo>
                  <a:cubicBezTo>
                    <a:pt x="90" y="20"/>
                    <a:pt x="90" y="20"/>
                    <a:pt x="90" y="20"/>
                  </a:cubicBezTo>
                  <a:cubicBezTo>
                    <a:pt x="90" y="20"/>
                    <a:pt x="90" y="20"/>
                    <a:pt x="89" y="20"/>
                  </a:cubicBezTo>
                  <a:cubicBezTo>
                    <a:pt x="89" y="20"/>
                    <a:pt x="89" y="20"/>
                    <a:pt x="89" y="20"/>
                  </a:cubicBezTo>
                  <a:cubicBezTo>
                    <a:pt x="88" y="21"/>
                    <a:pt x="88" y="21"/>
                    <a:pt x="87" y="21"/>
                  </a:cubicBezTo>
                  <a:cubicBezTo>
                    <a:pt x="87" y="21"/>
                    <a:pt x="87" y="21"/>
                    <a:pt x="87" y="21"/>
                  </a:cubicBezTo>
                  <a:cubicBezTo>
                    <a:pt x="86" y="21"/>
                    <a:pt x="86" y="21"/>
                    <a:pt x="85" y="21"/>
                  </a:cubicBezTo>
                  <a:cubicBezTo>
                    <a:pt x="85" y="21"/>
                    <a:pt x="84" y="21"/>
                    <a:pt x="84" y="21"/>
                  </a:cubicBezTo>
                  <a:cubicBezTo>
                    <a:pt x="84" y="21"/>
                    <a:pt x="84" y="21"/>
                    <a:pt x="84" y="21"/>
                  </a:cubicBezTo>
                  <a:cubicBezTo>
                    <a:pt x="83" y="21"/>
                    <a:pt x="83" y="21"/>
                    <a:pt x="82" y="21"/>
                  </a:cubicBezTo>
                  <a:cubicBezTo>
                    <a:pt x="82" y="21"/>
                    <a:pt x="82" y="21"/>
                    <a:pt x="82" y="21"/>
                  </a:cubicBezTo>
                  <a:cubicBezTo>
                    <a:pt x="82" y="21"/>
                    <a:pt x="81" y="21"/>
                    <a:pt x="81" y="21"/>
                  </a:cubicBezTo>
                  <a:cubicBezTo>
                    <a:pt x="81" y="21"/>
                    <a:pt x="81" y="21"/>
                    <a:pt x="81" y="21"/>
                  </a:cubicBezTo>
                  <a:cubicBezTo>
                    <a:pt x="80" y="21"/>
                    <a:pt x="80" y="21"/>
                    <a:pt x="80" y="21"/>
                  </a:cubicBezTo>
                  <a:cubicBezTo>
                    <a:pt x="79" y="21"/>
                    <a:pt x="79" y="21"/>
                    <a:pt x="79" y="21"/>
                  </a:cubicBezTo>
                  <a:cubicBezTo>
                    <a:pt x="79" y="21"/>
                    <a:pt x="79" y="21"/>
                    <a:pt x="78" y="21"/>
                  </a:cubicBezTo>
                  <a:cubicBezTo>
                    <a:pt x="78" y="21"/>
                    <a:pt x="78" y="21"/>
                    <a:pt x="78" y="21"/>
                  </a:cubicBezTo>
                  <a:cubicBezTo>
                    <a:pt x="78" y="21"/>
                    <a:pt x="77" y="21"/>
                    <a:pt x="77" y="21"/>
                  </a:cubicBezTo>
                  <a:cubicBezTo>
                    <a:pt x="8" y="15"/>
                    <a:pt x="8" y="15"/>
                    <a:pt x="8" y="15"/>
                  </a:cubicBezTo>
                  <a:cubicBezTo>
                    <a:pt x="8" y="15"/>
                    <a:pt x="8" y="15"/>
                    <a:pt x="7" y="15"/>
                  </a:cubicBezTo>
                  <a:cubicBezTo>
                    <a:pt x="7" y="15"/>
                    <a:pt x="7" y="15"/>
                    <a:pt x="7" y="15"/>
                  </a:cubicBezTo>
                  <a:cubicBezTo>
                    <a:pt x="7" y="15"/>
                    <a:pt x="7" y="15"/>
                    <a:pt x="6" y="15"/>
                  </a:cubicBezTo>
                  <a:cubicBezTo>
                    <a:pt x="6" y="15"/>
                    <a:pt x="6" y="15"/>
                    <a:pt x="6" y="15"/>
                  </a:cubicBezTo>
                  <a:cubicBezTo>
                    <a:pt x="6" y="15"/>
                    <a:pt x="6" y="15"/>
                    <a:pt x="5" y="15"/>
                  </a:cubicBezTo>
                  <a:cubicBezTo>
                    <a:pt x="5" y="15"/>
                    <a:pt x="5" y="15"/>
                    <a:pt x="5" y="15"/>
                  </a:cubicBezTo>
                  <a:cubicBezTo>
                    <a:pt x="5" y="15"/>
                    <a:pt x="5" y="15"/>
                    <a:pt x="5" y="15"/>
                  </a:cubicBezTo>
                  <a:cubicBezTo>
                    <a:pt x="0" y="17"/>
                    <a:pt x="0" y="17"/>
                    <a:pt x="0" y="17"/>
                  </a:cubicBezTo>
                  <a:cubicBezTo>
                    <a:pt x="0" y="38"/>
                    <a:pt x="0" y="38"/>
                    <a:pt x="0" y="38"/>
                  </a:cubicBezTo>
                  <a:cubicBezTo>
                    <a:pt x="0" y="38"/>
                    <a:pt x="1" y="38"/>
                    <a:pt x="1" y="39"/>
                  </a:cubicBezTo>
                  <a:cubicBezTo>
                    <a:pt x="1" y="39"/>
                    <a:pt x="1" y="39"/>
                    <a:pt x="1"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8" name="Freeform 608"/>
            <p:cNvSpPr>
              <a:spLocks noEditPoints="1"/>
            </p:cNvSpPr>
            <p:nvPr/>
          </p:nvSpPr>
          <p:spPr bwMode="auto">
            <a:xfrm>
              <a:off x="4740275" y="4645025"/>
              <a:ext cx="171450" cy="109538"/>
            </a:xfrm>
            <a:custGeom>
              <a:avLst/>
              <a:gdLst>
                <a:gd name="T0" fmla="*/ 168 w 177"/>
                <a:gd name="T1" fmla="*/ 0 h 114"/>
                <a:gd name="T2" fmla="*/ 9 w 177"/>
                <a:gd name="T3" fmla="*/ 0 h 114"/>
                <a:gd name="T4" fmla="*/ 0 w 177"/>
                <a:gd name="T5" fmla="*/ 9 h 114"/>
                <a:gd name="T6" fmla="*/ 0 w 177"/>
                <a:gd name="T7" fmla="*/ 106 h 114"/>
                <a:gd name="T8" fmla="*/ 9 w 177"/>
                <a:gd name="T9" fmla="*/ 114 h 114"/>
                <a:gd name="T10" fmla="*/ 168 w 177"/>
                <a:gd name="T11" fmla="*/ 114 h 114"/>
                <a:gd name="T12" fmla="*/ 177 w 177"/>
                <a:gd name="T13" fmla="*/ 106 h 114"/>
                <a:gd name="T14" fmla="*/ 177 w 177"/>
                <a:gd name="T15" fmla="*/ 9 h 114"/>
                <a:gd name="T16" fmla="*/ 168 w 177"/>
                <a:gd name="T17" fmla="*/ 0 h 114"/>
                <a:gd name="T18" fmla="*/ 168 w 177"/>
                <a:gd name="T19" fmla="*/ 106 h 114"/>
                <a:gd name="T20" fmla="*/ 168 w 177"/>
                <a:gd name="T21" fmla="*/ 106 h 114"/>
                <a:gd name="T22" fmla="*/ 9 w 177"/>
                <a:gd name="T23" fmla="*/ 106 h 114"/>
                <a:gd name="T24" fmla="*/ 9 w 177"/>
                <a:gd name="T25" fmla="*/ 106 h 114"/>
                <a:gd name="T26" fmla="*/ 9 w 177"/>
                <a:gd name="T27" fmla="*/ 9 h 114"/>
                <a:gd name="T28" fmla="*/ 9 w 177"/>
                <a:gd name="T29" fmla="*/ 9 h 114"/>
                <a:gd name="T30" fmla="*/ 168 w 177"/>
                <a:gd name="T31" fmla="*/ 9 h 114"/>
                <a:gd name="T32" fmla="*/ 168 w 177"/>
                <a:gd name="T33" fmla="*/ 9 h 114"/>
                <a:gd name="T34" fmla="*/ 168 w 177"/>
                <a:gd name="T35" fmla="*/ 106 h 114"/>
                <a:gd name="T36" fmla="*/ 168 w 177"/>
                <a:gd name="T37" fmla="*/ 10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14">
                  <a:moveTo>
                    <a:pt x="168" y="0"/>
                  </a:moveTo>
                  <a:cubicBezTo>
                    <a:pt x="9" y="0"/>
                    <a:pt x="9" y="0"/>
                    <a:pt x="9" y="0"/>
                  </a:cubicBezTo>
                  <a:cubicBezTo>
                    <a:pt x="4" y="0"/>
                    <a:pt x="0" y="4"/>
                    <a:pt x="0" y="9"/>
                  </a:cubicBezTo>
                  <a:cubicBezTo>
                    <a:pt x="0" y="106"/>
                    <a:pt x="0" y="106"/>
                    <a:pt x="0" y="106"/>
                  </a:cubicBezTo>
                  <a:cubicBezTo>
                    <a:pt x="0" y="111"/>
                    <a:pt x="4" y="114"/>
                    <a:pt x="9" y="114"/>
                  </a:cubicBezTo>
                  <a:cubicBezTo>
                    <a:pt x="168" y="114"/>
                    <a:pt x="168" y="114"/>
                    <a:pt x="168" y="114"/>
                  </a:cubicBezTo>
                  <a:cubicBezTo>
                    <a:pt x="173" y="114"/>
                    <a:pt x="177" y="111"/>
                    <a:pt x="177" y="106"/>
                  </a:cubicBezTo>
                  <a:cubicBezTo>
                    <a:pt x="177" y="9"/>
                    <a:pt x="177" y="9"/>
                    <a:pt x="177" y="9"/>
                  </a:cubicBezTo>
                  <a:cubicBezTo>
                    <a:pt x="177" y="4"/>
                    <a:pt x="173" y="0"/>
                    <a:pt x="168" y="0"/>
                  </a:cubicBezTo>
                  <a:close/>
                  <a:moveTo>
                    <a:pt x="168" y="106"/>
                  </a:moveTo>
                  <a:cubicBezTo>
                    <a:pt x="168" y="106"/>
                    <a:pt x="168" y="106"/>
                    <a:pt x="168" y="106"/>
                  </a:cubicBezTo>
                  <a:cubicBezTo>
                    <a:pt x="9" y="106"/>
                    <a:pt x="9" y="106"/>
                    <a:pt x="9" y="106"/>
                  </a:cubicBezTo>
                  <a:cubicBezTo>
                    <a:pt x="9" y="106"/>
                    <a:pt x="9" y="106"/>
                    <a:pt x="9" y="106"/>
                  </a:cubicBezTo>
                  <a:cubicBezTo>
                    <a:pt x="9" y="9"/>
                    <a:pt x="9" y="9"/>
                    <a:pt x="9" y="9"/>
                  </a:cubicBezTo>
                  <a:cubicBezTo>
                    <a:pt x="9" y="9"/>
                    <a:pt x="9" y="9"/>
                    <a:pt x="9" y="9"/>
                  </a:cubicBezTo>
                  <a:cubicBezTo>
                    <a:pt x="168" y="9"/>
                    <a:pt x="168" y="9"/>
                    <a:pt x="168" y="9"/>
                  </a:cubicBezTo>
                  <a:cubicBezTo>
                    <a:pt x="168" y="9"/>
                    <a:pt x="168" y="9"/>
                    <a:pt x="168" y="9"/>
                  </a:cubicBezTo>
                  <a:cubicBezTo>
                    <a:pt x="168" y="106"/>
                    <a:pt x="168" y="106"/>
                    <a:pt x="168" y="106"/>
                  </a:cubicBezTo>
                  <a:cubicBezTo>
                    <a:pt x="168" y="106"/>
                    <a:pt x="168" y="106"/>
                    <a:pt x="168"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9" name="Freeform 609"/>
            <p:cNvSpPr>
              <a:spLocks/>
            </p:cNvSpPr>
            <p:nvPr/>
          </p:nvSpPr>
          <p:spPr bwMode="auto">
            <a:xfrm>
              <a:off x="4740275" y="4622800"/>
              <a:ext cx="171450" cy="20638"/>
            </a:xfrm>
            <a:custGeom>
              <a:avLst/>
              <a:gdLst>
                <a:gd name="T0" fmla="*/ 168 w 177"/>
                <a:gd name="T1" fmla="*/ 0 h 21"/>
                <a:gd name="T2" fmla="*/ 9 w 177"/>
                <a:gd name="T3" fmla="*/ 0 h 21"/>
                <a:gd name="T4" fmla="*/ 0 w 177"/>
                <a:gd name="T5" fmla="*/ 9 h 21"/>
                <a:gd name="T6" fmla="*/ 0 w 177"/>
                <a:gd name="T7" fmla="*/ 20 h 21"/>
                <a:gd name="T8" fmla="*/ 6 w 177"/>
                <a:gd name="T9" fmla="*/ 18 h 21"/>
                <a:gd name="T10" fmla="*/ 170 w 177"/>
                <a:gd name="T11" fmla="*/ 18 h 21"/>
                <a:gd name="T12" fmla="*/ 177 w 177"/>
                <a:gd name="T13" fmla="*/ 21 h 21"/>
                <a:gd name="T14" fmla="*/ 177 w 177"/>
                <a:gd name="T15" fmla="*/ 9 h 21"/>
                <a:gd name="T16" fmla="*/ 168 w 177"/>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21">
                  <a:moveTo>
                    <a:pt x="168" y="0"/>
                  </a:moveTo>
                  <a:cubicBezTo>
                    <a:pt x="9" y="0"/>
                    <a:pt x="9" y="0"/>
                    <a:pt x="9" y="0"/>
                  </a:cubicBezTo>
                  <a:cubicBezTo>
                    <a:pt x="4" y="0"/>
                    <a:pt x="0" y="4"/>
                    <a:pt x="0" y="9"/>
                  </a:cubicBezTo>
                  <a:cubicBezTo>
                    <a:pt x="0" y="20"/>
                    <a:pt x="0" y="20"/>
                    <a:pt x="0" y="20"/>
                  </a:cubicBezTo>
                  <a:cubicBezTo>
                    <a:pt x="2" y="19"/>
                    <a:pt x="4" y="18"/>
                    <a:pt x="6" y="18"/>
                  </a:cubicBezTo>
                  <a:cubicBezTo>
                    <a:pt x="170" y="18"/>
                    <a:pt x="170" y="18"/>
                    <a:pt x="170" y="18"/>
                  </a:cubicBezTo>
                  <a:cubicBezTo>
                    <a:pt x="173" y="18"/>
                    <a:pt x="175" y="19"/>
                    <a:pt x="177" y="21"/>
                  </a:cubicBezTo>
                  <a:cubicBezTo>
                    <a:pt x="177" y="9"/>
                    <a:pt x="177" y="9"/>
                    <a:pt x="177" y="9"/>
                  </a:cubicBezTo>
                  <a:cubicBezTo>
                    <a:pt x="177" y="4"/>
                    <a:pt x="173" y="0"/>
                    <a:pt x="16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0" name="Freeform 610"/>
            <p:cNvSpPr>
              <a:spLocks noEditPoints="1"/>
            </p:cNvSpPr>
            <p:nvPr/>
          </p:nvSpPr>
          <p:spPr bwMode="auto">
            <a:xfrm>
              <a:off x="4816475" y="4679950"/>
              <a:ext cx="52387" cy="52388"/>
            </a:xfrm>
            <a:custGeom>
              <a:avLst/>
              <a:gdLst>
                <a:gd name="T0" fmla="*/ 48 w 55"/>
                <a:gd name="T1" fmla="*/ 36 h 54"/>
                <a:gd name="T2" fmla="*/ 54 w 55"/>
                <a:gd name="T3" fmla="*/ 31 h 54"/>
                <a:gd name="T4" fmla="*/ 54 w 55"/>
                <a:gd name="T5" fmla="*/ 24 h 54"/>
                <a:gd name="T6" fmla="*/ 48 w 55"/>
                <a:gd name="T7" fmla="*/ 19 h 54"/>
                <a:gd name="T8" fmla="*/ 49 w 55"/>
                <a:gd name="T9" fmla="*/ 11 h 54"/>
                <a:gd name="T10" fmla="*/ 44 w 55"/>
                <a:gd name="T11" fmla="*/ 6 h 54"/>
                <a:gd name="T12" fmla="*/ 36 w 55"/>
                <a:gd name="T13" fmla="*/ 7 h 54"/>
                <a:gd name="T14" fmla="*/ 31 w 55"/>
                <a:gd name="T15" fmla="*/ 0 h 54"/>
                <a:gd name="T16" fmla="*/ 23 w 55"/>
                <a:gd name="T17" fmla="*/ 0 h 54"/>
                <a:gd name="T18" fmla="*/ 19 w 55"/>
                <a:gd name="T19" fmla="*/ 7 h 54"/>
                <a:gd name="T20" fmla="*/ 11 w 55"/>
                <a:gd name="T21" fmla="*/ 6 h 54"/>
                <a:gd name="T22" fmla="*/ 6 w 55"/>
                <a:gd name="T23" fmla="*/ 11 h 54"/>
                <a:gd name="T24" fmla="*/ 7 w 55"/>
                <a:gd name="T25" fmla="*/ 19 h 54"/>
                <a:gd name="T26" fmla="*/ 0 w 55"/>
                <a:gd name="T27" fmla="*/ 24 h 54"/>
                <a:gd name="T28" fmla="*/ 0 w 55"/>
                <a:gd name="T29" fmla="*/ 31 h 54"/>
                <a:gd name="T30" fmla="*/ 7 w 55"/>
                <a:gd name="T31" fmla="*/ 35 h 54"/>
                <a:gd name="T32" fmla="*/ 6 w 55"/>
                <a:gd name="T33" fmla="*/ 43 h 54"/>
                <a:gd name="T34" fmla="*/ 11 w 55"/>
                <a:gd name="T35" fmla="*/ 49 h 54"/>
                <a:gd name="T36" fmla="*/ 19 w 55"/>
                <a:gd name="T37" fmla="*/ 47 h 54"/>
                <a:gd name="T38" fmla="*/ 23 w 55"/>
                <a:gd name="T39" fmla="*/ 54 h 54"/>
                <a:gd name="T40" fmla="*/ 31 w 55"/>
                <a:gd name="T41" fmla="*/ 54 h 54"/>
                <a:gd name="T42" fmla="*/ 36 w 55"/>
                <a:gd name="T43" fmla="*/ 47 h 54"/>
                <a:gd name="T44" fmla="*/ 44 w 55"/>
                <a:gd name="T45" fmla="*/ 49 h 54"/>
                <a:gd name="T46" fmla="*/ 49 w 55"/>
                <a:gd name="T47" fmla="*/ 43 h 54"/>
                <a:gd name="T48" fmla="*/ 48 w 55"/>
                <a:gd name="T49" fmla="*/ 36 h 54"/>
                <a:gd name="T50" fmla="*/ 21 w 55"/>
                <a:gd name="T51" fmla="*/ 42 h 54"/>
                <a:gd name="T52" fmla="*/ 12 w 55"/>
                <a:gd name="T53" fmla="*/ 21 h 54"/>
                <a:gd name="T54" fmla="*/ 34 w 55"/>
                <a:gd name="T55" fmla="*/ 12 h 54"/>
                <a:gd name="T56" fmla="*/ 42 w 55"/>
                <a:gd name="T57" fmla="*/ 34 h 54"/>
                <a:gd name="T58" fmla="*/ 21 w 55"/>
                <a:gd name="T59"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5" h="54">
                  <a:moveTo>
                    <a:pt x="48" y="36"/>
                  </a:moveTo>
                  <a:cubicBezTo>
                    <a:pt x="49" y="33"/>
                    <a:pt x="51" y="31"/>
                    <a:pt x="54" y="31"/>
                  </a:cubicBezTo>
                  <a:cubicBezTo>
                    <a:pt x="55" y="28"/>
                    <a:pt x="55" y="26"/>
                    <a:pt x="54" y="24"/>
                  </a:cubicBezTo>
                  <a:cubicBezTo>
                    <a:pt x="51" y="23"/>
                    <a:pt x="49" y="22"/>
                    <a:pt x="48" y="19"/>
                  </a:cubicBezTo>
                  <a:cubicBezTo>
                    <a:pt x="47" y="16"/>
                    <a:pt x="47" y="13"/>
                    <a:pt x="49" y="11"/>
                  </a:cubicBezTo>
                  <a:cubicBezTo>
                    <a:pt x="48" y="9"/>
                    <a:pt x="46" y="7"/>
                    <a:pt x="44" y="6"/>
                  </a:cubicBezTo>
                  <a:cubicBezTo>
                    <a:pt x="42" y="7"/>
                    <a:pt x="39" y="8"/>
                    <a:pt x="36" y="7"/>
                  </a:cubicBezTo>
                  <a:cubicBezTo>
                    <a:pt x="33" y="6"/>
                    <a:pt x="31" y="3"/>
                    <a:pt x="31" y="0"/>
                  </a:cubicBezTo>
                  <a:cubicBezTo>
                    <a:pt x="29" y="0"/>
                    <a:pt x="26" y="0"/>
                    <a:pt x="23" y="0"/>
                  </a:cubicBezTo>
                  <a:cubicBezTo>
                    <a:pt x="23" y="3"/>
                    <a:pt x="21" y="6"/>
                    <a:pt x="19" y="7"/>
                  </a:cubicBezTo>
                  <a:cubicBezTo>
                    <a:pt x="16" y="8"/>
                    <a:pt x="13" y="7"/>
                    <a:pt x="11" y="6"/>
                  </a:cubicBezTo>
                  <a:cubicBezTo>
                    <a:pt x="9" y="7"/>
                    <a:pt x="7" y="9"/>
                    <a:pt x="6" y="11"/>
                  </a:cubicBezTo>
                  <a:cubicBezTo>
                    <a:pt x="7" y="13"/>
                    <a:pt x="8" y="16"/>
                    <a:pt x="7" y="19"/>
                  </a:cubicBezTo>
                  <a:cubicBezTo>
                    <a:pt x="6" y="22"/>
                    <a:pt x="3" y="23"/>
                    <a:pt x="0" y="24"/>
                  </a:cubicBezTo>
                  <a:cubicBezTo>
                    <a:pt x="0" y="26"/>
                    <a:pt x="0" y="28"/>
                    <a:pt x="0" y="31"/>
                  </a:cubicBezTo>
                  <a:cubicBezTo>
                    <a:pt x="3" y="31"/>
                    <a:pt x="6" y="33"/>
                    <a:pt x="7" y="35"/>
                  </a:cubicBezTo>
                  <a:cubicBezTo>
                    <a:pt x="8" y="38"/>
                    <a:pt x="7" y="41"/>
                    <a:pt x="6" y="43"/>
                  </a:cubicBezTo>
                  <a:cubicBezTo>
                    <a:pt x="7" y="45"/>
                    <a:pt x="9" y="47"/>
                    <a:pt x="11" y="49"/>
                  </a:cubicBezTo>
                  <a:cubicBezTo>
                    <a:pt x="13" y="47"/>
                    <a:pt x="16" y="46"/>
                    <a:pt x="19" y="47"/>
                  </a:cubicBezTo>
                  <a:cubicBezTo>
                    <a:pt x="21" y="49"/>
                    <a:pt x="23" y="51"/>
                    <a:pt x="23" y="54"/>
                  </a:cubicBezTo>
                  <a:cubicBezTo>
                    <a:pt x="26" y="54"/>
                    <a:pt x="29" y="54"/>
                    <a:pt x="31" y="54"/>
                  </a:cubicBezTo>
                  <a:cubicBezTo>
                    <a:pt x="32" y="51"/>
                    <a:pt x="33" y="49"/>
                    <a:pt x="36" y="47"/>
                  </a:cubicBezTo>
                  <a:cubicBezTo>
                    <a:pt x="39" y="46"/>
                    <a:pt x="42" y="47"/>
                    <a:pt x="44" y="49"/>
                  </a:cubicBezTo>
                  <a:cubicBezTo>
                    <a:pt x="46" y="47"/>
                    <a:pt x="48" y="45"/>
                    <a:pt x="49" y="43"/>
                  </a:cubicBezTo>
                  <a:cubicBezTo>
                    <a:pt x="47" y="41"/>
                    <a:pt x="47" y="38"/>
                    <a:pt x="48" y="36"/>
                  </a:cubicBezTo>
                  <a:close/>
                  <a:moveTo>
                    <a:pt x="21" y="42"/>
                  </a:moveTo>
                  <a:cubicBezTo>
                    <a:pt x="13" y="39"/>
                    <a:pt x="9" y="29"/>
                    <a:pt x="12" y="21"/>
                  </a:cubicBezTo>
                  <a:cubicBezTo>
                    <a:pt x="16" y="12"/>
                    <a:pt x="25" y="8"/>
                    <a:pt x="34" y="12"/>
                  </a:cubicBezTo>
                  <a:cubicBezTo>
                    <a:pt x="42" y="16"/>
                    <a:pt x="46" y="25"/>
                    <a:pt x="42" y="34"/>
                  </a:cubicBezTo>
                  <a:cubicBezTo>
                    <a:pt x="39" y="42"/>
                    <a:pt x="29" y="46"/>
                    <a:pt x="21"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1" name="Freeform 611"/>
            <p:cNvSpPr>
              <a:spLocks noEditPoints="1"/>
            </p:cNvSpPr>
            <p:nvPr/>
          </p:nvSpPr>
          <p:spPr bwMode="auto">
            <a:xfrm>
              <a:off x="4830763" y="4692650"/>
              <a:ext cx="23812" cy="25400"/>
            </a:xfrm>
            <a:custGeom>
              <a:avLst/>
              <a:gdLst>
                <a:gd name="T0" fmla="*/ 17 w 25"/>
                <a:gd name="T1" fmla="*/ 3 h 26"/>
                <a:gd name="T2" fmla="*/ 2 w 25"/>
                <a:gd name="T3" fmla="*/ 9 h 26"/>
                <a:gd name="T4" fmla="*/ 8 w 25"/>
                <a:gd name="T5" fmla="*/ 23 h 26"/>
                <a:gd name="T6" fmla="*/ 23 w 25"/>
                <a:gd name="T7" fmla="*/ 18 h 26"/>
                <a:gd name="T8" fmla="*/ 17 w 25"/>
                <a:gd name="T9" fmla="*/ 3 h 26"/>
                <a:gd name="T10" fmla="*/ 10 w 25"/>
                <a:gd name="T11" fmla="*/ 18 h 26"/>
                <a:gd name="T12" fmla="*/ 7 w 25"/>
                <a:gd name="T13" fmla="*/ 11 h 26"/>
                <a:gd name="T14" fmla="*/ 15 w 25"/>
                <a:gd name="T15" fmla="*/ 8 h 26"/>
                <a:gd name="T16" fmla="*/ 18 w 25"/>
                <a:gd name="T17" fmla="*/ 15 h 26"/>
                <a:gd name="T18" fmla="*/ 10 w 25"/>
                <a:gd name="T19"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6">
                  <a:moveTo>
                    <a:pt x="17" y="3"/>
                  </a:moveTo>
                  <a:cubicBezTo>
                    <a:pt x="11" y="0"/>
                    <a:pt x="4" y="3"/>
                    <a:pt x="2" y="9"/>
                  </a:cubicBezTo>
                  <a:cubicBezTo>
                    <a:pt x="0" y="14"/>
                    <a:pt x="2" y="21"/>
                    <a:pt x="8" y="23"/>
                  </a:cubicBezTo>
                  <a:cubicBezTo>
                    <a:pt x="14" y="26"/>
                    <a:pt x="20" y="23"/>
                    <a:pt x="23" y="18"/>
                  </a:cubicBezTo>
                  <a:cubicBezTo>
                    <a:pt x="25" y="12"/>
                    <a:pt x="22" y="5"/>
                    <a:pt x="17" y="3"/>
                  </a:cubicBezTo>
                  <a:close/>
                  <a:moveTo>
                    <a:pt x="10" y="18"/>
                  </a:moveTo>
                  <a:cubicBezTo>
                    <a:pt x="7" y="17"/>
                    <a:pt x="6" y="14"/>
                    <a:pt x="7" y="11"/>
                  </a:cubicBezTo>
                  <a:cubicBezTo>
                    <a:pt x="8" y="8"/>
                    <a:pt x="12" y="7"/>
                    <a:pt x="15" y="8"/>
                  </a:cubicBezTo>
                  <a:cubicBezTo>
                    <a:pt x="18" y="9"/>
                    <a:pt x="19" y="12"/>
                    <a:pt x="18" y="15"/>
                  </a:cubicBezTo>
                  <a:cubicBezTo>
                    <a:pt x="16" y="18"/>
                    <a:pt x="13" y="20"/>
                    <a:pt x="1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2" name="Freeform 612"/>
            <p:cNvSpPr>
              <a:spLocks noEditPoints="1"/>
            </p:cNvSpPr>
            <p:nvPr/>
          </p:nvSpPr>
          <p:spPr bwMode="auto">
            <a:xfrm>
              <a:off x="4786313" y="4665663"/>
              <a:ext cx="33337" cy="34925"/>
            </a:xfrm>
            <a:custGeom>
              <a:avLst/>
              <a:gdLst>
                <a:gd name="T0" fmla="*/ 31 w 35"/>
                <a:gd name="T1" fmla="*/ 24 h 36"/>
                <a:gd name="T2" fmla="*/ 35 w 35"/>
                <a:gd name="T3" fmla="*/ 21 h 36"/>
                <a:gd name="T4" fmla="*/ 35 w 35"/>
                <a:gd name="T5" fmla="*/ 16 h 36"/>
                <a:gd name="T6" fmla="*/ 31 w 35"/>
                <a:gd name="T7" fmla="*/ 13 h 36"/>
                <a:gd name="T8" fmla="*/ 32 w 35"/>
                <a:gd name="T9" fmla="*/ 8 h 36"/>
                <a:gd name="T10" fmla="*/ 28 w 35"/>
                <a:gd name="T11" fmla="*/ 4 h 36"/>
                <a:gd name="T12" fmla="*/ 23 w 35"/>
                <a:gd name="T13" fmla="*/ 5 h 36"/>
                <a:gd name="T14" fmla="*/ 20 w 35"/>
                <a:gd name="T15" fmla="*/ 1 h 36"/>
                <a:gd name="T16" fmla="*/ 15 w 35"/>
                <a:gd name="T17" fmla="*/ 1 h 36"/>
                <a:gd name="T18" fmla="*/ 12 w 35"/>
                <a:gd name="T19" fmla="*/ 5 h 36"/>
                <a:gd name="T20" fmla="*/ 6 w 35"/>
                <a:gd name="T21" fmla="*/ 4 h 36"/>
                <a:gd name="T22" fmla="*/ 3 w 35"/>
                <a:gd name="T23" fmla="*/ 8 h 36"/>
                <a:gd name="T24" fmla="*/ 4 w 35"/>
                <a:gd name="T25" fmla="*/ 13 h 36"/>
                <a:gd name="T26" fmla="*/ 0 w 35"/>
                <a:gd name="T27" fmla="*/ 16 h 36"/>
                <a:gd name="T28" fmla="*/ 0 w 35"/>
                <a:gd name="T29" fmla="*/ 21 h 36"/>
                <a:gd name="T30" fmla="*/ 4 w 35"/>
                <a:gd name="T31" fmla="*/ 24 h 36"/>
                <a:gd name="T32" fmla="*/ 3 w 35"/>
                <a:gd name="T33" fmla="*/ 29 h 36"/>
                <a:gd name="T34" fmla="*/ 6 w 35"/>
                <a:gd name="T35" fmla="*/ 32 h 36"/>
                <a:gd name="T36" fmla="*/ 12 w 35"/>
                <a:gd name="T37" fmla="*/ 32 h 36"/>
                <a:gd name="T38" fmla="*/ 15 w 35"/>
                <a:gd name="T39" fmla="*/ 36 h 36"/>
                <a:gd name="T40" fmla="*/ 20 w 35"/>
                <a:gd name="T41" fmla="*/ 36 h 36"/>
                <a:gd name="T42" fmla="*/ 23 w 35"/>
                <a:gd name="T43" fmla="*/ 32 h 36"/>
                <a:gd name="T44" fmla="*/ 28 w 35"/>
                <a:gd name="T45" fmla="*/ 32 h 36"/>
                <a:gd name="T46" fmla="*/ 32 w 35"/>
                <a:gd name="T47" fmla="*/ 29 h 36"/>
                <a:gd name="T48" fmla="*/ 31 w 35"/>
                <a:gd name="T49" fmla="*/ 24 h 36"/>
                <a:gd name="T50" fmla="*/ 13 w 35"/>
                <a:gd name="T51" fmla="*/ 28 h 36"/>
                <a:gd name="T52" fmla="*/ 7 w 35"/>
                <a:gd name="T53" fmla="*/ 14 h 36"/>
                <a:gd name="T54" fmla="*/ 22 w 35"/>
                <a:gd name="T55" fmla="*/ 8 h 36"/>
                <a:gd name="T56" fmla="*/ 27 w 35"/>
                <a:gd name="T57" fmla="*/ 23 h 36"/>
                <a:gd name="T58" fmla="*/ 13 w 35"/>
                <a:gd name="T59" fmla="*/ 2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 h="36">
                  <a:moveTo>
                    <a:pt x="31" y="24"/>
                  </a:moveTo>
                  <a:cubicBezTo>
                    <a:pt x="32" y="22"/>
                    <a:pt x="33" y="21"/>
                    <a:pt x="35" y="21"/>
                  </a:cubicBezTo>
                  <a:cubicBezTo>
                    <a:pt x="35" y="19"/>
                    <a:pt x="35" y="18"/>
                    <a:pt x="35" y="16"/>
                  </a:cubicBezTo>
                  <a:cubicBezTo>
                    <a:pt x="33" y="16"/>
                    <a:pt x="32" y="15"/>
                    <a:pt x="31" y="13"/>
                  </a:cubicBezTo>
                  <a:cubicBezTo>
                    <a:pt x="30" y="11"/>
                    <a:pt x="30" y="9"/>
                    <a:pt x="32" y="8"/>
                  </a:cubicBezTo>
                  <a:cubicBezTo>
                    <a:pt x="31" y="6"/>
                    <a:pt x="30" y="5"/>
                    <a:pt x="28" y="4"/>
                  </a:cubicBezTo>
                  <a:cubicBezTo>
                    <a:pt x="27" y="5"/>
                    <a:pt x="25" y="6"/>
                    <a:pt x="23" y="5"/>
                  </a:cubicBezTo>
                  <a:cubicBezTo>
                    <a:pt x="21" y="4"/>
                    <a:pt x="20" y="3"/>
                    <a:pt x="20" y="1"/>
                  </a:cubicBezTo>
                  <a:cubicBezTo>
                    <a:pt x="18" y="0"/>
                    <a:pt x="16" y="0"/>
                    <a:pt x="15" y="1"/>
                  </a:cubicBezTo>
                  <a:cubicBezTo>
                    <a:pt x="15" y="3"/>
                    <a:pt x="13" y="4"/>
                    <a:pt x="12" y="5"/>
                  </a:cubicBezTo>
                  <a:cubicBezTo>
                    <a:pt x="10" y="6"/>
                    <a:pt x="8" y="5"/>
                    <a:pt x="6" y="4"/>
                  </a:cubicBezTo>
                  <a:cubicBezTo>
                    <a:pt x="5" y="5"/>
                    <a:pt x="4" y="6"/>
                    <a:pt x="3" y="8"/>
                  </a:cubicBezTo>
                  <a:cubicBezTo>
                    <a:pt x="4" y="9"/>
                    <a:pt x="5" y="11"/>
                    <a:pt x="4" y="13"/>
                  </a:cubicBezTo>
                  <a:cubicBezTo>
                    <a:pt x="3" y="15"/>
                    <a:pt x="2" y="16"/>
                    <a:pt x="0" y="16"/>
                  </a:cubicBezTo>
                  <a:cubicBezTo>
                    <a:pt x="0" y="18"/>
                    <a:pt x="0" y="19"/>
                    <a:pt x="0" y="21"/>
                  </a:cubicBezTo>
                  <a:cubicBezTo>
                    <a:pt x="2" y="21"/>
                    <a:pt x="3" y="22"/>
                    <a:pt x="4" y="24"/>
                  </a:cubicBezTo>
                  <a:cubicBezTo>
                    <a:pt x="5" y="26"/>
                    <a:pt x="4" y="28"/>
                    <a:pt x="3" y="29"/>
                  </a:cubicBezTo>
                  <a:cubicBezTo>
                    <a:pt x="4" y="30"/>
                    <a:pt x="5" y="31"/>
                    <a:pt x="6" y="32"/>
                  </a:cubicBezTo>
                  <a:cubicBezTo>
                    <a:pt x="8" y="31"/>
                    <a:pt x="10" y="31"/>
                    <a:pt x="12" y="32"/>
                  </a:cubicBezTo>
                  <a:cubicBezTo>
                    <a:pt x="13" y="32"/>
                    <a:pt x="15" y="34"/>
                    <a:pt x="15" y="36"/>
                  </a:cubicBezTo>
                  <a:cubicBezTo>
                    <a:pt x="17" y="36"/>
                    <a:pt x="18" y="36"/>
                    <a:pt x="20" y="36"/>
                  </a:cubicBezTo>
                  <a:cubicBezTo>
                    <a:pt x="20" y="34"/>
                    <a:pt x="21" y="32"/>
                    <a:pt x="23" y="32"/>
                  </a:cubicBezTo>
                  <a:cubicBezTo>
                    <a:pt x="25" y="31"/>
                    <a:pt x="27" y="31"/>
                    <a:pt x="28" y="32"/>
                  </a:cubicBezTo>
                  <a:cubicBezTo>
                    <a:pt x="29" y="31"/>
                    <a:pt x="31" y="30"/>
                    <a:pt x="32" y="29"/>
                  </a:cubicBezTo>
                  <a:cubicBezTo>
                    <a:pt x="30" y="28"/>
                    <a:pt x="30" y="26"/>
                    <a:pt x="31" y="24"/>
                  </a:cubicBezTo>
                  <a:close/>
                  <a:moveTo>
                    <a:pt x="13" y="28"/>
                  </a:moveTo>
                  <a:cubicBezTo>
                    <a:pt x="8" y="26"/>
                    <a:pt x="5" y="20"/>
                    <a:pt x="7" y="14"/>
                  </a:cubicBezTo>
                  <a:cubicBezTo>
                    <a:pt x="10" y="9"/>
                    <a:pt x="16" y="6"/>
                    <a:pt x="22" y="8"/>
                  </a:cubicBezTo>
                  <a:cubicBezTo>
                    <a:pt x="27" y="11"/>
                    <a:pt x="30" y="17"/>
                    <a:pt x="27" y="23"/>
                  </a:cubicBezTo>
                  <a:cubicBezTo>
                    <a:pt x="25" y="28"/>
                    <a:pt x="19" y="31"/>
                    <a:pt x="1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3" name="Freeform 613"/>
            <p:cNvSpPr>
              <a:spLocks noEditPoints="1"/>
            </p:cNvSpPr>
            <p:nvPr/>
          </p:nvSpPr>
          <p:spPr bwMode="auto">
            <a:xfrm>
              <a:off x="4794250" y="4675188"/>
              <a:ext cx="17462" cy="15875"/>
            </a:xfrm>
            <a:custGeom>
              <a:avLst/>
              <a:gdLst>
                <a:gd name="T0" fmla="*/ 11 w 17"/>
                <a:gd name="T1" fmla="*/ 2 h 17"/>
                <a:gd name="T2" fmla="*/ 2 w 17"/>
                <a:gd name="T3" fmla="*/ 5 h 17"/>
                <a:gd name="T4" fmla="*/ 5 w 17"/>
                <a:gd name="T5" fmla="*/ 15 h 17"/>
                <a:gd name="T6" fmla="*/ 15 w 17"/>
                <a:gd name="T7" fmla="*/ 11 h 17"/>
                <a:gd name="T8" fmla="*/ 11 w 17"/>
                <a:gd name="T9" fmla="*/ 2 h 17"/>
                <a:gd name="T10" fmla="*/ 7 w 17"/>
                <a:gd name="T11" fmla="*/ 12 h 17"/>
                <a:gd name="T12" fmla="*/ 5 w 17"/>
                <a:gd name="T13" fmla="*/ 7 h 17"/>
                <a:gd name="T14" fmla="*/ 10 w 17"/>
                <a:gd name="T15" fmla="*/ 5 h 17"/>
                <a:gd name="T16" fmla="*/ 12 w 17"/>
                <a:gd name="T17" fmla="*/ 10 h 17"/>
                <a:gd name="T18" fmla="*/ 7 w 17"/>
                <a:gd name="T19"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7">
                  <a:moveTo>
                    <a:pt x="11" y="2"/>
                  </a:moveTo>
                  <a:cubicBezTo>
                    <a:pt x="7" y="0"/>
                    <a:pt x="3" y="2"/>
                    <a:pt x="2" y="5"/>
                  </a:cubicBezTo>
                  <a:cubicBezTo>
                    <a:pt x="0" y="9"/>
                    <a:pt x="2" y="14"/>
                    <a:pt x="5" y="15"/>
                  </a:cubicBezTo>
                  <a:cubicBezTo>
                    <a:pt x="9" y="17"/>
                    <a:pt x="14" y="15"/>
                    <a:pt x="15" y="11"/>
                  </a:cubicBezTo>
                  <a:cubicBezTo>
                    <a:pt x="17" y="7"/>
                    <a:pt x="15" y="3"/>
                    <a:pt x="11" y="2"/>
                  </a:cubicBezTo>
                  <a:close/>
                  <a:moveTo>
                    <a:pt x="7" y="12"/>
                  </a:moveTo>
                  <a:cubicBezTo>
                    <a:pt x="5" y="11"/>
                    <a:pt x="4" y="9"/>
                    <a:pt x="5" y="7"/>
                  </a:cubicBezTo>
                  <a:cubicBezTo>
                    <a:pt x="6" y="5"/>
                    <a:pt x="8" y="4"/>
                    <a:pt x="10" y="5"/>
                  </a:cubicBezTo>
                  <a:cubicBezTo>
                    <a:pt x="12" y="6"/>
                    <a:pt x="13" y="8"/>
                    <a:pt x="12" y="10"/>
                  </a:cubicBezTo>
                  <a:cubicBezTo>
                    <a:pt x="11" y="12"/>
                    <a:pt x="9" y="13"/>
                    <a:pt x="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4" name="Freeform 614"/>
            <p:cNvSpPr>
              <a:spLocks noEditPoints="1"/>
            </p:cNvSpPr>
            <p:nvPr/>
          </p:nvSpPr>
          <p:spPr bwMode="auto">
            <a:xfrm>
              <a:off x="4540250" y="4003675"/>
              <a:ext cx="176212" cy="187325"/>
            </a:xfrm>
            <a:custGeom>
              <a:avLst/>
              <a:gdLst>
                <a:gd name="T0" fmla="*/ 183 w 183"/>
                <a:gd name="T1" fmla="*/ 77 h 193"/>
                <a:gd name="T2" fmla="*/ 107 w 183"/>
                <a:gd name="T3" fmla="*/ 122 h 193"/>
                <a:gd name="T4" fmla="*/ 7 w 183"/>
                <a:gd name="T5" fmla="*/ 52 h 193"/>
                <a:gd name="T6" fmla="*/ 2 w 183"/>
                <a:gd name="T7" fmla="*/ 55 h 193"/>
                <a:gd name="T8" fmla="*/ 1 w 183"/>
                <a:gd name="T9" fmla="*/ 57 h 193"/>
                <a:gd name="T10" fmla="*/ 0 w 183"/>
                <a:gd name="T11" fmla="*/ 59 h 193"/>
                <a:gd name="T12" fmla="*/ 0 w 183"/>
                <a:gd name="T13" fmla="*/ 80 h 193"/>
                <a:gd name="T14" fmla="*/ 1 w 183"/>
                <a:gd name="T15" fmla="*/ 82 h 193"/>
                <a:gd name="T16" fmla="*/ 4 w 183"/>
                <a:gd name="T17" fmla="*/ 85 h 193"/>
                <a:gd name="T18" fmla="*/ 8 w 183"/>
                <a:gd name="T19" fmla="*/ 84 h 193"/>
                <a:gd name="T20" fmla="*/ 21 w 183"/>
                <a:gd name="T21" fmla="*/ 106 h 193"/>
                <a:gd name="T22" fmla="*/ 15 w 183"/>
                <a:gd name="T23" fmla="*/ 74 h 193"/>
                <a:gd name="T24" fmla="*/ 6 w 183"/>
                <a:gd name="T25" fmla="*/ 82 h 193"/>
                <a:gd name="T26" fmla="*/ 4 w 183"/>
                <a:gd name="T27" fmla="*/ 82 h 193"/>
                <a:gd name="T28" fmla="*/ 3 w 183"/>
                <a:gd name="T29" fmla="*/ 81 h 193"/>
                <a:gd name="T30" fmla="*/ 3 w 183"/>
                <a:gd name="T31" fmla="*/ 79 h 193"/>
                <a:gd name="T32" fmla="*/ 3 w 183"/>
                <a:gd name="T33" fmla="*/ 59 h 193"/>
                <a:gd name="T34" fmla="*/ 4 w 183"/>
                <a:gd name="T35" fmla="*/ 57 h 193"/>
                <a:gd name="T36" fmla="*/ 15 w 183"/>
                <a:gd name="T37" fmla="*/ 55 h 193"/>
                <a:gd name="T38" fmla="*/ 82 w 183"/>
                <a:gd name="T39" fmla="*/ 115 h 193"/>
                <a:gd name="T40" fmla="*/ 82 w 183"/>
                <a:gd name="T41" fmla="*/ 104 h 193"/>
                <a:gd name="T42" fmla="*/ 82 w 183"/>
                <a:gd name="T43" fmla="*/ 104 h 193"/>
                <a:gd name="T44" fmla="*/ 90 w 183"/>
                <a:gd name="T45" fmla="*/ 131 h 193"/>
                <a:gd name="T46" fmla="*/ 87 w 183"/>
                <a:gd name="T47" fmla="*/ 131 h 193"/>
                <a:gd name="T48" fmla="*/ 86 w 183"/>
                <a:gd name="T49" fmla="*/ 130 h 193"/>
                <a:gd name="T50" fmla="*/ 86 w 183"/>
                <a:gd name="T51" fmla="*/ 129 h 193"/>
                <a:gd name="T52" fmla="*/ 85 w 183"/>
                <a:gd name="T53" fmla="*/ 108 h 193"/>
                <a:gd name="T54" fmla="*/ 86 w 183"/>
                <a:gd name="T55" fmla="*/ 107 h 193"/>
                <a:gd name="T56" fmla="*/ 87 w 183"/>
                <a:gd name="T57" fmla="*/ 106 h 193"/>
                <a:gd name="T58" fmla="*/ 91 w 183"/>
                <a:gd name="T59" fmla="*/ 124 h 193"/>
                <a:gd name="T60" fmla="*/ 3 w 183"/>
                <a:gd name="T61" fmla="*/ 113 h 193"/>
                <a:gd name="T62" fmla="*/ 1 w 183"/>
                <a:gd name="T63" fmla="*/ 115 h 193"/>
                <a:gd name="T64" fmla="*/ 0 w 183"/>
                <a:gd name="T65" fmla="*/ 117 h 193"/>
                <a:gd name="T66" fmla="*/ 0 w 183"/>
                <a:gd name="T67" fmla="*/ 138 h 193"/>
                <a:gd name="T68" fmla="*/ 1 w 183"/>
                <a:gd name="T69" fmla="*/ 141 h 193"/>
                <a:gd name="T70" fmla="*/ 3 w 183"/>
                <a:gd name="T71" fmla="*/ 143 h 193"/>
                <a:gd name="T72" fmla="*/ 7 w 183"/>
                <a:gd name="T73" fmla="*/ 144 h 193"/>
                <a:gd name="T74" fmla="*/ 14 w 183"/>
                <a:gd name="T75" fmla="*/ 140 h 193"/>
                <a:gd name="T76" fmla="*/ 83 w 183"/>
                <a:gd name="T77" fmla="*/ 188 h 193"/>
                <a:gd name="T78" fmla="*/ 83 w 183"/>
                <a:gd name="T79" fmla="*/ 190 h 193"/>
                <a:gd name="T80" fmla="*/ 87 w 183"/>
                <a:gd name="T81" fmla="*/ 193 h 193"/>
                <a:gd name="T82" fmla="*/ 90 w 183"/>
                <a:gd name="T83" fmla="*/ 193 h 193"/>
                <a:gd name="T84" fmla="*/ 100 w 183"/>
                <a:gd name="T85" fmla="*/ 191 h 193"/>
                <a:gd name="T86" fmla="*/ 85 w 183"/>
                <a:gd name="T87" fmla="*/ 167 h 193"/>
                <a:gd name="T88" fmla="*/ 86 w 183"/>
                <a:gd name="T89" fmla="*/ 166 h 193"/>
                <a:gd name="T90" fmla="*/ 87 w 183"/>
                <a:gd name="T91" fmla="*/ 165 h 193"/>
                <a:gd name="T92" fmla="*/ 96 w 183"/>
                <a:gd name="T93" fmla="*/ 166 h 193"/>
                <a:gd name="T94" fmla="*/ 96 w 183"/>
                <a:gd name="T95" fmla="*/ 186 h 193"/>
                <a:gd name="T96" fmla="*/ 88 w 183"/>
                <a:gd name="T97" fmla="*/ 190 h 193"/>
                <a:gd name="T98" fmla="*/ 86 w 183"/>
                <a:gd name="T99" fmla="*/ 189 h 193"/>
                <a:gd name="T100" fmla="*/ 86 w 183"/>
                <a:gd name="T101" fmla="*/ 188 h 193"/>
                <a:gd name="T102" fmla="*/ 85 w 183"/>
                <a:gd name="T103" fmla="*/ 167 h 193"/>
                <a:gd name="T104" fmla="*/ 57 w 183"/>
                <a:gd name="T105" fmla="*/ 141 h 193"/>
                <a:gd name="T106" fmla="*/ 57 w 183"/>
                <a:gd name="T107" fmla="*/ 152 h 193"/>
                <a:gd name="T108" fmla="*/ 11 w 183"/>
                <a:gd name="T109" fmla="*/ 132 h 193"/>
                <a:gd name="T110" fmla="*/ 7 w 183"/>
                <a:gd name="T111" fmla="*/ 141 h 193"/>
                <a:gd name="T112" fmla="*/ 4 w 183"/>
                <a:gd name="T113" fmla="*/ 141 h 193"/>
                <a:gd name="T114" fmla="*/ 3 w 183"/>
                <a:gd name="T115" fmla="*/ 140 h 193"/>
                <a:gd name="T116" fmla="*/ 3 w 183"/>
                <a:gd name="T117" fmla="*/ 138 h 193"/>
                <a:gd name="T118" fmla="*/ 3 w 183"/>
                <a:gd name="T119" fmla="*/ 118 h 193"/>
                <a:gd name="T120" fmla="*/ 4 w 183"/>
                <a:gd name="T121" fmla="*/ 116 h 193"/>
                <a:gd name="T122" fmla="*/ 11 w 183"/>
                <a:gd name="T123" fmla="*/ 11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3" h="193">
                  <a:moveTo>
                    <a:pt x="101" y="191"/>
                  </a:moveTo>
                  <a:cubicBezTo>
                    <a:pt x="183" y="134"/>
                    <a:pt x="183" y="134"/>
                    <a:pt x="183" y="134"/>
                  </a:cubicBezTo>
                  <a:cubicBezTo>
                    <a:pt x="183" y="106"/>
                    <a:pt x="183" y="106"/>
                    <a:pt x="183" y="106"/>
                  </a:cubicBezTo>
                  <a:cubicBezTo>
                    <a:pt x="159" y="92"/>
                    <a:pt x="159" y="92"/>
                    <a:pt x="159" y="92"/>
                  </a:cubicBezTo>
                  <a:cubicBezTo>
                    <a:pt x="183" y="77"/>
                    <a:pt x="183" y="77"/>
                    <a:pt x="183" y="77"/>
                  </a:cubicBezTo>
                  <a:cubicBezTo>
                    <a:pt x="183" y="47"/>
                    <a:pt x="183" y="47"/>
                    <a:pt x="183" y="47"/>
                  </a:cubicBezTo>
                  <a:cubicBezTo>
                    <a:pt x="102" y="0"/>
                    <a:pt x="102" y="0"/>
                    <a:pt x="102" y="0"/>
                  </a:cubicBezTo>
                  <a:cubicBezTo>
                    <a:pt x="21" y="47"/>
                    <a:pt x="21" y="47"/>
                    <a:pt x="21" y="47"/>
                  </a:cubicBezTo>
                  <a:cubicBezTo>
                    <a:pt x="107" y="96"/>
                    <a:pt x="107" y="96"/>
                    <a:pt x="107" y="96"/>
                  </a:cubicBezTo>
                  <a:cubicBezTo>
                    <a:pt x="107" y="122"/>
                    <a:pt x="107" y="122"/>
                    <a:pt x="107" y="122"/>
                  </a:cubicBezTo>
                  <a:cubicBezTo>
                    <a:pt x="101" y="132"/>
                    <a:pt x="101" y="132"/>
                    <a:pt x="101" y="132"/>
                  </a:cubicBezTo>
                  <a:cubicBezTo>
                    <a:pt x="101" y="99"/>
                    <a:pt x="101" y="99"/>
                    <a:pt x="101" y="99"/>
                  </a:cubicBezTo>
                  <a:cubicBezTo>
                    <a:pt x="67" y="80"/>
                    <a:pt x="67" y="80"/>
                    <a:pt x="67" y="80"/>
                  </a:cubicBezTo>
                  <a:cubicBezTo>
                    <a:pt x="7" y="46"/>
                    <a:pt x="7" y="46"/>
                    <a:pt x="7" y="46"/>
                  </a:cubicBezTo>
                  <a:cubicBezTo>
                    <a:pt x="7" y="52"/>
                    <a:pt x="7" y="52"/>
                    <a:pt x="7" y="52"/>
                  </a:cubicBezTo>
                  <a:cubicBezTo>
                    <a:pt x="3" y="54"/>
                    <a:pt x="3" y="54"/>
                    <a:pt x="3" y="54"/>
                  </a:cubicBezTo>
                  <a:cubicBezTo>
                    <a:pt x="3" y="55"/>
                    <a:pt x="3" y="55"/>
                    <a:pt x="3" y="55"/>
                  </a:cubicBezTo>
                  <a:cubicBezTo>
                    <a:pt x="3" y="55"/>
                    <a:pt x="3" y="55"/>
                    <a:pt x="3" y="55"/>
                  </a:cubicBezTo>
                  <a:cubicBezTo>
                    <a:pt x="3" y="55"/>
                    <a:pt x="2" y="55"/>
                    <a:pt x="2" y="55"/>
                  </a:cubicBezTo>
                  <a:cubicBezTo>
                    <a:pt x="2" y="55"/>
                    <a:pt x="2" y="55"/>
                    <a:pt x="2" y="55"/>
                  </a:cubicBezTo>
                  <a:cubicBezTo>
                    <a:pt x="2" y="55"/>
                    <a:pt x="2" y="56"/>
                    <a:pt x="2" y="56"/>
                  </a:cubicBezTo>
                  <a:cubicBezTo>
                    <a:pt x="1" y="56"/>
                    <a:pt x="1" y="56"/>
                    <a:pt x="1" y="56"/>
                  </a:cubicBezTo>
                  <a:cubicBezTo>
                    <a:pt x="1" y="56"/>
                    <a:pt x="1" y="56"/>
                    <a:pt x="1" y="56"/>
                  </a:cubicBezTo>
                  <a:cubicBezTo>
                    <a:pt x="1" y="57"/>
                    <a:pt x="1" y="57"/>
                    <a:pt x="1" y="57"/>
                  </a:cubicBezTo>
                  <a:cubicBezTo>
                    <a:pt x="1" y="57"/>
                    <a:pt x="1" y="57"/>
                    <a:pt x="1" y="57"/>
                  </a:cubicBezTo>
                  <a:cubicBezTo>
                    <a:pt x="1" y="57"/>
                    <a:pt x="1" y="57"/>
                    <a:pt x="1" y="57"/>
                  </a:cubicBezTo>
                  <a:cubicBezTo>
                    <a:pt x="1" y="57"/>
                    <a:pt x="0" y="57"/>
                    <a:pt x="0" y="58"/>
                  </a:cubicBezTo>
                  <a:cubicBezTo>
                    <a:pt x="0" y="58"/>
                    <a:pt x="0" y="58"/>
                    <a:pt x="0" y="58"/>
                  </a:cubicBezTo>
                  <a:cubicBezTo>
                    <a:pt x="0" y="58"/>
                    <a:pt x="0" y="58"/>
                    <a:pt x="0" y="59"/>
                  </a:cubicBezTo>
                  <a:cubicBezTo>
                    <a:pt x="0" y="59"/>
                    <a:pt x="0" y="59"/>
                    <a:pt x="0" y="59"/>
                  </a:cubicBezTo>
                  <a:cubicBezTo>
                    <a:pt x="0" y="59"/>
                    <a:pt x="0" y="59"/>
                    <a:pt x="0" y="59"/>
                  </a:cubicBezTo>
                  <a:cubicBezTo>
                    <a:pt x="0" y="79"/>
                    <a:pt x="0" y="79"/>
                    <a:pt x="0" y="79"/>
                  </a:cubicBezTo>
                  <a:cubicBezTo>
                    <a:pt x="0" y="80"/>
                    <a:pt x="0" y="80"/>
                    <a:pt x="0" y="80"/>
                  </a:cubicBezTo>
                  <a:cubicBezTo>
                    <a:pt x="0" y="80"/>
                    <a:pt x="0" y="80"/>
                    <a:pt x="0" y="80"/>
                  </a:cubicBezTo>
                  <a:cubicBezTo>
                    <a:pt x="0" y="80"/>
                    <a:pt x="0" y="80"/>
                    <a:pt x="0" y="80"/>
                  </a:cubicBezTo>
                  <a:cubicBezTo>
                    <a:pt x="0" y="80"/>
                    <a:pt x="0" y="81"/>
                    <a:pt x="0" y="81"/>
                  </a:cubicBezTo>
                  <a:cubicBezTo>
                    <a:pt x="0" y="81"/>
                    <a:pt x="0" y="81"/>
                    <a:pt x="0" y="81"/>
                  </a:cubicBezTo>
                  <a:cubicBezTo>
                    <a:pt x="0" y="82"/>
                    <a:pt x="1" y="82"/>
                    <a:pt x="1" y="82"/>
                  </a:cubicBezTo>
                  <a:cubicBezTo>
                    <a:pt x="1" y="82"/>
                    <a:pt x="1" y="82"/>
                    <a:pt x="1" y="82"/>
                  </a:cubicBezTo>
                  <a:cubicBezTo>
                    <a:pt x="1" y="82"/>
                    <a:pt x="1" y="82"/>
                    <a:pt x="1" y="82"/>
                  </a:cubicBezTo>
                  <a:cubicBezTo>
                    <a:pt x="1" y="82"/>
                    <a:pt x="1" y="82"/>
                    <a:pt x="1" y="82"/>
                  </a:cubicBezTo>
                  <a:cubicBezTo>
                    <a:pt x="1" y="83"/>
                    <a:pt x="1" y="83"/>
                    <a:pt x="2" y="83"/>
                  </a:cubicBezTo>
                  <a:cubicBezTo>
                    <a:pt x="2" y="84"/>
                    <a:pt x="2" y="84"/>
                    <a:pt x="3" y="84"/>
                  </a:cubicBezTo>
                  <a:cubicBezTo>
                    <a:pt x="3" y="84"/>
                    <a:pt x="3" y="84"/>
                    <a:pt x="3" y="84"/>
                  </a:cubicBezTo>
                  <a:cubicBezTo>
                    <a:pt x="3" y="85"/>
                    <a:pt x="4" y="85"/>
                    <a:pt x="4" y="85"/>
                  </a:cubicBezTo>
                  <a:cubicBezTo>
                    <a:pt x="4" y="85"/>
                    <a:pt x="4" y="85"/>
                    <a:pt x="4" y="85"/>
                  </a:cubicBezTo>
                  <a:cubicBezTo>
                    <a:pt x="5" y="85"/>
                    <a:pt x="5" y="85"/>
                    <a:pt x="6" y="85"/>
                  </a:cubicBezTo>
                  <a:cubicBezTo>
                    <a:pt x="6" y="85"/>
                    <a:pt x="7" y="85"/>
                    <a:pt x="7" y="85"/>
                  </a:cubicBezTo>
                  <a:cubicBezTo>
                    <a:pt x="7" y="85"/>
                    <a:pt x="7" y="85"/>
                    <a:pt x="7" y="85"/>
                  </a:cubicBezTo>
                  <a:cubicBezTo>
                    <a:pt x="8" y="85"/>
                    <a:pt x="8" y="85"/>
                    <a:pt x="8" y="84"/>
                  </a:cubicBezTo>
                  <a:cubicBezTo>
                    <a:pt x="9" y="84"/>
                    <a:pt x="9" y="84"/>
                    <a:pt x="9" y="84"/>
                  </a:cubicBezTo>
                  <a:cubicBezTo>
                    <a:pt x="9" y="84"/>
                    <a:pt x="9" y="84"/>
                    <a:pt x="9" y="84"/>
                  </a:cubicBezTo>
                  <a:cubicBezTo>
                    <a:pt x="14" y="82"/>
                    <a:pt x="14" y="82"/>
                    <a:pt x="14" y="82"/>
                  </a:cubicBezTo>
                  <a:cubicBezTo>
                    <a:pt x="38" y="96"/>
                    <a:pt x="38" y="96"/>
                    <a:pt x="38" y="96"/>
                  </a:cubicBezTo>
                  <a:cubicBezTo>
                    <a:pt x="21" y="106"/>
                    <a:pt x="21" y="106"/>
                    <a:pt x="21" y="106"/>
                  </a:cubicBezTo>
                  <a:cubicBezTo>
                    <a:pt x="107" y="155"/>
                    <a:pt x="107" y="155"/>
                    <a:pt x="107" y="155"/>
                  </a:cubicBezTo>
                  <a:cubicBezTo>
                    <a:pt x="107" y="180"/>
                    <a:pt x="107" y="180"/>
                    <a:pt x="107" y="180"/>
                  </a:cubicBezTo>
                  <a:lnTo>
                    <a:pt x="101" y="191"/>
                  </a:lnTo>
                  <a:close/>
                  <a:moveTo>
                    <a:pt x="11" y="73"/>
                  </a:moveTo>
                  <a:cubicBezTo>
                    <a:pt x="12" y="72"/>
                    <a:pt x="14" y="73"/>
                    <a:pt x="15" y="74"/>
                  </a:cubicBezTo>
                  <a:cubicBezTo>
                    <a:pt x="16" y="76"/>
                    <a:pt x="15" y="78"/>
                    <a:pt x="14" y="78"/>
                  </a:cubicBezTo>
                  <a:cubicBezTo>
                    <a:pt x="7" y="82"/>
                    <a:pt x="7" y="82"/>
                    <a:pt x="7" y="82"/>
                  </a:cubicBezTo>
                  <a:cubicBezTo>
                    <a:pt x="7" y="82"/>
                    <a:pt x="7" y="82"/>
                    <a:pt x="7" y="82"/>
                  </a:cubicBezTo>
                  <a:cubicBezTo>
                    <a:pt x="7" y="82"/>
                    <a:pt x="7" y="82"/>
                    <a:pt x="7" y="82"/>
                  </a:cubicBezTo>
                  <a:cubicBezTo>
                    <a:pt x="7" y="82"/>
                    <a:pt x="6" y="82"/>
                    <a:pt x="6" y="82"/>
                  </a:cubicBezTo>
                  <a:cubicBezTo>
                    <a:pt x="6" y="82"/>
                    <a:pt x="6" y="82"/>
                    <a:pt x="6" y="82"/>
                  </a:cubicBezTo>
                  <a:cubicBezTo>
                    <a:pt x="6" y="82"/>
                    <a:pt x="5" y="82"/>
                    <a:pt x="5" y="82"/>
                  </a:cubicBezTo>
                  <a:cubicBezTo>
                    <a:pt x="5" y="82"/>
                    <a:pt x="5" y="82"/>
                    <a:pt x="5" y="82"/>
                  </a:cubicBezTo>
                  <a:cubicBezTo>
                    <a:pt x="5" y="82"/>
                    <a:pt x="5" y="82"/>
                    <a:pt x="4" y="82"/>
                  </a:cubicBezTo>
                  <a:cubicBezTo>
                    <a:pt x="4" y="82"/>
                    <a:pt x="4" y="82"/>
                    <a:pt x="4" y="82"/>
                  </a:cubicBezTo>
                  <a:cubicBezTo>
                    <a:pt x="4" y="82"/>
                    <a:pt x="4" y="82"/>
                    <a:pt x="4" y="81"/>
                  </a:cubicBezTo>
                  <a:cubicBezTo>
                    <a:pt x="4" y="81"/>
                    <a:pt x="4" y="81"/>
                    <a:pt x="4" y="81"/>
                  </a:cubicBezTo>
                  <a:cubicBezTo>
                    <a:pt x="4" y="81"/>
                    <a:pt x="3" y="81"/>
                    <a:pt x="3" y="81"/>
                  </a:cubicBezTo>
                  <a:cubicBezTo>
                    <a:pt x="3" y="81"/>
                    <a:pt x="3" y="81"/>
                    <a:pt x="3" y="81"/>
                  </a:cubicBezTo>
                  <a:cubicBezTo>
                    <a:pt x="3" y="81"/>
                    <a:pt x="3" y="81"/>
                    <a:pt x="3" y="81"/>
                  </a:cubicBezTo>
                  <a:cubicBezTo>
                    <a:pt x="3" y="81"/>
                    <a:pt x="3" y="80"/>
                    <a:pt x="3" y="80"/>
                  </a:cubicBezTo>
                  <a:cubicBezTo>
                    <a:pt x="3" y="80"/>
                    <a:pt x="3" y="80"/>
                    <a:pt x="3" y="80"/>
                  </a:cubicBezTo>
                  <a:cubicBezTo>
                    <a:pt x="3" y="80"/>
                    <a:pt x="3" y="80"/>
                    <a:pt x="3" y="80"/>
                  </a:cubicBezTo>
                  <a:cubicBezTo>
                    <a:pt x="3" y="80"/>
                    <a:pt x="3" y="80"/>
                    <a:pt x="3" y="79"/>
                  </a:cubicBezTo>
                  <a:cubicBezTo>
                    <a:pt x="3" y="79"/>
                    <a:pt x="3" y="79"/>
                    <a:pt x="3" y="79"/>
                  </a:cubicBezTo>
                  <a:cubicBezTo>
                    <a:pt x="3" y="60"/>
                    <a:pt x="3" y="60"/>
                    <a:pt x="3" y="60"/>
                  </a:cubicBezTo>
                  <a:cubicBezTo>
                    <a:pt x="3" y="59"/>
                    <a:pt x="3" y="59"/>
                    <a:pt x="3" y="59"/>
                  </a:cubicBezTo>
                  <a:cubicBezTo>
                    <a:pt x="3" y="59"/>
                    <a:pt x="3" y="59"/>
                    <a:pt x="3" y="59"/>
                  </a:cubicBezTo>
                  <a:cubicBezTo>
                    <a:pt x="3" y="59"/>
                    <a:pt x="3" y="59"/>
                    <a:pt x="3" y="59"/>
                  </a:cubicBezTo>
                  <a:cubicBezTo>
                    <a:pt x="3" y="59"/>
                    <a:pt x="3" y="59"/>
                    <a:pt x="3" y="59"/>
                  </a:cubicBezTo>
                  <a:cubicBezTo>
                    <a:pt x="3" y="58"/>
                    <a:pt x="3" y="58"/>
                    <a:pt x="3" y="58"/>
                  </a:cubicBezTo>
                  <a:cubicBezTo>
                    <a:pt x="3" y="58"/>
                    <a:pt x="3" y="58"/>
                    <a:pt x="3" y="58"/>
                  </a:cubicBezTo>
                  <a:cubicBezTo>
                    <a:pt x="3" y="58"/>
                    <a:pt x="3" y="58"/>
                    <a:pt x="3" y="58"/>
                  </a:cubicBezTo>
                  <a:cubicBezTo>
                    <a:pt x="4" y="58"/>
                    <a:pt x="4" y="58"/>
                    <a:pt x="4" y="58"/>
                  </a:cubicBezTo>
                  <a:cubicBezTo>
                    <a:pt x="4" y="58"/>
                    <a:pt x="4" y="57"/>
                    <a:pt x="4" y="57"/>
                  </a:cubicBezTo>
                  <a:cubicBezTo>
                    <a:pt x="4" y="57"/>
                    <a:pt x="4" y="57"/>
                    <a:pt x="4" y="57"/>
                  </a:cubicBezTo>
                  <a:cubicBezTo>
                    <a:pt x="4" y="57"/>
                    <a:pt x="4" y="57"/>
                    <a:pt x="4" y="57"/>
                  </a:cubicBezTo>
                  <a:cubicBezTo>
                    <a:pt x="4" y="57"/>
                    <a:pt x="4" y="57"/>
                    <a:pt x="4" y="57"/>
                  </a:cubicBezTo>
                  <a:cubicBezTo>
                    <a:pt x="11" y="53"/>
                    <a:pt x="11" y="53"/>
                    <a:pt x="11" y="53"/>
                  </a:cubicBezTo>
                  <a:cubicBezTo>
                    <a:pt x="12" y="53"/>
                    <a:pt x="14" y="53"/>
                    <a:pt x="15" y="55"/>
                  </a:cubicBezTo>
                  <a:cubicBezTo>
                    <a:pt x="16" y="56"/>
                    <a:pt x="15" y="58"/>
                    <a:pt x="14" y="58"/>
                  </a:cubicBezTo>
                  <a:cubicBezTo>
                    <a:pt x="9" y="61"/>
                    <a:pt x="9" y="61"/>
                    <a:pt x="9" y="61"/>
                  </a:cubicBezTo>
                  <a:cubicBezTo>
                    <a:pt x="9" y="74"/>
                    <a:pt x="9" y="74"/>
                    <a:pt x="9" y="74"/>
                  </a:cubicBezTo>
                  <a:lnTo>
                    <a:pt x="11" y="73"/>
                  </a:lnTo>
                  <a:close/>
                  <a:moveTo>
                    <a:pt x="82" y="115"/>
                  </a:moveTo>
                  <a:cubicBezTo>
                    <a:pt x="57" y="100"/>
                    <a:pt x="57" y="100"/>
                    <a:pt x="57" y="100"/>
                  </a:cubicBezTo>
                  <a:cubicBezTo>
                    <a:pt x="57" y="93"/>
                    <a:pt x="57" y="93"/>
                    <a:pt x="57" y="93"/>
                  </a:cubicBezTo>
                  <a:cubicBezTo>
                    <a:pt x="82" y="108"/>
                    <a:pt x="82" y="108"/>
                    <a:pt x="82" y="108"/>
                  </a:cubicBezTo>
                  <a:lnTo>
                    <a:pt x="82" y="115"/>
                  </a:lnTo>
                  <a:close/>
                  <a:moveTo>
                    <a:pt x="82" y="104"/>
                  </a:moveTo>
                  <a:cubicBezTo>
                    <a:pt x="57" y="89"/>
                    <a:pt x="57" y="89"/>
                    <a:pt x="57" y="89"/>
                  </a:cubicBezTo>
                  <a:cubicBezTo>
                    <a:pt x="57" y="82"/>
                    <a:pt x="57" y="82"/>
                    <a:pt x="57" y="82"/>
                  </a:cubicBezTo>
                  <a:cubicBezTo>
                    <a:pt x="59" y="84"/>
                    <a:pt x="59" y="84"/>
                    <a:pt x="59" y="84"/>
                  </a:cubicBezTo>
                  <a:cubicBezTo>
                    <a:pt x="82" y="97"/>
                    <a:pt x="82" y="97"/>
                    <a:pt x="82" y="97"/>
                  </a:cubicBezTo>
                  <a:lnTo>
                    <a:pt x="82" y="104"/>
                  </a:lnTo>
                  <a:close/>
                  <a:moveTo>
                    <a:pt x="93" y="122"/>
                  </a:moveTo>
                  <a:cubicBezTo>
                    <a:pt x="95" y="122"/>
                    <a:pt x="97" y="122"/>
                    <a:pt x="97" y="123"/>
                  </a:cubicBezTo>
                  <a:cubicBezTo>
                    <a:pt x="98" y="125"/>
                    <a:pt x="98" y="127"/>
                    <a:pt x="96" y="127"/>
                  </a:cubicBezTo>
                  <a:cubicBezTo>
                    <a:pt x="90" y="131"/>
                    <a:pt x="90" y="131"/>
                    <a:pt x="90" y="131"/>
                  </a:cubicBezTo>
                  <a:cubicBezTo>
                    <a:pt x="90" y="131"/>
                    <a:pt x="90" y="131"/>
                    <a:pt x="90" y="131"/>
                  </a:cubicBezTo>
                  <a:cubicBezTo>
                    <a:pt x="89" y="131"/>
                    <a:pt x="89" y="131"/>
                    <a:pt x="89" y="131"/>
                  </a:cubicBezTo>
                  <a:cubicBezTo>
                    <a:pt x="89" y="131"/>
                    <a:pt x="89" y="131"/>
                    <a:pt x="89" y="131"/>
                  </a:cubicBezTo>
                  <a:cubicBezTo>
                    <a:pt x="89" y="131"/>
                    <a:pt x="89" y="131"/>
                    <a:pt x="88" y="131"/>
                  </a:cubicBezTo>
                  <a:cubicBezTo>
                    <a:pt x="88" y="131"/>
                    <a:pt x="88" y="131"/>
                    <a:pt x="88" y="131"/>
                  </a:cubicBezTo>
                  <a:cubicBezTo>
                    <a:pt x="88" y="131"/>
                    <a:pt x="88" y="131"/>
                    <a:pt x="87" y="131"/>
                  </a:cubicBezTo>
                  <a:cubicBezTo>
                    <a:pt x="87" y="131"/>
                    <a:pt x="87" y="131"/>
                    <a:pt x="87" y="131"/>
                  </a:cubicBezTo>
                  <a:cubicBezTo>
                    <a:pt x="87" y="131"/>
                    <a:pt x="87" y="131"/>
                    <a:pt x="87" y="131"/>
                  </a:cubicBezTo>
                  <a:cubicBezTo>
                    <a:pt x="87" y="131"/>
                    <a:pt x="86" y="131"/>
                    <a:pt x="86" y="130"/>
                  </a:cubicBezTo>
                  <a:cubicBezTo>
                    <a:pt x="86" y="130"/>
                    <a:pt x="86" y="130"/>
                    <a:pt x="86" y="130"/>
                  </a:cubicBezTo>
                  <a:cubicBezTo>
                    <a:pt x="86" y="130"/>
                    <a:pt x="86" y="130"/>
                    <a:pt x="86" y="130"/>
                  </a:cubicBezTo>
                  <a:cubicBezTo>
                    <a:pt x="86" y="130"/>
                    <a:pt x="86" y="130"/>
                    <a:pt x="86" y="130"/>
                  </a:cubicBezTo>
                  <a:cubicBezTo>
                    <a:pt x="86" y="130"/>
                    <a:pt x="86" y="130"/>
                    <a:pt x="86" y="130"/>
                  </a:cubicBezTo>
                  <a:cubicBezTo>
                    <a:pt x="86" y="130"/>
                    <a:pt x="86" y="129"/>
                    <a:pt x="86" y="129"/>
                  </a:cubicBezTo>
                  <a:cubicBezTo>
                    <a:pt x="86" y="129"/>
                    <a:pt x="86" y="129"/>
                    <a:pt x="86" y="129"/>
                  </a:cubicBezTo>
                  <a:cubicBezTo>
                    <a:pt x="86" y="129"/>
                    <a:pt x="86" y="129"/>
                    <a:pt x="86" y="129"/>
                  </a:cubicBezTo>
                  <a:cubicBezTo>
                    <a:pt x="85" y="129"/>
                    <a:pt x="85" y="129"/>
                    <a:pt x="85" y="129"/>
                  </a:cubicBezTo>
                  <a:cubicBezTo>
                    <a:pt x="85" y="129"/>
                    <a:pt x="85" y="128"/>
                    <a:pt x="85" y="128"/>
                  </a:cubicBezTo>
                  <a:cubicBezTo>
                    <a:pt x="85" y="109"/>
                    <a:pt x="85" y="109"/>
                    <a:pt x="85" y="109"/>
                  </a:cubicBezTo>
                  <a:cubicBezTo>
                    <a:pt x="85" y="109"/>
                    <a:pt x="85" y="108"/>
                    <a:pt x="85" y="108"/>
                  </a:cubicBezTo>
                  <a:cubicBezTo>
                    <a:pt x="85" y="108"/>
                    <a:pt x="85" y="108"/>
                    <a:pt x="85" y="108"/>
                  </a:cubicBezTo>
                  <a:cubicBezTo>
                    <a:pt x="86" y="108"/>
                    <a:pt x="86" y="108"/>
                    <a:pt x="86" y="108"/>
                  </a:cubicBezTo>
                  <a:cubicBezTo>
                    <a:pt x="86" y="108"/>
                    <a:pt x="86" y="108"/>
                    <a:pt x="86" y="108"/>
                  </a:cubicBezTo>
                  <a:cubicBezTo>
                    <a:pt x="86" y="108"/>
                    <a:pt x="86" y="107"/>
                    <a:pt x="86" y="107"/>
                  </a:cubicBezTo>
                  <a:cubicBezTo>
                    <a:pt x="86" y="107"/>
                    <a:pt x="86" y="107"/>
                    <a:pt x="86" y="107"/>
                  </a:cubicBezTo>
                  <a:cubicBezTo>
                    <a:pt x="86" y="107"/>
                    <a:pt x="86" y="107"/>
                    <a:pt x="86" y="107"/>
                  </a:cubicBezTo>
                  <a:cubicBezTo>
                    <a:pt x="86" y="107"/>
                    <a:pt x="86" y="107"/>
                    <a:pt x="86" y="107"/>
                  </a:cubicBezTo>
                  <a:cubicBezTo>
                    <a:pt x="86" y="107"/>
                    <a:pt x="86" y="107"/>
                    <a:pt x="86" y="106"/>
                  </a:cubicBezTo>
                  <a:cubicBezTo>
                    <a:pt x="86" y="106"/>
                    <a:pt x="87" y="106"/>
                    <a:pt x="87" y="106"/>
                  </a:cubicBezTo>
                  <a:cubicBezTo>
                    <a:pt x="87" y="106"/>
                    <a:pt x="87" y="106"/>
                    <a:pt x="87" y="106"/>
                  </a:cubicBezTo>
                  <a:cubicBezTo>
                    <a:pt x="87" y="106"/>
                    <a:pt x="87" y="106"/>
                    <a:pt x="87" y="106"/>
                  </a:cubicBezTo>
                  <a:cubicBezTo>
                    <a:pt x="93" y="102"/>
                    <a:pt x="93" y="102"/>
                    <a:pt x="93" y="102"/>
                  </a:cubicBezTo>
                  <a:cubicBezTo>
                    <a:pt x="95" y="102"/>
                    <a:pt x="97" y="102"/>
                    <a:pt x="97" y="104"/>
                  </a:cubicBezTo>
                  <a:cubicBezTo>
                    <a:pt x="98" y="105"/>
                    <a:pt x="98" y="107"/>
                    <a:pt x="96" y="107"/>
                  </a:cubicBezTo>
                  <a:cubicBezTo>
                    <a:pt x="91" y="110"/>
                    <a:pt x="91" y="110"/>
                    <a:pt x="91" y="110"/>
                  </a:cubicBezTo>
                  <a:cubicBezTo>
                    <a:pt x="91" y="124"/>
                    <a:pt x="91" y="124"/>
                    <a:pt x="91" y="124"/>
                  </a:cubicBezTo>
                  <a:lnTo>
                    <a:pt x="93" y="122"/>
                  </a:lnTo>
                  <a:close/>
                  <a:moveTo>
                    <a:pt x="7" y="111"/>
                  </a:moveTo>
                  <a:cubicBezTo>
                    <a:pt x="3" y="113"/>
                    <a:pt x="3" y="113"/>
                    <a:pt x="3" y="113"/>
                  </a:cubicBezTo>
                  <a:cubicBezTo>
                    <a:pt x="3" y="113"/>
                    <a:pt x="3" y="113"/>
                    <a:pt x="3" y="113"/>
                  </a:cubicBezTo>
                  <a:cubicBezTo>
                    <a:pt x="3" y="113"/>
                    <a:pt x="3" y="113"/>
                    <a:pt x="3" y="113"/>
                  </a:cubicBezTo>
                  <a:cubicBezTo>
                    <a:pt x="3" y="113"/>
                    <a:pt x="2" y="114"/>
                    <a:pt x="2" y="114"/>
                  </a:cubicBezTo>
                  <a:cubicBezTo>
                    <a:pt x="2" y="114"/>
                    <a:pt x="2" y="114"/>
                    <a:pt x="2" y="114"/>
                  </a:cubicBezTo>
                  <a:cubicBezTo>
                    <a:pt x="2" y="114"/>
                    <a:pt x="2" y="114"/>
                    <a:pt x="2" y="114"/>
                  </a:cubicBezTo>
                  <a:cubicBezTo>
                    <a:pt x="1" y="115"/>
                    <a:pt x="1" y="115"/>
                    <a:pt x="1" y="115"/>
                  </a:cubicBezTo>
                  <a:cubicBezTo>
                    <a:pt x="1" y="115"/>
                    <a:pt x="1" y="115"/>
                    <a:pt x="1" y="115"/>
                  </a:cubicBezTo>
                  <a:cubicBezTo>
                    <a:pt x="1" y="115"/>
                    <a:pt x="1" y="115"/>
                    <a:pt x="1" y="115"/>
                  </a:cubicBezTo>
                  <a:cubicBezTo>
                    <a:pt x="1" y="115"/>
                    <a:pt x="1" y="115"/>
                    <a:pt x="1" y="115"/>
                  </a:cubicBezTo>
                  <a:cubicBezTo>
                    <a:pt x="1" y="116"/>
                    <a:pt x="1" y="116"/>
                    <a:pt x="1" y="116"/>
                  </a:cubicBezTo>
                  <a:cubicBezTo>
                    <a:pt x="1" y="116"/>
                    <a:pt x="0" y="116"/>
                    <a:pt x="0" y="116"/>
                  </a:cubicBezTo>
                  <a:cubicBezTo>
                    <a:pt x="0" y="117"/>
                    <a:pt x="0" y="117"/>
                    <a:pt x="0" y="117"/>
                  </a:cubicBezTo>
                  <a:cubicBezTo>
                    <a:pt x="0" y="117"/>
                    <a:pt x="0" y="117"/>
                    <a:pt x="0" y="117"/>
                  </a:cubicBezTo>
                  <a:cubicBezTo>
                    <a:pt x="0" y="118"/>
                    <a:pt x="0" y="118"/>
                    <a:pt x="0" y="118"/>
                  </a:cubicBezTo>
                  <a:cubicBezTo>
                    <a:pt x="0" y="118"/>
                    <a:pt x="0" y="118"/>
                    <a:pt x="0" y="118"/>
                  </a:cubicBezTo>
                  <a:cubicBezTo>
                    <a:pt x="0" y="138"/>
                    <a:pt x="0" y="138"/>
                    <a:pt x="0" y="138"/>
                  </a:cubicBezTo>
                  <a:cubicBezTo>
                    <a:pt x="0" y="138"/>
                    <a:pt x="0" y="138"/>
                    <a:pt x="0" y="138"/>
                  </a:cubicBezTo>
                  <a:cubicBezTo>
                    <a:pt x="0" y="138"/>
                    <a:pt x="0" y="138"/>
                    <a:pt x="0" y="138"/>
                  </a:cubicBezTo>
                  <a:cubicBezTo>
                    <a:pt x="0" y="139"/>
                    <a:pt x="0" y="139"/>
                    <a:pt x="0" y="139"/>
                  </a:cubicBezTo>
                  <a:cubicBezTo>
                    <a:pt x="0" y="139"/>
                    <a:pt x="0" y="139"/>
                    <a:pt x="0" y="140"/>
                  </a:cubicBezTo>
                  <a:cubicBezTo>
                    <a:pt x="0" y="140"/>
                    <a:pt x="0" y="140"/>
                    <a:pt x="0" y="140"/>
                  </a:cubicBezTo>
                  <a:cubicBezTo>
                    <a:pt x="0" y="140"/>
                    <a:pt x="1" y="140"/>
                    <a:pt x="1" y="141"/>
                  </a:cubicBezTo>
                  <a:cubicBezTo>
                    <a:pt x="1" y="141"/>
                    <a:pt x="1" y="141"/>
                    <a:pt x="1" y="141"/>
                  </a:cubicBezTo>
                  <a:cubicBezTo>
                    <a:pt x="1" y="141"/>
                    <a:pt x="1" y="141"/>
                    <a:pt x="1" y="141"/>
                  </a:cubicBezTo>
                  <a:cubicBezTo>
                    <a:pt x="1" y="141"/>
                    <a:pt x="1" y="141"/>
                    <a:pt x="1" y="141"/>
                  </a:cubicBezTo>
                  <a:cubicBezTo>
                    <a:pt x="1" y="141"/>
                    <a:pt x="1" y="142"/>
                    <a:pt x="2" y="142"/>
                  </a:cubicBezTo>
                  <a:cubicBezTo>
                    <a:pt x="2" y="142"/>
                    <a:pt x="2" y="143"/>
                    <a:pt x="3" y="143"/>
                  </a:cubicBezTo>
                  <a:cubicBezTo>
                    <a:pt x="3" y="143"/>
                    <a:pt x="3" y="143"/>
                    <a:pt x="3" y="143"/>
                  </a:cubicBezTo>
                  <a:cubicBezTo>
                    <a:pt x="3" y="143"/>
                    <a:pt x="4" y="144"/>
                    <a:pt x="4" y="144"/>
                  </a:cubicBezTo>
                  <a:cubicBezTo>
                    <a:pt x="4" y="144"/>
                    <a:pt x="4" y="144"/>
                    <a:pt x="4" y="144"/>
                  </a:cubicBezTo>
                  <a:cubicBezTo>
                    <a:pt x="5" y="144"/>
                    <a:pt x="5" y="144"/>
                    <a:pt x="6" y="144"/>
                  </a:cubicBezTo>
                  <a:cubicBezTo>
                    <a:pt x="6" y="144"/>
                    <a:pt x="7" y="144"/>
                    <a:pt x="7" y="144"/>
                  </a:cubicBezTo>
                  <a:cubicBezTo>
                    <a:pt x="7" y="144"/>
                    <a:pt x="7" y="144"/>
                    <a:pt x="7" y="144"/>
                  </a:cubicBezTo>
                  <a:cubicBezTo>
                    <a:pt x="8" y="144"/>
                    <a:pt x="8" y="143"/>
                    <a:pt x="8" y="143"/>
                  </a:cubicBezTo>
                  <a:cubicBezTo>
                    <a:pt x="9" y="143"/>
                    <a:pt x="9" y="143"/>
                    <a:pt x="9" y="143"/>
                  </a:cubicBezTo>
                  <a:cubicBezTo>
                    <a:pt x="9" y="143"/>
                    <a:pt x="9" y="143"/>
                    <a:pt x="9" y="143"/>
                  </a:cubicBezTo>
                  <a:cubicBezTo>
                    <a:pt x="14" y="140"/>
                    <a:pt x="14" y="140"/>
                    <a:pt x="14" y="140"/>
                  </a:cubicBezTo>
                  <a:cubicBezTo>
                    <a:pt x="83" y="181"/>
                    <a:pt x="83" y="181"/>
                    <a:pt x="83" y="181"/>
                  </a:cubicBezTo>
                  <a:cubicBezTo>
                    <a:pt x="83" y="187"/>
                    <a:pt x="83" y="187"/>
                    <a:pt x="83" y="187"/>
                  </a:cubicBezTo>
                  <a:cubicBezTo>
                    <a:pt x="83" y="187"/>
                    <a:pt x="83" y="187"/>
                    <a:pt x="83" y="187"/>
                  </a:cubicBezTo>
                  <a:cubicBezTo>
                    <a:pt x="83" y="187"/>
                    <a:pt x="83" y="187"/>
                    <a:pt x="83" y="187"/>
                  </a:cubicBezTo>
                  <a:cubicBezTo>
                    <a:pt x="83" y="188"/>
                    <a:pt x="83" y="188"/>
                    <a:pt x="83" y="188"/>
                  </a:cubicBezTo>
                  <a:cubicBezTo>
                    <a:pt x="83" y="188"/>
                    <a:pt x="83" y="188"/>
                    <a:pt x="83" y="189"/>
                  </a:cubicBezTo>
                  <a:cubicBezTo>
                    <a:pt x="83" y="189"/>
                    <a:pt x="83" y="189"/>
                    <a:pt x="83" y="189"/>
                  </a:cubicBezTo>
                  <a:cubicBezTo>
                    <a:pt x="83" y="189"/>
                    <a:pt x="83" y="189"/>
                    <a:pt x="83" y="190"/>
                  </a:cubicBezTo>
                  <a:cubicBezTo>
                    <a:pt x="83" y="190"/>
                    <a:pt x="83" y="190"/>
                    <a:pt x="83" y="190"/>
                  </a:cubicBezTo>
                  <a:cubicBezTo>
                    <a:pt x="83" y="190"/>
                    <a:pt x="83" y="190"/>
                    <a:pt x="83" y="190"/>
                  </a:cubicBezTo>
                  <a:cubicBezTo>
                    <a:pt x="83" y="190"/>
                    <a:pt x="83" y="190"/>
                    <a:pt x="83" y="190"/>
                  </a:cubicBezTo>
                  <a:cubicBezTo>
                    <a:pt x="84" y="191"/>
                    <a:pt x="84" y="191"/>
                    <a:pt x="84" y="191"/>
                  </a:cubicBezTo>
                  <a:cubicBezTo>
                    <a:pt x="85" y="192"/>
                    <a:pt x="85" y="192"/>
                    <a:pt x="85" y="192"/>
                  </a:cubicBezTo>
                  <a:cubicBezTo>
                    <a:pt x="86" y="192"/>
                    <a:pt x="86" y="192"/>
                    <a:pt x="86" y="192"/>
                  </a:cubicBezTo>
                  <a:cubicBezTo>
                    <a:pt x="86" y="192"/>
                    <a:pt x="86" y="193"/>
                    <a:pt x="87" y="193"/>
                  </a:cubicBezTo>
                  <a:cubicBezTo>
                    <a:pt x="87" y="193"/>
                    <a:pt x="87" y="193"/>
                    <a:pt x="87" y="193"/>
                  </a:cubicBezTo>
                  <a:cubicBezTo>
                    <a:pt x="87" y="193"/>
                    <a:pt x="87" y="193"/>
                    <a:pt x="87" y="193"/>
                  </a:cubicBezTo>
                  <a:cubicBezTo>
                    <a:pt x="87" y="193"/>
                    <a:pt x="88" y="193"/>
                    <a:pt x="88" y="193"/>
                  </a:cubicBezTo>
                  <a:cubicBezTo>
                    <a:pt x="89" y="193"/>
                    <a:pt x="89" y="193"/>
                    <a:pt x="90" y="193"/>
                  </a:cubicBezTo>
                  <a:cubicBezTo>
                    <a:pt x="90" y="193"/>
                    <a:pt x="90" y="193"/>
                    <a:pt x="90" y="193"/>
                  </a:cubicBezTo>
                  <a:cubicBezTo>
                    <a:pt x="90" y="193"/>
                    <a:pt x="91" y="192"/>
                    <a:pt x="91" y="192"/>
                  </a:cubicBezTo>
                  <a:cubicBezTo>
                    <a:pt x="91" y="192"/>
                    <a:pt x="91" y="192"/>
                    <a:pt x="91" y="192"/>
                  </a:cubicBezTo>
                  <a:cubicBezTo>
                    <a:pt x="91" y="192"/>
                    <a:pt x="91" y="192"/>
                    <a:pt x="91" y="192"/>
                  </a:cubicBezTo>
                  <a:cubicBezTo>
                    <a:pt x="97" y="189"/>
                    <a:pt x="97" y="189"/>
                    <a:pt x="97" y="189"/>
                  </a:cubicBezTo>
                  <a:cubicBezTo>
                    <a:pt x="100" y="191"/>
                    <a:pt x="100" y="191"/>
                    <a:pt x="100" y="191"/>
                  </a:cubicBezTo>
                  <a:cubicBezTo>
                    <a:pt x="101" y="191"/>
                    <a:pt x="101" y="191"/>
                    <a:pt x="101" y="191"/>
                  </a:cubicBezTo>
                  <a:cubicBezTo>
                    <a:pt x="101" y="158"/>
                    <a:pt x="101" y="158"/>
                    <a:pt x="101" y="158"/>
                  </a:cubicBezTo>
                  <a:cubicBezTo>
                    <a:pt x="7" y="104"/>
                    <a:pt x="7" y="104"/>
                    <a:pt x="7" y="104"/>
                  </a:cubicBezTo>
                  <a:lnTo>
                    <a:pt x="7" y="111"/>
                  </a:lnTo>
                  <a:close/>
                  <a:moveTo>
                    <a:pt x="85" y="167"/>
                  </a:moveTo>
                  <a:cubicBezTo>
                    <a:pt x="85" y="167"/>
                    <a:pt x="85" y="167"/>
                    <a:pt x="85" y="167"/>
                  </a:cubicBezTo>
                  <a:cubicBezTo>
                    <a:pt x="85" y="167"/>
                    <a:pt x="85" y="167"/>
                    <a:pt x="85" y="167"/>
                  </a:cubicBezTo>
                  <a:cubicBezTo>
                    <a:pt x="86" y="167"/>
                    <a:pt x="86" y="167"/>
                    <a:pt x="86" y="167"/>
                  </a:cubicBezTo>
                  <a:cubicBezTo>
                    <a:pt x="86" y="167"/>
                    <a:pt x="86" y="166"/>
                    <a:pt x="86" y="166"/>
                  </a:cubicBezTo>
                  <a:cubicBezTo>
                    <a:pt x="86" y="166"/>
                    <a:pt x="86" y="166"/>
                    <a:pt x="86" y="166"/>
                  </a:cubicBezTo>
                  <a:cubicBezTo>
                    <a:pt x="86" y="166"/>
                    <a:pt x="86" y="166"/>
                    <a:pt x="86" y="166"/>
                  </a:cubicBezTo>
                  <a:cubicBezTo>
                    <a:pt x="86" y="166"/>
                    <a:pt x="86" y="166"/>
                    <a:pt x="86" y="166"/>
                  </a:cubicBezTo>
                  <a:cubicBezTo>
                    <a:pt x="86" y="166"/>
                    <a:pt x="86" y="165"/>
                    <a:pt x="86" y="165"/>
                  </a:cubicBezTo>
                  <a:cubicBezTo>
                    <a:pt x="86" y="165"/>
                    <a:pt x="86" y="165"/>
                    <a:pt x="86" y="165"/>
                  </a:cubicBezTo>
                  <a:cubicBezTo>
                    <a:pt x="86" y="165"/>
                    <a:pt x="87" y="165"/>
                    <a:pt x="87" y="165"/>
                  </a:cubicBezTo>
                  <a:cubicBezTo>
                    <a:pt x="87" y="165"/>
                    <a:pt x="87" y="165"/>
                    <a:pt x="87" y="165"/>
                  </a:cubicBezTo>
                  <a:cubicBezTo>
                    <a:pt x="87" y="165"/>
                    <a:pt x="87" y="165"/>
                    <a:pt x="87" y="165"/>
                  </a:cubicBezTo>
                  <a:cubicBezTo>
                    <a:pt x="93" y="161"/>
                    <a:pt x="93" y="161"/>
                    <a:pt x="93" y="161"/>
                  </a:cubicBezTo>
                  <a:cubicBezTo>
                    <a:pt x="95" y="160"/>
                    <a:pt x="97" y="161"/>
                    <a:pt x="97" y="162"/>
                  </a:cubicBezTo>
                  <a:cubicBezTo>
                    <a:pt x="98" y="164"/>
                    <a:pt x="98" y="165"/>
                    <a:pt x="96" y="166"/>
                  </a:cubicBezTo>
                  <a:cubicBezTo>
                    <a:pt x="91" y="169"/>
                    <a:pt x="91" y="169"/>
                    <a:pt x="91" y="169"/>
                  </a:cubicBezTo>
                  <a:cubicBezTo>
                    <a:pt x="91" y="182"/>
                    <a:pt x="91" y="182"/>
                    <a:pt x="91" y="182"/>
                  </a:cubicBezTo>
                  <a:cubicBezTo>
                    <a:pt x="93" y="181"/>
                    <a:pt x="93" y="181"/>
                    <a:pt x="93" y="181"/>
                  </a:cubicBezTo>
                  <a:cubicBezTo>
                    <a:pt x="95" y="180"/>
                    <a:pt x="97" y="181"/>
                    <a:pt x="97" y="182"/>
                  </a:cubicBezTo>
                  <a:cubicBezTo>
                    <a:pt x="98" y="184"/>
                    <a:pt x="98" y="185"/>
                    <a:pt x="96" y="186"/>
                  </a:cubicBezTo>
                  <a:cubicBezTo>
                    <a:pt x="90" y="190"/>
                    <a:pt x="90" y="190"/>
                    <a:pt x="90" y="190"/>
                  </a:cubicBezTo>
                  <a:cubicBezTo>
                    <a:pt x="90" y="190"/>
                    <a:pt x="90" y="190"/>
                    <a:pt x="90" y="190"/>
                  </a:cubicBezTo>
                  <a:cubicBezTo>
                    <a:pt x="89" y="190"/>
                    <a:pt x="89" y="190"/>
                    <a:pt x="89" y="190"/>
                  </a:cubicBezTo>
                  <a:cubicBezTo>
                    <a:pt x="89" y="190"/>
                    <a:pt x="89" y="190"/>
                    <a:pt x="89" y="190"/>
                  </a:cubicBezTo>
                  <a:cubicBezTo>
                    <a:pt x="89" y="190"/>
                    <a:pt x="89" y="190"/>
                    <a:pt x="88" y="190"/>
                  </a:cubicBezTo>
                  <a:cubicBezTo>
                    <a:pt x="88" y="190"/>
                    <a:pt x="88" y="190"/>
                    <a:pt x="88" y="190"/>
                  </a:cubicBezTo>
                  <a:cubicBezTo>
                    <a:pt x="88" y="190"/>
                    <a:pt x="88" y="190"/>
                    <a:pt x="87" y="190"/>
                  </a:cubicBezTo>
                  <a:cubicBezTo>
                    <a:pt x="87" y="190"/>
                    <a:pt x="87" y="190"/>
                    <a:pt x="87" y="190"/>
                  </a:cubicBezTo>
                  <a:cubicBezTo>
                    <a:pt x="87" y="190"/>
                    <a:pt x="87" y="190"/>
                    <a:pt x="87" y="190"/>
                  </a:cubicBezTo>
                  <a:cubicBezTo>
                    <a:pt x="87" y="190"/>
                    <a:pt x="86" y="189"/>
                    <a:pt x="86" y="189"/>
                  </a:cubicBezTo>
                  <a:cubicBezTo>
                    <a:pt x="86" y="189"/>
                    <a:pt x="86" y="189"/>
                    <a:pt x="86" y="189"/>
                  </a:cubicBezTo>
                  <a:cubicBezTo>
                    <a:pt x="86" y="189"/>
                    <a:pt x="86" y="189"/>
                    <a:pt x="86" y="189"/>
                  </a:cubicBezTo>
                  <a:cubicBezTo>
                    <a:pt x="86" y="189"/>
                    <a:pt x="86" y="189"/>
                    <a:pt x="86" y="189"/>
                  </a:cubicBezTo>
                  <a:cubicBezTo>
                    <a:pt x="86" y="189"/>
                    <a:pt x="86" y="188"/>
                    <a:pt x="86" y="188"/>
                  </a:cubicBezTo>
                  <a:cubicBezTo>
                    <a:pt x="86" y="188"/>
                    <a:pt x="86" y="188"/>
                    <a:pt x="86" y="188"/>
                  </a:cubicBezTo>
                  <a:cubicBezTo>
                    <a:pt x="86" y="188"/>
                    <a:pt x="86" y="188"/>
                    <a:pt x="86" y="188"/>
                  </a:cubicBezTo>
                  <a:cubicBezTo>
                    <a:pt x="86" y="188"/>
                    <a:pt x="86" y="188"/>
                    <a:pt x="86" y="188"/>
                  </a:cubicBezTo>
                  <a:cubicBezTo>
                    <a:pt x="85" y="188"/>
                    <a:pt x="85" y="187"/>
                    <a:pt x="85" y="187"/>
                  </a:cubicBezTo>
                  <a:cubicBezTo>
                    <a:pt x="85" y="187"/>
                    <a:pt x="85" y="187"/>
                    <a:pt x="85" y="187"/>
                  </a:cubicBezTo>
                  <a:lnTo>
                    <a:pt x="85" y="167"/>
                  </a:lnTo>
                  <a:close/>
                  <a:moveTo>
                    <a:pt x="57" y="141"/>
                  </a:moveTo>
                  <a:cubicBezTo>
                    <a:pt x="82" y="156"/>
                    <a:pt x="82" y="156"/>
                    <a:pt x="82" y="156"/>
                  </a:cubicBezTo>
                  <a:cubicBezTo>
                    <a:pt x="82" y="163"/>
                    <a:pt x="82" y="163"/>
                    <a:pt x="82" y="163"/>
                  </a:cubicBezTo>
                  <a:cubicBezTo>
                    <a:pt x="57" y="148"/>
                    <a:pt x="57" y="148"/>
                    <a:pt x="57" y="148"/>
                  </a:cubicBezTo>
                  <a:lnTo>
                    <a:pt x="57" y="141"/>
                  </a:lnTo>
                  <a:close/>
                  <a:moveTo>
                    <a:pt x="57" y="152"/>
                  </a:moveTo>
                  <a:cubicBezTo>
                    <a:pt x="82" y="167"/>
                    <a:pt x="82" y="167"/>
                    <a:pt x="82" y="167"/>
                  </a:cubicBezTo>
                  <a:cubicBezTo>
                    <a:pt x="82" y="174"/>
                    <a:pt x="82" y="174"/>
                    <a:pt x="82" y="174"/>
                  </a:cubicBezTo>
                  <a:cubicBezTo>
                    <a:pt x="57" y="159"/>
                    <a:pt x="57" y="159"/>
                    <a:pt x="57" y="159"/>
                  </a:cubicBezTo>
                  <a:lnTo>
                    <a:pt x="57" y="152"/>
                  </a:lnTo>
                  <a:close/>
                  <a:moveTo>
                    <a:pt x="15" y="113"/>
                  </a:moveTo>
                  <a:cubicBezTo>
                    <a:pt x="16" y="115"/>
                    <a:pt x="15" y="116"/>
                    <a:pt x="14" y="117"/>
                  </a:cubicBezTo>
                  <a:cubicBezTo>
                    <a:pt x="9" y="120"/>
                    <a:pt x="9" y="120"/>
                    <a:pt x="9" y="120"/>
                  </a:cubicBezTo>
                  <a:cubicBezTo>
                    <a:pt x="9" y="133"/>
                    <a:pt x="9" y="133"/>
                    <a:pt x="9" y="133"/>
                  </a:cubicBezTo>
                  <a:cubicBezTo>
                    <a:pt x="11" y="132"/>
                    <a:pt x="11" y="132"/>
                    <a:pt x="11" y="132"/>
                  </a:cubicBezTo>
                  <a:cubicBezTo>
                    <a:pt x="12" y="131"/>
                    <a:pt x="14" y="132"/>
                    <a:pt x="15" y="133"/>
                  </a:cubicBezTo>
                  <a:cubicBezTo>
                    <a:pt x="16" y="135"/>
                    <a:pt x="15" y="136"/>
                    <a:pt x="14" y="137"/>
                  </a:cubicBezTo>
                  <a:cubicBezTo>
                    <a:pt x="7" y="141"/>
                    <a:pt x="7" y="141"/>
                    <a:pt x="7" y="141"/>
                  </a:cubicBezTo>
                  <a:cubicBezTo>
                    <a:pt x="7" y="141"/>
                    <a:pt x="7" y="141"/>
                    <a:pt x="7" y="141"/>
                  </a:cubicBezTo>
                  <a:cubicBezTo>
                    <a:pt x="7" y="141"/>
                    <a:pt x="7" y="141"/>
                    <a:pt x="7" y="141"/>
                  </a:cubicBezTo>
                  <a:cubicBezTo>
                    <a:pt x="7" y="141"/>
                    <a:pt x="6" y="141"/>
                    <a:pt x="6" y="141"/>
                  </a:cubicBezTo>
                  <a:cubicBezTo>
                    <a:pt x="6" y="141"/>
                    <a:pt x="6" y="141"/>
                    <a:pt x="6" y="141"/>
                  </a:cubicBezTo>
                  <a:cubicBezTo>
                    <a:pt x="6" y="141"/>
                    <a:pt x="5" y="141"/>
                    <a:pt x="5" y="141"/>
                  </a:cubicBezTo>
                  <a:cubicBezTo>
                    <a:pt x="5" y="141"/>
                    <a:pt x="5" y="141"/>
                    <a:pt x="5" y="141"/>
                  </a:cubicBezTo>
                  <a:cubicBezTo>
                    <a:pt x="5" y="141"/>
                    <a:pt x="5" y="141"/>
                    <a:pt x="4" y="141"/>
                  </a:cubicBezTo>
                  <a:cubicBezTo>
                    <a:pt x="4" y="141"/>
                    <a:pt x="4" y="141"/>
                    <a:pt x="4" y="141"/>
                  </a:cubicBezTo>
                  <a:cubicBezTo>
                    <a:pt x="4" y="140"/>
                    <a:pt x="4" y="140"/>
                    <a:pt x="4" y="140"/>
                  </a:cubicBezTo>
                  <a:cubicBezTo>
                    <a:pt x="4" y="140"/>
                    <a:pt x="4" y="140"/>
                    <a:pt x="4" y="140"/>
                  </a:cubicBezTo>
                  <a:cubicBezTo>
                    <a:pt x="4" y="140"/>
                    <a:pt x="3" y="140"/>
                    <a:pt x="3" y="140"/>
                  </a:cubicBezTo>
                  <a:cubicBezTo>
                    <a:pt x="3" y="140"/>
                    <a:pt x="3" y="140"/>
                    <a:pt x="3" y="140"/>
                  </a:cubicBezTo>
                  <a:cubicBezTo>
                    <a:pt x="3" y="139"/>
                    <a:pt x="3" y="139"/>
                    <a:pt x="3" y="139"/>
                  </a:cubicBezTo>
                  <a:cubicBezTo>
                    <a:pt x="3" y="139"/>
                    <a:pt x="3" y="139"/>
                    <a:pt x="3" y="139"/>
                  </a:cubicBezTo>
                  <a:cubicBezTo>
                    <a:pt x="3" y="139"/>
                    <a:pt x="3" y="139"/>
                    <a:pt x="3" y="139"/>
                  </a:cubicBezTo>
                  <a:cubicBezTo>
                    <a:pt x="3" y="139"/>
                    <a:pt x="3" y="139"/>
                    <a:pt x="3" y="139"/>
                  </a:cubicBezTo>
                  <a:cubicBezTo>
                    <a:pt x="3" y="138"/>
                    <a:pt x="3" y="138"/>
                    <a:pt x="3" y="138"/>
                  </a:cubicBezTo>
                  <a:cubicBezTo>
                    <a:pt x="3" y="138"/>
                    <a:pt x="3" y="138"/>
                    <a:pt x="3" y="138"/>
                  </a:cubicBezTo>
                  <a:cubicBezTo>
                    <a:pt x="3" y="118"/>
                    <a:pt x="3" y="118"/>
                    <a:pt x="3" y="118"/>
                  </a:cubicBezTo>
                  <a:cubicBezTo>
                    <a:pt x="3" y="118"/>
                    <a:pt x="3" y="118"/>
                    <a:pt x="3" y="118"/>
                  </a:cubicBezTo>
                  <a:cubicBezTo>
                    <a:pt x="3" y="118"/>
                    <a:pt x="3" y="118"/>
                    <a:pt x="3" y="118"/>
                  </a:cubicBezTo>
                  <a:cubicBezTo>
                    <a:pt x="3" y="118"/>
                    <a:pt x="3" y="118"/>
                    <a:pt x="3" y="118"/>
                  </a:cubicBezTo>
                  <a:cubicBezTo>
                    <a:pt x="3" y="118"/>
                    <a:pt x="3" y="117"/>
                    <a:pt x="3" y="117"/>
                  </a:cubicBezTo>
                  <a:cubicBezTo>
                    <a:pt x="3" y="117"/>
                    <a:pt x="3" y="117"/>
                    <a:pt x="3" y="117"/>
                  </a:cubicBezTo>
                  <a:cubicBezTo>
                    <a:pt x="3" y="117"/>
                    <a:pt x="3" y="117"/>
                    <a:pt x="3" y="117"/>
                  </a:cubicBezTo>
                  <a:cubicBezTo>
                    <a:pt x="3" y="117"/>
                    <a:pt x="3" y="117"/>
                    <a:pt x="3" y="117"/>
                  </a:cubicBezTo>
                  <a:cubicBezTo>
                    <a:pt x="4" y="117"/>
                    <a:pt x="4" y="116"/>
                    <a:pt x="4" y="116"/>
                  </a:cubicBezTo>
                  <a:cubicBezTo>
                    <a:pt x="4" y="116"/>
                    <a:pt x="4" y="116"/>
                    <a:pt x="4" y="116"/>
                  </a:cubicBezTo>
                  <a:cubicBezTo>
                    <a:pt x="4" y="116"/>
                    <a:pt x="4" y="116"/>
                    <a:pt x="4" y="116"/>
                  </a:cubicBezTo>
                  <a:cubicBezTo>
                    <a:pt x="4" y="116"/>
                    <a:pt x="4" y="116"/>
                    <a:pt x="4" y="116"/>
                  </a:cubicBezTo>
                  <a:cubicBezTo>
                    <a:pt x="4" y="116"/>
                    <a:pt x="4" y="116"/>
                    <a:pt x="4" y="116"/>
                  </a:cubicBezTo>
                  <a:cubicBezTo>
                    <a:pt x="11" y="112"/>
                    <a:pt x="11" y="112"/>
                    <a:pt x="11" y="112"/>
                  </a:cubicBezTo>
                  <a:cubicBezTo>
                    <a:pt x="12" y="111"/>
                    <a:pt x="14" y="112"/>
                    <a:pt x="15"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5" name="Freeform 615"/>
            <p:cNvSpPr>
              <a:spLocks noEditPoints="1"/>
            </p:cNvSpPr>
            <p:nvPr/>
          </p:nvSpPr>
          <p:spPr bwMode="auto">
            <a:xfrm>
              <a:off x="4529138" y="3994150"/>
              <a:ext cx="196850" cy="204788"/>
            </a:xfrm>
            <a:custGeom>
              <a:avLst/>
              <a:gdLst>
                <a:gd name="T0" fmla="*/ 86 w 203"/>
                <a:gd name="T1" fmla="*/ 207 h 212"/>
                <a:gd name="T2" fmla="*/ 93 w 203"/>
                <a:gd name="T3" fmla="*/ 207 h 212"/>
                <a:gd name="T4" fmla="*/ 99 w 203"/>
                <a:gd name="T5" fmla="*/ 212 h 212"/>
                <a:gd name="T6" fmla="*/ 106 w 203"/>
                <a:gd name="T7" fmla="*/ 206 h 212"/>
                <a:gd name="T8" fmla="*/ 119 w 203"/>
                <a:gd name="T9" fmla="*/ 205 h 212"/>
                <a:gd name="T10" fmla="*/ 136 w 203"/>
                <a:gd name="T11" fmla="*/ 190 h 212"/>
                <a:gd name="T12" fmla="*/ 73 w 203"/>
                <a:gd name="T13" fmla="*/ 190 h 212"/>
                <a:gd name="T14" fmla="*/ 83 w 203"/>
                <a:gd name="T15" fmla="*/ 196 h 212"/>
                <a:gd name="T16" fmla="*/ 147 w 203"/>
                <a:gd name="T17" fmla="*/ 187 h 212"/>
                <a:gd name="T18" fmla="*/ 65 w 203"/>
                <a:gd name="T19" fmla="*/ 183 h 212"/>
                <a:gd name="T20" fmla="*/ 179 w 203"/>
                <a:gd name="T21" fmla="*/ 164 h 212"/>
                <a:gd name="T22" fmla="*/ 31 w 203"/>
                <a:gd name="T23" fmla="*/ 163 h 212"/>
                <a:gd name="T24" fmla="*/ 11 w 203"/>
                <a:gd name="T25" fmla="*/ 162 h 212"/>
                <a:gd name="T26" fmla="*/ 13 w 203"/>
                <a:gd name="T27" fmla="*/ 159 h 212"/>
                <a:gd name="T28" fmla="*/ 24 w 203"/>
                <a:gd name="T29" fmla="*/ 159 h 212"/>
                <a:gd name="T30" fmla="*/ 12 w 203"/>
                <a:gd name="T31" fmla="*/ 163 h 212"/>
                <a:gd name="T32" fmla="*/ 187 w 203"/>
                <a:gd name="T33" fmla="*/ 160 h 212"/>
                <a:gd name="T34" fmla="*/ 0 w 203"/>
                <a:gd name="T35" fmla="*/ 149 h 212"/>
                <a:gd name="T36" fmla="*/ 4 w 203"/>
                <a:gd name="T37" fmla="*/ 139 h 212"/>
                <a:gd name="T38" fmla="*/ 5 w 203"/>
                <a:gd name="T39" fmla="*/ 150 h 212"/>
                <a:gd name="T40" fmla="*/ 199 w 203"/>
                <a:gd name="T41" fmla="*/ 129 h 212"/>
                <a:gd name="T42" fmla="*/ 0 w 203"/>
                <a:gd name="T43" fmla="*/ 127 h 212"/>
                <a:gd name="T44" fmla="*/ 1 w 203"/>
                <a:gd name="T45" fmla="*/ 124 h 212"/>
                <a:gd name="T46" fmla="*/ 4 w 203"/>
                <a:gd name="T47" fmla="*/ 118 h 212"/>
                <a:gd name="T48" fmla="*/ 5 w 203"/>
                <a:gd name="T49" fmla="*/ 116 h 212"/>
                <a:gd name="T50" fmla="*/ 5 w 203"/>
                <a:gd name="T51" fmla="*/ 116 h 212"/>
                <a:gd name="T52" fmla="*/ 8 w 203"/>
                <a:gd name="T53" fmla="*/ 119 h 212"/>
                <a:gd name="T54" fmla="*/ 7 w 203"/>
                <a:gd name="T55" fmla="*/ 120 h 212"/>
                <a:gd name="T56" fmla="*/ 5 w 203"/>
                <a:gd name="T57" fmla="*/ 125 h 212"/>
                <a:gd name="T58" fmla="*/ 4 w 203"/>
                <a:gd name="T59" fmla="*/ 127 h 212"/>
                <a:gd name="T60" fmla="*/ 194 w 203"/>
                <a:gd name="T61" fmla="*/ 106 h 212"/>
                <a:gd name="T62" fmla="*/ 10 w 203"/>
                <a:gd name="T63" fmla="*/ 108 h 212"/>
                <a:gd name="T64" fmla="*/ 13 w 203"/>
                <a:gd name="T65" fmla="*/ 100 h 212"/>
                <a:gd name="T66" fmla="*/ 17 w 203"/>
                <a:gd name="T67" fmla="*/ 108 h 212"/>
                <a:gd name="T68" fmla="*/ 184 w 203"/>
                <a:gd name="T69" fmla="*/ 99 h 212"/>
                <a:gd name="T70" fmla="*/ 186 w 203"/>
                <a:gd name="T71" fmla="*/ 103 h 212"/>
                <a:gd name="T72" fmla="*/ 1 w 203"/>
                <a:gd name="T73" fmla="*/ 93 h 212"/>
                <a:gd name="T74" fmla="*/ 4 w 203"/>
                <a:gd name="T75" fmla="*/ 83 h 212"/>
                <a:gd name="T76" fmla="*/ 5 w 203"/>
                <a:gd name="T77" fmla="*/ 93 h 212"/>
                <a:gd name="T78" fmla="*/ 2 w 203"/>
                <a:gd name="T79" fmla="*/ 96 h 212"/>
                <a:gd name="T80" fmla="*/ 199 w 203"/>
                <a:gd name="T81" fmla="*/ 86 h 212"/>
                <a:gd name="T82" fmla="*/ 1 w 203"/>
                <a:gd name="T83" fmla="*/ 65 h 212"/>
                <a:gd name="T84" fmla="*/ 3 w 203"/>
                <a:gd name="T85" fmla="*/ 59 h 212"/>
                <a:gd name="T86" fmla="*/ 6 w 203"/>
                <a:gd name="T87" fmla="*/ 62 h 212"/>
                <a:gd name="T88" fmla="*/ 5 w 203"/>
                <a:gd name="T89" fmla="*/ 66 h 212"/>
                <a:gd name="T90" fmla="*/ 199 w 203"/>
                <a:gd name="T91" fmla="*/ 62 h 212"/>
                <a:gd name="T92" fmla="*/ 203 w 203"/>
                <a:gd name="T93" fmla="*/ 56 h 212"/>
                <a:gd name="T94" fmla="*/ 9 w 203"/>
                <a:gd name="T95" fmla="*/ 49 h 212"/>
                <a:gd name="T96" fmla="*/ 21 w 203"/>
                <a:gd name="T97" fmla="*/ 49 h 212"/>
                <a:gd name="T98" fmla="*/ 10 w 203"/>
                <a:gd name="T99" fmla="*/ 52 h 212"/>
                <a:gd name="T100" fmla="*/ 34 w 203"/>
                <a:gd name="T101" fmla="*/ 48 h 212"/>
                <a:gd name="T102" fmla="*/ 190 w 203"/>
                <a:gd name="T103" fmla="*/ 43 h 212"/>
                <a:gd name="T104" fmla="*/ 66 w 203"/>
                <a:gd name="T105" fmla="*/ 27 h 212"/>
                <a:gd name="T106" fmla="*/ 156 w 203"/>
                <a:gd name="T107" fmla="*/ 26 h 212"/>
                <a:gd name="T108" fmla="*/ 72 w 203"/>
                <a:gd name="T109" fmla="*/ 23 h 212"/>
                <a:gd name="T110" fmla="*/ 74 w 203"/>
                <a:gd name="T111" fmla="*/ 24 h 212"/>
                <a:gd name="T112" fmla="*/ 149 w 203"/>
                <a:gd name="T113" fmla="*/ 21 h 212"/>
                <a:gd name="T114" fmla="*/ 106 w 203"/>
                <a:gd name="T115" fmla="*/ 6 h 212"/>
                <a:gd name="T116" fmla="*/ 118 w 203"/>
                <a:gd name="T117" fmla="*/ 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3" h="212">
                  <a:moveTo>
                    <a:pt x="95" y="212"/>
                  </a:moveTo>
                  <a:cubicBezTo>
                    <a:pt x="95" y="212"/>
                    <a:pt x="94" y="212"/>
                    <a:pt x="94" y="211"/>
                  </a:cubicBezTo>
                  <a:cubicBezTo>
                    <a:pt x="94" y="211"/>
                    <a:pt x="94" y="211"/>
                    <a:pt x="94" y="211"/>
                  </a:cubicBezTo>
                  <a:cubicBezTo>
                    <a:pt x="93" y="211"/>
                    <a:pt x="92" y="211"/>
                    <a:pt x="91" y="210"/>
                  </a:cubicBezTo>
                  <a:cubicBezTo>
                    <a:pt x="91" y="210"/>
                    <a:pt x="91" y="210"/>
                    <a:pt x="91" y="210"/>
                  </a:cubicBezTo>
                  <a:cubicBezTo>
                    <a:pt x="91" y="210"/>
                    <a:pt x="91" y="210"/>
                    <a:pt x="90" y="210"/>
                  </a:cubicBezTo>
                  <a:cubicBezTo>
                    <a:pt x="90" y="210"/>
                    <a:pt x="90" y="210"/>
                    <a:pt x="90" y="210"/>
                  </a:cubicBezTo>
                  <a:cubicBezTo>
                    <a:pt x="89" y="209"/>
                    <a:pt x="88" y="208"/>
                    <a:pt x="87" y="208"/>
                  </a:cubicBezTo>
                  <a:cubicBezTo>
                    <a:pt x="87" y="208"/>
                    <a:pt x="87" y="208"/>
                    <a:pt x="87" y="208"/>
                  </a:cubicBezTo>
                  <a:cubicBezTo>
                    <a:pt x="87" y="207"/>
                    <a:pt x="87" y="207"/>
                    <a:pt x="86" y="207"/>
                  </a:cubicBezTo>
                  <a:cubicBezTo>
                    <a:pt x="86" y="207"/>
                    <a:pt x="86" y="207"/>
                    <a:pt x="86" y="207"/>
                  </a:cubicBezTo>
                  <a:cubicBezTo>
                    <a:pt x="86" y="206"/>
                    <a:pt x="86" y="204"/>
                    <a:pt x="87" y="204"/>
                  </a:cubicBezTo>
                  <a:cubicBezTo>
                    <a:pt x="87" y="204"/>
                    <a:pt x="87" y="204"/>
                    <a:pt x="87" y="204"/>
                  </a:cubicBezTo>
                  <a:cubicBezTo>
                    <a:pt x="88" y="203"/>
                    <a:pt x="89" y="203"/>
                    <a:pt x="90" y="204"/>
                  </a:cubicBezTo>
                  <a:cubicBezTo>
                    <a:pt x="90" y="204"/>
                    <a:pt x="90" y="204"/>
                    <a:pt x="90" y="204"/>
                  </a:cubicBezTo>
                  <a:cubicBezTo>
                    <a:pt x="90" y="204"/>
                    <a:pt x="90" y="205"/>
                    <a:pt x="90" y="205"/>
                  </a:cubicBezTo>
                  <a:cubicBezTo>
                    <a:pt x="90" y="205"/>
                    <a:pt x="90" y="205"/>
                    <a:pt x="90" y="205"/>
                  </a:cubicBezTo>
                  <a:cubicBezTo>
                    <a:pt x="91" y="205"/>
                    <a:pt x="92" y="206"/>
                    <a:pt x="92" y="206"/>
                  </a:cubicBezTo>
                  <a:cubicBezTo>
                    <a:pt x="92" y="206"/>
                    <a:pt x="92" y="206"/>
                    <a:pt x="92" y="206"/>
                  </a:cubicBezTo>
                  <a:cubicBezTo>
                    <a:pt x="92" y="206"/>
                    <a:pt x="93" y="207"/>
                    <a:pt x="93" y="207"/>
                  </a:cubicBezTo>
                  <a:cubicBezTo>
                    <a:pt x="93" y="207"/>
                    <a:pt x="93" y="207"/>
                    <a:pt x="93" y="207"/>
                  </a:cubicBezTo>
                  <a:cubicBezTo>
                    <a:pt x="94" y="207"/>
                    <a:pt x="94" y="207"/>
                    <a:pt x="95" y="208"/>
                  </a:cubicBezTo>
                  <a:cubicBezTo>
                    <a:pt x="95" y="208"/>
                    <a:pt x="95" y="208"/>
                    <a:pt x="95" y="208"/>
                  </a:cubicBezTo>
                  <a:cubicBezTo>
                    <a:pt x="95" y="208"/>
                    <a:pt x="96" y="208"/>
                    <a:pt x="96" y="208"/>
                  </a:cubicBezTo>
                  <a:cubicBezTo>
                    <a:pt x="96" y="208"/>
                    <a:pt x="96" y="208"/>
                    <a:pt x="96" y="208"/>
                  </a:cubicBezTo>
                  <a:cubicBezTo>
                    <a:pt x="97" y="208"/>
                    <a:pt x="98" y="208"/>
                    <a:pt x="99" y="208"/>
                  </a:cubicBezTo>
                  <a:cubicBezTo>
                    <a:pt x="99" y="208"/>
                    <a:pt x="99" y="208"/>
                    <a:pt x="99" y="208"/>
                  </a:cubicBezTo>
                  <a:cubicBezTo>
                    <a:pt x="100" y="208"/>
                    <a:pt x="101" y="209"/>
                    <a:pt x="101" y="210"/>
                  </a:cubicBezTo>
                  <a:cubicBezTo>
                    <a:pt x="101" y="210"/>
                    <a:pt x="101" y="210"/>
                    <a:pt x="101" y="210"/>
                  </a:cubicBezTo>
                  <a:cubicBezTo>
                    <a:pt x="101" y="211"/>
                    <a:pt x="100" y="212"/>
                    <a:pt x="99" y="212"/>
                  </a:cubicBezTo>
                  <a:cubicBezTo>
                    <a:pt x="99" y="212"/>
                    <a:pt x="99" y="212"/>
                    <a:pt x="99" y="212"/>
                  </a:cubicBezTo>
                  <a:cubicBezTo>
                    <a:pt x="97" y="212"/>
                    <a:pt x="96" y="212"/>
                    <a:pt x="95" y="212"/>
                  </a:cubicBezTo>
                  <a:close/>
                  <a:moveTo>
                    <a:pt x="110" y="210"/>
                  </a:moveTo>
                  <a:cubicBezTo>
                    <a:pt x="109" y="210"/>
                    <a:pt x="108" y="210"/>
                    <a:pt x="107" y="210"/>
                  </a:cubicBezTo>
                  <a:cubicBezTo>
                    <a:pt x="107" y="210"/>
                    <a:pt x="107" y="210"/>
                    <a:pt x="107" y="210"/>
                  </a:cubicBezTo>
                  <a:cubicBezTo>
                    <a:pt x="106" y="210"/>
                    <a:pt x="105" y="209"/>
                    <a:pt x="105" y="209"/>
                  </a:cubicBezTo>
                  <a:cubicBezTo>
                    <a:pt x="105" y="209"/>
                    <a:pt x="105" y="209"/>
                    <a:pt x="105" y="209"/>
                  </a:cubicBezTo>
                  <a:cubicBezTo>
                    <a:pt x="104" y="208"/>
                    <a:pt x="105" y="207"/>
                    <a:pt x="106" y="206"/>
                  </a:cubicBezTo>
                  <a:cubicBezTo>
                    <a:pt x="106" y="206"/>
                    <a:pt x="106" y="206"/>
                    <a:pt x="106" y="206"/>
                  </a:cubicBezTo>
                  <a:cubicBezTo>
                    <a:pt x="106" y="206"/>
                    <a:pt x="106" y="206"/>
                    <a:pt x="106" y="206"/>
                  </a:cubicBezTo>
                  <a:cubicBezTo>
                    <a:pt x="106" y="206"/>
                    <a:pt x="107" y="206"/>
                    <a:pt x="108" y="206"/>
                  </a:cubicBezTo>
                  <a:cubicBezTo>
                    <a:pt x="108" y="206"/>
                    <a:pt x="108" y="206"/>
                    <a:pt x="108" y="206"/>
                  </a:cubicBezTo>
                  <a:cubicBezTo>
                    <a:pt x="108" y="206"/>
                    <a:pt x="109" y="206"/>
                    <a:pt x="110" y="206"/>
                  </a:cubicBezTo>
                  <a:cubicBezTo>
                    <a:pt x="110" y="206"/>
                    <a:pt x="110" y="206"/>
                    <a:pt x="110" y="206"/>
                  </a:cubicBezTo>
                  <a:cubicBezTo>
                    <a:pt x="111" y="206"/>
                    <a:pt x="111" y="206"/>
                    <a:pt x="111" y="206"/>
                  </a:cubicBezTo>
                  <a:cubicBezTo>
                    <a:pt x="113" y="206"/>
                    <a:pt x="114" y="206"/>
                    <a:pt x="115" y="205"/>
                  </a:cubicBezTo>
                  <a:cubicBezTo>
                    <a:pt x="115" y="205"/>
                    <a:pt x="115" y="205"/>
                    <a:pt x="115" y="205"/>
                  </a:cubicBezTo>
                  <a:cubicBezTo>
                    <a:pt x="117" y="204"/>
                    <a:pt x="117" y="204"/>
                    <a:pt x="117" y="204"/>
                  </a:cubicBezTo>
                  <a:cubicBezTo>
                    <a:pt x="117" y="204"/>
                    <a:pt x="119" y="204"/>
                    <a:pt x="119" y="205"/>
                  </a:cubicBezTo>
                  <a:cubicBezTo>
                    <a:pt x="119" y="205"/>
                    <a:pt x="119" y="205"/>
                    <a:pt x="119" y="205"/>
                  </a:cubicBezTo>
                  <a:cubicBezTo>
                    <a:pt x="120" y="206"/>
                    <a:pt x="120" y="207"/>
                    <a:pt x="119" y="207"/>
                  </a:cubicBezTo>
                  <a:cubicBezTo>
                    <a:pt x="119" y="207"/>
                    <a:pt x="119" y="207"/>
                    <a:pt x="119" y="207"/>
                  </a:cubicBezTo>
                  <a:cubicBezTo>
                    <a:pt x="117" y="209"/>
                    <a:pt x="117" y="209"/>
                    <a:pt x="117" y="209"/>
                  </a:cubicBezTo>
                  <a:cubicBezTo>
                    <a:pt x="115" y="210"/>
                    <a:pt x="113" y="210"/>
                    <a:pt x="111" y="210"/>
                  </a:cubicBezTo>
                  <a:cubicBezTo>
                    <a:pt x="111" y="210"/>
                    <a:pt x="111" y="210"/>
                    <a:pt x="111" y="210"/>
                  </a:cubicBezTo>
                  <a:cubicBezTo>
                    <a:pt x="110" y="210"/>
                    <a:pt x="110" y="210"/>
                    <a:pt x="110" y="210"/>
                  </a:cubicBezTo>
                  <a:close/>
                  <a:moveTo>
                    <a:pt x="126" y="200"/>
                  </a:moveTo>
                  <a:cubicBezTo>
                    <a:pt x="125" y="199"/>
                    <a:pt x="126" y="198"/>
                    <a:pt x="126" y="197"/>
                  </a:cubicBezTo>
                  <a:cubicBezTo>
                    <a:pt x="126" y="197"/>
                    <a:pt x="126" y="197"/>
                    <a:pt x="126" y="197"/>
                  </a:cubicBezTo>
                  <a:cubicBezTo>
                    <a:pt x="136" y="190"/>
                    <a:pt x="136" y="190"/>
                    <a:pt x="136" y="190"/>
                  </a:cubicBezTo>
                  <a:cubicBezTo>
                    <a:pt x="137" y="190"/>
                    <a:pt x="138" y="190"/>
                    <a:pt x="139" y="191"/>
                  </a:cubicBezTo>
                  <a:cubicBezTo>
                    <a:pt x="139" y="191"/>
                    <a:pt x="139" y="191"/>
                    <a:pt x="139" y="191"/>
                  </a:cubicBezTo>
                  <a:cubicBezTo>
                    <a:pt x="140" y="192"/>
                    <a:pt x="139" y="193"/>
                    <a:pt x="139" y="194"/>
                  </a:cubicBezTo>
                  <a:cubicBezTo>
                    <a:pt x="139" y="194"/>
                    <a:pt x="139" y="194"/>
                    <a:pt x="139" y="194"/>
                  </a:cubicBezTo>
                  <a:cubicBezTo>
                    <a:pt x="129" y="201"/>
                    <a:pt x="129" y="201"/>
                    <a:pt x="129" y="201"/>
                  </a:cubicBezTo>
                  <a:cubicBezTo>
                    <a:pt x="128" y="201"/>
                    <a:pt x="128" y="201"/>
                    <a:pt x="128" y="201"/>
                  </a:cubicBezTo>
                  <a:cubicBezTo>
                    <a:pt x="128" y="201"/>
                    <a:pt x="128" y="201"/>
                    <a:pt x="128" y="201"/>
                  </a:cubicBezTo>
                  <a:cubicBezTo>
                    <a:pt x="127" y="201"/>
                    <a:pt x="126" y="201"/>
                    <a:pt x="126" y="200"/>
                  </a:cubicBezTo>
                  <a:close/>
                  <a:moveTo>
                    <a:pt x="83" y="196"/>
                  </a:moveTo>
                  <a:cubicBezTo>
                    <a:pt x="73" y="190"/>
                    <a:pt x="73" y="190"/>
                    <a:pt x="73" y="190"/>
                  </a:cubicBezTo>
                  <a:cubicBezTo>
                    <a:pt x="72" y="189"/>
                    <a:pt x="72" y="188"/>
                    <a:pt x="72" y="187"/>
                  </a:cubicBezTo>
                  <a:cubicBezTo>
                    <a:pt x="72" y="187"/>
                    <a:pt x="72" y="187"/>
                    <a:pt x="72" y="187"/>
                  </a:cubicBezTo>
                  <a:cubicBezTo>
                    <a:pt x="73" y="186"/>
                    <a:pt x="74" y="186"/>
                    <a:pt x="75" y="187"/>
                  </a:cubicBezTo>
                  <a:cubicBezTo>
                    <a:pt x="75" y="187"/>
                    <a:pt x="75" y="187"/>
                    <a:pt x="75" y="187"/>
                  </a:cubicBezTo>
                  <a:cubicBezTo>
                    <a:pt x="85" y="193"/>
                    <a:pt x="85" y="193"/>
                    <a:pt x="85" y="193"/>
                  </a:cubicBezTo>
                  <a:cubicBezTo>
                    <a:pt x="86" y="193"/>
                    <a:pt x="86" y="194"/>
                    <a:pt x="86" y="195"/>
                  </a:cubicBezTo>
                  <a:cubicBezTo>
                    <a:pt x="86" y="195"/>
                    <a:pt x="86" y="195"/>
                    <a:pt x="86" y="195"/>
                  </a:cubicBezTo>
                  <a:cubicBezTo>
                    <a:pt x="86" y="196"/>
                    <a:pt x="85" y="196"/>
                    <a:pt x="84" y="196"/>
                  </a:cubicBezTo>
                  <a:cubicBezTo>
                    <a:pt x="84" y="196"/>
                    <a:pt x="84" y="196"/>
                    <a:pt x="84" y="196"/>
                  </a:cubicBezTo>
                  <a:cubicBezTo>
                    <a:pt x="84" y="196"/>
                    <a:pt x="83" y="196"/>
                    <a:pt x="83" y="196"/>
                  </a:cubicBezTo>
                  <a:close/>
                  <a:moveTo>
                    <a:pt x="146" y="186"/>
                  </a:moveTo>
                  <a:cubicBezTo>
                    <a:pt x="145" y="185"/>
                    <a:pt x="145" y="184"/>
                    <a:pt x="146" y="184"/>
                  </a:cubicBezTo>
                  <a:cubicBezTo>
                    <a:pt x="146" y="184"/>
                    <a:pt x="146" y="184"/>
                    <a:pt x="146" y="184"/>
                  </a:cubicBezTo>
                  <a:cubicBezTo>
                    <a:pt x="156" y="177"/>
                    <a:pt x="156" y="177"/>
                    <a:pt x="156" y="177"/>
                  </a:cubicBezTo>
                  <a:cubicBezTo>
                    <a:pt x="157" y="176"/>
                    <a:pt x="158" y="176"/>
                    <a:pt x="159" y="177"/>
                  </a:cubicBezTo>
                  <a:cubicBezTo>
                    <a:pt x="159" y="177"/>
                    <a:pt x="159" y="177"/>
                    <a:pt x="159" y="177"/>
                  </a:cubicBezTo>
                  <a:cubicBezTo>
                    <a:pt x="159" y="178"/>
                    <a:pt x="159" y="179"/>
                    <a:pt x="158" y="180"/>
                  </a:cubicBezTo>
                  <a:cubicBezTo>
                    <a:pt x="158" y="180"/>
                    <a:pt x="158" y="180"/>
                    <a:pt x="158" y="180"/>
                  </a:cubicBezTo>
                  <a:cubicBezTo>
                    <a:pt x="148" y="187"/>
                    <a:pt x="148" y="187"/>
                    <a:pt x="148" y="187"/>
                  </a:cubicBezTo>
                  <a:cubicBezTo>
                    <a:pt x="148" y="187"/>
                    <a:pt x="148" y="187"/>
                    <a:pt x="147" y="187"/>
                  </a:cubicBezTo>
                  <a:cubicBezTo>
                    <a:pt x="147" y="187"/>
                    <a:pt x="147" y="187"/>
                    <a:pt x="147" y="187"/>
                  </a:cubicBezTo>
                  <a:cubicBezTo>
                    <a:pt x="147" y="187"/>
                    <a:pt x="146" y="187"/>
                    <a:pt x="146" y="186"/>
                  </a:cubicBezTo>
                  <a:close/>
                  <a:moveTo>
                    <a:pt x="62" y="184"/>
                  </a:moveTo>
                  <a:cubicBezTo>
                    <a:pt x="52" y="178"/>
                    <a:pt x="52" y="178"/>
                    <a:pt x="52" y="178"/>
                  </a:cubicBezTo>
                  <a:cubicBezTo>
                    <a:pt x="51" y="177"/>
                    <a:pt x="51" y="176"/>
                    <a:pt x="51" y="175"/>
                  </a:cubicBezTo>
                  <a:cubicBezTo>
                    <a:pt x="51" y="175"/>
                    <a:pt x="51" y="175"/>
                    <a:pt x="51" y="175"/>
                  </a:cubicBezTo>
                  <a:cubicBezTo>
                    <a:pt x="52" y="174"/>
                    <a:pt x="53" y="174"/>
                    <a:pt x="54" y="174"/>
                  </a:cubicBezTo>
                  <a:cubicBezTo>
                    <a:pt x="54" y="174"/>
                    <a:pt x="54" y="174"/>
                    <a:pt x="54" y="174"/>
                  </a:cubicBezTo>
                  <a:cubicBezTo>
                    <a:pt x="65" y="180"/>
                    <a:pt x="65" y="180"/>
                    <a:pt x="65" y="180"/>
                  </a:cubicBezTo>
                  <a:cubicBezTo>
                    <a:pt x="65" y="181"/>
                    <a:pt x="66" y="182"/>
                    <a:pt x="65" y="183"/>
                  </a:cubicBezTo>
                  <a:cubicBezTo>
                    <a:pt x="65" y="183"/>
                    <a:pt x="65" y="183"/>
                    <a:pt x="65" y="183"/>
                  </a:cubicBezTo>
                  <a:cubicBezTo>
                    <a:pt x="65" y="184"/>
                    <a:pt x="64" y="184"/>
                    <a:pt x="63" y="184"/>
                  </a:cubicBezTo>
                  <a:cubicBezTo>
                    <a:pt x="63" y="184"/>
                    <a:pt x="63" y="184"/>
                    <a:pt x="63" y="184"/>
                  </a:cubicBezTo>
                  <a:cubicBezTo>
                    <a:pt x="63" y="184"/>
                    <a:pt x="63" y="184"/>
                    <a:pt x="62" y="184"/>
                  </a:cubicBezTo>
                  <a:close/>
                  <a:moveTo>
                    <a:pt x="165" y="173"/>
                  </a:moveTo>
                  <a:cubicBezTo>
                    <a:pt x="165" y="172"/>
                    <a:pt x="165" y="171"/>
                    <a:pt x="166" y="170"/>
                  </a:cubicBezTo>
                  <a:cubicBezTo>
                    <a:pt x="166" y="170"/>
                    <a:pt x="166" y="170"/>
                    <a:pt x="166" y="170"/>
                  </a:cubicBezTo>
                  <a:cubicBezTo>
                    <a:pt x="176" y="163"/>
                    <a:pt x="176" y="163"/>
                    <a:pt x="176" y="163"/>
                  </a:cubicBezTo>
                  <a:cubicBezTo>
                    <a:pt x="177" y="162"/>
                    <a:pt x="178" y="163"/>
                    <a:pt x="179" y="164"/>
                  </a:cubicBezTo>
                  <a:cubicBezTo>
                    <a:pt x="179" y="164"/>
                    <a:pt x="179" y="164"/>
                    <a:pt x="179" y="164"/>
                  </a:cubicBezTo>
                  <a:cubicBezTo>
                    <a:pt x="179" y="164"/>
                    <a:pt x="179" y="166"/>
                    <a:pt x="178" y="166"/>
                  </a:cubicBezTo>
                  <a:cubicBezTo>
                    <a:pt x="178" y="166"/>
                    <a:pt x="178" y="166"/>
                    <a:pt x="178" y="166"/>
                  </a:cubicBezTo>
                  <a:cubicBezTo>
                    <a:pt x="168" y="173"/>
                    <a:pt x="168" y="173"/>
                    <a:pt x="168" y="173"/>
                  </a:cubicBezTo>
                  <a:cubicBezTo>
                    <a:pt x="168" y="173"/>
                    <a:pt x="167" y="174"/>
                    <a:pt x="167" y="174"/>
                  </a:cubicBezTo>
                  <a:cubicBezTo>
                    <a:pt x="167" y="174"/>
                    <a:pt x="167" y="174"/>
                    <a:pt x="167" y="174"/>
                  </a:cubicBezTo>
                  <a:cubicBezTo>
                    <a:pt x="166" y="174"/>
                    <a:pt x="166" y="173"/>
                    <a:pt x="165" y="173"/>
                  </a:cubicBezTo>
                  <a:close/>
                  <a:moveTo>
                    <a:pt x="42" y="172"/>
                  </a:moveTo>
                  <a:cubicBezTo>
                    <a:pt x="31" y="166"/>
                    <a:pt x="31" y="166"/>
                    <a:pt x="31" y="166"/>
                  </a:cubicBezTo>
                  <a:cubicBezTo>
                    <a:pt x="30" y="165"/>
                    <a:pt x="30" y="164"/>
                    <a:pt x="31" y="163"/>
                  </a:cubicBezTo>
                  <a:cubicBezTo>
                    <a:pt x="31" y="163"/>
                    <a:pt x="31" y="163"/>
                    <a:pt x="31" y="163"/>
                  </a:cubicBezTo>
                  <a:cubicBezTo>
                    <a:pt x="31" y="162"/>
                    <a:pt x="33" y="162"/>
                    <a:pt x="33" y="162"/>
                  </a:cubicBezTo>
                  <a:cubicBezTo>
                    <a:pt x="33" y="162"/>
                    <a:pt x="33" y="162"/>
                    <a:pt x="33" y="162"/>
                  </a:cubicBezTo>
                  <a:cubicBezTo>
                    <a:pt x="44" y="168"/>
                    <a:pt x="44" y="168"/>
                    <a:pt x="44" y="168"/>
                  </a:cubicBezTo>
                  <a:cubicBezTo>
                    <a:pt x="45" y="169"/>
                    <a:pt x="45" y="170"/>
                    <a:pt x="45" y="171"/>
                  </a:cubicBezTo>
                  <a:cubicBezTo>
                    <a:pt x="45" y="171"/>
                    <a:pt x="45" y="171"/>
                    <a:pt x="45" y="171"/>
                  </a:cubicBezTo>
                  <a:cubicBezTo>
                    <a:pt x="44" y="172"/>
                    <a:pt x="43" y="172"/>
                    <a:pt x="43" y="172"/>
                  </a:cubicBezTo>
                  <a:cubicBezTo>
                    <a:pt x="43" y="172"/>
                    <a:pt x="43" y="172"/>
                    <a:pt x="43" y="172"/>
                  </a:cubicBezTo>
                  <a:cubicBezTo>
                    <a:pt x="42" y="172"/>
                    <a:pt x="42" y="172"/>
                    <a:pt x="42" y="172"/>
                  </a:cubicBezTo>
                  <a:close/>
                  <a:moveTo>
                    <a:pt x="12" y="163"/>
                  </a:moveTo>
                  <a:cubicBezTo>
                    <a:pt x="12" y="163"/>
                    <a:pt x="11" y="162"/>
                    <a:pt x="11" y="162"/>
                  </a:cubicBezTo>
                  <a:cubicBezTo>
                    <a:pt x="11" y="162"/>
                    <a:pt x="11" y="162"/>
                    <a:pt x="11" y="162"/>
                  </a:cubicBezTo>
                  <a:cubicBezTo>
                    <a:pt x="10" y="162"/>
                    <a:pt x="10" y="162"/>
                    <a:pt x="10" y="162"/>
                  </a:cubicBezTo>
                  <a:cubicBezTo>
                    <a:pt x="10" y="162"/>
                    <a:pt x="10" y="162"/>
                    <a:pt x="10" y="162"/>
                  </a:cubicBezTo>
                  <a:cubicBezTo>
                    <a:pt x="9" y="161"/>
                    <a:pt x="8" y="160"/>
                    <a:pt x="9" y="159"/>
                  </a:cubicBezTo>
                  <a:cubicBezTo>
                    <a:pt x="9" y="159"/>
                    <a:pt x="9" y="159"/>
                    <a:pt x="9" y="159"/>
                  </a:cubicBezTo>
                  <a:cubicBezTo>
                    <a:pt x="9" y="158"/>
                    <a:pt x="10" y="158"/>
                    <a:pt x="11" y="158"/>
                  </a:cubicBezTo>
                  <a:cubicBezTo>
                    <a:pt x="11" y="158"/>
                    <a:pt x="11" y="158"/>
                    <a:pt x="11" y="158"/>
                  </a:cubicBezTo>
                  <a:cubicBezTo>
                    <a:pt x="12" y="158"/>
                    <a:pt x="12" y="158"/>
                    <a:pt x="12" y="158"/>
                  </a:cubicBezTo>
                  <a:cubicBezTo>
                    <a:pt x="12" y="158"/>
                    <a:pt x="12" y="158"/>
                    <a:pt x="12" y="158"/>
                  </a:cubicBezTo>
                  <a:cubicBezTo>
                    <a:pt x="12" y="159"/>
                    <a:pt x="13" y="159"/>
                    <a:pt x="13" y="159"/>
                  </a:cubicBezTo>
                  <a:cubicBezTo>
                    <a:pt x="13" y="159"/>
                    <a:pt x="13" y="159"/>
                    <a:pt x="13" y="159"/>
                  </a:cubicBezTo>
                  <a:cubicBezTo>
                    <a:pt x="14" y="159"/>
                    <a:pt x="15" y="159"/>
                    <a:pt x="16" y="159"/>
                  </a:cubicBezTo>
                  <a:cubicBezTo>
                    <a:pt x="16" y="159"/>
                    <a:pt x="16" y="159"/>
                    <a:pt x="16" y="159"/>
                  </a:cubicBezTo>
                  <a:cubicBezTo>
                    <a:pt x="17" y="159"/>
                    <a:pt x="18" y="159"/>
                    <a:pt x="19" y="159"/>
                  </a:cubicBezTo>
                  <a:cubicBezTo>
                    <a:pt x="19" y="159"/>
                    <a:pt x="19" y="159"/>
                    <a:pt x="19" y="159"/>
                  </a:cubicBezTo>
                  <a:cubicBezTo>
                    <a:pt x="19" y="159"/>
                    <a:pt x="19" y="159"/>
                    <a:pt x="19" y="159"/>
                  </a:cubicBezTo>
                  <a:cubicBezTo>
                    <a:pt x="19" y="159"/>
                    <a:pt x="19" y="159"/>
                    <a:pt x="19" y="159"/>
                  </a:cubicBezTo>
                  <a:cubicBezTo>
                    <a:pt x="20" y="158"/>
                    <a:pt x="21" y="158"/>
                    <a:pt x="21" y="158"/>
                  </a:cubicBezTo>
                  <a:cubicBezTo>
                    <a:pt x="21" y="158"/>
                    <a:pt x="21" y="158"/>
                    <a:pt x="21" y="158"/>
                  </a:cubicBezTo>
                  <a:cubicBezTo>
                    <a:pt x="22" y="157"/>
                    <a:pt x="23" y="158"/>
                    <a:pt x="24" y="159"/>
                  </a:cubicBezTo>
                  <a:cubicBezTo>
                    <a:pt x="24" y="159"/>
                    <a:pt x="24" y="159"/>
                    <a:pt x="24" y="159"/>
                  </a:cubicBezTo>
                  <a:cubicBezTo>
                    <a:pt x="24" y="160"/>
                    <a:pt x="24" y="161"/>
                    <a:pt x="23" y="161"/>
                  </a:cubicBezTo>
                  <a:cubicBezTo>
                    <a:pt x="23" y="161"/>
                    <a:pt x="23" y="161"/>
                    <a:pt x="23" y="161"/>
                  </a:cubicBezTo>
                  <a:cubicBezTo>
                    <a:pt x="22" y="162"/>
                    <a:pt x="21" y="162"/>
                    <a:pt x="20" y="162"/>
                  </a:cubicBezTo>
                  <a:cubicBezTo>
                    <a:pt x="20" y="162"/>
                    <a:pt x="20" y="162"/>
                    <a:pt x="20" y="162"/>
                  </a:cubicBezTo>
                  <a:cubicBezTo>
                    <a:pt x="20" y="163"/>
                    <a:pt x="20" y="163"/>
                    <a:pt x="20" y="163"/>
                  </a:cubicBezTo>
                  <a:cubicBezTo>
                    <a:pt x="20" y="163"/>
                    <a:pt x="20" y="163"/>
                    <a:pt x="20" y="163"/>
                  </a:cubicBezTo>
                  <a:cubicBezTo>
                    <a:pt x="18" y="163"/>
                    <a:pt x="17" y="163"/>
                    <a:pt x="16" y="163"/>
                  </a:cubicBezTo>
                  <a:cubicBezTo>
                    <a:pt x="16" y="163"/>
                    <a:pt x="16" y="163"/>
                    <a:pt x="16" y="163"/>
                  </a:cubicBezTo>
                  <a:cubicBezTo>
                    <a:pt x="15" y="163"/>
                    <a:pt x="13" y="163"/>
                    <a:pt x="12" y="163"/>
                  </a:cubicBezTo>
                  <a:close/>
                  <a:moveTo>
                    <a:pt x="185" y="159"/>
                  </a:moveTo>
                  <a:cubicBezTo>
                    <a:pt x="184" y="158"/>
                    <a:pt x="185" y="157"/>
                    <a:pt x="186" y="156"/>
                  </a:cubicBezTo>
                  <a:cubicBezTo>
                    <a:pt x="186" y="156"/>
                    <a:pt x="186" y="156"/>
                    <a:pt x="186" y="156"/>
                  </a:cubicBezTo>
                  <a:cubicBezTo>
                    <a:pt x="195" y="149"/>
                    <a:pt x="195" y="149"/>
                    <a:pt x="195" y="149"/>
                  </a:cubicBezTo>
                  <a:cubicBezTo>
                    <a:pt x="196" y="149"/>
                    <a:pt x="198" y="149"/>
                    <a:pt x="198" y="150"/>
                  </a:cubicBezTo>
                  <a:cubicBezTo>
                    <a:pt x="198" y="150"/>
                    <a:pt x="198" y="150"/>
                    <a:pt x="198" y="150"/>
                  </a:cubicBezTo>
                  <a:cubicBezTo>
                    <a:pt x="199" y="151"/>
                    <a:pt x="199" y="152"/>
                    <a:pt x="198" y="153"/>
                  </a:cubicBezTo>
                  <a:cubicBezTo>
                    <a:pt x="198" y="153"/>
                    <a:pt x="198" y="153"/>
                    <a:pt x="198" y="153"/>
                  </a:cubicBezTo>
                  <a:cubicBezTo>
                    <a:pt x="188" y="160"/>
                    <a:pt x="188" y="160"/>
                    <a:pt x="188" y="160"/>
                  </a:cubicBezTo>
                  <a:cubicBezTo>
                    <a:pt x="188" y="160"/>
                    <a:pt x="187" y="160"/>
                    <a:pt x="187" y="160"/>
                  </a:cubicBezTo>
                  <a:cubicBezTo>
                    <a:pt x="187" y="160"/>
                    <a:pt x="187" y="160"/>
                    <a:pt x="187" y="160"/>
                  </a:cubicBezTo>
                  <a:cubicBezTo>
                    <a:pt x="186" y="160"/>
                    <a:pt x="185" y="160"/>
                    <a:pt x="185" y="159"/>
                  </a:cubicBezTo>
                  <a:close/>
                  <a:moveTo>
                    <a:pt x="1" y="152"/>
                  </a:moveTo>
                  <a:cubicBezTo>
                    <a:pt x="1" y="152"/>
                    <a:pt x="1" y="152"/>
                    <a:pt x="1" y="151"/>
                  </a:cubicBezTo>
                  <a:cubicBezTo>
                    <a:pt x="1" y="151"/>
                    <a:pt x="1" y="151"/>
                    <a:pt x="1" y="151"/>
                  </a:cubicBezTo>
                  <a:cubicBezTo>
                    <a:pt x="1" y="151"/>
                    <a:pt x="0" y="150"/>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8"/>
                    <a:pt x="0" y="148"/>
                  </a:cubicBezTo>
                  <a:cubicBezTo>
                    <a:pt x="0" y="148"/>
                    <a:pt x="0" y="148"/>
                    <a:pt x="0" y="148"/>
                  </a:cubicBezTo>
                  <a:cubicBezTo>
                    <a:pt x="0" y="148"/>
                    <a:pt x="0" y="148"/>
                    <a:pt x="0" y="147"/>
                  </a:cubicBezTo>
                  <a:cubicBezTo>
                    <a:pt x="0" y="147"/>
                    <a:pt x="0" y="147"/>
                    <a:pt x="0" y="147"/>
                  </a:cubicBezTo>
                  <a:cubicBezTo>
                    <a:pt x="0" y="139"/>
                    <a:pt x="0" y="139"/>
                    <a:pt x="0" y="139"/>
                  </a:cubicBezTo>
                  <a:cubicBezTo>
                    <a:pt x="0" y="138"/>
                    <a:pt x="1" y="137"/>
                    <a:pt x="2" y="137"/>
                  </a:cubicBezTo>
                  <a:cubicBezTo>
                    <a:pt x="2" y="137"/>
                    <a:pt x="2" y="137"/>
                    <a:pt x="2" y="137"/>
                  </a:cubicBezTo>
                  <a:cubicBezTo>
                    <a:pt x="3" y="137"/>
                    <a:pt x="4" y="138"/>
                    <a:pt x="4" y="139"/>
                  </a:cubicBezTo>
                  <a:cubicBezTo>
                    <a:pt x="4" y="139"/>
                    <a:pt x="4" y="139"/>
                    <a:pt x="4" y="139"/>
                  </a:cubicBezTo>
                  <a:cubicBezTo>
                    <a:pt x="4" y="147"/>
                    <a:pt x="4" y="147"/>
                    <a:pt x="4" y="147"/>
                  </a:cubicBezTo>
                  <a:cubicBezTo>
                    <a:pt x="4" y="147"/>
                    <a:pt x="4" y="148"/>
                    <a:pt x="4" y="148"/>
                  </a:cubicBezTo>
                  <a:cubicBezTo>
                    <a:pt x="4" y="148"/>
                    <a:pt x="4" y="148"/>
                    <a:pt x="4" y="148"/>
                  </a:cubicBezTo>
                  <a:cubicBezTo>
                    <a:pt x="4" y="148"/>
                    <a:pt x="4" y="148"/>
                    <a:pt x="4" y="148"/>
                  </a:cubicBezTo>
                  <a:cubicBezTo>
                    <a:pt x="4" y="148"/>
                    <a:pt x="4" y="148"/>
                    <a:pt x="4" y="148"/>
                  </a:cubicBezTo>
                  <a:cubicBezTo>
                    <a:pt x="4" y="149"/>
                    <a:pt x="4" y="149"/>
                    <a:pt x="4" y="149"/>
                  </a:cubicBezTo>
                  <a:cubicBezTo>
                    <a:pt x="4" y="149"/>
                    <a:pt x="4" y="149"/>
                    <a:pt x="4" y="149"/>
                  </a:cubicBezTo>
                  <a:cubicBezTo>
                    <a:pt x="4" y="149"/>
                    <a:pt x="4" y="149"/>
                    <a:pt x="4" y="149"/>
                  </a:cubicBezTo>
                  <a:cubicBezTo>
                    <a:pt x="4" y="149"/>
                    <a:pt x="4" y="149"/>
                    <a:pt x="4" y="149"/>
                  </a:cubicBezTo>
                  <a:cubicBezTo>
                    <a:pt x="4" y="149"/>
                    <a:pt x="4" y="150"/>
                    <a:pt x="5" y="150"/>
                  </a:cubicBezTo>
                  <a:cubicBezTo>
                    <a:pt x="5" y="150"/>
                    <a:pt x="5" y="150"/>
                    <a:pt x="5" y="150"/>
                  </a:cubicBezTo>
                  <a:cubicBezTo>
                    <a:pt x="5" y="150"/>
                    <a:pt x="5" y="151"/>
                    <a:pt x="5" y="151"/>
                  </a:cubicBezTo>
                  <a:cubicBezTo>
                    <a:pt x="5" y="151"/>
                    <a:pt x="5" y="151"/>
                    <a:pt x="5" y="151"/>
                  </a:cubicBezTo>
                  <a:cubicBezTo>
                    <a:pt x="5" y="152"/>
                    <a:pt x="4" y="153"/>
                    <a:pt x="3" y="153"/>
                  </a:cubicBezTo>
                  <a:cubicBezTo>
                    <a:pt x="3" y="153"/>
                    <a:pt x="3" y="153"/>
                    <a:pt x="3" y="153"/>
                  </a:cubicBezTo>
                  <a:cubicBezTo>
                    <a:pt x="3" y="153"/>
                    <a:pt x="3" y="153"/>
                    <a:pt x="3" y="153"/>
                  </a:cubicBezTo>
                  <a:cubicBezTo>
                    <a:pt x="3" y="153"/>
                    <a:pt x="3" y="153"/>
                    <a:pt x="3" y="153"/>
                  </a:cubicBezTo>
                  <a:cubicBezTo>
                    <a:pt x="2" y="153"/>
                    <a:pt x="1" y="153"/>
                    <a:pt x="1" y="152"/>
                  </a:cubicBezTo>
                  <a:close/>
                  <a:moveTo>
                    <a:pt x="199" y="141"/>
                  </a:moveTo>
                  <a:cubicBezTo>
                    <a:pt x="199" y="129"/>
                    <a:pt x="199" y="129"/>
                    <a:pt x="199" y="129"/>
                  </a:cubicBezTo>
                  <a:cubicBezTo>
                    <a:pt x="199" y="128"/>
                    <a:pt x="200" y="127"/>
                    <a:pt x="201" y="127"/>
                  </a:cubicBezTo>
                  <a:cubicBezTo>
                    <a:pt x="201" y="127"/>
                    <a:pt x="201" y="127"/>
                    <a:pt x="201" y="127"/>
                  </a:cubicBezTo>
                  <a:cubicBezTo>
                    <a:pt x="203" y="127"/>
                    <a:pt x="203" y="128"/>
                    <a:pt x="203" y="129"/>
                  </a:cubicBezTo>
                  <a:cubicBezTo>
                    <a:pt x="203" y="129"/>
                    <a:pt x="203" y="129"/>
                    <a:pt x="203" y="129"/>
                  </a:cubicBezTo>
                  <a:cubicBezTo>
                    <a:pt x="203" y="141"/>
                    <a:pt x="203" y="141"/>
                    <a:pt x="203" y="141"/>
                  </a:cubicBezTo>
                  <a:cubicBezTo>
                    <a:pt x="203" y="142"/>
                    <a:pt x="203" y="143"/>
                    <a:pt x="201" y="143"/>
                  </a:cubicBezTo>
                  <a:cubicBezTo>
                    <a:pt x="201" y="143"/>
                    <a:pt x="201" y="143"/>
                    <a:pt x="201" y="143"/>
                  </a:cubicBezTo>
                  <a:cubicBezTo>
                    <a:pt x="200" y="143"/>
                    <a:pt x="199" y="142"/>
                    <a:pt x="199" y="141"/>
                  </a:cubicBezTo>
                  <a:close/>
                  <a:moveTo>
                    <a:pt x="2" y="129"/>
                  </a:moveTo>
                  <a:cubicBezTo>
                    <a:pt x="1" y="129"/>
                    <a:pt x="0" y="129"/>
                    <a:pt x="0" y="127"/>
                  </a:cubicBezTo>
                  <a:cubicBezTo>
                    <a:pt x="0" y="127"/>
                    <a:pt x="0" y="127"/>
                    <a:pt x="0" y="127"/>
                  </a:cubicBezTo>
                  <a:cubicBezTo>
                    <a:pt x="0" y="127"/>
                    <a:pt x="0" y="126"/>
                    <a:pt x="0" y="125"/>
                  </a:cubicBezTo>
                  <a:cubicBezTo>
                    <a:pt x="0" y="125"/>
                    <a:pt x="0" y="125"/>
                    <a:pt x="0" y="125"/>
                  </a:cubicBezTo>
                  <a:cubicBezTo>
                    <a:pt x="0" y="125"/>
                    <a:pt x="1" y="124"/>
                    <a:pt x="1" y="124"/>
                  </a:cubicBezTo>
                  <a:cubicBezTo>
                    <a:pt x="1" y="124"/>
                    <a:pt x="1" y="124"/>
                    <a:pt x="1" y="124"/>
                  </a:cubicBezTo>
                  <a:cubicBezTo>
                    <a:pt x="1" y="124"/>
                    <a:pt x="1" y="124"/>
                    <a:pt x="1" y="124"/>
                  </a:cubicBezTo>
                  <a:cubicBezTo>
                    <a:pt x="1" y="124"/>
                    <a:pt x="1" y="124"/>
                    <a:pt x="1" y="124"/>
                  </a:cubicBezTo>
                  <a:cubicBezTo>
                    <a:pt x="1" y="124"/>
                    <a:pt x="1" y="124"/>
                    <a:pt x="1" y="124"/>
                  </a:cubicBezTo>
                  <a:cubicBezTo>
                    <a:pt x="1" y="124"/>
                    <a:pt x="1" y="124"/>
                    <a:pt x="1" y="124"/>
                  </a:cubicBezTo>
                  <a:cubicBezTo>
                    <a:pt x="1" y="124"/>
                    <a:pt x="1" y="124"/>
                    <a:pt x="1" y="124"/>
                  </a:cubicBezTo>
                  <a:cubicBezTo>
                    <a:pt x="1" y="124"/>
                    <a:pt x="1" y="124"/>
                    <a:pt x="1" y="124"/>
                  </a:cubicBezTo>
                  <a:cubicBezTo>
                    <a:pt x="1" y="123"/>
                    <a:pt x="1" y="123"/>
                    <a:pt x="1" y="123"/>
                  </a:cubicBezTo>
                  <a:cubicBezTo>
                    <a:pt x="1" y="123"/>
                    <a:pt x="1" y="123"/>
                    <a:pt x="1" y="123"/>
                  </a:cubicBezTo>
                  <a:cubicBezTo>
                    <a:pt x="1" y="122"/>
                    <a:pt x="2" y="121"/>
                    <a:pt x="2" y="120"/>
                  </a:cubicBezTo>
                  <a:cubicBezTo>
                    <a:pt x="2" y="120"/>
                    <a:pt x="2" y="120"/>
                    <a:pt x="2" y="120"/>
                  </a:cubicBezTo>
                  <a:cubicBezTo>
                    <a:pt x="2" y="120"/>
                    <a:pt x="2" y="120"/>
                    <a:pt x="2" y="120"/>
                  </a:cubicBezTo>
                  <a:cubicBezTo>
                    <a:pt x="2" y="120"/>
                    <a:pt x="2" y="120"/>
                    <a:pt x="2" y="120"/>
                  </a:cubicBezTo>
                  <a:cubicBezTo>
                    <a:pt x="2" y="119"/>
                    <a:pt x="3" y="119"/>
                    <a:pt x="3" y="119"/>
                  </a:cubicBezTo>
                  <a:cubicBezTo>
                    <a:pt x="3" y="119"/>
                    <a:pt x="3" y="119"/>
                    <a:pt x="3" y="119"/>
                  </a:cubicBezTo>
                  <a:cubicBezTo>
                    <a:pt x="3" y="119"/>
                    <a:pt x="3" y="118"/>
                    <a:pt x="4" y="118"/>
                  </a:cubicBezTo>
                  <a:cubicBezTo>
                    <a:pt x="4" y="118"/>
                    <a:pt x="4" y="118"/>
                    <a:pt x="4" y="118"/>
                  </a:cubicBezTo>
                  <a:cubicBezTo>
                    <a:pt x="4" y="117"/>
                    <a:pt x="4" y="117"/>
                    <a:pt x="4" y="117"/>
                  </a:cubicBezTo>
                  <a:cubicBezTo>
                    <a:pt x="4" y="117"/>
                    <a:pt x="4" y="117"/>
                    <a:pt x="4" y="117"/>
                  </a:cubicBezTo>
                  <a:cubicBezTo>
                    <a:pt x="5" y="117"/>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6" y="115"/>
                    <a:pt x="8" y="115"/>
                    <a:pt x="8" y="116"/>
                  </a:cubicBezTo>
                  <a:cubicBezTo>
                    <a:pt x="8" y="116"/>
                    <a:pt x="8" y="116"/>
                    <a:pt x="8" y="116"/>
                  </a:cubicBezTo>
                  <a:cubicBezTo>
                    <a:pt x="9" y="117"/>
                    <a:pt x="9" y="118"/>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7" y="119"/>
                    <a:pt x="7" y="120"/>
                  </a:cubicBezTo>
                  <a:cubicBezTo>
                    <a:pt x="7" y="120"/>
                    <a:pt x="7" y="120"/>
                    <a:pt x="7" y="120"/>
                  </a:cubicBezTo>
                  <a:cubicBezTo>
                    <a:pt x="7" y="120"/>
                    <a:pt x="7" y="120"/>
                    <a:pt x="7" y="120"/>
                  </a:cubicBezTo>
                  <a:cubicBezTo>
                    <a:pt x="7" y="120"/>
                    <a:pt x="7" y="120"/>
                    <a:pt x="7" y="120"/>
                  </a:cubicBezTo>
                  <a:cubicBezTo>
                    <a:pt x="7" y="120"/>
                    <a:pt x="6" y="121"/>
                    <a:pt x="6" y="121"/>
                  </a:cubicBezTo>
                  <a:cubicBezTo>
                    <a:pt x="6" y="121"/>
                    <a:pt x="6" y="121"/>
                    <a:pt x="6" y="121"/>
                  </a:cubicBezTo>
                  <a:cubicBezTo>
                    <a:pt x="6" y="121"/>
                    <a:pt x="6" y="122"/>
                    <a:pt x="6" y="122"/>
                  </a:cubicBezTo>
                  <a:cubicBezTo>
                    <a:pt x="6" y="122"/>
                    <a:pt x="6" y="122"/>
                    <a:pt x="6" y="122"/>
                  </a:cubicBezTo>
                  <a:cubicBezTo>
                    <a:pt x="6" y="122"/>
                    <a:pt x="6" y="122"/>
                    <a:pt x="6" y="122"/>
                  </a:cubicBezTo>
                  <a:cubicBezTo>
                    <a:pt x="6" y="122"/>
                    <a:pt x="6" y="122"/>
                    <a:pt x="6" y="122"/>
                  </a:cubicBezTo>
                  <a:cubicBezTo>
                    <a:pt x="5" y="123"/>
                    <a:pt x="5" y="123"/>
                    <a:pt x="5" y="124"/>
                  </a:cubicBezTo>
                  <a:cubicBezTo>
                    <a:pt x="5" y="124"/>
                    <a:pt x="5" y="124"/>
                    <a:pt x="5" y="124"/>
                  </a:cubicBezTo>
                  <a:cubicBezTo>
                    <a:pt x="5" y="124"/>
                    <a:pt x="5" y="125"/>
                    <a:pt x="5" y="125"/>
                  </a:cubicBezTo>
                  <a:cubicBezTo>
                    <a:pt x="5" y="125"/>
                    <a:pt x="5" y="125"/>
                    <a:pt x="5" y="125"/>
                  </a:cubicBezTo>
                  <a:cubicBezTo>
                    <a:pt x="5" y="125"/>
                    <a:pt x="5" y="125"/>
                    <a:pt x="5" y="125"/>
                  </a:cubicBezTo>
                  <a:cubicBezTo>
                    <a:pt x="5" y="125"/>
                    <a:pt x="5" y="125"/>
                    <a:pt x="5" y="125"/>
                  </a:cubicBezTo>
                  <a:cubicBezTo>
                    <a:pt x="5" y="125"/>
                    <a:pt x="5" y="125"/>
                    <a:pt x="5" y="125"/>
                  </a:cubicBezTo>
                  <a:cubicBezTo>
                    <a:pt x="5" y="125"/>
                    <a:pt x="5" y="125"/>
                    <a:pt x="5" y="125"/>
                  </a:cubicBezTo>
                  <a:cubicBezTo>
                    <a:pt x="5" y="125"/>
                    <a:pt x="5" y="125"/>
                    <a:pt x="5" y="125"/>
                  </a:cubicBezTo>
                  <a:cubicBezTo>
                    <a:pt x="5" y="125"/>
                    <a:pt x="5" y="125"/>
                    <a:pt x="5" y="125"/>
                  </a:cubicBezTo>
                  <a:cubicBezTo>
                    <a:pt x="4" y="125"/>
                    <a:pt x="4" y="126"/>
                    <a:pt x="4" y="126"/>
                  </a:cubicBezTo>
                  <a:cubicBezTo>
                    <a:pt x="4" y="126"/>
                    <a:pt x="4" y="126"/>
                    <a:pt x="4" y="126"/>
                  </a:cubicBezTo>
                  <a:cubicBezTo>
                    <a:pt x="4" y="126"/>
                    <a:pt x="4" y="127"/>
                    <a:pt x="4" y="127"/>
                  </a:cubicBezTo>
                  <a:cubicBezTo>
                    <a:pt x="4" y="127"/>
                    <a:pt x="4" y="127"/>
                    <a:pt x="4" y="127"/>
                  </a:cubicBezTo>
                  <a:cubicBezTo>
                    <a:pt x="4" y="129"/>
                    <a:pt x="3" y="129"/>
                    <a:pt x="2" y="129"/>
                  </a:cubicBezTo>
                  <a:cubicBezTo>
                    <a:pt x="2" y="129"/>
                    <a:pt x="2" y="129"/>
                    <a:pt x="2" y="129"/>
                  </a:cubicBezTo>
                  <a:cubicBezTo>
                    <a:pt x="2" y="129"/>
                    <a:pt x="2" y="129"/>
                    <a:pt x="2" y="129"/>
                  </a:cubicBezTo>
                  <a:close/>
                  <a:moveTo>
                    <a:pt x="199" y="117"/>
                  </a:moveTo>
                  <a:cubicBezTo>
                    <a:pt x="199" y="115"/>
                    <a:pt x="199" y="115"/>
                    <a:pt x="199" y="115"/>
                  </a:cubicBezTo>
                  <a:cubicBezTo>
                    <a:pt x="199" y="113"/>
                    <a:pt x="198" y="111"/>
                    <a:pt x="196" y="110"/>
                  </a:cubicBezTo>
                  <a:cubicBezTo>
                    <a:pt x="196" y="110"/>
                    <a:pt x="196" y="110"/>
                    <a:pt x="196" y="110"/>
                  </a:cubicBezTo>
                  <a:cubicBezTo>
                    <a:pt x="195" y="109"/>
                    <a:pt x="195" y="109"/>
                    <a:pt x="195" y="109"/>
                  </a:cubicBezTo>
                  <a:cubicBezTo>
                    <a:pt x="194" y="108"/>
                    <a:pt x="194" y="107"/>
                    <a:pt x="194" y="106"/>
                  </a:cubicBezTo>
                  <a:cubicBezTo>
                    <a:pt x="194" y="106"/>
                    <a:pt x="194" y="106"/>
                    <a:pt x="194" y="106"/>
                  </a:cubicBezTo>
                  <a:cubicBezTo>
                    <a:pt x="195" y="105"/>
                    <a:pt x="196" y="105"/>
                    <a:pt x="197" y="105"/>
                  </a:cubicBezTo>
                  <a:cubicBezTo>
                    <a:pt x="197" y="105"/>
                    <a:pt x="197" y="105"/>
                    <a:pt x="197" y="105"/>
                  </a:cubicBezTo>
                  <a:cubicBezTo>
                    <a:pt x="198" y="106"/>
                    <a:pt x="198" y="106"/>
                    <a:pt x="198" y="106"/>
                  </a:cubicBezTo>
                  <a:cubicBezTo>
                    <a:pt x="202" y="108"/>
                    <a:pt x="203" y="111"/>
                    <a:pt x="203" y="115"/>
                  </a:cubicBezTo>
                  <a:cubicBezTo>
                    <a:pt x="203" y="115"/>
                    <a:pt x="203" y="115"/>
                    <a:pt x="203" y="115"/>
                  </a:cubicBezTo>
                  <a:cubicBezTo>
                    <a:pt x="203" y="117"/>
                    <a:pt x="203" y="117"/>
                    <a:pt x="203" y="117"/>
                  </a:cubicBezTo>
                  <a:cubicBezTo>
                    <a:pt x="203" y="118"/>
                    <a:pt x="203" y="119"/>
                    <a:pt x="201" y="119"/>
                  </a:cubicBezTo>
                  <a:cubicBezTo>
                    <a:pt x="201" y="119"/>
                    <a:pt x="201" y="119"/>
                    <a:pt x="201" y="119"/>
                  </a:cubicBezTo>
                  <a:cubicBezTo>
                    <a:pt x="200" y="119"/>
                    <a:pt x="199" y="118"/>
                    <a:pt x="199" y="117"/>
                  </a:cubicBezTo>
                  <a:close/>
                  <a:moveTo>
                    <a:pt x="10" y="108"/>
                  </a:moveTo>
                  <a:cubicBezTo>
                    <a:pt x="10" y="108"/>
                    <a:pt x="10" y="106"/>
                    <a:pt x="11" y="106"/>
                  </a:cubicBezTo>
                  <a:cubicBezTo>
                    <a:pt x="11" y="106"/>
                    <a:pt x="11" y="106"/>
                    <a:pt x="11" y="106"/>
                  </a:cubicBezTo>
                  <a:cubicBezTo>
                    <a:pt x="11" y="105"/>
                    <a:pt x="12" y="105"/>
                    <a:pt x="13" y="104"/>
                  </a:cubicBezTo>
                  <a:cubicBezTo>
                    <a:pt x="13" y="104"/>
                    <a:pt x="13" y="104"/>
                    <a:pt x="13" y="104"/>
                  </a:cubicBezTo>
                  <a:cubicBezTo>
                    <a:pt x="13" y="104"/>
                    <a:pt x="13" y="104"/>
                    <a:pt x="12" y="104"/>
                  </a:cubicBezTo>
                  <a:cubicBezTo>
                    <a:pt x="12" y="104"/>
                    <a:pt x="12" y="104"/>
                    <a:pt x="12" y="104"/>
                  </a:cubicBezTo>
                  <a:cubicBezTo>
                    <a:pt x="11" y="104"/>
                    <a:pt x="11" y="103"/>
                    <a:pt x="11" y="102"/>
                  </a:cubicBezTo>
                  <a:cubicBezTo>
                    <a:pt x="11" y="102"/>
                    <a:pt x="11" y="102"/>
                    <a:pt x="11" y="102"/>
                  </a:cubicBezTo>
                  <a:cubicBezTo>
                    <a:pt x="11" y="100"/>
                    <a:pt x="12" y="100"/>
                    <a:pt x="13" y="100"/>
                  </a:cubicBezTo>
                  <a:cubicBezTo>
                    <a:pt x="13" y="100"/>
                    <a:pt x="13" y="100"/>
                    <a:pt x="13" y="100"/>
                  </a:cubicBezTo>
                  <a:cubicBezTo>
                    <a:pt x="14" y="100"/>
                    <a:pt x="15" y="100"/>
                    <a:pt x="16" y="100"/>
                  </a:cubicBezTo>
                  <a:cubicBezTo>
                    <a:pt x="16" y="100"/>
                    <a:pt x="16" y="100"/>
                    <a:pt x="16" y="100"/>
                  </a:cubicBezTo>
                  <a:cubicBezTo>
                    <a:pt x="18" y="100"/>
                    <a:pt x="18" y="102"/>
                    <a:pt x="19" y="102"/>
                  </a:cubicBezTo>
                  <a:cubicBezTo>
                    <a:pt x="19" y="102"/>
                    <a:pt x="19" y="102"/>
                    <a:pt x="19" y="102"/>
                  </a:cubicBezTo>
                  <a:cubicBezTo>
                    <a:pt x="19" y="103"/>
                    <a:pt x="19" y="104"/>
                    <a:pt x="19" y="105"/>
                  </a:cubicBezTo>
                  <a:cubicBezTo>
                    <a:pt x="19" y="105"/>
                    <a:pt x="19" y="105"/>
                    <a:pt x="19" y="105"/>
                  </a:cubicBezTo>
                  <a:cubicBezTo>
                    <a:pt x="19" y="105"/>
                    <a:pt x="19" y="106"/>
                    <a:pt x="19" y="106"/>
                  </a:cubicBezTo>
                  <a:cubicBezTo>
                    <a:pt x="19" y="106"/>
                    <a:pt x="19" y="106"/>
                    <a:pt x="19" y="106"/>
                  </a:cubicBezTo>
                  <a:cubicBezTo>
                    <a:pt x="18" y="106"/>
                    <a:pt x="18" y="107"/>
                    <a:pt x="17" y="108"/>
                  </a:cubicBezTo>
                  <a:cubicBezTo>
                    <a:pt x="17" y="108"/>
                    <a:pt x="17" y="108"/>
                    <a:pt x="17" y="108"/>
                  </a:cubicBezTo>
                  <a:cubicBezTo>
                    <a:pt x="15" y="108"/>
                    <a:pt x="14" y="108"/>
                    <a:pt x="13" y="109"/>
                  </a:cubicBezTo>
                  <a:cubicBezTo>
                    <a:pt x="13" y="109"/>
                    <a:pt x="13" y="109"/>
                    <a:pt x="13" y="109"/>
                  </a:cubicBezTo>
                  <a:cubicBezTo>
                    <a:pt x="13" y="109"/>
                    <a:pt x="12" y="109"/>
                    <a:pt x="12" y="109"/>
                  </a:cubicBezTo>
                  <a:cubicBezTo>
                    <a:pt x="12" y="109"/>
                    <a:pt x="12" y="109"/>
                    <a:pt x="12" y="109"/>
                  </a:cubicBezTo>
                  <a:cubicBezTo>
                    <a:pt x="11" y="109"/>
                    <a:pt x="11" y="109"/>
                    <a:pt x="10" y="108"/>
                  </a:cubicBezTo>
                  <a:close/>
                  <a:moveTo>
                    <a:pt x="185" y="103"/>
                  </a:moveTo>
                  <a:cubicBezTo>
                    <a:pt x="184" y="102"/>
                    <a:pt x="184" y="102"/>
                    <a:pt x="184" y="102"/>
                  </a:cubicBezTo>
                  <a:cubicBezTo>
                    <a:pt x="183" y="102"/>
                    <a:pt x="183" y="101"/>
                    <a:pt x="183" y="101"/>
                  </a:cubicBezTo>
                  <a:cubicBezTo>
                    <a:pt x="183" y="101"/>
                    <a:pt x="183" y="101"/>
                    <a:pt x="183" y="101"/>
                  </a:cubicBezTo>
                  <a:cubicBezTo>
                    <a:pt x="183" y="100"/>
                    <a:pt x="183" y="99"/>
                    <a:pt x="184" y="99"/>
                  </a:cubicBezTo>
                  <a:cubicBezTo>
                    <a:pt x="184" y="99"/>
                    <a:pt x="184" y="99"/>
                    <a:pt x="184" y="99"/>
                  </a:cubicBezTo>
                  <a:cubicBezTo>
                    <a:pt x="193" y="93"/>
                    <a:pt x="193" y="93"/>
                    <a:pt x="193" y="93"/>
                  </a:cubicBezTo>
                  <a:cubicBezTo>
                    <a:pt x="194" y="93"/>
                    <a:pt x="196" y="93"/>
                    <a:pt x="196" y="94"/>
                  </a:cubicBezTo>
                  <a:cubicBezTo>
                    <a:pt x="196" y="94"/>
                    <a:pt x="196" y="94"/>
                    <a:pt x="196" y="94"/>
                  </a:cubicBezTo>
                  <a:cubicBezTo>
                    <a:pt x="197" y="95"/>
                    <a:pt x="196" y="96"/>
                    <a:pt x="195" y="97"/>
                  </a:cubicBezTo>
                  <a:cubicBezTo>
                    <a:pt x="195" y="97"/>
                    <a:pt x="195" y="97"/>
                    <a:pt x="195" y="97"/>
                  </a:cubicBezTo>
                  <a:cubicBezTo>
                    <a:pt x="188" y="101"/>
                    <a:pt x="188" y="101"/>
                    <a:pt x="188" y="101"/>
                  </a:cubicBezTo>
                  <a:cubicBezTo>
                    <a:pt x="187" y="102"/>
                    <a:pt x="187" y="102"/>
                    <a:pt x="187" y="102"/>
                  </a:cubicBezTo>
                  <a:cubicBezTo>
                    <a:pt x="187" y="102"/>
                    <a:pt x="187" y="102"/>
                    <a:pt x="187" y="102"/>
                  </a:cubicBezTo>
                  <a:cubicBezTo>
                    <a:pt x="187" y="103"/>
                    <a:pt x="186" y="103"/>
                    <a:pt x="186" y="103"/>
                  </a:cubicBezTo>
                  <a:cubicBezTo>
                    <a:pt x="186" y="103"/>
                    <a:pt x="186" y="103"/>
                    <a:pt x="186" y="103"/>
                  </a:cubicBezTo>
                  <a:cubicBezTo>
                    <a:pt x="185" y="103"/>
                    <a:pt x="185" y="103"/>
                    <a:pt x="185" y="103"/>
                  </a:cubicBezTo>
                  <a:close/>
                  <a:moveTo>
                    <a:pt x="2" y="96"/>
                  </a:moveTo>
                  <a:cubicBezTo>
                    <a:pt x="2" y="96"/>
                    <a:pt x="2" y="96"/>
                    <a:pt x="2" y="96"/>
                  </a:cubicBezTo>
                  <a:cubicBezTo>
                    <a:pt x="2" y="96"/>
                    <a:pt x="2" y="96"/>
                    <a:pt x="2" y="96"/>
                  </a:cubicBezTo>
                  <a:cubicBezTo>
                    <a:pt x="2" y="95"/>
                    <a:pt x="2" y="95"/>
                    <a:pt x="1" y="95"/>
                  </a:cubicBezTo>
                  <a:cubicBezTo>
                    <a:pt x="1" y="95"/>
                    <a:pt x="1" y="95"/>
                    <a:pt x="1" y="95"/>
                  </a:cubicBezTo>
                  <a:cubicBezTo>
                    <a:pt x="1" y="94"/>
                    <a:pt x="1" y="94"/>
                    <a:pt x="1" y="94"/>
                  </a:cubicBezTo>
                  <a:cubicBezTo>
                    <a:pt x="1" y="94"/>
                    <a:pt x="1" y="93"/>
                    <a:pt x="1" y="93"/>
                  </a:cubicBezTo>
                  <a:cubicBezTo>
                    <a:pt x="1" y="93"/>
                    <a:pt x="1" y="93"/>
                    <a:pt x="1" y="93"/>
                  </a:cubicBezTo>
                  <a:cubicBezTo>
                    <a:pt x="1" y="92"/>
                    <a:pt x="0" y="91"/>
                    <a:pt x="0" y="91"/>
                  </a:cubicBezTo>
                  <a:cubicBezTo>
                    <a:pt x="0" y="91"/>
                    <a:pt x="0" y="91"/>
                    <a:pt x="0" y="91"/>
                  </a:cubicBezTo>
                  <a:cubicBezTo>
                    <a:pt x="0" y="90"/>
                    <a:pt x="0" y="90"/>
                    <a:pt x="0" y="90"/>
                  </a:cubicBezTo>
                  <a:cubicBezTo>
                    <a:pt x="0" y="90"/>
                    <a:pt x="0" y="90"/>
                    <a:pt x="0" y="90"/>
                  </a:cubicBezTo>
                  <a:cubicBezTo>
                    <a:pt x="0" y="90"/>
                    <a:pt x="0" y="89"/>
                    <a:pt x="0" y="89"/>
                  </a:cubicBezTo>
                  <a:cubicBezTo>
                    <a:pt x="0" y="89"/>
                    <a:pt x="0" y="89"/>
                    <a:pt x="0" y="89"/>
                  </a:cubicBezTo>
                  <a:cubicBezTo>
                    <a:pt x="0" y="83"/>
                    <a:pt x="0" y="83"/>
                    <a:pt x="0" y="83"/>
                  </a:cubicBezTo>
                  <a:cubicBezTo>
                    <a:pt x="0" y="82"/>
                    <a:pt x="1" y="81"/>
                    <a:pt x="2" y="81"/>
                  </a:cubicBezTo>
                  <a:cubicBezTo>
                    <a:pt x="2" y="81"/>
                    <a:pt x="2" y="81"/>
                    <a:pt x="2" y="81"/>
                  </a:cubicBezTo>
                  <a:cubicBezTo>
                    <a:pt x="3" y="81"/>
                    <a:pt x="4" y="82"/>
                    <a:pt x="4" y="83"/>
                  </a:cubicBezTo>
                  <a:cubicBezTo>
                    <a:pt x="4" y="83"/>
                    <a:pt x="4" y="83"/>
                    <a:pt x="4" y="83"/>
                  </a:cubicBezTo>
                  <a:cubicBezTo>
                    <a:pt x="4" y="89"/>
                    <a:pt x="4" y="89"/>
                    <a:pt x="4" y="89"/>
                  </a:cubicBezTo>
                  <a:cubicBezTo>
                    <a:pt x="4" y="89"/>
                    <a:pt x="4" y="89"/>
                    <a:pt x="4" y="90"/>
                  </a:cubicBezTo>
                  <a:cubicBezTo>
                    <a:pt x="4" y="90"/>
                    <a:pt x="4" y="90"/>
                    <a:pt x="4" y="90"/>
                  </a:cubicBezTo>
                  <a:cubicBezTo>
                    <a:pt x="4" y="90"/>
                    <a:pt x="4" y="90"/>
                    <a:pt x="4" y="90"/>
                  </a:cubicBezTo>
                  <a:cubicBezTo>
                    <a:pt x="4" y="90"/>
                    <a:pt x="4" y="90"/>
                    <a:pt x="4" y="90"/>
                  </a:cubicBezTo>
                  <a:cubicBezTo>
                    <a:pt x="4" y="91"/>
                    <a:pt x="4" y="91"/>
                    <a:pt x="5" y="92"/>
                  </a:cubicBezTo>
                  <a:cubicBezTo>
                    <a:pt x="5" y="92"/>
                    <a:pt x="5" y="92"/>
                    <a:pt x="5" y="92"/>
                  </a:cubicBezTo>
                  <a:cubicBezTo>
                    <a:pt x="5" y="92"/>
                    <a:pt x="5" y="92"/>
                    <a:pt x="5" y="93"/>
                  </a:cubicBezTo>
                  <a:cubicBezTo>
                    <a:pt x="5" y="93"/>
                    <a:pt x="5" y="93"/>
                    <a:pt x="5" y="93"/>
                  </a:cubicBezTo>
                  <a:cubicBezTo>
                    <a:pt x="5" y="93"/>
                    <a:pt x="5" y="93"/>
                    <a:pt x="5" y="93"/>
                  </a:cubicBezTo>
                  <a:cubicBezTo>
                    <a:pt x="5" y="93"/>
                    <a:pt x="5" y="94"/>
                    <a:pt x="5" y="94"/>
                  </a:cubicBezTo>
                  <a:cubicBezTo>
                    <a:pt x="5" y="94"/>
                    <a:pt x="5" y="94"/>
                    <a:pt x="5" y="94"/>
                  </a:cubicBezTo>
                  <a:cubicBezTo>
                    <a:pt x="5" y="94"/>
                    <a:pt x="5" y="94"/>
                    <a:pt x="5" y="94"/>
                  </a:cubicBezTo>
                  <a:cubicBezTo>
                    <a:pt x="5" y="94"/>
                    <a:pt x="5" y="94"/>
                    <a:pt x="5" y="94"/>
                  </a:cubicBezTo>
                  <a:cubicBezTo>
                    <a:pt x="6" y="95"/>
                    <a:pt x="6" y="96"/>
                    <a:pt x="5" y="97"/>
                  </a:cubicBezTo>
                  <a:cubicBezTo>
                    <a:pt x="5" y="97"/>
                    <a:pt x="5" y="97"/>
                    <a:pt x="5" y="97"/>
                  </a:cubicBezTo>
                  <a:cubicBezTo>
                    <a:pt x="4" y="97"/>
                    <a:pt x="4" y="97"/>
                    <a:pt x="4" y="97"/>
                  </a:cubicBezTo>
                  <a:cubicBezTo>
                    <a:pt x="4" y="97"/>
                    <a:pt x="4" y="97"/>
                    <a:pt x="4" y="97"/>
                  </a:cubicBezTo>
                  <a:cubicBezTo>
                    <a:pt x="3" y="97"/>
                    <a:pt x="2" y="96"/>
                    <a:pt x="2" y="96"/>
                  </a:cubicBezTo>
                  <a:close/>
                  <a:moveTo>
                    <a:pt x="199" y="86"/>
                  </a:moveTo>
                  <a:cubicBezTo>
                    <a:pt x="199" y="74"/>
                    <a:pt x="199" y="74"/>
                    <a:pt x="199" y="74"/>
                  </a:cubicBezTo>
                  <a:cubicBezTo>
                    <a:pt x="199" y="73"/>
                    <a:pt x="200" y="72"/>
                    <a:pt x="201" y="72"/>
                  </a:cubicBezTo>
                  <a:cubicBezTo>
                    <a:pt x="201" y="72"/>
                    <a:pt x="201" y="72"/>
                    <a:pt x="201" y="72"/>
                  </a:cubicBezTo>
                  <a:cubicBezTo>
                    <a:pt x="203" y="72"/>
                    <a:pt x="203" y="73"/>
                    <a:pt x="203" y="74"/>
                  </a:cubicBezTo>
                  <a:cubicBezTo>
                    <a:pt x="203" y="74"/>
                    <a:pt x="203" y="74"/>
                    <a:pt x="203" y="74"/>
                  </a:cubicBezTo>
                  <a:cubicBezTo>
                    <a:pt x="203" y="86"/>
                    <a:pt x="203" y="86"/>
                    <a:pt x="203" y="86"/>
                  </a:cubicBezTo>
                  <a:cubicBezTo>
                    <a:pt x="203" y="87"/>
                    <a:pt x="203" y="88"/>
                    <a:pt x="201" y="88"/>
                  </a:cubicBezTo>
                  <a:cubicBezTo>
                    <a:pt x="201" y="88"/>
                    <a:pt x="201" y="88"/>
                    <a:pt x="201" y="88"/>
                  </a:cubicBezTo>
                  <a:cubicBezTo>
                    <a:pt x="200" y="88"/>
                    <a:pt x="199" y="87"/>
                    <a:pt x="199" y="86"/>
                  </a:cubicBezTo>
                  <a:close/>
                  <a:moveTo>
                    <a:pt x="0" y="71"/>
                  </a:moveTo>
                  <a:cubicBezTo>
                    <a:pt x="0" y="69"/>
                    <a:pt x="0" y="69"/>
                    <a:pt x="0" y="69"/>
                  </a:cubicBezTo>
                  <a:cubicBezTo>
                    <a:pt x="0" y="68"/>
                    <a:pt x="0" y="67"/>
                    <a:pt x="0" y="66"/>
                  </a:cubicBezTo>
                  <a:cubicBezTo>
                    <a:pt x="0" y="66"/>
                    <a:pt x="0" y="66"/>
                    <a:pt x="0" y="66"/>
                  </a:cubicBezTo>
                  <a:cubicBezTo>
                    <a:pt x="0" y="66"/>
                    <a:pt x="1" y="66"/>
                    <a:pt x="1" y="65"/>
                  </a:cubicBezTo>
                  <a:cubicBezTo>
                    <a:pt x="1" y="65"/>
                    <a:pt x="1" y="65"/>
                    <a:pt x="1" y="65"/>
                  </a:cubicBezTo>
                  <a:cubicBezTo>
                    <a:pt x="1" y="65"/>
                    <a:pt x="1" y="65"/>
                    <a:pt x="1" y="65"/>
                  </a:cubicBezTo>
                  <a:cubicBezTo>
                    <a:pt x="1" y="65"/>
                    <a:pt x="1" y="65"/>
                    <a:pt x="1" y="65"/>
                  </a:cubicBezTo>
                  <a:cubicBezTo>
                    <a:pt x="1" y="65"/>
                    <a:pt x="1" y="65"/>
                    <a:pt x="1" y="65"/>
                  </a:cubicBezTo>
                  <a:cubicBezTo>
                    <a:pt x="1" y="65"/>
                    <a:pt x="1" y="65"/>
                    <a:pt x="1" y="65"/>
                  </a:cubicBezTo>
                  <a:cubicBezTo>
                    <a:pt x="1" y="65"/>
                    <a:pt x="1" y="65"/>
                    <a:pt x="1" y="65"/>
                  </a:cubicBezTo>
                  <a:cubicBezTo>
                    <a:pt x="1" y="65"/>
                    <a:pt x="1" y="65"/>
                    <a:pt x="1" y="65"/>
                  </a:cubicBezTo>
                  <a:cubicBezTo>
                    <a:pt x="1" y="65"/>
                    <a:pt x="1" y="64"/>
                    <a:pt x="1" y="64"/>
                  </a:cubicBezTo>
                  <a:cubicBezTo>
                    <a:pt x="1" y="64"/>
                    <a:pt x="1" y="64"/>
                    <a:pt x="1" y="64"/>
                  </a:cubicBezTo>
                  <a:cubicBezTo>
                    <a:pt x="1" y="63"/>
                    <a:pt x="2" y="62"/>
                    <a:pt x="2" y="62"/>
                  </a:cubicBezTo>
                  <a:cubicBezTo>
                    <a:pt x="2" y="62"/>
                    <a:pt x="2" y="62"/>
                    <a:pt x="2" y="62"/>
                  </a:cubicBezTo>
                  <a:cubicBezTo>
                    <a:pt x="2" y="61"/>
                    <a:pt x="3" y="61"/>
                    <a:pt x="3" y="60"/>
                  </a:cubicBezTo>
                  <a:cubicBezTo>
                    <a:pt x="3" y="60"/>
                    <a:pt x="3" y="60"/>
                    <a:pt x="3" y="60"/>
                  </a:cubicBezTo>
                  <a:cubicBezTo>
                    <a:pt x="3" y="60"/>
                    <a:pt x="3" y="60"/>
                    <a:pt x="3" y="59"/>
                  </a:cubicBezTo>
                  <a:cubicBezTo>
                    <a:pt x="3" y="59"/>
                    <a:pt x="3" y="59"/>
                    <a:pt x="3" y="59"/>
                  </a:cubicBezTo>
                  <a:cubicBezTo>
                    <a:pt x="4" y="59"/>
                    <a:pt x="4" y="59"/>
                    <a:pt x="4" y="59"/>
                  </a:cubicBezTo>
                  <a:cubicBezTo>
                    <a:pt x="4" y="59"/>
                    <a:pt x="4" y="59"/>
                    <a:pt x="4" y="59"/>
                  </a:cubicBezTo>
                  <a:cubicBezTo>
                    <a:pt x="4" y="58"/>
                    <a:pt x="6" y="58"/>
                    <a:pt x="7" y="59"/>
                  </a:cubicBezTo>
                  <a:cubicBezTo>
                    <a:pt x="7" y="59"/>
                    <a:pt x="7" y="59"/>
                    <a:pt x="7" y="59"/>
                  </a:cubicBezTo>
                  <a:cubicBezTo>
                    <a:pt x="7" y="59"/>
                    <a:pt x="8" y="61"/>
                    <a:pt x="7" y="61"/>
                  </a:cubicBezTo>
                  <a:cubicBezTo>
                    <a:pt x="7" y="61"/>
                    <a:pt x="7" y="61"/>
                    <a:pt x="7" y="61"/>
                  </a:cubicBezTo>
                  <a:cubicBezTo>
                    <a:pt x="7" y="61"/>
                    <a:pt x="7" y="62"/>
                    <a:pt x="7" y="62"/>
                  </a:cubicBezTo>
                  <a:cubicBezTo>
                    <a:pt x="7" y="62"/>
                    <a:pt x="7" y="62"/>
                    <a:pt x="7" y="62"/>
                  </a:cubicBezTo>
                  <a:cubicBezTo>
                    <a:pt x="6" y="62"/>
                    <a:pt x="6" y="62"/>
                    <a:pt x="6" y="62"/>
                  </a:cubicBezTo>
                  <a:cubicBezTo>
                    <a:pt x="6" y="62"/>
                    <a:pt x="6" y="62"/>
                    <a:pt x="6" y="62"/>
                  </a:cubicBezTo>
                  <a:cubicBezTo>
                    <a:pt x="6" y="62"/>
                    <a:pt x="6" y="62"/>
                    <a:pt x="6" y="62"/>
                  </a:cubicBezTo>
                  <a:cubicBezTo>
                    <a:pt x="6" y="62"/>
                    <a:pt x="6" y="62"/>
                    <a:pt x="6" y="62"/>
                  </a:cubicBezTo>
                  <a:cubicBezTo>
                    <a:pt x="6" y="62"/>
                    <a:pt x="6" y="62"/>
                    <a:pt x="6" y="62"/>
                  </a:cubicBezTo>
                  <a:cubicBezTo>
                    <a:pt x="6" y="62"/>
                    <a:pt x="6" y="63"/>
                    <a:pt x="6" y="63"/>
                  </a:cubicBezTo>
                  <a:cubicBezTo>
                    <a:pt x="6" y="63"/>
                    <a:pt x="6" y="63"/>
                    <a:pt x="6" y="63"/>
                  </a:cubicBezTo>
                  <a:cubicBezTo>
                    <a:pt x="5" y="64"/>
                    <a:pt x="5" y="64"/>
                    <a:pt x="5" y="65"/>
                  </a:cubicBezTo>
                  <a:cubicBezTo>
                    <a:pt x="5" y="65"/>
                    <a:pt x="5" y="65"/>
                    <a:pt x="5" y="65"/>
                  </a:cubicBezTo>
                  <a:cubicBezTo>
                    <a:pt x="5" y="65"/>
                    <a:pt x="5" y="66"/>
                    <a:pt x="5" y="66"/>
                  </a:cubicBezTo>
                  <a:cubicBezTo>
                    <a:pt x="5" y="66"/>
                    <a:pt x="5" y="66"/>
                    <a:pt x="5" y="66"/>
                  </a:cubicBezTo>
                  <a:cubicBezTo>
                    <a:pt x="5" y="66"/>
                    <a:pt x="5" y="66"/>
                    <a:pt x="5" y="66"/>
                  </a:cubicBezTo>
                  <a:cubicBezTo>
                    <a:pt x="5" y="66"/>
                    <a:pt x="5" y="66"/>
                    <a:pt x="5" y="66"/>
                  </a:cubicBezTo>
                  <a:cubicBezTo>
                    <a:pt x="4" y="67"/>
                    <a:pt x="4" y="67"/>
                    <a:pt x="4" y="67"/>
                  </a:cubicBezTo>
                  <a:cubicBezTo>
                    <a:pt x="4" y="67"/>
                    <a:pt x="4" y="67"/>
                    <a:pt x="4" y="67"/>
                  </a:cubicBezTo>
                  <a:cubicBezTo>
                    <a:pt x="4" y="68"/>
                    <a:pt x="4" y="68"/>
                    <a:pt x="4" y="69"/>
                  </a:cubicBezTo>
                  <a:cubicBezTo>
                    <a:pt x="4" y="69"/>
                    <a:pt x="4" y="69"/>
                    <a:pt x="4" y="69"/>
                  </a:cubicBezTo>
                  <a:cubicBezTo>
                    <a:pt x="4" y="71"/>
                    <a:pt x="4" y="71"/>
                    <a:pt x="4" y="71"/>
                  </a:cubicBezTo>
                  <a:cubicBezTo>
                    <a:pt x="4" y="72"/>
                    <a:pt x="3" y="73"/>
                    <a:pt x="2" y="73"/>
                  </a:cubicBezTo>
                  <a:cubicBezTo>
                    <a:pt x="2" y="73"/>
                    <a:pt x="2" y="73"/>
                    <a:pt x="2" y="73"/>
                  </a:cubicBezTo>
                  <a:cubicBezTo>
                    <a:pt x="1" y="73"/>
                    <a:pt x="0" y="72"/>
                    <a:pt x="0" y="71"/>
                  </a:cubicBezTo>
                  <a:close/>
                  <a:moveTo>
                    <a:pt x="199" y="62"/>
                  </a:moveTo>
                  <a:cubicBezTo>
                    <a:pt x="199" y="56"/>
                    <a:pt x="199" y="56"/>
                    <a:pt x="199" y="56"/>
                  </a:cubicBezTo>
                  <a:cubicBezTo>
                    <a:pt x="199" y="55"/>
                    <a:pt x="199" y="53"/>
                    <a:pt x="198" y="52"/>
                  </a:cubicBezTo>
                  <a:cubicBezTo>
                    <a:pt x="198" y="52"/>
                    <a:pt x="198" y="52"/>
                    <a:pt x="198" y="52"/>
                  </a:cubicBezTo>
                  <a:cubicBezTo>
                    <a:pt x="198" y="52"/>
                    <a:pt x="198" y="52"/>
                    <a:pt x="198" y="52"/>
                  </a:cubicBezTo>
                  <a:cubicBezTo>
                    <a:pt x="197" y="51"/>
                    <a:pt x="197" y="50"/>
                    <a:pt x="198" y="49"/>
                  </a:cubicBezTo>
                  <a:cubicBezTo>
                    <a:pt x="198" y="49"/>
                    <a:pt x="198" y="49"/>
                    <a:pt x="198" y="49"/>
                  </a:cubicBezTo>
                  <a:cubicBezTo>
                    <a:pt x="199" y="49"/>
                    <a:pt x="200" y="49"/>
                    <a:pt x="201" y="50"/>
                  </a:cubicBezTo>
                  <a:cubicBezTo>
                    <a:pt x="201" y="50"/>
                    <a:pt x="201" y="50"/>
                    <a:pt x="201" y="50"/>
                  </a:cubicBezTo>
                  <a:cubicBezTo>
                    <a:pt x="202" y="51"/>
                    <a:pt x="203" y="54"/>
                    <a:pt x="203" y="56"/>
                  </a:cubicBezTo>
                  <a:cubicBezTo>
                    <a:pt x="203" y="56"/>
                    <a:pt x="203" y="56"/>
                    <a:pt x="203" y="56"/>
                  </a:cubicBezTo>
                  <a:cubicBezTo>
                    <a:pt x="203" y="62"/>
                    <a:pt x="203" y="62"/>
                    <a:pt x="203" y="62"/>
                  </a:cubicBezTo>
                  <a:cubicBezTo>
                    <a:pt x="203" y="63"/>
                    <a:pt x="203" y="64"/>
                    <a:pt x="201" y="64"/>
                  </a:cubicBezTo>
                  <a:cubicBezTo>
                    <a:pt x="201" y="64"/>
                    <a:pt x="201" y="64"/>
                    <a:pt x="201" y="64"/>
                  </a:cubicBezTo>
                  <a:cubicBezTo>
                    <a:pt x="200" y="64"/>
                    <a:pt x="199" y="63"/>
                    <a:pt x="199" y="62"/>
                  </a:cubicBezTo>
                  <a:close/>
                  <a:moveTo>
                    <a:pt x="6" y="62"/>
                  </a:moveTo>
                  <a:cubicBezTo>
                    <a:pt x="6" y="62"/>
                    <a:pt x="6" y="62"/>
                    <a:pt x="6" y="62"/>
                  </a:cubicBezTo>
                  <a:cubicBezTo>
                    <a:pt x="6" y="62"/>
                    <a:pt x="6" y="62"/>
                    <a:pt x="6" y="62"/>
                  </a:cubicBezTo>
                  <a:close/>
                  <a:moveTo>
                    <a:pt x="9" y="52"/>
                  </a:moveTo>
                  <a:cubicBezTo>
                    <a:pt x="8" y="51"/>
                    <a:pt x="8" y="50"/>
                    <a:pt x="9" y="49"/>
                  </a:cubicBezTo>
                  <a:cubicBezTo>
                    <a:pt x="9" y="49"/>
                    <a:pt x="9" y="49"/>
                    <a:pt x="9" y="49"/>
                  </a:cubicBezTo>
                  <a:cubicBezTo>
                    <a:pt x="9" y="48"/>
                    <a:pt x="9" y="48"/>
                    <a:pt x="10" y="47"/>
                  </a:cubicBezTo>
                  <a:cubicBezTo>
                    <a:pt x="10" y="47"/>
                    <a:pt x="10" y="47"/>
                    <a:pt x="10" y="47"/>
                  </a:cubicBezTo>
                  <a:cubicBezTo>
                    <a:pt x="12" y="46"/>
                    <a:pt x="14" y="45"/>
                    <a:pt x="17" y="45"/>
                  </a:cubicBezTo>
                  <a:cubicBezTo>
                    <a:pt x="17" y="45"/>
                    <a:pt x="17" y="45"/>
                    <a:pt x="17" y="45"/>
                  </a:cubicBezTo>
                  <a:cubicBezTo>
                    <a:pt x="17" y="45"/>
                    <a:pt x="17" y="45"/>
                    <a:pt x="18" y="45"/>
                  </a:cubicBezTo>
                  <a:cubicBezTo>
                    <a:pt x="18" y="45"/>
                    <a:pt x="18" y="45"/>
                    <a:pt x="18" y="45"/>
                  </a:cubicBezTo>
                  <a:cubicBezTo>
                    <a:pt x="21" y="45"/>
                    <a:pt x="21" y="45"/>
                    <a:pt x="21" y="45"/>
                  </a:cubicBezTo>
                  <a:cubicBezTo>
                    <a:pt x="23" y="45"/>
                    <a:pt x="23" y="46"/>
                    <a:pt x="23" y="47"/>
                  </a:cubicBezTo>
                  <a:cubicBezTo>
                    <a:pt x="23" y="47"/>
                    <a:pt x="23" y="47"/>
                    <a:pt x="23" y="47"/>
                  </a:cubicBezTo>
                  <a:cubicBezTo>
                    <a:pt x="23" y="49"/>
                    <a:pt x="22" y="49"/>
                    <a:pt x="21" y="49"/>
                  </a:cubicBezTo>
                  <a:cubicBezTo>
                    <a:pt x="21" y="49"/>
                    <a:pt x="21" y="49"/>
                    <a:pt x="21" y="49"/>
                  </a:cubicBezTo>
                  <a:cubicBezTo>
                    <a:pt x="17" y="49"/>
                    <a:pt x="17" y="49"/>
                    <a:pt x="17" y="49"/>
                  </a:cubicBezTo>
                  <a:cubicBezTo>
                    <a:pt x="17" y="49"/>
                    <a:pt x="17" y="49"/>
                    <a:pt x="17" y="49"/>
                  </a:cubicBezTo>
                  <a:cubicBezTo>
                    <a:pt x="17" y="49"/>
                    <a:pt x="17" y="49"/>
                    <a:pt x="17" y="49"/>
                  </a:cubicBezTo>
                  <a:cubicBezTo>
                    <a:pt x="15" y="49"/>
                    <a:pt x="14" y="49"/>
                    <a:pt x="13" y="50"/>
                  </a:cubicBezTo>
                  <a:cubicBezTo>
                    <a:pt x="13" y="50"/>
                    <a:pt x="13" y="50"/>
                    <a:pt x="13" y="50"/>
                  </a:cubicBezTo>
                  <a:cubicBezTo>
                    <a:pt x="12" y="51"/>
                    <a:pt x="12" y="51"/>
                    <a:pt x="12" y="51"/>
                  </a:cubicBezTo>
                  <a:cubicBezTo>
                    <a:pt x="12" y="51"/>
                    <a:pt x="12" y="51"/>
                    <a:pt x="12" y="51"/>
                  </a:cubicBezTo>
                  <a:cubicBezTo>
                    <a:pt x="11" y="52"/>
                    <a:pt x="11" y="52"/>
                    <a:pt x="10" y="52"/>
                  </a:cubicBezTo>
                  <a:cubicBezTo>
                    <a:pt x="10" y="52"/>
                    <a:pt x="10" y="52"/>
                    <a:pt x="10" y="52"/>
                  </a:cubicBezTo>
                  <a:cubicBezTo>
                    <a:pt x="10" y="52"/>
                    <a:pt x="9" y="52"/>
                    <a:pt x="9" y="52"/>
                  </a:cubicBezTo>
                  <a:close/>
                  <a:moveTo>
                    <a:pt x="31" y="47"/>
                  </a:moveTo>
                  <a:cubicBezTo>
                    <a:pt x="30" y="46"/>
                    <a:pt x="31" y="45"/>
                    <a:pt x="32" y="45"/>
                  </a:cubicBezTo>
                  <a:cubicBezTo>
                    <a:pt x="32" y="45"/>
                    <a:pt x="32" y="45"/>
                    <a:pt x="32" y="45"/>
                  </a:cubicBezTo>
                  <a:cubicBezTo>
                    <a:pt x="42" y="39"/>
                    <a:pt x="42" y="39"/>
                    <a:pt x="42" y="39"/>
                  </a:cubicBezTo>
                  <a:cubicBezTo>
                    <a:pt x="43" y="38"/>
                    <a:pt x="44" y="38"/>
                    <a:pt x="45" y="39"/>
                  </a:cubicBezTo>
                  <a:cubicBezTo>
                    <a:pt x="45" y="39"/>
                    <a:pt x="45" y="39"/>
                    <a:pt x="45" y="39"/>
                  </a:cubicBezTo>
                  <a:cubicBezTo>
                    <a:pt x="45" y="40"/>
                    <a:pt x="45" y="41"/>
                    <a:pt x="44" y="42"/>
                  </a:cubicBezTo>
                  <a:cubicBezTo>
                    <a:pt x="44" y="42"/>
                    <a:pt x="44" y="42"/>
                    <a:pt x="44" y="42"/>
                  </a:cubicBezTo>
                  <a:cubicBezTo>
                    <a:pt x="34" y="48"/>
                    <a:pt x="34" y="48"/>
                    <a:pt x="34" y="48"/>
                  </a:cubicBezTo>
                  <a:cubicBezTo>
                    <a:pt x="33" y="48"/>
                    <a:pt x="33" y="48"/>
                    <a:pt x="33" y="48"/>
                  </a:cubicBezTo>
                  <a:cubicBezTo>
                    <a:pt x="33" y="48"/>
                    <a:pt x="33" y="48"/>
                    <a:pt x="33" y="48"/>
                  </a:cubicBezTo>
                  <a:cubicBezTo>
                    <a:pt x="32" y="48"/>
                    <a:pt x="31" y="48"/>
                    <a:pt x="31" y="47"/>
                  </a:cubicBezTo>
                  <a:close/>
                  <a:moveTo>
                    <a:pt x="188" y="46"/>
                  </a:moveTo>
                  <a:cubicBezTo>
                    <a:pt x="178" y="40"/>
                    <a:pt x="178" y="40"/>
                    <a:pt x="178" y="40"/>
                  </a:cubicBezTo>
                  <a:cubicBezTo>
                    <a:pt x="177" y="40"/>
                    <a:pt x="177" y="38"/>
                    <a:pt x="177" y="38"/>
                  </a:cubicBezTo>
                  <a:cubicBezTo>
                    <a:pt x="177" y="38"/>
                    <a:pt x="177" y="38"/>
                    <a:pt x="177" y="38"/>
                  </a:cubicBezTo>
                  <a:cubicBezTo>
                    <a:pt x="178" y="37"/>
                    <a:pt x="179" y="36"/>
                    <a:pt x="180" y="37"/>
                  </a:cubicBezTo>
                  <a:cubicBezTo>
                    <a:pt x="180" y="37"/>
                    <a:pt x="180" y="37"/>
                    <a:pt x="180" y="37"/>
                  </a:cubicBezTo>
                  <a:cubicBezTo>
                    <a:pt x="190" y="43"/>
                    <a:pt x="190" y="43"/>
                    <a:pt x="190" y="43"/>
                  </a:cubicBezTo>
                  <a:cubicBezTo>
                    <a:pt x="191" y="43"/>
                    <a:pt x="191" y="45"/>
                    <a:pt x="191" y="46"/>
                  </a:cubicBezTo>
                  <a:cubicBezTo>
                    <a:pt x="191" y="46"/>
                    <a:pt x="191" y="46"/>
                    <a:pt x="191" y="46"/>
                  </a:cubicBezTo>
                  <a:cubicBezTo>
                    <a:pt x="191" y="46"/>
                    <a:pt x="190" y="47"/>
                    <a:pt x="189" y="47"/>
                  </a:cubicBezTo>
                  <a:cubicBezTo>
                    <a:pt x="189" y="47"/>
                    <a:pt x="189" y="47"/>
                    <a:pt x="189" y="47"/>
                  </a:cubicBezTo>
                  <a:cubicBezTo>
                    <a:pt x="189" y="47"/>
                    <a:pt x="189" y="46"/>
                    <a:pt x="188" y="46"/>
                  </a:cubicBezTo>
                  <a:close/>
                  <a:moveTo>
                    <a:pt x="52" y="35"/>
                  </a:moveTo>
                  <a:cubicBezTo>
                    <a:pt x="51" y="34"/>
                    <a:pt x="51" y="33"/>
                    <a:pt x="52" y="33"/>
                  </a:cubicBezTo>
                  <a:cubicBezTo>
                    <a:pt x="52" y="33"/>
                    <a:pt x="52" y="33"/>
                    <a:pt x="52" y="33"/>
                  </a:cubicBezTo>
                  <a:cubicBezTo>
                    <a:pt x="63" y="27"/>
                    <a:pt x="63" y="27"/>
                    <a:pt x="63" y="27"/>
                  </a:cubicBezTo>
                  <a:cubicBezTo>
                    <a:pt x="64" y="26"/>
                    <a:pt x="65" y="26"/>
                    <a:pt x="66" y="27"/>
                  </a:cubicBezTo>
                  <a:cubicBezTo>
                    <a:pt x="66" y="27"/>
                    <a:pt x="66" y="27"/>
                    <a:pt x="66" y="27"/>
                  </a:cubicBezTo>
                  <a:cubicBezTo>
                    <a:pt x="66" y="28"/>
                    <a:pt x="66" y="29"/>
                    <a:pt x="65" y="30"/>
                  </a:cubicBezTo>
                  <a:cubicBezTo>
                    <a:pt x="65" y="30"/>
                    <a:pt x="65" y="30"/>
                    <a:pt x="65" y="30"/>
                  </a:cubicBezTo>
                  <a:cubicBezTo>
                    <a:pt x="54" y="36"/>
                    <a:pt x="54" y="36"/>
                    <a:pt x="54" y="36"/>
                  </a:cubicBezTo>
                  <a:cubicBezTo>
                    <a:pt x="54" y="36"/>
                    <a:pt x="54" y="36"/>
                    <a:pt x="53" y="36"/>
                  </a:cubicBezTo>
                  <a:cubicBezTo>
                    <a:pt x="53" y="36"/>
                    <a:pt x="53" y="36"/>
                    <a:pt x="53" y="36"/>
                  </a:cubicBezTo>
                  <a:cubicBezTo>
                    <a:pt x="53" y="36"/>
                    <a:pt x="52" y="36"/>
                    <a:pt x="52" y="35"/>
                  </a:cubicBezTo>
                  <a:close/>
                  <a:moveTo>
                    <a:pt x="167" y="34"/>
                  </a:moveTo>
                  <a:cubicBezTo>
                    <a:pt x="157" y="28"/>
                    <a:pt x="157" y="28"/>
                    <a:pt x="157" y="28"/>
                  </a:cubicBezTo>
                  <a:cubicBezTo>
                    <a:pt x="156" y="28"/>
                    <a:pt x="156" y="26"/>
                    <a:pt x="156" y="26"/>
                  </a:cubicBezTo>
                  <a:cubicBezTo>
                    <a:pt x="156" y="26"/>
                    <a:pt x="156" y="26"/>
                    <a:pt x="156" y="26"/>
                  </a:cubicBezTo>
                  <a:cubicBezTo>
                    <a:pt x="157" y="25"/>
                    <a:pt x="158" y="24"/>
                    <a:pt x="159" y="25"/>
                  </a:cubicBezTo>
                  <a:cubicBezTo>
                    <a:pt x="159" y="25"/>
                    <a:pt x="159" y="25"/>
                    <a:pt x="159" y="25"/>
                  </a:cubicBezTo>
                  <a:cubicBezTo>
                    <a:pt x="169" y="31"/>
                    <a:pt x="169" y="31"/>
                    <a:pt x="169" y="31"/>
                  </a:cubicBezTo>
                  <a:cubicBezTo>
                    <a:pt x="170" y="31"/>
                    <a:pt x="171" y="33"/>
                    <a:pt x="170" y="34"/>
                  </a:cubicBezTo>
                  <a:cubicBezTo>
                    <a:pt x="170" y="34"/>
                    <a:pt x="170" y="34"/>
                    <a:pt x="170" y="34"/>
                  </a:cubicBezTo>
                  <a:cubicBezTo>
                    <a:pt x="170" y="34"/>
                    <a:pt x="169" y="35"/>
                    <a:pt x="168" y="35"/>
                  </a:cubicBezTo>
                  <a:cubicBezTo>
                    <a:pt x="168" y="35"/>
                    <a:pt x="168" y="35"/>
                    <a:pt x="168" y="35"/>
                  </a:cubicBezTo>
                  <a:cubicBezTo>
                    <a:pt x="168" y="35"/>
                    <a:pt x="168" y="34"/>
                    <a:pt x="167" y="34"/>
                  </a:cubicBezTo>
                  <a:close/>
                  <a:moveTo>
                    <a:pt x="72" y="23"/>
                  </a:moveTo>
                  <a:cubicBezTo>
                    <a:pt x="72" y="22"/>
                    <a:pt x="72" y="21"/>
                    <a:pt x="73" y="21"/>
                  </a:cubicBezTo>
                  <a:cubicBezTo>
                    <a:pt x="73" y="21"/>
                    <a:pt x="73" y="21"/>
                    <a:pt x="73" y="21"/>
                  </a:cubicBezTo>
                  <a:cubicBezTo>
                    <a:pt x="84" y="15"/>
                    <a:pt x="84" y="15"/>
                    <a:pt x="84" y="15"/>
                  </a:cubicBezTo>
                  <a:cubicBezTo>
                    <a:pt x="85" y="14"/>
                    <a:pt x="86" y="14"/>
                    <a:pt x="86" y="15"/>
                  </a:cubicBezTo>
                  <a:cubicBezTo>
                    <a:pt x="86" y="15"/>
                    <a:pt x="86" y="15"/>
                    <a:pt x="86" y="15"/>
                  </a:cubicBezTo>
                  <a:cubicBezTo>
                    <a:pt x="87" y="16"/>
                    <a:pt x="87" y="17"/>
                    <a:pt x="86" y="18"/>
                  </a:cubicBezTo>
                  <a:cubicBezTo>
                    <a:pt x="86" y="18"/>
                    <a:pt x="86" y="18"/>
                    <a:pt x="86" y="18"/>
                  </a:cubicBezTo>
                  <a:cubicBezTo>
                    <a:pt x="75" y="24"/>
                    <a:pt x="75" y="24"/>
                    <a:pt x="75" y="24"/>
                  </a:cubicBezTo>
                  <a:cubicBezTo>
                    <a:pt x="75" y="24"/>
                    <a:pt x="75" y="24"/>
                    <a:pt x="74" y="24"/>
                  </a:cubicBezTo>
                  <a:cubicBezTo>
                    <a:pt x="74" y="24"/>
                    <a:pt x="74" y="24"/>
                    <a:pt x="74" y="24"/>
                  </a:cubicBezTo>
                  <a:cubicBezTo>
                    <a:pt x="74" y="24"/>
                    <a:pt x="73" y="24"/>
                    <a:pt x="72" y="23"/>
                  </a:cubicBezTo>
                  <a:close/>
                  <a:moveTo>
                    <a:pt x="147" y="22"/>
                  </a:moveTo>
                  <a:cubicBezTo>
                    <a:pt x="136" y="16"/>
                    <a:pt x="136" y="16"/>
                    <a:pt x="136" y="16"/>
                  </a:cubicBezTo>
                  <a:cubicBezTo>
                    <a:pt x="135" y="16"/>
                    <a:pt x="135" y="14"/>
                    <a:pt x="136" y="13"/>
                  </a:cubicBezTo>
                  <a:cubicBezTo>
                    <a:pt x="136" y="13"/>
                    <a:pt x="136" y="13"/>
                    <a:pt x="136" y="13"/>
                  </a:cubicBezTo>
                  <a:cubicBezTo>
                    <a:pt x="136" y="13"/>
                    <a:pt x="137" y="12"/>
                    <a:pt x="138" y="13"/>
                  </a:cubicBezTo>
                  <a:cubicBezTo>
                    <a:pt x="138" y="13"/>
                    <a:pt x="138" y="13"/>
                    <a:pt x="138" y="13"/>
                  </a:cubicBezTo>
                  <a:cubicBezTo>
                    <a:pt x="149" y="19"/>
                    <a:pt x="149" y="19"/>
                    <a:pt x="149" y="19"/>
                  </a:cubicBezTo>
                  <a:cubicBezTo>
                    <a:pt x="150" y="19"/>
                    <a:pt x="150" y="21"/>
                    <a:pt x="149" y="21"/>
                  </a:cubicBezTo>
                  <a:cubicBezTo>
                    <a:pt x="149" y="21"/>
                    <a:pt x="149" y="21"/>
                    <a:pt x="149" y="21"/>
                  </a:cubicBezTo>
                  <a:cubicBezTo>
                    <a:pt x="149" y="22"/>
                    <a:pt x="148" y="22"/>
                    <a:pt x="148" y="22"/>
                  </a:cubicBezTo>
                  <a:cubicBezTo>
                    <a:pt x="148" y="22"/>
                    <a:pt x="148" y="22"/>
                    <a:pt x="148" y="22"/>
                  </a:cubicBezTo>
                  <a:cubicBezTo>
                    <a:pt x="147" y="22"/>
                    <a:pt x="147" y="22"/>
                    <a:pt x="147" y="22"/>
                  </a:cubicBezTo>
                  <a:close/>
                  <a:moveTo>
                    <a:pt x="93" y="11"/>
                  </a:moveTo>
                  <a:cubicBezTo>
                    <a:pt x="93" y="10"/>
                    <a:pt x="93" y="9"/>
                    <a:pt x="94" y="9"/>
                  </a:cubicBezTo>
                  <a:cubicBezTo>
                    <a:pt x="94" y="9"/>
                    <a:pt x="94" y="9"/>
                    <a:pt x="94" y="9"/>
                  </a:cubicBezTo>
                  <a:cubicBezTo>
                    <a:pt x="104" y="3"/>
                    <a:pt x="104" y="3"/>
                    <a:pt x="104" y="3"/>
                  </a:cubicBezTo>
                  <a:cubicBezTo>
                    <a:pt x="105" y="2"/>
                    <a:pt x="107" y="2"/>
                    <a:pt x="107" y="3"/>
                  </a:cubicBezTo>
                  <a:cubicBezTo>
                    <a:pt x="107" y="3"/>
                    <a:pt x="107" y="3"/>
                    <a:pt x="107" y="3"/>
                  </a:cubicBezTo>
                  <a:cubicBezTo>
                    <a:pt x="108" y="4"/>
                    <a:pt x="107" y="5"/>
                    <a:pt x="106" y="6"/>
                  </a:cubicBezTo>
                  <a:cubicBezTo>
                    <a:pt x="106" y="6"/>
                    <a:pt x="106" y="6"/>
                    <a:pt x="106" y="6"/>
                  </a:cubicBezTo>
                  <a:cubicBezTo>
                    <a:pt x="96" y="12"/>
                    <a:pt x="96" y="12"/>
                    <a:pt x="96" y="12"/>
                  </a:cubicBezTo>
                  <a:cubicBezTo>
                    <a:pt x="96" y="12"/>
                    <a:pt x="95" y="12"/>
                    <a:pt x="95" y="12"/>
                  </a:cubicBezTo>
                  <a:cubicBezTo>
                    <a:pt x="95" y="12"/>
                    <a:pt x="95" y="12"/>
                    <a:pt x="95" y="12"/>
                  </a:cubicBezTo>
                  <a:cubicBezTo>
                    <a:pt x="94" y="12"/>
                    <a:pt x="94" y="12"/>
                    <a:pt x="93" y="11"/>
                  </a:cubicBezTo>
                  <a:close/>
                  <a:moveTo>
                    <a:pt x="126" y="10"/>
                  </a:moveTo>
                  <a:cubicBezTo>
                    <a:pt x="116" y="4"/>
                    <a:pt x="116" y="4"/>
                    <a:pt x="116" y="4"/>
                  </a:cubicBezTo>
                  <a:cubicBezTo>
                    <a:pt x="115" y="4"/>
                    <a:pt x="114" y="2"/>
                    <a:pt x="115" y="1"/>
                  </a:cubicBezTo>
                  <a:cubicBezTo>
                    <a:pt x="115" y="1"/>
                    <a:pt x="115" y="1"/>
                    <a:pt x="115" y="1"/>
                  </a:cubicBezTo>
                  <a:cubicBezTo>
                    <a:pt x="115" y="0"/>
                    <a:pt x="117" y="0"/>
                    <a:pt x="118" y="1"/>
                  </a:cubicBezTo>
                  <a:cubicBezTo>
                    <a:pt x="118" y="1"/>
                    <a:pt x="118" y="1"/>
                    <a:pt x="118" y="1"/>
                  </a:cubicBezTo>
                  <a:cubicBezTo>
                    <a:pt x="118" y="1"/>
                    <a:pt x="118" y="1"/>
                    <a:pt x="118" y="1"/>
                  </a:cubicBezTo>
                  <a:cubicBezTo>
                    <a:pt x="128" y="7"/>
                    <a:pt x="128" y="7"/>
                    <a:pt x="128" y="7"/>
                  </a:cubicBezTo>
                  <a:cubicBezTo>
                    <a:pt x="129" y="7"/>
                    <a:pt x="129" y="9"/>
                    <a:pt x="129" y="9"/>
                  </a:cubicBezTo>
                  <a:cubicBezTo>
                    <a:pt x="129" y="9"/>
                    <a:pt x="129" y="9"/>
                    <a:pt x="129" y="9"/>
                  </a:cubicBezTo>
                  <a:cubicBezTo>
                    <a:pt x="128" y="10"/>
                    <a:pt x="128" y="10"/>
                    <a:pt x="127" y="10"/>
                  </a:cubicBezTo>
                  <a:cubicBezTo>
                    <a:pt x="127" y="10"/>
                    <a:pt x="127" y="10"/>
                    <a:pt x="127" y="10"/>
                  </a:cubicBezTo>
                  <a:cubicBezTo>
                    <a:pt x="127" y="10"/>
                    <a:pt x="126" y="10"/>
                    <a:pt x="12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6" name="Freeform 616"/>
            <p:cNvSpPr>
              <a:spLocks noEditPoints="1"/>
            </p:cNvSpPr>
            <p:nvPr/>
          </p:nvSpPr>
          <p:spPr bwMode="auto">
            <a:xfrm>
              <a:off x="5094288" y="4049713"/>
              <a:ext cx="269875" cy="320675"/>
            </a:xfrm>
            <a:custGeom>
              <a:avLst/>
              <a:gdLst>
                <a:gd name="T0" fmla="*/ 6 w 279"/>
                <a:gd name="T1" fmla="*/ 0 h 333"/>
                <a:gd name="T2" fmla="*/ 12 w 279"/>
                <a:gd name="T3" fmla="*/ 50 h 333"/>
                <a:gd name="T4" fmla="*/ 254 w 279"/>
                <a:gd name="T5" fmla="*/ 43 h 333"/>
                <a:gd name="T6" fmla="*/ 33 w 279"/>
                <a:gd name="T7" fmla="*/ 202 h 333"/>
                <a:gd name="T8" fmla="*/ 110 w 279"/>
                <a:gd name="T9" fmla="*/ 239 h 333"/>
                <a:gd name="T10" fmla="*/ 98 w 279"/>
                <a:gd name="T11" fmla="*/ 330 h 333"/>
                <a:gd name="T12" fmla="*/ 233 w 279"/>
                <a:gd name="T13" fmla="*/ 285 h 333"/>
                <a:gd name="T14" fmla="*/ 243 w 279"/>
                <a:gd name="T15" fmla="*/ 267 h 333"/>
                <a:gd name="T16" fmla="*/ 279 w 279"/>
                <a:gd name="T17" fmla="*/ 44 h 333"/>
                <a:gd name="T18" fmla="*/ 56 w 279"/>
                <a:gd name="T19" fmla="*/ 108 h 333"/>
                <a:gd name="T20" fmla="*/ 87 w 279"/>
                <a:gd name="T21" fmla="*/ 118 h 333"/>
                <a:gd name="T22" fmla="*/ 94 w 279"/>
                <a:gd name="T23" fmla="*/ 130 h 333"/>
                <a:gd name="T24" fmla="*/ 83 w 279"/>
                <a:gd name="T25" fmla="*/ 148 h 333"/>
                <a:gd name="T26" fmla="*/ 102 w 279"/>
                <a:gd name="T27" fmla="*/ 177 h 333"/>
                <a:gd name="T28" fmla="*/ 96 w 279"/>
                <a:gd name="T29" fmla="*/ 150 h 333"/>
                <a:gd name="T30" fmla="*/ 107 w 279"/>
                <a:gd name="T31" fmla="*/ 132 h 333"/>
                <a:gd name="T32" fmla="*/ 88 w 279"/>
                <a:gd name="T33" fmla="*/ 104 h 333"/>
                <a:gd name="T34" fmla="*/ 72 w 279"/>
                <a:gd name="T35" fmla="*/ 110 h 333"/>
                <a:gd name="T36" fmla="*/ 83 w 279"/>
                <a:gd name="T37" fmla="*/ 89 h 333"/>
                <a:gd name="T38" fmla="*/ 65 w 279"/>
                <a:gd name="T39" fmla="*/ 62 h 333"/>
                <a:gd name="T40" fmla="*/ 70 w 279"/>
                <a:gd name="T41" fmla="*/ 88 h 333"/>
                <a:gd name="T42" fmla="*/ 56 w 279"/>
                <a:gd name="T43" fmla="*/ 108 h 333"/>
                <a:gd name="T44" fmla="*/ 126 w 279"/>
                <a:gd name="T45" fmla="*/ 181 h 333"/>
                <a:gd name="T46" fmla="*/ 151 w 279"/>
                <a:gd name="T47" fmla="*/ 159 h 333"/>
                <a:gd name="T48" fmla="*/ 145 w 279"/>
                <a:gd name="T49" fmla="*/ 138 h 333"/>
                <a:gd name="T50" fmla="*/ 155 w 279"/>
                <a:gd name="T51" fmla="*/ 128 h 333"/>
                <a:gd name="T52" fmla="*/ 191 w 279"/>
                <a:gd name="T53" fmla="*/ 145 h 333"/>
                <a:gd name="T54" fmla="*/ 197 w 279"/>
                <a:gd name="T55" fmla="*/ 166 h 333"/>
                <a:gd name="T56" fmla="*/ 185 w 279"/>
                <a:gd name="T57" fmla="*/ 190 h 333"/>
                <a:gd name="T58" fmla="*/ 211 w 279"/>
                <a:gd name="T59" fmla="*/ 168 h 333"/>
                <a:gd name="T60" fmla="*/ 205 w 279"/>
                <a:gd name="T61" fmla="*/ 147 h 333"/>
                <a:gd name="T62" fmla="*/ 216 w 279"/>
                <a:gd name="T63" fmla="*/ 122 h 333"/>
                <a:gd name="T64" fmla="*/ 193 w 279"/>
                <a:gd name="T65" fmla="*/ 128 h 333"/>
                <a:gd name="T66" fmla="*/ 179 w 279"/>
                <a:gd name="T67" fmla="*/ 103 h 333"/>
                <a:gd name="T68" fmla="*/ 191 w 279"/>
                <a:gd name="T69" fmla="*/ 78 h 333"/>
                <a:gd name="T70" fmla="*/ 166 w 279"/>
                <a:gd name="T71" fmla="*/ 101 h 333"/>
                <a:gd name="T72" fmla="*/ 171 w 279"/>
                <a:gd name="T73" fmla="*/ 125 h 333"/>
                <a:gd name="T74" fmla="*/ 156 w 279"/>
                <a:gd name="T75" fmla="*/ 114 h 333"/>
                <a:gd name="T76" fmla="*/ 132 w 279"/>
                <a:gd name="T77" fmla="*/ 136 h 333"/>
                <a:gd name="T78" fmla="*/ 138 w 279"/>
                <a:gd name="T79" fmla="*/ 157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9" h="333">
                  <a:moveTo>
                    <a:pt x="271" y="34"/>
                  </a:moveTo>
                  <a:cubicBezTo>
                    <a:pt x="6" y="0"/>
                    <a:pt x="6" y="0"/>
                    <a:pt x="6" y="0"/>
                  </a:cubicBezTo>
                  <a:cubicBezTo>
                    <a:pt x="0" y="45"/>
                    <a:pt x="0" y="45"/>
                    <a:pt x="0" y="45"/>
                  </a:cubicBezTo>
                  <a:cubicBezTo>
                    <a:pt x="4" y="46"/>
                    <a:pt x="8" y="48"/>
                    <a:pt x="12" y="50"/>
                  </a:cubicBezTo>
                  <a:cubicBezTo>
                    <a:pt x="17" y="13"/>
                    <a:pt x="17" y="13"/>
                    <a:pt x="17" y="13"/>
                  </a:cubicBezTo>
                  <a:cubicBezTo>
                    <a:pt x="254" y="43"/>
                    <a:pt x="254" y="43"/>
                    <a:pt x="254" y="43"/>
                  </a:cubicBezTo>
                  <a:cubicBezTo>
                    <a:pt x="229" y="240"/>
                    <a:pt x="229" y="240"/>
                    <a:pt x="229" y="240"/>
                  </a:cubicBezTo>
                  <a:cubicBezTo>
                    <a:pt x="33" y="202"/>
                    <a:pt x="33" y="202"/>
                    <a:pt x="33" y="202"/>
                  </a:cubicBezTo>
                  <a:cubicBezTo>
                    <a:pt x="45" y="209"/>
                    <a:pt x="56" y="219"/>
                    <a:pt x="65" y="230"/>
                  </a:cubicBezTo>
                  <a:cubicBezTo>
                    <a:pt x="110" y="239"/>
                    <a:pt x="110" y="239"/>
                    <a:pt x="110" y="239"/>
                  </a:cubicBezTo>
                  <a:cubicBezTo>
                    <a:pt x="98" y="241"/>
                    <a:pt x="87" y="244"/>
                    <a:pt x="77" y="247"/>
                  </a:cubicBezTo>
                  <a:cubicBezTo>
                    <a:pt x="90" y="270"/>
                    <a:pt x="97" y="298"/>
                    <a:pt x="98" y="330"/>
                  </a:cubicBezTo>
                  <a:cubicBezTo>
                    <a:pt x="109" y="332"/>
                    <a:pt x="122" y="333"/>
                    <a:pt x="136" y="333"/>
                  </a:cubicBezTo>
                  <a:cubicBezTo>
                    <a:pt x="189" y="333"/>
                    <a:pt x="233" y="312"/>
                    <a:pt x="233" y="285"/>
                  </a:cubicBezTo>
                  <a:cubicBezTo>
                    <a:pt x="233" y="277"/>
                    <a:pt x="228" y="269"/>
                    <a:pt x="220" y="262"/>
                  </a:cubicBezTo>
                  <a:cubicBezTo>
                    <a:pt x="243" y="267"/>
                    <a:pt x="243" y="267"/>
                    <a:pt x="243" y="267"/>
                  </a:cubicBezTo>
                  <a:cubicBezTo>
                    <a:pt x="256" y="249"/>
                    <a:pt x="256" y="249"/>
                    <a:pt x="256" y="249"/>
                  </a:cubicBezTo>
                  <a:cubicBezTo>
                    <a:pt x="279" y="44"/>
                    <a:pt x="279" y="44"/>
                    <a:pt x="279" y="44"/>
                  </a:cubicBezTo>
                  <a:lnTo>
                    <a:pt x="271" y="34"/>
                  </a:lnTo>
                  <a:close/>
                  <a:moveTo>
                    <a:pt x="56" y="108"/>
                  </a:moveTo>
                  <a:cubicBezTo>
                    <a:pt x="56" y="110"/>
                    <a:pt x="57" y="112"/>
                    <a:pt x="57" y="114"/>
                  </a:cubicBezTo>
                  <a:cubicBezTo>
                    <a:pt x="87" y="118"/>
                    <a:pt x="87" y="118"/>
                    <a:pt x="87" y="118"/>
                  </a:cubicBezTo>
                  <a:cubicBezTo>
                    <a:pt x="86" y="129"/>
                    <a:pt x="86" y="129"/>
                    <a:pt x="86" y="129"/>
                  </a:cubicBezTo>
                  <a:cubicBezTo>
                    <a:pt x="94" y="130"/>
                    <a:pt x="94" y="130"/>
                    <a:pt x="94" y="130"/>
                  </a:cubicBezTo>
                  <a:cubicBezTo>
                    <a:pt x="91" y="150"/>
                    <a:pt x="91" y="150"/>
                    <a:pt x="91" y="150"/>
                  </a:cubicBezTo>
                  <a:cubicBezTo>
                    <a:pt x="83" y="148"/>
                    <a:pt x="83" y="148"/>
                    <a:pt x="83" y="148"/>
                  </a:cubicBezTo>
                  <a:cubicBezTo>
                    <a:pt x="81" y="173"/>
                    <a:pt x="81" y="173"/>
                    <a:pt x="81" y="173"/>
                  </a:cubicBezTo>
                  <a:cubicBezTo>
                    <a:pt x="102" y="177"/>
                    <a:pt x="102" y="177"/>
                    <a:pt x="102" y="177"/>
                  </a:cubicBezTo>
                  <a:cubicBezTo>
                    <a:pt x="105" y="152"/>
                    <a:pt x="105" y="152"/>
                    <a:pt x="105" y="152"/>
                  </a:cubicBezTo>
                  <a:cubicBezTo>
                    <a:pt x="96" y="150"/>
                    <a:pt x="96" y="150"/>
                    <a:pt x="96" y="150"/>
                  </a:cubicBezTo>
                  <a:cubicBezTo>
                    <a:pt x="99" y="131"/>
                    <a:pt x="99" y="131"/>
                    <a:pt x="99" y="131"/>
                  </a:cubicBezTo>
                  <a:cubicBezTo>
                    <a:pt x="107" y="132"/>
                    <a:pt x="107" y="132"/>
                    <a:pt x="107" y="132"/>
                  </a:cubicBezTo>
                  <a:cubicBezTo>
                    <a:pt x="110" y="107"/>
                    <a:pt x="110" y="107"/>
                    <a:pt x="110" y="107"/>
                  </a:cubicBezTo>
                  <a:cubicBezTo>
                    <a:pt x="88" y="104"/>
                    <a:pt x="88" y="104"/>
                    <a:pt x="88" y="104"/>
                  </a:cubicBezTo>
                  <a:cubicBezTo>
                    <a:pt x="87" y="113"/>
                    <a:pt x="87" y="113"/>
                    <a:pt x="87" y="113"/>
                  </a:cubicBezTo>
                  <a:cubicBezTo>
                    <a:pt x="72" y="110"/>
                    <a:pt x="72" y="110"/>
                    <a:pt x="72" y="110"/>
                  </a:cubicBezTo>
                  <a:cubicBezTo>
                    <a:pt x="75" y="88"/>
                    <a:pt x="75" y="88"/>
                    <a:pt x="75" y="88"/>
                  </a:cubicBezTo>
                  <a:cubicBezTo>
                    <a:pt x="83" y="89"/>
                    <a:pt x="83" y="89"/>
                    <a:pt x="83" y="89"/>
                  </a:cubicBezTo>
                  <a:cubicBezTo>
                    <a:pt x="85" y="64"/>
                    <a:pt x="85" y="64"/>
                    <a:pt x="85" y="64"/>
                  </a:cubicBezTo>
                  <a:cubicBezTo>
                    <a:pt x="65" y="62"/>
                    <a:pt x="65" y="62"/>
                    <a:pt x="65" y="62"/>
                  </a:cubicBezTo>
                  <a:cubicBezTo>
                    <a:pt x="62" y="87"/>
                    <a:pt x="62" y="87"/>
                    <a:pt x="62" y="87"/>
                  </a:cubicBezTo>
                  <a:cubicBezTo>
                    <a:pt x="70" y="88"/>
                    <a:pt x="70" y="88"/>
                    <a:pt x="70" y="88"/>
                  </a:cubicBezTo>
                  <a:cubicBezTo>
                    <a:pt x="67" y="110"/>
                    <a:pt x="67" y="110"/>
                    <a:pt x="67" y="110"/>
                  </a:cubicBezTo>
                  <a:lnTo>
                    <a:pt x="56" y="108"/>
                  </a:lnTo>
                  <a:close/>
                  <a:moveTo>
                    <a:pt x="129" y="155"/>
                  </a:moveTo>
                  <a:cubicBezTo>
                    <a:pt x="126" y="181"/>
                    <a:pt x="126" y="181"/>
                    <a:pt x="126" y="181"/>
                  </a:cubicBezTo>
                  <a:cubicBezTo>
                    <a:pt x="148" y="184"/>
                    <a:pt x="148" y="184"/>
                    <a:pt x="148" y="184"/>
                  </a:cubicBezTo>
                  <a:cubicBezTo>
                    <a:pt x="151" y="159"/>
                    <a:pt x="151" y="159"/>
                    <a:pt x="151" y="159"/>
                  </a:cubicBezTo>
                  <a:cubicBezTo>
                    <a:pt x="143" y="157"/>
                    <a:pt x="143" y="157"/>
                    <a:pt x="143" y="157"/>
                  </a:cubicBezTo>
                  <a:cubicBezTo>
                    <a:pt x="145" y="138"/>
                    <a:pt x="145" y="138"/>
                    <a:pt x="145" y="138"/>
                  </a:cubicBezTo>
                  <a:cubicBezTo>
                    <a:pt x="153" y="139"/>
                    <a:pt x="153" y="139"/>
                    <a:pt x="153" y="139"/>
                  </a:cubicBezTo>
                  <a:cubicBezTo>
                    <a:pt x="155" y="128"/>
                    <a:pt x="155" y="128"/>
                    <a:pt x="155" y="128"/>
                  </a:cubicBezTo>
                  <a:cubicBezTo>
                    <a:pt x="192" y="134"/>
                    <a:pt x="192" y="134"/>
                    <a:pt x="192" y="134"/>
                  </a:cubicBezTo>
                  <a:cubicBezTo>
                    <a:pt x="191" y="145"/>
                    <a:pt x="191" y="145"/>
                    <a:pt x="191" y="145"/>
                  </a:cubicBezTo>
                  <a:cubicBezTo>
                    <a:pt x="199" y="146"/>
                    <a:pt x="199" y="146"/>
                    <a:pt x="199" y="146"/>
                  </a:cubicBezTo>
                  <a:cubicBezTo>
                    <a:pt x="197" y="166"/>
                    <a:pt x="197" y="166"/>
                    <a:pt x="197" y="166"/>
                  </a:cubicBezTo>
                  <a:cubicBezTo>
                    <a:pt x="188" y="164"/>
                    <a:pt x="188" y="164"/>
                    <a:pt x="188" y="164"/>
                  </a:cubicBezTo>
                  <a:cubicBezTo>
                    <a:pt x="185" y="190"/>
                    <a:pt x="185" y="190"/>
                    <a:pt x="185" y="190"/>
                  </a:cubicBezTo>
                  <a:cubicBezTo>
                    <a:pt x="208" y="194"/>
                    <a:pt x="208" y="194"/>
                    <a:pt x="208" y="194"/>
                  </a:cubicBezTo>
                  <a:cubicBezTo>
                    <a:pt x="211" y="168"/>
                    <a:pt x="211" y="168"/>
                    <a:pt x="211" y="168"/>
                  </a:cubicBezTo>
                  <a:cubicBezTo>
                    <a:pt x="202" y="167"/>
                    <a:pt x="202" y="167"/>
                    <a:pt x="202" y="167"/>
                  </a:cubicBezTo>
                  <a:cubicBezTo>
                    <a:pt x="205" y="147"/>
                    <a:pt x="205" y="147"/>
                    <a:pt x="205" y="147"/>
                  </a:cubicBezTo>
                  <a:cubicBezTo>
                    <a:pt x="213" y="148"/>
                    <a:pt x="213" y="148"/>
                    <a:pt x="213" y="148"/>
                  </a:cubicBezTo>
                  <a:cubicBezTo>
                    <a:pt x="216" y="122"/>
                    <a:pt x="216" y="122"/>
                    <a:pt x="216" y="122"/>
                  </a:cubicBezTo>
                  <a:cubicBezTo>
                    <a:pt x="194" y="119"/>
                    <a:pt x="194" y="119"/>
                    <a:pt x="194" y="119"/>
                  </a:cubicBezTo>
                  <a:cubicBezTo>
                    <a:pt x="193" y="128"/>
                    <a:pt x="193" y="128"/>
                    <a:pt x="193" y="128"/>
                  </a:cubicBezTo>
                  <a:cubicBezTo>
                    <a:pt x="176" y="125"/>
                    <a:pt x="176" y="125"/>
                    <a:pt x="176" y="125"/>
                  </a:cubicBezTo>
                  <a:cubicBezTo>
                    <a:pt x="179" y="103"/>
                    <a:pt x="179" y="103"/>
                    <a:pt x="179" y="103"/>
                  </a:cubicBezTo>
                  <a:cubicBezTo>
                    <a:pt x="188" y="104"/>
                    <a:pt x="188" y="104"/>
                    <a:pt x="188" y="104"/>
                  </a:cubicBezTo>
                  <a:cubicBezTo>
                    <a:pt x="191" y="78"/>
                    <a:pt x="191" y="78"/>
                    <a:pt x="191" y="78"/>
                  </a:cubicBezTo>
                  <a:cubicBezTo>
                    <a:pt x="168" y="75"/>
                    <a:pt x="168" y="75"/>
                    <a:pt x="168" y="75"/>
                  </a:cubicBezTo>
                  <a:cubicBezTo>
                    <a:pt x="166" y="101"/>
                    <a:pt x="166" y="101"/>
                    <a:pt x="166" y="101"/>
                  </a:cubicBezTo>
                  <a:cubicBezTo>
                    <a:pt x="174" y="102"/>
                    <a:pt x="174" y="102"/>
                    <a:pt x="174" y="102"/>
                  </a:cubicBezTo>
                  <a:cubicBezTo>
                    <a:pt x="171" y="125"/>
                    <a:pt x="171" y="125"/>
                    <a:pt x="171" y="125"/>
                  </a:cubicBezTo>
                  <a:cubicBezTo>
                    <a:pt x="155" y="122"/>
                    <a:pt x="155" y="122"/>
                    <a:pt x="155" y="122"/>
                  </a:cubicBezTo>
                  <a:cubicBezTo>
                    <a:pt x="156" y="114"/>
                    <a:pt x="156" y="114"/>
                    <a:pt x="156" y="114"/>
                  </a:cubicBezTo>
                  <a:cubicBezTo>
                    <a:pt x="135" y="110"/>
                    <a:pt x="135" y="110"/>
                    <a:pt x="135" y="110"/>
                  </a:cubicBezTo>
                  <a:cubicBezTo>
                    <a:pt x="132" y="136"/>
                    <a:pt x="132" y="136"/>
                    <a:pt x="132" y="136"/>
                  </a:cubicBezTo>
                  <a:cubicBezTo>
                    <a:pt x="140" y="137"/>
                    <a:pt x="140" y="137"/>
                    <a:pt x="140" y="137"/>
                  </a:cubicBezTo>
                  <a:cubicBezTo>
                    <a:pt x="138" y="157"/>
                    <a:pt x="138" y="157"/>
                    <a:pt x="138" y="157"/>
                  </a:cubicBezTo>
                  <a:lnTo>
                    <a:pt x="129" y="1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sp>
        <p:nvSpPr>
          <p:cNvPr id="117" name="TextBox 116"/>
          <p:cNvSpPr txBox="1"/>
          <p:nvPr/>
        </p:nvSpPr>
        <p:spPr>
          <a:xfrm>
            <a:off x="9850765" y="2350872"/>
            <a:ext cx="856682" cy="332399"/>
          </a:xfrm>
          <a:prstGeom prst="rect">
            <a:avLst/>
          </a:prstGeom>
          <a:noFill/>
        </p:spPr>
        <p:txBody>
          <a:bodyPr wrap="square" lIns="0" tIns="0" rIns="0" bIns="0" rtlCol="0">
            <a:spAutoFit/>
          </a:bodyPr>
          <a:lstStyle/>
          <a:p>
            <a:pPr algn="ctr">
              <a:lnSpc>
                <a:spcPct val="90000"/>
              </a:lnSpc>
            </a:pPr>
            <a:r>
              <a:rPr lang="en-US" sz="1200" spc="-50" dirty="0">
                <a:gradFill>
                  <a:gsLst>
                    <a:gs pos="2917">
                      <a:srgbClr val="505050"/>
                    </a:gs>
                    <a:gs pos="30000">
                      <a:srgbClr val="505050"/>
                    </a:gs>
                  </a:gsLst>
                  <a:lin ang="5400000" scaled="0"/>
                </a:gradFill>
              </a:rPr>
              <a:t>Management Console</a:t>
            </a:r>
          </a:p>
        </p:txBody>
      </p:sp>
      <p:cxnSp>
        <p:nvCxnSpPr>
          <p:cNvPr id="118" name="Elbow Connector 117"/>
          <p:cNvCxnSpPr/>
          <p:nvPr/>
        </p:nvCxnSpPr>
        <p:spPr>
          <a:xfrm flipV="1">
            <a:off x="7536980" y="2619395"/>
            <a:ext cx="1932651" cy="812451"/>
          </a:xfrm>
          <a:prstGeom prst="bentConnector3">
            <a:avLst>
              <a:gd name="adj1" fmla="val 100029"/>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47" name="Group 146"/>
          <p:cNvGrpSpPr/>
          <p:nvPr/>
        </p:nvGrpSpPr>
        <p:grpSpPr>
          <a:xfrm>
            <a:off x="3793083" y="1831149"/>
            <a:ext cx="2910675" cy="1482183"/>
            <a:chOff x="3791494" y="1831148"/>
            <a:chExt cx="2910675" cy="1482183"/>
          </a:xfrm>
        </p:grpSpPr>
        <p:grpSp>
          <p:nvGrpSpPr>
            <p:cNvPr id="127" name="Group 126"/>
            <p:cNvGrpSpPr/>
            <p:nvPr/>
          </p:nvGrpSpPr>
          <p:grpSpPr>
            <a:xfrm>
              <a:off x="3791494" y="1831148"/>
              <a:ext cx="2534912" cy="1482183"/>
              <a:chOff x="5008126" y="1323065"/>
              <a:chExt cx="2534912" cy="1482183"/>
            </a:xfrm>
          </p:grpSpPr>
          <p:sp>
            <p:nvSpPr>
              <p:cNvPr id="70" name="TextBox 69"/>
              <p:cNvSpPr txBox="1"/>
              <p:nvPr/>
            </p:nvSpPr>
            <p:spPr>
              <a:xfrm>
                <a:off x="5008126" y="2160883"/>
                <a:ext cx="971328" cy="166199"/>
              </a:xfrm>
              <a:prstGeom prst="rect">
                <a:avLst/>
              </a:prstGeom>
              <a:noFill/>
            </p:spPr>
            <p:txBody>
              <a:bodyPr wrap="square" lIns="0" tIns="0" rIns="0" bIns="0" rtlCol="0">
                <a:spAutoFit/>
              </a:bodyPr>
              <a:lstStyle/>
              <a:p>
                <a:pPr algn="ctr">
                  <a:lnSpc>
                    <a:spcPct val="90000"/>
                  </a:lnSpc>
                </a:pPr>
                <a:r>
                  <a:rPr lang="en-US" sz="1200" spc="-50" dirty="0">
                    <a:gradFill>
                      <a:gsLst>
                        <a:gs pos="2917">
                          <a:srgbClr val="505050"/>
                        </a:gs>
                        <a:gs pos="30000">
                          <a:srgbClr val="505050"/>
                        </a:gs>
                      </a:gsLst>
                      <a:lin ang="5400000" scaled="0"/>
                    </a:gradFill>
                  </a:rPr>
                  <a:t>App Controller</a:t>
                </a:r>
              </a:p>
            </p:txBody>
          </p:sp>
          <p:grpSp>
            <p:nvGrpSpPr>
              <p:cNvPr id="126" name="Group 125"/>
              <p:cNvGrpSpPr/>
              <p:nvPr/>
            </p:nvGrpSpPr>
            <p:grpSpPr>
              <a:xfrm>
                <a:off x="5109525" y="1323065"/>
                <a:ext cx="2433513" cy="1482183"/>
                <a:chOff x="5119573" y="1343161"/>
                <a:chExt cx="2433513" cy="1482183"/>
              </a:xfrm>
            </p:grpSpPr>
            <p:pic>
              <p:nvPicPr>
                <p:cNvPr id="69" name="Picture 19"/>
                <p:cNvPicPr>
                  <a:picLocks noChangeAspect="1" noChangeArrowheads="1"/>
                </p:cNvPicPr>
                <p:nvPr/>
              </p:nvPicPr>
              <p:blipFill>
                <a:blip r:embed="rId5" cstate="email">
                  <a:lum bright="-40000"/>
                  <a:extLst>
                    <a:ext uri="{28A0092B-C50C-407E-A947-70E740481C1C}">
                      <a14:useLocalDpi xmlns:a14="http://schemas.microsoft.com/office/drawing/2010/main"/>
                    </a:ext>
                  </a:extLst>
                </a:blip>
                <a:srcRect/>
                <a:stretch>
                  <a:fillRect/>
                </a:stretch>
              </p:blipFill>
              <p:spPr bwMode="auto">
                <a:xfrm>
                  <a:off x="5119573" y="1343161"/>
                  <a:ext cx="772253" cy="785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1" name="Elbow Connector 70"/>
                <p:cNvCxnSpPr/>
                <p:nvPr/>
              </p:nvCxnSpPr>
              <p:spPr>
                <a:xfrm rot="10800000">
                  <a:off x="5891827" y="1905420"/>
                  <a:ext cx="1661259" cy="919924"/>
                </a:xfrm>
                <a:prstGeom prst="bentConnector3">
                  <a:avLst>
                    <a:gd name="adj1" fmla="val 50000"/>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cxnSp>
          <p:nvCxnSpPr>
            <p:cNvPr id="142" name="Elbow Connector 141"/>
            <p:cNvCxnSpPr/>
            <p:nvPr/>
          </p:nvCxnSpPr>
          <p:spPr>
            <a:xfrm flipH="1">
              <a:off x="4676959" y="2146149"/>
              <a:ext cx="2025210" cy="1"/>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44739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5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VMM Architecture - HA</a:t>
            </a:r>
          </a:p>
        </p:txBody>
      </p:sp>
      <p:grpSp>
        <p:nvGrpSpPr>
          <p:cNvPr id="4" name="Group 3"/>
          <p:cNvGrpSpPr/>
          <p:nvPr/>
        </p:nvGrpSpPr>
        <p:grpSpPr>
          <a:xfrm>
            <a:off x="8440913" y="166320"/>
            <a:ext cx="3749500" cy="872456"/>
            <a:chOff x="8439325" y="166320"/>
            <a:chExt cx="3749500" cy="872456"/>
          </a:xfrm>
        </p:grpSpPr>
        <p:grpSp>
          <p:nvGrpSpPr>
            <p:cNvPr id="5" name="Group 4"/>
            <p:cNvGrpSpPr/>
            <p:nvPr/>
          </p:nvGrpSpPr>
          <p:grpSpPr>
            <a:xfrm>
              <a:off x="8439325" y="166320"/>
              <a:ext cx="3749500" cy="872456"/>
              <a:chOff x="8439325" y="166320"/>
              <a:chExt cx="3749500" cy="872456"/>
            </a:xfrm>
          </p:grpSpPr>
          <p:sp>
            <p:nvSpPr>
              <p:cNvPr id="7" name="Rectangle 37"/>
              <p:cNvSpPr>
                <a:spLocks noChangeArrowheads="1"/>
              </p:cNvSpPr>
              <p:nvPr/>
            </p:nvSpPr>
            <p:spPr bwMode="auto">
              <a:xfrm>
                <a:off x="8440515" y="167230"/>
                <a:ext cx="3748310" cy="871546"/>
              </a:xfrm>
              <a:prstGeom prst="rect">
                <a:avLst/>
              </a:prstGeom>
              <a:solidFill>
                <a:schemeClr val="bg2">
                  <a:lumMod val="20000"/>
                  <a:lumOff val="80000"/>
                </a:schemeClr>
              </a:solidFill>
              <a:ln>
                <a:noFill/>
              </a:ln>
            </p:spPr>
            <p:txBody>
              <a:bodyPr vert="horz" wrap="square" lIns="1188720" tIns="182880" rIns="109742" bIns="182880" numCol="1" anchor="ctr" anchorCtr="0" compatLnSpc="1">
                <a:prstTxWarp prst="textNoShape">
                  <a:avLst/>
                </a:prstTxWarp>
              </a:bodyPr>
              <a:lstStyle/>
              <a:p>
                <a:r>
                  <a:rPr lang="en-US" sz="1600" b="1" spc="-61" dirty="0">
                    <a:gradFill>
                      <a:gsLst>
                        <a:gs pos="1250">
                          <a:srgbClr val="00188F"/>
                        </a:gs>
                        <a:gs pos="100000">
                          <a:srgbClr val="00188F"/>
                        </a:gs>
                      </a:gsLst>
                      <a:lin ang="5400000" scaled="0"/>
                    </a:gradFill>
                  </a:rPr>
                  <a:t>Compares with</a:t>
                </a:r>
                <a:endParaRPr lang="en-US" sz="1600" spc="-61" dirty="0">
                  <a:gradFill>
                    <a:gsLst>
                      <a:gs pos="1250">
                        <a:srgbClr val="00188F"/>
                      </a:gs>
                      <a:gs pos="100000">
                        <a:srgbClr val="00188F"/>
                      </a:gs>
                    </a:gsLst>
                    <a:lin ang="5400000" scaled="0"/>
                  </a:gradFill>
                </a:endParaRPr>
              </a:p>
              <a:p>
                <a:r>
                  <a:rPr lang="en-US" sz="1600" spc="-61" dirty="0">
                    <a:gradFill>
                      <a:gsLst>
                        <a:gs pos="1250">
                          <a:srgbClr val="00188F"/>
                        </a:gs>
                        <a:gs pos="100000">
                          <a:srgbClr val="00188F"/>
                        </a:gs>
                      </a:gsLst>
                      <a:lin ang="5400000" scaled="0"/>
                    </a:gradFill>
                  </a:rPr>
                  <a:t>vCenter Heartbeat</a:t>
                </a:r>
              </a:p>
            </p:txBody>
          </p:sp>
          <p:sp>
            <p:nvSpPr>
              <p:cNvPr id="8" name="Rectangle 7"/>
              <p:cNvSpPr/>
              <p:nvPr/>
            </p:nvSpPr>
            <p:spPr bwMode="auto">
              <a:xfrm>
                <a:off x="8439325" y="166320"/>
                <a:ext cx="1048624" cy="872455"/>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EFEFEF"/>
                      </a:gs>
                      <a:gs pos="100000">
                        <a:srgbClr val="EFEFEF"/>
                      </a:gs>
                    </a:gsLst>
                    <a:lin ang="5400000" scaled="0"/>
                  </a:gradFill>
                </a:endParaRPr>
              </a:p>
            </p:txBody>
          </p:sp>
        </p:grpSp>
        <p:pic>
          <p:nvPicPr>
            <p:cNvPr id="6" name="Picture 5" descr="http://theitbros.com/wp-content/uploads/2011/02/vmware-logo.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t="29105" b="32546"/>
            <a:stretch/>
          </p:blipFill>
          <p:spPr bwMode="auto">
            <a:xfrm>
              <a:off x="8491748" y="517718"/>
              <a:ext cx="943778" cy="17561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Group 51"/>
          <p:cNvGrpSpPr/>
          <p:nvPr/>
        </p:nvGrpSpPr>
        <p:grpSpPr>
          <a:xfrm>
            <a:off x="1422270" y="3122614"/>
            <a:ext cx="7304751" cy="2957346"/>
            <a:chOff x="928458" y="1675651"/>
            <a:chExt cx="7304751" cy="2957346"/>
          </a:xfrm>
        </p:grpSpPr>
        <p:sp>
          <p:nvSpPr>
            <p:cNvPr id="9" name="Freeform 207"/>
            <p:cNvSpPr>
              <a:spLocks noEditPoints="1"/>
            </p:cNvSpPr>
            <p:nvPr/>
          </p:nvSpPr>
          <p:spPr bwMode="gray">
            <a:xfrm>
              <a:off x="928458" y="3704106"/>
              <a:ext cx="917120" cy="682498"/>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lumMod val="25000"/>
              </a:schemeClr>
            </a:solidFill>
            <a:ln>
              <a:noFill/>
            </a:ln>
          </p:spPr>
          <p:txBody>
            <a:bodyPr vert="horz" wrap="square" lIns="91416" tIns="45708" rIns="91416" bIns="45708" numCol="1" anchor="t" anchorCtr="0" compatLnSpc="1">
              <a:prstTxWarp prst="textNoShape">
                <a:avLst/>
              </a:prstTxWarp>
            </a:bodyPr>
            <a:lstStyle/>
            <a:p>
              <a:endParaRPr lang="en-US" sz="2199" dirty="0">
                <a:solidFill>
                  <a:srgbClr val="505050"/>
                </a:solidFill>
              </a:endParaRPr>
            </a:p>
          </p:txBody>
        </p:sp>
        <p:sp>
          <p:nvSpPr>
            <p:cNvPr id="10" name="Freeform 207"/>
            <p:cNvSpPr>
              <a:spLocks noEditPoints="1"/>
            </p:cNvSpPr>
            <p:nvPr/>
          </p:nvSpPr>
          <p:spPr bwMode="gray">
            <a:xfrm>
              <a:off x="1944924" y="3704106"/>
              <a:ext cx="917120" cy="682498"/>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lumMod val="25000"/>
              </a:schemeClr>
            </a:solidFill>
            <a:ln>
              <a:noFill/>
            </a:ln>
          </p:spPr>
          <p:txBody>
            <a:bodyPr vert="horz" wrap="square" lIns="91416" tIns="45708" rIns="91416" bIns="45708" numCol="1" anchor="t" anchorCtr="0" compatLnSpc="1">
              <a:prstTxWarp prst="textNoShape">
                <a:avLst/>
              </a:prstTxWarp>
            </a:bodyPr>
            <a:lstStyle/>
            <a:p>
              <a:endParaRPr lang="en-US" sz="2199" dirty="0">
                <a:solidFill>
                  <a:srgbClr val="505050"/>
                </a:solidFill>
              </a:endParaRPr>
            </a:p>
          </p:txBody>
        </p:sp>
        <p:sp>
          <p:nvSpPr>
            <p:cNvPr id="11" name="Freeform 207"/>
            <p:cNvSpPr>
              <a:spLocks noEditPoints="1"/>
            </p:cNvSpPr>
            <p:nvPr/>
          </p:nvSpPr>
          <p:spPr bwMode="gray">
            <a:xfrm>
              <a:off x="2961390" y="3704106"/>
              <a:ext cx="917120" cy="682498"/>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lumMod val="25000"/>
              </a:schemeClr>
            </a:solidFill>
            <a:ln>
              <a:noFill/>
            </a:ln>
          </p:spPr>
          <p:txBody>
            <a:bodyPr vert="horz" wrap="square" lIns="91416" tIns="45708" rIns="91416" bIns="45708" numCol="1" anchor="t" anchorCtr="0" compatLnSpc="1">
              <a:prstTxWarp prst="textNoShape">
                <a:avLst/>
              </a:prstTxWarp>
            </a:bodyPr>
            <a:lstStyle/>
            <a:p>
              <a:endParaRPr lang="en-US" sz="2199" dirty="0">
                <a:solidFill>
                  <a:srgbClr val="505050"/>
                </a:solidFill>
              </a:endParaRPr>
            </a:p>
          </p:txBody>
        </p:sp>
        <p:sp>
          <p:nvSpPr>
            <p:cNvPr id="12" name="TextBox 11"/>
            <p:cNvSpPr txBox="1"/>
            <p:nvPr/>
          </p:nvSpPr>
          <p:spPr>
            <a:xfrm>
              <a:off x="1329466" y="4466798"/>
              <a:ext cx="2395964" cy="166199"/>
            </a:xfrm>
            <a:prstGeom prst="rect">
              <a:avLst/>
            </a:prstGeom>
            <a:noFill/>
          </p:spPr>
          <p:txBody>
            <a:bodyPr wrap="square" lIns="0" tIns="0" rIns="0" bIns="0" rtlCol="0">
              <a:spAutoFit/>
            </a:bodyPr>
            <a:lstStyle/>
            <a:p>
              <a:pPr algn="ctr">
                <a:lnSpc>
                  <a:spcPct val="90000"/>
                </a:lnSpc>
              </a:pPr>
              <a:r>
                <a:rPr lang="en-US" sz="1200" spc="-50" dirty="0">
                  <a:gradFill>
                    <a:gsLst>
                      <a:gs pos="2917">
                        <a:srgbClr val="505050"/>
                      </a:gs>
                      <a:gs pos="30000">
                        <a:srgbClr val="505050"/>
                      </a:gs>
                    </a:gsLst>
                    <a:lin ang="5400000" scaled="0"/>
                  </a:gradFill>
                </a:rPr>
                <a:t>Hosts (1000 Per Management Server)</a:t>
              </a:r>
            </a:p>
          </p:txBody>
        </p:sp>
        <p:cxnSp>
          <p:nvCxnSpPr>
            <p:cNvPr id="14" name="Elbow Connector 13"/>
            <p:cNvCxnSpPr>
              <a:stCxn id="9" idx="2"/>
            </p:cNvCxnSpPr>
            <p:nvPr/>
          </p:nvCxnSpPr>
          <p:spPr>
            <a:xfrm flipV="1">
              <a:off x="1410218" y="2067140"/>
              <a:ext cx="3812302" cy="1640404"/>
            </a:xfrm>
            <a:prstGeom prst="bentConnector3">
              <a:avLst>
                <a:gd name="adj1" fmla="val 184"/>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10" idx="2"/>
            </p:cNvCxnSpPr>
            <p:nvPr/>
          </p:nvCxnSpPr>
          <p:spPr>
            <a:xfrm flipV="1">
              <a:off x="2426684" y="2068214"/>
              <a:ext cx="2798459" cy="1639330"/>
            </a:xfrm>
            <a:prstGeom prst="bentConnector3">
              <a:avLst>
                <a:gd name="adj1" fmla="val 90"/>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1" idx="1"/>
            </p:cNvCxnSpPr>
            <p:nvPr/>
          </p:nvCxnSpPr>
          <p:spPr>
            <a:xfrm flipV="1">
              <a:off x="3471792" y="2067355"/>
              <a:ext cx="1750728" cy="1640189"/>
            </a:xfrm>
            <a:prstGeom prst="bentConnector3">
              <a:avLst>
                <a:gd name="adj1" fmla="val 640"/>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5254268" y="1675651"/>
              <a:ext cx="2978941" cy="1109241"/>
              <a:chOff x="5254268" y="1675651"/>
              <a:chExt cx="2978941" cy="1109241"/>
            </a:xfrm>
          </p:grpSpPr>
          <p:sp>
            <p:nvSpPr>
              <p:cNvPr id="46" name="Freeform 207"/>
              <p:cNvSpPr>
                <a:spLocks noEditPoints="1"/>
              </p:cNvSpPr>
              <p:nvPr/>
            </p:nvSpPr>
            <p:spPr bwMode="gray">
              <a:xfrm>
                <a:off x="5254268" y="1675651"/>
                <a:ext cx="1166631" cy="868178"/>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004889"/>
              </a:solidFill>
              <a:ln>
                <a:noFill/>
              </a:ln>
            </p:spPr>
            <p:txBody>
              <a:bodyPr vert="horz" wrap="square" lIns="91416" tIns="45708" rIns="91416" bIns="45708" numCol="1" anchor="t" anchorCtr="0" compatLnSpc="1">
                <a:prstTxWarp prst="textNoShape">
                  <a:avLst/>
                </a:prstTxWarp>
              </a:bodyPr>
              <a:lstStyle/>
              <a:p>
                <a:endParaRPr lang="en-US" sz="2199" dirty="0">
                  <a:solidFill>
                    <a:srgbClr val="505050"/>
                  </a:solidFill>
                </a:endParaRPr>
              </a:p>
            </p:txBody>
          </p:sp>
          <p:sp>
            <p:nvSpPr>
              <p:cNvPr id="47" name="TextBox 46"/>
              <p:cNvSpPr txBox="1"/>
              <p:nvPr/>
            </p:nvSpPr>
            <p:spPr>
              <a:xfrm>
                <a:off x="7376527" y="2452493"/>
                <a:ext cx="856682" cy="332399"/>
              </a:xfrm>
              <a:prstGeom prst="rect">
                <a:avLst/>
              </a:prstGeom>
              <a:noFill/>
            </p:spPr>
            <p:txBody>
              <a:bodyPr wrap="square" lIns="0" tIns="0" rIns="0" bIns="0" rtlCol="0">
                <a:spAutoFit/>
              </a:bodyPr>
              <a:lstStyle/>
              <a:p>
                <a:pPr algn="ctr">
                  <a:lnSpc>
                    <a:spcPct val="90000"/>
                  </a:lnSpc>
                </a:pPr>
                <a:r>
                  <a:rPr lang="en-US" sz="1200" spc="-50" dirty="0">
                    <a:gradFill>
                      <a:gsLst>
                        <a:gs pos="2917">
                          <a:srgbClr val="505050"/>
                        </a:gs>
                        <a:gs pos="30000">
                          <a:srgbClr val="505050"/>
                        </a:gs>
                      </a:gsLst>
                      <a:lin ang="5400000" scaled="0"/>
                    </a:gradFill>
                  </a:rPr>
                  <a:t>Management Server Cluster</a:t>
                </a:r>
              </a:p>
            </p:txBody>
          </p:sp>
        </p:grpSp>
      </p:grpSp>
      <p:cxnSp>
        <p:nvCxnSpPr>
          <p:cNvPr id="53" name="Elbow Connector 52"/>
          <p:cNvCxnSpPr/>
          <p:nvPr/>
        </p:nvCxnSpPr>
        <p:spPr>
          <a:xfrm flipV="1">
            <a:off x="6942699" y="2717086"/>
            <a:ext cx="13290" cy="696731"/>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Can 53"/>
          <p:cNvSpPr/>
          <p:nvPr/>
        </p:nvSpPr>
        <p:spPr bwMode="auto">
          <a:xfrm>
            <a:off x="6505704" y="2065077"/>
            <a:ext cx="418249" cy="662057"/>
          </a:xfrm>
          <a:prstGeom prst="can">
            <a:avLst>
              <a:gd name="adj" fmla="val 50000"/>
            </a:avLst>
          </a:prstGeom>
          <a:solidFill>
            <a:srgbClr val="004889"/>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b" anchorCtr="0" compatLnSpc="1">
            <a:prstTxWarp prst="textNoShape">
              <a:avLst/>
            </a:prstTxWarp>
          </a:bodyPr>
          <a:lstStyle/>
          <a:p>
            <a:pPr algn="ctr" defTabSz="913843" fontAlgn="base">
              <a:lnSpc>
                <a:spcPct val="90000"/>
              </a:lnSpc>
              <a:spcBef>
                <a:spcPct val="0"/>
              </a:spcBef>
              <a:spcAft>
                <a:spcPct val="0"/>
              </a:spcAft>
            </a:pPr>
            <a:endParaRPr lang="en-US" sz="1400" spc="-50" dirty="0">
              <a:solidFill>
                <a:srgbClr val="505050"/>
              </a:solidFill>
            </a:endParaRPr>
          </a:p>
        </p:txBody>
      </p:sp>
      <p:sp>
        <p:nvSpPr>
          <p:cNvPr id="55" name="TextBox 54"/>
          <p:cNvSpPr txBox="1"/>
          <p:nvPr/>
        </p:nvSpPr>
        <p:spPr>
          <a:xfrm>
            <a:off x="6521129" y="1883426"/>
            <a:ext cx="856682" cy="166199"/>
          </a:xfrm>
          <a:prstGeom prst="rect">
            <a:avLst/>
          </a:prstGeom>
          <a:noFill/>
        </p:spPr>
        <p:txBody>
          <a:bodyPr wrap="square" lIns="0" tIns="0" rIns="0" bIns="0" rtlCol="0">
            <a:spAutoFit/>
          </a:bodyPr>
          <a:lstStyle/>
          <a:p>
            <a:pPr algn="ctr">
              <a:lnSpc>
                <a:spcPct val="90000"/>
              </a:lnSpc>
            </a:pPr>
            <a:r>
              <a:rPr lang="en-US" sz="1200" spc="-50" dirty="0">
                <a:gradFill>
                  <a:gsLst>
                    <a:gs pos="2917">
                      <a:srgbClr val="505050"/>
                    </a:gs>
                    <a:gs pos="30000">
                      <a:srgbClr val="505050"/>
                    </a:gs>
                  </a:gsLst>
                  <a:lin ang="5400000" scaled="0"/>
                </a:gradFill>
              </a:rPr>
              <a:t>SQL Cluster</a:t>
            </a:r>
          </a:p>
        </p:txBody>
      </p:sp>
      <p:cxnSp>
        <p:nvCxnSpPr>
          <p:cNvPr id="59" name="Elbow Connector 58"/>
          <p:cNvCxnSpPr/>
          <p:nvPr/>
        </p:nvCxnSpPr>
        <p:spPr>
          <a:xfrm flipV="1">
            <a:off x="6943588" y="3697794"/>
            <a:ext cx="11456" cy="1362318"/>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8" name="Group 77"/>
          <p:cNvGrpSpPr/>
          <p:nvPr/>
        </p:nvGrpSpPr>
        <p:grpSpPr>
          <a:xfrm>
            <a:off x="9355179" y="1787039"/>
            <a:ext cx="1197178" cy="1128728"/>
            <a:chOff x="4468813" y="3567113"/>
            <a:chExt cx="1360487" cy="1282700"/>
          </a:xfrm>
          <a:solidFill>
            <a:srgbClr val="004889"/>
          </a:solidFill>
        </p:grpSpPr>
        <p:sp>
          <p:nvSpPr>
            <p:cNvPr id="79" name="Freeform 579"/>
            <p:cNvSpPr>
              <a:spLocks noEditPoints="1"/>
            </p:cNvSpPr>
            <p:nvPr/>
          </p:nvSpPr>
          <p:spPr bwMode="auto">
            <a:xfrm>
              <a:off x="4813300" y="3913188"/>
              <a:ext cx="668337" cy="668338"/>
            </a:xfrm>
            <a:custGeom>
              <a:avLst/>
              <a:gdLst>
                <a:gd name="T0" fmla="*/ 346 w 693"/>
                <a:gd name="T1" fmla="*/ 0 h 693"/>
                <a:gd name="T2" fmla="*/ 0 w 693"/>
                <a:gd name="T3" fmla="*/ 347 h 693"/>
                <a:gd name="T4" fmla="*/ 346 w 693"/>
                <a:gd name="T5" fmla="*/ 693 h 693"/>
                <a:gd name="T6" fmla="*/ 693 w 693"/>
                <a:gd name="T7" fmla="*/ 347 h 693"/>
                <a:gd name="T8" fmla="*/ 346 w 693"/>
                <a:gd name="T9" fmla="*/ 0 h 693"/>
                <a:gd name="T10" fmla="*/ 346 w 693"/>
                <a:gd name="T11" fmla="*/ 674 h 693"/>
                <a:gd name="T12" fmla="*/ 19 w 693"/>
                <a:gd name="T13" fmla="*/ 347 h 693"/>
                <a:gd name="T14" fmla="*/ 346 w 693"/>
                <a:gd name="T15" fmla="*/ 19 h 693"/>
                <a:gd name="T16" fmla="*/ 674 w 693"/>
                <a:gd name="T17" fmla="*/ 347 h 693"/>
                <a:gd name="T18" fmla="*/ 346 w 693"/>
                <a:gd name="T19" fmla="*/ 674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3" h="693">
                  <a:moveTo>
                    <a:pt x="346" y="0"/>
                  </a:moveTo>
                  <a:cubicBezTo>
                    <a:pt x="155" y="0"/>
                    <a:pt x="0" y="155"/>
                    <a:pt x="0" y="347"/>
                  </a:cubicBezTo>
                  <a:cubicBezTo>
                    <a:pt x="0" y="538"/>
                    <a:pt x="155" y="693"/>
                    <a:pt x="346" y="693"/>
                  </a:cubicBezTo>
                  <a:cubicBezTo>
                    <a:pt x="538" y="693"/>
                    <a:pt x="693" y="538"/>
                    <a:pt x="693" y="347"/>
                  </a:cubicBezTo>
                  <a:cubicBezTo>
                    <a:pt x="693" y="155"/>
                    <a:pt x="538" y="0"/>
                    <a:pt x="346" y="0"/>
                  </a:cubicBezTo>
                  <a:close/>
                  <a:moveTo>
                    <a:pt x="346" y="674"/>
                  </a:moveTo>
                  <a:cubicBezTo>
                    <a:pt x="165" y="674"/>
                    <a:pt x="19" y="527"/>
                    <a:pt x="19" y="347"/>
                  </a:cubicBezTo>
                  <a:cubicBezTo>
                    <a:pt x="19" y="166"/>
                    <a:pt x="165" y="19"/>
                    <a:pt x="346" y="19"/>
                  </a:cubicBezTo>
                  <a:cubicBezTo>
                    <a:pt x="527" y="19"/>
                    <a:pt x="674" y="166"/>
                    <a:pt x="674" y="347"/>
                  </a:cubicBezTo>
                  <a:cubicBezTo>
                    <a:pt x="674" y="527"/>
                    <a:pt x="527" y="674"/>
                    <a:pt x="346" y="6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0" name="Freeform 580"/>
            <p:cNvSpPr>
              <a:spLocks/>
            </p:cNvSpPr>
            <p:nvPr/>
          </p:nvSpPr>
          <p:spPr bwMode="auto">
            <a:xfrm>
              <a:off x="4918075" y="4098925"/>
              <a:ext cx="260350" cy="355600"/>
            </a:xfrm>
            <a:custGeom>
              <a:avLst/>
              <a:gdLst>
                <a:gd name="T0" fmla="*/ 187 w 270"/>
                <a:gd name="T1" fmla="*/ 150 h 370"/>
                <a:gd name="T2" fmla="*/ 230 w 270"/>
                <a:gd name="T3" fmla="*/ 79 h 370"/>
                <a:gd name="T4" fmla="*/ 151 w 270"/>
                <a:gd name="T5" fmla="*/ 0 h 370"/>
                <a:gd name="T6" fmla="*/ 72 w 270"/>
                <a:gd name="T7" fmla="*/ 79 h 370"/>
                <a:gd name="T8" fmla="*/ 110 w 270"/>
                <a:gd name="T9" fmla="*/ 147 h 370"/>
                <a:gd name="T10" fmla="*/ 28 w 270"/>
                <a:gd name="T11" fmla="*/ 230 h 370"/>
                <a:gd name="T12" fmla="*/ 21 w 270"/>
                <a:gd name="T13" fmla="*/ 312 h 370"/>
                <a:gd name="T14" fmla="*/ 35 w 270"/>
                <a:gd name="T15" fmla="*/ 281 h 370"/>
                <a:gd name="T16" fmla="*/ 39 w 270"/>
                <a:gd name="T17" fmla="*/ 322 h 370"/>
                <a:gd name="T18" fmla="*/ 130 w 270"/>
                <a:gd name="T19" fmla="*/ 356 h 370"/>
                <a:gd name="T20" fmla="*/ 270 w 270"/>
                <a:gd name="T21" fmla="*/ 281 h 370"/>
                <a:gd name="T22" fmla="*/ 187 w 270"/>
                <a:gd name="T23" fmla="*/ 15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0" h="370">
                  <a:moveTo>
                    <a:pt x="187" y="150"/>
                  </a:moveTo>
                  <a:cubicBezTo>
                    <a:pt x="213" y="137"/>
                    <a:pt x="230" y="110"/>
                    <a:pt x="230" y="79"/>
                  </a:cubicBezTo>
                  <a:cubicBezTo>
                    <a:pt x="230" y="35"/>
                    <a:pt x="195" y="0"/>
                    <a:pt x="151" y="0"/>
                  </a:cubicBezTo>
                  <a:cubicBezTo>
                    <a:pt x="107" y="0"/>
                    <a:pt x="72" y="35"/>
                    <a:pt x="72" y="79"/>
                  </a:cubicBezTo>
                  <a:cubicBezTo>
                    <a:pt x="72" y="108"/>
                    <a:pt x="87" y="133"/>
                    <a:pt x="110" y="147"/>
                  </a:cubicBezTo>
                  <a:cubicBezTo>
                    <a:pt x="70" y="155"/>
                    <a:pt x="50" y="180"/>
                    <a:pt x="28" y="230"/>
                  </a:cubicBezTo>
                  <a:cubicBezTo>
                    <a:pt x="0" y="294"/>
                    <a:pt x="21" y="312"/>
                    <a:pt x="21" y="312"/>
                  </a:cubicBezTo>
                  <a:cubicBezTo>
                    <a:pt x="35" y="281"/>
                    <a:pt x="35" y="281"/>
                    <a:pt x="35" y="281"/>
                  </a:cubicBezTo>
                  <a:cubicBezTo>
                    <a:pt x="39" y="322"/>
                    <a:pt x="39" y="322"/>
                    <a:pt x="39" y="322"/>
                  </a:cubicBezTo>
                  <a:cubicBezTo>
                    <a:pt x="39" y="322"/>
                    <a:pt x="63" y="350"/>
                    <a:pt x="130" y="356"/>
                  </a:cubicBezTo>
                  <a:cubicBezTo>
                    <a:pt x="201" y="362"/>
                    <a:pt x="270" y="370"/>
                    <a:pt x="270" y="281"/>
                  </a:cubicBezTo>
                  <a:cubicBezTo>
                    <a:pt x="270" y="211"/>
                    <a:pt x="234" y="166"/>
                    <a:pt x="187" y="1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1" name="Freeform 581"/>
            <p:cNvSpPr>
              <a:spLocks noEditPoints="1"/>
            </p:cNvSpPr>
            <p:nvPr/>
          </p:nvSpPr>
          <p:spPr bwMode="auto">
            <a:xfrm>
              <a:off x="5003800" y="3567113"/>
              <a:ext cx="287337" cy="288925"/>
            </a:xfrm>
            <a:custGeom>
              <a:avLst/>
              <a:gdLst>
                <a:gd name="T0" fmla="*/ 149 w 299"/>
                <a:gd name="T1" fmla="*/ 0 h 299"/>
                <a:gd name="T2" fmla="*/ 0 w 299"/>
                <a:gd name="T3" fmla="*/ 150 h 299"/>
                <a:gd name="T4" fmla="*/ 149 w 299"/>
                <a:gd name="T5" fmla="*/ 299 h 299"/>
                <a:gd name="T6" fmla="*/ 299 w 299"/>
                <a:gd name="T7" fmla="*/ 150 h 299"/>
                <a:gd name="T8" fmla="*/ 149 w 299"/>
                <a:gd name="T9" fmla="*/ 0 h 299"/>
                <a:gd name="T10" fmla="*/ 149 w 299"/>
                <a:gd name="T11" fmla="*/ 280 h 299"/>
                <a:gd name="T12" fmla="*/ 19 w 299"/>
                <a:gd name="T13" fmla="*/ 150 h 299"/>
                <a:gd name="T14" fmla="*/ 149 w 299"/>
                <a:gd name="T15" fmla="*/ 19 h 299"/>
                <a:gd name="T16" fmla="*/ 280 w 299"/>
                <a:gd name="T17" fmla="*/ 150 h 299"/>
                <a:gd name="T18" fmla="*/ 149 w 299"/>
                <a:gd name="T19" fmla="*/ 28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9" h="299">
                  <a:moveTo>
                    <a:pt x="149" y="0"/>
                  </a:moveTo>
                  <a:cubicBezTo>
                    <a:pt x="67" y="0"/>
                    <a:pt x="0" y="67"/>
                    <a:pt x="0" y="150"/>
                  </a:cubicBezTo>
                  <a:cubicBezTo>
                    <a:pt x="0" y="232"/>
                    <a:pt x="67" y="299"/>
                    <a:pt x="149" y="299"/>
                  </a:cubicBezTo>
                  <a:cubicBezTo>
                    <a:pt x="232" y="299"/>
                    <a:pt x="299" y="232"/>
                    <a:pt x="299" y="150"/>
                  </a:cubicBezTo>
                  <a:cubicBezTo>
                    <a:pt x="299" y="67"/>
                    <a:pt x="232" y="0"/>
                    <a:pt x="149" y="0"/>
                  </a:cubicBezTo>
                  <a:close/>
                  <a:moveTo>
                    <a:pt x="149" y="280"/>
                  </a:moveTo>
                  <a:cubicBezTo>
                    <a:pt x="77" y="280"/>
                    <a:pt x="19" y="222"/>
                    <a:pt x="19" y="150"/>
                  </a:cubicBezTo>
                  <a:cubicBezTo>
                    <a:pt x="19" y="78"/>
                    <a:pt x="77" y="19"/>
                    <a:pt x="149" y="19"/>
                  </a:cubicBezTo>
                  <a:cubicBezTo>
                    <a:pt x="221" y="19"/>
                    <a:pt x="280" y="78"/>
                    <a:pt x="280" y="150"/>
                  </a:cubicBezTo>
                  <a:cubicBezTo>
                    <a:pt x="280" y="222"/>
                    <a:pt x="221" y="280"/>
                    <a:pt x="149" y="2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2" name="Rectangle 582"/>
            <p:cNvSpPr>
              <a:spLocks noChangeArrowheads="1"/>
            </p:cNvSpPr>
            <p:nvPr/>
          </p:nvSpPr>
          <p:spPr bwMode="auto">
            <a:xfrm>
              <a:off x="5138738" y="3836988"/>
              <a:ext cx="17462"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3" name="Freeform 583"/>
            <p:cNvSpPr>
              <a:spLocks noEditPoints="1"/>
            </p:cNvSpPr>
            <p:nvPr/>
          </p:nvSpPr>
          <p:spPr bwMode="auto">
            <a:xfrm>
              <a:off x="4468813" y="3935413"/>
              <a:ext cx="322262" cy="323850"/>
            </a:xfrm>
            <a:custGeom>
              <a:avLst/>
              <a:gdLst>
                <a:gd name="T0" fmla="*/ 26 w 335"/>
                <a:gd name="T1" fmla="*/ 121 h 335"/>
                <a:gd name="T2" fmla="*/ 121 w 335"/>
                <a:gd name="T3" fmla="*/ 309 h 335"/>
                <a:gd name="T4" fmla="*/ 310 w 335"/>
                <a:gd name="T5" fmla="*/ 213 h 335"/>
                <a:gd name="T6" fmla="*/ 214 w 335"/>
                <a:gd name="T7" fmla="*/ 25 h 335"/>
                <a:gd name="T8" fmla="*/ 26 w 335"/>
                <a:gd name="T9" fmla="*/ 121 h 335"/>
                <a:gd name="T10" fmla="*/ 292 w 335"/>
                <a:gd name="T11" fmla="*/ 208 h 335"/>
                <a:gd name="T12" fmla="*/ 127 w 335"/>
                <a:gd name="T13" fmla="*/ 291 h 335"/>
                <a:gd name="T14" fmla="*/ 44 w 335"/>
                <a:gd name="T15" fmla="*/ 127 h 335"/>
                <a:gd name="T16" fmla="*/ 208 w 335"/>
                <a:gd name="T17" fmla="*/ 43 h 335"/>
                <a:gd name="T18" fmla="*/ 292 w 335"/>
                <a:gd name="T19" fmla="*/ 208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5" h="335">
                  <a:moveTo>
                    <a:pt x="26" y="121"/>
                  </a:moveTo>
                  <a:cubicBezTo>
                    <a:pt x="0" y="200"/>
                    <a:pt x="43" y="284"/>
                    <a:pt x="121" y="309"/>
                  </a:cubicBezTo>
                  <a:cubicBezTo>
                    <a:pt x="200" y="335"/>
                    <a:pt x="284" y="292"/>
                    <a:pt x="310" y="213"/>
                  </a:cubicBezTo>
                  <a:cubicBezTo>
                    <a:pt x="335" y="135"/>
                    <a:pt x="292" y="51"/>
                    <a:pt x="214" y="25"/>
                  </a:cubicBezTo>
                  <a:cubicBezTo>
                    <a:pt x="135" y="0"/>
                    <a:pt x="51" y="43"/>
                    <a:pt x="26" y="121"/>
                  </a:cubicBezTo>
                  <a:close/>
                  <a:moveTo>
                    <a:pt x="292" y="208"/>
                  </a:moveTo>
                  <a:cubicBezTo>
                    <a:pt x="269" y="276"/>
                    <a:pt x="196" y="314"/>
                    <a:pt x="127" y="291"/>
                  </a:cubicBezTo>
                  <a:cubicBezTo>
                    <a:pt x="59" y="269"/>
                    <a:pt x="21" y="195"/>
                    <a:pt x="44" y="127"/>
                  </a:cubicBezTo>
                  <a:cubicBezTo>
                    <a:pt x="66" y="58"/>
                    <a:pt x="139" y="21"/>
                    <a:pt x="208" y="43"/>
                  </a:cubicBezTo>
                  <a:cubicBezTo>
                    <a:pt x="276" y="65"/>
                    <a:pt x="314" y="139"/>
                    <a:pt x="292"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4" name="Freeform 584"/>
            <p:cNvSpPr>
              <a:spLocks/>
            </p:cNvSpPr>
            <p:nvPr/>
          </p:nvSpPr>
          <p:spPr bwMode="auto">
            <a:xfrm>
              <a:off x="4746625" y="4125913"/>
              <a:ext cx="95250" cy="47625"/>
            </a:xfrm>
            <a:custGeom>
              <a:avLst/>
              <a:gdLst>
                <a:gd name="T0" fmla="*/ 4 w 60"/>
                <a:gd name="T1" fmla="*/ 0 h 30"/>
                <a:gd name="T2" fmla="*/ 60 w 60"/>
                <a:gd name="T3" fmla="*/ 19 h 30"/>
                <a:gd name="T4" fmla="*/ 56 w 60"/>
                <a:gd name="T5" fmla="*/ 30 h 30"/>
                <a:gd name="T6" fmla="*/ 0 w 60"/>
                <a:gd name="T7" fmla="*/ 12 h 30"/>
                <a:gd name="T8" fmla="*/ 4 w 60"/>
                <a:gd name="T9" fmla="*/ 0 h 30"/>
              </a:gdLst>
              <a:ahLst/>
              <a:cxnLst>
                <a:cxn ang="0">
                  <a:pos x="T0" y="T1"/>
                </a:cxn>
                <a:cxn ang="0">
                  <a:pos x="T2" y="T3"/>
                </a:cxn>
                <a:cxn ang="0">
                  <a:pos x="T4" y="T5"/>
                </a:cxn>
                <a:cxn ang="0">
                  <a:pos x="T6" y="T7"/>
                </a:cxn>
                <a:cxn ang="0">
                  <a:pos x="T8" y="T9"/>
                </a:cxn>
              </a:cxnLst>
              <a:rect l="0" t="0" r="r" b="b"/>
              <a:pathLst>
                <a:path w="60" h="30">
                  <a:moveTo>
                    <a:pt x="4" y="0"/>
                  </a:moveTo>
                  <a:lnTo>
                    <a:pt x="60" y="19"/>
                  </a:lnTo>
                  <a:lnTo>
                    <a:pt x="56" y="30"/>
                  </a:lnTo>
                  <a:lnTo>
                    <a:pt x="0" y="1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5" name="Freeform 585"/>
            <p:cNvSpPr>
              <a:spLocks noEditPoints="1"/>
            </p:cNvSpPr>
            <p:nvPr/>
          </p:nvSpPr>
          <p:spPr bwMode="auto">
            <a:xfrm>
              <a:off x="5507038" y="3935413"/>
              <a:ext cx="322262" cy="323850"/>
            </a:xfrm>
            <a:custGeom>
              <a:avLst/>
              <a:gdLst>
                <a:gd name="T0" fmla="*/ 121 w 335"/>
                <a:gd name="T1" fmla="*/ 25 h 335"/>
                <a:gd name="T2" fmla="*/ 25 w 335"/>
                <a:gd name="T3" fmla="*/ 213 h 335"/>
                <a:gd name="T4" fmla="*/ 214 w 335"/>
                <a:gd name="T5" fmla="*/ 309 h 335"/>
                <a:gd name="T6" fmla="*/ 309 w 335"/>
                <a:gd name="T7" fmla="*/ 121 h 335"/>
                <a:gd name="T8" fmla="*/ 121 w 335"/>
                <a:gd name="T9" fmla="*/ 25 h 335"/>
                <a:gd name="T10" fmla="*/ 127 w 335"/>
                <a:gd name="T11" fmla="*/ 43 h 335"/>
                <a:gd name="T12" fmla="*/ 291 w 335"/>
                <a:gd name="T13" fmla="*/ 127 h 335"/>
                <a:gd name="T14" fmla="*/ 208 w 335"/>
                <a:gd name="T15" fmla="*/ 291 h 335"/>
                <a:gd name="T16" fmla="*/ 43 w 335"/>
                <a:gd name="T17" fmla="*/ 208 h 335"/>
                <a:gd name="T18" fmla="*/ 127 w 335"/>
                <a:gd name="T19" fmla="*/ 43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5" h="335">
                  <a:moveTo>
                    <a:pt x="121" y="25"/>
                  </a:moveTo>
                  <a:cubicBezTo>
                    <a:pt x="43" y="51"/>
                    <a:pt x="0" y="135"/>
                    <a:pt x="25" y="213"/>
                  </a:cubicBezTo>
                  <a:cubicBezTo>
                    <a:pt x="51" y="292"/>
                    <a:pt x="135" y="335"/>
                    <a:pt x="214" y="309"/>
                  </a:cubicBezTo>
                  <a:cubicBezTo>
                    <a:pt x="292" y="284"/>
                    <a:pt x="335" y="200"/>
                    <a:pt x="309" y="121"/>
                  </a:cubicBezTo>
                  <a:cubicBezTo>
                    <a:pt x="284" y="43"/>
                    <a:pt x="200" y="0"/>
                    <a:pt x="121" y="25"/>
                  </a:cubicBezTo>
                  <a:close/>
                  <a:moveTo>
                    <a:pt x="127" y="43"/>
                  </a:moveTo>
                  <a:cubicBezTo>
                    <a:pt x="196" y="21"/>
                    <a:pt x="269" y="58"/>
                    <a:pt x="291" y="127"/>
                  </a:cubicBezTo>
                  <a:cubicBezTo>
                    <a:pt x="314" y="195"/>
                    <a:pt x="276" y="269"/>
                    <a:pt x="208" y="291"/>
                  </a:cubicBezTo>
                  <a:cubicBezTo>
                    <a:pt x="139" y="314"/>
                    <a:pt x="66" y="276"/>
                    <a:pt x="43" y="208"/>
                  </a:cubicBezTo>
                  <a:cubicBezTo>
                    <a:pt x="21" y="139"/>
                    <a:pt x="59" y="65"/>
                    <a:pt x="127"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6" name="Freeform 586"/>
            <p:cNvSpPr>
              <a:spLocks/>
            </p:cNvSpPr>
            <p:nvPr/>
          </p:nvSpPr>
          <p:spPr bwMode="auto">
            <a:xfrm>
              <a:off x="5456238" y="4125913"/>
              <a:ext cx="95250" cy="47625"/>
            </a:xfrm>
            <a:custGeom>
              <a:avLst/>
              <a:gdLst>
                <a:gd name="T0" fmla="*/ 56 w 60"/>
                <a:gd name="T1" fmla="*/ 0 h 30"/>
                <a:gd name="T2" fmla="*/ 0 w 60"/>
                <a:gd name="T3" fmla="*/ 19 h 30"/>
                <a:gd name="T4" fmla="*/ 4 w 60"/>
                <a:gd name="T5" fmla="*/ 30 h 30"/>
                <a:gd name="T6" fmla="*/ 60 w 60"/>
                <a:gd name="T7" fmla="*/ 12 h 30"/>
                <a:gd name="T8" fmla="*/ 56 w 60"/>
                <a:gd name="T9" fmla="*/ 0 h 30"/>
              </a:gdLst>
              <a:ahLst/>
              <a:cxnLst>
                <a:cxn ang="0">
                  <a:pos x="T0" y="T1"/>
                </a:cxn>
                <a:cxn ang="0">
                  <a:pos x="T2" y="T3"/>
                </a:cxn>
                <a:cxn ang="0">
                  <a:pos x="T4" y="T5"/>
                </a:cxn>
                <a:cxn ang="0">
                  <a:pos x="T6" y="T7"/>
                </a:cxn>
                <a:cxn ang="0">
                  <a:pos x="T8" y="T9"/>
                </a:cxn>
              </a:cxnLst>
              <a:rect l="0" t="0" r="r" b="b"/>
              <a:pathLst>
                <a:path w="60" h="30">
                  <a:moveTo>
                    <a:pt x="56" y="0"/>
                  </a:moveTo>
                  <a:lnTo>
                    <a:pt x="0" y="19"/>
                  </a:lnTo>
                  <a:lnTo>
                    <a:pt x="4" y="30"/>
                  </a:lnTo>
                  <a:lnTo>
                    <a:pt x="60" y="12"/>
                  </a:lnTo>
                  <a:lnTo>
                    <a:pt x="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7" name="Freeform 587"/>
            <p:cNvSpPr>
              <a:spLocks noEditPoints="1"/>
            </p:cNvSpPr>
            <p:nvPr/>
          </p:nvSpPr>
          <p:spPr bwMode="auto">
            <a:xfrm>
              <a:off x="4664075" y="4522788"/>
              <a:ext cx="325437" cy="327025"/>
            </a:xfrm>
            <a:custGeom>
              <a:avLst/>
              <a:gdLst>
                <a:gd name="T0" fmla="*/ 81 w 338"/>
                <a:gd name="T1" fmla="*/ 290 h 339"/>
                <a:gd name="T2" fmla="*/ 290 w 338"/>
                <a:gd name="T3" fmla="*/ 257 h 339"/>
                <a:gd name="T4" fmla="*/ 257 w 338"/>
                <a:gd name="T5" fmla="*/ 48 h 339"/>
                <a:gd name="T6" fmla="*/ 48 w 338"/>
                <a:gd name="T7" fmla="*/ 81 h 339"/>
                <a:gd name="T8" fmla="*/ 81 w 338"/>
                <a:gd name="T9" fmla="*/ 290 h 339"/>
                <a:gd name="T10" fmla="*/ 246 w 338"/>
                <a:gd name="T11" fmla="*/ 64 h 339"/>
                <a:gd name="T12" fmla="*/ 275 w 338"/>
                <a:gd name="T13" fmla="*/ 246 h 339"/>
                <a:gd name="T14" fmla="*/ 92 w 338"/>
                <a:gd name="T15" fmla="*/ 275 h 339"/>
                <a:gd name="T16" fmla="*/ 64 w 338"/>
                <a:gd name="T17" fmla="*/ 93 h 339"/>
                <a:gd name="T18" fmla="*/ 246 w 338"/>
                <a:gd name="T19" fmla="*/ 64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339">
                  <a:moveTo>
                    <a:pt x="81" y="290"/>
                  </a:moveTo>
                  <a:cubicBezTo>
                    <a:pt x="148" y="339"/>
                    <a:pt x="241" y="324"/>
                    <a:pt x="290" y="257"/>
                  </a:cubicBezTo>
                  <a:cubicBezTo>
                    <a:pt x="338" y="190"/>
                    <a:pt x="324" y="97"/>
                    <a:pt x="257" y="48"/>
                  </a:cubicBezTo>
                  <a:cubicBezTo>
                    <a:pt x="190" y="0"/>
                    <a:pt x="97" y="15"/>
                    <a:pt x="48" y="81"/>
                  </a:cubicBezTo>
                  <a:cubicBezTo>
                    <a:pt x="0" y="148"/>
                    <a:pt x="15" y="242"/>
                    <a:pt x="81" y="290"/>
                  </a:cubicBezTo>
                  <a:close/>
                  <a:moveTo>
                    <a:pt x="246" y="64"/>
                  </a:moveTo>
                  <a:cubicBezTo>
                    <a:pt x="304" y="106"/>
                    <a:pt x="317" y="188"/>
                    <a:pt x="275" y="246"/>
                  </a:cubicBezTo>
                  <a:cubicBezTo>
                    <a:pt x="232" y="304"/>
                    <a:pt x="151" y="317"/>
                    <a:pt x="92" y="275"/>
                  </a:cubicBezTo>
                  <a:cubicBezTo>
                    <a:pt x="34" y="232"/>
                    <a:pt x="21" y="151"/>
                    <a:pt x="64" y="93"/>
                  </a:cubicBezTo>
                  <a:cubicBezTo>
                    <a:pt x="106" y="34"/>
                    <a:pt x="187" y="21"/>
                    <a:pt x="246"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8" name="Freeform 588"/>
            <p:cNvSpPr>
              <a:spLocks/>
            </p:cNvSpPr>
            <p:nvPr/>
          </p:nvSpPr>
          <p:spPr bwMode="auto">
            <a:xfrm>
              <a:off x="4892675" y="4502150"/>
              <a:ext cx="69850" cy="87313"/>
            </a:xfrm>
            <a:custGeom>
              <a:avLst/>
              <a:gdLst>
                <a:gd name="T0" fmla="*/ 0 w 44"/>
                <a:gd name="T1" fmla="*/ 48 h 55"/>
                <a:gd name="T2" fmla="*/ 35 w 44"/>
                <a:gd name="T3" fmla="*/ 0 h 55"/>
                <a:gd name="T4" fmla="*/ 44 w 44"/>
                <a:gd name="T5" fmla="*/ 7 h 55"/>
                <a:gd name="T6" fmla="*/ 9 w 44"/>
                <a:gd name="T7" fmla="*/ 55 h 55"/>
                <a:gd name="T8" fmla="*/ 0 w 44"/>
                <a:gd name="T9" fmla="*/ 48 h 55"/>
              </a:gdLst>
              <a:ahLst/>
              <a:cxnLst>
                <a:cxn ang="0">
                  <a:pos x="T0" y="T1"/>
                </a:cxn>
                <a:cxn ang="0">
                  <a:pos x="T2" y="T3"/>
                </a:cxn>
                <a:cxn ang="0">
                  <a:pos x="T4" y="T5"/>
                </a:cxn>
                <a:cxn ang="0">
                  <a:pos x="T6" y="T7"/>
                </a:cxn>
                <a:cxn ang="0">
                  <a:pos x="T8" y="T9"/>
                </a:cxn>
              </a:cxnLst>
              <a:rect l="0" t="0" r="r" b="b"/>
              <a:pathLst>
                <a:path w="44" h="55">
                  <a:moveTo>
                    <a:pt x="0" y="48"/>
                  </a:moveTo>
                  <a:lnTo>
                    <a:pt x="35" y="0"/>
                  </a:lnTo>
                  <a:lnTo>
                    <a:pt x="44" y="7"/>
                  </a:lnTo>
                  <a:lnTo>
                    <a:pt x="9" y="55"/>
                  </a:lnTo>
                  <a:lnTo>
                    <a:pt x="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9" name="Freeform 589"/>
            <p:cNvSpPr>
              <a:spLocks noEditPoints="1"/>
            </p:cNvSpPr>
            <p:nvPr/>
          </p:nvSpPr>
          <p:spPr bwMode="auto">
            <a:xfrm>
              <a:off x="5291138" y="4522788"/>
              <a:ext cx="327025" cy="327025"/>
            </a:xfrm>
            <a:custGeom>
              <a:avLst/>
              <a:gdLst>
                <a:gd name="T0" fmla="*/ 257 w 339"/>
                <a:gd name="T1" fmla="*/ 290 h 339"/>
                <a:gd name="T2" fmla="*/ 290 w 339"/>
                <a:gd name="T3" fmla="*/ 81 h 339"/>
                <a:gd name="T4" fmla="*/ 81 w 339"/>
                <a:gd name="T5" fmla="*/ 48 h 339"/>
                <a:gd name="T6" fmla="*/ 48 w 339"/>
                <a:gd name="T7" fmla="*/ 257 h 339"/>
                <a:gd name="T8" fmla="*/ 257 w 339"/>
                <a:gd name="T9" fmla="*/ 290 h 339"/>
                <a:gd name="T10" fmla="*/ 93 w 339"/>
                <a:gd name="T11" fmla="*/ 64 h 339"/>
                <a:gd name="T12" fmla="*/ 275 w 339"/>
                <a:gd name="T13" fmla="*/ 93 h 339"/>
                <a:gd name="T14" fmla="*/ 246 w 339"/>
                <a:gd name="T15" fmla="*/ 275 h 339"/>
                <a:gd name="T16" fmla="*/ 64 w 339"/>
                <a:gd name="T17" fmla="*/ 246 h 339"/>
                <a:gd name="T18" fmla="*/ 93 w 339"/>
                <a:gd name="T19" fmla="*/ 64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9" h="339">
                  <a:moveTo>
                    <a:pt x="257" y="290"/>
                  </a:moveTo>
                  <a:cubicBezTo>
                    <a:pt x="324" y="242"/>
                    <a:pt x="339" y="148"/>
                    <a:pt x="290" y="81"/>
                  </a:cubicBezTo>
                  <a:cubicBezTo>
                    <a:pt x="242" y="15"/>
                    <a:pt x="148" y="0"/>
                    <a:pt x="81" y="48"/>
                  </a:cubicBezTo>
                  <a:cubicBezTo>
                    <a:pt x="15" y="97"/>
                    <a:pt x="0" y="190"/>
                    <a:pt x="48" y="257"/>
                  </a:cubicBezTo>
                  <a:cubicBezTo>
                    <a:pt x="97" y="324"/>
                    <a:pt x="190" y="339"/>
                    <a:pt x="257" y="290"/>
                  </a:cubicBezTo>
                  <a:close/>
                  <a:moveTo>
                    <a:pt x="93" y="64"/>
                  </a:moveTo>
                  <a:cubicBezTo>
                    <a:pt x="151" y="21"/>
                    <a:pt x="232" y="34"/>
                    <a:pt x="275" y="93"/>
                  </a:cubicBezTo>
                  <a:cubicBezTo>
                    <a:pt x="317" y="151"/>
                    <a:pt x="304" y="232"/>
                    <a:pt x="246" y="275"/>
                  </a:cubicBezTo>
                  <a:cubicBezTo>
                    <a:pt x="188" y="317"/>
                    <a:pt x="106" y="304"/>
                    <a:pt x="64" y="246"/>
                  </a:cubicBezTo>
                  <a:cubicBezTo>
                    <a:pt x="21" y="188"/>
                    <a:pt x="34" y="106"/>
                    <a:pt x="93"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0" name="Freeform 590"/>
            <p:cNvSpPr>
              <a:spLocks/>
            </p:cNvSpPr>
            <p:nvPr/>
          </p:nvSpPr>
          <p:spPr bwMode="auto">
            <a:xfrm>
              <a:off x="5318125" y="4502150"/>
              <a:ext cx="69850" cy="87313"/>
            </a:xfrm>
            <a:custGeom>
              <a:avLst/>
              <a:gdLst>
                <a:gd name="T0" fmla="*/ 35 w 44"/>
                <a:gd name="T1" fmla="*/ 55 h 55"/>
                <a:gd name="T2" fmla="*/ 0 w 44"/>
                <a:gd name="T3" fmla="*/ 7 h 55"/>
                <a:gd name="T4" fmla="*/ 9 w 44"/>
                <a:gd name="T5" fmla="*/ 0 h 55"/>
                <a:gd name="T6" fmla="*/ 44 w 44"/>
                <a:gd name="T7" fmla="*/ 48 h 55"/>
                <a:gd name="T8" fmla="*/ 35 w 44"/>
                <a:gd name="T9" fmla="*/ 55 h 55"/>
              </a:gdLst>
              <a:ahLst/>
              <a:cxnLst>
                <a:cxn ang="0">
                  <a:pos x="T0" y="T1"/>
                </a:cxn>
                <a:cxn ang="0">
                  <a:pos x="T2" y="T3"/>
                </a:cxn>
                <a:cxn ang="0">
                  <a:pos x="T4" y="T5"/>
                </a:cxn>
                <a:cxn ang="0">
                  <a:pos x="T6" y="T7"/>
                </a:cxn>
                <a:cxn ang="0">
                  <a:pos x="T8" y="T9"/>
                </a:cxn>
              </a:cxnLst>
              <a:rect l="0" t="0" r="r" b="b"/>
              <a:pathLst>
                <a:path w="44" h="55">
                  <a:moveTo>
                    <a:pt x="35" y="55"/>
                  </a:moveTo>
                  <a:lnTo>
                    <a:pt x="0" y="7"/>
                  </a:lnTo>
                  <a:lnTo>
                    <a:pt x="9" y="0"/>
                  </a:lnTo>
                  <a:lnTo>
                    <a:pt x="44" y="48"/>
                  </a:lnTo>
                  <a:lnTo>
                    <a:pt x="35"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1" name="Freeform 591"/>
            <p:cNvSpPr>
              <a:spLocks noEditPoints="1"/>
            </p:cNvSpPr>
            <p:nvPr/>
          </p:nvSpPr>
          <p:spPr bwMode="auto">
            <a:xfrm>
              <a:off x="5048250" y="3630613"/>
              <a:ext cx="176212" cy="169863"/>
            </a:xfrm>
            <a:custGeom>
              <a:avLst/>
              <a:gdLst>
                <a:gd name="T0" fmla="*/ 170 w 183"/>
                <a:gd name="T1" fmla="*/ 103 h 177"/>
                <a:gd name="T2" fmla="*/ 169 w 183"/>
                <a:gd name="T3" fmla="*/ 99 h 177"/>
                <a:gd name="T4" fmla="*/ 160 w 183"/>
                <a:gd name="T5" fmla="*/ 97 h 177"/>
                <a:gd name="T6" fmla="*/ 175 w 183"/>
                <a:gd name="T7" fmla="*/ 97 h 177"/>
                <a:gd name="T8" fmla="*/ 183 w 183"/>
                <a:gd name="T9" fmla="*/ 0 h 177"/>
                <a:gd name="T10" fmla="*/ 65 w 183"/>
                <a:gd name="T11" fmla="*/ 4 h 177"/>
                <a:gd name="T12" fmla="*/ 59 w 183"/>
                <a:gd name="T13" fmla="*/ 86 h 177"/>
                <a:gd name="T14" fmla="*/ 70 w 183"/>
                <a:gd name="T15" fmla="*/ 88 h 177"/>
                <a:gd name="T16" fmla="*/ 63 w 183"/>
                <a:gd name="T17" fmla="*/ 88 h 177"/>
                <a:gd name="T18" fmla="*/ 61 w 183"/>
                <a:gd name="T19" fmla="*/ 92 h 177"/>
                <a:gd name="T20" fmla="*/ 14 w 183"/>
                <a:gd name="T21" fmla="*/ 121 h 177"/>
                <a:gd name="T22" fmla="*/ 0 w 183"/>
                <a:gd name="T23" fmla="*/ 133 h 177"/>
                <a:gd name="T24" fmla="*/ 3 w 183"/>
                <a:gd name="T25" fmla="*/ 143 h 177"/>
                <a:gd name="T26" fmla="*/ 4 w 183"/>
                <a:gd name="T27" fmla="*/ 144 h 177"/>
                <a:gd name="T28" fmla="*/ 5 w 183"/>
                <a:gd name="T29" fmla="*/ 145 h 177"/>
                <a:gd name="T30" fmla="*/ 9 w 183"/>
                <a:gd name="T31" fmla="*/ 148 h 177"/>
                <a:gd name="T32" fmla="*/ 138 w 183"/>
                <a:gd name="T33" fmla="*/ 177 h 177"/>
                <a:gd name="T34" fmla="*/ 158 w 183"/>
                <a:gd name="T35" fmla="*/ 145 h 177"/>
                <a:gd name="T36" fmla="*/ 165 w 183"/>
                <a:gd name="T37" fmla="*/ 133 h 177"/>
                <a:gd name="T38" fmla="*/ 168 w 183"/>
                <a:gd name="T39" fmla="*/ 130 h 177"/>
                <a:gd name="T40" fmla="*/ 174 w 183"/>
                <a:gd name="T41" fmla="*/ 104 h 177"/>
                <a:gd name="T42" fmla="*/ 170 w 183"/>
                <a:gd name="T43" fmla="*/ 103 h 177"/>
                <a:gd name="T44" fmla="*/ 78 w 183"/>
                <a:gd name="T45" fmla="*/ 131 h 177"/>
                <a:gd name="T46" fmla="*/ 56 w 183"/>
                <a:gd name="T47" fmla="*/ 126 h 177"/>
                <a:gd name="T48" fmla="*/ 65 w 183"/>
                <a:gd name="T49" fmla="*/ 119 h 177"/>
                <a:gd name="T50" fmla="*/ 88 w 183"/>
                <a:gd name="T51" fmla="*/ 123 h 177"/>
                <a:gd name="T52" fmla="*/ 78 w 183"/>
                <a:gd name="T53" fmla="*/ 131 h 177"/>
                <a:gd name="T54" fmla="*/ 145 w 183"/>
                <a:gd name="T55" fmla="*/ 127 h 177"/>
                <a:gd name="T56" fmla="*/ 43 w 183"/>
                <a:gd name="T57" fmla="*/ 111 h 177"/>
                <a:gd name="T58" fmla="*/ 64 w 183"/>
                <a:gd name="T59" fmla="*/ 97 h 177"/>
                <a:gd name="T60" fmla="*/ 157 w 183"/>
                <a:gd name="T61" fmla="*/ 110 h 177"/>
                <a:gd name="T62" fmla="*/ 145 w 183"/>
                <a:gd name="T63" fmla="*/ 127 h 177"/>
                <a:gd name="T64" fmla="*/ 70 w 183"/>
                <a:gd name="T65" fmla="*/ 80 h 177"/>
                <a:gd name="T66" fmla="*/ 75 w 183"/>
                <a:gd name="T67" fmla="*/ 11 h 177"/>
                <a:gd name="T68" fmla="*/ 171 w 183"/>
                <a:gd name="T69" fmla="*/ 8 h 177"/>
                <a:gd name="T70" fmla="*/ 162 w 183"/>
                <a:gd name="T71" fmla="*/ 89 h 177"/>
                <a:gd name="T72" fmla="*/ 70 w 183"/>
                <a:gd name="T73" fmla="*/ 8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3" h="177">
                  <a:moveTo>
                    <a:pt x="170" y="103"/>
                  </a:moveTo>
                  <a:cubicBezTo>
                    <a:pt x="169" y="102"/>
                    <a:pt x="170" y="99"/>
                    <a:pt x="169" y="99"/>
                  </a:cubicBezTo>
                  <a:cubicBezTo>
                    <a:pt x="166" y="98"/>
                    <a:pt x="162" y="99"/>
                    <a:pt x="160" y="97"/>
                  </a:cubicBezTo>
                  <a:cubicBezTo>
                    <a:pt x="165" y="96"/>
                    <a:pt x="171" y="98"/>
                    <a:pt x="175" y="97"/>
                  </a:cubicBezTo>
                  <a:cubicBezTo>
                    <a:pt x="178" y="64"/>
                    <a:pt x="183" y="0"/>
                    <a:pt x="183" y="0"/>
                  </a:cubicBezTo>
                  <a:cubicBezTo>
                    <a:pt x="65" y="4"/>
                    <a:pt x="65" y="4"/>
                    <a:pt x="65" y="4"/>
                  </a:cubicBezTo>
                  <a:cubicBezTo>
                    <a:pt x="65" y="4"/>
                    <a:pt x="61" y="58"/>
                    <a:pt x="59" y="86"/>
                  </a:cubicBezTo>
                  <a:cubicBezTo>
                    <a:pt x="63" y="86"/>
                    <a:pt x="68" y="86"/>
                    <a:pt x="70" y="88"/>
                  </a:cubicBezTo>
                  <a:cubicBezTo>
                    <a:pt x="67" y="88"/>
                    <a:pt x="65" y="87"/>
                    <a:pt x="63" y="88"/>
                  </a:cubicBezTo>
                  <a:cubicBezTo>
                    <a:pt x="62" y="89"/>
                    <a:pt x="62" y="91"/>
                    <a:pt x="61" y="92"/>
                  </a:cubicBezTo>
                  <a:cubicBezTo>
                    <a:pt x="47" y="101"/>
                    <a:pt x="30" y="112"/>
                    <a:pt x="14" y="121"/>
                  </a:cubicBezTo>
                  <a:cubicBezTo>
                    <a:pt x="10" y="123"/>
                    <a:pt x="1" y="128"/>
                    <a:pt x="0" y="133"/>
                  </a:cubicBezTo>
                  <a:cubicBezTo>
                    <a:pt x="0" y="136"/>
                    <a:pt x="2" y="140"/>
                    <a:pt x="3" y="143"/>
                  </a:cubicBezTo>
                  <a:cubicBezTo>
                    <a:pt x="3" y="143"/>
                    <a:pt x="3" y="144"/>
                    <a:pt x="4" y="144"/>
                  </a:cubicBezTo>
                  <a:cubicBezTo>
                    <a:pt x="4" y="144"/>
                    <a:pt x="4" y="144"/>
                    <a:pt x="5" y="145"/>
                  </a:cubicBezTo>
                  <a:cubicBezTo>
                    <a:pt x="6" y="145"/>
                    <a:pt x="7" y="147"/>
                    <a:pt x="9" y="148"/>
                  </a:cubicBezTo>
                  <a:cubicBezTo>
                    <a:pt x="18" y="151"/>
                    <a:pt x="122" y="176"/>
                    <a:pt x="138" y="177"/>
                  </a:cubicBezTo>
                  <a:cubicBezTo>
                    <a:pt x="145" y="168"/>
                    <a:pt x="152" y="155"/>
                    <a:pt x="158" y="145"/>
                  </a:cubicBezTo>
                  <a:cubicBezTo>
                    <a:pt x="161" y="141"/>
                    <a:pt x="163" y="136"/>
                    <a:pt x="165" y="133"/>
                  </a:cubicBezTo>
                  <a:cubicBezTo>
                    <a:pt x="166" y="132"/>
                    <a:pt x="167" y="131"/>
                    <a:pt x="168" y="130"/>
                  </a:cubicBezTo>
                  <a:cubicBezTo>
                    <a:pt x="173" y="123"/>
                    <a:pt x="177" y="114"/>
                    <a:pt x="174" y="104"/>
                  </a:cubicBezTo>
                  <a:cubicBezTo>
                    <a:pt x="174" y="103"/>
                    <a:pt x="171" y="104"/>
                    <a:pt x="170" y="103"/>
                  </a:cubicBezTo>
                  <a:close/>
                  <a:moveTo>
                    <a:pt x="78" y="131"/>
                  </a:moveTo>
                  <a:cubicBezTo>
                    <a:pt x="56" y="126"/>
                    <a:pt x="56" y="126"/>
                    <a:pt x="56" y="126"/>
                  </a:cubicBezTo>
                  <a:cubicBezTo>
                    <a:pt x="65" y="119"/>
                    <a:pt x="65" y="119"/>
                    <a:pt x="65" y="119"/>
                  </a:cubicBezTo>
                  <a:cubicBezTo>
                    <a:pt x="88" y="123"/>
                    <a:pt x="88" y="123"/>
                    <a:pt x="88" y="123"/>
                  </a:cubicBezTo>
                  <a:lnTo>
                    <a:pt x="78" y="131"/>
                  </a:lnTo>
                  <a:close/>
                  <a:moveTo>
                    <a:pt x="145" y="127"/>
                  </a:moveTo>
                  <a:cubicBezTo>
                    <a:pt x="43" y="111"/>
                    <a:pt x="43" y="111"/>
                    <a:pt x="43" y="111"/>
                  </a:cubicBezTo>
                  <a:cubicBezTo>
                    <a:pt x="64" y="97"/>
                    <a:pt x="64" y="97"/>
                    <a:pt x="64" y="97"/>
                  </a:cubicBezTo>
                  <a:cubicBezTo>
                    <a:pt x="157" y="110"/>
                    <a:pt x="157" y="110"/>
                    <a:pt x="157" y="110"/>
                  </a:cubicBezTo>
                  <a:lnTo>
                    <a:pt x="145" y="127"/>
                  </a:lnTo>
                  <a:close/>
                  <a:moveTo>
                    <a:pt x="70" y="80"/>
                  </a:moveTo>
                  <a:cubicBezTo>
                    <a:pt x="75" y="11"/>
                    <a:pt x="75" y="11"/>
                    <a:pt x="75" y="11"/>
                  </a:cubicBezTo>
                  <a:cubicBezTo>
                    <a:pt x="171" y="8"/>
                    <a:pt x="171" y="8"/>
                    <a:pt x="171" y="8"/>
                  </a:cubicBezTo>
                  <a:cubicBezTo>
                    <a:pt x="162" y="89"/>
                    <a:pt x="162" y="89"/>
                    <a:pt x="162" y="89"/>
                  </a:cubicBezTo>
                  <a:lnTo>
                    <a:pt x="7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2" name="Freeform 592"/>
            <p:cNvSpPr>
              <a:spLocks noEditPoints="1"/>
            </p:cNvSpPr>
            <p:nvPr/>
          </p:nvSpPr>
          <p:spPr bwMode="auto">
            <a:xfrm>
              <a:off x="5583238" y="3995738"/>
              <a:ext cx="168275" cy="190500"/>
            </a:xfrm>
            <a:custGeom>
              <a:avLst/>
              <a:gdLst>
                <a:gd name="T0" fmla="*/ 174 w 175"/>
                <a:gd name="T1" fmla="*/ 159 h 197"/>
                <a:gd name="T2" fmla="*/ 169 w 175"/>
                <a:gd name="T3" fmla="*/ 158 h 197"/>
                <a:gd name="T4" fmla="*/ 168 w 175"/>
                <a:gd name="T5" fmla="*/ 55 h 197"/>
                <a:gd name="T6" fmla="*/ 96 w 175"/>
                <a:gd name="T7" fmla="*/ 0 h 197"/>
                <a:gd name="T8" fmla="*/ 18 w 175"/>
                <a:gd name="T9" fmla="*/ 55 h 197"/>
                <a:gd name="T10" fmla="*/ 16 w 175"/>
                <a:gd name="T11" fmla="*/ 159 h 197"/>
                <a:gd name="T12" fmla="*/ 1 w 175"/>
                <a:gd name="T13" fmla="*/ 162 h 197"/>
                <a:gd name="T14" fmla="*/ 0 w 175"/>
                <a:gd name="T15" fmla="*/ 165 h 197"/>
                <a:gd name="T16" fmla="*/ 87 w 175"/>
                <a:gd name="T17" fmla="*/ 197 h 197"/>
                <a:gd name="T18" fmla="*/ 175 w 175"/>
                <a:gd name="T19" fmla="*/ 167 h 197"/>
                <a:gd name="T20" fmla="*/ 174 w 175"/>
                <a:gd name="T21" fmla="*/ 159 h 197"/>
                <a:gd name="T22" fmla="*/ 20 w 175"/>
                <a:gd name="T23" fmla="*/ 57 h 197"/>
                <a:gd name="T24" fmla="*/ 96 w 175"/>
                <a:gd name="T25" fmla="*/ 4 h 197"/>
                <a:gd name="T26" fmla="*/ 98 w 175"/>
                <a:gd name="T27" fmla="*/ 176 h 197"/>
                <a:gd name="T28" fmla="*/ 19 w 175"/>
                <a:gd name="T29" fmla="*/ 158 h 197"/>
                <a:gd name="T30" fmla="*/ 20 w 175"/>
                <a:gd name="T31" fmla="*/ 57 h 197"/>
                <a:gd name="T32" fmla="*/ 87 w 175"/>
                <a:gd name="T33" fmla="*/ 191 h 197"/>
                <a:gd name="T34" fmla="*/ 3 w 175"/>
                <a:gd name="T35" fmla="*/ 163 h 197"/>
                <a:gd name="T36" fmla="*/ 17 w 175"/>
                <a:gd name="T37" fmla="*/ 160 h 197"/>
                <a:gd name="T38" fmla="*/ 19 w 175"/>
                <a:gd name="T39" fmla="*/ 160 h 197"/>
                <a:gd name="T40" fmla="*/ 98 w 175"/>
                <a:gd name="T41" fmla="*/ 179 h 197"/>
                <a:gd name="T42" fmla="*/ 134 w 175"/>
                <a:gd name="T43" fmla="*/ 177 h 197"/>
                <a:gd name="T44" fmla="*/ 87 w 175"/>
                <a:gd name="T45" fmla="*/ 191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5" h="197">
                  <a:moveTo>
                    <a:pt x="174" y="159"/>
                  </a:moveTo>
                  <a:cubicBezTo>
                    <a:pt x="172" y="158"/>
                    <a:pt x="171" y="158"/>
                    <a:pt x="169" y="158"/>
                  </a:cubicBezTo>
                  <a:cubicBezTo>
                    <a:pt x="169" y="154"/>
                    <a:pt x="168" y="55"/>
                    <a:pt x="168" y="55"/>
                  </a:cubicBezTo>
                  <a:cubicBezTo>
                    <a:pt x="96" y="0"/>
                    <a:pt x="96" y="0"/>
                    <a:pt x="96" y="0"/>
                  </a:cubicBezTo>
                  <a:cubicBezTo>
                    <a:pt x="18" y="55"/>
                    <a:pt x="18" y="55"/>
                    <a:pt x="18" y="55"/>
                  </a:cubicBezTo>
                  <a:cubicBezTo>
                    <a:pt x="18" y="55"/>
                    <a:pt x="17" y="157"/>
                    <a:pt x="16" y="159"/>
                  </a:cubicBezTo>
                  <a:cubicBezTo>
                    <a:pt x="11" y="160"/>
                    <a:pt x="6" y="161"/>
                    <a:pt x="1" y="162"/>
                  </a:cubicBezTo>
                  <a:cubicBezTo>
                    <a:pt x="1" y="163"/>
                    <a:pt x="1" y="164"/>
                    <a:pt x="0" y="165"/>
                  </a:cubicBezTo>
                  <a:cubicBezTo>
                    <a:pt x="29" y="176"/>
                    <a:pt x="57" y="186"/>
                    <a:pt x="87" y="197"/>
                  </a:cubicBezTo>
                  <a:cubicBezTo>
                    <a:pt x="117" y="187"/>
                    <a:pt x="139" y="179"/>
                    <a:pt x="175" y="167"/>
                  </a:cubicBezTo>
                  <a:cubicBezTo>
                    <a:pt x="175" y="164"/>
                    <a:pt x="175" y="162"/>
                    <a:pt x="174" y="159"/>
                  </a:cubicBezTo>
                  <a:close/>
                  <a:moveTo>
                    <a:pt x="20" y="57"/>
                  </a:moveTo>
                  <a:cubicBezTo>
                    <a:pt x="96" y="4"/>
                    <a:pt x="96" y="4"/>
                    <a:pt x="96" y="4"/>
                  </a:cubicBezTo>
                  <a:cubicBezTo>
                    <a:pt x="98" y="176"/>
                    <a:pt x="98" y="176"/>
                    <a:pt x="98" y="176"/>
                  </a:cubicBezTo>
                  <a:cubicBezTo>
                    <a:pt x="91" y="176"/>
                    <a:pt x="25" y="160"/>
                    <a:pt x="19" y="158"/>
                  </a:cubicBezTo>
                  <a:cubicBezTo>
                    <a:pt x="19" y="154"/>
                    <a:pt x="20" y="57"/>
                    <a:pt x="20" y="57"/>
                  </a:cubicBezTo>
                  <a:close/>
                  <a:moveTo>
                    <a:pt x="87" y="191"/>
                  </a:moveTo>
                  <a:cubicBezTo>
                    <a:pt x="74" y="187"/>
                    <a:pt x="10" y="165"/>
                    <a:pt x="3" y="163"/>
                  </a:cubicBezTo>
                  <a:cubicBezTo>
                    <a:pt x="8" y="162"/>
                    <a:pt x="13" y="161"/>
                    <a:pt x="17" y="160"/>
                  </a:cubicBezTo>
                  <a:cubicBezTo>
                    <a:pt x="18" y="160"/>
                    <a:pt x="19" y="160"/>
                    <a:pt x="19" y="160"/>
                  </a:cubicBezTo>
                  <a:cubicBezTo>
                    <a:pt x="27" y="162"/>
                    <a:pt x="98" y="179"/>
                    <a:pt x="98" y="179"/>
                  </a:cubicBezTo>
                  <a:cubicBezTo>
                    <a:pt x="134" y="177"/>
                    <a:pt x="134" y="177"/>
                    <a:pt x="134" y="177"/>
                  </a:cubicBezTo>
                  <a:cubicBezTo>
                    <a:pt x="117" y="182"/>
                    <a:pt x="96" y="189"/>
                    <a:pt x="87"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3" name="Freeform 593"/>
            <p:cNvSpPr>
              <a:spLocks/>
            </p:cNvSpPr>
            <p:nvPr/>
          </p:nvSpPr>
          <p:spPr bwMode="auto">
            <a:xfrm>
              <a:off x="5605463" y="4011613"/>
              <a:ext cx="65087" cy="49213"/>
            </a:xfrm>
            <a:custGeom>
              <a:avLst/>
              <a:gdLst>
                <a:gd name="T0" fmla="*/ 41 w 41"/>
                <a:gd name="T1" fmla="*/ 0 h 31"/>
                <a:gd name="T2" fmla="*/ 0 w 41"/>
                <a:gd name="T3" fmla="*/ 26 h 31"/>
                <a:gd name="T4" fmla="*/ 0 w 41"/>
                <a:gd name="T5" fmla="*/ 31 h 31"/>
                <a:gd name="T6" fmla="*/ 41 w 41"/>
                <a:gd name="T7" fmla="*/ 9 h 31"/>
                <a:gd name="T8" fmla="*/ 41 w 41"/>
                <a:gd name="T9" fmla="*/ 0 h 31"/>
              </a:gdLst>
              <a:ahLst/>
              <a:cxnLst>
                <a:cxn ang="0">
                  <a:pos x="T0" y="T1"/>
                </a:cxn>
                <a:cxn ang="0">
                  <a:pos x="T2" y="T3"/>
                </a:cxn>
                <a:cxn ang="0">
                  <a:pos x="T4" y="T5"/>
                </a:cxn>
                <a:cxn ang="0">
                  <a:pos x="T6" y="T7"/>
                </a:cxn>
                <a:cxn ang="0">
                  <a:pos x="T8" y="T9"/>
                </a:cxn>
              </a:cxnLst>
              <a:rect l="0" t="0" r="r" b="b"/>
              <a:pathLst>
                <a:path w="41" h="31">
                  <a:moveTo>
                    <a:pt x="41" y="0"/>
                  </a:moveTo>
                  <a:lnTo>
                    <a:pt x="0" y="26"/>
                  </a:lnTo>
                  <a:lnTo>
                    <a:pt x="0" y="31"/>
                  </a:lnTo>
                  <a:lnTo>
                    <a:pt x="41" y="9"/>
                  </a:lnTo>
                  <a:lnTo>
                    <a:pt x="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4" name="Freeform 594"/>
            <p:cNvSpPr>
              <a:spLocks/>
            </p:cNvSpPr>
            <p:nvPr/>
          </p:nvSpPr>
          <p:spPr bwMode="auto">
            <a:xfrm>
              <a:off x="5605463" y="4121150"/>
              <a:ext cx="66675" cy="14288"/>
            </a:xfrm>
            <a:custGeom>
              <a:avLst/>
              <a:gdLst>
                <a:gd name="T0" fmla="*/ 42 w 42"/>
                <a:gd name="T1" fmla="*/ 0 h 9"/>
                <a:gd name="T2" fmla="*/ 0 w 42"/>
                <a:gd name="T3" fmla="*/ 1 h 9"/>
                <a:gd name="T4" fmla="*/ 0 w 42"/>
                <a:gd name="T5" fmla="*/ 7 h 9"/>
                <a:gd name="T6" fmla="*/ 42 w 42"/>
                <a:gd name="T7" fmla="*/ 9 h 9"/>
                <a:gd name="T8" fmla="*/ 42 w 42"/>
                <a:gd name="T9" fmla="*/ 0 h 9"/>
              </a:gdLst>
              <a:ahLst/>
              <a:cxnLst>
                <a:cxn ang="0">
                  <a:pos x="T0" y="T1"/>
                </a:cxn>
                <a:cxn ang="0">
                  <a:pos x="T2" y="T3"/>
                </a:cxn>
                <a:cxn ang="0">
                  <a:pos x="T4" y="T5"/>
                </a:cxn>
                <a:cxn ang="0">
                  <a:pos x="T6" y="T7"/>
                </a:cxn>
                <a:cxn ang="0">
                  <a:pos x="T8" y="T9"/>
                </a:cxn>
              </a:cxnLst>
              <a:rect l="0" t="0" r="r" b="b"/>
              <a:pathLst>
                <a:path w="42" h="9">
                  <a:moveTo>
                    <a:pt x="42" y="0"/>
                  </a:moveTo>
                  <a:lnTo>
                    <a:pt x="0" y="1"/>
                  </a:lnTo>
                  <a:lnTo>
                    <a:pt x="0" y="7"/>
                  </a:lnTo>
                  <a:lnTo>
                    <a:pt x="42" y="9"/>
                  </a:ln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5" name="Freeform 595"/>
            <p:cNvSpPr>
              <a:spLocks/>
            </p:cNvSpPr>
            <p:nvPr/>
          </p:nvSpPr>
          <p:spPr bwMode="auto">
            <a:xfrm>
              <a:off x="5605463" y="4137025"/>
              <a:ext cx="66675" cy="20638"/>
            </a:xfrm>
            <a:custGeom>
              <a:avLst/>
              <a:gdLst>
                <a:gd name="T0" fmla="*/ 42 w 42"/>
                <a:gd name="T1" fmla="*/ 4 h 13"/>
                <a:gd name="T2" fmla="*/ 0 w 42"/>
                <a:gd name="T3" fmla="*/ 0 h 13"/>
                <a:gd name="T4" fmla="*/ 0 w 42"/>
                <a:gd name="T5" fmla="*/ 5 h 13"/>
                <a:gd name="T6" fmla="*/ 42 w 42"/>
                <a:gd name="T7" fmla="*/ 13 h 13"/>
                <a:gd name="T8" fmla="*/ 42 w 42"/>
                <a:gd name="T9" fmla="*/ 4 h 13"/>
              </a:gdLst>
              <a:ahLst/>
              <a:cxnLst>
                <a:cxn ang="0">
                  <a:pos x="T0" y="T1"/>
                </a:cxn>
                <a:cxn ang="0">
                  <a:pos x="T2" y="T3"/>
                </a:cxn>
                <a:cxn ang="0">
                  <a:pos x="T4" y="T5"/>
                </a:cxn>
                <a:cxn ang="0">
                  <a:pos x="T6" y="T7"/>
                </a:cxn>
                <a:cxn ang="0">
                  <a:pos x="T8" y="T9"/>
                </a:cxn>
              </a:cxnLst>
              <a:rect l="0" t="0" r="r" b="b"/>
              <a:pathLst>
                <a:path w="42" h="13">
                  <a:moveTo>
                    <a:pt x="42" y="4"/>
                  </a:moveTo>
                  <a:lnTo>
                    <a:pt x="0" y="0"/>
                  </a:lnTo>
                  <a:lnTo>
                    <a:pt x="0" y="5"/>
                  </a:lnTo>
                  <a:lnTo>
                    <a:pt x="42" y="13"/>
                  </a:lnTo>
                  <a:lnTo>
                    <a:pt x="4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6" name="Freeform 596"/>
            <p:cNvSpPr>
              <a:spLocks/>
            </p:cNvSpPr>
            <p:nvPr/>
          </p:nvSpPr>
          <p:spPr bwMode="auto">
            <a:xfrm>
              <a:off x="5605463" y="4033838"/>
              <a:ext cx="65087" cy="41275"/>
            </a:xfrm>
            <a:custGeom>
              <a:avLst/>
              <a:gdLst>
                <a:gd name="T0" fmla="*/ 41 w 41"/>
                <a:gd name="T1" fmla="*/ 0 h 26"/>
                <a:gd name="T2" fmla="*/ 0 w 41"/>
                <a:gd name="T3" fmla="*/ 20 h 26"/>
                <a:gd name="T4" fmla="*/ 0 w 41"/>
                <a:gd name="T5" fmla="*/ 26 h 26"/>
                <a:gd name="T6" fmla="*/ 41 w 41"/>
                <a:gd name="T7" fmla="*/ 9 h 26"/>
                <a:gd name="T8" fmla="*/ 41 w 41"/>
                <a:gd name="T9" fmla="*/ 0 h 26"/>
              </a:gdLst>
              <a:ahLst/>
              <a:cxnLst>
                <a:cxn ang="0">
                  <a:pos x="T0" y="T1"/>
                </a:cxn>
                <a:cxn ang="0">
                  <a:pos x="T2" y="T3"/>
                </a:cxn>
                <a:cxn ang="0">
                  <a:pos x="T4" y="T5"/>
                </a:cxn>
                <a:cxn ang="0">
                  <a:pos x="T6" y="T7"/>
                </a:cxn>
                <a:cxn ang="0">
                  <a:pos x="T8" y="T9"/>
                </a:cxn>
              </a:cxnLst>
              <a:rect l="0" t="0" r="r" b="b"/>
              <a:pathLst>
                <a:path w="41" h="26">
                  <a:moveTo>
                    <a:pt x="41" y="0"/>
                  </a:moveTo>
                  <a:lnTo>
                    <a:pt x="0" y="20"/>
                  </a:lnTo>
                  <a:lnTo>
                    <a:pt x="0" y="26"/>
                  </a:lnTo>
                  <a:lnTo>
                    <a:pt x="41" y="9"/>
                  </a:lnTo>
                  <a:lnTo>
                    <a:pt x="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7" name="Freeform 597"/>
            <p:cNvSpPr>
              <a:spLocks/>
            </p:cNvSpPr>
            <p:nvPr/>
          </p:nvSpPr>
          <p:spPr bwMode="auto">
            <a:xfrm>
              <a:off x="5605463" y="4098925"/>
              <a:ext cx="66675" cy="17463"/>
            </a:xfrm>
            <a:custGeom>
              <a:avLst/>
              <a:gdLst>
                <a:gd name="T0" fmla="*/ 42 w 42"/>
                <a:gd name="T1" fmla="*/ 0 h 11"/>
                <a:gd name="T2" fmla="*/ 0 w 42"/>
                <a:gd name="T3" fmla="*/ 7 h 11"/>
                <a:gd name="T4" fmla="*/ 0 w 42"/>
                <a:gd name="T5" fmla="*/ 11 h 11"/>
                <a:gd name="T6" fmla="*/ 42 w 42"/>
                <a:gd name="T7" fmla="*/ 9 h 11"/>
                <a:gd name="T8" fmla="*/ 42 w 42"/>
                <a:gd name="T9" fmla="*/ 0 h 11"/>
              </a:gdLst>
              <a:ahLst/>
              <a:cxnLst>
                <a:cxn ang="0">
                  <a:pos x="T0" y="T1"/>
                </a:cxn>
                <a:cxn ang="0">
                  <a:pos x="T2" y="T3"/>
                </a:cxn>
                <a:cxn ang="0">
                  <a:pos x="T4" y="T5"/>
                </a:cxn>
                <a:cxn ang="0">
                  <a:pos x="T6" y="T7"/>
                </a:cxn>
                <a:cxn ang="0">
                  <a:pos x="T8" y="T9"/>
                </a:cxn>
              </a:cxnLst>
              <a:rect l="0" t="0" r="r" b="b"/>
              <a:pathLst>
                <a:path w="42" h="11">
                  <a:moveTo>
                    <a:pt x="42" y="0"/>
                  </a:moveTo>
                  <a:lnTo>
                    <a:pt x="0" y="7"/>
                  </a:lnTo>
                  <a:lnTo>
                    <a:pt x="0" y="11"/>
                  </a:lnTo>
                  <a:lnTo>
                    <a:pt x="42" y="9"/>
                  </a:ln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8" name="Freeform 598"/>
            <p:cNvSpPr>
              <a:spLocks/>
            </p:cNvSpPr>
            <p:nvPr/>
          </p:nvSpPr>
          <p:spPr bwMode="auto">
            <a:xfrm>
              <a:off x="5605463" y="4078288"/>
              <a:ext cx="66675" cy="25400"/>
            </a:xfrm>
            <a:custGeom>
              <a:avLst/>
              <a:gdLst>
                <a:gd name="T0" fmla="*/ 41 w 42"/>
                <a:gd name="T1" fmla="*/ 0 h 16"/>
                <a:gd name="T2" fmla="*/ 0 w 42"/>
                <a:gd name="T3" fmla="*/ 10 h 16"/>
                <a:gd name="T4" fmla="*/ 0 w 42"/>
                <a:gd name="T5" fmla="*/ 16 h 16"/>
                <a:gd name="T6" fmla="*/ 42 w 42"/>
                <a:gd name="T7" fmla="*/ 8 h 16"/>
                <a:gd name="T8" fmla="*/ 41 w 42"/>
                <a:gd name="T9" fmla="*/ 0 h 16"/>
              </a:gdLst>
              <a:ahLst/>
              <a:cxnLst>
                <a:cxn ang="0">
                  <a:pos x="T0" y="T1"/>
                </a:cxn>
                <a:cxn ang="0">
                  <a:pos x="T2" y="T3"/>
                </a:cxn>
                <a:cxn ang="0">
                  <a:pos x="T4" y="T5"/>
                </a:cxn>
                <a:cxn ang="0">
                  <a:pos x="T6" y="T7"/>
                </a:cxn>
                <a:cxn ang="0">
                  <a:pos x="T8" y="T9"/>
                </a:cxn>
              </a:cxnLst>
              <a:rect l="0" t="0" r="r" b="b"/>
              <a:pathLst>
                <a:path w="42" h="16">
                  <a:moveTo>
                    <a:pt x="41" y="0"/>
                  </a:moveTo>
                  <a:lnTo>
                    <a:pt x="0" y="10"/>
                  </a:lnTo>
                  <a:lnTo>
                    <a:pt x="0" y="16"/>
                  </a:lnTo>
                  <a:lnTo>
                    <a:pt x="42" y="8"/>
                  </a:lnTo>
                  <a:lnTo>
                    <a:pt x="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9" name="Freeform 599"/>
            <p:cNvSpPr>
              <a:spLocks/>
            </p:cNvSpPr>
            <p:nvPr/>
          </p:nvSpPr>
          <p:spPr bwMode="auto">
            <a:xfrm>
              <a:off x="5605463" y="4056063"/>
              <a:ext cx="65087" cy="33338"/>
            </a:xfrm>
            <a:custGeom>
              <a:avLst/>
              <a:gdLst>
                <a:gd name="T0" fmla="*/ 41 w 41"/>
                <a:gd name="T1" fmla="*/ 0 h 21"/>
                <a:gd name="T2" fmla="*/ 0 w 41"/>
                <a:gd name="T3" fmla="*/ 15 h 21"/>
                <a:gd name="T4" fmla="*/ 0 w 41"/>
                <a:gd name="T5" fmla="*/ 21 h 21"/>
                <a:gd name="T6" fmla="*/ 41 w 41"/>
                <a:gd name="T7" fmla="*/ 8 h 21"/>
                <a:gd name="T8" fmla="*/ 41 w 41"/>
                <a:gd name="T9" fmla="*/ 0 h 21"/>
              </a:gdLst>
              <a:ahLst/>
              <a:cxnLst>
                <a:cxn ang="0">
                  <a:pos x="T0" y="T1"/>
                </a:cxn>
                <a:cxn ang="0">
                  <a:pos x="T2" y="T3"/>
                </a:cxn>
                <a:cxn ang="0">
                  <a:pos x="T4" y="T5"/>
                </a:cxn>
                <a:cxn ang="0">
                  <a:pos x="T6" y="T7"/>
                </a:cxn>
                <a:cxn ang="0">
                  <a:pos x="T8" y="T9"/>
                </a:cxn>
              </a:cxnLst>
              <a:rect l="0" t="0" r="r" b="b"/>
              <a:pathLst>
                <a:path w="41" h="21">
                  <a:moveTo>
                    <a:pt x="41" y="0"/>
                  </a:moveTo>
                  <a:lnTo>
                    <a:pt x="0" y="15"/>
                  </a:lnTo>
                  <a:lnTo>
                    <a:pt x="0" y="21"/>
                  </a:lnTo>
                  <a:lnTo>
                    <a:pt x="41" y="8"/>
                  </a:lnTo>
                  <a:lnTo>
                    <a:pt x="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0" name="Oval 600"/>
            <p:cNvSpPr>
              <a:spLocks noChangeArrowheads="1"/>
            </p:cNvSpPr>
            <p:nvPr/>
          </p:nvSpPr>
          <p:spPr bwMode="auto">
            <a:xfrm>
              <a:off x="5427663" y="4740275"/>
              <a:ext cx="11112" cy="111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1" name="Freeform 601"/>
            <p:cNvSpPr>
              <a:spLocks/>
            </p:cNvSpPr>
            <p:nvPr/>
          </p:nvSpPr>
          <p:spPr bwMode="auto">
            <a:xfrm>
              <a:off x="5526088" y="46370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2" name="Freeform 602"/>
            <p:cNvSpPr>
              <a:spLocks/>
            </p:cNvSpPr>
            <p:nvPr/>
          </p:nvSpPr>
          <p:spPr bwMode="auto">
            <a:xfrm>
              <a:off x="5526088" y="4611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3" name="Freeform 603"/>
            <p:cNvSpPr>
              <a:spLocks/>
            </p:cNvSpPr>
            <p:nvPr/>
          </p:nvSpPr>
          <p:spPr bwMode="auto">
            <a:xfrm>
              <a:off x="5526088" y="466407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4" name="Freeform 604"/>
            <p:cNvSpPr>
              <a:spLocks/>
            </p:cNvSpPr>
            <p:nvPr/>
          </p:nvSpPr>
          <p:spPr bwMode="auto">
            <a:xfrm>
              <a:off x="5387975" y="4632325"/>
              <a:ext cx="131762" cy="41275"/>
            </a:xfrm>
            <a:custGeom>
              <a:avLst/>
              <a:gdLst>
                <a:gd name="T0" fmla="*/ 2 w 137"/>
                <a:gd name="T1" fmla="*/ 37 h 44"/>
                <a:gd name="T2" fmla="*/ 2 w 137"/>
                <a:gd name="T3" fmla="*/ 37 h 44"/>
                <a:gd name="T4" fmla="*/ 3 w 137"/>
                <a:gd name="T5" fmla="*/ 38 h 44"/>
                <a:gd name="T6" fmla="*/ 4 w 137"/>
                <a:gd name="T7" fmla="*/ 38 h 44"/>
                <a:gd name="T8" fmla="*/ 5 w 137"/>
                <a:gd name="T9" fmla="*/ 38 h 44"/>
                <a:gd name="T10" fmla="*/ 6 w 137"/>
                <a:gd name="T11" fmla="*/ 38 h 44"/>
                <a:gd name="T12" fmla="*/ 6 w 137"/>
                <a:gd name="T13" fmla="*/ 38 h 44"/>
                <a:gd name="T14" fmla="*/ 7 w 137"/>
                <a:gd name="T15" fmla="*/ 38 h 44"/>
                <a:gd name="T16" fmla="*/ 8 w 137"/>
                <a:gd name="T17" fmla="*/ 38 h 44"/>
                <a:gd name="T18" fmla="*/ 78 w 137"/>
                <a:gd name="T19" fmla="*/ 44 h 44"/>
                <a:gd name="T20" fmla="*/ 79 w 137"/>
                <a:gd name="T21" fmla="*/ 44 h 44"/>
                <a:gd name="T22" fmla="*/ 81 w 137"/>
                <a:gd name="T23" fmla="*/ 44 h 44"/>
                <a:gd name="T24" fmla="*/ 82 w 137"/>
                <a:gd name="T25" fmla="*/ 44 h 44"/>
                <a:gd name="T26" fmla="*/ 83 w 137"/>
                <a:gd name="T27" fmla="*/ 44 h 44"/>
                <a:gd name="T28" fmla="*/ 85 w 137"/>
                <a:gd name="T29" fmla="*/ 44 h 44"/>
                <a:gd name="T30" fmla="*/ 88 w 137"/>
                <a:gd name="T31" fmla="*/ 44 h 44"/>
                <a:gd name="T32" fmla="*/ 90 w 137"/>
                <a:gd name="T33" fmla="*/ 44 h 44"/>
                <a:gd name="T34" fmla="*/ 91 w 137"/>
                <a:gd name="T35" fmla="*/ 44 h 44"/>
                <a:gd name="T36" fmla="*/ 92 w 137"/>
                <a:gd name="T37" fmla="*/ 44 h 44"/>
                <a:gd name="T38" fmla="*/ 93 w 137"/>
                <a:gd name="T39" fmla="*/ 43 h 44"/>
                <a:gd name="T40" fmla="*/ 94 w 137"/>
                <a:gd name="T41" fmla="*/ 43 h 44"/>
                <a:gd name="T42" fmla="*/ 95 w 137"/>
                <a:gd name="T43" fmla="*/ 43 h 44"/>
                <a:gd name="T44" fmla="*/ 96 w 137"/>
                <a:gd name="T45" fmla="*/ 43 h 44"/>
                <a:gd name="T46" fmla="*/ 96 w 137"/>
                <a:gd name="T47" fmla="*/ 42 h 44"/>
                <a:gd name="T48" fmla="*/ 136 w 137"/>
                <a:gd name="T49" fmla="*/ 21 h 44"/>
                <a:gd name="T50" fmla="*/ 136 w 137"/>
                <a:gd name="T51" fmla="*/ 21 h 44"/>
                <a:gd name="T52" fmla="*/ 136 w 137"/>
                <a:gd name="T53" fmla="*/ 21 h 44"/>
                <a:gd name="T54" fmla="*/ 137 w 137"/>
                <a:gd name="T55" fmla="*/ 20 h 44"/>
                <a:gd name="T56" fmla="*/ 137 w 137"/>
                <a:gd name="T57" fmla="*/ 3 h 44"/>
                <a:gd name="T58" fmla="*/ 137 w 137"/>
                <a:gd name="T59" fmla="*/ 3 h 44"/>
                <a:gd name="T60" fmla="*/ 97 w 137"/>
                <a:gd name="T61" fmla="*/ 18 h 44"/>
                <a:gd name="T62" fmla="*/ 96 w 137"/>
                <a:gd name="T63" fmla="*/ 18 h 44"/>
                <a:gd name="T64" fmla="*/ 96 w 137"/>
                <a:gd name="T65" fmla="*/ 18 h 44"/>
                <a:gd name="T66" fmla="*/ 95 w 137"/>
                <a:gd name="T67" fmla="*/ 18 h 44"/>
                <a:gd name="T68" fmla="*/ 94 w 137"/>
                <a:gd name="T69" fmla="*/ 19 h 44"/>
                <a:gd name="T70" fmla="*/ 93 w 137"/>
                <a:gd name="T71" fmla="*/ 19 h 44"/>
                <a:gd name="T72" fmla="*/ 92 w 137"/>
                <a:gd name="T73" fmla="*/ 19 h 44"/>
                <a:gd name="T74" fmla="*/ 90 w 137"/>
                <a:gd name="T75" fmla="*/ 19 h 44"/>
                <a:gd name="T76" fmla="*/ 88 w 137"/>
                <a:gd name="T77" fmla="*/ 19 h 44"/>
                <a:gd name="T78" fmla="*/ 86 w 137"/>
                <a:gd name="T79" fmla="*/ 19 h 44"/>
                <a:gd name="T80" fmla="*/ 85 w 137"/>
                <a:gd name="T81" fmla="*/ 19 h 44"/>
                <a:gd name="T82" fmla="*/ 83 w 137"/>
                <a:gd name="T83" fmla="*/ 19 h 44"/>
                <a:gd name="T84" fmla="*/ 82 w 137"/>
                <a:gd name="T85" fmla="*/ 19 h 44"/>
                <a:gd name="T86" fmla="*/ 80 w 137"/>
                <a:gd name="T87" fmla="*/ 19 h 44"/>
                <a:gd name="T88" fmla="*/ 79 w 137"/>
                <a:gd name="T89" fmla="*/ 19 h 44"/>
                <a:gd name="T90" fmla="*/ 9 w 137"/>
                <a:gd name="T91" fmla="*/ 14 h 44"/>
                <a:gd name="T92" fmla="*/ 8 w 137"/>
                <a:gd name="T93" fmla="*/ 14 h 44"/>
                <a:gd name="T94" fmla="*/ 7 w 137"/>
                <a:gd name="T95" fmla="*/ 14 h 44"/>
                <a:gd name="T96" fmla="*/ 6 w 137"/>
                <a:gd name="T97" fmla="*/ 13 h 44"/>
                <a:gd name="T98" fmla="*/ 1 w 137"/>
                <a:gd name="T99" fmla="*/ 16 h 44"/>
                <a:gd name="T100" fmla="*/ 1 w 137"/>
                <a:gd name="T101" fmla="*/ 37 h 44"/>
                <a:gd name="T102" fmla="*/ 1 w 137"/>
                <a:gd name="T103" fmla="*/ 3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7" h="44">
                  <a:moveTo>
                    <a:pt x="1" y="37"/>
                  </a:moveTo>
                  <a:cubicBezTo>
                    <a:pt x="1" y="37"/>
                    <a:pt x="2" y="37"/>
                    <a:pt x="2" y="37"/>
                  </a:cubicBezTo>
                  <a:cubicBezTo>
                    <a:pt x="2" y="37"/>
                    <a:pt x="2" y="37"/>
                    <a:pt x="2" y="37"/>
                  </a:cubicBezTo>
                  <a:cubicBezTo>
                    <a:pt x="2" y="37"/>
                    <a:pt x="2" y="37"/>
                    <a:pt x="2" y="37"/>
                  </a:cubicBezTo>
                  <a:cubicBezTo>
                    <a:pt x="2" y="37"/>
                    <a:pt x="3" y="37"/>
                    <a:pt x="3" y="37"/>
                  </a:cubicBezTo>
                  <a:cubicBezTo>
                    <a:pt x="3" y="38"/>
                    <a:pt x="3" y="38"/>
                    <a:pt x="3" y="38"/>
                  </a:cubicBezTo>
                  <a:cubicBezTo>
                    <a:pt x="3" y="38"/>
                    <a:pt x="3" y="38"/>
                    <a:pt x="3" y="38"/>
                  </a:cubicBezTo>
                  <a:cubicBezTo>
                    <a:pt x="4" y="38"/>
                    <a:pt x="4" y="38"/>
                    <a:pt x="4" y="38"/>
                  </a:cubicBezTo>
                  <a:cubicBezTo>
                    <a:pt x="4" y="38"/>
                    <a:pt x="4" y="38"/>
                    <a:pt x="4" y="38"/>
                  </a:cubicBezTo>
                  <a:cubicBezTo>
                    <a:pt x="5" y="38"/>
                    <a:pt x="5" y="38"/>
                    <a:pt x="5" y="38"/>
                  </a:cubicBezTo>
                  <a:cubicBezTo>
                    <a:pt x="5" y="38"/>
                    <a:pt x="5" y="38"/>
                    <a:pt x="5" y="38"/>
                  </a:cubicBezTo>
                  <a:cubicBezTo>
                    <a:pt x="5" y="38"/>
                    <a:pt x="5" y="38"/>
                    <a:pt x="6" y="38"/>
                  </a:cubicBezTo>
                  <a:cubicBezTo>
                    <a:pt x="6" y="38"/>
                    <a:pt x="6" y="38"/>
                    <a:pt x="6" y="38"/>
                  </a:cubicBezTo>
                  <a:cubicBezTo>
                    <a:pt x="6" y="38"/>
                    <a:pt x="6" y="38"/>
                    <a:pt x="6" y="38"/>
                  </a:cubicBezTo>
                  <a:cubicBezTo>
                    <a:pt x="7" y="38"/>
                    <a:pt x="7" y="38"/>
                    <a:pt x="7" y="38"/>
                  </a:cubicBezTo>
                  <a:cubicBezTo>
                    <a:pt x="7" y="38"/>
                    <a:pt x="7" y="38"/>
                    <a:pt x="7" y="38"/>
                  </a:cubicBezTo>
                  <a:cubicBezTo>
                    <a:pt x="8" y="38"/>
                    <a:pt x="8" y="38"/>
                    <a:pt x="8" y="38"/>
                  </a:cubicBezTo>
                  <a:cubicBezTo>
                    <a:pt x="8" y="38"/>
                    <a:pt x="8" y="38"/>
                    <a:pt x="8" y="38"/>
                  </a:cubicBezTo>
                  <a:cubicBezTo>
                    <a:pt x="9" y="38"/>
                    <a:pt x="9" y="38"/>
                    <a:pt x="9" y="39"/>
                  </a:cubicBezTo>
                  <a:cubicBezTo>
                    <a:pt x="78" y="44"/>
                    <a:pt x="78" y="44"/>
                    <a:pt x="78" y="44"/>
                  </a:cubicBezTo>
                  <a:cubicBezTo>
                    <a:pt x="78" y="44"/>
                    <a:pt x="78" y="44"/>
                    <a:pt x="79" y="44"/>
                  </a:cubicBezTo>
                  <a:cubicBezTo>
                    <a:pt x="79" y="44"/>
                    <a:pt x="79" y="44"/>
                    <a:pt x="79" y="44"/>
                  </a:cubicBezTo>
                  <a:cubicBezTo>
                    <a:pt x="80" y="44"/>
                    <a:pt x="80" y="44"/>
                    <a:pt x="80" y="44"/>
                  </a:cubicBezTo>
                  <a:cubicBezTo>
                    <a:pt x="80" y="44"/>
                    <a:pt x="81" y="44"/>
                    <a:pt x="81" y="44"/>
                  </a:cubicBezTo>
                  <a:cubicBezTo>
                    <a:pt x="81" y="44"/>
                    <a:pt x="81" y="44"/>
                    <a:pt x="82" y="44"/>
                  </a:cubicBezTo>
                  <a:cubicBezTo>
                    <a:pt x="82" y="44"/>
                    <a:pt x="82" y="44"/>
                    <a:pt x="82" y="44"/>
                  </a:cubicBezTo>
                  <a:cubicBezTo>
                    <a:pt x="82" y="44"/>
                    <a:pt x="83" y="44"/>
                    <a:pt x="83" y="44"/>
                  </a:cubicBezTo>
                  <a:cubicBezTo>
                    <a:pt x="83" y="44"/>
                    <a:pt x="83" y="44"/>
                    <a:pt x="83" y="44"/>
                  </a:cubicBezTo>
                  <a:cubicBezTo>
                    <a:pt x="84" y="44"/>
                    <a:pt x="84" y="44"/>
                    <a:pt x="85" y="44"/>
                  </a:cubicBezTo>
                  <a:cubicBezTo>
                    <a:pt x="85" y="44"/>
                    <a:pt x="85" y="44"/>
                    <a:pt x="85" y="44"/>
                  </a:cubicBezTo>
                  <a:cubicBezTo>
                    <a:pt x="85" y="44"/>
                    <a:pt x="86" y="44"/>
                    <a:pt x="86" y="44"/>
                  </a:cubicBezTo>
                  <a:cubicBezTo>
                    <a:pt x="87" y="44"/>
                    <a:pt x="87" y="44"/>
                    <a:pt x="88" y="44"/>
                  </a:cubicBezTo>
                  <a:cubicBezTo>
                    <a:pt x="88" y="44"/>
                    <a:pt x="88" y="44"/>
                    <a:pt x="88" y="44"/>
                  </a:cubicBezTo>
                  <a:cubicBezTo>
                    <a:pt x="89" y="44"/>
                    <a:pt x="89" y="44"/>
                    <a:pt x="90" y="44"/>
                  </a:cubicBezTo>
                  <a:cubicBezTo>
                    <a:pt x="90" y="44"/>
                    <a:pt x="90" y="44"/>
                    <a:pt x="90" y="44"/>
                  </a:cubicBezTo>
                  <a:cubicBezTo>
                    <a:pt x="91" y="44"/>
                    <a:pt x="91" y="44"/>
                    <a:pt x="91" y="44"/>
                  </a:cubicBezTo>
                  <a:cubicBezTo>
                    <a:pt x="91" y="44"/>
                    <a:pt x="91" y="44"/>
                    <a:pt x="92" y="44"/>
                  </a:cubicBezTo>
                  <a:cubicBezTo>
                    <a:pt x="92" y="44"/>
                    <a:pt x="92" y="44"/>
                    <a:pt x="92" y="44"/>
                  </a:cubicBezTo>
                  <a:cubicBezTo>
                    <a:pt x="92" y="43"/>
                    <a:pt x="93" y="43"/>
                    <a:pt x="93" y="43"/>
                  </a:cubicBezTo>
                  <a:cubicBezTo>
                    <a:pt x="93" y="43"/>
                    <a:pt x="93" y="43"/>
                    <a:pt x="93" y="43"/>
                  </a:cubicBezTo>
                  <a:cubicBezTo>
                    <a:pt x="93" y="43"/>
                    <a:pt x="94" y="43"/>
                    <a:pt x="94" y="43"/>
                  </a:cubicBezTo>
                  <a:cubicBezTo>
                    <a:pt x="94" y="43"/>
                    <a:pt x="94" y="43"/>
                    <a:pt x="94" y="43"/>
                  </a:cubicBezTo>
                  <a:cubicBezTo>
                    <a:pt x="94" y="43"/>
                    <a:pt x="94" y="43"/>
                    <a:pt x="95" y="43"/>
                  </a:cubicBezTo>
                  <a:cubicBezTo>
                    <a:pt x="95" y="43"/>
                    <a:pt x="95" y="43"/>
                    <a:pt x="95" y="43"/>
                  </a:cubicBezTo>
                  <a:cubicBezTo>
                    <a:pt x="95" y="43"/>
                    <a:pt x="95" y="43"/>
                    <a:pt x="96" y="43"/>
                  </a:cubicBezTo>
                  <a:cubicBezTo>
                    <a:pt x="96" y="43"/>
                    <a:pt x="96" y="43"/>
                    <a:pt x="96" y="43"/>
                  </a:cubicBezTo>
                  <a:cubicBezTo>
                    <a:pt x="96" y="43"/>
                    <a:pt x="96" y="43"/>
                    <a:pt x="96" y="43"/>
                  </a:cubicBezTo>
                  <a:cubicBezTo>
                    <a:pt x="96" y="43"/>
                    <a:pt x="96" y="43"/>
                    <a:pt x="96" y="42"/>
                  </a:cubicBezTo>
                  <a:cubicBezTo>
                    <a:pt x="97" y="42"/>
                    <a:pt x="97" y="42"/>
                    <a:pt x="97" y="42"/>
                  </a:cubicBezTo>
                  <a:cubicBezTo>
                    <a:pt x="136" y="21"/>
                    <a:pt x="136" y="21"/>
                    <a:pt x="136" y="21"/>
                  </a:cubicBezTo>
                  <a:cubicBezTo>
                    <a:pt x="136" y="21"/>
                    <a:pt x="136" y="21"/>
                    <a:pt x="136" y="21"/>
                  </a:cubicBezTo>
                  <a:cubicBezTo>
                    <a:pt x="136" y="21"/>
                    <a:pt x="136" y="21"/>
                    <a:pt x="136" y="21"/>
                  </a:cubicBezTo>
                  <a:cubicBezTo>
                    <a:pt x="136" y="21"/>
                    <a:pt x="136" y="21"/>
                    <a:pt x="136" y="21"/>
                  </a:cubicBezTo>
                  <a:cubicBezTo>
                    <a:pt x="136" y="21"/>
                    <a:pt x="136" y="21"/>
                    <a:pt x="136" y="21"/>
                  </a:cubicBezTo>
                  <a:cubicBezTo>
                    <a:pt x="137" y="21"/>
                    <a:pt x="137" y="20"/>
                    <a:pt x="137" y="20"/>
                  </a:cubicBezTo>
                  <a:cubicBezTo>
                    <a:pt x="137" y="20"/>
                    <a:pt x="137" y="20"/>
                    <a:pt x="137" y="20"/>
                  </a:cubicBezTo>
                  <a:cubicBezTo>
                    <a:pt x="137" y="20"/>
                    <a:pt x="137" y="20"/>
                    <a:pt x="137" y="20"/>
                  </a:cubicBezTo>
                  <a:cubicBezTo>
                    <a:pt x="137" y="3"/>
                    <a:pt x="137" y="3"/>
                    <a:pt x="137" y="3"/>
                  </a:cubicBezTo>
                  <a:cubicBezTo>
                    <a:pt x="137" y="3"/>
                    <a:pt x="137" y="3"/>
                    <a:pt x="137" y="3"/>
                  </a:cubicBezTo>
                  <a:cubicBezTo>
                    <a:pt x="137" y="3"/>
                    <a:pt x="137" y="3"/>
                    <a:pt x="137" y="3"/>
                  </a:cubicBezTo>
                  <a:cubicBezTo>
                    <a:pt x="137" y="2"/>
                    <a:pt x="135" y="1"/>
                    <a:pt x="130" y="0"/>
                  </a:cubicBezTo>
                  <a:cubicBezTo>
                    <a:pt x="97" y="18"/>
                    <a:pt x="97" y="18"/>
                    <a:pt x="97" y="18"/>
                  </a:cubicBezTo>
                  <a:cubicBezTo>
                    <a:pt x="97" y="18"/>
                    <a:pt x="97" y="18"/>
                    <a:pt x="96" y="18"/>
                  </a:cubicBezTo>
                  <a:cubicBezTo>
                    <a:pt x="96" y="18"/>
                    <a:pt x="96" y="18"/>
                    <a:pt x="96" y="18"/>
                  </a:cubicBezTo>
                  <a:cubicBezTo>
                    <a:pt x="96" y="18"/>
                    <a:pt x="96" y="18"/>
                    <a:pt x="96" y="18"/>
                  </a:cubicBezTo>
                  <a:cubicBezTo>
                    <a:pt x="96" y="18"/>
                    <a:pt x="96" y="18"/>
                    <a:pt x="96" y="18"/>
                  </a:cubicBezTo>
                  <a:cubicBezTo>
                    <a:pt x="95" y="18"/>
                    <a:pt x="95" y="18"/>
                    <a:pt x="95" y="18"/>
                  </a:cubicBezTo>
                  <a:cubicBezTo>
                    <a:pt x="95" y="18"/>
                    <a:pt x="95" y="18"/>
                    <a:pt x="95" y="18"/>
                  </a:cubicBezTo>
                  <a:cubicBezTo>
                    <a:pt x="94" y="18"/>
                    <a:pt x="94" y="18"/>
                    <a:pt x="94" y="18"/>
                  </a:cubicBezTo>
                  <a:cubicBezTo>
                    <a:pt x="94" y="18"/>
                    <a:pt x="94" y="19"/>
                    <a:pt x="94" y="19"/>
                  </a:cubicBezTo>
                  <a:cubicBezTo>
                    <a:pt x="94" y="19"/>
                    <a:pt x="93" y="19"/>
                    <a:pt x="93" y="19"/>
                  </a:cubicBezTo>
                  <a:cubicBezTo>
                    <a:pt x="93" y="19"/>
                    <a:pt x="93" y="19"/>
                    <a:pt x="93" y="19"/>
                  </a:cubicBezTo>
                  <a:cubicBezTo>
                    <a:pt x="93" y="19"/>
                    <a:pt x="93" y="19"/>
                    <a:pt x="92" y="19"/>
                  </a:cubicBezTo>
                  <a:cubicBezTo>
                    <a:pt x="92" y="19"/>
                    <a:pt x="92" y="19"/>
                    <a:pt x="92" y="19"/>
                  </a:cubicBezTo>
                  <a:cubicBezTo>
                    <a:pt x="91" y="19"/>
                    <a:pt x="91" y="19"/>
                    <a:pt x="91" y="19"/>
                  </a:cubicBezTo>
                  <a:cubicBezTo>
                    <a:pt x="91" y="19"/>
                    <a:pt x="91" y="19"/>
                    <a:pt x="90" y="19"/>
                  </a:cubicBezTo>
                  <a:cubicBezTo>
                    <a:pt x="90" y="19"/>
                    <a:pt x="90" y="19"/>
                    <a:pt x="90" y="19"/>
                  </a:cubicBezTo>
                  <a:cubicBezTo>
                    <a:pt x="89" y="19"/>
                    <a:pt x="89" y="19"/>
                    <a:pt x="88" y="19"/>
                  </a:cubicBezTo>
                  <a:cubicBezTo>
                    <a:pt x="88" y="19"/>
                    <a:pt x="88" y="19"/>
                    <a:pt x="88" y="19"/>
                  </a:cubicBezTo>
                  <a:cubicBezTo>
                    <a:pt x="87" y="19"/>
                    <a:pt x="87" y="19"/>
                    <a:pt x="86" y="19"/>
                  </a:cubicBezTo>
                  <a:cubicBezTo>
                    <a:pt x="86" y="19"/>
                    <a:pt x="85" y="19"/>
                    <a:pt x="85" y="19"/>
                  </a:cubicBezTo>
                  <a:cubicBezTo>
                    <a:pt x="85" y="19"/>
                    <a:pt x="85" y="19"/>
                    <a:pt x="85" y="19"/>
                  </a:cubicBezTo>
                  <a:cubicBezTo>
                    <a:pt x="84" y="19"/>
                    <a:pt x="84" y="19"/>
                    <a:pt x="83" y="19"/>
                  </a:cubicBezTo>
                  <a:cubicBezTo>
                    <a:pt x="83" y="19"/>
                    <a:pt x="83" y="19"/>
                    <a:pt x="83" y="19"/>
                  </a:cubicBezTo>
                  <a:cubicBezTo>
                    <a:pt x="83" y="19"/>
                    <a:pt x="82" y="19"/>
                    <a:pt x="82" y="19"/>
                  </a:cubicBezTo>
                  <a:cubicBezTo>
                    <a:pt x="82" y="19"/>
                    <a:pt x="82" y="19"/>
                    <a:pt x="82" y="19"/>
                  </a:cubicBezTo>
                  <a:cubicBezTo>
                    <a:pt x="81" y="19"/>
                    <a:pt x="81" y="19"/>
                    <a:pt x="81" y="19"/>
                  </a:cubicBezTo>
                  <a:cubicBezTo>
                    <a:pt x="80" y="19"/>
                    <a:pt x="80" y="19"/>
                    <a:pt x="80" y="19"/>
                  </a:cubicBezTo>
                  <a:cubicBezTo>
                    <a:pt x="80" y="19"/>
                    <a:pt x="80" y="19"/>
                    <a:pt x="79" y="19"/>
                  </a:cubicBezTo>
                  <a:cubicBezTo>
                    <a:pt x="79" y="19"/>
                    <a:pt x="79" y="19"/>
                    <a:pt x="79" y="19"/>
                  </a:cubicBezTo>
                  <a:cubicBezTo>
                    <a:pt x="79" y="19"/>
                    <a:pt x="78" y="19"/>
                    <a:pt x="78" y="19"/>
                  </a:cubicBezTo>
                  <a:cubicBezTo>
                    <a:pt x="9" y="14"/>
                    <a:pt x="9" y="14"/>
                    <a:pt x="9" y="14"/>
                  </a:cubicBezTo>
                  <a:cubicBezTo>
                    <a:pt x="9" y="14"/>
                    <a:pt x="9" y="14"/>
                    <a:pt x="8" y="14"/>
                  </a:cubicBezTo>
                  <a:cubicBezTo>
                    <a:pt x="8" y="14"/>
                    <a:pt x="8" y="14"/>
                    <a:pt x="8" y="14"/>
                  </a:cubicBezTo>
                  <a:cubicBezTo>
                    <a:pt x="8" y="14"/>
                    <a:pt x="8" y="14"/>
                    <a:pt x="7" y="14"/>
                  </a:cubicBezTo>
                  <a:cubicBezTo>
                    <a:pt x="7" y="14"/>
                    <a:pt x="7" y="14"/>
                    <a:pt x="7" y="14"/>
                  </a:cubicBezTo>
                  <a:cubicBezTo>
                    <a:pt x="7" y="14"/>
                    <a:pt x="7" y="14"/>
                    <a:pt x="6" y="13"/>
                  </a:cubicBezTo>
                  <a:cubicBezTo>
                    <a:pt x="6" y="13"/>
                    <a:pt x="6" y="13"/>
                    <a:pt x="6" y="13"/>
                  </a:cubicBezTo>
                  <a:cubicBezTo>
                    <a:pt x="6" y="13"/>
                    <a:pt x="6" y="13"/>
                    <a:pt x="6" y="13"/>
                  </a:cubicBezTo>
                  <a:cubicBezTo>
                    <a:pt x="1" y="16"/>
                    <a:pt x="1" y="16"/>
                    <a:pt x="1" y="16"/>
                  </a:cubicBezTo>
                  <a:cubicBezTo>
                    <a:pt x="1" y="16"/>
                    <a:pt x="0" y="16"/>
                    <a:pt x="0" y="16"/>
                  </a:cubicBezTo>
                  <a:cubicBezTo>
                    <a:pt x="1" y="37"/>
                    <a:pt x="1" y="37"/>
                    <a:pt x="1" y="37"/>
                  </a:cubicBezTo>
                  <a:cubicBezTo>
                    <a:pt x="1" y="37"/>
                    <a:pt x="1" y="37"/>
                    <a:pt x="1" y="37"/>
                  </a:cubicBezTo>
                  <a:cubicBezTo>
                    <a:pt x="1" y="37"/>
                    <a:pt x="1" y="37"/>
                    <a:pt x="1"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5" name="Freeform 605"/>
            <p:cNvSpPr>
              <a:spLocks/>
            </p:cNvSpPr>
            <p:nvPr/>
          </p:nvSpPr>
          <p:spPr bwMode="auto">
            <a:xfrm>
              <a:off x="5387975" y="4600575"/>
              <a:ext cx="131762" cy="42863"/>
            </a:xfrm>
            <a:custGeom>
              <a:avLst/>
              <a:gdLst>
                <a:gd name="T0" fmla="*/ 1 w 137"/>
                <a:gd name="T1" fmla="*/ 38 h 45"/>
                <a:gd name="T2" fmla="*/ 2 w 137"/>
                <a:gd name="T3" fmla="*/ 38 h 45"/>
                <a:gd name="T4" fmla="*/ 2 w 137"/>
                <a:gd name="T5" fmla="*/ 38 h 45"/>
                <a:gd name="T6" fmla="*/ 3 w 137"/>
                <a:gd name="T7" fmla="*/ 38 h 45"/>
                <a:gd name="T8" fmla="*/ 4 w 137"/>
                <a:gd name="T9" fmla="*/ 38 h 45"/>
                <a:gd name="T10" fmla="*/ 5 w 137"/>
                <a:gd name="T11" fmla="*/ 39 h 45"/>
                <a:gd name="T12" fmla="*/ 6 w 137"/>
                <a:gd name="T13" fmla="*/ 39 h 45"/>
                <a:gd name="T14" fmla="*/ 6 w 137"/>
                <a:gd name="T15" fmla="*/ 39 h 45"/>
                <a:gd name="T16" fmla="*/ 7 w 137"/>
                <a:gd name="T17" fmla="*/ 39 h 45"/>
                <a:gd name="T18" fmla="*/ 8 w 137"/>
                <a:gd name="T19" fmla="*/ 39 h 45"/>
                <a:gd name="T20" fmla="*/ 78 w 137"/>
                <a:gd name="T21" fmla="*/ 45 h 45"/>
                <a:gd name="T22" fmla="*/ 79 w 137"/>
                <a:gd name="T23" fmla="*/ 45 h 45"/>
                <a:gd name="T24" fmla="*/ 81 w 137"/>
                <a:gd name="T25" fmla="*/ 45 h 45"/>
                <a:gd name="T26" fmla="*/ 82 w 137"/>
                <a:gd name="T27" fmla="*/ 45 h 45"/>
                <a:gd name="T28" fmla="*/ 83 w 137"/>
                <a:gd name="T29" fmla="*/ 45 h 45"/>
                <a:gd name="T30" fmla="*/ 85 w 137"/>
                <a:gd name="T31" fmla="*/ 45 h 45"/>
                <a:gd name="T32" fmla="*/ 88 w 137"/>
                <a:gd name="T33" fmla="*/ 45 h 45"/>
                <a:gd name="T34" fmla="*/ 90 w 137"/>
                <a:gd name="T35" fmla="*/ 44 h 45"/>
                <a:gd name="T36" fmla="*/ 91 w 137"/>
                <a:gd name="T37" fmla="*/ 44 h 45"/>
                <a:gd name="T38" fmla="*/ 92 w 137"/>
                <a:gd name="T39" fmla="*/ 44 h 45"/>
                <a:gd name="T40" fmla="*/ 93 w 137"/>
                <a:gd name="T41" fmla="*/ 44 h 45"/>
                <a:gd name="T42" fmla="*/ 94 w 137"/>
                <a:gd name="T43" fmla="*/ 44 h 45"/>
                <a:gd name="T44" fmla="*/ 95 w 137"/>
                <a:gd name="T45" fmla="*/ 44 h 45"/>
                <a:gd name="T46" fmla="*/ 96 w 137"/>
                <a:gd name="T47" fmla="*/ 43 h 45"/>
                <a:gd name="T48" fmla="*/ 96 w 137"/>
                <a:gd name="T49" fmla="*/ 43 h 45"/>
                <a:gd name="T50" fmla="*/ 136 w 137"/>
                <a:gd name="T51" fmla="*/ 23 h 45"/>
                <a:gd name="T52" fmla="*/ 136 w 137"/>
                <a:gd name="T53" fmla="*/ 23 h 45"/>
                <a:gd name="T54" fmla="*/ 136 w 137"/>
                <a:gd name="T55" fmla="*/ 22 h 45"/>
                <a:gd name="T56" fmla="*/ 137 w 137"/>
                <a:gd name="T57" fmla="*/ 22 h 45"/>
                <a:gd name="T58" fmla="*/ 137 w 137"/>
                <a:gd name="T59" fmla="*/ 7 h 45"/>
                <a:gd name="T60" fmla="*/ 137 w 137"/>
                <a:gd name="T61" fmla="*/ 7 h 45"/>
                <a:gd name="T62" fmla="*/ 59 w 137"/>
                <a:gd name="T63" fmla="*/ 0 h 45"/>
                <a:gd name="T64" fmla="*/ 1 w 137"/>
                <a:gd name="T65" fmla="*/ 17 h 45"/>
                <a:gd name="T66" fmla="*/ 0 w 137"/>
                <a:gd name="T67" fmla="*/ 37 h 45"/>
                <a:gd name="T68" fmla="*/ 1 w 137"/>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7" h="45">
                  <a:moveTo>
                    <a:pt x="1" y="37"/>
                  </a:moveTo>
                  <a:cubicBezTo>
                    <a:pt x="1" y="37"/>
                    <a:pt x="1" y="38"/>
                    <a:pt x="1" y="38"/>
                  </a:cubicBezTo>
                  <a:cubicBezTo>
                    <a:pt x="1" y="38"/>
                    <a:pt x="1" y="38"/>
                    <a:pt x="1" y="38"/>
                  </a:cubicBezTo>
                  <a:cubicBezTo>
                    <a:pt x="1" y="38"/>
                    <a:pt x="2" y="38"/>
                    <a:pt x="2" y="38"/>
                  </a:cubicBezTo>
                  <a:cubicBezTo>
                    <a:pt x="2" y="38"/>
                    <a:pt x="2" y="38"/>
                    <a:pt x="2" y="38"/>
                  </a:cubicBezTo>
                  <a:cubicBezTo>
                    <a:pt x="2" y="38"/>
                    <a:pt x="2" y="38"/>
                    <a:pt x="2" y="38"/>
                  </a:cubicBezTo>
                  <a:cubicBezTo>
                    <a:pt x="2" y="38"/>
                    <a:pt x="3" y="38"/>
                    <a:pt x="3" y="38"/>
                  </a:cubicBezTo>
                  <a:cubicBezTo>
                    <a:pt x="3" y="38"/>
                    <a:pt x="3" y="38"/>
                    <a:pt x="3" y="38"/>
                  </a:cubicBezTo>
                  <a:cubicBezTo>
                    <a:pt x="3" y="38"/>
                    <a:pt x="3" y="38"/>
                    <a:pt x="3" y="38"/>
                  </a:cubicBezTo>
                  <a:cubicBezTo>
                    <a:pt x="4" y="38"/>
                    <a:pt x="4" y="38"/>
                    <a:pt x="4" y="38"/>
                  </a:cubicBezTo>
                  <a:cubicBezTo>
                    <a:pt x="4" y="38"/>
                    <a:pt x="4" y="39"/>
                    <a:pt x="4" y="39"/>
                  </a:cubicBezTo>
                  <a:cubicBezTo>
                    <a:pt x="5" y="39"/>
                    <a:pt x="5" y="39"/>
                    <a:pt x="5" y="39"/>
                  </a:cubicBezTo>
                  <a:cubicBezTo>
                    <a:pt x="5" y="39"/>
                    <a:pt x="5" y="39"/>
                    <a:pt x="5" y="39"/>
                  </a:cubicBezTo>
                  <a:cubicBezTo>
                    <a:pt x="5" y="39"/>
                    <a:pt x="5" y="39"/>
                    <a:pt x="6" y="39"/>
                  </a:cubicBezTo>
                  <a:cubicBezTo>
                    <a:pt x="6" y="39"/>
                    <a:pt x="6" y="39"/>
                    <a:pt x="6" y="39"/>
                  </a:cubicBezTo>
                  <a:cubicBezTo>
                    <a:pt x="6" y="39"/>
                    <a:pt x="6" y="39"/>
                    <a:pt x="6" y="39"/>
                  </a:cubicBezTo>
                  <a:cubicBezTo>
                    <a:pt x="7" y="39"/>
                    <a:pt x="7" y="39"/>
                    <a:pt x="7" y="39"/>
                  </a:cubicBezTo>
                  <a:cubicBezTo>
                    <a:pt x="7" y="39"/>
                    <a:pt x="7" y="39"/>
                    <a:pt x="7" y="39"/>
                  </a:cubicBezTo>
                  <a:cubicBezTo>
                    <a:pt x="8" y="39"/>
                    <a:pt x="8" y="39"/>
                    <a:pt x="8" y="39"/>
                  </a:cubicBezTo>
                  <a:cubicBezTo>
                    <a:pt x="8" y="39"/>
                    <a:pt x="8" y="39"/>
                    <a:pt x="8" y="39"/>
                  </a:cubicBezTo>
                  <a:cubicBezTo>
                    <a:pt x="9" y="39"/>
                    <a:pt x="9" y="39"/>
                    <a:pt x="9" y="39"/>
                  </a:cubicBezTo>
                  <a:cubicBezTo>
                    <a:pt x="78" y="45"/>
                    <a:pt x="78" y="45"/>
                    <a:pt x="78" y="45"/>
                  </a:cubicBezTo>
                  <a:cubicBezTo>
                    <a:pt x="78" y="45"/>
                    <a:pt x="78" y="45"/>
                    <a:pt x="79" y="45"/>
                  </a:cubicBezTo>
                  <a:cubicBezTo>
                    <a:pt x="79" y="45"/>
                    <a:pt x="79" y="45"/>
                    <a:pt x="79" y="45"/>
                  </a:cubicBezTo>
                  <a:cubicBezTo>
                    <a:pt x="80" y="45"/>
                    <a:pt x="80" y="45"/>
                    <a:pt x="80" y="45"/>
                  </a:cubicBezTo>
                  <a:cubicBezTo>
                    <a:pt x="80" y="45"/>
                    <a:pt x="81" y="45"/>
                    <a:pt x="81" y="45"/>
                  </a:cubicBezTo>
                  <a:cubicBezTo>
                    <a:pt x="81" y="45"/>
                    <a:pt x="81" y="45"/>
                    <a:pt x="82" y="45"/>
                  </a:cubicBezTo>
                  <a:cubicBezTo>
                    <a:pt x="82" y="45"/>
                    <a:pt x="82" y="45"/>
                    <a:pt x="82" y="45"/>
                  </a:cubicBezTo>
                  <a:cubicBezTo>
                    <a:pt x="82" y="45"/>
                    <a:pt x="83" y="45"/>
                    <a:pt x="83" y="45"/>
                  </a:cubicBezTo>
                  <a:cubicBezTo>
                    <a:pt x="83" y="45"/>
                    <a:pt x="83" y="45"/>
                    <a:pt x="83" y="45"/>
                  </a:cubicBezTo>
                  <a:cubicBezTo>
                    <a:pt x="84" y="45"/>
                    <a:pt x="84" y="45"/>
                    <a:pt x="85" y="45"/>
                  </a:cubicBezTo>
                  <a:cubicBezTo>
                    <a:pt x="85" y="45"/>
                    <a:pt x="85" y="45"/>
                    <a:pt x="85" y="45"/>
                  </a:cubicBezTo>
                  <a:cubicBezTo>
                    <a:pt x="85" y="45"/>
                    <a:pt x="86" y="45"/>
                    <a:pt x="86" y="45"/>
                  </a:cubicBezTo>
                  <a:cubicBezTo>
                    <a:pt x="87" y="45"/>
                    <a:pt x="87" y="45"/>
                    <a:pt x="88" y="45"/>
                  </a:cubicBezTo>
                  <a:cubicBezTo>
                    <a:pt x="88" y="45"/>
                    <a:pt x="88" y="45"/>
                    <a:pt x="88" y="45"/>
                  </a:cubicBezTo>
                  <a:cubicBezTo>
                    <a:pt x="89" y="45"/>
                    <a:pt x="89" y="45"/>
                    <a:pt x="90" y="44"/>
                  </a:cubicBezTo>
                  <a:cubicBezTo>
                    <a:pt x="90" y="44"/>
                    <a:pt x="90" y="44"/>
                    <a:pt x="90" y="44"/>
                  </a:cubicBezTo>
                  <a:cubicBezTo>
                    <a:pt x="91" y="44"/>
                    <a:pt x="91" y="44"/>
                    <a:pt x="91" y="44"/>
                  </a:cubicBezTo>
                  <a:cubicBezTo>
                    <a:pt x="91" y="44"/>
                    <a:pt x="91" y="44"/>
                    <a:pt x="92" y="44"/>
                  </a:cubicBezTo>
                  <a:cubicBezTo>
                    <a:pt x="92" y="44"/>
                    <a:pt x="92" y="44"/>
                    <a:pt x="92" y="44"/>
                  </a:cubicBezTo>
                  <a:cubicBezTo>
                    <a:pt x="92" y="44"/>
                    <a:pt x="93" y="44"/>
                    <a:pt x="93" y="44"/>
                  </a:cubicBezTo>
                  <a:cubicBezTo>
                    <a:pt x="93" y="44"/>
                    <a:pt x="93" y="44"/>
                    <a:pt x="93" y="44"/>
                  </a:cubicBezTo>
                  <a:cubicBezTo>
                    <a:pt x="93" y="44"/>
                    <a:pt x="94" y="44"/>
                    <a:pt x="94" y="44"/>
                  </a:cubicBezTo>
                  <a:cubicBezTo>
                    <a:pt x="94" y="44"/>
                    <a:pt x="94" y="44"/>
                    <a:pt x="94" y="44"/>
                  </a:cubicBezTo>
                  <a:cubicBezTo>
                    <a:pt x="94" y="44"/>
                    <a:pt x="94" y="44"/>
                    <a:pt x="95" y="44"/>
                  </a:cubicBezTo>
                  <a:cubicBezTo>
                    <a:pt x="95" y="44"/>
                    <a:pt x="95" y="44"/>
                    <a:pt x="95" y="44"/>
                  </a:cubicBezTo>
                  <a:cubicBezTo>
                    <a:pt x="95" y="44"/>
                    <a:pt x="95" y="43"/>
                    <a:pt x="96" y="43"/>
                  </a:cubicBezTo>
                  <a:cubicBezTo>
                    <a:pt x="96" y="43"/>
                    <a:pt x="96" y="43"/>
                    <a:pt x="96" y="43"/>
                  </a:cubicBezTo>
                  <a:cubicBezTo>
                    <a:pt x="96" y="43"/>
                    <a:pt x="96" y="43"/>
                    <a:pt x="96" y="43"/>
                  </a:cubicBezTo>
                  <a:cubicBezTo>
                    <a:pt x="96" y="43"/>
                    <a:pt x="96" y="43"/>
                    <a:pt x="96" y="43"/>
                  </a:cubicBezTo>
                  <a:cubicBezTo>
                    <a:pt x="97" y="43"/>
                    <a:pt x="97" y="43"/>
                    <a:pt x="97" y="43"/>
                  </a:cubicBezTo>
                  <a:cubicBezTo>
                    <a:pt x="136" y="23"/>
                    <a:pt x="136" y="23"/>
                    <a:pt x="136" y="23"/>
                  </a:cubicBezTo>
                  <a:cubicBezTo>
                    <a:pt x="136" y="23"/>
                    <a:pt x="136" y="23"/>
                    <a:pt x="136" y="23"/>
                  </a:cubicBezTo>
                  <a:cubicBezTo>
                    <a:pt x="136" y="23"/>
                    <a:pt x="136" y="23"/>
                    <a:pt x="136" y="23"/>
                  </a:cubicBezTo>
                  <a:cubicBezTo>
                    <a:pt x="136" y="23"/>
                    <a:pt x="136" y="23"/>
                    <a:pt x="136" y="22"/>
                  </a:cubicBezTo>
                  <a:cubicBezTo>
                    <a:pt x="136" y="22"/>
                    <a:pt x="136" y="22"/>
                    <a:pt x="136" y="22"/>
                  </a:cubicBezTo>
                  <a:cubicBezTo>
                    <a:pt x="137" y="22"/>
                    <a:pt x="137" y="22"/>
                    <a:pt x="137" y="22"/>
                  </a:cubicBezTo>
                  <a:cubicBezTo>
                    <a:pt x="137" y="22"/>
                    <a:pt x="137" y="22"/>
                    <a:pt x="137" y="22"/>
                  </a:cubicBezTo>
                  <a:cubicBezTo>
                    <a:pt x="137" y="22"/>
                    <a:pt x="137" y="22"/>
                    <a:pt x="137" y="22"/>
                  </a:cubicBezTo>
                  <a:cubicBezTo>
                    <a:pt x="137" y="7"/>
                    <a:pt x="137" y="7"/>
                    <a:pt x="137" y="7"/>
                  </a:cubicBezTo>
                  <a:cubicBezTo>
                    <a:pt x="137" y="7"/>
                    <a:pt x="137" y="7"/>
                    <a:pt x="137" y="7"/>
                  </a:cubicBezTo>
                  <a:cubicBezTo>
                    <a:pt x="137" y="7"/>
                    <a:pt x="137" y="7"/>
                    <a:pt x="137" y="7"/>
                  </a:cubicBezTo>
                  <a:cubicBezTo>
                    <a:pt x="137" y="6"/>
                    <a:pt x="133" y="5"/>
                    <a:pt x="127" y="4"/>
                  </a:cubicBezTo>
                  <a:cubicBezTo>
                    <a:pt x="59" y="0"/>
                    <a:pt x="59" y="0"/>
                    <a:pt x="59" y="0"/>
                  </a:cubicBezTo>
                  <a:cubicBezTo>
                    <a:pt x="51" y="0"/>
                    <a:pt x="42" y="0"/>
                    <a:pt x="39" y="2"/>
                  </a:cubicBezTo>
                  <a:cubicBezTo>
                    <a:pt x="1" y="17"/>
                    <a:pt x="1" y="17"/>
                    <a:pt x="1" y="17"/>
                  </a:cubicBezTo>
                  <a:cubicBezTo>
                    <a:pt x="0" y="17"/>
                    <a:pt x="0" y="17"/>
                    <a:pt x="0" y="17"/>
                  </a:cubicBezTo>
                  <a:cubicBezTo>
                    <a:pt x="0" y="37"/>
                    <a:pt x="0" y="37"/>
                    <a:pt x="0" y="37"/>
                  </a:cubicBezTo>
                  <a:cubicBezTo>
                    <a:pt x="0" y="37"/>
                    <a:pt x="0" y="37"/>
                    <a:pt x="0" y="37"/>
                  </a:cubicBezTo>
                  <a:cubicBezTo>
                    <a:pt x="0" y="37"/>
                    <a:pt x="0" y="37"/>
                    <a:pt x="1" y="37"/>
                  </a:cubicBezTo>
                  <a:cubicBezTo>
                    <a:pt x="1" y="37"/>
                    <a:pt x="1" y="37"/>
                    <a:pt x="1"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6" name="Freeform 606"/>
            <p:cNvSpPr>
              <a:spLocks noEditPoints="1"/>
            </p:cNvSpPr>
            <p:nvPr/>
          </p:nvSpPr>
          <p:spPr bwMode="auto">
            <a:xfrm>
              <a:off x="5387975" y="4692650"/>
              <a:ext cx="131762" cy="85725"/>
            </a:xfrm>
            <a:custGeom>
              <a:avLst/>
              <a:gdLst>
                <a:gd name="T0" fmla="*/ 129 w 136"/>
                <a:gd name="T1" fmla="*/ 0 h 89"/>
                <a:gd name="T2" fmla="*/ 95 w 136"/>
                <a:gd name="T3" fmla="*/ 19 h 89"/>
                <a:gd name="T4" fmla="*/ 95 w 136"/>
                <a:gd name="T5" fmla="*/ 20 h 89"/>
                <a:gd name="T6" fmla="*/ 94 w 136"/>
                <a:gd name="T7" fmla="*/ 20 h 89"/>
                <a:gd name="T8" fmla="*/ 93 w 136"/>
                <a:gd name="T9" fmla="*/ 20 h 89"/>
                <a:gd name="T10" fmla="*/ 92 w 136"/>
                <a:gd name="T11" fmla="*/ 20 h 89"/>
                <a:gd name="T12" fmla="*/ 91 w 136"/>
                <a:gd name="T13" fmla="*/ 21 h 89"/>
                <a:gd name="T14" fmla="*/ 90 w 136"/>
                <a:gd name="T15" fmla="*/ 21 h 89"/>
                <a:gd name="T16" fmla="*/ 89 w 136"/>
                <a:gd name="T17" fmla="*/ 21 h 89"/>
                <a:gd name="T18" fmla="*/ 87 w 136"/>
                <a:gd name="T19" fmla="*/ 21 h 89"/>
                <a:gd name="T20" fmla="*/ 84 w 136"/>
                <a:gd name="T21" fmla="*/ 21 h 89"/>
                <a:gd name="T22" fmla="*/ 82 w 136"/>
                <a:gd name="T23" fmla="*/ 21 h 89"/>
                <a:gd name="T24" fmla="*/ 81 w 136"/>
                <a:gd name="T25" fmla="*/ 21 h 89"/>
                <a:gd name="T26" fmla="*/ 80 w 136"/>
                <a:gd name="T27" fmla="*/ 21 h 89"/>
                <a:gd name="T28" fmla="*/ 78 w 136"/>
                <a:gd name="T29" fmla="*/ 21 h 89"/>
                <a:gd name="T30" fmla="*/ 77 w 136"/>
                <a:gd name="T31" fmla="*/ 21 h 89"/>
                <a:gd name="T32" fmla="*/ 7 w 136"/>
                <a:gd name="T33" fmla="*/ 15 h 89"/>
                <a:gd name="T34" fmla="*/ 6 w 136"/>
                <a:gd name="T35" fmla="*/ 15 h 89"/>
                <a:gd name="T36" fmla="*/ 5 w 136"/>
                <a:gd name="T37" fmla="*/ 15 h 89"/>
                <a:gd name="T38" fmla="*/ 5 w 136"/>
                <a:gd name="T39" fmla="*/ 15 h 89"/>
                <a:gd name="T40" fmla="*/ 1 w 136"/>
                <a:gd name="T41" fmla="*/ 79 h 89"/>
                <a:gd name="T42" fmla="*/ 2 w 136"/>
                <a:gd name="T43" fmla="*/ 79 h 89"/>
                <a:gd name="T44" fmla="*/ 3 w 136"/>
                <a:gd name="T45" fmla="*/ 80 h 89"/>
                <a:gd name="T46" fmla="*/ 3 w 136"/>
                <a:gd name="T47" fmla="*/ 80 h 89"/>
                <a:gd name="T48" fmla="*/ 4 w 136"/>
                <a:gd name="T49" fmla="*/ 80 h 89"/>
                <a:gd name="T50" fmla="*/ 5 w 136"/>
                <a:gd name="T51" fmla="*/ 80 h 89"/>
                <a:gd name="T52" fmla="*/ 6 w 136"/>
                <a:gd name="T53" fmla="*/ 80 h 89"/>
                <a:gd name="T54" fmla="*/ 7 w 136"/>
                <a:gd name="T55" fmla="*/ 80 h 89"/>
                <a:gd name="T56" fmla="*/ 8 w 136"/>
                <a:gd name="T57" fmla="*/ 80 h 89"/>
                <a:gd name="T58" fmla="*/ 8 w 136"/>
                <a:gd name="T59" fmla="*/ 81 h 89"/>
                <a:gd name="T60" fmla="*/ 77 w 136"/>
                <a:gd name="T61" fmla="*/ 89 h 89"/>
                <a:gd name="T62" fmla="*/ 78 w 136"/>
                <a:gd name="T63" fmla="*/ 89 h 89"/>
                <a:gd name="T64" fmla="*/ 80 w 136"/>
                <a:gd name="T65" fmla="*/ 89 h 89"/>
                <a:gd name="T66" fmla="*/ 81 w 136"/>
                <a:gd name="T67" fmla="*/ 89 h 89"/>
                <a:gd name="T68" fmla="*/ 82 w 136"/>
                <a:gd name="T69" fmla="*/ 89 h 89"/>
                <a:gd name="T70" fmla="*/ 84 w 136"/>
                <a:gd name="T71" fmla="*/ 89 h 89"/>
                <a:gd name="T72" fmla="*/ 87 w 136"/>
                <a:gd name="T73" fmla="*/ 89 h 89"/>
                <a:gd name="T74" fmla="*/ 89 w 136"/>
                <a:gd name="T75" fmla="*/ 89 h 89"/>
                <a:gd name="T76" fmla="*/ 90 w 136"/>
                <a:gd name="T77" fmla="*/ 89 h 89"/>
                <a:gd name="T78" fmla="*/ 91 w 136"/>
                <a:gd name="T79" fmla="*/ 88 h 89"/>
                <a:gd name="T80" fmla="*/ 92 w 136"/>
                <a:gd name="T81" fmla="*/ 88 h 89"/>
                <a:gd name="T82" fmla="*/ 93 w 136"/>
                <a:gd name="T83" fmla="*/ 88 h 89"/>
                <a:gd name="T84" fmla="*/ 94 w 136"/>
                <a:gd name="T85" fmla="*/ 88 h 89"/>
                <a:gd name="T86" fmla="*/ 95 w 136"/>
                <a:gd name="T87" fmla="*/ 88 h 89"/>
                <a:gd name="T88" fmla="*/ 95 w 136"/>
                <a:gd name="T89" fmla="*/ 87 h 89"/>
                <a:gd name="T90" fmla="*/ 96 w 136"/>
                <a:gd name="T91" fmla="*/ 87 h 89"/>
                <a:gd name="T92" fmla="*/ 136 w 136"/>
                <a:gd name="T93" fmla="*/ 2 h 89"/>
                <a:gd name="T94" fmla="*/ 43 w 136"/>
                <a:gd name="T95" fmla="*/ 63 h 89"/>
                <a:gd name="T96" fmla="*/ 43 w 136"/>
                <a:gd name="T97" fmla="*/ 52 h 89"/>
                <a:gd name="T98" fmla="*/ 43 w 136"/>
                <a:gd name="T99" fmla="*/ 6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6" h="89">
                  <a:moveTo>
                    <a:pt x="136" y="2"/>
                  </a:moveTo>
                  <a:cubicBezTo>
                    <a:pt x="136" y="1"/>
                    <a:pt x="134" y="0"/>
                    <a:pt x="129" y="0"/>
                  </a:cubicBezTo>
                  <a:cubicBezTo>
                    <a:pt x="96" y="19"/>
                    <a:pt x="96" y="19"/>
                    <a:pt x="96" y="19"/>
                  </a:cubicBezTo>
                  <a:cubicBezTo>
                    <a:pt x="96" y="19"/>
                    <a:pt x="96" y="19"/>
                    <a:pt x="95" y="19"/>
                  </a:cubicBezTo>
                  <a:cubicBezTo>
                    <a:pt x="95" y="20"/>
                    <a:pt x="95" y="20"/>
                    <a:pt x="95" y="20"/>
                  </a:cubicBezTo>
                  <a:cubicBezTo>
                    <a:pt x="95" y="20"/>
                    <a:pt x="95" y="20"/>
                    <a:pt x="95" y="20"/>
                  </a:cubicBezTo>
                  <a:cubicBezTo>
                    <a:pt x="95" y="20"/>
                    <a:pt x="95" y="20"/>
                    <a:pt x="95" y="20"/>
                  </a:cubicBezTo>
                  <a:cubicBezTo>
                    <a:pt x="94" y="20"/>
                    <a:pt x="94" y="20"/>
                    <a:pt x="94" y="20"/>
                  </a:cubicBezTo>
                  <a:cubicBezTo>
                    <a:pt x="94" y="20"/>
                    <a:pt x="94" y="20"/>
                    <a:pt x="94" y="20"/>
                  </a:cubicBezTo>
                  <a:cubicBezTo>
                    <a:pt x="93" y="20"/>
                    <a:pt x="93" y="20"/>
                    <a:pt x="93" y="20"/>
                  </a:cubicBezTo>
                  <a:cubicBezTo>
                    <a:pt x="93" y="20"/>
                    <a:pt x="93" y="20"/>
                    <a:pt x="93" y="20"/>
                  </a:cubicBezTo>
                  <a:cubicBezTo>
                    <a:pt x="93" y="20"/>
                    <a:pt x="92" y="20"/>
                    <a:pt x="92" y="20"/>
                  </a:cubicBezTo>
                  <a:cubicBezTo>
                    <a:pt x="92" y="20"/>
                    <a:pt x="92" y="20"/>
                    <a:pt x="92" y="20"/>
                  </a:cubicBezTo>
                  <a:cubicBezTo>
                    <a:pt x="92" y="20"/>
                    <a:pt x="91" y="20"/>
                    <a:pt x="91" y="21"/>
                  </a:cubicBezTo>
                  <a:cubicBezTo>
                    <a:pt x="91" y="21"/>
                    <a:pt x="91" y="21"/>
                    <a:pt x="91" y="21"/>
                  </a:cubicBezTo>
                  <a:cubicBezTo>
                    <a:pt x="90" y="21"/>
                    <a:pt x="90" y="21"/>
                    <a:pt x="90" y="21"/>
                  </a:cubicBezTo>
                  <a:cubicBezTo>
                    <a:pt x="90" y="21"/>
                    <a:pt x="90" y="21"/>
                    <a:pt x="89" y="21"/>
                  </a:cubicBezTo>
                  <a:cubicBezTo>
                    <a:pt x="89" y="21"/>
                    <a:pt x="89" y="21"/>
                    <a:pt x="89" y="21"/>
                  </a:cubicBezTo>
                  <a:cubicBezTo>
                    <a:pt x="88" y="21"/>
                    <a:pt x="88" y="21"/>
                    <a:pt x="87" y="21"/>
                  </a:cubicBezTo>
                  <a:cubicBezTo>
                    <a:pt x="87" y="21"/>
                    <a:pt x="87" y="21"/>
                    <a:pt x="87" y="21"/>
                  </a:cubicBezTo>
                  <a:cubicBezTo>
                    <a:pt x="86" y="21"/>
                    <a:pt x="86" y="21"/>
                    <a:pt x="85" y="21"/>
                  </a:cubicBezTo>
                  <a:cubicBezTo>
                    <a:pt x="85" y="21"/>
                    <a:pt x="84" y="21"/>
                    <a:pt x="84" y="21"/>
                  </a:cubicBezTo>
                  <a:cubicBezTo>
                    <a:pt x="84" y="21"/>
                    <a:pt x="84" y="21"/>
                    <a:pt x="84" y="21"/>
                  </a:cubicBezTo>
                  <a:cubicBezTo>
                    <a:pt x="83" y="21"/>
                    <a:pt x="83" y="21"/>
                    <a:pt x="82" y="21"/>
                  </a:cubicBezTo>
                  <a:cubicBezTo>
                    <a:pt x="82" y="21"/>
                    <a:pt x="82" y="21"/>
                    <a:pt x="82" y="21"/>
                  </a:cubicBezTo>
                  <a:cubicBezTo>
                    <a:pt x="82" y="21"/>
                    <a:pt x="81" y="21"/>
                    <a:pt x="81" y="21"/>
                  </a:cubicBezTo>
                  <a:cubicBezTo>
                    <a:pt x="81" y="21"/>
                    <a:pt x="81" y="21"/>
                    <a:pt x="81" y="21"/>
                  </a:cubicBezTo>
                  <a:cubicBezTo>
                    <a:pt x="80" y="21"/>
                    <a:pt x="80" y="21"/>
                    <a:pt x="80" y="21"/>
                  </a:cubicBezTo>
                  <a:cubicBezTo>
                    <a:pt x="80" y="21"/>
                    <a:pt x="79" y="21"/>
                    <a:pt x="79" y="21"/>
                  </a:cubicBezTo>
                  <a:cubicBezTo>
                    <a:pt x="79" y="21"/>
                    <a:pt x="79" y="21"/>
                    <a:pt x="78" y="21"/>
                  </a:cubicBezTo>
                  <a:cubicBezTo>
                    <a:pt x="78" y="21"/>
                    <a:pt x="78" y="21"/>
                    <a:pt x="78" y="21"/>
                  </a:cubicBezTo>
                  <a:cubicBezTo>
                    <a:pt x="77" y="21"/>
                    <a:pt x="77" y="21"/>
                    <a:pt x="77" y="21"/>
                  </a:cubicBezTo>
                  <a:cubicBezTo>
                    <a:pt x="8" y="16"/>
                    <a:pt x="8" y="16"/>
                    <a:pt x="8" y="16"/>
                  </a:cubicBezTo>
                  <a:cubicBezTo>
                    <a:pt x="8" y="15"/>
                    <a:pt x="8" y="15"/>
                    <a:pt x="7" y="15"/>
                  </a:cubicBezTo>
                  <a:cubicBezTo>
                    <a:pt x="7" y="15"/>
                    <a:pt x="7" y="15"/>
                    <a:pt x="7" y="15"/>
                  </a:cubicBezTo>
                  <a:cubicBezTo>
                    <a:pt x="7" y="15"/>
                    <a:pt x="7" y="15"/>
                    <a:pt x="6" y="15"/>
                  </a:cubicBezTo>
                  <a:cubicBezTo>
                    <a:pt x="6" y="15"/>
                    <a:pt x="6" y="15"/>
                    <a:pt x="6" y="15"/>
                  </a:cubicBezTo>
                  <a:cubicBezTo>
                    <a:pt x="6" y="15"/>
                    <a:pt x="6" y="15"/>
                    <a:pt x="5" y="15"/>
                  </a:cubicBezTo>
                  <a:cubicBezTo>
                    <a:pt x="5" y="15"/>
                    <a:pt x="5" y="15"/>
                    <a:pt x="5" y="15"/>
                  </a:cubicBezTo>
                  <a:cubicBezTo>
                    <a:pt x="5" y="15"/>
                    <a:pt x="5" y="15"/>
                    <a:pt x="5" y="15"/>
                  </a:cubicBezTo>
                  <a:cubicBezTo>
                    <a:pt x="0" y="18"/>
                    <a:pt x="0" y="18"/>
                    <a:pt x="0" y="18"/>
                  </a:cubicBezTo>
                  <a:cubicBezTo>
                    <a:pt x="1" y="79"/>
                    <a:pt x="1" y="79"/>
                    <a:pt x="1" y="79"/>
                  </a:cubicBezTo>
                  <a:cubicBezTo>
                    <a:pt x="1" y="79"/>
                    <a:pt x="2" y="79"/>
                    <a:pt x="2" y="79"/>
                  </a:cubicBezTo>
                  <a:cubicBezTo>
                    <a:pt x="2" y="79"/>
                    <a:pt x="2" y="79"/>
                    <a:pt x="2" y="79"/>
                  </a:cubicBezTo>
                  <a:cubicBezTo>
                    <a:pt x="2" y="79"/>
                    <a:pt x="2" y="79"/>
                    <a:pt x="2" y="79"/>
                  </a:cubicBezTo>
                  <a:cubicBezTo>
                    <a:pt x="2" y="80"/>
                    <a:pt x="2" y="80"/>
                    <a:pt x="3" y="80"/>
                  </a:cubicBezTo>
                  <a:cubicBezTo>
                    <a:pt x="3" y="80"/>
                    <a:pt x="3" y="80"/>
                    <a:pt x="3" y="80"/>
                  </a:cubicBezTo>
                  <a:cubicBezTo>
                    <a:pt x="3" y="80"/>
                    <a:pt x="3" y="80"/>
                    <a:pt x="3" y="80"/>
                  </a:cubicBezTo>
                  <a:cubicBezTo>
                    <a:pt x="4" y="80"/>
                    <a:pt x="4" y="80"/>
                    <a:pt x="4" y="80"/>
                  </a:cubicBezTo>
                  <a:cubicBezTo>
                    <a:pt x="4" y="80"/>
                    <a:pt x="4" y="80"/>
                    <a:pt x="4" y="80"/>
                  </a:cubicBezTo>
                  <a:cubicBezTo>
                    <a:pt x="4" y="80"/>
                    <a:pt x="5" y="80"/>
                    <a:pt x="5" y="80"/>
                  </a:cubicBezTo>
                  <a:cubicBezTo>
                    <a:pt x="5" y="80"/>
                    <a:pt x="5" y="80"/>
                    <a:pt x="5" y="80"/>
                  </a:cubicBezTo>
                  <a:cubicBezTo>
                    <a:pt x="5" y="80"/>
                    <a:pt x="5" y="80"/>
                    <a:pt x="5" y="80"/>
                  </a:cubicBezTo>
                  <a:cubicBezTo>
                    <a:pt x="6" y="80"/>
                    <a:pt x="6" y="80"/>
                    <a:pt x="6" y="80"/>
                  </a:cubicBezTo>
                  <a:cubicBezTo>
                    <a:pt x="6" y="80"/>
                    <a:pt x="6" y="80"/>
                    <a:pt x="6" y="80"/>
                  </a:cubicBezTo>
                  <a:cubicBezTo>
                    <a:pt x="7" y="80"/>
                    <a:pt x="7" y="80"/>
                    <a:pt x="7" y="80"/>
                  </a:cubicBezTo>
                  <a:cubicBezTo>
                    <a:pt x="7" y="80"/>
                    <a:pt x="7" y="80"/>
                    <a:pt x="7" y="80"/>
                  </a:cubicBezTo>
                  <a:cubicBezTo>
                    <a:pt x="7" y="80"/>
                    <a:pt x="8" y="80"/>
                    <a:pt x="8" y="80"/>
                  </a:cubicBezTo>
                  <a:cubicBezTo>
                    <a:pt x="8" y="80"/>
                    <a:pt x="8" y="80"/>
                    <a:pt x="8" y="80"/>
                  </a:cubicBezTo>
                  <a:cubicBezTo>
                    <a:pt x="8" y="80"/>
                    <a:pt x="8" y="81"/>
                    <a:pt x="8" y="81"/>
                  </a:cubicBezTo>
                  <a:cubicBezTo>
                    <a:pt x="9" y="81"/>
                    <a:pt x="9" y="81"/>
                    <a:pt x="9" y="81"/>
                  </a:cubicBezTo>
                  <a:cubicBezTo>
                    <a:pt x="77" y="89"/>
                    <a:pt x="77" y="89"/>
                    <a:pt x="77" y="89"/>
                  </a:cubicBezTo>
                  <a:cubicBezTo>
                    <a:pt x="77" y="89"/>
                    <a:pt x="77" y="89"/>
                    <a:pt x="78" y="89"/>
                  </a:cubicBezTo>
                  <a:cubicBezTo>
                    <a:pt x="78" y="89"/>
                    <a:pt x="78" y="89"/>
                    <a:pt x="78" y="89"/>
                  </a:cubicBezTo>
                  <a:cubicBezTo>
                    <a:pt x="79" y="89"/>
                    <a:pt x="79" y="89"/>
                    <a:pt x="79" y="89"/>
                  </a:cubicBezTo>
                  <a:cubicBezTo>
                    <a:pt x="79" y="89"/>
                    <a:pt x="80" y="89"/>
                    <a:pt x="80" y="89"/>
                  </a:cubicBezTo>
                  <a:cubicBezTo>
                    <a:pt x="80" y="89"/>
                    <a:pt x="80" y="89"/>
                    <a:pt x="81" y="89"/>
                  </a:cubicBezTo>
                  <a:cubicBezTo>
                    <a:pt x="81" y="89"/>
                    <a:pt x="81" y="89"/>
                    <a:pt x="81" y="89"/>
                  </a:cubicBezTo>
                  <a:cubicBezTo>
                    <a:pt x="81" y="89"/>
                    <a:pt x="82" y="89"/>
                    <a:pt x="82" y="89"/>
                  </a:cubicBezTo>
                  <a:cubicBezTo>
                    <a:pt x="82" y="89"/>
                    <a:pt x="82" y="89"/>
                    <a:pt x="82" y="89"/>
                  </a:cubicBezTo>
                  <a:cubicBezTo>
                    <a:pt x="83" y="89"/>
                    <a:pt x="83" y="89"/>
                    <a:pt x="84" y="89"/>
                  </a:cubicBezTo>
                  <a:cubicBezTo>
                    <a:pt x="84" y="89"/>
                    <a:pt x="84" y="89"/>
                    <a:pt x="84" y="89"/>
                  </a:cubicBezTo>
                  <a:cubicBezTo>
                    <a:pt x="84" y="89"/>
                    <a:pt x="85" y="89"/>
                    <a:pt x="85" y="89"/>
                  </a:cubicBezTo>
                  <a:cubicBezTo>
                    <a:pt x="86" y="89"/>
                    <a:pt x="86" y="89"/>
                    <a:pt x="87" y="89"/>
                  </a:cubicBezTo>
                  <a:cubicBezTo>
                    <a:pt x="87" y="89"/>
                    <a:pt x="87" y="89"/>
                    <a:pt x="87" y="89"/>
                  </a:cubicBezTo>
                  <a:cubicBezTo>
                    <a:pt x="88" y="89"/>
                    <a:pt x="88" y="89"/>
                    <a:pt x="89" y="89"/>
                  </a:cubicBezTo>
                  <a:cubicBezTo>
                    <a:pt x="89" y="89"/>
                    <a:pt x="89" y="89"/>
                    <a:pt x="89" y="89"/>
                  </a:cubicBezTo>
                  <a:cubicBezTo>
                    <a:pt x="90" y="89"/>
                    <a:pt x="90" y="89"/>
                    <a:pt x="90" y="89"/>
                  </a:cubicBezTo>
                  <a:cubicBezTo>
                    <a:pt x="90" y="89"/>
                    <a:pt x="90" y="88"/>
                    <a:pt x="91" y="88"/>
                  </a:cubicBezTo>
                  <a:cubicBezTo>
                    <a:pt x="91" y="88"/>
                    <a:pt x="91" y="88"/>
                    <a:pt x="91" y="88"/>
                  </a:cubicBezTo>
                  <a:cubicBezTo>
                    <a:pt x="92" y="88"/>
                    <a:pt x="92" y="88"/>
                    <a:pt x="92" y="88"/>
                  </a:cubicBezTo>
                  <a:cubicBezTo>
                    <a:pt x="92" y="88"/>
                    <a:pt x="92" y="88"/>
                    <a:pt x="92" y="88"/>
                  </a:cubicBezTo>
                  <a:cubicBezTo>
                    <a:pt x="92" y="88"/>
                    <a:pt x="93" y="88"/>
                    <a:pt x="93" y="88"/>
                  </a:cubicBezTo>
                  <a:cubicBezTo>
                    <a:pt x="93" y="88"/>
                    <a:pt x="93" y="88"/>
                    <a:pt x="93" y="88"/>
                  </a:cubicBezTo>
                  <a:cubicBezTo>
                    <a:pt x="93" y="88"/>
                    <a:pt x="93" y="88"/>
                    <a:pt x="93" y="88"/>
                  </a:cubicBezTo>
                  <a:cubicBezTo>
                    <a:pt x="93" y="88"/>
                    <a:pt x="93" y="88"/>
                    <a:pt x="94" y="88"/>
                  </a:cubicBezTo>
                  <a:cubicBezTo>
                    <a:pt x="94" y="88"/>
                    <a:pt x="94" y="88"/>
                    <a:pt x="94" y="88"/>
                  </a:cubicBezTo>
                  <a:cubicBezTo>
                    <a:pt x="94" y="88"/>
                    <a:pt x="94" y="88"/>
                    <a:pt x="95" y="88"/>
                  </a:cubicBezTo>
                  <a:cubicBezTo>
                    <a:pt x="95" y="88"/>
                    <a:pt x="95" y="88"/>
                    <a:pt x="95" y="88"/>
                  </a:cubicBezTo>
                  <a:cubicBezTo>
                    <a:pt x="95" y="88"/>
                    <a:pt x="95" y="87"/>
                    <a:pt x="95" y="87"/>
                  </a:cubicBezTo>
                  <a:cubicBezTo>
                    <a:pt x="95" y="87"/>
                    <a:pt x="95" y="87"/>
                    <a:pt x="95" y="87"/>
                  </a:cubicBezTo>
                  <a:cubicBezTo>
                    <a:pt x="96" y="87"/>
                    <a:pt x="96" y="87"/>
                    <a:pt x="96" y="87"/>
                  </a:cubicBezTo>
                  <a:cubicBezTo>
                    <a:pt x="135" y="57"/>
                    <a:pt x="135" y="57"/>
                    <a:pt x="135" y="57"/>
                  </a:cubicBezTo>
                  <a:cubicBezTo>
                    <a:pt x="135" y="57"/>
                    <a:pt x="136" y="23"/>
                    <a:pt x="136" y="2"/>
                  </a:cubicBezTo>
                  <a:cubicBezTo>
                    <a:pt x="136" y="2"/>
                    <a:pt x="136" y="2"/>
                    <a:pt x="136" y="2"/>
                  </a:cubicBezTo>
                  <a:close/>
                  <a:moveTo>
                    <a:pt x="43" y="63"/>
                  </a:moveTo>
                  <a:cubicBezTo>
                    <a:pt x="40" y="63"/>
                    <a:pt x="38" y="60"/>
                    <a:pt x="38" y="57"/>
                  </a:cubicBezTo>
                  <a:cubicBezTo>
                    <a:pt x="38" y="54"/>
                    <a:pt x="40" y="52"/>
                    <a:pt x="43" y="52"/>
                  </a:cubicBezTo>
                  <a:cubicBezTo>
                    <a:pt x="46" y="52"/>
                    <a:pt x="48" y="54"/>
                    <a:pt x="48" y="57"/>
                  </a:cubicBezTo>
                  <a:cubicBezTo>
                    <a:pt x="48" y="60"/>
                    <a:pt x="46" y="63"/>
                    <a:pt x="43"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7" name="Freeform 607"/>
            <p:cNvSpPr>
              <a:spLocks/>
            </p:cNvSpPr>
            <p:nvPr/>
          </p:nvSpPr>
          <p:spPr bwMode="auto">
            <a:xfrm>
              <a:off x="5387975" y="4660900"/>
              <a:ext cx="131762" cy="44450"/>
            </a:xfrm>
            <a:custGeom>
              <a:avLst/>
              <a:gdLst>
                <a:gd name="T0" fmla="*/ 1 w 136"/>
                <a:gd name="T1" fmla="*/ 39 h 46"/>
                <a:gd name="T2" fmla="*/ 2 w 136"/>
                <a:gd name="T3" fmla="*/ 39 h 46"/>
                <a:gd name="T4" fmla="*/ 3 w 136"/>
                <a:gd name="T5" fmla="*/ 39 h 46"/>
                <a:gd name="T6" fmla="*/ 4 w 136"/>
                <a:gd name="T7" fmla="*/ 39 h 46"/>
                <a:gd name="T8" fmla="*/ 5 w 136"/>
                <a:gd name="T9" fmla="*/ 39 h 46"/>
                <a:gd name="T10" fmla="*/ 5 w 136"/>
                <a:gd name="T11" fmla="*/ 40 h 46"/>
                <a:gd name="T12" fmla="*/ 6 w 136"/>
                <a:gd name="T13" fmla="*/ 40 h 46"/>
                <a:gd name="T14" fmla="*/ 7 w 136"/>
                <a:gd name="T15" fmla="*/ 40 h 46"/>
                <a:gd name="T16" fmla="*/ 77 w 136"/>
                <a:gd name="T17" fmla="*/ 45 h 46"/>
                <a:gd name="T18" fmla="*/ 78 w 136"/>
                <a:gd name="T19" fmla="*/ 45 h 46"/>
                <a:gd name="T20" fmla="*/ 80 w 136"/>
                <a:gd name="T21" fmla="*/ 45 h 46"/>
                <a:gd name="T22" fmla="*/ 81 w 136"/>
                <a:gd name="T23" fmla="*/ 46 h 46"/>
                <a:gd name="T24" fmla="*/ 82 w 136"/>
                <a:gd name="T25" fmla="*/ 46 h 46"/>
                <a:gd name="T26" fmla="*/ 84 w 136"/>
                <a:gd name="T27" fmla="*/ 45 h 46"/>
                <a:gd name="T28" fmla="*/ 87 w 136"/>
                <a:gd name="T29" fmla="*/ 45 h 46"/>
                <a:gd name="T30" fmla="*/ 89 w 136"/>
                <a:gd name="T31" fmla="*/ 45 h 46"/>
                <a:gd name="T32" fmla="*/ 90 w 136"/>
                <a:gd name="T33" fmla="*/ 45 h 46"/>
                <a:gd name="T34" fmla="*/ 91 w 136"/>
                <a:gd name="T35" fmla="*/ 45 h 46"/>
                <a:gd name="T36" fmla="*/ 92 w 136"/>
                <a:gd name="T37" fmla="*/ 45 h 46"/>
                <a:gd name="T38" fmla="*/ 93 w 136"/>
                <a:gd name="T39" fmla="*/ 45 h 46"/>
                <a:gd name="T40" fmla="*/ 94 w 136"/>
                <a:gd name="T41" fmla="*/ 44 h 46"/>
                <a:gd name="T42" fmla="*/ 95 w 136"/>
                <a:gd name="T43" fmla="*/ 44 h 46"/>
                <a:gd name="T44" fmla="*/ 95 w 136"/>
                <a:gd name="T45" fmla="*/ 44 h 46"/>
                <a:gd name="T46" fmla="*/ 135 w 136"/>
                <a:gd name="T47" fmla="*/ 21 h 46"/>
                <a:gd name="T48" fmla="*/ 135 w 136"/>
                <a:gd name="T49" fmla="*/ 21 h 46"/>
                <a:gd name="T50" fmla="*/ 135 w 136"/>
                <a:gd name="T51" fmla="*/ 21 h 46"/>
                <a:gd name="T52" fmla="*/ 136 w 136"/>
                <a:gd name="T53" fmla="*/ 20 h 46"/>
                <a:gd name="T54" fmla="*/ 136 w 136"/>
                <a:gd name="T55" fmla="*/ 3 h 46"/>
                <a:gd name="T56" fmla="*/ 136 w 136"/>
                <a:gd name="T57" fmla="*/ 3 h 46"/>
                <a:gd name="T58" fmla="*/ 96 w 136"/>
                <a:gd name="T59" fmla="*/ 19 h 46"/>
                <a:gd name="T60" fmla="*/ 95 w 136"/>
                <a:gd name="T61" fmla="*/ 19 h 46"/>
                <a:gd name="T62" fmla="*/ 95 w 136"/>
                <a:gd name="T63" fmla="*/ 19 h 46"/>
                <a:gd name="T64" fmla="*/ 94 w 136"/>
                <a:gd name="T65" fmla="*/ 20 h 46"/>
                <a:gd name="T66" fmla="*/ 93 w 136"/>
                <a:gd name="T67" fmla="*/ 20 h 46"/>
                <a:gd name="T68" fmla="*/ 92 w 136"/>
                <a:gd name="T69" fmla="*/ 20 h 46"/>
                <a:gd name="T70" fmla="*/ 91 w 136"/>
                <a:gd name="T71" fmla="*/ 20 h 46"/>
                <a:gd name="T72" fmla="*/ 89 w 136"/>
                <a:gd name="T73" fmla="*/ 20 h 46"/>
                <a:gd name="T74" fmla="*/ 87 w 136"/>
                <a:gd name="T75" fmla="*/ 21 h 46"/>
                <a:gd name="T76" fmla="*/ 85 w 136"/>
                <a:gd name="T77" fmla="*/ 21 h 46"/>
                <a:gd name="T78" fmla="*/ 84 w 136"/>
                <a:gd name="T79" fmla="*/ 21 h 46"/>
                <a:gd name="T80" fmla="*/ 82 w 136"/>
                <a:gd name="T81" fmla="*/ 21 h 46"/>
                <a:gd name="T82" fmla="*/ 81 w 136"/>
                <a:gd name="T83" fmla="*/ 21 h 46"/>
                <a:gd name="T84" fmla="*/ 79 w 136"/>
                <a:gd name="T85" fmla="*/ 21 h 46"/>
                <a:gd name="T86" fmla="*/ 78 w 136"/>
                <a:gd name="T87" fmla="*/ 21 h 46"/>
                <a:gd name="T88" fmla="*/ 8 w 136"/>
                <a:gd name="T89" fmla="*/ 15 h 46"/>
                <a:gd name="T90" fmla="*/ 7 w 136"/>
                <a:gd name="T91" fmla="*/ 15 h 46"/>
                <a:gd name="T92" fmla="*/ 6 w 136"/>
                <a:gd name="T93" fmla="*/ 15 h 46"/>
                <a:gd name="T94" fmla="*/ 5 w 136"/>
                <a:gd name="T95" fmla="*/ 15 h 46"/>
                <a:gd name="T96" fmla="*/ 0 w 136"/>
                <a:gd name="T97" fmla="*/ 17 h 46"/>
                <a:gd name="T98" fmla="*/ 1 w 136"/>
                <a:gd name="T99" fmla="*/ 3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6" h="46">
                  <a:moveTo>
                    <a:pt x="1" y="39"/>
                  </a:moveTo>
                  <a:cubicBezTo>
                    <a:pt x="1" y="39"/>
                    <a:pt x="1" y="39"/>
                    <a:pt x="1" y="39"/>
                  </a:cubicBezTo>
                  <a:cubicBezTo>
                    <a:pt x="1" y="39"/>
                    <a:pt x="2" y="39"/>
                    <a:pt x="2" y="39"/>
                  </a:cubicBezTo>
                  <a:cubicBezTo>
                    <a:pt x="2" y="39"/>
                    <a:pt x="2" y="39"/>
                    <a:pt x="2" y="39"/>
                  </a:cubicBezTo>
                  <a:cubicBezTo>
                    <a:pt x="2" y="39"/>
                    <a:pt x="2" y="39"/>
                    <a:pt x="2" y="39"/>
                  </a:cubicBezTo>
                  <a:cubicBezTo>
                    <a:pt x="3" y="39"/>
                    <a:pt x="3" y="39"/>
                    <a:pt x="3" y="39"/>
                  </a:cubicBezTo>
                  <a:cubicBezTo>
                    <a:pt x="3" y="39"/>
                    <a:pt x="3" y="39"/>
                    <a:pt x="3" y="39"/>
                  </a:cubicBezTo>
                  <a:cubicBezTo>
                    <a:pt x="4" y="39"/>
                    <a:pt x="4" y="39"/>
                    <a:pt x="4" y="39"/>
                  </a:cubicBezTo>
                  <a:cubicBezTo>
                    <a:pt x="4" y="39"/>
                    <a:pt x="4" y="39"/>
                    <a:pt x="4" y="39"/>
                  </a:cubicBezTo>
                  <a:cubicBezTo>
                    <a:pt x="4" y="39"/>
                    <a:pt x="4" y="39"/>
                    <a:pt x="5" y="39"/>
                  </a:cubicBezTo>
                  <a:cubicBezTo>
                    <a:pt x="5" y="39"/>
                    <a:pt x="5" y="40"/>
                    <a:pt x="5" y="40"/>
                  </a:cubicBezTo>
                  <a:cubicBezTo>
                    <a:pt x="5" y="40"/>
                    <a:pt x="5" y="40"/>
                    <a:pt x="5" y="40"/>
                  </a:cubicBezTo>
                  <a:cubicBezTo>
                    <a:pt x="6" y="40"/>
                    <a:pt x="6" y="40"/>
                    <a:pt x="6" y="40"/>
                  </a:cubicBezTo>
                  <a:cubicBezTo>
                    <a:pt x="6" y="40"/>
                    <a:pt x="6" y="40"/>
                    <a:pt x="6" y="40"/>
                  </a:cubicBezTo>
                  <a:cubicBezTo>
                    <a:pt x="7" y="40"/>
                    <a:pt x="7" y="40"/>
                    <a:pt x="7" y="40"/>
                  </a:cubicBezTo>
                  <a:cubicBezTo>
                    <a:pt x="7" y="40"/>
                    <a:pt x="7" y="40"/>
                    <a:pt x="7" y="40"/>
                  </a:cubicBezTo>
                  <a:cubicBezTo>
                    <a:pt x="8" y="40"/>
                    <a:pt x="8" y="40"/>
                    <a:pt x="8" y="40"/>
                  </a:cubicBezTo>
                  <a:cubicBezTo>
                    <a:pt x="77" y="45"/>
                    <a:pt x="77" y="45"/>
                    <a:pt x="77" y="45"/>
                  </a:cubicBezTo>
                  <a:cubicBezTo>
                    <a:pt x="77" y="45"/>
                    <a:pt x="77" y="45"/>
                    <a:pt x="78" y="45"/>
                  </a:cubicBezTo>
                  <a:cubicBezTo>
                    <a:pt x="78" y="45"/>
                    <a:pt x="78" y="45"/>
                    <a:pt x="78" y="45"/>
                  </a:cubicBezTo>
                  <a:cubicBezTo>
                    <a:pt x="79" y="45"/>
                    <a:pt x="79" y="45"/>
                    <a:pt x="79" y="45"/>
                  </a:cubicBezTo>
                  <a:cubicBezTo>
                    <a:pt x="79" y="45"/>
                    <a:pt x="80" y="45"/>
                    <a:pt x="80" y="45"/>
                  </a:cubicBezTo>
                  <a:cubicBezTo>
                    <a:pt x="80" y="45"/>
                    <a:pt x="80" y="45"/>
                    <a:pt x="81" y="46"/>
                  </a:cubicBezTo>
                  <a:cubicBezTo>
                    <a:pt x="81" y="46"/>
                    <a:pt x="81" y="46"/>
                    <a:pt x="81" y="46"/>
                  </a:cubicBezTo>
                  <a:cubicBezTo>
                    <a:pt x="81" y="46"/>
                    <a:pt x="82" y="46"/>
                    <a:pt x="82" y="46"/>
                  </a:cubicBezTo>
                  <a:cubicBezTo>
                    <a:pt x="82" y="46"/>
                    <a:pt x="82" y="46"/>
                    <a:pt x="82" y="46"/>
                  </a:cubicBezTo>
                  <a:cubicBezTo>
                    <a:pt x="83" y="46"/>
                    <a:pt x="83" y="46"/>
                    <a:pt x="84" y="45"/>
                  </a:cubicBezTo>
                  <a:cubicBezTo>
                    <a:pt x="84" y="45"/>
                    <a:pt x="84" y="45"/>
                    <a:pt x="84" y="45"/>
                  </a:cubicBezTo>
                  <a:cubicBezTo>
                    <a:pt x="84" y="45"/>
                    <a:pt x="85" y="45"/>
                    <a:pt x="85" y="45"/>
                  </a:cubicBezTo>
                  <a:cubicBezTo>
                    <a:pt x="86" y="45"/>
                    <a:pt x="86" y="45"/>
                    <a:pt x="87" y="45"/>
                  </a:cubicBezTo>
                  <a:cubicBezTo>
                    <a:pt x="87" y="45"/>
                    <a:pt x="87" y="45"/>
                    <a:pt x="87" y="45"/>
                  </a:cubicBezTo>
                  <a:cubicBezTo>
                    <a:pt x="88" y="45"/>
                    <a:pt x="88" y="45"/>
                    <a:pt x="89" y="45"/>
                  </a:cubicBezTo>
                  <a:cubicBezTo>
                    <a:pt x="89" y="45"/>
                    <a:pt x="89" y="45"/>
                    <a:pt x="89" y="45"/>
                  </a:cubicBezTo>
                  <a:cubicBezTo>
                    <a:pt x="90" y="45"/>
                    <a:pt x="90" y="45"/>
                    <a:pt x="90" y="45"/>
                  </a:cubicBezTo>
                  <a:cubicBezTo>
                    <a:pt x="90" y="45"/>
                    <a:pt x="90" y="45"/>
                    <a:pt x="91" y="45"/>
                  </a:cubicBezTo>
                  <a:cubicBezTo>
                    <a:pt x="91" y="45"/>
                    <a:pt x="91" y="45"/>
                    <a:pt x="91" y="45"/>
                  </a:cubicBezTo>
                  <a:cubicBezTo>
                    <a:pt x="91" y="45"/>
                    <a:pt x="92" y="45"/>
                    <a:pt x="92" y="45"/>
                  </a:cubicBezTo>
                  <a:cubicBezTo>
                    <a:pt x="92" y="45"/>
                    <a:pt x="92" y="45"/>
                    <a:pt x="92" y="45"/>
                  </a:cubicBezTo>
                  <a:cubicBezTo>
                    <a:pt x="92" y="45"/>
                    <a:pt x="93" y="45"/>
                    <a:pt x="93" y="45"/>
                  </a:cubicBezTo>
                  <a:cubicBezTo>
                    <a:pt x="93" y="45"/>
                    <a:pt x="93" y="45"/>
                    <a:pt x="93" y="45"/>
                  </a:cubicBezTo>
                  <a:cubicBezTo>
                    <a:pt x="93" y="45"/>
                    <a:pt x="93" y="44"/>
                    <a:pt x="94" y="44"/>
                  </a:cubicBezTo>
                  <a:cubicBezTo>
                    <a:pt x="94" y="44"/>
                    <a:pt x="94" y="44"/>
                    <a:pt x="94" y="44"/>
                  </a:cubicBezTo>
                  <a:cubicBezTo>
                    <a:pt x="94" y="44"/>
                    <a:pt x="94" y="44"/>
                    <a:pt x="95" y="44"/>
                  </a:cubicBezTo>
                  <a:cubicBezTo>
                    <a:pt x="95" y="44"/>
                    <a:pt x="95" y="44"/>
                    <a:pt x="95" y="44"/>
                  </a:cubicBezTo>
                  <a:cubicBezTo>
                    <a:pt x="95" y="44"/>
                    <a:pt x="95" y="44"/>
                    <a:pt x="95" y="44"/>
                  </a:cubicBezTo>
                  <a:cubicBezTo>
                    <a:pt x="95" y="44"/>
                    <a:pt x="95" y="44"/>
                    <a:pt x="95" y="44"/>
                  </a:cubicBezTo>
                  <a:cubicBezTo>
                    <a:pt x="96" y="44"/>
                    <a:pt x="96" y="44"/>
                    <a:pt x="96" y="44"/>
                  </a:cubicBezTo>
                  <a:cubicBezTo>
                    <a:pt x="135" y="21"/>
                    <a:pt x="135" y="21"/>
                    <a:pt x="135" y="21"/>
                  </a:cubicBezTo>
                  <a:cubicBezTo>
                    <a:pt x="135" y="21"/>
                    <a:pt x="135" y="21"/>
                    <a:pt x="135" y="21"/>
                  </a:cubicBezTo>
                  <a:cubicBezTo>
                    <a:pt x="135" y="21"/>
                    <a:pt x="135" y="21"/>
                    <a:pt x="135" y="21"/>
                  </a:cubicBezTo>
                  <a:cubicBezTo>
                    <a:pt x="135" y="21"/>
                    <a:pt x="135" y="21"/>
                    <a:pt x="135" y="21"/>
                  </a:cubicBezTo>
                  <a:cubicBezTo>
                    <a:pt x="135" y="21"/>
                    <a:pt x="135" y="21"/>
                    <a:pt x="135" y="21"/>
                  </a:cubicBezTo>
                  <a:cubicBezTo>
                    <a:pt x="136" y="21"/>
                    <a:pt x="136" y="21"/>
                    <a:pt x="136" y="20"/>
                  </a:cubicBezTo>
                  <a:cubicBezTo>
                    <a:pt x="136" y="20"/>
                    <a:pt x="136" y="20"/>
                    <a:pt x="136" y="20"/>
                  </a:cubicBezTo>
                  <a:cubicBezTo>
                    <a:pt x="136" y="20"/>
                    <a:pt x="136" y="20"/>
                    <a:pt x="136" y="20"/>
                  </a:cubicBezTo>
                  <a:cubicBezTo>
                    <a:pt x="136" y="3"/>
                    <a:pt x="136" y="3"/>
                    <a:pt x="136" y="3"/>
                  </a:cubicBezTo>
                  <a:cubicBezTo>
                    <a:pt x="136" y="3"/>
                    <a:pt x="136" y="3"/>
                    <a:pt x="136" y="3"/>
                  </a:cubicBezTo>
                  <a:cubicBezTo>
                    <a:pt x="136" y="3"/>
                    <a:pt x="136" y="3"/>
                    <a:pt x="136" y="3"/>
                  </a:cubicBezTo>
                  <a:cubicBezTo>
                    <a:pt x="136" y="2"/>
                    <a:pt x="134" y="1"/>
                    <a:pt x="129" y="0"/>
                  </a:cubicBezTo>
                  <a:cubicBezTo>
                    <a:pt x="96" y="19"/>
                    <a:pt x="96" y="19"/>
                    <a:pt x="96" y="19"/>
                  </a:cubicBezTo>
                  <a:cubicBezTo>
                    <a:pt x="96" y="19"/>
                    <a:pt x="96" y="19"/>
                    <a:pt x="95" y="19"/>
                  </a:cubicBezTo>
                  <a:cubicBezTo>
                    <a:pt x="95" y="19"/>
                    <a:pt x="95" y="19"/>
                    <a:pt x="95" y="19"/>
                  </a:cubicBezTo>
                  <a:cubicBezTo>
                    <a:pt x="95" y="19"/>
                    <a:pt x="95" y="19"/>
                    <a:pt x="95" y="19"/>
                  </a:cubicBezTo>
                  <a:cubicBezTo>
                    <a:pt x="95" y="19"/>
                    <a:pt x="95" y="19"/>
                    <a:pt x="95" y="19"/>
                  </a:cubicBezTo>
                  <a:cubicBezTo>
                    <a:pt x="94" y="19"/>
                    <a:pt x="94" y="20"/>
                    <a:pt x="94" y="20"/>
                  </a:cubicBezTo>
                  <a:cubicBezTo>
                    <a:pt x="94" y="20"/>
                    <a:pt x="94" y="20"/>
                    <a:pt x="94" y="20"/>
                  </a:cubicBezTo>
                  <a:cubicBezTo>
                    <a:pt x="93" y="20"/>
                    <a:pt x="93" y="20"/>
                    <a:pt x="93" y="20"/>
                  </a:cubicBezTo>
                  <a:cubicBezTo>
                    <a:pt x="93" y="20"/>
                    <a:pt x="93" y="20"/>
                    <a:pt x="93" y="20"/>
                  </a:cubicBezTo>
                  <a:cubicBezTo>
                    <a:pt x="93" y="20"/>
                    <a:pt x="92" y="20"/>
                    <a:pt x="92" y="20"/>
                  </a:cubicBezTo>
                  <a:cubicBezTo>
                    <a:pt x="92" y="20"/>
                    <a:pt x="92" y="20"/>
                    <a:pt x="92" y="20"/>
                  </a:cubicBezTo>
                  <a:cubicBezTo>
                    <a:pt x="92" y="20"/>
                    <a:pt x="92" y="20"/>
                    <a:pt x="91" y="20"/>
                  </a:cubicBezTo>
                  <a:cubicBezTo>
                    <a:pt x="91" y="20"/>
                    <a:pt x="91" y="20"/>
                    <a:pt x="91" y="20"/>
                  </a:cubicBezTo>
                  <a:cubicBezTo>
                    <a:pt x="90" y="20"/>
                    <a:pt x="90" y="20"/>
                    <a:pt x="90" y="20"/>
                  </a:cubicBezTo>
                  <a:cubicBezTo>
                    <a:pt x="90" y="20"/>
                    <a:pt x="90" y="20"/>
                    <a:pt x="89" y="20"/>
                  </a:cubicBezTo>
                  <a:cubicBezTo>
                    <a:pt x="89" y="20"/>
                    <a:pt x="89" y="20"/>
                    <a:pt x="89" y="20"/>
                  </a:cubicBezTo>
                  <a:cubicBezTo>
                    <a:pt x="88" y="21"/>
                    <a:pt x="88" y="21"/>
                    <a:pt x="87" y="21"/>
                  </a:cubicBezTo>
                  <a:cubicBezTo>
                    <a:pt x="87" y="21"/>
                    <a:pt x="87" y="21"/>
                    <a:pt x="87" y="21"/>
                  </a:cubicBezTo>
                  <a:cubicBezTo>
                    <a:pt x="86" y="21"/>
                    <a:pt x="86" y="21"/>
                    <a:pt x="85" y="21"/>
                  </a:cubicBezTo>
                  <a:cubicBezTo>
                    <a:pt x="85" y="21"/>
                    <a:pt x="84" y="21"/>
                    <a:pt x="84" y="21"/>
                  </a:cubicBezTo>
                  <a:cubicBezTo>
                    <a:pt x="84" y="21"/>
                    <a:pt x="84" y="21"/>
                    <a:pt x="84" y="21"/>
                  </a:cubicBezTo>
                  <a:cubicBezTo>
                    <a:pt x="83" y="21"/>
                    <a:pt x="83" y="21"/>
                    <a:pt x="82" y="21"/>
                  </a:cubicBezTo>
                  <a:cubicBezTo>
                    <a:pt x="82" y="21"/>
                    <a:pt x="82" y="21"/>
                    <a:pt x="82" y="21"/>
                  </a:cubicBezTo>
                  <a:cubicBezTo>
                    <a:pt x="82" y="21"/>
                    <a:pt x="81" y="21"/>
                    <a:pt x="81" y="21"/>
                  </a:cubicBezTo>
                  <a:cubicBezTo>
                    <a:pt x="81" y="21"/>
                    <a:pt x="81" y="21"/>
                    <a:pt x="81" y="21"/>
                  </a:cubicBezTo>
                  <a:cubicBezTo>
                    <a:pt x="80" y="21"/>
                    <a:pt x="80" y="21"/>
                    <a:pt x="80" y="21"/>
                  </a:cubicBezTo>
                  <a:cubicBezTo>
                    <a:pt x="79" y="21"/>
                    <a:pt x="79" y="21"/>
                    <a:pt x="79" y="21"/>
                  </a:cubicBezTo>
                  <a:cubicBezTo>
                    <a:pt x="79" y="21"/>
                    <a:pt x="79" y="21"/>
                    <a:pt x="78" y="21"/>
                  </a:cubicBezTo>
                  <a:cubicBezTo>
                    <a:pt x="78" y="21"/>
                    <a:pt x="78" y="21"/>
                    <a:pt x="78" y="21"/>
                  </a:cubicBezTo>
                  <a:cubicBezTo>
                    <a:pt x="78" y="21"/>
                    <a:pt x="77" y="21"/>
                    <a:pt x="77" y="21"/>
                  </a:cubicBezTo>
                  <a:cubicBezTo>
                    <a:pt x="8" y="15"/>
                    <a:pt x="8" y="15"/>
                    <a:pt x="8" y="15"/>
                  </a:cubicBezTo>
                  <a:cubicBezTo>
                    <a:pt x="8" y="15"/>
                    <a:pt x="8" y="15"/>
                    <a:pt x="7" y="15"/>
                  </a:cubicBezTo>
                  <a:cubicBezTo>
                    <a:pt x="7" y="15"/>
                    <a:pt x="7" y="15"/>
                    <a:pt x="7" y="15"/>
                  </a:cubicBezTo>
                  <a:cubicBezTo>
                    <a:pt x="7" y="15"/>
                    <a:pt x="7" y="15"/>
                    <a:pt x="6" y="15"/>
                  </a:cubicBezTo>
                  <a:cubicBezTo>
                    <a:pt x="6" y="15"/>
                    <a:pt x="6" y="15"/>
                    <a:pt x="6" y="15"/>
                  </a:cubicBezTo>
                  <a:cubicBezTo>
                    <a:pt x="6" y="15"/>
                    <a:pt x="6" y="15"/>
                    <a:pt x="5" y="15"/>
                  </a:cubicBezTo>
                  <a:cubicBezTo>
                    <a:pt x="5" y="15"/>
                    <a:pt x="5" y="15"/>
                    <a:pt x="5" y="15"/>
                  </a:cubicBezTo>
                  <a:cubicBezTo>
                    <a:pt x="5" y="15"/>
                    <a:pt x="5" y="15"/>
                    <a:pt x="5" y="15"/>
                  </a:cubicBezTo>
                  <a:cubicBezTo>
                    <a:pt x="0" y="17"/>
                    <a:pt x="0" y="17"/>
                    <a:pt x="0" y="17"/>
                  </a:cubicBezTo>
                  <a:cubicBezTo>
                    <a:pt x="0" y="38"/>
                    <a:pt x="0" y="38"/>
                    <a:pt x="0" y="38"/>
                  </a:cubicBezTo>
                  <a:cubicBezTo>
                    <a:pt x="0" y="38"/>
                    <a:pt x="1" y="38"/>
                    <a:pt x="1" y="39"/>
                  </a:cubicBezTo>
                  <a:cubicBezTo>
                    <a:pt x="1" y="39"/>
                    <a:pt x="1" y="39"/>
                    <a:pt x="1"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8" name="Freeform 608"/>
            <p:cNvSpPr>
              <a:spLocks noEditPoints="1"/>
            </p:cNvSpPr>
            <p:nvPr/>
          </p:nvSpPr>
          <p:spPr bwMode="auto">
            <a:xfrm>
              <a:off x="4740275" y="4645025"/>
              <a:ext cx="171450" cy="109538"/>
            </a:xfrm>
            <a:custGeom>
              <a:avLst/>
              <a:gdLst>
                <a:gd name="T0" fmla="*/ 168 w 177"/>
                <a:gd name="T1" fmla="*/ 0 h 114"/>
                <a:gd name="T2" fmla="*/ 9 w 177"/>
                <a:gd name="T3" fmla="*/ 0 h 114"/>
                <a:gd name="T4" fmla="*/ 0 w 177"/>
                <a:gd name="T5" fmla="*/ 9 h 114"/>
                <a:gd name="T6" fmla="*/ 0 w 177"/>
                <a:gd name="T7" fmla="*/ 106 h 114"/>
                <a:gd name="T8" fmla="*/ 9 w 177"/>
                <a:gd name="T9" fmla="*/ 114 h 114"/>
                <a:gd name="T10" fmla="*/ 168 w 177"/>
                <a:gd name="T11" fmla="*/ 114 h 114"/>
                <a:gd name="T12" fmla="*/ 177 w 177"/>
                <a:gd name="T13" fmla="*/ 106 h 114"/>
                <a:gd name="T14" fmla="*/ 177 w 177"/>
                <a:gd name="T15" fmla="*/ 9 h 114"/>
                <a:gd name="T16" fmla="*/ 168 w 177"/>
                <a:gd name="T17" fmla="*/ 0 h 114"/>
                <a:gd name="T18" fmla="*/ 168 w 177"/>
                <a:gd name="T19" fmla="*/ 106 h 114"/>
                <a:gd name="T20" fmla="*/ 168 w 177"/>
                <a:gd name="T21" fmla="*/ 106 h 114"/>
                <a:gd name="T22" fmla="*/ 9 w 177"/>
                <a:gd name="T23" fmla="*/ 106 h 114"/>
                <a:gd name="T24" fmla="*/ 9 w 177"/>
                <a:gd name="T25" fmla="*/ 106 h 114"/>
                <a:gd name="T26" fmla="*/ 9 w 177"/>
                <a:gd name="T27" fmla="*/ 9 h 114"/>
                <a:gd name="T28" fmla="*/ 9 w 177"/>
                <a:gd name="T29" fmla="*/ 9 h 114"/>
                <a:gd name="T30" fmla="*/ 168 w 177"/>
                <a:gd name="T31" fmla="*/ 9 h 114"/>
                <a:gd name="T32" fmla="*/ 168 w 177"/>
                <a:gd name="T33" fmla="*/ 9 h 114"/>
                <a:gd name="T34" fmla="*/ 168 w 177"/>
                <a:gd name="T35" fmla="*/ 106 h 114"/>
                <a:gd name="T36" fmla="*/ 168 w 177"/>
                <a:gd name="T37" fmla="*/ 10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14">
                  <a:moveTo>
                    <a:pt x="168" y="0"/>
                  </a:moveTo>
                  <a:cubicBezTo>
                    <a:pt x="9" y="0"/>
                    <a:pt x="9" y="0"/>
                    <a:pt x="9" y="0"/>
                  </a:cubicBezTo>
                  <a:cubicBezTo>
                    <a:pt x="4" y="0"/>
                    <a:pt x="0" y="4"/>
                    <a:pt x="0" y="9"/>
                  </a:cubicBezTo>
                  <a:cubicBezTo>
                    <a:pt x="0" y="106"/>
                    <a:pt x="0" y="106"/>
                    <a:pt x="0" y="106"/>
                  </a:cubicBezTo>
                  <a:cubicBezTo>
                    <a:pt x="0" y="111"/>
                    <a:pt x="4" y="114"/>
                    <a:pt x="9" y="114"/>
                  </a:cubicBezTo>
                  <a:cubicBezTo>
                    <a:pt x="168" y="114"/>
                    <a:pt x="168" y="114"/>
                    <a:pt x="168" y="114"/>
                  </a:cubicBezTo>
                  <a:cubicBezTo>
                    <a:pt x="173" y="114"/>
                    <a:pt x="177" y="111"/>
                    <a:pt x="177" y="106"/>
                  </a:cubicBezTo>
                  <a:cubicBezTo>
                    <a:pt x="177" y="9"/>
                    <a:pt x="177" y="9"/>
                    <a:pt x="177" y="9"/>
                  </a:cubicBezTo>
                  <a:cubicBezTo>
                    <a:pt x="177" y="4"/>
                    <a:pt x="173" y="0"/>
                    <a:pt x="168" y="0"/>
                  </a:cubicBezTo>
                  <a:close/>
                  <a:moveTo>
                    <a:pt x="168" y="106"/>
                  </a:moveTo>
                  <a:cubicBezTo>
                    <a:pt x="168" y="106"/>
                    <a:pt x="168" y="106"/>
                    <a:pt x="168" y="106"/>
                  </a:cubicBezTo>
                  <a:cubicBezTo>
                    <a:pt x="9" y="106"/>
                    <a:pt x="9" y="106"/>
                    <a:pt x="9" y="106"/>
                  </a:cubicBezTo>
                  <a:cubicBezTo>
                    <a:pt x="9" y="106"/>
                    <a:pt x="9" y="106"/>
                    <a:pt x="9" y="106"/>
                  </a:cubicBezTo>
                  <a:cubicBezTo>
                    <a:pt x="9" y="9"/>
                    <a:pt x="9" y="9"/>
                    <a:pt x="9" y="9"/>
                  </a:cubicBezTo>
                  <a:cubicBezTo>
                    <a:pt x="9" y="9"/>
                    <a:pt x="9" y="9"/>
                    <a:pt x="9" y="9"/>
                  </a:cubicBezTo>
                  <a:cubicBezTo>
                    <a:pt x="168" y="9"/>
                    <a:pt x="168" y="9"/>
                    <a:pt x="168" y="9"/>
                  </a:cubicBezTo>
                  <a:cubicBezTo>
                    <a:pt x="168" y="9"/>
                    <a:pt x="168" y="9"/>
                    <a:pt x="168" y="9"/>
                  </a:cubicBezTo>
                  <a:cubicBezTo>
                    <a:pt x="168" y="106"/>
                    <a:pt x="168" y="106"/>
                    <a:pt x="168" y="106"/>
                  </a:cubicBezTo>
                  <a:cubicBezTo>
                    <a:pt x="168" y="106"/>
                    <a:pt x="168" y="106"/>
                    <a:pt x="168"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9" name="Freeform 609"/>
            <p:cNvSpPr>
              <a:spLocks/>
            </p:cNvSpPr>
            <p:nvPr/>
          </p:nvSpPr>
          <p:spPr bwMode="auto">
            <a:xfrm>
              <a:off x="4740275" y="4622800"/>
              <a:ext cx="171450" cy="20638"/>
            </a:xfrm>
            <a:custGeom>
              <a:avLst/>
              <a:gdLst>
                <a:gd name="T0" fmla="*/ 168 w 177"/>
                <a:gd name="T1" fmla="*/ 0 h 21"/>
                <a:gd name="T2" fmla="*/ 9 w 177"/>
                <a:gd name="T3" fmla="*/ 0 h 21"/>
                <a:gd name="T4" fmla="*/ 0 w 177"/>
                <a:gd name="T5" fmla="*/ 9 h 21"/>
                <a:gd name="T6" fmla="*/ 0 w 177"/>
                <a:gd name="T7" fmla="*/ 20 h 21"/>
                <a:gd name="T8" fmla="*/ 6 w 177"/>
                <a:gd name="T9" fmla="*/ 18 h 21"/>
                <a:gd name="T10" fmla="*/ 170 w 177"/>
                <a:gd name="T11" fmla="*/ 18 h 21"/>
                <a:gd name="T12" fmla="*/ 177 w 177"/>
                <a:gd name="T13" fmla="*/ 21 h 21"/>
                <a:gd name="T14" fmla="*/ 177 w 177"/>
                <a:gd name="T15" fmla="*/ 9 h 21"/>
                <a:gd name="T16" fmla="*/ 168 w 177"/>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21">
                  <a:moveTo>
                    <a:pt x="168" y="0"/>
                  </a:moveTo>
                  <a:cubicBezTo>
                    <a:pt x="9" y="0"/>
                    <a:pt x="9" y="0"/>
                    <a:pt x="9" y="0"/>
                  </a:cubicBezTo>
                  <a:cubicBezTo>
                    <a:pt x="4" y="0"/>
                    <a:pt x="0" y="4"/>
                    <a:pt x="0" y="9"/>
                  </a:cubicBezTo>
                  <a:cubicBezTo>
                    <a:pt x="0" y="20"/>
                    <a:pt x="0" y="20"/>
                    <a:pt x="0" y="20"/>
                  </a:cubicBezTo>
                  <a:cubicBezTo>
                    <a:pt x="2" y="19"/>
                    <a:pt x="4" y="18"/>
                    <a:pt x="6" y="18"/>
                  </a:cubicBezTo>
                  <a:cubicBezTo>
                    <a:pt x="170" y="18"/>
                    <a:pt x="170" y="18"/>
                    <a:pt x="170" y="18"/>
                  </a:cubicBezTo>
                  <a:cubicBezTo>
                    <a:pt x="173" y="18"/>
                    <a:pt x="175" y="19"/>
                    <a:pt x="177" y="21"/>
                  </a:cubicBezTo>
                  <a:cubicBezTo>
                    <a:pt x="177" y="9"/>
                    <a:pt x="177" y="9"/>
                    <a:pt x="177" y="9"/>
                  </a:cubicBezTo>
                  <a:cubicBezTo>
                    <a:pt x="177" y="4"/>
                    <a:pt x="173" y="0"/>
                    <a:pt x="16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0" name="Freeform 610"/>
            <p:cNvSpPr>
              <a:spLocks noEditPoints="1"/>
            </p:cNvSpPr>
            <p:nvPr/>
          </p:nvSpPr>
          <p:spPr bwMode="auto">
            <a:xfrm>
              <a:off x="4816475" y="4679950"/>
              <a:ext cx="52387" cy="52388"/>
            </a:xfrm>
            <a:custGeom>
              <a:avLst/>
              <a:gdLst>
                <a:gd name="T0" fmla="*/ 48 w 55"/>
                <a:gd name="T1" fmla="*/ 36 h 54"/>
                <a:gd name="T2" fmla="*/ 54 w 55"/>
                <a:gd name="T3" fmla="*/ 31 h 54"/>
                <a:gd name="T4" fmla="*/ 54 w 55"/>
                <a:gd name="T5" fmla="*/ 24 h 54"/>
                <a:gd name="T6" fmla="*/ 48 w 55"/>
                <a:gd name="T7" fmla="*/ 19 h 54"/>
                <a:gd name="T8" fmla="*/ 49 w 55"/>
                <a:gd name="T9" fmla="*/ 11 h 54"/>
                <a:gd name="T10" fmla="*/ 44 w 55"/>
                <a:gd name="T11" fmla="*/ 6 h 54"/>
                <a:gd name="T12" fmla="*/ 36 w 55"/>
                <a:gd name="T13" fmla="*/ 7 h 54"/>
                <a:gd name="T14" fmla="*/ 31 w 55"/>
                <a:gd name="T15" fmla="*/ 0 h 54"/>
                <a:gd name="T16" fmla="*/ 23 w 55"/>
                <a:gd name="T17" fmla="*/ 0 h 54"/>
                <a:gd name="T18" fmla="*/ 19 w 55"/>
                <a:gd name="T19" fmla="*/ 7 h 54"/>
                <a:gd name="T20" fmla="*/ 11 w 55"/>
                <a:gd name="T21" fmla="*/ 6 h 54"/>
                <a:gd name="T22" fmla="*/ 6 w 55"/>
                <a:gd name="T23" fmla="*/ 11 h 54"/>
                <a:gd name="T24" fmla="*/ 7 w 55"/>
                <a:gd name="T25" fmla="*/ 19 h 54"/>
                <a:gd name="T26" fmla="*/ 0 w 55"/>
                <a:gd name="T27" fmla="*/ 24 h 54"/>
                <a:gd name="T28" fmla="*/ 0 w 55"/>
                <a:gd name="T29" fmla="*/ 31 h 54"/>
                <a:gd name="T30" fmla="*/ 7 w 55"/>
                <a:gd name="T31" fmla="*/ 35 h 54"/>
                <a:gd name="T32" fmla="*/ 6 w 55"/>
                <a:gd name="T33" fmla="*/ 43 h 54"/>
                <a:gd name="T34" fmla="*/ 11 w 55"/>
                <a:gd name="T35" fmla="*/ 49 h 54"/>
                <a:gd name="T36" fmla="*/ 19 w 55"/>
                <a:gd name="T37" fmla="*/ 47 h 54"/>
                <a:gd name="T38" fmla="*/ 23 w 55"/>
                <a:gd name="T39" fmla="*/ 54 h 54"/>
                <a:gd name="T40" fmla="*/ 31 w 55"/>
                <a:gd name="T41" fmla="*/ 54 h 54"/>
                <a:gd name="T42" fmla="*/ 36 w 55"/>
                <a:gd name="T43" fmla="*/ 47 h 54"/>
                <a:gd name="T44" fmla="*/ 44 w 55"/>
                <a:gd name="T45" fmla="*/ 49 h 54"/>
                <a:gd name="T46" fmla="*/ 49 w 55"/>
                <a:gd name="T47" fmla="*/ 43 h 54"/>
                <a:gd name="T48" fmla="*/ 48 w 55"/>
                <a:gd name="T49" fmla="*/ 36 h 54"/>
                <a:gd name="T50" fmla="*/ 21 w 55"/>
                <a:gd name="T51" fmla="*/ 42 h 54"/>
                <a:gd name="T52" fmla="*/ 12 w 55"/>
                <a:gd name="T53" fmla="*/ 21 h 54"/>
                <a:gd name="T54" fmla="*/ 34 w 55"/>
                <a:gd name="T55" fmla="*/ 12 h 54"/>
                <a:gd name="T56" fmla="*/ 42 w 55"/>
                <a:gd name="T57" fmla="*/ 34 h 54"/>
                <a:gd name="T58" fmla="*/ 21 w 55"/>
                <a:gd name="T59"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5" h="54">
                  <a:moveTo>
                    <a:pt x="48" y="36"/>
                  </a:moveTo>
                  <a:cubicBezTo>
                    <a:pt x="49" y="33"/>
                    <a:pt x="51" y="31"/>
                    <a:pt x="54" y="31"/>
                  </a:cubicBezTo>
                  <a:cubicBezTo>
                    <a:pt x="55" y="28"/>
                    <a:pt x="55" y="26"/>
                    <a:pt x="54" y="24"/>
                  </a:cubicBezTo>
                  <a:cubicBezTo>
                    <a:pt x="51" y="23"/>
                    <a:pt x="49" y="22"/>
                    <a:pt x="48" y="19"/>
                  </a:cubicBezTo>
                  <a:cubicBezTo>
                    <a:pt x="47" y="16"/>
                    <a:pt x="47" y="13"/>
                    <a:pt x="49" y="11"/>
                  </a:cubicBezTo>
                  <a:cubicBezTo>
                    <a:pt x="48" y="9"/>
                    <a:pt x="46" y="7"/>
                    <a:pt x="44" y="6"/>
                  </a:cubicBezTo>
                  <a:cubicBezTo>
                    <a:pt x="42" y="7"/>
                    <a:pt x="39" y="8"/>
                    <a:pt x="36" y="7"/>
                  </a:cubicBezTo>
                  <a:cubicBezTo>
                    <a:pt x="33" y="6"/>
                    <a:pt x="31" y="3"/>
                    <a:pt x="31" y="0"/>
                  </a:cubicBezTo>
                  <a:cubicBezTo>
                    <a:pt x="29" y="0"/>
                    <a:pt x="26" y="0"/>
                    <a:pt x="23" y="0"/>
                  </a:cubicBezTo>
                  <a:cubicBezTo>
                    <a:pt x="23" y="3"/>
                    <a:pt x="21" y="6"/>
                    <a:pt x="19" y="7"/>
                  </a:cubicBezTo>
                  <a:cubicBezTo>
                    <a:pt x="16" y="8"/>
                    <a:pt x="13" y="7"/>
                    <a:pt x="11" y="6"/>
                  </a:cubicBezTo>
                  <a:cubicBezTo>
                    <a:pt x="9" y="7"/>
                    <a:pt x="7" y="9"/>
                    <a:pt x="6" y="11"/>
                  </a:cubicBezTo>
                  <a:cubicBezTo>
                    <a:pt x="7" y="13"/>
                    <a:pt x="8" y="16"/>
                    <a:pt x="7" y="19"/>
                  </a:cubicBezTo>
                  <a:cubicBezTo>
                    <a:pt x="6" y="22"/>
                    <a:pt x="3" y="23"/>
                    <a:pt x="0" y="24"/>
                  </a:cubicBezTo>
                  <a:cubicBezTo>
                    <a:pt x="0" y="26"/>
                    <a:pt x="0" y="28"/>
                    <a:pt x="0" y="31"/>
                  </a:cubicBezTo>
                  <a:cubicBezTo>
                    <a:pt x="3" y="31"/>
                    <a:pt x="6" y="33"/>
                    <a:pt x="7" y="35"/>
                  </a:cubicBezTo>
                  <a:cubicBezTo>
                    <a:pt x="8" y="38"/>
                    <a:pt x="7" y="41"/>
                    <a:pt x="6" y="43"/>
                  </a:cubicBezTo>
                  <a:cubicBezTo>
                    <a:pt x="7" y="45"/>
                    <a:pt x="9" y="47"/>
                    <a:pt x="11" y="49"/>
                  </a:cubicBezTo>
                  <a:cubicBezTo>
                    <a:pt x="13" y="47"/>
                    <a:pt x="16" y="46"/>
                    <a:pt x="19" y="47"/>
                  </a:cubicBezTo>
                  <a:cubicBezTo>
                    <a:pt x="21" y="49"/>
                    <a:pt x="23" y="51"/>
                    <a:pt x="23" y="54"/>
                  </a:cubicBezTo>
                  <a:cubicBezTo>
                    <a:pt x="26" y="54"/>
                    <a:pt x="29" y="54"/>
                    <a:pt x="31" y="54"/>
                  </a:cubicBezTo>
                  <a:cubicBezTo>
                    <a:pt x="32" y="51"/>
                    <a:pt x="33" y="49"/>
                    <a:pt x="36" y="47"/>
                  </a:cubicBezTo>
                  <a:cubicBezTo>
                    <a:pt x="39" y="46"/>
                    <a:pt x="42" y="47"/>
                    <a:pt x="44" y="49"/>
                  </a:cubicBezTo>
                  <a:cubicBezTo>
                    <a:pt x="46" y="47"/>
                    <a:pt x="48" y="45"/>
                    <a:pt x="49" y="43"/>
                  </a:cubicBezTo>
                  <a:cubicBezTo>
                    <a:pt x="47" y="41"/>
                    <a:pt x="47" y="38"/>
                    <a:pt x="48" y="36"/>
                  </a:cubicBezTo>
                  <a:close/>
                  <a:moveTo>
                    <a:pt x="21" y="42"/>
                  </a:moveTo>
                  <a:cubicBezTo>
                    <a:pt x="13" y="39"/>
                    <a:pt x="9" y="29"/>
                    <a:pt x="12" y="21"/>
                  </a:cubicBezTo>
                  <a:cubicBezTo>
                    <a:pt x="16" y="12"/>
                    <a:pt x="25" y="8"/>
                    <a:pt x="34" y="12"/>
                  </a:cubicBezTo>
                  <a:cubicBezTo>
                    <a:pt x="42" y="16"/>
                    <a:pt x="46" y="25"/>
                    <a:pt x="42" y="34"/>
                  </a:cubicBezTo>
                  <a:cubicBezTo>
                    <a:pt x="39" y="42"/>
                    <a:pt x="29" y="46"/>
                    <a:pt x="21"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1" name="Freeform 611"/>
            <p:cNvSpPr>
              <a:spLocks noEditPoints="1"/>
            </p:cNvSpPr>
            <p:nvPr/>
          </p:nvSpPr>
          <p:spPr bwMode="auto">
            <a:xfrm>
              <a:off x="4830763" y="4692650"/>
              <a:ext cx="23812" cy="25400"/>
            </a:xfrm>
            <a:custGeom>
              <a:avLst/>
              <a:gdLst>
                <a:gd name="T0" fmla="*/ 17 w 25"/>
                <a:gd name="T1" fmla="*/ 3 h 26"/>
                <a:gd name="T2" fmla="*/ 2 w 25"/>
                <a:gd name="T3" fmla="*/ 9 h 26"/>
                <a:gd name="T4" fmla="*/ 8 w 25"/>
                <a:gd name="T5" fmla="*/ 23 h 26"/>
                <a:gd name="T6" fmla="*/ 23 w 25"/>
                <a:gd name="T7" fmla="*/ 18 h 26"/>
                <a:gd name="T8" fmla="*/ 17 w 25"/>
                <a:gd name="T9" fmla="*/ 3 h 26"/>
                <a:gd name="T10" fmla="*/ 10 w 25"/>
                <a:gd name="T11" fmla="*/ 18 h 26"/>
                <a:gd name="T12" fmla="*/ 7 w 25"/>
                <a:gd name="T13" fmla="*/ 11 h 26"/>
                <a:gd name="T14" fmla="*/ 15 w 25"/>
                <a:gd name="T15" fmla="*/ 8 h 26"/>
                <a:gd name="T16" fmla="*/ 18 w 25"/>
                <a:gd name="T17" fmla="*/ 15 h 26"/>
                <a:gd name="T18" fmla="*/ 10 w 25"/>
                <a:gd name="T19"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6">
                  <a:moveTo>
                    <a:pt x="17" y="3"/>
                  </a:moveTo>
                  <a:cubicBezTo>
                    <a:pt x="11" y="0"/>
                    <a:pt x="4" y="3"/>
                    <a:pt x="2" y="9"/>
                  </a:cubicBezTo>
                  <a:cubicBezTo>
                    <a:pt x="0" y="14"/>
                    <a:pt x="2" y="21"/>
                    <a:pt x="8" y="23"/>
                  </a:cubicBezTo>
                  <a:cubicBezTo>
                    <a:pt x="14" y="26"/>
                    <a:pt x="20" y="23"/>
                    <a:pt x="23" y="18"/>
                  </a:cubicBezTo>
                  <a:cubicBezTo>
                    <a:pt x="25" y="12"/>
                    <a:pt x="22" y="5"/>
                    <a:pt x="17" y="3"/>
                  </a:cubicBezTo>
                  <a:close/>
                  <a:moveTo>
                    <a:pt x="10" y="18"/>
                  </a:moveTo>
                  <a:cubicBezTo>
                    <a:pt x="7" y="17"/>
                    <a:pt x="6" y="14"/>
                    <a:pt x="7" y="11"/>
                  </a:cubicBezTo>
                  <a:cubicBezTo>
                    <a:pt x="8" y="8"/>
                    <a:pt x="12" y="7"/>
                    <a:pt x="15" y="8"/>
                  </a:cubicBezTo>
                  <a:cubicBezTo>
                    <a:pt x="18" y="9"/>
                    <a:pt x="19" y="12"/>
                    <a:pt x="18" y="15"/>
                  </a:cubicBezTo>
                  <a:cubicBezTo>
                    <a:pt x="16" y="18"/>
                    <a:pt x="13" y="20"/>
                    <a:pt x="1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2" name="Freeform 612"/>
            <p:cNvSpPr>
              <a:spLocks noEditPoints="1"/>
            </p:cNvSpPr>
            <p:nvPr/>
          </p:nvSpPr>
          <p:spPr bwMode="auto">
            <a:xfrm>
              <a:off x="4786313" y="4665663"/>
              <a:ext cx="33337" cy="34925"/>
            </a:xfrm>
            <a:custGeom>
              <a:avLst/>
              <a:gdLst>
                <a:gd name="T0" fmla="*/ 31 w 35"/>
                <a:gd name="T1" fmla="*/ 24 h 36"/>
                <a:gd name="T2" fmla="*/ 35 w 35"/>
                <a:gd name="T3" fmla="*/ 21 h 36"/>
                <a:gd name="T4" fmla="*/ 35 w 35"/>
                <a:gd name="T5" fmla="*/ 16 h 36"/>
                <a:gd name="T6" fmla="*/ 31 w 35"/>
                <a:gd name="T7" fmla="*/ 13 h 36"/>
                <a:gd name="T8" fmla="*/ 32 w 35"/>
                <a:gd name="T9" fmla="*/ 8 h 36"/>
                <a:gd name="T10" fmla="*/ 28 w 35"/>
                <a:gd name="T11" fmla="*/ 4 h 36"/>
                <a:gd name="T12" fmla="*/ 23 w 35"/>
                <a:gd name="T13" fmla="*/ 5 h 36"/>
                <a:gd name="T14" fmla="*/ 20 w 35"/>
                <a:gd name="T15" fmla="*/ 1 h 36"/>
                <a:gd name="T16" fmla="*/ 15 w 35"/>
                <a:gd name="T17" fmla="*/ 1 h 36"/>
                <a:gd name="T18" fmla="*/ 12 w 35"/>
                <a:gd name="T19" fmla="*/ 5 h 36"/>
                <a:gd name="T20" fmla="*/ 6 w 35"/>
                <a:gd name="T21" fmla="*/ 4 h 36"/>
                <a:gd name="T22" fmla="*/ 3 w 35"/>
                <a:gd name="T23" fmla="*/ 8 h 36"/>
                <a:gd name="T24" fmla="*/ 4 w 35"/>
                <a:gd name="T25" fmla="*/ 13 h 36"/>
                <a:gd name="T26" fmla="*/ 0 w 35"/>
                <a:gd name="T27" fmla="*/ 16 h 36"/>
                <a:gd name="T28" fmla="*/ 0 w 35"/>
                <a:gd name="T29" fmla="*/ 21 h 36"/>
                <a:gd name="T30" fmla="*/ 4 w 35"/>
                <a:gd name="T31" fmla="*/ 24 h 36"/>
                <a:gd name="T32" fmla="*/ 3 w 35"/>
                <a:gd name="T33" fmla="*/ 29 h 36"/>
                <a:gd name="T34" fmla="*/ 6 w 35"/>
                <a:gd name="T35" fmla="*/ 32 h 36"/>
                <a:gd name="T36" fmla="*/ 12 w 35"/>
                <a:gd name="T37" fmla="*/ 32 h 36"/>
                <a:gd name="T38" fmla="*/ 15 w 35"/>
                <a:gd name="T39" fmla="*/ 36 h 36"/>
                <a:gd name="T40" fmla="*/ 20 w 35"/>
                <a:gd name="T41" fmla="*/ 36 h 36"/>
                <a:gd name="T42" fmla="*/ 23 w 35"/>
                <a:gd name="T43" fmla="*/ 32 h 36"/>
                <a:gd name="T44" fmla="*/ 28 w 35"/>
                <a:gd name="T45" fmla="*/ 32 h 36"/>
                <a:gd name="T46" fmla="*/ 32 w 35"/>
                <a:gd name="T47" fmla="*/ 29 h 36"/>
                <a:gd name="T48" fmla="*/ 31 w 35"/>
                <a:gd name="T49" fmla="*/ 24 h 36"/>
                <a:gd name="T50" fmla="*/ 13 w 35"/>
                <a:gd name="T51" fmla="*/ 28 h 36"/>
                <a:gd name="T52" fmla="*/ 7 w 35"/>
                <a:gd name="T53" fmla="*/ 14 h 36"/>
                <a:gd name="T54" fmla="*/ 22 w 35"/>
                <a:gd name="T55" fmla="*/ 8 h 36"/>
                <a:gd name="T56" fmla="*/ 27 w 35"/>
                <a:gd name="T57" fmla="*/ 23 h 36"/>
                <a:gd name="T58" fmla="*/ 13 w 35"/>
                <a:gd name="T59" fmla="*/ 2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 h="36">
                  <a:moveTo>
                    <a:pt x="31" y="24"/>
                  </a:moveTo>
                  <a:cubicBezTo>
                    <a:pt x="32" y="22"/>
                    <a:pt x="33" y="21"/>
                    <a:pt x="35" y="21"/>
                  </a:cubicBezTo>
                  <a:cubicBezTo>
                    <a:pt x="35" y="19"/>
                    <a:pt x="35" y="18"/>
                    <a:pt x="35" y="16"/>
                  </a:cubicBezTo>
                  <a:cubicBezTo>
                    <a:pt x="33" y="16"/>
                    <a:pt x="32" y="15"/>
                    <a:pt x="31" y="13"/>
                  </a:cubicBezTo>
                  <a:cubicBezTo>
                    <a:pt x="30" y="11"/>
                    <a:pt x="30" y="9"/>
                    <a:pt x="32" y="8"/>
                  </a:cubicBezTo>
                  <a:cubicBezTo>
                    <a:pt x="31" y="6"/>
                    <a:pt x="30" y="5"/>
                    <a:pt x="28" y="4"/>
                  </a:cubicBezTo>
                  <a:cubicBezTo>
                    <a:pt x="27" y="5"/>
                    <a:pt x="25" y="6"/>
                    <a:pt x="23" y="5"/>
                  </a:cubicBezTo>
                  <a:cubicBezTo>
                    <a:pt x="21" y="4"/>
                    <a:pt x="20" y="3"/>
                    <a:pt x="20" y="1"/>
                  </a:cubicBezTo>
                  <a:cubicBezTo>
                    <a:pt x="18" y="0"/>
                    <a:pt x="16" y="0"/>
                    <a:pt x="15" y="1"/>
                  </a:cubicBezTo>
                  <a:cubicBezTo>
                    <a:pt x="15" y="3"/>
                    <a:pt x="13" y="4"/>
                    <a:pt x="12" y="5"/>
                  </a:cubicBezTo>
                  <a:cubicBezTo>
                    <a:pt x="10" y="6"/>
                    <a:pt x="8" y="5"/>
                    <a:pt x="6" y="4"/>
                  </a:cubicBezTo>
                  <a:cubicBezTo>
                    <a:pt x="5" y="5"/>
                    <a:pt x="4" y="6"/>
                    <a:pt x="3" y="8"/>
                  </a:cubicBezTo>
                  <a:cubicBezTo>
                    <a:pt x="4" y="9"/>
                    <a:pt x="5" y="11"/>
                    <a:pt x="4" y="13"/>
                  </a:cubicBezTo>
                  <a:cubicBezTo>
                    <a:pt x="3" y="15"/>
                    <a:pt x="2" y="16"/>
                    <a:pt x="0" y="16"/>
                  </a:cubicBezTo>
                  <a:cubicBezTo>
                    <a:pt x="0" y="18"/>
                    <a:pt x="0" y="19"/>
                    <a:pt x="0" y="21"/>
                  </a:cubicBezTo>
                  <a:cubicBezTo>
                    <a:pt x="2" y="21"/>
                    <a:pt x="3" y="22"/>
                    <a:pt x="4" y="24"/>
                  </a:cubicBezTo>
                  <a:cubicBezTo>
                    <a:pt x="5" y="26"/>
                    <a:pt x="4" y="28"/>
                    <a:pt x="3" y="29"/>
                  </a:cubicBezTo>
                  <a:cubicBezTo>
                    <a:pt x="4" y="30"/>
                    <a:pt x="5" y="31"/>
                    <a:pt x="6" y="32"/>
                  </a:cubicBezTo>
                  <a:cubicBezTo>
                    <a:pt x="8" y="31"/>
                    <a:pt x="10" y="31"/>
                    <a:pt x="12" y="32"/>
                  </a:cubicBezTo>
                  <a:cubicBezTo>
                    <a:pt x="13" y="32"/>
                    <a:pt x="15" y="34"/>
                    <a:pt x="15" y="36"/>
                  </a:cubicBezTo>
                  <a:cubicBezTo>
                    <a:pt x="17" y="36"/>
                    <a:pt x="18" y="36"/>
                    <a:pt x="20" y="36"/>
                  </a:cubicBezTo>
                  <a:cubicBezTo>
                    <a:pt x="20" y="34"/>
                    <a:pt x="21" y="32"/>
                    <a:pt x="23" y="32"/>
                  </a:cubicBezTo>
                  <a:cubicBezTo>
                    <a:pt x="25" y="31"/>
                    <a:pt x="27" y="31"/>
                    <a:pt x="28" y="32"/>
                  </a:cubicBezTo>
                  <a:cubicBezTo>
                    <a:pt x="29" y="31"/>
                    <a:pt x="31" y="30"/>
                    <a:pt x="32" y="29"/>
                  </a:cubicBezTo>
                  <a:cubicBezTo>
                    <a:pt x="30" y="28"/>
                    <a:pt x="30" y="26"/>
                    <a:pt x="31" y="24"/>
                  </a:cubicBezTo>
                  <a:close/>
                  <a:moveTo>
                    <a:pt x="13" y="28"/>
                  </a:moveTo>
                  <a:cubicBezTo>
                    <a:pt x="8" y="26"/>
                    <a:pt x="5" y="20"/>
                    <a:pt x="7" y="14"/>
                  </a:cubicBezTo>
                  <a:cubicBezTo>
                    <a:pt x="10" y="9"/>
                    <a:pt x="16" y="6"/>
                    <a:pt x="22" y="8"/>
                  </a:cubicBezTo>
                  <a:cubicBezTo>
                    <a:pt x="27" y="11"/>
                    <a:pt x="30" y="17"/>
                    <a:pt x="27" y="23"/>
                  </a:cubicBezTo>
                  <a:cubicBezTo>
                    <a:pt x="25" y="28"/>
                    <a:pt x="19" y="31"/>
                    <a:pt x="1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3" name="Freeform 613"/>
            <p:cNvSpPr>
              <a:spLocks noEditPoints="1"/>
            </p:cNvSpPr>
            <p:nvPr/>
          </p:nvSpPr>
          <p:spPr bwMode="auto">
            <a:xfrm>
              <a:off x="4794250" y="4675188"/>
              <a:ext cx="17462" cy="15875"/>
            </a:xfrm>
            <a:custGeom>
              <a:avLst/>
              <a:gdLst>
                <a:gd name="T0" fmla="*/ 11 w 17"/>
                <a:gd name="T1" fmla="*/ 2 h 17"/>
                <a:gd name="T2" fmla="*/ 2 w 17"/>
                <a:gd name="T3" fmla="*/ 5 h 17"/>
                <a:gd name="T4" fmla="*/ 5 w 17"/>
                <a:gd name="T5" fmla="*/ 15 h 17"/>
                <a:gd name="T6" fmla="*/ 15 w 17"/>
                <a:gd name="T7" fmla="*/ 11 h 17"/>
                <a:gd name="T8" fmla="*/ 11 w 17"/>
                <a:gd name="T9" fmla="*/ 2 h 17"/>
                <a:gd name="T10" fmla="*/ 7 w 17"/>
                <a:gd name="T11" fmla="*/ 12 h 17"/>
                <a:gd name="T12" fmla="*/ 5 w 17"/>
                <a:gd name="T13" fmla="*/ 7 h 17"/>
                <a:gd name="T14" fmla="*/ 10 w 17"/>
                <a:gd name="T15" fmla="*/ 5 h 17"/>
                <a:gd name="T16" fmla="*/ 12 w 17"/>
                <a:gd name="T17" fmla="*/ 10 h 17"/>
                <a:gd name="T18" fmla="*/ 7 w 17"/>
                <a:gd name="T19"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7">
                  <a:moveTo>
                    <a:pt x="11" y="2"/>
                  </a:moveTo>
                  <a:cubicBezTo>
                    <a:pt x="7" y="0"/>
                    <a:pt x="3" y="2"/>
                    <a:pt x="2" y="5"/>
                  </a:cubicBezTo>
                  <a:cubicBezTo>
                    <a:pt x="0" y="9"/>
                    <a:pt x="2" y="14"/>
                    <a:pt x="5" y="15"/>
                  </a:cubicBezTo>
                  <a:cubicBezTo>
                    <a:pt x="9" y="17"/>
                    <a:pt x="14" y="15"/>
                    <a:pt x="15" y="11"/>
                  </a:cubicBezTo>
                  <a:cubicBezTo>
                    <a:pt x="17" y="7"/>
                    <a:pt x="15" y="3"/>
                    <a:pt x="11" y="2"/>
                  </a:cubicBezTo>
                  <a:close/>
                  <a:moveTo>
                    <a:pt x="7" y="12"/>
                  </a:moveTo>
                  <a:cubicBezTo>
                    <a:pt x="5" y="11"/>
                    <a:pt x="4" y="9"/>
                    <a:pt x="5" y="7"/>
                  </a:cubicBezTo>
                  <a:cubicBezTo>
                    <a:pt x="6" y="5"/>
                    <a:pt x="8" y="4"/>
                    <a:pt x="10" y="5"/>
                  </a:cubicBezTo>
                  <a:cubicBezTo>
                    <a:pt x="12" y="6"/>
                    <a:pt x="13" y="8"/>
                    <a:pt x="12" y="10"/>
                  </a:cubicBezTo>
                  <a:cubicBezTo>
                    <a:pt x="11" y="12"/>
                    <a:pt x="9" y="13"/>
                    <a:pt x="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4" name="Freeform 614"/>
            <p:cNvSpPr>
              <a:spLocks noEditPoints="1"/>
            </p:cNvSpPr>
            <p:nvPr/>
          </p:nvSpPr>
          <p:spPr bwMode="auto">
            <a:xfrm>
              <a:off x="4540250" y="4003675"/>
              <a:ext cx="176212" cy="187325"/>
            </a:xfrm>
            <a:custGeom>
              <a:avLst/>
              <a:gdLst>
                <a:gd name="T0" fmla="*/ 183 w 183"/>
                <a:gd name="T1" fmla="*/ 77 h 193"/>
                <a:gd name="T2" fmla="*/ 107 w 183"/>
                <a:gd name="T3" fmla="*/ 122 h 193"/>
                <a:gd name="T4" fmla="*/ 7 w 183"/>
                <a:gd name="T5" fmla="*/ 52 h 193"/>
                <a:gd name="T6" fmla="*/ 2 w 183"/>
                <a:gd name="T7" fmla="*/ 55 h 193"/>
                <a:gd name="T8" fmla="*/ 1 w 183"/>
                <a:gd name="T9" fmla="*/ 57 h 193"/>
                <a:gd name="T10" fmla="*/ 0 w 183"/>
                <a:gd name="T11" fmla="*/ 59 h 193"/>
                <a:gd name="T12" fmla="*/ 0 w 183"/>
                <a:gd name="T13" fmla="*/ 80 h 193"/>
                <a:gd name="T14" fmla="*/ 1 w 183"/>
                <a:gd name="T15" fmla="*/ 82 h 193"/>
                <a:gd name="T16" fmla="*/ 4 w 183"/>
                <a:gd name="T17" fmla="*/ 85 h 193"/>
                <a:gd name="T18" fmla="*/ 8 w 183"/>
                <a:gd name="T19" fmla="*/ 84 h 193"/>
                <a:gd name="T20" fmla="*/ 21 w 183"/>
                <a:gd name="T21" fmla="*/ 106 h 193"/>
                <a:gd name="T22" fmla="*/ 15 w 183"/>
                <a:gd name="T23" fmla="*/ 74 h 193"/>
                <a:gd name="T24" fmla="*/ 6 w 183"/>
                <a:gd name="T25" fmla="*/ 82 h 193"/>
                <a:gd name="T26" fmla="*/ 4 w 183"/>
                <a:gd name="T27" fmla="*/ 82 h 193"/>
                <a:gd name="T28" fmla="*/ 3 w 183"/>
                <a:gd name="T29" fmla="*/ 81 h 193"/>
                <a:gd name="T30" fmla="*/ 3 w 183"/>
                <a:gd name="T31" fmla="*/ 79 h 193"/>
                <a:gd name="T32" fmla="*/ 3 w 183"/>
                <a:gd name="T33" fmla="*/ 59 h 193"/>
                <a:gd name="T34" fmla="*/ 4 w 183"/>
                <a:gd name="T35" fmla="*/ 57 h 193"/>
                <a:gd name="T36" fmla="*/ 15 w 183"/>
                <a:gd name="T37" fmla="*/ 55 h 193"/>
                <a:gd name="T38" fmla="*/ 82 w 183"/>
                <a:gd name="T39" fmla="*/ 115 h 193"/>
                <a:gd name="T40" fmla="*/ 82 w 183"/>
                <a:gd name="T41" fmla="*/ 104 h 193"/>
                <a:gd name="T42" fmla="*/ 82 w 183"/>
                <a:gd name="T43" fmla="*/ 104 h 193"/>
                <a:gd name="T44" fmla="*/ 90 w 183"/>
                <a:gd name="T45" fmla="*/ 131 h 193"/>
                <a:gd name="T46" fmla="*/ 87 w 183"/>
                <a:gd name="T47" fmla="*/ 131 h 193"/>
                <a:gd name="T48" fmla="*/ 86 w 183"/>
                <a:gd name="T49" fmla="*/ 130 h 193"/>
                <a:gd name="T50" fmla="*/ 86 w 183"/>
                <a:gd name="T51" fmla="*/ 129 h 193"/>
                <a:gd name="T52" fmla="*/ 85 w 183"/>
                <a:gd name="T53" fmla="*/ 108 h 193"/>
                <a:gd name="T54" fmla="*/ 86 w 183"/>
                <a:gd name="T55" fmla="*/ 107 h 193"/>
                <a:gd name="T56" fmla="*/ 87 w 183"/>
                <a:gd name="T57" fmla="*/ 106 h 193"/>
                <a:gd name="T58" fmla="*/ 91 w 183"/>
                <a:gd name="T59" fmla="*/ 124 h 193"/>
                <a:gd name="T60" fmla="*/ 3 w 183"/>
                <a:gd name="T61" fmla="*/ 113 h 193"/>
                <a:gd name="T62" fmla="*/ 1 w 183"/>
                <a:gd name="T63" fmla="*/ 115 h 193"/>
                <a:gd name="T64" fmla="*/ 0 w 183"/>
                <a:gd name="T65" fmla="*/ 117 h 193"/>
                <a:gd name="T66" fmla="*/ 0 w 183"/>
                <a:gd name="T67" fmla="*/ 138 h 193"/>
                <a:gd name="T68" fmla="*/ 1 w 183"/>
                <a:gd name="T69" fmla="*/ 141 h 193"/>
                <a:gd name="T70" fmla="*/ 3 w 183"/>
                <a:gd name="T71" fmla="*/ 143 h 193"/>
                <a:gd name="T72" fmla="*/ 7 w 183"/>
                <a:gd name="T73" fmla="*/ 144 h 193"/>
                <a:gd name="T74" fmla="*/ 14 w 183"/>
                <a:gd name="T75" fmla="*/ 140 h 193"/>
                <a:gd name="T76" fmla="*/ 83 w 183"/>
                <a:gd name="T77" fmla="*/ 188 h 193"/>
                <a:gd name="T78" fmla="*/ 83 w 183"/>
                <a:gd name="T79" fmla="*/ 190 h 193"/>
                <a:gd name="T80" fmla="*/ 87 w 183"/>
                <a:gd name="T81" fmla="*/ 193 h 193"/>
                <a:gd name="T82" fmla="*/ 90 w 183"/>
                <a:gd name="T83" fmla="*/ 193 h 193"/>
                <a:gd name="T84" fmla="*/ 100 w 183"/>
                <a:gd name="T85" fmla="*/ 191 h 193"/>
                <a:gd name="T86" fmla="*/ 85 w 183"/>
                <a:gd name="T87" fmla="*/ 167 h 193"/>
                <a:gd name="T88" fmla="*/ 86 w 183"/>
                <a:gd name="T89" fmla="*/ 166 h 193"/>
                <a:gd name="T90" fmla="*/ 87 w 183"/>
                <a:gd name="T91" fmla="*/ 165 h 193"/>
                <a:gd name="T92" fmla="*/ 96 w 183"/>
                <a:gd name="T93" fmla="*/ 166 h 193"/>
                <a:gd name="T94" fmla="*/ 96 w 183"/>
                <a:gd name="T95" fmla="*/ 186 h 193"/>
                <a:gd name="T96" fmla="*/ 88 w 183"/>
                <a:gd name="T97" fmla="*/ 190 h 193"/>
                <a:gd name="T98" fmla="*/ 86 w 183"/>
                <a:gd name="T99" fmla="*/ 189 h 193"/>
                <a:gd name="T100" fmla="*/ 86 w 183"/>
                <a:gd name="T101" fmla="*/ 188 h 193"/>
                <a:gd name="T102" fmla="*/ 85 w 183"/>
                <a:gd name="T103" fmla="*/ 167 h 193"/>
                <a:gd name="T104" fmla="*/ 57 w 183"/>
                <a:gd name="T105" fmla="*/ 141 h 193"/>
                <a:gd name="T106" fmla="*/ 57 w 183"/>
                <a:gd name="T107" fmla="*/ 152 h 193"/>
                <a:gd name="T108" fmla="*/ 11 w 183"/>
                <a:gd name="T109" fmla="*/ 132 h 193"/>
                <a:gd name="T110" fmla="*/ 7 w 183"/>
                <a:gd name="T111" fmla="*/ 141 h 193"/>
                <a:gd name="T112" fmla="*/ 4 w 183"/>
                <a:gd name="T113" fmla="*/ 141 h 193"/>
                <a:gd name="T114" fmla="*/ 3 w 183"/>
                <a:gd name="T115" fmla="*/ 140 h 193"/>
                <a:gd name="T116" fmla="*/ 3 w 183"/>
                <a:gd name="T117" fmla="*/ 138 h 193"/>
                <a:gd name="T118" fmla="*/ 3 w 183"/>
                <a:gd name="T119" fmla="*/ 118 h 193"/>
                <a:gd name="T120" fmla="*/ 4 w 183"/>
                <a:gd name="T121" fmla="*/ 116 h 193"/>
                <a:gd name="T122" fmla="*/ 11 w 183"/>
                <a:gd name="T123" fmla="*/ 11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3" h="193">
                  <a:moveTo>
                    <a:pt x="101" y="191"/>
                  </a:moveTo>
                  <a:cubicBezTo>
                    <a:pt x="183" y="134"/>
                    <a:pt x="183" y="134"/>
                    <a:pt x="183" y="134"/>
                  </a:cubicBezTo>
                  <a:cubicBezTo>
                    <a:pt x="183" y="106"/>
                    <a:pt x="183" y="106"/>
                    <a:pt x="183" y="106"/>
                  </a:cubicBezTo>
                  <a:cubicBezTo>
                    <a:pt x="159" y="92"/>
                    <a:pt x="159" y="92"/>
                    <a:pt x="159" y="92"/>
                  </a:cubicBezTo>
                  <a:cubicBezTo>
                    <a:pt x="183" y="77"/>
                    <a:pt x="183" y="77"/>
                    <a:pt x="183" y="77"/>
                  </a:cubicBezTo>
                  <a:cubicBezTo>
                    <a:pt x="183" y="47"/>
                    <a:pt x="183" y="47"/>
                    <a:pt x="183" y="47"/>
                  </a:cubicBezTo>
                  <a:cubicBezTo>
                    <a:pt x="102" y="0"/>
                    <a:pt x="102" y="0"/>
                    <a:pt x="102" y="0"/>
                  </a:cubicBezTo>
                  <a:cubicBezTo>
                    <a:pt x="21" y="47"/>
                    <a:pt x="21" y="47"/>
                    <a:pt x="21" y="47"/>
                  </a:cubicBezTo>
                  <a:cubicBezTo>
                    <a:pt x="107" y="96"/>
                    <a:pt x="107" y="96"/>
                    <a:pt x="107" y="96"/>
                  </a:cubicBezTo>
                  <a:cubicBezTo>
                    <a:pt x="107" y="122"/>
                    <a:pt x="107" y="122"/>
                    <a:pt x="107" y="122"/>
                  </a:cubicBezTo>
                  <a:cubicBezTo>
                    <a:pt x="101" y="132"/>
                    <a:pt x="101" y="132"/>
                    <a:pt x="101" y="132"/>
                  </a:cubicBezTo>
                  <a:cubicBezTo>
                    <a:pt x="101" y="99"/>
                    <a:pt x="101" y="99"/>
                    <a:pt x="101" y="99"/>
                  </a:cubicBezTo>
                  <a:cubicBezTo>
                    <a:pt x="67" y="80"/>
                    <a:pt x="67" y="80"/>
                    <a:pt x="67" y="80"/>
                  </a:cubicBezTo>
                  <a:cubicBezTo>
                    <a:pt x="7" y="46"/>
                    <a:pt x="7" y="46"/>
                    <a:pt x="7" y="46"/>
                  </a:cubicBezTo>
                  <a:cubicBezTo>
                    <a:pt x="7" y="52"/>
                    <a:pt x="7" y="52"/>
                    <a:pt x="7" y="52"/>
                  </a:cubicBezTo>
                  <a:cubicBezTo>
                    <a:pt x="3" y="54"/>
                    <a:pt x="3" y="54"/>
                    <a:pt x="3" y="54"/>
                  </a:cubicBezTo>
                  <a:cubicBezTo>
                    <a:pt x="3" y="55"/>
                    <a:pt x="3" y="55"/>
                    <a:pt x="3" y="55"/>
                  </a:cubicBezTo>
                  <a:cubicBezTo>
                    <a:pt x="3" y="55"/>
                    <a:pt x="3" y="55"/>
                    <a:pt x="3" y="55"/>
                  </a:cubicBezTo>
                  <a:cubicBezTo>
                    <a:pt x="3" y="55"/>
                    <a:pt x="2" y="55"/>
                    <a:pt x="2" y="55"/>
                  </a:cubicBezTo>
                  <a:cubicBezTo>
                    <a:pt x="2" y="55"/>
                    <a:pt x="2" y="55"/>
                    <a:pt x="2" y="55"/>
                  </a:cubicBezTo>
                  <a:cubicBezTo>
                    <a:pt x="2" y="55"/>
                    <a:pt x="2" y="56"/>
                    <a:pt x="2" y="56"/>
                  </a:cubicBezTo>
                  <a:cubicBezTo>
                    <a:pt x="1" y="56"/>
                    <a:pt x="1" y="56"/>
                    <a:pt x="1" y="56"/>
                  </a:cubicBezTo>
                  <a:cubicBezTo>
                    <a:pt x="1" y="56"/>
                    <a:pt x="1" y="56"/>
                    <a:pt x="1" y="56"/>
                  </a:cubicBezTo>
                  <a:cubicBezTo>
                    <a:pt x="1" y="57"/>
                    <a:pt x="1" y="57"/>
                    <a:pt x="1" y="57"/>
                  </a:cubicBezTo>
                  <a:cubicBezTo>
                    <a:pt x="1" y="57"/>
                    <a:pt x="1" y="57"/>
                    <a:pt x="1" y="57"/>
                  </a:cubicBezTo>
                  <a:cubicBezTo>
                    <a:pt x="1" y="57"/>
                    <a:pt x="1" y="57"/>
                    <a:pt x="1" y="57"/>
                  </a:cubicBezTo>
                  <a:cubicBezTo>
                    <a:pt x="1" y="57"/>
                    <a:pt x="0" y="57"/>
                    <a:pt x="0" y="58"/>
                  </a:cubicBezTo>
                  <a:cubicBezTo>
                    <a:pt x="0" y="58"/>
                    <a:pt x="0" y="58"/>
                    <a:pt x="0" y="58"/>
                  </a:cubicBezTo>
                  <a:cubicBezTo>
                    <a:pt x="0" y="58"/>
                    <a:pt x="0" y="58"/>
                    <a:pt x="0" y="59"/>
                  </a:cubicBezTo>
                  <a:cubicBezTo>
                    <a:pt x="0" y="59"/>
                    <a:pt x="0" y="59"/>
                    <a:pt x="0" y="59"/>
                  </a:cubicBezTo>
                  <a:cubicBezTo>
                    <a:pt x="0" y="59"/>
                    <a:pt x="0" y="59"/>
                    <a:pt x="0" y="59"/>
                  </a:cubicBezTo>
                  <a:cubicBezTo>
                    <a:pt x="0" y="79"/>
                    <a:pt x="0" y="79"/>
                    <a:pt x="0" y="79"/>
                  </a:cubicBezTo>
                  <a:cubicBezTo>
                    <a:pt x="0" y="80"/>
                    <a:pt x="0" y="80"/>
                    <a:pt x="0" y="80"/>
                  </a:cubicBezTo>
                  <a:cubicBezTo>
                    <a:pt x="0" y="80"/>
                    <a:pt x="0" y="80"/>
                    <a:pt x="0" y="80"/>
                  </a:cubicBezTo>
                  <a:cubicBezTo>
                    <a:pt x="0" y="80"/>
                    <a:pt x="0" y="80"/>
                    <a:pt x="0" y="80"/>
                  </a:cubicBezTo>
                  <a:cubicBezTo>
                    <a:pt x="0" y="80"/>
                    <a:pt x="0" y="81"/>
                    <a:pt x="0" y="81"/>
                  </a:cubicBezTo>
                  <a:cubicBezTo>
                    <a:pt x="0" y="81"/>
                    <a:pt x="0" y="81"/>
                    <a:pt x="0" y="81"/>
                  </a:cubicBezTo>
                  <a:cubicBezTo>
                    <a:pt x="0" y="82"/>
                    <a:pt x="1" y="82"/>
                    <a:pt x="1" y="82"/>
                  </a:cubicBezTo>
                  <a:cubicBezTo>
                    <a:pt x="1" y="82"/>
                    <a:pt x="1" y="82"/>
                    <a:pt x="1" y="82"/>
                  </a:cubicBezTo>
                  <a:cubicBezTo>
                    <a:pt x="1" y="82"/>
                    <a:pt x="1" y="82"/>
                    <a:pt x="1" y="82"/>
                  </a:cubicBezTo>
                  <a:cubicBezTo>
                    <a:pt x="1" y="82"/>
                    <a:pt x="1" y="82"/>
                    <a:pt x="1" y="82"/>
                  </a:cubicBezTo>
                  <a:cubicBezTo>
                    <a:pt x="1" y="83"/>
                    <a:pt x="1" y="83"/>
                    <a:pt x="2" y="83"/>
                  </a:cubicBezTo>
                  <a:cubicBezTo>
                    <a:pt x="2" y="84"/>
                    <a:pt x="2" y="84"/>
                    <a:pt x="3" y="84"/>
                  </a:cubicBezTo>
                  <a:cubicBezTo>
                    <a:pt x="3" y="84"/>
                    <a:pt x="3" y="84"/>
                    <a:pt x="3" y="84"/>
                  </a:cubicBezTo>
                  <a:cubicBezTo>
                    <a:pt x="3" y="85"/>
                    <a:pt x="4" y="85"/>
                    <a:pt x="4" y="85"/>
                  </a:cubicBezTo>
                  <a:cubicBezTo>
                    <a:pt x="4" y="85"/>
                    <a:pt x="4" y="85"/>
                    <a:pt x="4" y="85"/>
                  </a:cubicBezTo>
                  <a:cubicBezTo>
                    <a:pt x="5" y="85"/>
                    <a:pt x="5" y="85"/>
                    <a:pt x="6" y="85"/>
                  </a:cubicBezTo>
                  <a:cubicBezTo>
                    <a:pt x="6" y="85"/>
                    <a:pt x="7" y="85"/>
                    <a:pt x="7" y="85"/>
                  </a:cubicBezTo>
                  <a:cubicBezTo>
                    <a:pt x="7" y="85"/>
                    <a:pt x="7" y="85"/>
                    <a:pt x="7" y="85"/>
                  </a:cubicBezTo>
                  <a:cubicBezTo>
                    <a:pt x="8" y="85"/>
                    <a:pt x="8" y="85"/>
                    <a:pt x="8" y="84"/>
                  </a:cubicBezTo>
                  <a:cubicBezTo>
                    <a:pt x="9" y="84"/>
                    <a:pt x="9" y="84"/>
                    <a:pt x="9" y="84"/>
                  </a:cubicBezTo>
                  <a:cubicBezTo>
                    <a:pt x="9" y="84"/>
                    <a:pt x="9" y="84"/>
                    <a:pt x="9" y="84"/>
                  </a:cubicBezTo>
                  <a:cubicBezTo>
                    <a:pt x="14" y="82"/>
                    <a:pt x="14" y="82"/>
                    <a:pt x="14" y="82"/>
                  </a:cubicBezTo>
                  <a:cubicBezTo>
                    <a:pt x="38" y="96"/>
                    <a:pt x="38" y="96"/>
                    <a:pt x="38" y="96"/>
                  </a:cubicBezTo>
                  <a:cubicBezTo>
                    <a:pt x="21" y="106"/>
                    <a:pt x="21" y="106"/>
                    <a:pt x="21" y="106"/>
                  </a:cubicBezTo>
                  <a:cubicBezTo>
                    <a:pt x="107" y="155"/>
                    <a:pt x="107" y="155"/>
                    <a:pt x="107" y="155"/>
                  </a:cubicBezTo>
                  <a:cubicBezTo>
                    <a:pt x="107" y="180"/>
                    <a:pt x="107" y="180"/>
                    <a:pt x="107" y="180"/>
                  </a:cubicBezTo>
                  <a:lnTo>
                    <a:pt x="101" y="191"/>
                  </a:lnTo>
                  <a:close/>
                  <a:moveTo>
                    <a:pt x="11" y="73"/>
                  </a:moveTo>
                  <a:cubicBezTo>
                    <a:pt x="12" y="72"/>
                    <a:pt x="14" y="73"/>
                    <a:pt x="15" y="74"/>
                  </a:cubicBezTo>
                  <a:cubicBezTo>
                    <a:pt x="16" y="76"/>
                    <a:pt x="15" y="78"/>
                    <a:pt x="14" y="78"/>
                  </a:cubicBezTo>
                  <a:cubicBezTo>
                    <a:pt x="7" y="82"/>
                    <a:pt x="7" y="82"/>
                    <a:pt x="7" y="82"/>
                  </a:cubicBezTo>
                  <a:cubicBezTo>
                    <a:pt x="7" y="82"/>
                    <a:pt x="7" y="82"/>
                    <a:pt x="7" y="82"/>
                  </a:cubicBezTo>
                  <a:cubicBezTo>
                    <a:pt x="7" y="82"/>
                    <a:pt x="7" y="82"/>
                    <a:pt x="7" y="82"/>
                  </a:cubicBezTo>
                  <a:cubicBezTo>
                    <a:pt x="7" y="82"/>
                    <a:pt x="6" y="82"/>
                    <a:pt x="6" y="82"/>
                  </a:cubicBezTo>
                  <a:cubicBezTo>
                    <a:pt x="6" y="82"/>
                    <a:pt x="6" y="82"/>
                    <a:pt x="6" y="82"/>
                  </a:cubicBezTo>
                  <a:cubicBezTo>
                    <a:pt x="6" y="82"/>
                    <a:pt x="5" y="82"/>
                    <a:pt x="5" y="82"/>
                  </a:cubicBezTo>
                  <a:cubicBezTo>
                    <a:pt x="5" y="82"/>
                    <a:pt x="5" y="82"/>
                    <a:pt x="5" y="82"/>
                  </a:cubicBezTo>
                  <a:cubicBezTo>
                    <a:pt x="5" y="82"/>
                    <a:pt x="5" y="82"/>
                    <a:pt x="4" y="82"/>
                  </a:cubicBezTo>
                  <a:cubicBezTo>
                    <a:pt x="4" y="82"/>
                    <a:pt x="4" y="82"/>
                    <a:pt x="4" y="82"/>
                  </a:cubicBezTo>
                  <a:cubicBezTo>
                    <a:pt x="4" y="82"/>
                    <a:pt x="4" y="82"/>
                    <a:pt x="4" y="81"/>
                  </a:cubicBezTo>
                  <a:cubicBezTo>
                    <a:pt x="4" y="81"/>
                    <a:pt x="4" y="81"/>
                    <a:pt x="4" y="81"/>
                  </a:cubicBezTo>
                  <a:cubicBezTo>
                    <a:pt x="4" y="81"/>
                    <a:pt x="3" y="81"/>
                    <a:pt x="3" y="81"/>
                  </a:cubicBezTo>
                  <a:cubicBezTo>
                    <a:pt x="3" y="81"/>
                    <a:pt x="3" y="81"/>
                    <a:pt x="3" y="81"/>
                  </a:cubicBezTo>
                  <a:cubicBezTo>
                    <a:pt x="3" y="81"/>
                    <a:pt x="3" y="81"/>
                    <a:pt x="3" y="81"/>
                  </a:cubicBezTo>
                  <a:cubicBezTo>
                    <a:pt x="3" y="81"/>
                    <a:pt x="3" y="80"/>
                    <a:pt x="3" y="80"/>
                  </a:cubicBezTo>
                  <a:cubicBezTo>
                    <a:pt x="3" y="80"/>
                    <a:pt x="3" y="80"/>
                    <a:pt x="3" y="80"/>
                  </a:cubicBezTo>
                  <a:cubicBezTo>
                    <a:pt x="3" y="80"/>
                    <a:pt x="3" y="80"/>
                    <a:pt x="3" y="80"/>
                  </a:cubicBezTo>
                  <a:cubicBezTo>
                    <a:pt x="3" y="80"/>
                    <a:pt x="3" y="80"/>
                    <a:pt x="3" y="79"/>
                  </a:cubicBezTo>
                  <a:cubicBezTo>
                    <a:pt x="3" y="79"/>
                    <a:pt x="3" y="79"/>
                    <a:pt x="3" y="79"/>
                  </a:cubicBezTo>
                  <a:cubicBezTo>
                    <a:pt x="3" y="60"/>
                    <a:pt x="3" y="60"/>
                    <a:pt x="3" y="60"/>
                  </a:cubicBezTo>
                  <a:cubicBezTo>
                    <a:pt x="3" y="59"/>
                    <a:pt x="3" y="59"/>
                    <a:pt x="3" y="59"/>
                  </a:cubicBezTo>
                  <a:cubicBezTo>
                    <a:pt x="3" y="59"/>
                    <a:pt x="3" y="59"/>
                    <a:pt x="3" y="59"/>
                  </a:cubicBezTo>
                  <a:cubicBezTo>
                    <a:pt x="3" y="59"/>
                    <a:pt x="3" y="59"/>
                    <a:pt x="3" y="59"/>
                  </a:cubicBezTo>
                  <a:cubicBezTo>
                    <a:pt x="3" y="59"/>
                    <a:pt x="3" y="59"/>
                    <a:pt x="3" y="59"/>
                  </a:cubicBezTo>
                  <a:cubicBezTo>
                    <a:pt x="3" y="58"/>
                    <a:pt x="3" y="58"/>
                    <a:pt x="3" y="58"/>
                  </a:cubicBezTo>
                  <a:cubicBezTo>
                    <a:pt x="3" y="58"/>
                    <a:pt x="3" y="58"/>
                    <a:pt x="3" y="58"/>
                  </a:cubicBezTo>
                  <a:cubicBezTo>
                    <a:pt x="3" y="58"/>
                    <a:pt x="3" y="58"/>
                    <a:pt x="3" y="58"/>
                  </a:cubicBezTo>
                  <a:cubicBezTo>
                    <a:pt x="4" y="58"/>
                    <a:pt x="4" y="58"/>
                    <a:pt x="4" y="58"/>
                  </a:cubicBezTo>
                  <a:cubicBezTo>
                    <a:pt x="4" y="58"/>
                    <a:pt x="4" y="57"/>
                    <a:pt x="4" y="57"/>
                  </a:cubicBezTo>
                  <a:cubicBezTo>
                    <a:pt x="4" y="57"/>
                    <a:pt x="4" y="57"/>
                    <a:pt x="4" y="57"/>
                  </a:cubicBezTo>
                  <a:cubicBezTo>
                    <a:pt x="4" y="57"/>
                    <a:pt x="4" y="57"/>
                    <a:pt x="4" y="57"/>
                  </a:cubicBezTo>
                  <a:cubicBezTo>
                    <a:pt x="4" y="57"/>
                    <a:pt x="4" y="57"/>
                    <a:pt x="4" y="57"/>
                  </a:cubicBezTo>
                  <a:cubicBezTo>
                    <a:pt x="11" y="53"/>
                    <a:pt x="11" y="53"/>
                    <a:pt x="11" y="53"/>
                  </a:cubicBezTo>
                  <a:cubicBezTo>
                    <a:pt x="12" y="53"/>
                    <a:pt x="14" y="53"/>
                    <a:pt x="15" y="55"/>
                  </a:cubicBezTo>
                  <a:cubicBezTo>
                    <a:pt x="16" y="56"/>
                    <a:pt x="15" y="58"/>
                    <a:pt x="14" y="58"/>
                  </a:cubicBezTo>
                  <a:cubicBezTo>
                    <a:pt x="9" y="61"/>
                    <a:pt x="9" y="61"/>
                    <a:pt x="9" y="61"/>
                  </a:cubicBezTo>
                  <a:cubicBezTo>
                    <a:pt x="9" y="74"/>
                    <a:pt x="9" y="74"/>
                    <a:pt x="9" y="74"/>
                  </a:cubicBezTo>
                  <a:lnTo>
                    <a:pt x="11" y="73"/>
                  </a:lnTo>
                  <a:close/>
                  <a:moveTo>
                    <a:pt x="82" y="115"/>
                  </a:moveTo>
                  <a:cubicBezTo>
                    <a:pt x="57" y="100"/>
                    <a:pt x="57" y="100"/>
                    <a:pt x="57" y="100"/>
                  </a:cubicBezTo>
                  <a:cubicBezTo>
                    <a:pt x="57" y="93"/>
                    <a:pt x="57" y="93"/>
                    <a:pt x="57" y="93"/>
                  </a:cubicBezTo>
                  <a:cubicBezTo>
                    <a:pt x="82" y="108"/>
                    <a:pt x="82" y="108"/>
                    <a:pt x="82" y="108"/>
                  </a:cubicBezTo>
                  <a:lnTo>
                    <a:pt x="82" y="115"/>
                  </a:lnTo>
                  <a:close/>
                  <a:moveTo>
                    <a:pt x="82" y="104"/>
                  </a:moveTo>
                  <a:cubicBezTo>
                    <a:pt x="57" y="89"/>
                    <a:pt x="57" y="89"/>
                    <a:pt x="57" y="89"/>
                  </a:cubicBezTo>
                  <a:cubicBezTo>
                    <a:pt x="57" y="82"/>
                    <a:pt x="57" y="82"/>
                    <a:pt x="57" y="82"/>
                  </a:cubicBezTo>
                  <a:cubicBezTo>
                    <a:pt x="59" y="84"/>
                    <a:pt x="59" y="84"/>
                    <a:pt x="59" y="84"/>
                  </a:cubicBezTo>
                  <a:cubicBezTo>
                    <a:pt x="82" y="97"/>
                    <a:pt x="82" y="97"/>
                    <a:pt x="82" y="97"/>
                  </a:cubicBezTo>
                  <a:lnTo>
                    <a:pt x="82" y="104"/>
                  </a:lnTo>
                  <a:close/>
                  <a:moveTo>
                    <a:pt x="93" y="122"/>
                  </a:moveTo>
                  <a:cubicBezTo>
                    <a:pt x="95" y="122"/>
                    <a:pt x="97" y="122"/>
                    <a:pt x="97" y="123"/>
                  </a:cubicBezTo>
                  <a:cubicBezTo>
                    <a:pt x="98" y="125"/>
                    <a:pt x="98" y="127"/>
                    <a:pt x="96" y="127"/>
                  </a:cubicBezTo>
                  <a:cubicBezTo>
                    <a:pt x="90" y="131"/>
                    <a:pt x="90" y="131"/>
                    <a:pt x="90" y="131"/>
                  </a:cubicBezTo>
                  <a:cubicBezTo>
                    <a:pt x="90" y="131"/>
                    <a:pt x="90" y="131"/>
                    <a:pt x="90" y="131"/>
                  </a:cubicBezTo>
                  <a:cubicBezTo>
                    <a:pt x="89" y="131"/>
                    <a:pt x="89" y="131"/>
                    <a:pt x="89" y="131"/>
                  </a:cubicBezTo>
                  <a:cubicBezTo>
                    <a:pt x="89" y="131"/>
                    <a:pt x="89" y="131"/>
                    <a:pt x="89" y="131"/>
                  </a:cubicBezTo>
                  <a:cubicBezTo>
                    <a:pt x="89" y="131"/>
                    <a:pt x="89" y="131"/>
                    <a:pt x="88" y="131"/>
                  </a:cubicBezTo>
                  <a:cubicBezTo>
                    <a:pt x="88" y="131"/>
                    <a:pt x="88" y="131"/>
                    <a:pt x="88" y="131"/>
                  </a:cubicBezTo>
                  <a:cubicBezTo>
                    <a:pt x="88" y="131"/>
                    <a:pt x="88" y="131"/>
                    <a:pt x="87" y="131"/>
                  </a:cubicBezTo>
                  <a:cubicBezTo>
                    <a:pt x="87" y="131"/>
                    <a:pt x="87" y="131"/>
                    <a:pt x="87" y="131"/>
                  </a:cubicBezTo>
                  <a:cubicBezTo>
                    <a:pt x="87" y="131"/>
                    <a:pt x="87" y="131"/>
                    <a:pt x="87" y="131"/>
                  </a:cubicBezTo>
                  <a:cubicBezTo>
                    <a:pt x="87" y="131"/>
                    <a:pt x="86" y="131"/>
                    <a:pt x="86" y="130"/>
                  </a:cubicBezTo>
                  <a:cubicBezTo>
                    <a:pt x="86" y="130"/>
                    <a:pt x="86" y="130"/>
                    <a:pt x="86" y="130"/>
                  </a:cubicBezTo>
                  <a:cubicBezTo>
                    <a:pt x="86" y="130"/>
                    <a:pt x="86" y="130"/>
                    <a:pt x="86" y="130"/>
                  </a:cubicBezTo>
                  <a:cubicBezTo>
                    <a:pt x="86" y="130"/>
                    <a:pt x="86" y="130"/>
                    <a:pt x="86" y="130"/>
                  </a:cubicBezTo>
                  <a:cubicBezTo>
                    <a:pt x="86" y="130"/>
                    <a:pt x="86" y="130"/>
                    <a:pt x="86" y="130"/>
                  </a:cubicBezTo>
                  <a:cubicBezTo>
                    <a:pt x="86" y="130"/>
                    <a:pt x="86" y="129"/>
                    <a:pt x="86" y="129"/>
                  </a:cubicBezTo>
                  <a:cubicBezTo>
                    <a:pt x="86" y="129"/>
                    <a:pt x="86" y="129"/>
                    <a:pt x="86" y="129"/>
                  </a:cubicBezTo>
                  <a:cubicBezTo>
                    <a:pt x="86" y="129"/>
                    <a:pt x="86" y="129"/>
                    <a:pt x="86" y="129"/>
                  </a:cubicBezTo>
                  <a:cubicBezTo>
                    <a:pt x="85" y="129"/>
                    <a:pt x="85" y="129"/>
                    <a:pt x="85" y="129"/>
                  </a:cubicBezTo>
                  <a:cubicBezTo>
                    <a:pt x="85" y="129"/>
                    <a:pt x="85" y="128"/>
                    <a:pt x="85" y="128"/>
                  </a:cubicBezTo>
                  <a:cubicBezTo>
                    <a:pt x="85" y="109"/>
                    <a:pt x="85" y="109"/>
                    <a:pt x="85" y="109"/>
                  </a:cubicBezTo>
                  <a:cubicBezTo>
                    <a:pt x="85" y="109"/>
                    <a:pt x="85" y="108"/>
                    <a:pt x="85" y="108"/>
                  </a:cubicBezTo>
                  <a:cubicBezTo>
                    <a:pt x="85" y="108"/>
                    <a:pt x="85" y="108"/>
                    <a:pt x="85" y="108"/>
                  </a:cubicBezTo>
                  <a:cubicBezTo>
                    <a:pt x="86" y="108"/>
                    <a:pt x="86" y="108"/>
                    <a:pt x="86" y="108"/>
                  </a:cubicBezTo>
                  <a:cubicBezTo>
                    <a:pt x="86" y="108"/>
                    <a:pt x="86" y="108"/>
                    <a:pt x="86" y="108"/>
                  </a:cubicBezTo>
                  <a:cubicBezTo>
                    <a:pt x="86" y="108"/>
                    <a:pt x="86" y="107"/>
                    <a:pt x="86" y="107"/>
                  </a:cubicBezTo>
                  <a:cubicBezTo>
                    <a:pt x="86" y="107"/>
                    <a:pt x="86" y="107"/>
                    <a:pt x="86" y="107"/>
                  </a:cubicBezTo>
                  <a:cubicBezTo>
                    <a:pt x="86" y="107"/>
                    <a:pt x="86" y="107"/>
                    <a:pt x="86" y="107"/>
                  </a:cubicBezTo>
                  <a:cubicBezTo>
                    <a:pt x="86" y="107"/>
                    <a:pt x="86" y="107"/>
                    <a:pt x="86" y="107"/>
                  </a:cubicBezTo>
                  <a:cubicBezTo>
                    <a:pt x="86" y="107"/>
                    <a:pt x="86" y="107"/>
                    <a:pt x="86" y="106"/>
                  </a:cubicBezTo>
                  <a:cubicBezTo>
                    <a:pt x="86" y="106"/>
                    <a:pt x="87" y="106"/>
                    <a:pt x="87" y="106"/>
                  </a:cubicBezTo>
                  <a:cubicBezTo>
                    <a:pt x="87" y="106"/>
                    <a:pt x="87" y="106"/>
                    <a:pt x="87" y="106"/>
                  </a:cubicBezTo>
                  <a:cubicBezTo>
                    <a:pt x="87" y="106"/>
                    <a:pt x="87" y="106"/>
                    <a:pt x="87" y="106"/>
                  </a:cubicBezTo>
                  <a:cubicBezTo>
                    <a:pt x="93" y="102"/>
                    <a:pt x="93" y="102"/>
                    <a:pt x="93" y="102"/>
                  </a:cubicBezTo>
                  <a:cubicBezTo>
                    <a:pt x="95" y="102"/>
                    <a:pt x="97" y="102"/>
                    <a:pt x="97" y="104"/>
                  </a:cubicBezTo>
                  <a:cubicBezTo>
                    <a:pt x="98" y="105"/>
                    <a:pt x="98" y="107"/>
                    <a:pt x="96" y="107"/>
                  </a:cubicBezTo>
                  <a:cubicBezTo>
                    <a:pt x="91" y="110"/>
                    <a:pt x="91" y="110"/>
                    <a:pt x="91" y="110"/>
                  </a:cubicBezTo>
                  <a:cubicBezTo>
                    <a:pt x="91" y="124"/>
                    <a:pt x="91" y="124"/>
                    <a:pt x="91" y="124"/>
                  </a:cubicBezTo>
                  <a:lnTo>
                    <a:pt x="93" y="122"/>
                  </a:lnTo>
                  <a:close/>
                  <a:moveTo>
                    <a:pt x="7" y="111"/>
                  </a:moveTo>
                  <a:cubicBezTo>
                    <a:pt x="3" y="113"/>
                    <a:pt x="3" y="113"/>
                    <a:pt x="3" y="113"/>
                  </a:cubicBezTo>
                  <a:cubicBezTo>
                    <a:pt x="3" y="113"/>
                    <a:pt x="3" y="113"/>
                    <a:pt x="3" y="113"/>
                  </a:cubicBezTo>
                  <a:cubicBezTo>
                    <a:pt x="3" y="113"/>
                    <a:pt x="3" y="113"/>
                    <a:pt x="3" y="113"/>
                  </a:cubicBezTo>
                  <a:cubicBezTo>
                    <a:pt x="3" y="113"/>
                    <a:pt x="2" y="114"/>
                    <a:pt x="2" y="114"/>
                  </a:cubicBezTo>
                  <a:cubicBezTo>
                    <a:pt x="2" y="114"/>
                    <a:pt x="2" y="114"/>
                    <a:pt x="2" y="114"/>
                  </a:cubicBezTo>
                  <a:cubicBezTo>
                    <a:pt x="2" y="114"/>
                    <a:pt x="2" y="114"/>
                    <a:pt x="2" y="114"/>
                  </a:cubicBezTo>
                  <a:cubicBezTo>
                    <a:pt x="1" y="115"/>
                    <a:pt x="1" y="115"/>
                    <a:pt x="1" y="115"/>
                  </a:cubicBezTo>
                  <a:cubicBezTo>
                    <a:pt x="1" y="115"/>
                    <a:pt x="1" y="115"/>
                    <a:pt x="1" y="115"/>
                  </a:cubicBezTo>
                  <a:cubicBezTo>
                    <a:pt x="1" y="115"/>
                    <a:pt x="1" y="115"/>
                    <a:pt x="1" y="115"/>
                  </a:cubicBezTo>
                  <a:cubicBezTo>
                    <a:pt x="1" y="115"/>
                    <a:pt x="1" y="115"/>
                    <a:pt x="1" y="115"/>
                  </a:cubicBezTo>
                  <a:cubicBezTo>
                    <a:pt x="1" y="116"/>
                    <a:pt x="1" y="116"/>
                    <a:pt x="1" y="116"/>
                  </a:cubicBezTo>
                  <a:cubicBezTo>
                    <a:pt x="1" y="116"/>
                    <a:pt x="0" y="116"/>
                    <a:pt x="0" y="116"/>
                  </a:cubicBezTo>
                  <a:cubicBezTo>
                    <a:pt x="0" y="117"/>
                    <a:pt x="0" y="117"/>
                    <a:pt x="0" y="117"/>
                  </a:cubicBezTo>
                  <a:cubicBezTo>
                    <a:pt x="0" y="117"/>
                    <a:pt x="0" y="117"/>
                    <a:pt x="0" y="117"/>
                  </a:cubicBezTo>
                  <a:cubicBezTo>
                    <a:pt x="0" y="118"/>
                    <a:pt x="0" y="118"/>
                    <a:pt x="0" y="118"/>
                  </a:cubicBezTo>
                  <a:cubicBezTo>
                    <a:pt x="0" y="118"/>
                    <a:pt x="0" y="118"/>
                    <a:pt x="0" y="118"/>
                  </a:cubicBezTo>
                  <a:cubicBezTo>
                    <a:pt x="0" y="138"/>
                    <a:pt x="0" y="138"/>
                    <a:pt x="0" y="138"/>
                  </a:cubicBezTo>
                  <a:cubicBezTo>
                    <a:pt x="0" y="138"/>
                    <a:pt x="0" y="138"/>
                    <a:pt x="0" y="138"/>
                  </a:cubicBezTo>
                  <a:cubicBezTo>
                    <a:pt x="0" y="138"/>
                    <a:pt x="0" y="138"/>
                    <a:pt x="0" y="138"/>
                  </a:cubicBezTo>
                  <a:cubicBezTo>
                    <a:pt x="0" y="139"/>
                    <a:pt x="0" y="139"/>
                    <a:pt x="0" y="139"/>
                  </a:cubicBezTo>
                  <a:cubicBezTo>
                    <a:pt x="0" y="139"/>
                    <a:pt x="0" y="139"/>
                    <a:pt x="0" y="140"/>
                  </a:cubicBezTo>
                  <a:cubicBezTo>
                    <a:pt x="0" y="140"/>
                    <a:pt x="0" y="140"/>
                    <a:pt x="0" y="140"/>
                  </a:cubicBezTo>
                  <a:cubicBezTo>
                    <a:pt x="0" y="140"/>
                    <a:pt x="1" y="140"/>
                    <a:pt x="1" y="141"/>
                  </a:cubicBezTo>
                  <a:cubicBezTo>
                    <a:pt x="1" y="141"/>
                    <a:pt x="1" y="141"/>
                    <a:pt x="1" y="141"/>
                  </a:cubicBezTo>
                  <a:cubicBezTo>
                    <a:pt x="1" y="141"/>
                    <a:pt x="1" y="141"/>
                    <a:pt x="1" y="141"/>
                  </a:cubicBezTo>
                  <a:cubicBezTo>
                    <a:pt x="1" y="141"/>
                    <a:pt x="1" y="141"/>
                    <a:pt x="1" y="141"/>
                  </a:cubicBezTo>
                  <a:cubicBezTo>
                    <a:pt x="1" y="141"/>
                    <a:pt x="1" y="142"/>
                    <a:pt x="2" y="142"/>
                  </a:cubicBezTo>
                  <a:cubicBezTo>
                    <a:pt x="2" y="142"/>
                    <a:pt x="2" y="143"/>
                    <a:pt x="3" y="143"/>
                  </a:cubicBezTo>
                  <a:cubicBezTo>
                    <a:pt x="3" y="143"/>
                    <a:pt x="3" y="143"/>
                    <a:pt x="3" y="143"/>
                  </a:cubicBezTo>
                  <a:cubicBezTo>
                    <a:pt x="3" y="143"/>
                    <a:pt x="4" y="144"/>
                    <a:pt x="4" y="144"/>
                  </a:cubicBezTo>
                  <a:cubicBezTo>
                    <a:pt x="4" y="144"/>
                    <a:pt x="4" y="144"/>
                    <a:pt x="4" y="144"/>
                  </a:cubicBezTo>
                  <a:cubicBezTo>
                    <a:pt x="5" y="144"/>
                    <a:pt x="5" y="144"/>
                    <a:pt x="6" y="144"/>
                  </a:cubicBezTo>
                  <a:cubicBezTo>
                    <a:pt x="6" y="144"/>
                    <a:pt x="7" y="144"/>
                    <a:pt x="7" y="144"/>
                  </a:cubicBezTo>
                  <a:cubicBezTo>
                    <a:pt x="7" y="144"/>
                    <a:pt x="7" y="144"/>
                    <a:pt x="7" y="144"/>
                  </a:cubicBezTo>
                  <a:cubicBezTo>
                    <a:pt x="8" y="144"/>
                    <a:pt x="8" y="143"/>
                    <a:pt x="8" y="143"/>
                  </a:cubicBezTo>
                  <a:cubicBezTo>
                    <a:pt x="9" y="143"/>
                    <a:pt x="9" y="143"/>
                    <a:pt x="9" y="143"/>
                  </a:cubicBezTo>
                  <a:cubicBezTo>
                    <a:pt x="9" y="143"/>
                    <a:pt x="9" y="143"/>
                    <a:pt x="9" y="143"/>
                  </a:cubicBezTo>
                  <a:cubicBezTo>
                    <a:pt x="14" y="140"/>
                    <a:pt x="14" y="140"/>
                    <a:pt x="14" y="140"/>
                  </a:cubicBezTo>
                  <a:cubicBezTo>
                    <a:pt x="83" y="181"/>
                    <a:pt x="83" y="181"/>
                    <a:pt x="83" y="181"/>
                  </a:cubicBezTo>
                  <a:cubicBezTo>
                    <a:pt x="83" y="187"/>
                    <a:pt x="83" y="187"/>
                    <a:pt x="83" y="187"/>
                  </a:cubicBezTo>
                  <a:cubicBezTo>
                    <a:pt x="83" y="187"/>
                    <a:pt x="83" y="187"/>
                    <a:pt x="83" y="187"/>
                  </a:cubicBezTo>
                  <a:cubicBezTo>
                    <a:pt x="83" y="187"/>
                    <a:pt x="83" y="187"/>
                    <a:pt x="83" y="187"/>
                  </a:cubicBezTo>
                  <a:cubicBezTo>
                    <a:pt x="83" y="188"/>
                    <a:pt x="83" y="188"/>
                    <a:pt x="83" y="188"/>
                  </a:cubicBezTo>
                  <a:cubicBezTo>
                    <a:pt x="83" y="188"/>
                    <a:pt x="83" y="188"/>
                    <a:pt x="83" y="189"/>
                  </a:cubicBezTo>
                  <a:cubicBezTo>
                    <a:pt x="83" y="189"/>
                    <a:pt x="83" y="189"/>
                    <a:pt x="83" y="189"/>
                  </a:cubicBezTo>
                  <a:cubicBezTo>
                    <a:pt x="83" y="189"/>
                    <a:pt x="83" y="189"/>
                    <a:pt x="83" y="190"/>
                  </a:cubicBezTo>
                  <a:cubicBezTo>
                    <a:pt x="83" y="190"/>
                    <a:pt x="83" y="190"/>
                    <a:pt x="83" y="190"/>
                  </a:cubicBezTo>
                  <a:cubicBezTo>
                    <a:pt x="83" y="190"/>
                    <a:pt x="83" y="190"/>
                    <a:pt x="83" y="190"/>
                  </a:cubicBezTo>
                  <a:cubicBezTo>
                    <a:pt x="83" y="190"/>
                    <a:pt x="83" y="190"/>
                    <a:pt x="83" y="190"/>
                  </a:cubicBezTo>
                  <a:cubicBezTo>
                    <a:pt x="84" y="191"/>
                    <a:pt x="84" y="191"/>
                    <a:pt x="84" y="191"/>
                  </a:cubicBezTo>
                  <a:cubicBezTo>
                    <a:pt x="85" y="192"/>
                    <a:pt x="85" y="192"/>
                    <a:pt x="85" y="192"/>
                  </a:cubicBezTo>
                  <a:cubicBezTo>
                    <a:pt x="86" y="192"/>
                    <a:pt x="86" y="192"/>
                    <a:pt x="86" y="192"/>
                  </a:cubicBezTo>
                  <a:cubicBezTo>
                    <a:pt x="86" y="192"/>
                    <a:pt x="86" y="193"/>
                    <a:pt x="87" y="193"/>
                  </a:cubicBezTo>
                  <a:cubicBezTo>
                    <a:pt x="87" y="193"/>
                    <a:pt x="87" y="193"/>
                    <a:pt x="87" y="193"/>
                  </a:cubicBezTo>
                  <a:cubicBezTo>
                    <a:pt x="87" y="193"/>
                    <a:pt x="87" y="193"/>
                    <a:pt x="87" y="193"/>
                  </a:cubicBezTo>
                  <a:cubicBezTo>
                    <a:pt x="87" y="193"/>
                    <a:pt x="88" y="193"/>
                    <a:pt x="88" y="193"/>
                  </a:cubicBezTo>
                  <a:cubicBezTo>
                    <a:pt x="89" y="193"/>
                    <a:pt x="89" y="193"/>
                    <a:pt x="90" y="193"/>
                  </a:cubicBezTo>
                  <a:cubicBezTo>
                    <a:pt x="90" y="193"/>
                    <a:pt x="90" y="193"/>
                    <a:pt x="90" y="193"/>
                  </a:cubicBezTo>
                  <a:cubicBezTo>
                    <a:pt x="90" y="193"/>
                    <a:pt x="91" y="192"/>
                    <a:pt x="91" y="192"/>
                  </a:cubicBezTo>
                  <a:cubicBezTo>
                    <a:pt x="91" y="192"/>
                    <a:pt x="91" y="192"/>
                    <a:pt x="91" y="192"/>
                  </a:cubicBezTo>
                  <a:cubicBezTo>
                    <a:pt x="91" y="192"/>
                    <a:pt x="91" y="192"/>
                    <a:pt x="91" y="192"/>
                  </a:cubicBezTo>
                  <a:cubicBezTo>
                    <a:pt x="97" y="189"/>
                    <a:pt x="97" y="189"/>
                    <a:pt x="97" y="189"/>
                  </a:cubicBezTo>
                  <a:cubicBezTo>
                    <a:pt x="100" y="191"/>
                    <a:pt x="100" y="191"/>
                    <a:pt x="100" y="191"/>
                  </a:cubicBezTo>
                  <a:cubicBezTo>
                    <a:pt x="101" y="191"/>
                    <a:pt x="101" y="191"/>
                    <a:pt x="101" y="191"/>
                  </a:cubicBezTo>
                  <a:cubicBezTo>
                    <a:pt x="101" y="158"/>
                    <a:pt x="101" y="158"/>
                    <a:pt x="101" y="158"/>
                  </a:cubicBezTo>
                  <a:cubicBezTo>
                    <a:pt x="7" y="104"/>
                    <a:pt x="7" y="104"/>
                    <a:pt x="7" y="104"/>
                  </a:cubicBezTo>
                  <a:lnTo>
                    <a:pt x="7" y="111"/>
                  </a:lnTo>
                  <a:close/>
                  <a:moveTo>
                    <a:pt x="85" y="167"/>
                  </a:moveTo>
                  <a:cubicBezTo>
                    <a:pt x="85" y="167"/>
                    <a:pt x="85" y="167"/>
                    <a:pt x="85" y="167"/>
                  </a:cubicBezTo>
                  <a:cubicBezTo>
                    <a:pt x="85" y="167"/>
                    <a:pt x="85" y="167"/>
                    <a:pt x="85" y="167"/>
                  </a:cubicBezTo>
                  <a:cubicBezTo>
                    <a:pt x="86" y="167"/>
                    <a:pt x="86" y="167"/>
                    <a:pt x="86" y="167"/>
                  </a:cubicBezTo>
                  <a:cubicBezTo>
                    <a:pt x="86" y="167"/>
                    <a:pt x="86" y="166"/>
                    <a:pt x="86" y="166"/>
                  </a:cubicBezTo>
                  <a:cubicBezTo>
                    <a:pt x="86" y="166"/>
                    <a:pt x="86" y="166"/>
                    <a:pt x="86" y="166"/>
                  </a:cubicBezTo>
                  <a:cubicBezTo>
                    <a:pt x="86" y="166"/>
                    <a:pt x="86" y="166"/>
                    <a:pt x="86" y="166"/>
                  </a:cubicBezTo>
                  <a:cubicBezTo>
                    <a:pt x="86" y="166"/>
                    <a:pt x="86" y="166"/>
                    <a:pt x="86" y="166"/>
                  </a:cubicBezTo>
                  <a:cubicBezTo>
                    <a:pt x="86" y="166"/>
                    <a:pt x="86" y="165"/>
                    <a:pt x="86" y="165"/>
                  </a:cubicBezTo>
                  <a:cubicBezTo>
                    <a:pt x="86" y="165"/>
                    <a:pt x="86" y="165"/>
                    <a:pt x="86" y="165"/>
                  </a:cubicBezTo>
                  <a:cubicBezTo>
                    <a:pt x="86" y="165"/>
                    <a:pt x="87" y="165"/>
                    <a:pt x="87" y="165"/>
                  </a:cubicBezTo>
                  <a:cubicBezTo>
                    <a:pt x="87" y="165"/>
                    <a:pt x="87" y="165"/>
                    <a:pt x="87" y="165"/>
                  </a:cubicBezTo>
                  <a:cubicBezTo>
                    <a:pt x="87" y="165"/>
                    <a:pt x="87" y="165"/>
                    <a:pt x="87" y="165"/>
                  </a:cubicBezTo>
                  <a:cubicBezTo>
                    <a:pt x="93" y="161"/>
                    <a:pt x="93" y="161"/>
                    <a:pt x="93" y="161"/>
                  </a:cubicBezTo>
                  <a:cubicBezTo>
                    <a:pt x="95" y="160"/>
                    <a:pt x="97" y="161"/>
                    <a:pt x="97" y="162"/>
                  </a:cubicBezTo>
                  <a:cubicBezTo>
                    <a:pt x="98" y="164"/>
                    <a:pt x="98" y="165"/>
                    <a:pt x="96" y="166"/>
                  </a:cubicBezTo>
                  <a:cubicBezTo>
                    <a:pt x="91" y="169"/>
                    <a:pt x="91" y="169"/>
                    <a:pt x="91" y="169"/>
                  </a:cubicBezTo>
                  <a:cubicBezTo>
                    <a:pt x="91" y="182"/>
                    <a:pt x="91" y="182"/>
                    <a:pt x="91" y="182"/>
                  </a:cubicBezTo>
                  <a:cubicBezTo>
                    <a:pt x="93" y="181"/>
                    <a:pt x="93" y="181"/>
                    <a:pt x="93" y="181"/>
                  </a:cubicBezTo>
                  <a:cubicBezTo>
                    <a:pt x="95" y="180"/>
                    <a:pt x="97" y="181"/>
                    <a:pt x="97" y="182"/>
                  </a:cubicBezTo>
                  <a:cubicBezTo>
                    <a:pt x="98" y="184"/>
                    <a:pt x="98" y="185"/>
                    <a:pt x="96" y="186"/>
                  </a:cubicBezTo>
                  <a:cubicBezTo>
                    <a:pt x="90" y="190"/>
                    <a:pt x="90" y="190"/>
                    <a:pt x="90" y="190"/>
                  </a:cubicBezTo>
                  <a:cubicBezTo>
                    <a:pt x="90" y="190"/>
                    <a:pt x="90" y="190"/>
                    <a:pt x="90" y="190"/>
                  </a:cubicBezTo>
                  <a:cubicBezTo>
                    <a:pt x="89" y="190"/>
                    <a:pt x="89" y="190"/>
                    <a:pt x="89" y="190"/>
                  </a:cubicBezTo>
                  <a:cubicBezTo>
                    <a:pt x="89" y="190"/>
                    <a:pt x="89" y="190"/>
                    <a:pt x="89" y="190"/>
                  </a:cubicBezTo>
                  <a:cubicBezTo>
                    <a:pt x="89" y="190"/>
                    <a:pt x="89" y="190"/>
                    <a:pt x="88" y="190"/>
                  </a:cubicBezTo>
                  <a:cubicBezTo>
                    <a:pt x="88" y="190"/>
                    <a:pt x="88" y="190"/>
                    <a:pt x="88" y="190"/>
                  </a:cubicBezTo>
                  <a:cubicBezTo>
                    <a:pt x="88" y="190"/>
                    <a:pt x="88" y="190"/>
                    <a:pt x="87" y="190"/>
                  </a:cubicBezTo>
                  <a:cubicBezTo>
                    <a:pt x="87" y="190"/>
                    <a:pt x="87" y="190"/>
                    <a:pt x="87" y="190"/>
                  </a:cubicBezTo>
                  <a:cubicBezTo>
                    <a:pt x="87" y="190"/>
                    <a:pt x="87" y="190"/>
                    <a:pt x="87" y="190"/>
                  </a:cubicBezTo>
                  <a:cubicBezTo>
                    <a:pt x="87" y="190"/>
                    <a:pt x="86" y="189"/>
                    <a:pt x="86" y="189"/>
                  </a:cubicBezTo>
                  <a:cubicBezTo>
                    <a:pt x="86" y="189"/>
                    <a:pt x="86" y="189"/>
                    <a:pt x="86" y="189"/>
                  </a:cubicBezTo>
                  <a:cubicBezTo>
                    <a:pt x="86" y="189"/>
                    <a:pt x="86" y="189"/>
                    <a:pt x="86" y="189"/>
                  </a:cubicBezTo>
                  <a:cubicBezTo>
                    <a:pt x="86" y="189"/>
                    <a:pt x="86" y="189"/>
                    <a:pt x="86" y="189"/>
                  </a:cubicBezTo>
                  <a:cubicBezTo>
                    <a:pt x="86" y="189"/>
                    <a:pt x="86" y="188"/>
                    <a:pt x="86" y="188"/>
                  </a:cubicBezTo>
                  <a:cubicBezTo>
                    <a:pt x="86" y="188"/>
                    <a:pt x="86" y="188"/>
                    <a:pt x="86" y="188"/>
                  </a:cubicBezTo>
                  <a:cubicBezTo>
                    <a:pt x="86" y="188"/>
                    <a:pt x="86" y="188"/>
                    <a:pt x="86" y="188"/>
                  </a:cubicBezTo>
                  <a:cubicBezTo>
                    <a:pt x="86" y="188"/>
                    <a:pt x="86" y="188"/>
                    <a:pt x="86" y="188"/>
                  </a:cubicBezTo>
                  <a:cubicBezTo>
                    <a:pt x="85" y="188"/>
                    <a:pt x="85" y="187"/>
                    <a:pt x="85" y="187"/>
                  </a:cubicBezTo>
                  <a:cubicBezTo>
                    <a:pt x="85" y="187"/>
                    <a:pt x="85" y="187"/>
                    <a:pt x="85" y="187"/>
                  </a:cubicBezTo>
                  <a:lnTo>
                    <a:pt x="85" y="167"/>
                  </a:lnTo>
                  <a:close/>
                  <a:moveTo>
                    <a:pt x="57" y="141"/>
                  </a:moveTo>
                  <a:cubicBezTo>
                    <a:pt x="82" y="156"/>
                    <a:pt x="82" y="156"/>
                    <a:pt x="82" y="156"/>
                  </a:cubicBezTo>
                  <a:cubicBezTo>
                    <a:pt x="82" y="163"/>
                    <a:pt x="82" y="163"/>
                    <a:pt x="82" y="163"/>
                  </a:cubicBezTo>
                  <a:cubicBezTo>
                    <a:pt x="57" y="148"/>
                    <a:pt x="57" y="148"/>
                    <a:pt x="57" y="148"/>
                  </a:cubicBezTo>
                  <a:lnTo>
                    <a:pt x="57" y="141"/>
                  </a:lnTo>
                  <a:close/>
                  <a:moveTo>
                    <a:pt x="57" y="152"/>
                  </a:moveTo>
                  <a:cubicBezTo>
                    <a:pt x="82" y="167"/>
                    <a:pt x="82" y="167"/>
                    <a:pt x="82" y="167"/>
                  </a:cubicBezTo>
                  <a:cubicBezTo>
                    <a:pt x="82" y="174"/>
                    <a:pt x="82" y="174"/>
                    <a:pt x="82" y="174"/>
                  </a:cubicBezTo>
                  <a:cubicBezTo>
                    <a:pt x="57" y="159"/>
                    <a:pt x="57" y="159"/>
                    <a:pt x="57" y="159"/>
                  </a:cubicBezTo>
                  <a:lnTo>
                    <a:pt x="57" y="152"/>
                  </a:lnTo>
                  <a:close/>
                  <a:moveTo>
                    <a:pt x="15" y="113"/>
                  </a:moveTo>
                  <a:cubicBezTo>
                    <a:pt x="16" y="115"/>
                    <a:pt x="15" y="116"/>
                    <a:pt x="14" y="117"/>
                  </a:cubicBezTo>
                  <a:cubicBezTo>
                    <a:pt x="9" y="120"/>
                    <a:pt x="9" y="120"/>
                    <a:pt x="9" y="120"/>
                  </a:cubicBezTo>
                  <a:cubicBezTo>
                    <a:pt x="9" y="133"/>
                    <a:pt x="9" y="133"/>
                    <a:pt x="9" y="133"/>
                  </a:cubicBezTo>
                  <a:cubicBezTo>
                    <a:pt x="11" y="132"/>
                    <a:pt x="11" y="132"/>
                    <a:pt x="11" y="132"/>
                  </a:cubicBezTo>
                  <a:cubicBezTo>
                    <a:pt x="12" y="131"/>
                    <a:pt x="14" y="132"/>
                    <a:pt x="15" y="133"/>
                  </a:cubicBezTo>
                  <a:cubicBezTo>
                    <a:pt x="16" y="135"/>
                    <a:pt x="15" y="136"/>
                    <a:pt x="14" y="137"/>
                  </a:cubicBezTo>
                  <a:cubicBezTo>
                    <a:pt x="7" y="141"/>
                    <a:pt x="7" y="141"/>
                    <a:pt x="7" y="141"/>
                  </a:cubicBezTo>
                  <a:cubicBezTo>
                    <a:pt x="7" y="141"/>
                    <a:pt x="7" y="141"/>
                    <a:pt x="7" y="141"/>
                  </a:cubicBezTo>
                  <a:cubicBezTo>
                    <a:pt x="7" y="141"/>
                    <a:pt x="7" y="141"/>
                    <a:pt x="7" y="141"/>
                  </a:cubicBezTo>
                  <a:cubicBezTo>
                    <a:pt x="7" y="141"/>
                    <a:pt x="6" y="141"/>
                    <a:pt x="6" y="141"/>
                  </a:cubicBezTo>
                  <a:cubicBezTo>
                    <a:pt x="6" y="141"/>
                    <a:pt x="6" y="141"/>
                    <a:pt x="6" y="141"/>
                  </a:cubicBezTo>
                  <a:cubicBezTo>
                    <a:pt x="6" y="141"/>
                    <a:pt x="5" y="141"/>
                    <a:pt x="5" y="141"/>
                  </a:cubicBezTo>
                  <a:cubicBezTo>
                    <a:pt x="5" y="141"/>
                    <a:pt x="5" y="141"/>
                    <a:pt x="5" y="141"/>
                  </a:cubicBezTo>
                  <a:cubicBezTo>
                    <a:pt x="5" y="141"/>
                    <a:pt x="5" y="141"/>
                    <a:pt x="4" y="141"/>
                  </a:cubicBezTo>
                  <a:cubicBezTo>
                    <a:pt x="4" y="141"/>
                    <a:pt x="4" y="141"/>
                    <a:pt x="4" y="141"/>
                  </a:cubicBezTo>
                  <a:cubicBezTo>
                    <a:pt x="4" y="140"/>
                    <a:pt x="4" y="140"/>
                    <a:pt x="4" y="140"/>
                  </a:cubicBezTo>
                  <a:cubicBezTo>
                    <a:pt x="4" y="140"/>
                    <a:pt x="4" y="140"/>
                    <a:pt x="4" y="140"/>
                  </a:cubicBezTo>
                  <a:cubicBezTo>
                    <a:pt x="4" y="140"/>
                    <a:pt x="3" y="140"/>
                    <a:pt x="3" y="140"/>
                  </a:cubicBezTo>
                  <a:cubicBezTo>
                    <a:pt x="3" y="140"/>
                    <a:pt x="3" y="140"/>
                    <a:pt x="3" y="140"/>
                  </a:cubicBezTo>
                  <a:cubicBezTo>
                    <a:pt x="3" y="139"/>
                    <a:pt x="3" y="139"/>
                    <a:pt x="3" y="139"/>
                  </a:cubicBezTo>
                  <a:cubicBezTo>
                    <a:pt x="3" y="139"/>
                    <a:pt x="3" y="139"/>
                    <a:pt x="3" y="139"/>
                  </a:cubicBezTo>
                  <a:cubicBezTo>
                    <a:pt x="3" y="139"/>
                    <a:pt x="3" y="139"/>
                    <a:pt x="3" y="139"/>
                  </a:cubicBezTo>
                  <a:cubicBezTo>
                    <a:pt x="3" y="139"/>
                    <a:pt x="3" y="139"/>
                    <a:pt x="3" y="139"/>
                  </a:cubicBezTo>
                  <a:cubicBezTo>
                    <a:pt x="3" y="138"/>
                    <a:pt x="3" y="138"/>
                    <a:pt x="3" y="138"/>
                  </a:cubicBezTo>
                  <a:cubicBezTo>
                    <a:pt x="3" y="138"/>
                    <a:pt x="3" y="138"/>
                    <a:pt x="3" y="138"/>
                  </a:cubicBezTo>
                  <a:cubicBezTo>
                    <a:pt x="3" y="118"/>
                    <a:pt x="3" y="118"/>
                    <a:pt x="3" y="118"/>
                  </a:cubicBezTo>
                  <a:cubicBezTo>
                    <a:pt x="3" y="118"/>
                    <a:pt x="3" y="118"/>
                    <a:pt x="3" y="118"/>
                  </a:cubicBezTo>
                  <a:cubicBezTo>
                    <a:pt x="3" y="118"/>
                    <a:pt x="3" y="118"/>
                    <a:pt x="3" y="118"/>
                  </a:cubicBezTo>
                  <a:cubicBezTo>
                    <a:pt x="3" y="118"/>
                    <a:pt x="3" y="118"/>
                    <a:pt x="3" y="118"/>
                  </a:cubicBezTo>
                  <a:cubicBezTo>
                    <a:pt x="3" y="118"/>
                    <a:pt x="3" y="117"/>
                    <a:pt x="3" y="117"/>
                  </a:cubicBezTo>
                  <a:cubicBezTo>
                    <a:pt x="3" y="117"/>
                    <a:pt x="3" y="117"/>
                    <a:pt x="3" y="117"/>
                  </a:cubicBezTo>
                  <a:cubicBezTo>
                    <a:pt x="3" y="117"/>
                    <a:pt x="3" y="117"/>
                    <a:pt x="3" y="117"/>
                  </a:cubicBezTo>
                  <a:cubicBezTo>
                    <a:pt x="3" y="117"/>
                    <a:pt x="3" y="117"/>
                    <a:pt x="3" y="117"/>
                  </a:cubicBezTo>
                  <a:cubicBezTo>
                    <a:pt x="4" y="117"/>
                    <a:pt x="4" y="116"/>
                    <a:pt x="4" y="116"/>
                  </a:cubicBezTo>
                  <a:cubicBezTo>
                    <a:pt x="4" y="116"/>
                    <a:pt x="4" y="116"/>
                    <a:pt x="4" y="116"/>
                  </a:cubicBezTo>
                  <a:cubicBezTo>
                    <a:pt x="4" y="116"/>
                    <a:pt x="4" y="116"/>
                    <a:pt x="4" y="116"/>
                  </a:cubicBezTo>
                  <a:cubicBezTo>
                    <a:pt x="4" y="116"/>
                    <a:pt x="4" y="116"/>
                    <a:pt x="4" y="116"/>
                  </a:cubicBezTo>
                  <a:cubicBezTo>
                    <a:pt x="4" y="116"/>
                    <a:pt x="4" y="116"/>
                    <a:pt x="4" y="116"/>
                  </a:cubicBezTo>
                  <a:cubicBezTo>
                    <a:pt x="11" y="112"/>
                    <a:pt x="11" y="112"/>
                    <a:pt x="11" y="112"/>
                  </a:cubicBezTo>
                  <a:cubicBezTo>
                    <a:pt x="12" y="111"/>
                    <a:pt x="14" y="112"/>
                    <a:pt x="15"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5" name="Freeform 615"/>
            <p:cNvSpPr>
              <a:spLocks noEditPoints="1"/>
            </p:cNvSpPr>
            <p:nvPr/>
          </p:nvSpPr>
          <p:spPr bwMode="auto">
            <a:xfrm>
              <a:off x="4529138" y="3994150"/>
              <a:ext cx="196850" cy="204788"/>
            </a:xfrm>
            <a:custGeom>
              <a:avLst/>
              <a:gdLst>
                <a:gd name="T0" fmla="*/ 86 w 203"/>
                <a:gd name="T1" fmla="*/ 207 h 212"/>
                <a:gd name="T2" fmla="*/ 93 w 203"/>
                <a:gd name="T3" fmla="*/ 207 h 212"/>
                <a:gd name="T4" fmla="*/ 99 w 203"/>
                <a:gd name="T5" fmla="*/ 212 h 212"/>
                <a:gd name="T6" fmla="*/ 106 w 203"/>
                <a:gd name="T7" fmla="*/ 206 h 212"/>
                <a:gd name="T8" fmla="*/ 119 w 203"/>
                <a:gd name="T9" fmla="*/ 205 h 212"/>
                <a:gd name="T10" fmla="*/ 136 w 203"/>
                <a:gd name="T11" fmla="*/ 190 h 212"/>
                <a:gd name="T12" fmla="*/ 73 w 203"/>
                <a:gd name="T13" fmla="*/ 190 h 212"/>
                <a:gd name="T14" fmla="*/ 83 w 203"/>
                <a:gd name="T15" fmla="*/ 196 h 212"/>
                <a:gd name="T16" fmla="*/ 147 w 203"/>
                <a:gd name="T17" fmla="*/ 187 h 212"/>
                <a:gd name="T18" fmla="*/ 65 w 203"/>
                <a:gd name="T19" fmla="*/ 183 h 212"/>
                <a:gd name="T20" fmla="*/ 179 w 203"/>
                <a:gd name="T21" fmla="*/ 164 h 212"/>
                <a:gd name="T22" fmla="*/ 31 w 203"/>
                <a:gd name="T23" fmla="*/ 163 h 212"/>
                <a:gd name="T24" fmla="*/ 11 w 203"/>
                <a:gd name="T25" fmla="*/ 162 h 212"/>
                <a:gd name="T26" fmla="*/ 13 w 203"/>
                <a:gd name="T27" fmla="*/ 159 h 212"/>
                <a:gd name="T28" fmla="*/ 24 w 203"/>
                <a:gd name="T29" fmla="*/ 159 h 212"/>
                <a:gd name="T30" fmla="*/ 12 w 203"/>
                <a:gd name="T31" fmla="*/ 163 h 212"/>
                <a:gd name="T32" fmla="*/ 187 w 203"/>
                <a:gd name="T33" fmla="*/ 160 h 212"/>
                <a:gd name="T34" fmla="*/ 0 w 203"/>
                <a:gd name="T35" fmla="*/ 149 h 212"/>
                <a:gd name="T36" fmla="*/ 4 w 203"/>
                <a:gd name="T37" fmla="*/ 139 h 212"/>
                <a:gd name="T38" fmla="*/ 5 w 203"/>
                <a:gd name="T39" fmla="*/ 150 h 212"/>
                <a:gd name="T40" fmla="*/ 199 w 203"/>
                <a:gd name="T41" fmla="*/ 129 h 212"/>
                <a:gd name="T42" fmla="*/ 0 w 203"/>
                <a:gd name="T43" fmla="*/ 127 h 212"/>
                <a:gd name="T44" fmla="*/ 1 w 203"/>
                <a:gd name="T45" fmla="*/ 124 h 212"/>
                <a:gd name="T46" fmla="*/ 4 w 203"/>
                <a:gd name="T47" fmla="*/ 118 h 212"/>
                <a:gd name="T48" fmla="*/ 5 w 203"/>
                <a:gd name="T49" fmla="*/ 116 h 212"/>
                <a:gd name="T50" fmla="*/ 5 w 203"/>
                <a:gd name="T51" fmla="*/ 116 h 212"/>
                <a:gd name="T52" fmla="*/ 8 w 203"/>
                <a:gd name="T53" fmla="*/ 119 h 212"/>
                <a:gd name="T54" fmla="*/ 7 w 203"/>
                <a:gd name="T55" fmla="*/ 120 h 212"/>
                <a:gd name="T56" fmla="*/ 5 w 203"/>
                <a:gd name="T57" fmla="*/ 125 h 212"/>
                <a:gd name="T58" fmla="*/ 4 w 203"/>
                <a:gd name="T59" fmla="*/ 127 h 212"/>
                <a:gd name="T60" fmla="*/ 194 w 203"/>
                <a:gd name="T61" fmla="*/ 106 h 212"/>
                <a:gd name="T62" fmla="*/ 10 w 203"/>
                <a:gd name="T63" fmla="*/ 108 h 212"/>
                <a:gd name="T64" fmla="*/ 13 w 203"/>
                <a:gd name="T65" fmla="*/ 100 h 212"/>
                <a:gd name="T66" fmla="*/ 17 w 203"/>
                <a:gd name="T67" fmla="*/ 108 h 212"/>
                <a:gd name="T68" fmla="*/ 184 w 203"/>
                <a:gd name="T69" fmla="*/ 99 h 212"/>
                <a:gd name="T70" fmla="*/ 186 w 203"/>
                <a:gd name="T71" fmla="*/ 103 h 212"/>
                <a:gd name="T72" fmla="*/ 1 w 203"/>
                <a:gd name="T73" fmla="*/ 93 h 212"/>
                <a:gd name="T74" fmla="*/ 4 w 203"/>
                <a:gd name="T75" fmla="*/ 83 h 212"/>
                <a:gd name="T76" fmla="*/ 5 w 203"/>
                <a:gd name="T77" fmla="*/ 93 h 212"/>
                <a:gd name="T78" fmla="*/ 2 w 203"/>
                <a:gd name="T79" fmla="*/ 96 h 212"/>
                <a:gd name="T80" fmla="*/ 199 w 203"/>
                <a:gd name="T81" fmla="*/ 86 h 212"/>
                <a:gd name="T82" fmla="*/ 1 w 203"/>
                <a:gd name="T83" fmla="*/ 65 h 212"/>
                <a:gd name="T84" fmla="*/ 3 w 203"/>
                <a:gd name="T85" fmla="*/ 59 h 212"/>
                <a:gd name="T86" fmla="*/ 6 w 203"/>
                <a:gd name="T87" fmla="*/ 62 h 212"/>
                <a:gd name="T88" fmla="*/ 5 w 203"/>
                <a:gd name="T89" fmla="*/ 66 h 212"/>
                <a:gd name="T90" fmla="*/ 199 w 203"/>
                <a:gd name="T91" fmla="*/ 62 h 212"/>
                <a:gd name="T92" fmla="*/ 203 w 203"/>
                <a:gd name="T93" fmla="*/ 56 h 212"/>
                <a:gd name="T94" fmla="*/ 9 w 203"/>
                <a:gd name="T95" fmla="*/ 49 h 212"/>
                <a:gd name="T96" fmla="*/ 21 w 203"/>
                <a:gd name="T97" fmla="*/ 49 h 212"/>
                <a:gd name="T98" fmla="*/ 10 w 203"/>
                <a:gd name="T99" fmla="*/ 52 h 212"/>
                <a:gd name="T100" fmla="*/ 34 w 203"/>
                <a:gd name="T101" fmla="*/ 48 h 212"/>
                <a:gd name="T102" fmla="*/ 190 w 203"/>
                <a:gd name="T103" fmla="*/ 43 h 212"/>
                <a:gd name="T104" fmla="*/ 66 w 203"/>
                <a:gd name="T105" fmla="*/ 27 h 212"/>
                <a:gd name="T106" fmla="*/ 156 w 203"/>
                <a:gd name="T107" fmla="*/ 26 h 212"/>
                <a:gd name="T108" fmla="*/ 72 w 203"/>
                <a:gd name="T109" fmla="*/ 23 h 212"/>
                <a:gd name="T110" fmla="*/ 74 w 203"/>
                <a:gd name="T111" fmla="*/ 24 h 212"/>
                <a:gd name="T112" fmla="*/ 149 w 203"/>
                <a:gd name="T113" fmla="*/ 21 h 212"/>
                <a:gd name="T114" fmla="*/ 106 w 203"/>
                <a:gd name="T115" fmla="*/ 6 h 212"/>
                <a:gd name="T116" fmla="*/ 118 w 203"/>
                <a:gd name="T117" fmla="*/ 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3" h="212">
                  <a:moveTo>
                    <a:pt x="95" y="212"/>
                  </a:moveTo>
                  <a:cubicBezTo>
                    <a:pt x="95" y="212"/>
                    <a:pt x="94" y="212"/>
                    <a:pt x="94" y="211"/>
                  </a:cubicBezTo>
                  <a:cubicBezTo>
                    <a:pt x="94" y="211"/>
                    <a:pt x="94" y="211"/>
                    <a:pt x="94" y="211"/>
                  </a:cubicBezTo>
                  <a:cubicBezTo>
                    <a:pt x="93" y="211"/>
                    <a:pt x="92" y="211"/>
                    <a:pt x="91" y="210"/>
                  </a:cubicBezTo>
                  <a:cubicBezTo>
                    <a:pt x="91" y="210"/>
                    <a:pt x="91" y="210"/>
                    <a:pt x="91" y="210"/>
                  </a:cubicBezTo>
                  <a:cubicBezTo>
                    <a:pt x="91" y="210"/>
                    <a:pt x="91" y="210"/>
                    <a:pt x="90" y="210"/>
                  </a:cubicBezTo>
                  <a:cubicBezTo>
                    <a:pt x="90" y="210"/>
                    <a:pt x="90" y="210"/>
                    <a:pt x="90" y="210"/>
                  </a:cubicBezTo>
                  <a:cubicBezTo>
                    <a:pt x="89" y="209"/>
                    <a:pt x="88" y="208"/>
                    <a:pt x="87" y="208"/>
                  </a:cubicBezTo>
                  <a:cubicBezTo>
                    <a:pt x="87" y="208"/>
                    <a:pt x="87" y="208"/>
                    <a:pt x="87" y="208"/>
                  </a:cubicBezTo>
                  <a:cubicBezTo>
                    <a:pt x="87" y="207"/>
                    <a:pt x="87" y="207"/>
                    <a:pt x="86" y="207"/>
                  </a:cubicBezTo>
                  <a:cubicBezTo>
                    <a:pt x="86" y="207"/>
                    <a:pt x="86" y="207"/>
                    <a:pt x="86" y="207"/>
                  </a:cubicBezTo>
                  <a:cubicBezTo>
                    <a:pt x="86" y="206"/>
                    <a:pt x="86" y="204"/>
                    <a:pt x="87" y="204"/>
                  </a:cubicBezTo>
                  <a:cubicBezTo>
                    <a:pt x="87" y="204"/>
                    <a:pt x="87" y="204"/>
                    <a:pt x="87" y="204"/>
                  </a:cubicBezTo>
                  <a:cubicBezTo>
                    <a:pt x="88" y="203"/>
                    <a:pt x="89" y="203"/>
                    <a:pt x="90" y="204"/>
                  </a:cubicBezTo>
                  <a:cubicBezTo>
                    <a:pt x="90" y="204"/>
                    <a:pt x="90" y="204"/>
                    <a:pt x="90" y="204"/>
                  </a:cubicBezTo>
                  <a:cubicBezTo>
                    <a:pt x="90" y="204"/>
                    <a:pt x="90" y="205"/>
                    <a:pt x="90" y="205"/>
                  </a:cubicBezTo>
                  <a:cubicBezTo>
                    <a:pt x="90" y="205"/>
                    <a:pt x="90" y="205"/>
                    <a:pt x="90" y="205"/>
                  </a:cubicBezTo>
                  <a:cubicBezTo>
                    <a:pt x="91" y="205"/>
                    <a:pt x="92" y="206"/>
                    <a:pt x="92" y="206"/>
                  </a:cubicBezTo>
                  <a:cubicBezTo>
                    <a:pt x="92" y="206"/>
                    <a:pt x="92" y="206"/>
                    <a:pt x="92" y="206"/>
                  </a:cubicBezTo>
                  <a:cubicBezTo>
                    <a:pt x="92" y="206"/>
                    <a:pt x="93" y="207"/>
                    <a:pt x="93" y="207"/>
                  </a:cubicBezTo>
                  <a:cubicBezTo>
                    <a:pt x="93" y="207"/>
                    <a:pt x="93" y="207"/>
                    <a:pt x="93" y="207"/>
                  </a:cubicBezTo>
                  <a:cubicBezTo>
                    <a:pt x="94" y="207"/>
                    <a:pt x="94" y="207"/>
                    <a:pt x="95" y="208"/>
                  </a:cubicBezTo>
                  <a:cubicBezTo>
                    <a:pt x="95" y="208"/>
                    <a:pt x="95" y="208"/>
                    <a:pt x="95" y="208"/>
                  </a:cubicBezTo>
                  <a:cubicBezTo>
                    <a:pt x="95" y="208"/>
                    <a:pt x="96" y="208"/>
                    <a:pt x="96" y="208"/>
                  </a:cubicBezTo>
                  <a:cubicBezTo>
                    <a:pt x="96" y="208"/>
                    <a:pt x="96" y="208"/>
                    <a:pt x="96" y="208"/>
                  </a:cubicBezTo>
                  <a:cubicBezTo>
                    <a:pt x="97" y="208"/>
                    <a:pt x="98" y="208"/>
                    <a:pt x="99" y="208"/>
                  </a:cubicBezTo>
                  <a:cubicBezTo>
                    <a:pt x="99" y="208"/>
                    <a:pt x="99" y="208"/>
                    <a:pt x="99" y="208"/>
                  </a:cubicBezTo>
                  <a:cubicBezTo>
                    <a:pt x="100" y="208"/>
                    <a:pt x="101" y="209"/>
                    <a:pt x="101" y="210"/>
                  </a:cubicBezTo>
                  <a:cubicBezTo>
                    <a:pt x="101" y="210"/>
                    <a:pt x="101" y="210"/>
                    <a:pt x="101" y="210"/>
                  </a:cubicBezTo>
                  <a:cubicBezTo>
                    <a:pt x="101" y="211"/>
                    <a:pt x="100" y="212"/>
                    <a:pt x="99" y="212"/>
                  </a:cubicBezTo>
                  <a:cubicBezTo>
                    <a:pt x="99" y="212"/>
                    <a:pt x="99" y="212"/>
                    <a:pt x="99" y="212"/>
                  </a:cubicBezTo>
                  <a:cubicBezTo>
                    <a:pt x="97" y="212"/>
                    <a:pt x="96" y="212"/>
                    <a:pt x="95" y="212"/>
                  </a:cubicBezTo>
                  <a:close/>
                  <a:moveTo>
                    <a:pt x="110" y="210"/>
                  </a:moveTo>
                  <a:cubicBezTo>
                    <a:pt x="109" y="210"/>
                    <a:pt x="108" y="210"/>
                    <a:pt x="107" y="210"/>
                  </a:cubicBezTo>
                  <a:cubicBezTo>
                    <a:pt x="107" y="210"/>
                    <a:pt x="107" y="210"/>
                    <a:pt x="107" y="210"/>
                  </a:cubicBezTo>
                  <a:cubicBezTo>
                    <a:pt x="106" y="210"/>
                    <a:pt x="105" y="209"/>
                    <a:pt x="105" y="209"/>
                  </a:cubicBezTo>
                  <a:cubicBezTo>
                    <a:pt x="105" y="209"/>
                    <a:pt x="105" y="209"/>
                    <a:pt x="105" y="209"/>
                  </a:cubicBezTo>
                  <a:cubicBezTo>
                    <a:pt x="104" y="208"/>
                    <a:pt x="105" y="207"/>
                    <a:pt x="106" y="206"/>
                  </a:cubicBezTo>
                  <a:cubicBezTo>
                    <a:pt x="106" y="206"/>
                    <a:pt x="106" y="206"/>
                    <a:pt x="106" y="206"/>
                  </a:cubicBezTo>
                  <a:cubicBezTo>
                    <a:pt x="106" y="206"/>
                    <a:pt x="106" y="206"/>
                    <a:pt x="106" y="206"/>
                  </a:cubicBezTo>
                  <a:cubicBezTo>
                    <a:pt x="106" y="206"/>
                    <a:pt x="107" y="206"/>
                    <a:pt x="108" y="206"/>
                  </a:cubicBezTo>
                  <a:cubicBezTo>
                    <a:pt x="108" y="206"/>
                    <a:pt x="108" y="206"/>
                    <a:pt x="108" y="206"/>
                  </a:cubicBezTo>
                  <a:cubicBezTo>
                    <a:pt x="108" y="206"/>
                    <a:pt x="109" y="206"/>
                    <a:pt x="110" y="206"/>
                  </a:cubicBezTo>
                  <a:cubicBezTo>
                    <a:pt x="110" y="206"/>
                    <a:pt x="110" y="206"/>
                    <a:pt x="110" y="206"/>
                  </a:cubicBezTo>
                  <a:cubicBezTo>
                    <a:pt x="111" y="206"/>
                    <a:pt x="111" y="206"/>
                    <a:pt x="111" y="206"/>
                  </a:cubicBezTo>
                  <a:cubicBezTo>
                    <a:pt x="113" y="206"/>
                    <a:pt x="114" y="206"/>
                    <a:pt x="115" y="205"/>
                  </a:cubicBezTo>
                  <a:cubicBezTo>
                    <a:pt x="115" y="205"/>
                    <a:pt x="115" y="205"/>
                    <a:pt x="115" y="205"/>
                  </a:cubicBezTo>
                  <a:cubicBezTo>
                    <a:pt x="117" y="204"/>
                    <a:pt x="117" y="204"/>
                    <a:pt x="117" y="204"/>
                  </a:cubicBezTo>
                  <a:cubicBezTo>
                    <a:pt x="117" y="204"/>
                    <a:pt x="119" y="204"/>
                    <a:pt x="119" y="205"/>
                  </a:cubicBezTo>
                  <a:cubicBezTo>
                    <a:pt x="119" y="205"/>
                    <a:pt x="119" y="205"/>
                    <a:pt x="119" y="205"/>
                  </a:cubicBezTo>
                  <a:cubicBezTo>
                    <a:pt x="120" y="206"/>
                    <a:pt x="120" y="207"/>
                    <a:pt x="119" y="207"/>
                  </a:cubicBezTo>
                  <a:cubicBezTo>
                    <a:pt x="119" y="207"/>
                    <a:pt x="119" y="207"/>
                    <a:pt x="119" y="207"/>
                  </a:cubicBezTo>
                  <a:cubicBezTo>
                    <a:pt x="117" y="209"/>
                    <a:pt x="117" y="209"/>
                    <a:pt x="117" y="209"/>
                  </a:cubicBezTo>
                  <a:cubicBezTo>
                    <a:pt x="115" y="210"/>
                    <a:pt x="113" y="210"/>
                    <a:pt x="111" y="210"/>
                  </a:cubicBezTo>
                  <a:cubicBezTo>
                    <a:pt x="111" y="210"/>
                    <a:pt x="111" y="210"/>
                    <a:pt x="111" y="210"/>
                  </a:cubicBezTo>
                  <a:cubicBezTo>
                    <a:pt x="110" y="210"/>
                    <a:pt x="110" y="210"/>
                    <a:pt x="110" y="210"/>
                  </a:cubicBezTo>
                  <a:close/>
                  <a:moveTo>
                    <a:pt x="126" y="200"/>
                  </a:moveTo>
                  <a:cubicBezTo>
                    <a:pt x="125" y="199"/>
                    <a:pt x="126" y="198"/>
                    <a:pt x="126" y="197"/>
                  </a:cubicBezTo>
                  <a:cubicBezTo>
                    <a:pt x="126" y="197"/>
                    <a:pt x="126" y="197"/>
                    <a:pt x="126" y="197"/>
                  </a:cubicBezTo>
                  <a:cubicBezTo>
                    <a:pt x="136" y="190"/>
                    <a:pt x="136" y="190"/>
                    <a:pt x="136" y="190"/>
                  </a:cubicBezTo>
                  <a:cubicBezTo>
                    <a:pt x="137" y="190"/>
                    <a:pt x="138" y="190"/>
                    <a:pt x="139" y="191"/>
                  </a:cubicBezTo>
                  <a:cubicBezTo>
                    <a:pt x="139" y="191"/>
                    <a:pt x="139" y="191"/>
                    <a:pt x="139" y="191"/>
                  </a:cubicBezTo>
                  <a:cubicBezTo>
                    <a:pt x="140" y="192"/>
                    <a:pt x="139" y="193"/>
                    <a:pt x="139" y="194"/>
                  </a:cubicBezTo>
                  <a:cubicBezTo>
                    <a:pt x="139" y="194"/>
                    <a:pt x="139" y="194"/>
                    <a:pt x="139" y="194"/>
                  </a:cubicBezTo>
                  <a:cubicBezTo>
                    <a:pt x="129" y="201"/>
                    <a:pt x="129" y="201"/>
                    <a:pt x="129" y="201"/>
                  </a:cubicBezTo>
                  <a:cubicBezTo>
                    <a:pt x="128" y="201"/>
                    <a:pt x="128" y="201"/>
                    <a:pt x="128" y="201"/>
                  </a:cubicBezTo>
                  <a:cubicBezTo>
                    <a:pt x="128" y="201"/>
                    <a:pt x="128" y="201"/>
                    <a:pt x="128" y="201"/>
                  </a:cubicBezTo>
                  <a:cubicBezTo>
                    <a:pt x="127" y="201"/>
                    <a:pt x="126" y="201"/>
                    <a:pt x="126" y="200"/>
                  </a:cubicBezTo>
                  <a:close/>
                  <a:moveTo>
                    <a:pt x="83" y="196"/>
                  </a:moveTo>
                  <a:cubicBezTo>
                    <a:pt x="73" y="190"/>
                    <a:pt x="73" y="190"/>
                    <a:pt x="73" y="190"/>
                  </a:cubicBezTo>
                  <a:cubicBezTo>
                    <a:pt x="72" y="189"/>
                    <a:pt x="72" y="188"/>
                    <a:pt x="72" y="187"/>
                  </a:cubicBezTo>
                  <a:cubicBezTo>
                    <a:pt x="72" y="187"/>
                    <a:pt x="72" y="187"/>
                    <a:pt x="72" y="187"/>
                  </a:cubicBezTo>
                  <a:cubicBezTo>
                    <a:pt x="73" y="186"/>
                    <a:pt x="74" y="186"/>
                    <a:pt x="75" y="187"/>
                  </a:cubicBezTo>
                  <a:cubicBezTo>
                    <a:pt x="75" y="187"/>
                    <a:pt x="75" y="187"/>
                    <a:pt x="75" y="187"/>
                  </a:cubicBezTo>
                  <a:cubicBezTo>
                    <a:pt x="85" y="193"/>
                    <a:pt x="85" y="193"/>
                    <a:pt x="85" y="193"/>
                  </a:cubicBezTo>
                  <a:cubicBezTo>
                    <a:pt x="86" y="193"/>
                    <a:pt x="86" y="194"/>
                    <a:pt x="86" y="195"/>
                  </a:cubicBezTo>
                  <a:cubicBezTo>
                    <a:pt x="86" y="195"/>
                    <a:pt x="86" y="195"/>
                    <a:pt x="86" y="195"/>
                  </a:cubicBezTo>
                  <a:cubicBezTo>
                    <a:pt x="86" y="196"/>
                    <a:pt x="85" y="196"/>
                    <a:pt x="84" y="196"/>
                  </a:cubicBezTo>
                  <a:cubicBezTo>
                    <a:pt x="84" y="196"/>
                    <a:pt x="84" y="196"/>
                    <a:pt x="84" y="196"/>
                  </a:cubicBezTo>
                  <a:cubicBezTo>
                    <a:pt x="84" y="196"/>
                    <a:pt x="83" y="196"/>
                    <a:pt x="83" y="196"/>
                  </a:cubicBezTo>
                  <a:close/>
                  <a:moveTo>
                    <a:pt x="146" y="186"/>
                  </a:moveTo>
                  <a:cubicBezTo>
                    <a:pt x="145" y="185"/>
                    <a:pt x="145" y="184"/>
                    <a:pt x="146" y="184"/>
                  </a:cubicBezTo>
                  <a:cubicBezTo>
                    <a:pt x="146" y="184"/>
                    <a:pt x="146" y="184"/>
                    <a:pt x="146" y="184"/>
                  </a:cubicBezTo>
                  <a:cubicBezTo>
                    <a:pt x="156" y="177"/>
                    <a:pt x="156" y="177"/>
                    <a:pt x="156" y="177"/>
                  </a:cubicBezTo>
                  <a:cubicBezTo>
                    <a:pt x="157" y="176"/>
                    <a:pt x="158" y="176"/>
                    <a:pt x="159" y="177"/>
                  </a:cubicBezTo>
                  <a:cubicBezTo>
                    <a:pt x="159" y="177"/>
                    <a:pt x="159" y="177"/>
                    <a:pt x="159" y="177"/>
                  </a:cubicBezTo>
                  <a:cubicBezTo>
                    <a:pt x="159" y="178"/>
                    <a:pt x="159" y="179"/>
                    <a:pt x="158" y="180"/>
                  </a:cubicBezTo>
                  <a:cubicBezTo>
                    <a:pt x="158" y="180"/>
                    <a:pt x="158" y="180"/>
                    <a:pt x="158" y="180"/>
                  </a:cubicBezTo>
                  <a:cubicBezTo>
                    <a:pt x="148" y="187"/>
                    <a:pt x="148" y="187"/>
                    <a:pt x="148" y="187"/>
                  </a:cubicBezTo>
                  <a:cubicBezTo>
                    <a:pt x="148" y="187"/>
                    <a:pt x="148" y="187"/>
                    <a:pt x="147" y="187"/>
                  </a:cubicBezTo>
                  <a:cubicBezTo>
                    <a:pt x="147" y="187"/>
                    <a:pt x="147" y="187"/>
                    <a:pt x="147" y="187"/>
                  </a:cubicBezTo>
                  <a:cubicBezTo>
                    <a:pt x="147" y="187"/>
                    <a:pt x="146" y="187"/>
                    <a:pt x="146" y="186"/>
                  </a:cubicBezTo>
                  <a:close/>
                  <a:moveTo>
                    <a:pt x="62" y="184"/>
                  </a:moveTo>
                  <a:cubicBezTo>
                    <a:pt x="52" y="178"/>
                    <a:pt x="52" y="178"/>
                    <a:pt x="52" y="178"/>
                  </a:cubicBezTo>
                  <a:cubicBezTo>
                    <a:pt x="51" y="177"/>
                    <a:pt x="51" y="176"/>
                    <a:pt x="51" y="175"/>
                  </a:cubicBezTo>
                  <a:cubicBezTo>
                    <a:pt x="51" y="175"/>
                    <a:pt x="51" y="175"/>
                    <a:pt x="51" y="175"/>
                  </a:cubicBezTo>
                  <a:cubicBezTo>
                    <a:pt x="52" y="174"/>
                    <a:pt x="53" y="174"/>
                    <a:pt x="54" y="174"/>
                  </a:cubicBezTo>
                  <a:cubicBezTo>
                    <a:pt x="54" y="174"/>
                    <a:pt x="54" y="174"/>
                    <a:pt x="54" y="174"/>
                  </a:cubicBezTo>
                  <a:cubicBezTo>
                    <a:pt x="65" y="180"/>
                    <a:pt x="65" y="180"/>
                    <a:pt x="65" y="180"/>
                  </a:cubicBezTo>
                  <a:cubicBezTo>
                    <a:pt x="65" y="181"/>
                    <a:pt x="66" y="182"/>
                    <a:pt x="65" y="183"/>
                  </a:cubicBezTo>
                  <a:cubicBezTo>
                    <a:pt x="65" y="183"/>
                    <a:pt x="65" y="183"/>
                    <a:pt x="65" y="183"/>
                  </a:cubicBezTo>
                  <a:cubicBezTo>
                    <a:pt x="65" y="184"/>
                    <a:pt x="64" y="184"/>
                    <a:pt x="63" y="184"/>
                  </a:cubicBezTo>
                  <a:cubicBezTo>
                    <a:pt x="63" y="184"/>
                    <a:pt x="63" y="184"/>
                    <a:pt x="63" y="184"/>
                  </a:cubicBezTo>
                  <a:cubicBezTo>
                    <a:pt x="63" y="184"/>
                    <a:pt x="63" y="184"/>
                    <a:pt x="62" y="184"/>
                  </a:cubicBezTo>
                  <a:close/>
                  <a:moveTo>
                    <a:pt x="165" y="173"/>
                  </a:moveTo>
                  <a:cubicBezTo>
                    <a:pt x="165" y="172"/>
                    <a:pt x="165" y="171"/>
                    <a:pt x="166" y="170"/>
                  </a:cubicBezTo>
                  <a:cubicBezTo>
                    <a:pt x="166" y="170"/>
                    <a:pt x="166" y="170"/>
                    <a:pt x="166" y="170"/>
                  </a:cubicBezTo>
                  <a:cubicBezTo>
                    <a:pt x="176" y="163"/>
                    <a:pt x="176" y="163"/>
                    <a:pt x="176" y="163"/>
                  </a:cubicBezTo>
                  <a:cubicBezTo>
                    <a:pt x="177" y="162"/>
                    <a:pt x="178" y="163"/>
                    <a:pt x="179" y="164"/>
                  </a:cubicBezTo>
                  <a:cubicBezTo>
                    <a:pt x="179" y="164"/>
                    <a:pt x="179" y="164"/>
                    <a:pt x="179" y="164"/>
                  </a:cubicBezTo>
                  <a:cubicBezTo>
                    <a:pt x="179" y="164"/>
                    <a:pt x="179" y="166"/>
                    <a:pt x="178" y="166"/>
                  </a:cubicBezTo>
                  <a:cubicBezTo>
                    <a:pt x="178" y="166"/>
                    <a:pt x="178" y="166"/>
                    <a:pt x="178" y="166"/>
                  </a:cubicBezTo>
                  <a:cubicBezTo>
                    <a:pt x="168" y="173"/>
                    <a:pt x="168" y="173"/>
                    <a:pt x="168" y="173"/>
                  </a:cubicBezTo>
                  <a:cubicBezTo>
                    <a:pt x="168" y="173"/>
                    <a:pt x="167" y="174"/>
                    <a:pt x="167" y="174"/>
                  </a:cubicBezTo>
                  <a:cubicBezTo>
                    <a:pt x="167" y="174"/>
                    <a:pt x="167" y="174"/>
                    <a:pt x="167" y="174"/>
                  </a:cubicBezTo>
                  <a:cubicBezTo>
                    <a:pt x="166" y="174"/>
                    <a:pt x="166" y="173"/>
                    <a:pt x="165" y="173"/>
                  </a:cubicBezTo>
                  <a:close/>
                  <a:moveTo>
                    <a:pt x="42" y="172"/>
                  </a:moveTo>
                  <a:cubicBezTo>
                    <a:pt x="31" y="166"/>
                    <a:pt x="31" y="166"/>
                    <a:pt x="31" y="166"/>
                  </a:cubicBezTo>
                  <a:cubicBezTo>
                    <a:pt x="30" y="165"/>
                    <a:pt x="30" y="164"/>
                    <a:pt x="31" y="163"/>
                  </a:cubicBezTo>
                  <a:cubicBezTo>
                    <a:pt x="31" y="163"/>
                    <a:pt x="31" y="163"/>
                    <a:pt x="31" y="163"/>
                  </a:cubicBezTo>
                  <a:cubicBezTo>
                    <a:pt x="31" y="162"/>
                    <a:pt x="33" y="162"/>
                    <a:pt x="33" y="162"/>
                  </a:cubicBezTo>
                  <a:cubicBezTo>
                    <a:pt x="33" y="162"/>
                    <a:pt x="33" y="162"/>
                    <a:pt x="33" y="162"/>
                  </a:cubicBezTo>
                  <a:cubicBezTo>
                    <a:pt x="44" y="168"/>
                    <a:pt x="44" y="168"/>
                    <a:pt x="44" y="168"/>
                  </a:cubicBezTo>
                  <a:cubicBezTo>
                    <a:pt x="45" y="169"/>
                    <a:pt x="45" y="170"/>
                    <a:pt x="45" y="171"/>
                  </a:cubicBezTo>
                  <a:cubicBezTo>
                    <a:pt x="45" y="171"/>
                    <a:pt x="45" y="171"/>
                    <a:pt x="45" y="171"/>
                  </a:cubicBezTo>
                  <a:cubicBezTo>
                    <a:pt x="44" y="172"/>
                    <a:pt x="43" y="172"/>
                    <a:pt x="43" y="172"/>
                  </a:cubicBezTo>
                  <a:cubicBezTo>
                    <a:pt x="43" y="172"/>
                    <a:pt x="43" y="172"/>
                    <a:pt x="43" y="172"/>
                  </a:cubicBezTo>
                  <a:cubicBezTo>
                    <a:pt x="42" y="172"/>
                    <a:pt x="42" y="172"/>
                    <a:pt x="42" y="172"/>
                  </a:cubicBezTo>
                  <a:close/>
                  <a:moveTo>
                    <a:pt x="12" y="163"/>
                  </a:moveTo>
                  <a:cubicBezTo>
                    <a:pt x="12" y="163"/>
                    <a:pt x="11" y="162"/>
                    <a:pt x="11" y="162"/>
                  </a:cubicBezTo>
                  <a:cubicBezTo>
                    <a:pt x="11" y="162"/>
                    <a:pt x="11" y="162"/>
                    <a:pt x="11" y="162"/>
                  </a:cubicBezTo>
                  <a:cubicBezTo>
                    <a:pt x="10" y="162"/>
                    <a:pt x="10" y="162"/>
                    <a:pt x="10" y="162"/>
                  </a:cubicBezTo>
                  <a:cubicBezTo>
                    <a:pt x="10" y="162"/>
                    <a:pt x="10" y="162"/>
                    <a:pt x="10" y="162"/>
                  </a:cubicBezTo>
                  <a:cubicBezTo>
                    <a:pt x="9" y="161"/>
                    <a:pt x="8" y="160"/>
                    <a:pt x="9" y="159"/>
                  </a:cubicBezTo>
                  <a:cubicBezTo>
                    <a:pt x="9" y="159"/>
                    <a:pt x="9" y="159"/>
                    <a:pt x="9" y="159"/>
                  </a:cubicBezTo>
                  <a:cubicBezTo>
                    <a:pt x="9" y="158"/>
                    <a:pt x="10" y="158"/>
                    <a:pt x="11" y="158"/>
                  </a:cubicBezTo>
                  <a:cubicBezTo>
                    <a:pt x="11" y="158"/>
                    <a:pt x="11" y="158"/>
                    <a:pt x="11" y="158"/>
                  </a:cubicBezTo>
                  <a:cubicBezTo>
                    <a:pt x="12" y="158"/>
                    <a:pt x="12" y="158"/>
                    <a:pt x="12" y="158"/>
                  </a:cubicBezTo>
                  <a:cubicBezTo>
                    <a:pt x="12" y="158"/>
                    <a:pt x="12" y="158"/>
                    <a:pt x="12" y="158"/>
                  </a:cubicBezTo>
                  <a:cubicBezTo>
                    <a:pt x="12" y="159"/>
                    <a:pt x="13" y="159"/>
                    <a:pt x="13" y="159"/>
                  </a:cubicBezTo>
                  <a:cubicBezTo>
                    <a:pt x="13" y="159"/>
                    <a:pt x="13" y="159"/>
                    <a:pt x="13" y="159"/>
                  </a:cubicBezTo>
                  <a:cubicBezTo>
                    <a:pt x="14" y="159"/>
                    <a:pt x="15" y="159"/>
                    <a:pt x="16" y="159"/>
                  </a:cubicBezTo>
                  <a:cubicBezTo>
                    <a:pt x="16" y="159"/>
                    <a:pt x="16" y="159"/>
                    <a:pt x="16" y="159"/>
                  </a:cubicBezTo>
                  <a:cubicBezTo>
                    <a:pt x="17" y="159"/>
                    <a:pt x="18" y="159"/>
                    <a:pt x="19" y="159"/>
                  </a:cubicBezTo>
                  <a:cubicBezTo>
                    <a:pt x="19" y="159"/>
                    <a:pt x="19" y="159"/>
                    <a:pt x="19" y="159"/>
                  </a:cubicBezTo>
                  <a:cubicBezTo>
                    <a:pt x="19" y="159"/>
                    <a:pt x="19" y="159"/>
                    <a:pt x="19" y="159"/>
                  </a:cubicBezTo>
                  <a:cubicBezTo>
                    <a:pt x="19" y="159"/>
                    <a:pt x="19" y="159"/>
                    <a:pt x="19" y="159"/>
                  </a:cubicBezTo>
                  <a:cubicBezTo>
                    <a:pt x="20" y="158"/>
                    <a:pt x="21" y="158"/>
                    <a:pt x="21" y="158"/>
                  </a:cubicBezTo>
                  <a:cubicBezTo>
                    <a:pt x="21" y="158"/>
                    <a:pt x="21" y="158"/>
                    <a:pt x="21" y="158"/>
                  </a:cubicBezTo>
                  <a:cubicBezTo>
                    <a:pt x="22" y="157"/>
                    <a:pt x="23" y="158"/>
                    <a:pt x="24" y="159"/>
                  </a:cubicBezTo>
                  <a:cubicBezTo>
                    <a:pt x="24" y="159"/>
                    <a:pt x="24" y="159"/>
                    <a:pt x="24" y="159"/>
                  </a:cubicBezTo>
                  <a:cubicBezTo>
                    <a:pt x="24" y="160"/>
                    <a:pt x="24" y="161"/>
                    <a:pt x="23" y="161"/>
                  </a:cubicBezTo>
                  <a:cubicBezTo>
                    <a:pt x="23" y="161"/>
                    <a:pt x="23" y="161"/>
                    <a:pt x="23" y="161"/>
                  </a:cubicBezTo>
                  <a:cubicBezTo>
                    <a:pt x="22" y="162"/>
                    <a:pt x="21" y="162"/>
                    <a:pt x="20" y="162"/>
                  </a:cubicBezTo>
                  <a:cubicBezTo>
                    <a:pt x="20" y="162"/>
                    <a:pt x="20" y="162"/>
                    <a:pt x="20" y="162"/>
                  </a:cubicBezTo>
                  <a:cubicBezTo>
                    <a:pt x="20" y="163"/>
                    <a:pt x="20" y="163"/>
                    <a:pt x="20" y="163"/>
                  </a:cubicBezTo>
                  <a:cubicBezTo>
                    <a:pt x="20" y="163"/>
                    <a:pt x="20" y="163"/>
                    <a:pt x="20" y="163"/>
                  </a:cubicBezTo>
                  <a:cubicBezTo>
                    <a:pt x="18" y="163"/>
                    <a:pt x="17" y="163"/>
                    <a:pt x="16" y="163"/>
                  </a:cubicBezTo>
                  <a:cubicBezTo>
                    <a:pt x="16" y="163"/>
                    <a:pt x="16" y="163"/>
                    <a:pt x="16" y="163"/>
                  </a:cubicBezTo>
                  <a:cubicBezTo>
                    <a:pt x="15" y="163"/>
                    <a:pt x="13" y="163"/>
                    <a:pt x="12" y="163"/>
                  </a:cubicBezTo>
                  <a:close/>
                  <a:moveTo>
                    <a:pt x="185" y="159"/>
                  </a:moveTo>
                  <a:cubicBezTo>
                    <a:pt x="184" y="158"/>
                    <a:pt x="185" y="157"/>
                    <a:pt x="186" y="156"/>
                  </a:cubicBezTo>
                  <a:cubicBezTo>
                    <a:pt x="186" y="156"/>
                    <a:pt x="186" y="156"/>
                    <a:pt x="186" y="156"/>
                  </a:cubicBezTo>
                  <a:cubicBezTo>
                    <a:pt x="195" y="149"/>
                    <a:pt x="195" y="149"/>
                    <a:pt x="195" y="149"/>
                  </a:cubicBezTo>
                  <a:cubicBezTo>
                    <a:pt x="196" y="149"/>
                    <a:pt x="198" y="149"/>
                    <a:pt x="198" y="150"/>
                  </a:cubicBezTo>
                  <a:cubicBezTo>
                    <a:pt x="198" y="150"/>
                    <a:pt x="198" y="150"/>
                    <a:pt x="198" y="150"/>
                  </a:cubicBezTo>
                  <a:cubicBezTo>
                    <a:pt x="199" y="151"/>
                    <a:pt x="199" y="152"/>
                    <a:pt x="198" y="153"/>
                  </a:cubicBezTo>
                  <a:cubicBezTo>
                    <a:pt x="198" y="153"/>
                    <a:pt x="198" y="153"/>
                    <a:pt x="198" y="153"/>
                  </a:cubicBezTo>
                  <a:cubicBezTo>
                    <a:pt x="188" y="160"/>
                    <a:pt x="188" y="160"/>
                    <a:pt x="188" y="160"/>
                  </a:cubicBezTo>
                  <a:cubicBezTo>
                    <a:pt x="188" y="160"/>
                    <a:pt x="187" y="160"/>
                    <a:pt x="187" y="160"/>
                  </a:cubicBezTo>
                  <a:cubicBezTo>
                    <a:pt x="187" y="160"/>
                    <a:pt x="187" y="160"/>
                    <a:pt x="187" y="160"/>
                  </a:cubicBezTo>
                  <a:cubicBezTo>
                    <a:pt x="186" y="160"/>
                    <a:pt x="185" y="160"/>
                    <a:pt x="185" y="159"/>
                  </a:cubicBezTo>
                  <a:close/>
                  <a:moveTo>
                    <a:pt x="1" y="152"/>
                  </a:moveTo>
                  <a:cubicBezTo>
                    <a:pt x="1" y="152"/>
                    <a:pt x="1" y="152"/>
                    <a:pt x="1" y="151"/>
                  </a:cubicBezTo>
                  <a:cubicBezTo>
                    <a:pt x="1" y="151"/>
                    <a:pt x="1" y="151"/>
                    <a:pt x="1" y="151"/>
                  </a:cubicBezTo>
                  <a:cubicBezTo>
                    <a:pt x="1" y="151"/>
                    <a:pt x="0" y="150"/>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8"/>
                    <a:pt x="0" y="148"/>
                  </a:cubicBezTo>
                  <a:cubicBezTo>
                    <a:pt x="0" y="148"/>
                    <a:pt x="0" y="148"/>
                    <a:pt x="0" y="148"/>
                  </a:cubicBezTo>
                  <a:cubicBezTo>
                    <a:pt x="0" y="148"/>
                    <a:pt x="0" y="148"/>
                    <a:pt x="0" y="147"/>
                  </a:cubicBezTo>
                  <a:cubicBezTo>
                    <a:pt x="0" y="147"/>
                    <a:pt x="0" y="147"/>
                    <a:pt x="0" y="147"/>
                  </a:cubicBezTo>
                  <a:cubicBezTo>
                    <a:pt x="0" y="139"/>
                    <a:pt x="0" y="139"/>
                    <a:pt x="0" y="139"/>
                  </a:cubicBezTo>
                  <a:cubicBezTo>
                    <a:pt x="0" y="138"/>
                    <a:pt x="1" y="137"/>
                    <a:pt x="2" y="137"/>
                  </a:cubicBezTo>
                  <a:cubicBezTo>
                    <a:pt x="2" y="137"/>
                    <a:pt x="2" y="137"/>
                    <a:pt x="2" y="137"/>
                  </a:cubicBezTo>
                  <a:cubicBezTo>
                    <a:pt x="3" y="137"/>
                    <a:pt x="4" y="138"/>
                    <a:pt x="4" y="139"/>
                  </a:cubicBezTo>
                  <a:cubicBezTo>
                    <a:pt x="4" y="139"/>
                    <a:pt x="4" y="139"/>
                    <a:pt x="4" y="139"/>
                  </a:cubicBezTo>
                  <a:cubicBezTo>
                    <a:pt x="4" y="147"/>
                    <a:pt x="4" y="147"/>
                    <a:pt x="4" y="147"/>
                  </a:cubicBezTo>
                  <a:cubicBezTo>
                    <a:pt x="4" y="147"/>
                    <a:pt x="4" y="148"/>
                    <a:pt x="4" y="148"/>
                  </a:cubicBezTo>
                  <a:cubicBezTo>
                    <a:pt x="4" y="148"/>
                    <a:pt x="4" y="148"/>
                    <a:pt x="4" y="148"/>
                  </a:cubicBezTo>
                  <a:cubicBezTo>
                    <a:pt x="4" y="148"/>
                    <a:pt x="4" y="148"/>
                    <a:pt x="4" y="148"/>
                  </a:cubicBezTo>
                  <a:cubicBezTo>
                    <a:pt x="4" y="148"/>
                    <a:pt x="4" y="148"/>
                    <a:pt x="4" y="148"/>
                  </a:cubicBezTo>
                  <a:cubicBezTo>
                    <a:pt x="4" y="149"/>
                    <a:pt x="4" y="149"/>
                    <a:pt x="4" y="149"/>
                  </a:cubicBezTo>
                  <a:cubicBezTo>
                    <a:pt x="4" y="149"/>
                    <a:pt x="4" y="149"/>
                    <a:pt x="4" y="149"/>
                  </a:cubicBezTo>
                  <a:cubicBezTo>
                    <a:pt x="4" y="149"/>
                    <a:pt x="4" y="149"/>
                    <a:pt x="4" y="149"/>
                  </a:cubicBezTo>
                  <a:cubicBezTo>
                    <a:pt x="4" y="149"/>
                    <a:pt x="4" y="149"/>
                    <a:pt x="4" y="149"/>
                  </a:cubicBezTo>
                  <a:cubicBezTo>
                    <a:pt x="4" y="149"/>
                    <a:pt x="4" y="150"/>
                    <a:pt x="5" y="150"/>
                  </a:cubicBezTo>
                  <a:cubicBezTo>
                    <a:pt x="5" y="150"/>
                    <a:pt x="5" y="150"/>
                    <a:pt x="5" y="150"/>
                  </a:cubicBezTo>
                  <a:cubicBezTo>
                    <a:pt x="5" y="150"/>
                    <a:pt x="5" y="151"/>
                    <a:pt x="5" y="151"/>
                  </a:cubicBezTo>
                  <a:cubicBezTo>
                    <a:pt x="5" y="151"/>
                    <a:pt x="5" y="151"/>
                    <a:pt x="5" y="151"/>
                  </a:cubicBezTo>
                  <a:cubicBezTo>
                    <a:pt x="5" y="152"/>
                    <a:pt x="4" y="153"/>
                    <a:pt x="3" y="153"/>
                  </a:cubicBezTo>
                  <a:cubicBezTo>
                    <a:pt x="3" y="153"/>
                    <a:pt x="3" y="153"/>
                    <a:pt x="3" y="153"/>
                  </a:cubicBezTo>
                  <a:cubicBezTo>
                    <a:pt x="3" y="153"/>
                    <a:pt x="3" y="153"/>
                    <a:pt x="3" y="153"/>
                  </a:cubicBezTo>
                  <a:cubicBezTo>
                    <a:pt x="3" y="153"/>
                    <a:pt x="3" y="153"/>
                    <a:pt x="3" y="153"/>
                  </a:cubicBezTo>
                  <a:cubicBezTo>
                    <a:pt x="2" y="153"/>
                    <a:pt x="1" y="153"/>
                    <a:pt x="1" y="152"/>
                  </a:cubicBezTo>
                  <a:close/>
                  <a:moveTo>
                    <a:pt x="199" y="141"/>
                  </a:moveTo>
                  <a:cubicBezTo>
                    <a:pt x="199" y="129"/>
                    <a:pt x="199" y="129"/>
                    <a:pt x="199" y="129"/>
                  </a:cubicBezTo>
                  <a:cubicBezTo>
                    <a:pt x="199" y="128"/>
                    <a:pt x="200" y="127"/>
                    <a:pt x="201" y="127"/>
                  </a:cubicBezTo>
                  <a:cubicBezTo>
                    <a:pt x="201" y="127"/>
                    <a:pt x="201" y="127"/>
                    <a:pt x="201" y="127"/>
                  </a:cubicBezTo>
                  <a:cubicBezTo>
                    <a:pt x="203" y="127"/>
                    <a:pt x="203" y="128"/>
                    <a:pt x="203" y="129"/>
                  </a:cubicBezTo>
                  <a:cubicBezTo>
                    <a:pt x="203" y="129"/>
                    <a:pt x="203" y="129"/>
                    <a:pt x="203" y="129"/>
                  </a:cubicBezTo>
                  <a:cubicBezTo>
                    <a:pt x="203" y="141"/>
                    <a:pt x="203" y="141"/>
                    <a:pt x="203" y="141"/>
                  </a:cubicBezTo>
                  <a:cubicBezTo>
                    <a:pt x="203" y="142"/>
                    <a:pt x="203" y="143"/>
                    <a:pt x="201" y="143"/>
                  </a:cubicBezTo>
                  <a:cubicBezTo>
                    <a:pt x="201" y="143"/>
                    <a:pt x="201" y="143"/>
                    <a:pt x="201" y="143"/>
                  </a:cubicBezTo>
                  <a:cubicBezTo>
                    <a:pt x="200" y="143"/>
                    <a:pt x="199" y="142"/>
                    <a:pt x="199" y="141"/>
                  </a:cubicBezTo>
                  <a:close/>
                  <a:moveTo>
                    <a:pt x="2" y="129"/>
                  </a:moveTo>
                  <a:cubicBezTo>
                    <a:pt x="1" y="129"/>
                    <a:pt x="0" y="129"/>
                    <a:pt x="0" y="127"/>
                  </a:cubicBezTo>
                  <a:cubicBezTo>
                    <a:pt x="0" y="127"/>
                    <a:pt x="0" y="127"/>
                    <a:pt x="0" y="127"/>
                  </a:cubicBezTo>
                  <a:cubicBezTo>
                    <a:pt x="0" y="127"/>
                    <a:pt x="0" y="126"/>
                    <a:pt x="0" y="125"/>
                  </a:cubicBezTo>
                  <a:cubicBezTo>
                    <a:pt x="0" y="125"/>
                    <a:pt x="0" y="125"/>
                    <a:pt x="0" y="125"/>
                  </a:cubicBezTo>
                  <a:cubicBezTo>
                    <a:pt x="0" y="125"/>
                    <a:pt x="1" y="124"/>
                    <a:pt x="1" y="124"/>
                  </a:cubicBezTo>
                  <a:cubicBezTo>
                    <a:pt x="1" y="124"/>
                    <a:pt x="1" y="124"/>
                    <a:pt x="1" y="124"/>
                  </a:cubicBezTo>
                  <a:cubicBezTo>
                    <a:pt x="1" y="124"/>
                    <a:pt x="1" y="124"/>
                    <a:pt x="1" y="124"/>
                  </a:cubicBezTo>
                  <a:cubicBezTo>
                    <a:pt x="1" y="124"/>
                    <a:pt x="1" y="124"/>
                    <a:pt x="1" y="124"/>
                  </a:cubicBezTo>
                  <a:cubicBezTo>
                    <a:pt x="1" y="124"/>
                    <a:pt x="1" y="124"/>
                    <a:pt x="1" y="124"/>
                  </a:cubicBezTo>
                  <a:cubicBezTo>
                    <a:pt x="1" y="124"/>
                    <a:pt x="1" y="124"/>
                    <a:pt x="1" y="124"/>
                  </a:cubicBezTo>
                  <a:cubicBezTo>
                    <a:pt x="1" y="124"/>
                    <a:pt x="1" y="124"/>
                    <a:pt x="1" y="124"/>
                  </a:cubicBezTo>
                  <a:cubicBezTo>
                    <a:pt x="1" y="124"/>
                    <a:pt x="1" y="124"/>
                    <a:pt x="1" y="124"/>
                  </a:cubicBezTo>
                  <a:cubicBezTo>
                    <a:pt x="1" y="123"/>
                    <a:pt x="1" y="123"/>
                    <a:pt x="1" y="123"/>
                  </a:cubicBezTo>
                  <a:cubicBezTo>
                    <a:pt x="1" y="123"/>
                    <a:pt x="1" y="123"/>
                    <a:pt x="1" y="123"/>
                  </a:cubicBezTo>
                  <a:cubicBezTo>
                    <a:pt x="1" y="122"/>
                    <a:pt x="2" y="121"/>
                    <a:pt x="2" y="120"/>
                  </a:cubicBezTo>
                  <a:cubicBezTo>
                    <a:pt x="2" y="120"/>
                    <a:pt x="2" y="120"/>
                    <a:pt x="2" y="120"/>
                  </a:cubicBezTo>
                  <a:cubicBezTo>
                    <a:pt x="2" y="120"/>
                    <a:pt x="2" y="120"/>
                    <a:pt x="2" y="120"/>
                  </a:cubicBezTo>
                  <a:cubicBezTo>
                    <a:pt x="2" y="120"/>
                    <a:pt x="2" y="120"/>
                    <a:pt x="2" y="120"/>
                  </a:cubicBezTo>
                  <a:cubicBezTo>
                    <a:pt x="2" y="119"/>
                    <a:pt x="3" y="119"/>
                    <a:pt x="3" y="119"/>
                  </a:cubicBezTo>
                  <a:cubicBezTo>
                    <a:pt x="3" y="119"/>
                    <a:pt x="3" y="119"/>
                    <a:pt x="3" y="119"/>
                  </a:cubicBezTo>
                  <a:cubicBezTo>
                    <a:pt x="3" y="119"/>
                    <a:pt x="3" y="118"/>
                    <a:pt x="4" y="118"/>
                  </a:cubicBezTo>
                  <a:cubicBezTo>
                    <a:pt x="4" y="118"/>
                    <a:pt x="4" y="118"/>
                    <a:pt x="4" y="118"/>
                  </a:cubicBezTo>
                  <a:cubicBezTo>
                    <a:pt x="4" y="117"/>
                    <a:pt x="4" y="117"/>
                    <a:pt x="4" y="117"/>
                  </a:cubicBezTo>
                  <a:cubicBezTo>
                    <a:pt x="4" y="117"/>
                    <a:pt x="4" y="117"/>
                    <a:pt x="4" y="117"/>
                  </a:cubicBezTo>
                  <a:cubicBezTo>
                    <a:pt x="5" y="117"/>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6" y="115"/>
                    <a:pt x="8" y="115"/>
                    <a:pt x="8" y="116"/>
                  </a:cubicBezTo>
                  <a:cubicBezTo>
                    <a:pt x="8" y="116"/>
                    <a:pt x="8" y="116"/>
                    <a:pt x="8" y="116"/>
                  </a:cubicBezTo>
                  <a:cubicBezTo>
                    <a:pt x="9" y="117"/>
                    <a:pt x="9" y="118"/>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7" y="119"/>
                    <a:pt x="7" y="120"/>
                  </a:cubicBezTo>
                  <a:cubicBezTo>
                    <a:pt x="7" y="120"/>
                    <a:pt x="7" y="120"/>
                    <a:pt x="7" y="120"/>
                  </a:cubicBezTo>
                  <a:cubicBezTo>
                    <a:pt x="7" y="120"/>
                    <a:pt x="7" y="120"/>
                    <a:pt x="7" y="120"/>
                  </a:cubicBezTo>
                  <a:cubicBezTo>
                    <a:pt x="7" y="120"/>
                    <a:pt x="7" y="120"/>
                    <a:pt x="7" y="120"/>
                  </a:cubicBezTo>
                  <a:cubicBezTo>
                    <a:pt x="7" y="120"/>
                    <a:pt x="6" y="121"/>
                    <a:pt x="6" y="121"/>
                  </a:cubicBezTo>
                  <a:cubicBezTo>
                    <a:pt x="6" y="121"/>
                    <a:pt x="6" y="121"/>
                    <a:pt x="6" y="121"/>
                  </a:cubicBezTo>
                  <a:cubicBezTo>
                    <a:pt x="6" y="121"/>
                    <a:pt x="6" y="122"/>
                    <a:pt x="6" y="122"/>
                  </a:cubicBezTo>
                  <a:cubicBezTo>
                    <a:pt x="6" y="122"/>
                    <a:pt x="6" y="122"/>
                    <a:pt x="6" y="122"/>
                  </a:cubicBezTo>
                  <a:cubicBezTo>
                    <a:pt x="6" y="122"/>
                    <a:pt x="6" y="122"/>
                    <a:pt x="6" y="122"/>
                  </a:cubicBezTo>
                  <a:cubicBezTo>
                    <a:pt x="6" y="122"/>
                    <a:pt x="6" y="122"/>
                    <a:pt x="6" y="122"/>
                  </a:cubicBezTo>
                  <a:cubicBezTo>
                    <a:pt x="5" y="123"/>
                    <a:pt x="5" y="123"/>
                    <a:pt x="5" y="124"/>
                  </a:cubicBezTo>
                  <a:cubicBezTo>
                    <a:pt x="5" y="124"/>
                    <a:pt x="5" y="124"/>
                    <a:pt x="5" y="124"/>
                  </a:cubicBezTo>
                  <a:cubicBezTo>
                    <a:pt x="5" y="124"/>
                    <a:pt x="5" y="125"/>
                    <a:pt x="5" y="125"/>
                  </a:cubicBezTo>
                  <a:cubicBezTo>
                    <a:pt x="5" y="125"/>
                    <a:pt x="5" y="125"/>
                    <a:pt x="5" y="125"/>
                  </a:cubicBezTo>
                  <a:cubicBezTo>
                    <a:pt x="5" y="125"/>
                    <a:pt x="5" y="125"/>
                    <a:pt x="5" y="125"/>
                  </a:cubicBezTo>
                  <a:cubicBezTo>
                    <a:pt x="5" y="125"/>
                    <a:pt x="5" y="125"/>
                    <a:pt x="5" y="125"/>
                  </a:cubicBezTo>
                  <a:cubicBezTo>
                    <a:pt x="5" y="125"/>
                    <a:pt x="5" y="125"/>
                    <a:pt x="5" y="125"/>
                  </a:cubicBezTo>
                  <a:cubicBezTo>
                    <a:pt x="5" y="125"/>
                    <a:pt x="5" y="125"/>
                    <a:pt x="5" y="125"/>
                  </a:cubicBezTo>
                  <a:cubicBezTo>
                    <a:pt x="5" y="125"/>
                    <a:pt x="5" y="125"/>
                    <a:pt x="5" y="125"/>
                  </a:cubicBezTo>
                  <a:cubicBezTo>
                    <a:pt x="5" y="125"/>
                    <a:pt x="5" y="125"/>
                    <a:pt x="5" y="125"/>
                  </a:cubicBezTo>
                  <a:cubicBezTo>
                    <a:pt x="4" y="125"/>
                    <a:pt x="4" y="126"/>
                    <a:pt x="4" y="126"/>
                  </a:cubicBezTo>
                  <a:cubicBezTo>
                    <a:pt x="4" y="126"/>
                    <a:pt x="4" y="126"/>
                    <a:pt x="4" y="126"/>
                  </a:cubicBezTo>
                  <a:cubicBezTo>
                    <a:pt x="4" y="126"/>
                    <a:pt x="4" y="127"/>
                    <a:pt x="4" y="127"/>
                  </a:cubicBezTo>
                  <a:cubicBezTo>
                    <a:pt x="4" y="127"/>
                    <a:pt x="4" y="127"/>
                    <a:pt x="4" y="127"/>
                  </a:cubicBezTo>
                  <a:cubicBezTo>
                    <a:pt x="4" y="129"/>
                    <a:pt x="3" y="129"/>
                    <a:pt x="2" y="129"/>
                  </a:cubicBezTo>
                  <a:cubicBezTo>
                    <a:pt x="2" y="129"/>
                    <a:pt x="2" y="129"/>
                    <a:pt x="2" y="129"/>
                  </a:cubicBezTo>
                  <a:cubicBezTo>
                    <a:pt x="2" y="129"/>
                    <a:pt x="2" y="129"/>
                    <a:pt x="2" y="129"/>
                  </a:cubicBezTo>
                  <a:close/>
                  <a:moveTo>
                    <a:pt x="199" y="117"/>
                  </a:moveTo>
                  <a:cubicBezTo>
                    <a:pt x="199" y="115"/>
                    <a:pt x="199" y="115"/>
                    <a:pt x="199" y="115"/>
                  </a:cubicBezTo>
                  <a:cubicBezTo>
                    <a:pt x="199" y="113"/>
                    <a:pt x="198" y="111"/>
                    <a:pt x="196" y="110"/>
                  </a:cubicBezTo>
                  <a:cubicBezTo>
                    <a:pt x="196" y="110"/>
                    <a:pt x="196" y="110"/>
                    <a:pt x="196" y="110"/>
                  </a:cubicBezTo>
                  <a:cubicBezTo>
                    <a:pt x="195" y="109"/>
                    <a:pt x="195" y="109"/>
                    <a:pt x="195" y="109"/>
                  </a:cubicBezTo>
                  <a:cubicBezTo>
                    <a:pt x="194" y="108"/>
                    <a:pt x="194" y="107"/>
                    <a:pt x="194" y="106"/>
                  </a:cubicBezTo>
                  <a:cubicBezTo>
                    <a:pt x="194" y="106"/>
                    <a:pt x="194" y="106"/>
                    <a:pt x="194" y="106"/>
                  </a:cubicBezTo>
                  <a:cubicBezTo>
                    <a:pt x="195" y="105"/>
                    <a:pt x="196" y="105"/>
                    <a:pt x="197" y="105"/>
                  </a:cubicBezTo>
                  <a:cubicBezTo>
                    <a:pt x="197" y="105"/>
                    <a:pt x="197" y="105"/>
                    <a:pt x="197" y="105"/>
                  </a:cubicBezTo>
                  <a:cubicBezTo>
                    <a:pt x="198" y="106"/>
                    <a:pt x="198" y="106"/>
                    <a:pt x="198" y="106"/>
                  </a:cubicBezTo>
                  <a:cubicBezTo>
                    <a:pt x="202" y="108"/>
                    <a:pt x="203" y="111"/>
                    <a:pt x="203" y="115"/>
                  </a:cubicBezTo>
                  <a:cubicBezTo>
                    <a:pt x="203" y="115"/>
                    <a:pt x="203" y="115"/>
                    <a:pt x="203" y="115"/>
                  </a:cubicBezTo>
                  <a:cubicBezTo>
                    <a:pt x="203" y="117"/>
                    <a:pt x="203" y="117"/>
                    <a:pt x="203" y="117"/>
                  </a:cubicBezTo>
                  <a:cubicBezTo>
                    <a:pt x="203" y="118"/>
                    <a:pt x="203" y="119"/>
                    <a:pt x="201" y="119"/>
                  </a:cubicBezTo>
                  <a:cubicBezTo>
                    <a:pt x="201" y="119"/>
                    <a:pt x="201" y="119"/>
                    <a:pt x="201" y="119"/>
                  </a:cubicBezTo>
                  <a:cubicBezTo>
                    <a:pt x="200" y="119"/>
                    <a:pt x="199" y="118"/>
                    <a:pt x="199" y="117"/>
                  </a:cubicBezTo>
                  <a:close/>
                  <a:moveTo>
                    <a:pt x="10" y="108"/>
                  </a:moveTo>
                  <a:cubicBezTo>
                    <a:pt x="10" y="108"/>
                    <a:pt x="10" y="106"/>
                    <a:pt x="11" y="106"/>
                  </a:cubicBezTo>
                  <a:cubicBezTo>
                    <a:pt x="11" y="106"/>
                    <a:pt x="11" y="106"/>
                    <a:pt x="11" y="106"/>
                  </a:cubicBezTo>
                  <a:cubicBezTo>
                    <a:pt x="11" y="105"/>
                    <a:pt x="12" y="105"/>
                    <a:pt x="13" y="104"/>
                  </a:cubicBezTo>
                  <a:cubicBezTo>
                    <a:pt x="13" y="104"/>
                    <a:pt x="13" y="104"/>
                    <a:pt x="13" y="104"/>
                  </a:cubicBezTo>
                  <a:cubicBezTo>
                    <a:pt x="13" y="104"/>
                    <a:pt x="13" y="104"/>
                    <a:pt x="12" y="104"/>
                  </a:cubicBezTo>
                  <a:cubicBezTo>
                    <a:pt x="12" y="104"/>
                    <a:pt x="12" y="104"/>
                    <a:pt x="12" y="104"/>
                  </a:cubicBezTo>
                  <a:cubicBezTo>
                    <a:pt x="11" y="104"/>
                    <a:pt x="11" y="103"/>
                    <a:pt x="11" y="102"/>
                  </a:cubicBezTo>
                  <a:cubicBezTo>
                    <a:pt x="11" y="102"/>
                    <a:pt x="11" y="102"/>
                    <a:pt x="11" y="102"/>
                  </a:cubicBezTo>
                  <a:cubicBezTo>
                    <a:pt x="11" y="100"/>
                    <a:pt x="12" y="100"/>
                    <a:pt x="13" y="100"/>
                  </a:cubicBezTo>
                  <a:cubicBezTo>
                    <a:pt x="13" y="100"/>
                    <a:pt x="13" y="100"/>
                    <a:pt x="13" y="100"/>
                  </a:cubicBezTo>
                  <a:cubicBezTo>
                    <a:pt x="14" y="100"/>
                    <a:pt x="15" y="100"/>
                    <a:pt x="16" y="100"/>
                  </a:cubicBezTo>
                  <a:cubicBezTo>
                    <a:pt x="16" y="100"/>
                    <a:pt x="16" y="100"/>
                    <a:pt x="16" y="100"/>
                  </a:cubicBezTo>
                  <a:cubicBezTo>
                    <a:pt x="18" y="100"/>
                    <a:pt x="18" y="102"/>
                    <a:pt x="19" y="102"/>
                  </a:cubicBezTo>
                  <a:cubicBezTo>
                    <a:pt x="19" y="102"/>
                    <a:pt x="19" y="102"/>
                    <a:pt x="19" y="102"/>
                  </a:cubicBezTo>
                  <a:cubicBezTo>
                    <a:pt x="19" y="103"/>
                    <a:pt x="19" y="104"/>
                    <a:pt x="19" y="105"/>
                  </a:cubicBezTo>
                  <a:cubicBezTo>
                    <a:pt x="19" y="105"/>
                    <a:pt x="19" y="105"/>
                    <a:pt x="19" y="105"/>
                  </a:cubicBezTo>
                  <a:cubicBezTo>
                    <a:pt x="19" y="105"/>
                    <a:pt x="19" y="106"/>
                    <a:pt x="19" y="106"/>
                  </a:cubicBezTo>
                  <a:cubicBezTo>
                    <a:pt x="19" y="106"/>
                    <a:pt x="19" y="106"/>
                    <a:pt x="19" y="106"/>
                  </a:cubicBezTo>
                  <a:cubicBezTo>
                    <a:pt x="18" y="106"/>
                    <a:pt x="18" y="107"/>
                    <a:pt x="17" y="108"/>
                  </a:cubicBezTo>
                  <a:cubicBezTo>
                    <a:pt x="17" y="108"/>
                    <a:pt x="17" y="108"/>
                    <a:pt x="17" y="108"/>
                  </a:cubicBezTo>
                  <a:cubicBezTo>
                    <a:pt x="15" y="108"/>
                    <a:pt x="14" y="108"/>
                    <a:pt x="13" y="109"/>
                  </a:cubicBezTo>
                  <a:cubicBezTo>
                    <a:pt x="13" y="109"/>
                    <a:pt x="13" y="109"/>
                    <a:pt x="13" y="109"/>
                  </a:cubicBezTo>
                  <a:cubicBezTo>
                    <a:pt x="13" y="109"/>
                    <a:pt x="12" y="109"/>
                    <a:pt x="12" y="109"/>
                  </a:cubicBezTo>
                  <a:cubicBezTo>
                    <a:pt x="12" y="109"/>
                    <a:pt x="12" y="109"/>
                    <a:pt x="12" y="109"/>
                  </a:cubicBezTo>
                  <a:cubicBezTo>
                    <a:pt x="11" y="109"/>
                    <a:pt x="11" y="109"/>
                    <a:pt x="10" y="108"/>
                  </a:cubicBezTo>
                  <a:close/>
                  <a:moveTo>
                    <a:pt x="185" y="103"/>
                  </a:moveTo>
                  <a:cubicBezTo>
                    <a:pt x="184" y="102"/>
                    <a:pt x="184" y="102"/>
                    <a:pt x="184" y="102"/>
                  </a:cubicBezTo>
                  <a:cubicBezTo>
                    <a:pt x="183" y="102"/>
                    <a:pt x="183" y="101"/>
                    <a:pt x="183" y="101"/>
                  </a:cubicBezTo>
                  <a:cubicBezTo>
                    <a:pt x="183" y="101"/>
                    <a:pt x="183" y="101"/>
                    <a:pt x="183" y="101"/>
                  </a:cubicBezTo>
                  <a:cubicBezTo>
                    <a:pt x="183" y="100"/>
                    <a:pt x="183" y="99"/>
                    <a:pt x="184" y="99"/>
                  </a:cubicBezTo>
                  <a:cubicBezTo>
                    <a:pt x="184" y="99"/>
                    <a:pt x="184" y="99"/>
                    <a:pt x="184" y="99"/>
                  </a:cubicBezTo>
                  <a:cubicBezTo>
                    <a:pt x="193" y="93"/>
                    <a:pt x="193" y="93"/>
                    <a:pt x="193" y="93"/>
                  </a:cubicBezTo>
                  <a:cubicBezTo>
                    <a:pt x="194" y="93"/>
                    <a:pt x="196" y="93"/>
                    <a:pt x="196" y="94"/>
                  </a:cubicBezTo>
                  <a:cubicBezTo>
                    <a:pt x="196" y="94"/>
                    <a:pt x="196" y="94"/>
                    <a:pt x="196" y="94"/>
                  </a:cubicBezTo>
                  <a:cubicBezTo>
                    <a:pt x="197" y="95"/>
                    <a:pt x="196" y="96"/>
                    <a:pt x="195" y="97"/>
                  </a:cubicBezTo>
                  <a:cubicBezTo>
                    <a:pt x="195" y="97"/>
                    <a:pt x="195" y="97"/>
                    <a:pt x="195" y="97"/>
                  </a:cubicBezTo>
                  <a:cubicBezTo>
                    <a:pt x="188" y="101"/>
                    <a:pt x="188" y="101"/>
                    <a:pt x="188" y="101"/>
                  </a:cubicBezTo>
                  <a:cubicBezTo>
                    <a:pt x="187" y="102"/>
                    <a:pt x="187" y="102"/>
                    <a:pt x="187" y="102"/>
                  </a:cubicBezTo>
                  <a:cubicBezTo>
                    <a:pt x="187" y="102"/>
                    <a:pt x="187" y="102"/>
                    <a:pt x="187" y="102"/>
                  </a:cubicBezTo>
                  <a:cubicBezTo>
                    <a:pt x="187" y="103"/>
                    <a:pt x="186" y="103"/>
                    <a:pt x="186" y="103"/>
                  </a:cubicBezTo>
                  <a:cubicBezTo>
                    <a:pt x="186" y="103"/>
                    <a:pt x="186" y="103"/>
                    <a:pt x="186" y="103"/>
                  </a:cubicBezTo>
                  <a:cubicBezTo>
                    <a:pt x="185" y="103"/>
                    <a:pt x="185" y="103"/>
                    <a:pt x="185" y="103"/>
                  </a:cubicBezTo>
                  <a:close/>
                  <a:moveTo>
                    <a:pt x="2" y="96"/>
                  </a:moveTo>
                  <a:cubicBezTo>
                    <a:pt x="2" y="96"/>
                    <a:pt x="2" y="96"/>
                    <a:pt x="2" y="96"/>
                  </a:cubicBezTo>
                  <a:cubicBezTo>
                    <a:pt x="2" y="96"/>
                    <a:pt x="2" y="96"/>
                    <a:pt x="2" y="96"/>
                  </a:cubicBezTo>
                  <a:cubicBezTo>
                    <a:pt x="2" y="95"/>
                    <a:pt x="2" y="95"/>
                    <a:pt x="1" y="95"/>
                  </a:cubicBezTo>
                  <a:cubicBezTo>
                    <a:pt x="1" y="95"/>
                    <a:pt x="1" y="95"/>
                    <a:pt x="1" y="95"/>
                  </a:cubicBezTo>
                  <a:cubicBezTo>
                    <a:pt x="1" y="94"/>
                    <a:pt x="1" y="94"/>
                    <a:pt x="1" y="94"/>
                  </a:cubicBezTo>
                  <a:cubicBezTo>
                    <a:pt x="1" y="94"/>
                    <a:pt x="1" y="93"/>
                    <a:pt x="1" y="93"/>
                  </a:cubicBezTo>
                  <a:cubicBezTo>
                    <a:pt x="1" y="93"/>
                    <a:pt x="1" y="93"/>
                    <a:pt x="1" y="93"/>
                  </a:cubicBezTo>
                  <a:cubicBezTo>
                    <a:pt x="1" y="92"/>
                    <a:pt x="0" y="91"/>
                    <a:pt x="0" y="91"/>
                  </a:cubicBezTo>
                  <a:cubicBezTo>
                    <a:pt x="0" y="91"/>
                    <a:pt x="0" y="91"/>
                    <a:pt x="0" y="91"/>
                  </a:cubicBezTo>
                  <a:cubicBezTo>
                    <a:pt x="0" y="90"/>
                    <a:pt x="0" y="90"/>
                    <a:pt x="0" y="90"/>
                  </a:cubicBezTo>
                  <a:cubicBezTo>
                    <a:pt x="0" y="90"/>
                    <a:pt x="0" y="90"/>
                    <a:pt x="0" y="90"/>
                  </a:cubicBezTo>
                  <a:cubicBezTo>
                    <a:pt x="0" y="90"/>
                    <a:pt x="0" y="89"/>
                    <a:pt x="0" y="89"/>
                  </a:cubicBezTo>
                  <a:cubicBezTo>
                    <a:pt x="0" y="89"/>
                    <a:pt x="0" y="89"/>
                    <a:pt x="0" y="89"/>
                  </a:cubicBezTo>
                  <a:cubicBezTo>
                    <a:pt x="0" y="83"/>
                    <a:pt x="0" y="83"/>
                    <a:pt x="0" y="83"/>
                  </a:cubicBezTo>
                  <a:cubicBezTo>
                    <a:pt x="0" y="82"/>
                    <a:pt x="1" y="81"/>
                    <a:pt x="2" y="81"/>
                  </a:cubicBezTo>
                  <a:cubicBezTo>
                    <a:pt x="2" y="81"/>
                    <a:pt x="2" y="81"/>
                    <a:pt x="2" y="81"/>
                  </a:cubicBezTo>
                  <a:cubicBezTo>
                    <a:pt x="3" y="81"/>
                    <a:pt x="4" y="82"/>
                    <a:pt x="4" y="83"/>
                  </a:cubicBezTo>
                  <a:cubicBezTo>
                    <a:pt x="4" y="83"/>
                    <a:pt x="4" y="83"/>
                    <a:pt x="4" y="83"/>
                  </a:cubicBezTo>
                  <a:cubicBezTo>
                    <a:pt x="4" y="89"/>
                    <a:pt x="4" y="89"/>
                    <a:pt x="4" y="89"/>
                  </a:cubicBezTo>
                  <a:cubicBezTo>
                    <a:pt x="4" y="89"/>
                    <a:pt x="4" y="89"/>
                    <a:pt x="4" y="90"/>
                  </a:cubicBezTo>
                  <a:cubicBezTo>
                    <a:pt x="4" y="90"/>
                    <a:pt x="4" y="90"/>
                    <a:pt x="4" y="90"/>
                  </a:cubicBezTo>
                  <a:cubicBezTo>
                    <a:pt x="4" y="90"/>
                    <a:pt x="4" y="90"/>
                    <a:pt x="4" y="90"/>
                  </a:cubicBezTo>
                  <a:cubicBezTo>
                    <a:pt x="4" y="90"/>
                    <a:pt x="4" y="90"/>
                    <a:pt x="4" y="90"/>
                  </a:cubicBezTo>
                  <a:cubicBezTo>
                    <a:pt x="4" y="91"/>
                    <a:pt x="4" y="91"/>
                    <a:pt x="5" y="92"/>
                  </a:cubicBezTo>
                  <a:cubicBezTo>
                    <a:pt x="5" y="92"/>
                    <a:pt x="5" y="92"/>
                    <a:pt x="5" y="92"/>
                  </a:cubicBezTo>
                  <a:cubicBezTo>
                    <a:pt x="5" y="92"/>
                    <a:pt x="5" y="92"/>
                    <a:pt x="5" y="93"/>
                  </a:cubicBezTo>
                  <a:cubicBezTo>
                    <a:pt x="5" y="93"/>
                    <a:pt x="5" y="93"/>
                    <a:pt x="5" y="93"/>
                  </a:cubicBezTo>
                  <a:cubicBezTo>
                    <a:pt x="5" y="93"/>
                    <a:pt x="5" y="93"/>
                    <a:pt x="5" y="93"/>
                  </a:cubicBezTo>
                  <a:cubicBezTo>
                    <a:pt x="5" y="93"/>
                    <a:pt x="5" y="94"/>
                    <a:pt x="5" y="94"/>
                  </a:cubicBezTo>
                  <a:cubicBezTo>
                    <a:pt x="5" y="94"/>
                    <a:pt x="5" y="94"/>
                    <a:pt x="5" y="94"/>
                  </a:cubicBezTo>
                  <a:cubicBezTo>
                    <a:pt x="5" y="94"/>
                    <a:pt x="5" y="94"/>
                    <a:pt x="5" y="94"/>
                  </a:cubicBezTo>
                  <a:cubicBezTo>
                    <a:pt x="5" y="94"/>
                    <a:pt x="5" y="94"/>
                    <a:pt x="5" y="94"/>
                  </a:cubicBezTo>
                  <a:cubicBezTo>
                    <a:pt x="6" y="95"/>
                    <a:pt x="6" y="96"/>
                    <a:pt x="5" y="97"/>
                  </a:cubicBezTo>
                  <a:cubicBezTo>
                    <a:pt x="5" y="97"/>
                    <a:pt x="5" y="97"/>
                    <a:pt x="5" y="97"/>
                  </a:cubicBezTo>
                  <a:cubicBezTo>
                    <a:pt x="4" y="97"/>
                    <a:pt x="4" y="97"/>
                    <a:pt x="4" y="97"/>
                  </a:cubicBezTo>
                  <a:cubicBezTo>
                    <a:pt x="4" y="97"/>
                    <a:pt x="4" y="97"/>
                    <a:pt x="4" y="97"/>
                  </a:cubicBezTo>
                  <a:cubicBezTo>
                    <a:pt x="3" y="97"/>
                    <a:pt x="2" y="96"/>
                    <a:pt x="2" y="96"/>
                  </a:cubicBezTo>
                  <a:close/>
                  <a:moveTo>
                    <a:pt x="199" y="86"/>
                  </a:moveTo>
                  <a:cubicBezTo>
                    <a:pt x="199" y="74"/>
                    <a:pt x="199" y="74"/>
                    <a:pt x="199" y="74"/>
                  </a:cubicBezTo>
                  <a:cubicBezTo>
                    <a:pt x="199" y="73"/>
                    <a:pt x="200" y="72"/>
                    <a:pt x="201" y="72"/>
                  </a:cubicBezTo>
                  <a:cubicBezTo>
                    <a:pt x="201" y="72"/>
                    <a:pt x="201" y="72"/>
                    <a:pt x="201" y="72"/>
                  </a:cubicBezTo>
                  <a:cubicBezTo>
                    <a:pt x="203" y="72"/>
                    <a:pt x="203" y="73"/>
                    <a:pt x="203" y="74"/>
                  </a:cubicBezTo>
                  <a:cubicBezTo>
                    <a:pt x="203" y="74"/>
                    <a:pt x="203" y="74"/>
                    <a:pt x="203" y="74"/>
                  </a:cubicBezTo>
                  <a:cubicBezTo>
                    <a:pt x="203" y="86"/>
                    <a:pt x="203" y="86"/>
                    <a:pt x="203" y="86"/>
                  </a:cubicBezTo>
                  <a:cubicBezTo>
                    <a:pt x="203" y="87"/>
                    <a:pt x="203" y="88"/>
                    <a:pt x="201" y="88"/>
                  </a:cubicBezTo>
                  <a:cubicBezTo>
                    <a:pt x="201" y="88"/>
                    <a:pt x="201" y="88"/>
                    <a:pt x="201" y="88"/>
                  </a:cubicBezTo>
                  <a:cubicBezTo>
                    <a:pt x="200" y="88"/>
                    <a:pt x="199" y="87"/>
                    <a:pt x="199" y="86"/>
                  </a:cubicBezTo>
                  <a:close/>
                  <a:moveTo>
                    <a:pt x="0" y="71"/>
                  </a:moveTo>
                  <a:cubicBezTo>
                    <a:pt x="0" y="69"/>
                    <a:pt x="0" y="69"/>
                    <a:pt x="0" y="69"/>
                  </a:cubicBezTo>
                  <a:cubicBezTo>
                    <a:pt x="0" y="68"/>
                    <a:pt x="0" y="67"/>
                    <a:pt x="0" y="66"/>
                  </a:cubicBezTo>
                  <a:cubicBezTo>
                    <a:pt x="0" y="66"/>
                    <a:pt x="0" y="66"/>
                    <a:pt x="0" y="66"/>
                  </a:cubicBezTo>
                  <a:cubicBezTo>
                    <a:pt x="0" y="66"/>
                    <a:pt x="1" y="66"/>
                    <a:pt x="1" y="65"/>
                  </a:cubicBezTo>
                  <a:cubicBezTo>
                    <a:pt x="1" y="65"/>
                    <a:pt x="1" y="65"/>
                    <a:pt x="1" y="65"/>
                  </a:cubicBezTo>
                  <a:cubicBezTo>
                    <a:pt x="1" y="65"/>
                    <a:pt x="1" y="65"/>
                    <a:pt x="1" y="65"/>
                  </a:cubicBezTo>
                  <a:cubicBezTo>
                    <a:pt x="1" y="65"/>
                    <a:pt x="1" y="65"/>
                    <a:pt x="1" y="65"/>
                  </a:cubicBezTo>
                  <a:cubicBezTo>
                    <a:pt x="1" y="65"/>
                    <a:pt x="1" y="65"/>
                    <a:pt x="1" y="65"/>
                  </a:cubicBezTo>
                  <a:cubicBezTo>
                    <a:pt x="1" y="65"/>
                    <a:pt x="1" y="65"/>
                    <a:pt x="1" y="65"/>
                  </a:cubicBezTo>
                  <a:cubicBezTo>
                    <a:pt x="1" y="65"/>
                    <a:pt x="1" y="65"/>
                    <a:pt x="1" y="65"/>
                  </a:cubicBezTo>
                  <a:cubicBezTo>
                    <a:pt x="1" y="65"/>
                    <a:pt x="1" y="65"/>
                    <a:pt x="1" y="65"/>
                  </a:cubicBezTo>
                  <a:cubicBezTo>
                    <a:pt x="1" y="65"/>
                    <a:pt x="1" y="64"/>
                    <a:pt x="1" y="64"/>
                  </a:cubicBezTo>
                  <a:cubicBezTo>
                    <a:pt x="1" y="64"/>
                    <a:pt x="1" y="64"/>
                    <a:pt x="1" y="64"/>
                  </a:cubicBezTo>
                  <a:cubicBezTo>
                    <a:pt x="1" y="63"/>
                    <a:pt x="2" y="62"/>
                    <a:pt x="2" y="62"/>
                  </a:cubicBezTo>
                  <a:cubicBezTo>
                    <a:pt x="2" y="62"/>
                    <a:pt x="2" y="62"/>
                    <a:pt x="2" y="62"/>
                  </a:cubicBezTo>
                  <a:cubicBezTo>
                    <a:pt x="2" y="61"/>
                    <a:pt x="3" y="61"/>
                    <a:pt x="3" y="60"/>
                  </a:cubicBezTo>
                  <a:cubicBezTo>
                    <a:pt x="3" y="60"/>
                    <a:pt x="3" y="60"/>
                    <a:pt x="3" y="60"/>
                  </a:cubicBezTo>
                  <a:cubicBezTo>
                    <a:pt x="3" y="60"/>
                    <a:pt x="3" y="60"/>
                    <a:pt x="3" y="59"/>
                  </a:cubicBezTo>
                  <a:cubicBezTo>
                    <a:pt x="3" y="59"/>
                    <a:pt x="3" y="59"/>
                    <a:pt x="3" y="59"/>
                  </a:cubicBezTo>
                  <a:cubicBezTo>
                    <a:pt x="4" y="59"/>
                    <a:pt x="4" y="59"/>
                    <a:pt x="4" y="59"/>
                  </a:cubicBezTo>
                  <a:cubicBezTo>
                    <a:pt x="4" y="59"/>
                    <a:pt x="4" y="59"/>
                    <a:pt x="4" y="59"/>
                  </a:cubicBezTo>
                  <a:cubicBezTo>
                    <a:pt x="4" y="58"/>
                    <a:pt x="6" y="58"/>
                    <a:pt x="7" y="59"/>
                  </a:cubicBezTo>
                  <a:cubicBezTo>
                    <a:pt x="7" y="59"/>
                    <a:pt x="7" y="59"/>
                    <a:pt x="7" y="59"/>
                  </a:cubicBezTo>
                  <a:cubicBezTo>
                    <a:pt x="7" y="59"/>
                    <a:pt x="8" y="61"/>
                    <a:pt x="7" y="61"/>
                  </a:cubicBezTo>
                  <a:cubicBezTo>
                    <a:pt x="7" y="61"/>
                    <a:pt x="7" y="61"/>
                    <a:pt x="7" y="61"/>
                  </a:cubicBezTo>
                  <a:cubicBezTo>
                    <a:pt x="7" y="61"/>
                    <a:pt x="7" y="62"/>
                    <a:pt x="7" y="62"/>
                  </a:cubicBezTo>
                  <a:cubicBezTo>
                    <a:pt x="7" y="62"/>
                    <a:pt x="7" y="62"/>
                    <a:pt x="7" y="62"/>
                  </a:cubicBezTo>
                  <a:cubicBezTo>
                    <a:pt x="6" y="62"/>
                    <a:pt x="6" y="62"/>
                    <a:pt x="6" y="62"/>
                  </a:cubicBezTo>
                  <a:cubicBezTo>
                    <a:pt x="6" y="62"/>
                    <a:pt x="6" y="62"/>
                    <a:pt x="6" y="62"/>
                  </a:cubicBezTo>
                  <a:cubicBezTo>
                    <a:pt x="6" y="62"/>
                    <a:pt x="6" y="62"/>
                    <a:pt x="6" y="62"/>
                  </a:cubicBezTo>
                  <a:cubicBezTo>
                    <a:pt x="6" y="62"/>
                    <a:pt x="6" y="62"/>
                    <a:pt x="6" y="62"/>
                  </a:cubicBezTo>
                  <a:cubicBezTo>
                    <a:pt x="6" y="62"/>
                    <a:pt x="6" y="62"/>
                    <a:pt x="6" y="62"/>
                  </a:cubicBezTo>
                  <a:cubicBezTo>
                    <a:pt x="6" y="62"/>
                    <a:pt x="6" y="63"/>
                    <a:pt x="6" y="63"/>
                  </a:cubicBezTo>
                  <a:cubicBezTo>
                    <a:pt x="6" y="63"/>
                    <a:pt x="6" y="63"/>
                    <a:pt x="6" y="63"/>
                  </a:cubicBezTo>
                  <a:cubicBezTo>
                    <a:pt x="5" y="64"/>
                    <a:pt x="5" y="64"/>
                    <a:pt x="5" y="65"/>
                  </a:cubicBezTo>
                  <a:cubicBezTo>
                    <a:pt x="5" y="65"/>
                    <a:pt x="5" y="65"/>
                    <a:pt x="5" y="65"/>
                  </a:cubicBezTo>
                  <a:cubicBezTo>
                    <a:pt x="5" y="65"/>
                    <a:pt x="5" y="66"/>
                    <a:pt x="5" y="66"/>
                  </a:cubicBezTo>
                  <a:cubicBezTo>
                    <a:pt x="5" y="66"/>
                    <a:pt x="5" y="66"/>
                    <a:pt x="5" y="66"/>
                  </a:cubicBezTo>
                  <a:cubicBezTo>
                    <a:pt x="5" y="66"/>
                    <a:pt x="5" y="66"/>
                    <a:pt x="5" y="66"/>
                  </a:cubicBezTo>
                  <a:cubicBezTo>
                    <a:pt x="5" y="66"/>
                    <a:pt x="5" y="66"/>
                    <a:pt x="5" y="66"/>
                  </a:cubicBezTo>
                  <a:cubicBezTo>
                    <a:pt x="4" y="67"/>
                    <a:pt x="4" y="67"/>
                    <a:pt x="4" y="67"/>
                  </a:cubicBezTo>
                  <a:cubicBezTo>
                    <a:pt x="4" y="67"/>
                    <a:pt x="4" y="67"/>
                    <a:pt x="4" y="67"/>
                  </a:cubicBezTo>
                  <a:cubicBezTo>
                    <a:pt x="4" y="68"/>
                    <a:pt x="4" y="68"/>
                    <a:pt x="4" y="69"/>
                  </a:cubicBezTo>
                  <a:cubicBezTo>
                    <a:pt x="4" y="69"/>
                    <a:pt x="4" y="69"/>
                    <a:pt x="4" y="69"/>
                  </a:cubicBezTo>
                  <a:cubicBezTo>
                    <a:pt x="4" y="71"/>
                    <a:pt x="4" y="71"/>
                    <a:pt x="4" y="71"/>
                  </a:cubicBezTo>
                  <a:cubicBezTo>
                    <a:pt x="4" y="72"/>
                    <a:pt x="3" y="73"/>
                    <a:pt x="2" y="73"/>
                  </a:cubicBezTo>
                  <a:cubicBezTo>
                    <a:pt x="2" y="73"/>
                    <a:pt x="2" y="73"/>
                    <a:pt x="2" y="73"/>
                  </a:cubicBezTo>
                  <a:cubicBezTo>
                    <a:pt x="1" y="73"/>
                    <a:pt x="0" y="72"/>
                    <a:pt x="0" y="71"/>
                  </a:cubicBezTo>
                  <a:close/>
                  <a:moveTo>
                    <a:pt x="199" y="62"/>
                  </a:moveTo>
                  <a:cubicBezTo>
                    <a:pt x="199" y="56"/>
                    <a:pt x="199" y="56"/>
                    <a:pt x="199" y="56"/>
                  </a:cubicBezTo>
                  <a:cubicBezTo>
                    <a:pt x="199" y="55"/>
                    <a:pt x="199" y="53"/>
                    <a:pt x="198" y="52"/>
                  </a:cubicBezTo>
                  <a:cubicBezTo>
                    <a:pt x="198" y="52"/>
                    <a:pt x="198" y="52"/>
                    <a:pt x="198" y="52"/>
                  </a:cubicBezTo>
                  <a:cubicBezTo>
                    <a:pt x="198" y="52"/>
                    <a:pt x="198" y="52"/>
                    <a:pt x="198" y="52"/>
                  </a:cubicBezTo>
                  <a:cubicBezTo>
                    <a:pt x="197" y="51"/>
                    <a:pt x="197" y="50"/>
                    <a:pt x="198" y="49"/>
                  </a:cubicBezTo>
                  <a:cubicBezTo>
                    <a:pt x="198" y="49"/>
                    <a:pt x="198" y="49"/>
                    <a:pt x="198" y="49"/>
                  </a:cubicBezTo>
                  <a:cubicBezTo>
                    <a:pt x="199" y="49"/>
                    <a:pt x="200" y="49"/>
                    <a:pt x="201" y="50"/>
                  </a:cubicBezTo>
                  <a:cubicBezTo>
                    <a:pt x="201" y="50"/>
                    <a:pt x="201" y="50"/>
                    <a:pt x="201" y="50"/>
                  </a:cubicBezTo>
                  <a:cubicBezTo>
                    <a:pt x="202" y="51"/>
                    <a:pt x="203" y="54"/>
                    <a:pt x="203" y="56"/>
                  </a:cubicBezTo>
                  <a:cubicBezTo>
                    <a:pt x="203" y="56"/>
                    <a:pt x="203" y="56"/>
                    <a:pt x="203" y="56"/>
                  </a:cubicBezTo>
                  <a:cubicBezTo>
                    <a:pt x="203" y="62"/>
                    <a:pt x="203" y="62"/>
                    <a:pt x="203" y="62"/>
                  </a:cubicBezTo>
                  <a:cubicBezTo>
                    <a:pt x="203" y="63"/>
                    <a:pt x="203" y="64"/>
                    <a:pt x="201" y="64"/>
                  </a:cubicBezTo>
                  <a:cubicBezTo>
                    <a:pt x="201" y="64"/>
                    <a:pt x="201" y="64"/>
                    <a:pt x="201" y="64"/>
                  </a:cubicBezTo>
                  <a:cubicBezTo>
                    <a:pt x="200" y="64"/>
                    <a:pt x="199" y="63"/>
                    <a:pt x="199" y="62"/>
                  </a:cubicBezTo>
                  <a:close/>
                  <a:moveTo>
                    <a:pt x="6" y="62"/>
                  </a:moveTo>
                  <a:cubicBezTo>
                    <a:pt x="6" y="62"/>
                    <a:pt x="6" y="62"/>
                    <a:pt x="6" y="62"/>
                  </a:cubicBezTo>
                  <a:cubicBezTo>
                    <a:pt x="6" y="62"/>
                    <a:pt x="6" y="62"/>
                    <a:pt x="6" y="62"/>
                  </a:cubicBezTo>
                  <a:close/>
                  <a:moveTo>
                    <a:pt x="9" y="52"/>
                  </a:moveTo>
                  <a:cubicBezTo>
                    <a:pt x="8" y="51"/>
                    <a:pt x="8" y="50"/>
                    <a:pt x="9" y="49"/>
                  </a:cubicBezTo>
                  <a:cubicBezTo>
                    <a:pt x="9" y="49"/>
                    <a:pt x="9" y="49"/>
                    <a:pt x="9" y="49"/>
                  </a:cubicBezTo>
                  <a:cubicBezTo>
                    <a:pt x="9" y="48"/>
                    <a:pt x="9" y="48"/>
                    <a:pt x="10" y="47"/>
                  </a:cubicBezTo>
                  <a:cubicBezTo>
                    <a:pt x="10" y="47"/>
                    <a:pt x="10" y="47"/>
                    <a:pt x="10" y="47"/>
                  </a:cubicBezTo>
                  <a:cubicBezTo>
                    <a:pt x="12" y="46"/>
                    <a:pt x="14" y="45"/>
                    <a:pt x="17" y="45"/>
                  </a:cubicBezTo>
                  <a:cubicBezTo>
                    <a:pt x="17" y="45"/>
                    <a:pt x="17" y="45"/>
                    <a:pt x="17" y="45"/>
                  </a:cubicBezTo>
                  <a:cubicBezTo>
                    <a:pt x="17" y="45"/>
                    <a:pt x="17" y="45"/>
                    <a:pt x="18" y="45"/>
                  </a:cubicBezTo>
                  <a:cubicBezTo>
                    <a:pt x="18" y="45"/>
                    <a:pt x="18" y="45"/>
                    <a:pt x="18" y="45"/>
                  </a:cubicBezTo>
                  <a:cubicBezTo>
                    <a:pt x="21" y="45"/>
                    <a:pt x="21" y="45"/>
                    <a:pt x="21" y="45"/>
                  </a:cubicBezTo>
                  <a:cubicBezTo>
                    <a:pt x="23" y="45"/>
                    <a:pt x="23" y="46"/>
                    <a:pt x="23" y="47"/>
                  </a:cubicBezTo>
                  <a:cubicBezTo>
                    <a:pt x="23" y="47"/>
                    <a:pt x="23" y="47"/>
                    <a:pt x="23" y="47"/>
                  </a:cubicBezTo>
                  <a:cubicBezTo>
                    <a:pt x="23" y="49"/>
                    <a:pt x="22" y="49"/>
                    <a:pt x="21" y="49"/>
                  </a:cubicBezTo>
                  <a:cubicBezTo>
                    <a:pt x="21" y="49"/>
                    <a:pt x="21" y="49"/>
                    <a:pt x="21" y="49"/>
                  </a:cubicBezTo>
                  <a:cubicBezTo>
                    <a:pt x="17" y="49"/>
                    <a:pt x="17" y="49"/>
                    <a:pt x="17" y="49"/>
                  </a:cubicBezTo>
                  <a:cubicBezTo>
                    <a:pt x="17" y="49"/>
                    <a:pt x="17" y="49"/>
                    <a:pt x="17" y="49"/>
                  </a:cubicBezTo>
                  <a:cubicBezTo>
                    <a:pt x="17" y="49"/>
                    <a:pt x="17" y="49"/>
                    <a:pt x="17" y="49"/>
                  </a:cubicBezTo>
                  <a:cubicBezTo>
                    <a:pt x="15" y="49"/>
                    <a:pt x="14" y="49"/>
                    <a:pt x="13" y="50"/>
                  </a:cubicBezTo>
                  <a:cubicBezTo>
                    <a:pt x="13" y="50"/>
                    <a:pt x="13" y="50"/>
                    <a:pt x="13" y="50"/>
                  </a:cubicBezTo>
                  <a:cubicBezTo>
                    <a:pt x="12" y="51"/>
                    <a:pt x="12" y="51"/>
                    <a:pt x="12" y="51"/>
                  </a:cubicBezTo>
                  <a:cubicBezTo>
                    <a:pt x="12" y="51"/>
                    <a:pt x="12" y="51"/>
                    <a:pt x="12" y="51"/>
                  </a:cubicBezTo>
                  <a:cubicBezTo>
                    <a:pt x="11" y="52"/>
                    <a:pt x="11" y="52"/>
                    <a:pt x="10" y="52"/>
                  </a:cubicBezTo>
                  <a:cubicBezTo>
                    <a:pt x="10" y="52"/>
                    <a:pt x="10" y="52"/>
                    <a:pt x="10" y="52"/>
                  </a:cubicBezTo>
                  <a:cubicBezTo>
                    <a:pt x="10" y="52"/>
                    <a:pt x="9" y="52"/>
                    <a:pt x="9" y="52"/>
                  </a:cubicBezTo>
                  <a:close/>
                  <a:moveTo>
                    <a:pt x="31" y="47"/>
                  </a:moveTo>
                  <a:cubicBezTo>
                    <a:pt x="30" y="46"/>
                    <a:pt x="31" y="45"/>
                    <a:pt x="32" y="45"/>
                  </a:cubicBezTo>
                  <a:cubicBezTo>
                    <a:pt x="32" y="45"/>
                    <a:pt x="32" y="45"/>
                    <a:pt x="32" y="45"/>
                  </a:cubicBezTo>
                  <a:cubicBezTo>
                    <a:pt x="42" y="39"/>
                    <a:pt x="42" y="39"/>
                    <a:pt x="42" y="39"/>
                  </a:cubicBezTo>
                  <a:cubicBezTo>
                    <a:pt x="43" y="38"/>
                    <a:pt x="44" y="38"/>
                    <a:pt x="45" y="39"/>
                  </a:cubicBezTo>
                  <a:cubicBezTo>
                    <a:pt x="45" y="39"/>
                    <a:pt x="45" y="39"/>
                    <a:pt x="45" y="39"/>
                  </a:cubicBezTo>
                  <a:cubicBezTo>
                    <a:pt x="45" y="40"/>
                    <a:pt x="45" y="41"/>
                    <a:pt x="44" y="42"/>
                  </a:cubicBezTo>
                  <a:cubicBezTo>
                    <a:pt x="44" y="42"/>
                    <a:pt x="44" y="42"/>
                    <a:pt x="44" y="42"/>
                  </a:cubicBezTo>
                  <a:cubicBezTo>
                    <a:pt x="34" y="48"/>
                    <a:pt x="34" y="48"/>
                    <a:pt x="34" y="48"/>
                  </a:cubicBezTo>
                  <a:cubicBezTo>
                    <a:pt x="33" y="48"/>
                    <a:pt x="33" y="48"/>
                    <a:pt x="33" y="48"/>
                  </a:cubicBezTo>
                  <a:cubicBezTo>
                    <a:pt x="33" y="48"/>
                    <a:pt x="33" y="48"/>
                    <a:pt x="33" y="48"/>
                  </a:cubicBezTo>
                  <a:cubicBezTo>
                    <a:pt x="32" y="48"/>
                    <a:pt x="31" y="48"/>
                    <a:pt x="31" y="47"/>
                  </a:cubicBezTo>
                  <a:close/>
                  <a:moveTo>
                    <a:pt x="188" y="46"/>
                  </a:moveTo>
                  <a:cubicBezTo>
                    <a:pt x="178" y="40"/>
                    <a:pt x="178" y="40"/>
                    <a:pt x="178" y="40"/>
                  </a:cubicBezTo>
                  <a:cubicBezTo>
                    <a:pt x="177" y="40"/>
                    <a:pt x="177" y="38"/>
                    <a:pt x="177" y="38"/>
                  </a:cubicBezTo>
                  <a:cubicBezTo>
                    <a:pt x="177" y="38"/>
                    <a:pt x="177" y="38"/>
                    <a:pt x="177" y="38"/>
                  </a:cubicBezTo>
                  <a:cubicBezTo>
                    <a:pt x="178" y="37"/>
                    <a:pt x="179" y="36"/>
                    <a:pt x="180" y="37"/>
                  </a:cubicBezTo>
                  <a:cubicBezTo>
                    <a:pt x="180" y="37"/>
                    <a:pt x="180" y="37"/>
                    <a:pt x="180" y="37"/>
                  </a:cubicBezTo>
                  <a:cubicBezTo>
                    <a:pt x="190" y="43"/>
                    <a:pt x="190" y="43"/>
                    <a:pt x="190" y="43"/>
                  </a:cubicBezTo>
                  <a:cubicBezTo>
                    <a:pt x="191" y="43"/>
                    <a:pt x="191" y="45"/>
                    <a:pt x="191" y="46"/>
                  </a:cubicBezTo>
                  <a:cubicBezTo>
                    <a:pt x="191" y="46"/>
                    <a:pt x="191" y="46"/>
                    <a:pt x="191" y="46"/>
                  </a:cubicBezTo>
                  <a:cubicBezTo>
                    <a:pt x="191" y="46"/>
                    <a:pt x="190" y="47"/>
                    <a:pt x="189" y="47"/>
                  </a:cubicBezTo>
                  <a:cubicBezTo>
                    <a:pt x="189" y="47"/>
                    <a:pt x="189" y="47"/>
                    <a:pt x="189" y="47"/>
                  </a:cubicBezTo>
                  <a:cubicBezTo>
                    <a:pt x="189" y="47"/>
                    <a:pt x="189" y="46"/>
                    <a:pt x="188" y="46"/>
                  </a:cubicBezTo>
                  <a:close/>
                  <a:moveTo>
                    <a:pt x="52" y="35"/>
                  </a:moveTo>
                  <a:cubicBezTo>
                    <a:pt x="51" y="34"/>
                    <a:pt x="51" y="33"/>
                    <a:pt x="52" y="33"/>
                  </a:cubicBezTo>
                  <a:cubicBezTo>
                    <a:pt x="52" y="33"/>
                    <a:pt x="52" y="33"/>
                    <a:pt x="52" y="33"/>
                  </a:cubicBezTo>
                  <a:cubicBezTo>
                    <a:pt x="63" y="27"/>
                    <a:pt x="63" y="27"/>
                    <a:pt x="63" y="27"/>
                  </a:cubicBezTo>
                  <a:cubicBezTo>
                    <a:pt x="64" y="26"/>
                    <a:pt x="65" y="26"/>
                    <a:pt x="66" y="27"/>
                  </a:cubicBezTo>
                  <a:cubicBezTo>
                    <a:pt x="66" y="27"/>
                    <a:pt x="66" y="27"/>
                    <a:pt x="66" y="27"/>
                  </a:cubicBezTo>
                  <a:cubicBezTo>
                    <a:pt x="66" y="28"/>
                    <a:pt x="66" y="29"/>
                    <a:pt x="65" y="30"/>
                  </a:cubicBezTo>
                  <a:cubicBezTo>
                    <a:pt x="65" y="30"/>
                    <a:pt x="65" y="30"/>
                    <a:pt x="65" y="30"/>
                  </a:cubicBezTo>
                  <a:cubicBezTo>
                    <a:pt x="54" y="36"/>
                    <a:pt x="54" y="36"/>
                    <a:pt x="54" y="36"/>
                  </a:cubicBezTo>
                  <a:cubicBezTo>
                    <a:pt x="54" y="36"/>
                    <a:pt x="54" y="36"/>
                    <a:pt x="53" y="36"/>
                  </a:cubicBezTo>
                  <a:cubicBezTo>
                    <a:pt x="53" y="36"/>
                    <a:pt x="53" y="36"/>
                    <a:pt x="53" y="36"/>
                  </a:cubicBezTo>
                  <a:cubicBezTo>
                    <a:pt x="53" y="36"/>
                    <a:pt x="52" y="36"/>
                    <a:pt x="52" y="35"/>
                  </a:cubicBezTo>
                  <a:close/>
                  <a:moveTo>
                    <a:pt x="167" y="34"/>
                  </a:moveTo>
                  <a:cubicBezTo>
                    <a:pt x="157" y="28"/>
                    <a:pt x="157" y="28"/>
                    <a:pt x="157" y="28"/>
                  </a:cubicBezTo>
                  <a:cubicBezTo>
                    <a:pt x="156" y="28"/>
                    <a:pt x="156" y="26"/>
                    <a:pt x="156" y="26"/>
                  </a:cubicBezTo>
                  <a:cubicBezTo>
                    <a:pt x="156" y="26"/>
                    <a:pt x="156" y="26"/>
                    <a:pt x="156" y="26"/>
                  </a:cubicBezTo>
                  <a:cubicBezTo>
                    <a:pt x="157" y="25"/>
                    <a:pt x="158" y="24"/>
                    <a:pt x="159" y="25"/>
                  </a:cubicBezTo>
                  <a:cubicBezTo>
                    <a:pt x="159" y="25"/>
                    <a:pt x="159" y="25"/>
                    <a:pt x="159" y="25"/>
                  </a:cubicBezTo>
                  <a:cubicBezTo>
                    <a:pt x="169" y="31"/>
                    <a:pt x="169" y="31"/>
                    <a:pt x="169" y="31"/>
                  </a:cubicBezTo>
                  <a:cubicBezTo>
                    <a:pt x="170" y="31"/>
                    <a:pt x="171" y="33"/>
                    <a:pt x="170" y="34"/>
                  </a:cubicBezTo>
                  <a:cubicBezTo>
                    <a:pt x="170" y="34"/>
                    <a:pt x="170" y="34"/>
                    <a:pt x="170" y="34"/>
                  </a:cubicBezTo>
                  <a:cubicBezTo>
                    <a:pt x="170" y="34"/>
                    <a:pt x="169" y="35"/>
                    <a:pt x="168" y="35"/>
                  </a:cubicBezTo>
                  <a:cubicBezTo>
                    <a:pt x="168" y="35"/>
                    <a:pt x="168" y="35"/>
                    <a:pt x="168" y="35"/>
                  </a:cubicBezTo>
                  <a:cubicBezTo>
                    <a:pt x="168" y="35"/>
                    <a:pt x="168" y="34"/>
                    <a:pt x="167" y="34"/>
                  </a:cubicBezTo>
                  <a:close/>
                  <a:moveTo>
                    <a:pt x="72" y="23"/>
                  </a:moveTo>
                  <a:cubicBezTo>
                    <a:pt x="72" y="22"/>
                    <a:pt x="72" y="21"/>
                    <a:pt x="73" y="21"/>
                  </a:cubicBezTo>
                  <a:cubicBezTo>
                    <a:pt x="73" y="21"/>
                    <a:pt x="73" y="21"/>
                    <a:pt x="73" y="21"/>
                  </a:cubicBezTo>
                  <a:cubicBezTo>
                    <a:pt x="84" y="15"/>
                    <a:pt x="84" y="15"/>
                    <a:pt x="84" y="15"/>
                  </a:cubicBezTo>
                  <a:cubicBezTo>
                    <a:pt x="85" y="14"/>
                    <a:pt x="86" y="14"/>
                    <a:pt x="86" y="15"/>
                  </a:cubicBezTo>
                  <a:cubicBezTo>
                    <a:pt x="86" y="15"/>
                    <a:pt x="86" y="15"/>
                    <a:pt x="86" y="15"/>
                  </a:cubicBezTo>
                  <a:cubicBezTo>
                    <a:pt x="87" y="16"/>
                    <a:pt x="87" y="17"/>
                    <a:pt x="86" y="18"/>
                  </a:cubicBezTo>
                  <a:cubicBezTo>
                    <a:pt x="86" y="18"/>
                    <a:pt x="86" y="18"/>
                    <a:pt x="86" y="18"/>
                  </a:cubicBezTo>
                  <a:cubicBezTo>
                    <a:pt x="75" y="24"/>
                    <a:pt x="75" y="24"/>
                    <a:pt x="75" y="24"/>
                  </a:cubicBezTo>
                  <a:cubicBezTo>
                    <a:pt x="75" y="24"/>
                    <a:pt x="75" y="24"/>
                    <a:pt x="74" y="24"/>
                  </a:cubicBezTo>
                  <a:cubicBezTo>
                    <a:pt x="74" y="24"/>
                    <a:pt x="74" y="24"/>
                    <a:pt x="74" y="24"/>
                  </a:cubicBezTo>
                  <a:cubicBezTo>
                    <a:pt x="74" y="24"/>
                    <a:pt x="73" y="24"/>
                    <a:pt x="72" y="23"/>
                  </a:cubicBezTo>
                  <a:close/>
                  <a:moveTo>
                    <a:pt x="147" y="22"/>
                  </a:moveTo>
                  <a:cubicBezTo>
                    <a:pt x="136" y="16"/>
                    <a:pt x="136" y="16"/>
                    <a:pt x="136" y="16"/>
                  </a:cubicBezTo>
                  <a:cubicBezTo>
                    <a:pt x="135" y="16"/>
                    <a:pt x="135" y="14"/>
                    <a:pt x="136" y="13"/>
                  </a:cubicBezTo>
                  <a:cubicBezTo>
                    <a:pt x="136" y="13"/>
                    <a:pt x="136" y="13"/>
                    <a:pt x="136" y="13"/>
                  </a:cubicBezTo>
                  <a:cubicBezTo>
                    <a:pt x="136" y="13"/>
                    <a:pt x="137" y="12"/>
                    <a:pt x="138" y="13"/>
                  </a:cubicBezTo>
                  <a:cubicBezTo>
                    <a:pt x="138" y="13"/>
                    <a:pt x="138" y="13"/>
                    <a:pt x="138" y="13"/>
                  </a:cubicBezTo>
                  <a:cubicBezTo>
                    <a:pt x="149" y="19"/>
                    <a:pt x="149" y="19"/>
                    <a:pt x="149" y="19"/>
                  </a:cubicBezTo>
                  <a:cubicBezTo>
                    <a:pt x="150" y="19"/>
                    <a:pt x="150" y="21"/>
                    <a:pt x="149" y="21"/>
                  </a:cubicBezTo>
                  <a:cubicBezTo>
                    <a:pt x="149" y="21"/>
                    <a:pt x="149" y="21"/>
                    <a:pt x="149" y="21"/>
                  </a:cubicBezTo>
                  <a:cubicBezTo>
                    <a:pt x="149" y="22"/>
                    <a:pt x="148" y="22"/>
                    <a:pt x="148" y="22"/>
                  </a:cubicBezTo>
                  <a:cubicBezTo>
                    <a:pt x="148" y="22"/>
                    <a:pt x="148" y="22"/>
                    <a:pt x="148" y="22"/>
                  </a:cubicBezTo>
                  <a:cubicBezTo>
                    <a:pt x="147" y="22"/>
                    <a:pt x="147" y="22"/>
                    <a:pt x="147" y="22"/>
                  </a:cubicBezTo>
                  <a:close/>
                  <a:moveTo>
                    <a:pt x="93" y="11"/>
                  </a:moveTo>
                  <a:cubicBezTo>
                    <a:pt x="93" y="10"/>
                    <a:pt x="93" y="9"/>
                    <a:pt x="94" y="9"/>
                  </a:cubicBezTo>
                  <a:cubicBezTo>
                    <a:pt x="94" y="9"/>
                    <a:pt x="94" y="9"/>
                    <a:pt x="94" y="9"/>
                  </a:cubicBezTo>
                  <a:cubicBezTo>
                    <a:pt x="104" y="3"/>
                    <a:pt x="104" y="3"/>
                    <a:pt x="104" y="3"/>
                  </a:cubicBezTo>
                  <a:cubicBezTo>
                    <a:pt x="105" y="2"/>
                    <a:pt x="107" y="2"/>
                    <a:pt x="107" y="3"/>
                  </a:cubicBezTo>
                  <a:cubicBezTo>
                    <a:pt x="107" y="3"/>
                    <a:pt x="107" y="3"/>
                    <a:pt x="107" y="3"/>
                  </a:cubicBezTo>
                  <a:cubicBezTo>
                    <a:pt x="108" y="4"/>
                    <a:pt x="107" y="5"/>
                    <a:pt x="106" y="6"/>
                  </a:cubicBezTo>
                  <a:cubicBezTo>
                    <a:pt x="106" y="6"/>
                    <a:pt x="106" y="6"/>
                    <a:pt x="106" y="6"/>
                  </a:cubicBezTo>
                  <a:cubicBezTo>
                    <a:pt x="96" y="12"/>
                    <a:pt x="96" y="12"/>
                    <a:pt x="96" y="12"/>
                  </a:cubicBezTo>
                  <a:cubicBezTo>
                    <a:pt x="96" y="12"/>
                    <a:pt x="95" y="12"/>
                    <a:pt x="95" y="12"/>
                  </a:cubicBezTo>
                  <a:cubicBezTo>
                    <a:pt x="95" y="12"/>
                    <a:pt x="95" y="12"/>
                    <a:pt x="95" y="12"/>
                  </a:cubicBezTo>
                  <a:cubicBezTo>
                    <a:pt x="94" y="12"/>
                    <a:pt x="94" y="12"/>
                    <a:pt x="93" y="11"/>
                  </a:cubicBezTo>
                  <a:close/>
                  <a:moveTo>
                    <a:pt x="126" y="10"/>
                  </a:moveTo>
                  <a:cubicBezTo>
                    <a:pt x="116" y="4"/>
                    <a:pt x="116" y="4"/>
                    <a:pt x="116" y="4"/>
                  </a:cubicBezTo>
                  <a:cubicBezTo>
                    <a:pt x="115" y="4"/>
                    <a:pt x="114" y="2"/>
                    <a:pt x="115" y="1"/>
                  </a:cubicBezTo>
                  <a:cubicBezTo>
                    <a:pt x="115" y="1"/>
                    <a:pt x="115" y="1"/>
                    <a:pt x="115" y="1"/>
                  </a:cubicBezTo>
                  <a:cubicBezTo>
                    <a:pt x="115" y="0"/>
                    <a:pt x="117" y="0"/>
                    <a:pt x="118" y="1"/>
                  </a:cubicBezTo>
                  <a:cubicBezTo>
                    <a:pt x="118" y="1"/>
                    <a:pt x="118" y="1"/>
                    <a:pt x="118" y="1"/>
                  </a:cubicBezTo>
                  <a:cubicBezTo>
                    <a:pt x="118" y="1"/>
                    <a:pt x="118" y="1"/>
                    <a:pt x="118" y="1"/>
                  </a:cubicBezTo>
                  <a:cubicBezTo>
                    <a:pt x="128" y="7"/>
                    <a:pt x="128" y="7"/>
                    <a:pt x="128" y="7"/>
                  </a:cubicBezTo>
                  <a:cubicBezTo>
                    <a:pt x="129" y="7"/>
                    <a:pt x="129" y="9"/>
                    <a:pt x="129" y="9"/>
                  </a:cubicBezTo>
                  <a:cubicBezTo>
                    <a:pt x="129" y="9"/>
                    <a:pt x="129" y="9"/>
                    <a:pt x="129" y="9"/>
                  </a:cubicBezTo>
                  <a:cubicBezTo>
                    <a:pt x="128" y="10"/>
                    <a:pt x="128" y="10"/>
                    <a:pt x="127" y="10"/>
                  </a:cubicBezTo>
                  <a:cubicBezTo>
                    <a:pt x="127" y="10"/>
                    <a:pt x="127" y="10"/>
                    <a:pt x="127" y="10"/>
                  </a:cubicBezTo>
                  <a:cubicBezTo>
                    <a:pt x="127" y="10"/>
                    <a:pt x="126" y="10"/>
                    <a:pt x="12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6" name="Freeform 616"/>
            <p:cNvSpPr>
              <a:spLocks noEditPoints="1"/>
            </p:cNvSpPr>
            <p:nvPr/>
          </p:nvSpPr>
          <p:spPr bwMode="auto">
            <a:xfrm>
              <a:off x="5094288" y="4049713"/>
              <a:ext cx="269875" cy="320675"/>
            </a:xfrm>
            <a:custGeom>
              <a:avLst/>
              <a:gdLst>
                <a:gd name="T0" fmla="*/ 6 w 279"/>
                <a:gd name="T1" fmla="*/ 0 h 333"/>
                <a:gd name="T2" fmla="*/ 12 w 279"/>
                <a:gd name="T3" fmla="*/ 50 h 333"/>
                <a:gd name="T4" fmla="*/ 254 w 279"/>
                <a:gd name="T5" fmla="*/ 43 h 333"/>
                <a:gd name="T6" fmla="*/ 33 w 279"/>
                <a:gd name="T7" fmla="*/ 202 h 333"/>
                <a:gd name="T8" fmla="*/ 110 w 279"/>
                <a:gd name="T9" fmla="*/ 239 h 333"/>
                <a:gd name="T10" fmla="*/ 98 w 279"/>
                <a:gd name="T11" fmla="*/ 330 h 333"/>
                <a:gd name="T12" fmla="*/ 233 w 279"/>
                <a:gd name="T13" fmla="*/ 285 h 333"/>
                <a:gd name="T14" fmla="*/ 243 w 279"/>
                <a:gd name="T15" fmla="*/ 267 h 333"/>
                <a:gd name="T16" fmla="*/ 279 w 279"/>
                <a:gd name="T17" fmla="*/ 44 h 333"/>
                <a:gd name="T18" fmla="*/ 56 w 279"/>
                <a:gd name="T19" fmla="*/ 108 h 333"/>
                <a:gd name="T20" fmla="*/ 87 w 279"/>
                <a:gd name="T21" fmla="*/ 118 h 333"/>
                <a:gd name="T22" fmla="*/ 94 w 279"/>
                <a:gd name="T23" fmla="*/ 130 h 333"/>
                <a:gd name="T24" fmla="*/ 83 w 279"/>
                <a:gd name="T25" fmla="*/ 148 h 333"/>
                <a:gd name="T26" fmla="*/ 102 w 279"/>
                <a:gd name="T27" fmla="*/ 177 h 333"/>
                <a:gd name="T28" fmla="*/ 96 w 279"/>
                <a:gd name="T29" fmla="*/ 150 h 333"/>
                <a:gd name="T30" fmla="*/ 107 w 279"/>
                <a:gd name="T31" fmla="*/ 132 h 333"/>
                <a:gd name="T32" fmla="*/ 88 w 279"/>
                <a:gd name="T33" fmla="*/ 104 h 333"/>
                <a:gd name="T34" fmla="*/ 72 w 279"/>
                <a:gd name="T35" fmla="*/ 110 h 333"/>
                <a:gd name="T36" fmla="*/ 83 w 279"/>
                <a:gd name="T37" fmla="*/ 89 h 333"/>
                <a:gd name="T38" fmla="*/ 65 w 279"/>
                <a:gd name="T39" fmla="*/ 62 h 333"/>
                <a:gd name="T40" fmla="*/ 70 w 279"/>
                <a:gd name="T41" fmla="*/ 88 h 333"/>
                <a:gd name="T42" fmla="*/ 56 w 279"/>
                <a:gd name="T43" fmla="*/ 108 h 333"/>
                <a:gd name="T44" fmla="*/ 126 w 279"/>
                <a:gd name="T45" fmla="*/ 181 h 333"/>
                <a:gd name="T46" fmla="*/ 151 w 279"/>
                <a:gd name="T47" fmla="*/ 159 h 333"/>
                <a:gd name="T48" fmla="*/ 145 w 279"/>
                <a:gd name="T49" fmla="*/ 138 h 333"/>
                <a:gd name="T50" fmla="*/ 155 w 279"/>
                <a:gd name="T51" fmla="*/ 128 h 333"/>
                <a:gd name="T52" fmla="*/ 191 w 279"/>
                <a:gd name="T53" fmla="*/ 145 h 333"/>
                <a:gd name="T54" fmla="*/ 197 w 279"/>
                <a:gd name="T55" fmla="*/ 166 h 333"/>
                <a:gd name="T56" fmla="*/ 185 w 279"/>
                <a:gd name="T57" fmla="*/ 190 h 333"/>
                <a:gd name="T58" fmla="*/ 211 w 279"/>
                <a:gd name="T59" fmla="*/ 168 h 333"/>
                <a:gd name="T60" fmla="*/ 205 w 279"/>
                <a:gd name="T61" fmla="*/ 147 h 333"/>
                <a:gd name="T62" fmla="*/ 216 w 279"/>
                <a:gd name="T63" fmla="*/ 122 h 333"/>
                <a:gd name="T64" fmla="*/ 193 w 279"/>
                <a:gd name="T65" fmla="*/ 128 h 333"/>
                <a:gd name="T66" fmla="*/ 179 w 279"/>
                <a:gd name="T67" fmla="*/ 103 h 333"/>
                <a:gd name="T68" fmla="*/ 191 w 279"/>
                <a:gd name="T69" fmla="*/ 78 h 333"/>
                <a:gd name="T70" fmla="*/ 166 w 279"/>
                <a:gd name="T71" fmla="*/ 101 h 333"/>
                <a:gd name="T72" fmla="*/ 171 w 279"/>
                <a:gd name="T73" fmla="*/ 125 h 333"/>
                <a:gd name="T74" fmla="*/ 156 w 279"/>
                <a:gd name="T75" fmla="*/ 114 h 333"/>
                <a:gd name="T76" fmla="*/ 132 w 279"/>
                <a:gd name="T77" fmla="*/ 136 h 333"/>
                <a:gd name="T78" fmla="*/ 138 w 279"/>
                <a:gd name="T79" fmla="*/ 157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9" h="333">
                  <a:moveTo>
                    <a:pt x="271" y="34"/>
                  </a:moveTo>
                  <a:cubicBezTo>
                    <a:pt x="6" y="0"/>
                    <a:pt x="6" y="0"/>
                    <a:pt x="6" y="0"/>
                  </a:cubicBezTo>
                  <a:cubicBezTo>
                    <a:pt x="0" y="45"/>
                    <a:pt x="0" y="45"/>
                    <a:pt x="0" y="45"/>
                  </a:cubicBezTo>
                  <a:cubicBezTo>
                    <a:pt x="4" y="46"/>
                    <a:pt x="8" y="48"/>
                    <a:pt x="12" y="50"/>
                  </a:cubicBezTo>
                  <a:cubicBezTo>
                    <a:pt x="17" y="13"/>
                    <a:pt x="17" y="13"/>
                    <a:pt x="17" y="13"/>
                  </a:cubicBezTo>
                  <a:cubicBezTo>
                    <a:pt x="254" y="43"/>
                    <a:pt x="254" y="43"/>
                    <a:pt x="254" y="43"/>
                  </a:cubicBezTo>
                  <a:cubicBezTo>
                    <a:pt x="229" y="240"/>
                    <a:pt x="229" y="240"/>
                    <a:pt x="229" y="240"/>
                  </a:cubicBezTo>
                  <a:cubicBezTo>
                    <a:pt x="33" y="202"/>
                    <a:pt x="33" y="202"/>
                    <a:pt x="33" y="202"/>
                  </a:cubicBezTo>
                  <a:cubicBezTo>
                    <a:pt x="45" y="209"/>
                    <a:pt x="56" y="219"/>
                    <a:pt x="65" y="230"/>
                  </a:cubicBezTo>
                  <a:cubicBezTo>
                    <a:pt x="110" y="239"/>
                    <a:pt x="110" y="239"/>
                    <a:pt x="110" y="239"/>
                  </a:cubicBezTo>
                  <a:cubicBezTo>
                    <a:pt x="98" y="241"/>
                    <a:pt x="87" y="244"/>
                    <a:pt x="77" y="247"/>
                  </a:cubicBezTo>
                  <a:cubicBezTo>
                    <a:pt x="90" y="270"/>
                    <a:pt x="97" y="298"/>
                    <a:pt x="98" y="330"/>
                  </a:cubicBezTo>
                  <a:cubicBezTo>
                    <a:pt x="109" y="332"/>
                    <a:pt x="122" y="333"/>
                    <a:pt x="136" y="333"/>
                  </a:cubicBezTo>
                  <a:cubicBezTo>
                    <a:pt x="189" y="333"/>
                    <a:pt x="233" y="312"/>
                    <a:pt x="233" y="285"/>
                  </a:cubicBezTo>
                  <a:cubicBezTo>
                    <a:pt x="233" y="277"/>
                    <a:pt x="228" y="269"/>
                    <a:pt x="220" y="262"/>
                  </a:cubicBezTo>
                  <a:cubicBezTo>
                    <a:pt x="243" y="267"/>
                    <a:pt x="243" y="267"/>
                    <a:pt x="243" y="267"/>
                  </a:cubicBezTo>
                  <a:cubicBezTo>
                    <a:pt x="256" y="249"/>
                    <a:pt x="256" y="249"/>
                    <a:pt x="256" y="249"/>
                  </a:cubicBezTo>
                  <a:cubicBezTo>
                    <a:pt x="279" y="44"/>
                    <a:pt x="279" y="44"/>
                    <a:pt x="279" y="44"/>
                  </a:cubicBezTo>
                  <a:lnTo>
                    <a:pt x="271" y="34"/>
                  </a:lnTo>
                  <a:close/>
                  <a:moveTo>
                    <a:pt x="56" y="108"/>
                  </a:moveTo>
                  <a:cubicBezTo>
                    <a:pt x="56" y="110"/>
                    <a:pt x="57" y="112"/>
                    <a:pt x="57" y="114"/>
                  </a:cubicBezTo>
                  <a:cubicBezTo>
                    <a:pt x="87" y="118"/>
                    <a:pt x="87" y="118"/>
                    <a:pt x="87" y="118"/>
                  </a:cubicBezTo>
                  <a:cubicBezTo>
                    <a:pt x="86" y="129"/>
                    <a:pt x="86" y="129"/>
                    <a:pt x="86" y="129"/>
                  </a:cubicBezTo>
                  <a:cubicBezTo>
                    <a:pt x="94" y="130"/>
                    <a:pt x="94" y="130"/>
                    <a:pt x="94" y="130"/>
                  </a:cubicBezTo>
                  <a:cubicBezTo>
                    <a:pt x="91" y="150"/>
                    <a:pt x="91" y="150"/>
                    <a:pt x="91" y="150"/>
                  </a:cubicBezTo>
                  <a:cubicBezTo>
                    <a:pt x="83" y="148"/>
                    <a:pt x="83" y="148"/>
                    <a:pt x="83" y="148"/>
                  </a:cubicBezTo>
                  <a:cubicBezTo>
                    <a:pt x="81" y="173"/>
                    <a:pt x="81" y="173"/>
                    <a:pt x="81" y="173"/>
                  </a:cubicBezTo>
                  <a:cubicBezTo>
                    <a:pt x="102" y="177"/>
                    <a:pt x="102" y="177"/>
                    <a:pt x="102" y="177"/>
                  </a:cubicBezTo>
                  <a:cubicBezTo>
                    <a:pt x="105" y="152"/>
                    <a:pt x="105" y="152"/>
                    <a:pt x="105" y="152"/>
                  </a:cubicBezTo>
                  <a:cubicBezTo>
                    <a:pt x="96" y="150"/>
                    <a:pt x="96" y="150"/>
                    <a:pt x="96" y="150"/>
                  </a:cubicBezTo>
                  <a:cubicBezTo>
                    <a:pt x="99" y="131"/>
                    <a:pt x="99" y="131"/>
                    <a:pt x="99" y="131"/>
                  </a:cubicBezTo>
                  <a:cubicBezTo>
                    <a:pt x="107" y="132"/>
                    <a:pt x="107" y="132"/>
                    <a:pt x="107" y="132"/>
                  </a:cubicBezTo>
                  <a:cubicBezTo>
                    <a:pt x="110" y="107"/>
                    <a:pt x="110" y="107"/>
                    <a:pt x="110" y="107"/>
                  </a:cubicBezTo>
                  <a:cubicBezTo>
                    <a:pt x="88" y="104"/>
                    <a:pt x="88" y="104"/>
                    <a:pt x="88" y="104"/>
                  </a:cubicBezTo>
                  <a:cubicBezTo>
                    <a:pt x="87" y="113"/>
                    <a:pt x="87" y="113"/>
                    <a:pt x="87" y="113"/>
                  </a:cubicBezTo>
                  <a:cubicBezTo>
                    <a:pt x="72" y="110"/>
                    <a:pt x="72" y="110"/>
                    <a:pt x="72" y="110"/>
                  </a:cubicBezTo>
                  <a:cubicBezTo>
                    <a:pt x="75" y="88"/>
                    <a:pt x="75" y="88"/>
                    <a:pt x="75" y="88"/>
                  </a:cubicBezTo>
                  <a:cubicBezTo>
                    <a:pt x="83" y="89"/>
                    <a:pt x="83" y="89"/>
                    <a:pt x="83" y="89"/>
                  </a:cubicBezTo>
                  <a:cubicBezTo>
                    <a:pt x="85" y="64"/>
                    <a:pt x="85" y="64"/>
                    <a:pt x="85" y="64"/>
                  </a:cubicBezTo>
                  <a:cubicBezTo>
                    <a:pt x="65" y="62"/>
                    <a:pt x="65" y="62"/>
                    <a:pt x="65" y="62"/>
                  </a:cubicBezTo>
                  <a:cubicBezTo>
                    <a:pt x="62" y="87"/>
                    <a:pt x="62" y="87"/>
                    <a:pt x="62" y="87"/>
                  </a:cubicBezTo>
                  <a:cubicBezTo>
                    <a:pt x="70" y="88"/>
                    <a:pt x="70" y="88"/>
                    <a:pt x="70" y="88"/>
                  </a:cubicBezTo>
                  <a:cubicBezTo>
                    <a:pt x="67" y="110"/>
                    <a:pt x="67" y="110"/>
                    <a:pt x="67" y="110"/>
                  </a:cubicBezTo>
                  <a:lnTo>
                    <a:pt x="56" y="108"/>
                  </a:lnTo>
                  <a:close/>
                  <a:moveTo>
                    <a:pt x="129" y="155"/>
                  </a:moveTo>
                  <a:cubicBezTo>
                    <a:pt x="126" y="181"/>
                    <a:pt x="126" y="181"/>
                    <a:pt x="126" y="181"/>
                  </a:cubicBezTo>
                  <a:cubicBezTo>
                    <a:pt x="148" y="184"/>
                    <a:pt x="148" y="184"/>
                    <a:pt x="148" y="184"/>
                  </a:cubicBezTo>
                  <a:cubicBezTo>
                    <a:pt x="151" y="159"/>
                    <a:pt x="151" y="159"/>
                    <a:pt x="151" y="159"/>
                  </a:cubicBezTo>
                  <a:cubicBezTo>
                    <a:pt x="143" y="157"/>
                    <a:pt x="143" y="157"/>
                    <a:pt x="143" y="157"/>
                  </a:cubicBezTo>
                  <a:cubicBezTo>
                    <a:pt x="145" y="138"/>
                    <a:pt x="145" y="138"/>
                    <a:pt x="145" y="138"/>
                  </a:cubicBezTo>
                  <a:cubicBezTo>
                    <a:pt x="153" y="139"/>
                    <a:pt x="153" y="139"/>
                    <a:pt x="153" y="139"/>
                  </a:cubicBezTo>
                  <a:cubicBezTo>
                    <a:pt x="155" y="128"/>
                    <a:pt x="155" y="128"/>
                    <a:pt x="155" y="128"/>
                  </a:cubicBezTo>
                  <a:cubicBezTo>
                    <a:pt x="192" y="134"/>
                    <a:pt x="192" y="134"/>
                    <a:pt x="192" y="134"/>
                  </a:cubicBezTo>
                  <a:cubicBezTo>
                    <a:pt x="191" y="145"/>
                    <a:pt x="191" y="145"/>
                    <a:pt x="191" y="145"/>
                  </a:cubicBezTo>
                  <a:cubicBezTo>
                    <a:pt x="199" y="146"/>
                    <a:pt x="199" y="146"/>
                    <a:pt x="199" y="146"/>
                  </a:cubicBezTo>
                  <a:cubicBezTo>
                    <a:pt x="197" y="166"/>
                    <a:pt x="197" y="166"/>
                    <a:pt x="197" y="166"/>
                  </a:cubicBezTo>
                  <a:cubicBezTo>
                    <a:pt x="188" y="164"/>
                    <a:pt x="188" y="164"/>
                    <a:pt x="188" y="164"/>
                  </a:cubicBezTo>
                  <a:cubicBezTo>
                    <a:pt x="185" y="190"/>
                    <a:pt x="185" y="190"/>
                    <a:pt x="185" y="190"/>
                  </a:cubicBezTo>
                  <a:cubicBezTo>
                    <a:pt x="208" y="194"/>
                    <a:pt x="208" y="194"/>
                    <a:pt x="208" y="194"/>
                  </a:cubicBezTo>
                  <a:cubicBezTo>
                    <a:pt x="211" y="168"/>
                    <a:pt x="211" y="168"/>
                    <a:pt x="211" y="168"/>
                  </a:cubicBezTo>
                  <a:cubicBezTo>
                    <a:pt x="202" y="167"/>
                    <a:pt x="202" y="167"/>
                    <a:pt x="202" y="167"/>
                  </a:cubicBezTo>
                  <a:cubicBezTo>
                    <a:pt x="205" y="147"/>
                    <a:pt x="205" y="147"/>
                    <a:pt x="205" y="147"/>
                  </a:cubicBezTo>
                  <a:cubicBezTo>
                    <a:pt x="213" y="148"/>
                    <a:pt x="213" y="148"/>
                    <a:pt x="213" y="148"/>
                  </a:cubicBezTo>
                  <a:cubicBezTo>
                    <a:pt x="216" y="122"/>
                    <a:pt x="216" y="122"/>
                    <a:pt x="216" y="122"/>
                  </a:cubicBezTo>
                  <a:cubicBezTo>
                    <a:pt x="194" y="119"/>
                    <a:pt x="194" y="119"/>
                    <a:pt x="194" y="119"/>
                  </a:cubicBezTo>
                  <a:cubicBezTo>
                    <a:pt x="193" y="128"/>
                    <a:pt x="193" y="128"/>
                    <a:pt x="193" y="128"/>
                  </a:cubicBezTo>
                  <a:cubicBezTo>
                    <a:pt x="176" y="125"/>
                    <a:pt x="176" y="125"/>
                    <a:pt x="176" y="125"/>
                  </a:cubicBezTo>
                  <a:cubicBezTo>
                    <a:pt x="179" y="103"/>
                    <a:pt x="179" y="103"/>
                    <a:pt x="179" y="103"/>
                  </a:cubicBezTo>
                  <a:cubicBezTo>
                    <a:pt x="188" y="104"/>
                    <a:pt x="188" y="104"/>
                    <a:pt x="188" y="104"/>
                  </a:cubicBezTo>
                  <a:cubicBezTo>
                    <a:pt x="191" y="78"/>
                    <a:pt x="191" y="78"/>
                    <a:pt x="191" y="78"/>
                  </a:cubicBezTo>
                  <a:cubicBezTo>
                    <a:pt x="168" y="75"/>
                    <a:pt x="168" y="75"/>
                    <a:pt x="168" y="75"/>
                  </a:cubicBezTo>
                  <a:cubicBezTo>
                    <a:pt x="166" y="101"/>
                    <a:pt x="166" y="101"/>
                    <a:pt x="166" y="101"/>
                  </a:cubicBezTo>
                  <a:cubicBezTo>
                    <a:pt x="174" y="102"/>
                    <a:pt x="174" y="102"/>
                    <a:pt x="174" y="102"/>
                  </a:cubicBezTo>
                  <a:cubicBezTo>
                    <a:pt x="171" y="125"/>
                    <a:pt x="171" y="125"/>
                    <a:pt x="171" y="125"/>
                  </a:cubicBezTo>
                  <a:cubicBezTo>
                    <a:pt x="155" y="122"/>
                    <a:pt x="155" y="122"/>
                    <a:pt x="155" y="122"/>
                  </a:cubicBezTo>
                  <a:cubicBezTo>
                    <a:pt x="156" y="114"/>
                    <a:pt x="156" y="114"/>
                    <a:pt x="156" y="114"/>
                  </a:cubicBezTo>
                  <a:cubicBezTo>
                    <a:pt x="135" y="110"/>
                    <a:pt x="135" y="110"/>
                    <a:pt x="135" y="110"/>
                  </a:cubicBezTo>
                  <a:cubicBezTo>
                    <a:pt x="132" y="136"/>
                    <a:pt x="132" y="136"/>
                    <a:pt x="132" y="136"/>
                  </a:cubicBezTo>
                  <a:cubicBezTo>
                    <a:pt x="140" y="137"/>
                    <a:pt x="140" y="137"/>
                    <a:pt x="140" y="137"/>
                  </a:cubicBezTo>
                  <a:cubicBezTo>
                    <a:pt x="138" y="157"/>
                    <a:pt x="138" y="157"/>
                    <a:pt x="138" y="157"/>
                  </a:cubicBezTo>
                  <a:lnTo>
                    <a:pt x="129" y="1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sp>
        <p:nvSpPr>
          <p:cNvPr id="117" name="TextBox 116"/>
          <p:cNvSpPr txBox="1"/>
          <p:nvPr/>
        </p:nvSpPr>
        <p:spPr>
          <a:xfrm>
            <a:off x="10333082" y="2451355"/>
            <a:ext cx="856682" cy="332399"/>
          </a:xfrm>
          <a:prstGeom prst="rect">
            <a:avLst/>
          </a:prstGeom>
          <a:noFill/>
        </p:spPr>
        <p:txBody>
          <a:bodyPr wrap="square" lIns="0" tIns="0" rIns="0" bIns="0" rtlCol="0">
            <a:spAutoFit/>
          </a:bodyPr>
          <a:lstStyle/>
          <a:p>
            <a:pPr algn="ctr">
              <a:lnSpc>
                <a:spcPct val="90000"/>
              </a:lnSpc>
            </a:pPr>
            <a:r>
              <a:rPr lang="en-US" sz="1200" spc="-50" dirty="0">
                <a:gradFill>
                  <a:gsLst>
                    <a:gs pos="2917">
                      <a:srgbClr val="505050"/>
                    </a:gs>
                    <a:gs pos="30000">
                      <a:srgbClr val="505050"/>
                    </a:gs>
                  </a:gsLst>
                  <a:lin ang="5400000" scaled="0"/>
                </a:gradFill>
              </a:rPr>
              <a:t>Management Console</a:t>
            </a:r>
          </a:p>
        </p:txBody>
      </p:sp>
      <p:cxnSp>
        <p:nvCxnSpPr>
          <p:cNvPr id="118" name="Elbow Connector 117"/>
          <p:cNvCxnSpPr/>
          <p:nvPr/>
        </p:nvCxnSpPr>
        <p:spPr>
          <a:xfrm flipV="1">
            <a:off x="8213837" y="2719880"/>
            <a:ext cx="1728062" cy="815727"/>
          </a:xfrm>
          <a:prstGeom prst="bentConnector3">
            <a:avLst>
              <a:gd name="adj1" fmla="val 100007"/>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643508" y="2758789"/>
            <a:ext cx="1235855" cy="166199"/>
          </a:xfrm>
          <a:prstGeom prst="rect">
            <a:avLst/>
          </a:prstGeom>
          <a:noFill/>
        </p:spPr>
        <p:txBody>
          <a:bodyPr wrap="square" lIns="0" tIns="0" rIns="0" bIns="0" rtlCol="0">
            <a:spAutoFit/>
          </a:bodyPr>
          <a:lstStyle/>
          <a:p>
            <a:pPr algn="ctr">
              <a:lnSpc>
                <a:spcPct val="90000"/>
              </a:lnSpc>
            </a:pPr>
            <a:r>
              <a:rPr lang="en-US" sz="1200" spc="-50" dirty="0">
                <a:gradFill>
                  <a:gsLst>
                    <a:gs pos="2917">
                      <a:srgbClr val="505050"/>
                    </a:gs>
                    <a:gs pos="30000">
                      <a:srgbClr val="505050"/>
                    </a:gs>
                  </a:gsLst>
                  <a:lin ang="5400000" scaled="0"/>
                </a:gradFill>
              </a:rPr>
              <a:t>NLB App Controller</a:t>
            </a:r>
          </a:p>
        </p:txBody>
      </p:sp>
      <p:pic>
        <p:nvPicPr>
          <p:cNvPr id="69" name="Picture 19"/>
          <p:cNvPicPr>
            <a:picLocks noChangeAspect="1" noChangeArrowheads="1"/>
          </p:cNvPicPr>
          <p:nvPr/>
        </p:nvPicPr>
        <p:blipFill>
          <a:blip r:embed="rId4" cstate="email">
            <a:lum bright="-40000"/>
            <a:extLst>
              <a:ext uri="{28A0092B-C50C-407E-A947-70E740481C1C}">
                <a14:useLocalDpi xmlns:a14="http://schemas.microsoft.com/office/drawing/2010/main"/>
              </a:ext>
            </a:extLst>
          </a:blip>
          <a:srcRect/>
          <a:stretch>
            <a:fillRect/>
          </a:stretch>
        </p:blipFill>
        <p:spPr bwMode="auto">
          <a:xfrm>
            <a:off x="3271484" y="1931633"/>
            <a:ext cx="772253" cy="785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1" name="Elbow Connector 70"/>
          <p:cNvCxnSpPr/>
          <p:nvPr/>
        </p:nvCxnSpPr>
        <p:spPr>
          <a:xfrm rot="10800000">
            <a:off x="4043738" y="2493891"/>
            <a:ext cx="1661259" cy="919924"/>
          </a:xfrm>
          <a:prstGeom prst="bentConnector3">
            <a:avLst>
              <a:gd name="adj1" fmla="val 50000"/>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2" name="Elbow Connector 141"/>
          <p:cNvCxnSpPr/>
          <p:nvPr/>
        </p:nvCxnSpPr>
        <p:spPr>
          <a:xfrm flipH="1">
            <a:off x="4055550" y="2244764"/>
            <a:ext cx="2346780" cy="1871"/>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4" name="Picture 19"/>
          <p:cNvPicPr>
            <a:picLocks noChangeAspect="1" noChangeArrowheads="1"/>
          </p:cNvPicPr>
          <p:nvPr/>
        </p:nvPicPr>
        <p:blipFill>
          <a:blip r:embed="rId4" cstate="email">
            <a:lum bright="-40000"/>
            <a:extLst>
              <a:ext uri="{28A0092B-C50C-407E-A947-70E740481C1C}">
                <a14:useLocalDpi xmlns:a14="http://schemas.microsoft.com/office/drawing/2010/main"/>
              </a:ext>
            </a:extLst>
          </a:blip>
          <a:srcRect/>
          <a:stretch>
            <a:fillRect/>
          </a:stretch>
        </p:blipFill>
        <p:spPr bwMode="auto">
          <a:xfrm>
            <a:off x="2412576" y="1931965"/>
            <a:ext cx="772253" cy="785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 name="Can 74"/>
          <p:cNvSpPr/>
          <p:nvPr/>
        </p:nvSpPr>
        <p:spPr bwMode="auto">
          <a:xfrm>
            <a:off x="6991007" y="2065077"/>
            <a:ext cx="418249" cy="662057"/>
          </a:xfrm>
          <a:prstGeom prst="can">
            <a:avLst>
              <a:gd name="adj" fmla="val 50000"/>
            </a:avLst>
          </a:prstGeom>
          <a:solidFill>
            <a:srgbClr val="004889"/>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2" tIns="45706" rIns="91412" bIns="45706" numCol="1" rtlCol="0" anchor="b" anchorCtr="0" compatLnSpc="1">
            <a:prstTxWarp prst="textNoShape">
              <a:avLst/>
            </a:prstTxWarp>
          </a:bodyPr>
          <a:lstStyle/>
          <a:p>
            <a:pPr algn="ctr" defTabSz="913843" fontAlgn="base">
              <a:lnSpc>
                <a:spcPct val="90000"/>
              </a:lnSpc>
              <a:spcBef>
                <a:spcPct val="0"/>
              </a:spcBef>
              <a:spcAft>
                <a:spcPct val="0"/>
              </a:spcAft>
            </a:pPr>
            <a:endParaRPr lang="en-US" sz="1400" spc="-50" dirty="0">
              <a:solidFill>
                <a:srgbClr val="505050"/>
              </a:solidFill>
            </a:endParaRPr>
          </a:p>
        </p:txBody>
      </p:sp>
      <p:grpSp>
        <p:nvGrpSpPr>
          <p:cNvPr id="3" name="Group 2"/>
          <p:cNvGrpSpPr/>
          <p:nvPr/>
        </p:nvGrpSpPr>
        <p:grpSpPr>
          <a:xfrm>
            <a:off x="5987290" y="4877522"/>
            <a:ext cx="1967459" cy="1029931"/>
            <a:chOff x="6524289" y="4861046"/>
            <a:chExt cx="1967459" cy="1029931"/>
          </a:xfrm>
        </p:grpSpPr>
        <p:pic>
          <p:nvPicPr>
            <p:cNvPr id="49" name="Picture 5" descr="C:\Users\mitchellg\Desktop\Folder.png"/>
            <p:cNvPicPr>
              <a:picLocks noChangeAspect="1" noChangeArrowheads="1"/>
            </p:cNvPicPr>
            <p:nvPr/>
          </p:nvPicPr>
          <p:blipFill>
            <a:blip r:embed="rId5" cstate="screen">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a:ext>
              </a:extLst>
            </a:blip>
            <a:srcRect/>
            <a:stretch>
              <a:fillRect/>
            </a:stretch>
          </p:blipFill>
          <p:spPr bwMode="auto">
            <a:xfrm>
              <a:off x="6557728" y="4871468"/>
              <a:ext cx="1009087" cy="1009087"/>
            </a:xfrm>
            <a:prstGeom prst="rect">
              <a:avLst/>
            </a:prstGeom>
            <a:noFill/>
            <a:ln>
              <a:noFill/>
            </a:ln>
          </p:spPr>
        </p:pic>
        <p:sp>
          <p:nvSpPr>
            <p:cNvPr id="50" name="TextBox 49"/>
            <p:cNvSpPr txBox="1"/>
            <p:nvPr/>
          </p:nvSpPr>
          <p:spPr>
            <a:xfrm>
              <a:off x="6524289" y="5724778"/>
              <a:ext cx="1967459" cy="166199"/>
            </a:xfrm>
            <a:prstGeom prst="rect">
              <a:avLst/>
            </a:prstGeom>
            <a:noFill/>
          </p:spPr>
          <p:txBody>
            <a:bodyPr wrap="square" lIns="0" tIns="0" rIns="0" bIns="0" rtlCol="0">
              <a:spAutoFit/>
            </a:bodyPr>
            <a:lstStyle/>
            <a:p>
              <a:pPr algn="ctr">
                <a:lnSpc>
                  <a:spcPct val="90000"/>
                </a:lnSpc>
              </a:pPr>
              <a:r>
                <a:rPr lang="en-US" sz="1200" spc="-50" dirty="0">
                  <a:gradFill>
                    <a:gsLst>
                      <a:gs pos="2917">
                        <a:srgbClr val="505050"/>
                      </a:gs>
                      <a:gs pos="30000">
                        <a:srgbClr val="505050"/>
                      </a:gs>
                    </a:gsLst>
                    <a:lin ang="5400000" scaled="0"/>
                  </a:gradFill>
                </a:rPr>
                <a:t>Library on Clustered File Server</a:t>
              </a:r>
            </a:p>
          </p:txBody>
        </p:sp>
        <p:pic>
          <p:nvPicPr>
            <p:cNvPr id="77" name="Picture 5" descr="C:\Users\mitchellg\Desktop\Folder.png"/>
            <p:cNvPicPr>
              <a:picLocks noChangeAspect="1" noChangeArrowheads="1"/>
            </p:cNvPicPr>
            <p:nvPr/>
          </p:nvPicPr>
          <p:blipFill>
            <a:blip r:embed="rId5" cstate="screen">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a:ext>
              </a:extLst>
            </a:blip>
            <a:srcRect/>
            <a:stretch>
              <a:fillRect/>
            </a:stretch>
          </p:blipFill>
          <p:spPr bwMode="auto">
            <a:xfrm>
              <a:off x="7410656" y="4861046"/>
              <a:ext cx="1009087" cy="1009087"/>
            </a:xfrm>
            <a:prstGeom prst="rect">
              <a:avLst/>
            </a:prstGeom>
            <a:noFill/>
            <a:ln>
              <a:noFill/>
            </a:ln>
          </p:spPr>
        </p:pic>
      </p:grpSp>
      <p:sp>
        <p:nvSpPr>
          <p:cNvPr id="120" name="Freeform 207"/>
          <p:cNvSpPr>
            <a:spLocks noEditPoints="1"/>
          </p:cNvSpPr>
          <p:nvPr/>
        </p:nvSpPr>
        <p:spPr bwMode="gray">
          <a:xfrm>
            <a:off x="7004125" y="3112575"/>
            <a:ext cx="1166631" cy="868178"/>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004889"/>
          </a:solidFill>
          <a:ln>
            <a:noFill/>
          </a:ln>
        </p:spPr>
        <p:txBody>
          <a:bodyPr vert="horz" wrap="square" lIns="91416" tIns="45708" rIns="91416" bIns="45708" numCol="1" anchor="t" anchorCtr="0" compatLnSpc="1">
            <a:prstTxWarp prst="textNoShape">
              <a:avLst/>
            </a:prstTxWarp>
          </a:bodyPr>
          <a:lstStyle/>
          <a:p>
            <a:endParaRPr lang="en-US" sz="2199" dirty="0">
              <a:solidFill>
                <a:srgbClr val="505050"/>
              </a:solidFill>
            </a:endParaRPr>
          </a:p>
        </p:txBody>
      </p:sp>
    </p:spTree>
    <p:extLst>
      <p:ext uri="{BB962C8B-B14F-4D97-AF65-F5344CB8AC3E}">
        <p14:creationId xmlns:p14="http://schemas.microsoft.com/office/powerpoint/2010/main" val="325928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Center for the Datacenter</a:t>
            </a:r>
          </a:p>
        </p:txBody>
      </p:sp>
      <p:grpSp>
        <p:nvGrpSpPr>
          <p:cNvPr id="84" name="Group 83"/>
          <p:cNvGrpSpPr/>
          <p:nvPr/>
        </p:nvGrpSpPr>
        <p:grpSpPr>
          <a:xfrm>
            <a:off x="984591" y="4561218"/>
            <a:ext cx="4064052" cy="1671095"/>
            <a:chOff x="984591" y="4561218"/>
            <a:chExt cx="4064052" cy="1671095"/>
          </a:xfrm>
        </p:grpSpPr>
        <p:sp>
          <p:nvSpPr>
            <p:cNvPr id="3" name="Freeform 207"/>
            <p:cNvSpPr>
              <a:spLocks noEditPoints="1"/>
            </p:cNvSpPr>
            <p:nvPr/>
          </p:nvSpPr>
          <p:spPr bwMode="gray">
            <a:xfrm>
              <a:off x="984591" y="4910116"/>
              <a:ext cx="1332896" cy="102235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lumMod val="25000"/>
              </a:schemeClr>
            </a:solidFill>
            <a:ln>
              <a:noFill/>
            </a:ln>
          </p:spPr>
          <p:txBody>
            <a:bodyPr vert="horz" wrap="square" lIns="914400" tIns="0" rIns="0" bIns="210312" numCol="1" anchor="b" anchorCtr="0" compatLnSpc="1">
              <a:prstTxWarp prst="textNoShape">
                <a:avLst/>
              </a:prstTxWarp>
            </a:bodyPr>
            <a:lstStyle/>
            <a:p>
              <a:endParaRPr lang="en-US" sz="1400" dirty="0">
                <a:solidFill>
                  <a:srgbClr val="EFEFEF"/>
                </a:solidFill>
              </a:endParaRPr>
            </a:p>
          </p:txBody>
        </p:sp>
        <p:pic>
          <p:nvPicPr>
            <p:cNvPr id="6"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1441919" y="4561218"/>
              <a:ext cx="430612" cy="720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1659176" y="4678532"/>
              <a:ext cx="430612" cy="720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1191980" y="4721072"/>
              <a:ext cx="430612" cy="720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1409237" y="4838386"/>
              <a:ext cx="430612" cy="720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reeform 207"/>
            <p:cNvSpPr>
              <a:spLocks noEditPoints="1"/>
            </p:cNvSpPr>
            <p:nvPr/>
          </p:nvSpPr>
          <p:spPr bwMode="gray">
            <a:xfrm>
              <a:off x="2350169" y="4910116"/>
              <a:ext cx="1332896" cy="102235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lumMod val="25000"/>
              </a:schemeClr>
            </a:solidFill>
            <a:ln>
              <a:noFill/>
            </a:ln>
          </p:spPr>
          <p:txBody>
            <a:bodyPr vert="horz" wrap="square" lIns="914400" tIns="0" rIns="0" bIns="210312" numCol="1" anchor="b" anchorCtr="0" compatLnSpc="1">
              <a:prstTxWarp prst="textNoShape">
                <a:avLst/>
              </a:prstTxWarp>
            </a:bodyPr>
            <a:lstStyle/>
            <a:p>
              <a:endParaRPr lang="en-US" sz="1400" dirty="0">
                <a:solidFill>
                  <a:srgbClr val="EFEFEF"/>
                </a:solidFill>
              </a:endParaRPr>
            </a:p>
          </p:txBody>
        </p:sp>
        <p:pic>
          <p:nvPicPr>
            <p:cNvPr id="9"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807497" y="4561218"/>
              <a:ext cx="430612" cy="720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3024754" y="4678532"/>
              <a:ext cx="430612" cy="720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557558" y="4721072"/>
              <a:ext cx="430612" cy="720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774815" y="4838386"/>
              <a:ext cx="430612" cy="720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Freeform 207"/>
            <p:cNvSpPr>
              <a:spLocks noEditPoints="1"/>
            </p:cNvSpPr>
            <p:nvPr/>
          </p:nvSpPr>
          <p:spPr bwMode="gray">
            <a:xfrm>
              <a:off x="3715747" y="4910116"/>
              <a:ext cx="1332896" cy="102235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lumMod val="25000"/>
              </a:schemeClr>
            </a:solidFill>
            <a:ln>
              <a:noFill/>
            </a:ln>
          </p:spPr>
          <p:txBody>
            <a:bodyPr vert="horz" wrap="square" lIns="914400" tIns="0" rIns="0" bIns="210312" numCol="1" anchor="b" anchorCtr="0" compatLnSpc="1">
              <a:prstTxWarp prst="textNoShape">
                <a:avLst/>
              </a:prstTxWarp>
            </a:bodyPr>
            <a:lstStyle/>
            <a:p>
              <a:endParaRPr lang="en-US" sz="1400" dirty="0">
                <a:solidFill>
                  <a:srgbClr val="EFEFEF"/>
                </a:solidFill>
              </a:endParaRPr>
            </a:p>
          </p:txBody>
        </p:sp>
        <p:pic>
          <p:nvPicPr>
            <p:cNvPr id="14"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4173075" y="4561218"/>
              <a:ext cx="430612" cy="720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4390332" y="4678532"/>
              <a:ext cx="430612" cy="720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3923136" y="4721072"/>
              <a:ext cx="430612" cy="720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4140393" y="4838386"/>
              <a:ext cx="430612" cy="720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2303537" y="6010714"/>
              <a:ext cx="1442434" cy="221599"/>
            </a:xfrm>
            <a:prstGeom prst="rect">
              <a:avLst/>
            </a:prstGeom>
            <a:noFill/>
          </p:spPr>
          <p:txBody>
            <a:bodyPr wrap="square" lIns="0" tIns="0" rIns="0" bIns="0" rtlCol="0">
              <a:spAutoFit/>
            </a:bodyPr>
            <a:lstStyle/>
            <a:p>
              <a:pPr algn="ctr" defTabSz="914363">
                <a:lnSpc>
                  <a:spcPct val="90000"/>
                </a:lnSpc>
              </a:pPr>
              <a:r>
                <a:rPr lang="en-US" sz="1600" b="1" spc="-50" dirty="0">
                  <a:gradFill>
                    <a:gsLst>
                      <a:gs pos="2917">
                        <a:srgbClr val="505050"/>
                      </a:gs>
                      <a:gs pos="30000">
                        <a:srgbClr val="505050"/>
                      </a:gs>
                    </a:gsLst>
                    <a:lin ang="5400000" scaled="0"/>
                  </a:gradFill>
                </a:rPr>
                <a:t>Hyper-V Hosts</a:t>
              </a:r>
              <a:endParaRPr lang="en-US" sz="1600" b="1" spc="-50" baseline="-25000" dirty="0">
                <a:gradFill>
                  <a:gsLst>
                    <a:gs pos="2917">
                      <a:srgbClr val="505050"/>
                    </a:gs>
                    <a:gs pos="30000">
                      <a:srgbClr val="505050"/>
                    </a:gs>
                  </a:gsLst>
                  <a:lin ang="5400000" scaled="0"/>
                </a:gradFill>
              </a:endParaRPr>
            </a:p>
          </p:txBody>
        </p:sp>
      </p:grpSp>
      <p:grpSp>
        <p:nvGrpSpPr>
          <p:cNvPr id="85" name="Group 84"/>
          <p:cNvGrpSpPr/>
          <p:nvPr/>
        </p:nvGrpSpPr>
        <p:grpSpPr>
          <a:xfrm>
            <a:off x="1795204" y="2895525"/>
            <a:ext cx="4263689" cy="1431763"/>
            <a:chOff x="1795204" y="2895525"/>
            <a:chExt cx="4263689" cy="1431763"/>
          </a:xfrm>
        </p:grpSpPr>
        <p:sp>
          <p:nvSpPr>
            <p:cNvPr id="19" name="Title 1"/>
            <p:cNvSpPr txBox="1">
              <a:spLocks/>
            </p:cNvSpPr>
            <p:nvPr/>
          </p:nvSpPr>
          <p:spPr>
            <a:xfrm rot="5400000">
              <a:off x="2901956" y="2677901"/>
              <a:ext cx="542635" cy="275613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sz="19900">
                  <a:solidFill>
                    <a:srgbClr val="004889"/>
                  </a:solidFill>
                </a:rPr>
                <a:t>{</a:t>
              </a:r>
            </a:p>
          </p:txBody>
        </p:sp>
        <p:pic>
          <p:nvPicPr>
            <p:cNvPr id="20" name="Picture 9"/>
            <p:cNvPicPr>
              <a:picLocks noChangeAspect="1" noChangeArrowheads="1"/>
            </p:cNvPicPr>
            <p:nvPr/>
          </p:nvPicPr>
          <p:blipFill>
            <a:blip r:embed="rId4" cstate="email">
              <a:lum bright="-40000"/>
              <a:extLst>
                <a:ext uri="{28A0092B-C50C-407E-A947-70E740481C1C}">
                  <a14:useLocalDpi xmlns:a14="http://schemas.microsoft.com/office/drawing/2010/main"/>
                </a:ext>
              </a:extLst>
            </a:blip>
            <a:srcRect/>
            <a:stretch>
              <a:fillRect/>
            </a:stretch>
          </p:blipFill>
          <p:spPr bwMode="auto">
            <a:xfrm>
              <a:off x="2640248" y="2895525"/>
              <a:ext cx="815118" cy="901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3614166" y="3074809"/>
              <a:ext cx="2444727" cy="443198"/>
            </a:xfrm>
            <a:prstGeom prst="rect">
              <a:avLst/>
            </a:prstGeom>
            <a:noFill/>
          </p:spPr>
          <p:txBody>
            <a:bodyPr wrap="square" lIns="0" tIns="0" rIns="0" bIns="0" rtlCol="0">
              <a:spAutoFit/>
            </a:bodyPr>
            <a:lstStyle/>
            <a:p>
              <a:pPr defTabSz="914363">
                <a:lnSpc>
                  <a:spcPct val="90000"/>
                </a:lnSpc>
              </a:pPr>
              <a:r>
                <a:rPr lang="en-US" sz="1600" b="1" spc="-50" dirty="0">
                  <a:gradFill>
                    <a:gsLst>
                      <a:gs pos="2917">
                        <a:srgbClr val="505050"/>
                      </a:gs>
                      <a:gs pos="30000">
                        <a:srgbClr val="505050"/>
                      </a:gs>
                    </a:gsLst>
                    <a:lin ang="5400000" scaled="0"/>
                  </a:gradFill>
                </a:rPr>
                <a:t>Virtual Machine Manager</a:t>
              </a:r>
              <a:br>
                <a:rPr lang="en-US" sz="1600" b="1" spc="-50" dirty="0">
                  <a:gradFill>
                    <a:gsLst>
                      <a:gs pos="2917">
                        <a:srgbClr val="505050"/>
                      </a:gs>
                      <a:gs pos="30000">
                        <a:srgbClr val="505050"/>
                      </a:gs>
                    </a:gsLst>
                    <a:lin ang="5400000" scaled="0"/>
                  </a:gradFill>
                </a:rPr>
              </a:br>
              <a:r>
                <a:rPr lang="en-US" sz="1600" spc="-50" dirty="0">
                  <a:gradFill>
                    <a:gsLst>
                      <a:gs pos="2917">
                        <a:srgbClr val="505050"/>
                      </a:gs>
                      <a:gs pos="30000">
                        <a:srgbClr val="505050"/>
                      </a:gs>
                    </a:gsLst>
                    <a:lin ang="5400000" scaled="0"/>
                  </a:gradFill>
                </a:rPr>
                <a:t>VM &amp; cloud management</a:t>
              </a:r>
              <a:endParaRPr lang="en-US" sz="1600" b="1" spc="-50" baseline="-25000" dirty="0">
                <a:gradFill>
                  <a:gsLst>
                    <a:gs pos="2917">
                      <a:srgbClr val="505050"/>
                    </a:gs>
                    <a:gs pos="30000">
                      <a:srgbClr val="505050"/>
                    </a:gs>
                  </a:gsLst>
                  <a:lin ang="5400000" scaled="0"/>
                </a:gradFill>
              </a:endParaRPr>
            </a:p>
          </p:txBody>
        </p:sp>
      </p:grpSp>
      <p:grpSp>
        <p:nvGrpSpPr>
          <p:cNvPr id="86" name="Group 85"/>
          <p:cNvGrpSpPr/>
          <p:nvPr/>
        </p:nvGrpSpPr>
        <p:grpSpPr>
          <a:xfrm>
            <a:off x="2683113" y="1341559"/>
            <a:ext cx="3505814" cy="1544493"/>
            <a:chOff x="2683113" y="1341559"/>
            <a:chExt cx="3505814" cy="1544493"/>
          </a:xfrm>
        </p:grpSpPr>
        <p:sp>
          <p:nvSpPr>
            <p:cNvPr id="24" name="TextBox 23"/>
            <p:cNvSpPr txBox="1"/>
            <p:nvPr/>
          </p:nvSpPr>
          <p:spPr>
            <a:xfrm>
              <a:off x="3614166" y="1401040"/>
              <a:ext cx="2574761" cy="664797"/>
            </a:xfrm>
            <a:prstGeom prst="rect">
              <a:avLst/>
            </a:prstGeom>
            <a:noFill/>
          </p:spPr>
          <p:txBody>
            <a:bodyPr wrap="square" lIns="0" tIns="0" rIns="0" bIns="0" rtlCol="0">
              <a:spAutoFit/>
            </a:bodyPr>
            <a:lstStyle/>
            <a:p>
              <a:pPr defTabSz="914363">
                <a:lnSpc>
                  <a:spcPct val="90000"/>
                </a:lnSpc>
              </a:pPr>
              <a:r>
                <a:rPr lang="en-US" sz="1600" b="1" spc="-50" dirty="0">
                  <a:gradFill>
                    <a:gsLst>
                      <a:gs pos="2917">
                        <a:srgbClr val="505050"/>
                      </a:gs>
                      <a:gs pos="30000">
                        <a:srgbClr val="505050"/>
                      </a:gs>
                    </a:gsLst>
                    <a:lin ang="5400000" scaled="0"/>
                  </a:gradFill>
                </a:rPr>
                <a:t>App Controller</a:t>
              </a:r>
              <a:br>
                <a:rPr lang="en-US" sz="1600" b="1" spc="-50" dirty="0">
                  <a:gradFill>
                    <a:gsLst>
                      <a:gs pos="2917">
                        <a:srgbClr val="505050"/>
                      </a:gs>
                      <a:gs pos="30000">
                        <a:srgbClr val="505050"/>
                      </a:gs>
                    </a:gsLst>
                    <a:lin ang="5400000" scaled="0"/>
                  </a:gradFill>
                </a:rPr>
              </a:br>
              <a:r>
                <a:rPr lang="en-US" sz="1600" spc="-50" dirty="0">
                  <a:gradFill>
                    <a:gsLst>
                      <a:gs pos="2917">
                        <a:srgbClr val="505050"/>
                      </a:gs>
                      <a:gs pos="30000">
                        <a:srgbClr val="505050"/>
                      </a:gs>
                    </a:gsLst>
                    <a:lin ang="5400000" scaled="0"/>
                  </a:gradFill>
                </a:rPr>
                <a:t>VM &amp; application</a:t>
              </a:r>
              <a:br>
                <a:rPr lang="en-US" sz="1600" spc="-50" dirty="0">
                  <a:gradFill>
                    <a:gsLst>
                      <a:gs pos="2917">
                        <a:srgbClr val="505050"/>
                      </a:gs>
                      <a:gs pos="30000">
                        <a:srgbClr val="505050"/>
                      </a:gs>
                    </a:gsLst>
                    <a:lin ang="5400000" scaled="0"/>
                  </a:gradFill>
                </a:rPr>
              </a:br>
              <a:r>
                <a:rPr lang="en-US" sz="1600" spc="-50" dirty="0">
                  <a:gradFill>
                    <a:gsLst>
                      <a:gs pos="2917">
                        <a:srgbClr val="505050"/>
                      </a:gs>
                      <a:gs pos="30000">
                        <a:srgbClr val="505050"/>
                      </a:gs>
                    </a:gsLst>
                    <a:lin ang="5400000" scaled="0"/>
                  </a:gradFill>
                </a:rPr>
                <a:t>self-service</a:t>
              </a:r>
              <a:endParaRPr lang="en-US" sz="1600" b="1" spc="-50" baseline="-25000" dirty="0">
                <a:gradFill>
                  <a:gsLst>
                    <a:gs pos="2917">
                      <a:srgbClr val="505050"/>
                    </a:gs>
                    <a:gs pos="30000">
                      <a:srgbClr val="505050"/>
                    </a:gs>
                  </a:gsLst>
                  <a:lin ang="5400000" scaled="0"/>
                </a:gradFill>
              </a:endParaRPr>
            </a:p>
          </p:txBody>
        </p:sp>
        <p:pic>
          <p:nvPicPr>
            <p:cNvPr id="25" name="Picture 19"/>
            <p:cNvPicPr>
              <a:picLocks noChangeAspect="1" noChangeArrowheads="1"/>
            </p:cNvPicPr>
            <p:nvPr/>
          </p:nvPicPr>
          <p:blipFill>
            <a:blip r:embed="rId5" cstate="email">
              <a:lum bright="-40000"/>
              <a:extLst>
                <a:ext uri="{28A0092B-C50C-407E-A947-70E740481C1C}">
                  <a14:useLocalDpi xmlns:a14="http://schemas.microsoft.com/office/drawing/2010/main"/>
                </a:ext>
              </a:extLst>
            </a:blip>
            <a:srcRect/>
            <a:stretch>
              <a:fillRect/>
            </a:stretch>
          </p:blipFill>
          <p:spPr bwMode="auto">
            <a:xfrm>
              <a:off x="2683113" y="1341559"/>
              <a:ext cx="772253" cy="785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Up-Down Arrow 25"/>
            <p:cNvSpPr/>
            <p:nvPr/>
          </p:nvSpPr>
          <p:spPr bwMode="auto">
            <a:xfrm>
              <a:off x="2955488" y="2198468"/>
              <a:ext cx="249939" cy="687584"/>
            </a:xfrm>
            <a:prstGeom prst="upDownArrow">
              <a:avLst/>
            </a:prstGeom>
            <a:solidFill>
              <a:srgbClr val="00488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EFEFEF"/>
                    </a:gs>
                    <a:gs pos="100000">
                      <a:srgbClr val="EFEFEF"/>
                    </a:gs>
                  </a:gsLst>
                  <a:lin ang="5400000" scaled="0"/>
                </a:gradFill>
              </a:endParaRPr>
            </a:p>
          </p:txBody>
        </p:sp>
      </p:grpSp>
      <p:sp>
        <p:nvSpPr>
          <p:cNvPr id="27" name="Title 1"/>
          <p:cNvSpPr txBox="1">
            <a:spLocks/>
          </p:cNvSpPr>
          <p:nvPr/>
        </p:nvSpPr>
        <p:spPr>
          <a:xfrm>
            <a:off x="5899955" y="534588"/>
            <a:ext cx="542635" cy="572002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sz="41300">
                <a:solidFill>
                  <a:srgbClr val="004889"/>
                </a:solidFill>
              </a:rPr>
              <a:t>}</a:t>
            </a:r>
          </a:p>
        </p:txBody>
      </p:sp>
      <p:grpSp>
        <p:nvGrpSpPr>
          <p:cNvPr id="83" name="Group 82"/>
          <p:cNvGrpSpPr/>
          <p:nvPr/>
        </p:nvGrpSpPr>
        <p:grpSpPr>
          <a:xfrm>
            <a:off x="7278056" y="1357714"/>
            <a:ext cx="3581115" cy="996553"/>
            <a:chOff x="7277455" y="1359102"/>
            <a:chExt cx="3581115" cy="996553"/>
          </a:xfrm>
        </p:grpSpPr>
        <p:sp>
          <p:nvSpPr>
            <p:cNvPr id="30" name="TextBox 29"/>
            <p:cNvSpPr txBox="1"/>
            <p:nvPr/>
          </p:nvSpPr>
          <p:spPr>
            <a:xfrm>
              <a:off x="8413843" y="1583573"/>
              <a:ext cx="2444727" cy="664797"/>
            </a:xfrm>
            <a:prstGeom prst="rect">
              <a:avLst/>
            </a:prstGeom>
            <a:noFill/>
          </p:spPr>
          <p:txBody>
            <a:bodyPr wrap="square" lIns="0" tIns="0" rIns="0" bIns="0" rtlCol="0">
              <a:spAutoFit/>
            </a:bodyPr>
            <a:lstStyle/>
            <a:p>
              <a:pPr defTabSz="914363">
                <a:lnSpc>
                  <a:spcPct val="90000"/>
                </a:lnSpc>
              </a:pPr>
              <a:r>
                <a:rPr lang="en-US" sz="1600" b="1" spc="-50" dirty="0">
                  <a:gradFill>
                    <a:gsLst>
                      <a:gs pos="2917">
                        <a:srgbClr val="505050"/>
                      </a:gs>
                      <a:gs pos="30000">
                        <a:srgbClr val="505050"/>
                      </a:gs>
                    </a:gsLst>
                    <a:lin ang="5400000" scaled="0"/>
                  </a:gradFill>
                </a:rPr>
                <a:t>Operations Manager</a:t>
              </a:r>
              <a:br>
                <a:rPr lang="en-US" sz="1600" b="1" spc="-50" dirty="0">
                  <a:gradFill>
                    <a:gsLst>
                      <a:gs pos="2917">
                        <a:srgbClr val="505050"/>
                      </a:gs>
                      <a:gs pos="30000">
                        <a:srgbClr val="505050"/>
                      </a:gs>
                    </a:gsLst>
                    <a:lin ang="5400000" scaled="0"/>
                  </a:gradFill>
                </a:rPr>
              </a:br>
              <a:r>
                <a:rPr lang="en-US" sz="1600" spc="-50" dirty="0">
                  <a:gradFill>
                    <a:gsLst>
                      <a:gs pos="2917">
                        <a:srgbClr val="505050"/>
                      </a:gs>
                      <a:gs pos="30000">
                        <a:srgbClr val="505050"/>
                      </a:gs>
                    </a:gsLst>
                    <a:lin ang="5400000" scaled="0"/>
                  </a:gradFill>
                </a:rPr>
                <a:t>Infrastructure &amp; application monitoring &amp; alerting</a:t>
              </a:r>
              <a:endParaRPr lang="en-US" sz="1600" b="1" spc="-50" baseline="-25000" dirty="0">
                <a:gradFill>
                  <a:gsLst>
                    <a:gs pos="2917">
                      <a:srgbClr val="505050"/>
                    </a:gs>
                    <a:gs pos="30000">
                      <a:srgbClr val="505050"/>
                    </a:gs>
                  </a:gsLst>
                  <a:lin ang="5400000" scaled="0"/>
                </a:gradFill>
              </a:endParaRPr>
            </a:p>
          </p:txBody>
        </p:sp>
        <p:grpSp>
          <p:nvGrpSpPr>
            <p:cNvPr id="38" name="Group 37"/>
            <p:cNvGrpSpPr/>
            <p:nvPr/>
          </p:nvGrpSpPr>
          <p:grpSpPr>
            <a:xfrm>
              <a:off x="7277455" y="1359102"/>
              <a:ext cx="1056987" cy="996553"/>
              <a:chOff x="4468813" y="3567113"/>
              <a:chExt cx="1360487" cy="1282700"/>
            </a:xfrm>
            <a:solidFill>
              <a:srgbClr val="004889"/>
            </a:solidFill>
          </p:grpSpPr>
          <p:sp>
            <p:nvSpPr>
              <p:cNvPr id="39" name="Freeform 579"/>
              <p:cNvSpPr>
                <a:spLocks noEditPoints="1"/>
              </p:cNvSpPr>
              <p:nvPr/>
            </p:nvSpPr>
            <p:spPr bwMode="auto">
              <a:xfrm>
                <a:off x="4813300" y="3913188"/>
                <a:ext cx="668337" cy="668338"/>
              </a:xfrm>
              <a:custGeom>
                <a:avLst/>
                <a:gdLst>
                  <a:gd name="T0" fmla="*/ 346 w 693"/>
                  <a:gd name="T1" fmla="*/ 0 h 693"/>
                  <a:gd name="T2" fmla="*/ 0 w 693"/>
                  <a:gd name="T3" fmla="*/ 347 h 693"/>
                  <a:gd name="T4" fmla="*/ 346 w 693"/>
                  <a:gd name="T5" fmla="*/ 693 h 693"/>
                  <a:gd name="T6" fmla="*/ 693 w 693"/>
                  <a:gd name="T7" fmla="*/ 347 h 693"/>
                  <a:gd name="T8" fmla="*/ 346 w 693"/>
                  <a:gd name="T9" fmla="*/ 0 h 693"/>
                  <a:gd name="T10" fmla="*/ 346 w 693"/>
                  <a:gd name="T11" fmla="*/ 674 h 693"/>
                  <a:gd name="T12" fmla="*/ 19 w 693"/>
                  <a:gd name="T13" fmla="*/ 347 h 693"/>
                  <a:gd name="T14" fmla="*/ 346 w 693"/>
                  <a:gd name="T15" fmla="*/ 19 h 693"/>
                  <a:gd name="T16" fmla="*/ 674 w 693"/>
                  <a:gd name="T17" fmla="*/ 347 h 693"/>
                  <a:gd name="T18" fmla="*/ 346 w 693"/>
                  <a:gd name="T19" fmla="*/ 674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3" h="693">
                    <a:moveTo>
                      <a:pt x="346" y="0"/>
                    </a:moveTo>
                    <a:cubicBezTo>
                      <a:pt x="155" y="0"/>
                      <a:pt x="0" y="155"/>
                      <a:pt x="0" y="347"/>
                    </a:cubicBezTo>
                    <a:cubicBezTo>
                      <a:pt x="0" y="538"/>
                      <a:pt x="155" y="693"/>
                      <a:pt x="346" y="693"/>
                    </a:cubicBezTo>
                    <a:cubicBezTo>
                      <a:pt x="538" y="693"/>
                      <a:pt x="693" y="538"/>
                      <a:pt x="693" y="347"/>
                    </a:cubicBezTo>
                    <a:cubicBezTo>
                      <a:pt x="693" y="155"/>
                      <a:pt x="538" y="0"/>
                      <a:pt x="346" y="0"/>
                    </a:cubicBezTo>
                    <a:close/>
                    <a:moveTo>
                      <a:pt x="346" y="674"/>
                    </a:moveTo>
                    <a:cubicBezTo>
                      <a:pt x="165" y="674"/>
                      <a:pt x="19" y="527"/>
                      <a:pt x="19" y="347"/>
                    </a:cubicBezTo>
                    <a:cubicBezTo>
                      <a:pt x="19" y="166"/>
                      <a:pt x="165" y="19"/>
                      <a:pt x="346" y="19"/>
                    </a:cubicBezTo>
                    <a:cubicBezTo>
                      <a:pt x="527" y="19"/>
                      <a:pt x="674" y="166"/>
                      <a:pt x="674" y="347"/>
                    </a:cubicBezTo>
                    <a:cubicBezTo>
                      <a:pt x="674" y="527"/>
                      <a:pt x="527" y="674"/>
                      <a:pt x="346" y="6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0" name="Freeform 580"/>
              <p:cNvSpPr>
                <a:spLocks/>
              </p:cNvSpPr>
              <p:nvPr/>
            </p:nvSpPr>
            <p:spPr bwMode="auto">
              <a:xfrm>
                <a:off x="4918075" y="4098925"/>
                <a:ext cx="260350" cy="355600"/>
              </a:xfrm>
              <a:custGeom>
                <a:avLst/>
                <a:gdLst>
                  <a:gd name="T0" fmla="*/ 187 w 270"/>
                  <a:gd name="T1" fmla="*/ 150 h 370"/>
                  <a:gd name="T2" fmla="*/ 230 w 270"/>
                  <a:gd name="T3" fmla="*/ 79 h 370"/>
                  <a:gd name="T4" fmla="*/ 151 w 270"/>
                  <a:gd name="T5" fmla="*/ 0 h 370"/>
                  <a:gd name="T6" fmla="*/ 72 w 270"/>
                  <a:gd name="T7" fmla="*/ 79 h 370"/>
                  <a:gd name="T8" fmla="*/ 110 w 270"/>
                  <a:gd name="T9" fmla="*/ 147 h 370"/>
                  <a:gd name="T10" fmla="*/ 28 w 270"/>
                  <a:gd name="T11" fmla="*/ 230 h 370"/>
                  <a:gd name="T12" fmla="*/ 21 w 270"/>
                  <a:gd name="T13" fmla="*/ 312 h 370"/>
                  <a:gd name="T14" fmla="*/ 35 w 270"/>
                  <a:gd name="T15" fmla="*/ 281 h 370"/>
                  <a:gd name="T16" fmla="*/ 39 w 270"/>
                  <a:gd name="T17" fmla="*/ 322 h 370"/>
                  <a:gd name="T18" fmla="*/ 130 w 270"/>
                  <a:gd name="T19" fmla="*/ 356 h 370"/>
                  <a:gd name="T20" fmla="*/ 270 w 270"/>
                  <a:gd name="T21" fmla="*/ 281 h 370"/>
                  <a:gd name="T22" fmla="*/ 187 w 270"/>
                  <a:gd name="T23" fmla="*/ 15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0" h="370">
                    <a:moveTo>
                      <a:pt x="187" y="150"/>
                    </a:moveTo>
                    <a:cubicBezTo>
                      <a:pt x="213" y="137"/>
                      <a:pt x="230" y="110"/>
                      <a:pt x="230" y="79"/>
                    </a:cubicBezTo>
                    <a:cubicBezTo>
                      <a:pt x="230" y="35"/>
                      <a:pt x="195" y="0"/>
                      <a:pt x="151" y="0"/>
                    </a:cubicBezTo>
                    <a:cubicBezTo>
                      <a:pt x="107" y="0"/>
                      <a:pt x="72" y="35"/>
                      <a:pt x="72" y="79"/>
                    </a:cubicBezTo>
                    <a:cubicBezTo>
                      <a:pt x="72" y="108"/>
                      <a:pt x="87" y="133"/>
                      <a:pt x="110" y="147"/>
                    </a:cubicBezTo>
                    <a:cubicBezTo>
                      <a:pt x="70" y="155"/>
                      <a:pt x="50" y="180"/>
                      <a:pt x="28" y="230"/>
                    </a:cubicBezTo>
                    <a:cubicBezTo>
                      <a:pt x="0" y="294"/>
                      <a:pt x="21" y="312"/>
                      <a:pt x="21" y="312"/>
                    </a:cubicBezTo>
                    <a:cubicBezTo>
                      <a:pt x="35" y="281"/>
                      <a:pt x="35" y="281"/>
                      <a:pt x="35" y="281"/>
                    </a:cubicBezTo>
                    <a:cubicBezTo>
                      <a:pt x="39" y="322"/>
                      <a:pt x="39" y="322"/>
                      <a:pt x="39" y="322"/>
                    </a:cubicBezTo>
                    <a:cubicBezTo>
                      <a:pt x="39" y="322"/>
                      <a:pt x="63" y="350"/>
                      <a:pt x="130" y="356"/>
                    </a:cubicBezTo>
                    <a:cubicBezTo>
                      <a:pt x="201" y="362"/>
                      <a:pt x="270" y="370"/>
                      <a:pt x="270" y="281"/>
                    </a:cubicBezTo>
                    <a:cubicBezTo>
                      <a:pt x="270" y="211"/>
                      <a:pt x="234" y="166"/>
                      <a:pt x="187" y="1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1" name="Freeform 581"/>
              <p:cNvSpPr>
                <a:spLocks noEditPoints="1"/>
              </p:cNvSpPr>
              <p:nvPr/>
            </p:nvSpPr>
            <p:spPr bwMode="auto">
              <a:xfrm>
                <a:off x="5003800" y="3567113"/>
                <a:ext cx="287337" cy="288925"/>
              </a:xfrm>
              <a:custGeom>
                <a:avLst/>
                <a:gdLst>
                  <a:gd name="T0" fmla="*/ 149 w 299"/>
                  <a:gd name="T1" fmla="*/ 0 h 299"/>
                  <a:gd name="T2" fmla="*/ 0 w 299"/>
                  <a:gd name="T3" fmla="*/ 150 h 299"/>
                  <a:gd name="T4" fmla="*/ 149 w 299"/>
                  <a:gd name="T5" fmla="*/ 299 h 299"/>
                  <a:gd name="T6" fmla="*/ 299 w 299"/>
                  <a:gd name="T7" fmla="*/ 150 h 299"/>
                  <a:gd name="T8" fmla="*/ 149 w 299"/>
                  <a:gd name="T9" fmla="*/ 0 h 299"/>
                  <a:gd name="T10" fmla="*/ 149 w 299"/>
                  <a:gd name="T11" fmla="*/ 280 h 299"/>
                  <a:gd name="T12" fmla="*/ 19 w 299"/>
                  <a:gd name="T13" fmla="*/ 150 h 299"/>
                  <a:gd name="T14" fmla="*/ 149 w 299"/>
                  <a:gd name="T15" fmla="*/ 19 h 299"/>
                  <a:gd name="T16" fmla="*/ 280 w 299"/>
                  <a:gd name="T17" fmla="*/ 150 h 299"/>
                  <a:gd name="T18" fmla="*/ 149 w 299"/>
                  <a:gd name="T19" fmla="*/ 28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9" h="299">
                    <a:moveTo>
                      <a:pt x="149" y="0"/>
                    </a:moveTo>
                    <a:cubicBezTo>
                      <a:pt x="67" y="0"/>
                      <a:pt x="0" y="67"/>
                      <a:pt x="0" y="150"/>
                    </a:cubicBezTo>
                    <a:cubicBezTo>
                      <a:pt x="0" y="232"/>
                      <a:pt x="67" y="299"/>
                      <a:pt x="149" y="299"/>
                    </a:cubicBezTo>
                    <a:cubicBezTo>
                      <a:pt x="232" y="299"/>
                      <a:pt x="299" y="232"/>
                      <a:pt x="299" y="150"/>
                    </a:cubicBezTo>
                    <a:cubicBezTo>
                      <a:pt x="299" y="67"/>
                      <a:pt x="232" y="0"/>
                      <a:pt x="149" y="0"/>
                    </a:cubicBezTo>
                    <a:close/>
                    <a:moveTo>
                      <a:pt x="149" y="280"/>
                    </a:moveTo>
                    <a:cubicBezTo>
                      <a:pt x="77" y="280"/>
                      <a:pt x="19" y="222"/>
                      <a:pt x="19" y="150"/>
                    </a:cubicBezTo>
                    <a:cubicBezTo>
                      <a:pt x="19" y="78"/>
                      <a:pt x="77" y="19"/>
                      <a:pt x="149" y="19"/>
                    </a:cubicBezTo>
                    <a:cubicBezTo>
                      <a:pt x="221" y="19"/>
                      <a:pt x="280" y="78"/>
                      <a:pt x="280" y="150"/>
                    </a:cubicBezTo>
                    <a:cubicBezTo>
                      <a:pt x="280" y="222"/>
                      <a:pt x="221" y="280"/>
                      <a:pt x="149" y="2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2" name="Rectangle 582"/>
              <p:cNvSpPr>
                <a:spLocks noChangeArrowheads="1"/>
              </p:cNvSpPr>
              <p:nvPr/>
            </p:nvSpPr>
            <p:spPr bwMode="auto">
              <a:xfrm>
                <a:off x="5138738" y="3836988"/>
                <a:ext cx="17462"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3" name="Freeform 583"/>
              <p:cNvSpPr>
                <a:spLocks noEditPoints="1"/>
              </p:cNvSpPr>
              <p:nvPr/>
            </p:nvSpPr>
            <p:spPr bwMode="auto">
              <a:xfrm>
                <a:off x="4468813" y="3935413"/>
                <a:ext cx="322262" cy="323850"/>
              </a:xfrm>
              <a:custGeom>
                <a:avLst/>
                <a:gdLst>
                  <a:gd name="T0" fmla="*/ 26 w 335"/>
                  <a:gd name="T1" fmla="*/ 121 h 335"/>
                  <a:gd name="T2" fmla="*/ 121 w 335"/>
                  <a:gd name="T3" fmla="*/ 309 h 335"/>
                  <a:gd name="T4" fmla="*/ 310 w 335"/>
                  <a:gd name="T5" fmla="*/ 213 h 335"/>
                  <a:gd name="T6" fmla="*/ 214 w 335"/>
                  <a:gd name="T7" fmla="*/ 25 h 335"/>
                  <a:gd name="T8" fmla="*/ 26 w 335"/>
                  <a:gd name="T9" fmla="*/ 121 h 335"/>
                  <a:gd name="T10" fmla="*/ 292 w 335"/>
                  <a:gd name="T11" fmla="*/ 208 h 335"/>
                  <a:gd name="T12" fmla="*/ 127 w 335"/>
                  <a:gd name="T13" fmla="*/ 291 h 335"/>
                  <a:gd name="T14" fmla="*/ 44 w 335"/>
                  <a:gd name="T15" fmla="*/ 127 h 335"/>
                  <a:gd name="T16" fmla="*/ 208 w 335"/>
                  <a:gd name="T17" fmla="*/ 43 h 335"/>
                  <a:gd name="T18" fmla="*/ 292 w 335"/>
                  <a:gd name="T19" fmla="*/ 208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5" h="335">
                    <a:moveTo>
                      <a:pt x="26" y="121"/>
                    </a:moveTo>
                    <a:cubicBezTo>
                      <a:pt x="0" y="200"/>
                      <a:pt x="43" y="284"/>
                      <a:pt x="121" y="309"/>
                    </a:cubicBezTo>
                    <a:cubicBezTo>
                      <a:pt x="200" y="335"/>
                      <a:pt x="284" y="292"/>
                      <a:pt x="310" y="213"/>
                    </a:cubicBezTo>
                    <a:cubicBezTo>
                      <a:pt x="335" y="135"/>
                      <a:pt x="292" y="51"/>
                      <a:pt x="214" y="25"/>
                    </a:cubicBezTo>
                    <a:cubicBezTo>
                      <a:pt x="135" y="0"/>
                      <a:pt x="51" y="43"/>
                      <a:pt x="26" y="121"/>
                    </a:cubicBezTo>
                    <a:close/>
                    <a:moveTo>
                      <a:pt x="292" y="208"/>
                    </a:moveTo>
                    <a:cubicBezTo>
                      <a:pt x="269" y="276"/>
                      <a:pt x="196" y="314"/>
                      <a:pt x="127" y="291"/>
                    </a:cubicBezTo>
                    <a:cubicBezTo>
                      <a:pt x="59" y="269"/>
                      <a:pt x="21" y="195"/>
                      <a:pt x="44" y="127"/>
                    </a:cubicBezTo>
                    <a:cubicBezTo>
                      <a:pt x="66" y="58"/>
                      <a:pt x="139" y="21"/>
                      <a:pt x="208" y="43"/>
                    </a:cubicBezTo>
                    <a:cubicBezTo>
                      <a:pt x="276" y="65"/>
                      <a:pt x="314" y="139"/>
                      <a:pt x="292"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4" name="Freeform 584"/>
              <p:cNvSpPr>
                <a:spLocks/>
              </p:cNvSpPr>
              <p:nvPr/>
            </p:nvSpPr>
            <p:spPr bwMode="auto">
              <a:xfrm>
                <a:off x="4746625" y="4125913"/>
                <a:ext cx="95250" cy="47625"/>
              </a:xfrm>
              <a:custGeom>
                <a:avLst/>
                <a:gdLst>
                  <a:gd name="T0" fmla="*/ 4 w 60"/>
                  <a:gd name="T1" fmla="*/ 0 h 30"/>
                  <a:gd name="T2" fmla="*/ 60 w 60"/>
                  <a:gd name="T3" fmla="*/ 19 h 30"/>
                  <a:gd name="T4" fmla="*/ 56 w 60"/>
                  <a:gd name="T5" fmla="*/ 30 h 30"/>
                  <a:gd name="T6" fmla="*/ 0 w 60"/>
                  <a:gd name="T7" fmla="*/ 12 h 30"/>
                  <a:gd name="T8" fmla="*/ 4 w 60"/>
                  <a:gd name="T9" fmla="*/ 0 h 30"/>
                </a:gdLst>
                <a:ahLst/>
                <a:cxnLst>
                  <a:cxn ang="0">
                    <a:pos x="T0" y="T1"/>
                  </a:cxn>
                  <a:cxn ang="0">
                    <a:pos x="T2" y="T3"/>
                  </a:cxn>
                  <a:cxn ang="0">
                    <a:pos x="T4" y="T5"/>
                  </a:cxn>
                  <a:cxn ang="0">
                    <a:pos x="T6" y="T7"/>
                  </a:cxn>
                  <a:cxn ang="0">
                    <a:pos x="T8" y="T9"/>
                  </a:cxn>
                </a:cxnLst>
                <a:rect l="0" t="0" r="r" b="b"/>
                <a:pathLst>
                  <a:path w="60" h="30">
                    <a:moveTo>
                      <a:pt x="4" y="0"/>
                    </a:moveTo>
                    <a:lnTo>
                      <a:pt x="60" y="19"/>
                    </a:lnTo>
                    <a:lnTo>
                      <a:pt x="56" y="30"/>
                    </a:lnTo>
                    <a:lnTo>
                      <a:pt x="0" y="1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5" name="Freeform 585"/>
              <p:cNvSpPr>
                <a:spLocks noEditPoints="1"/>
              </p:cNvSpPr>
              <p:nvPr/>
            </p:nvSpPr>
            <p:spPr bwMode="auto">
              <a:xfrm>
                <a:off x="5507038" y="3935413"/>
                <a:ext cx="322262" cy="323850"/>
              </a:xfrm>
              <a:custGeom>
                <a:avLst/>
                <a:gdLst>
                  <a:gd name="T0" fmla="*/ 121 w 335"/>
                  <a:gd name="T1" fmla="*/ 25 h 335"/>
                  <a:gd name="T2" fmla="*/ 25 w 335"/>
                  <a:gd name="T3" fmla="*/ 213 h 335"/>
                  <a:gd name="T4" fmla="*/ 214 w 335"/>
                  <a:gd name="T5" fmla="*/ 309 h 335"/>
                  <a:gd name="T6" fmla="*/ 309 w 335"/>
                  <a:gd name="T7" fmla="*/ 121 h 335"/>
                  <a:gd name="T8" fmla="*/ 121 w 335"/>
                  <a:gd name="T9" fmla="*/ 25 h 335"/>
                  <a:gd name="T10" fmla="*/ 127 w 335"/>
                  <a:gd name="T11" fmla="*/ 43 h 335"/>
                  <a:gd name="T12" fmla="*/ 291 w 335"/>
                  <a:gd name="T13" fmla="*/ 127 h 335"/>
                  <a:gd name="T14" fmla="*/ 208 w 335"/>
                  <a:gd name="T15" fmla="*/ 291 h 335"/>
                  <a:gd name="T16" fmla="*/ 43 w 335"/>
                  <a:gd name="T17" fmla="*/ 208 h 335"/>
                  <a:gd name="T18" fmla="*/ 127 w 335"/>
                  <a:gd name="T19" fmla="*/ 43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5" h="335">
                    <a:moveTo>
                      <a:pt x="121" y="25"/>
                    </a:moveTo>
                    <a:cubicBezTo>
                      <a:pt x="43" y="51"/>
                      <a:pt x="0" y="135"/>
                      <a:pt x="25" y="213"/>
                    </a:cubicBezTo>
                    <a:cubicBezTo>
                      <a:pt x="51" y="292"/>
                      <a:pt x="135" y="335"/>
                      <a:pt x="214" y="309"/>
                    </a:cubicBezTo>
                    <a:cubicBezTo>
                      <a:pt x="292" y="284"/>
                      <a:pt x="335" y="200"/>
                      <a:pt x="309" y="121"/>
                    </a:cubicBezTo>
                    <a:cubicBezTo>
                      <a:pt x="284" y="43"/>
                      <a:pt x="200" y="0"/>
                      <a:pt x="121" y="25"/>
                    </a:cubicBezTo>
                    <a:close/>
                    <a:moveTo>
                      <a:pt x="127" y="43"/>
                    </a:moveTo>
                    <a:cubicBezTo>
                      <a:pt x="196" y="21"/>
                      <a:pt x="269" y="58"/>
                      <a:pt x="291" y="127"/>
                    </a:cubicBezTo>
                    <a:cubicBezTo>
                      <a:pt x="314" y="195"/>
                      <a:pt x="276" y="269"/>
                      <a:pt x="208" y="291"/>
                    </a:cubicBezTo>
                    <a:cubicBezTo>
                      <a:pt x="139" y="314"/>
                      <a:pt x="66" y="276"/>
                      <a:pt x="43" y="208"/>
                    </a:cubicBezTo>
                    <a:cubicBezTo>
                      <a:pt x="21" y="139"/>
                      <a:pt x="59" y="65"/>
                      <a:pt x="127"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6" name="Freeform 586"/>
              <p:cNvSpPr>
                <a:spLocks/>
              </p:cNvSpPr>
              <p:nvPr/>
            </p:nvSpPr>
            <p:spPr bwMode="auto">
              <a:xfrm>
                <a:off x="5456238" y="4125913"/>
                <a:ext cx="95250" cy="47625"/>
              </a:xfrm>
              <a:custGeom>
                <a:avLst/>
                <a:gdLst>
                  <a:gd name="T0" fmla="*/ 56 w 60"/>
                  <a:gd name="T1" fmla="*/ 0 h 30"/>
                  <a:gd name="T2" fmla="*/ 0 w 60"/>
                  <a:gd name="T3" fmla="*/ 19 h 30"/>
                  <a:gd name="T4" fmla="*/ 4 w 60"/>
                  <a:gd name="T5" fmla="*/ 30 h 30"/>
                  <a:gd name="T6" fmla="*/ 60 w 60"/>
                  <a:gd name="T7" fmla="*/ 12 h 30"/>
                  <a:gd name="T8" fmla="*/ 56 w 60"/>
                  <a:gd name="T9" fmla="*/ 0 h 30"/>
                </a:gdLst>
                <a:ahLst/>
                <a:cxnLst>
                  <a:cxn ang="0">
                    <a:pos x="T0" y="T1"/>
                  </a:cxn>
                  <a:cxn ang="0">
                    <a:pos x="T2" y="T3"/>
                  </a:cxn>
                  <a:cxn ang="0">
                    <a:pos x="T4" y="T5"/>
                  </a:cxn>
                  <a:cxn ang="0">
                    <a:pos x="T6" y="T7"/>
                  </a:cxn>
                  <a:cxn ang="0">
                    <a:pos x="T8" y="T9"/>
                  </a:cxn>
                </a:cxnLst>
                <a:rect l="0" t="0" r="r" b="b"/>
                <a:pathLst>
                  <a:path w="60" h="30">
                    <a:moveTo>
                      <a:pt x="56" y="0"/>
                    </a:moveTo>
                    <a:lnTo>
                      <a:pt x="0" y="19"/>
                    </a:lnTo>
                    <a:lnTo>
                      <a:pt x="4" y="30"/>
                    </a:lnTo>
                    <a:lnTo>
                      <a:pt x="60" y="12"/>
                    </a:lnTo>
                    <a:lnTo>
                      <a:pt x="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7" name="Freeform 587"/>
              <p:cNvSpPr>
                <a:spLocks noEditPoints="1"/>
              </p:cNvSpPr>
              <p:nvPr/>
            </p:nvSpPr>
            <p:spPr bwMode="auto">
              <a:xfrm>
                <a:off x="4664075" y="4522788"/>
                <a:ext cx="325437" cy="327025"/>
              </a:xfrm>
              <a:custGeom>
                <a:avLst/>
                <a:gdLst>
                  <a:gd name="T0" fmla="*/ 81 w 338"/>
                  <a:gd name="T1" fmla="*/ 290 h 339"/>
                  <a:gd name="T2" fmla="*/ 290 w 338"/>
                  <a:gd name="T3" fmla="*/ 257 h 339"/>
                  <a:gd name="T4" fmla="*/ 257 w 338"/>
                  <a:gd name="T5" fmla="*/ 48 h 339"/>
                  <a:gd name="T6" fmla="*/ 48 w 338"/>
                  <a:gd name="T7" fmla="*/ 81 h 339"/>
                  <a:gd name="T8" fmla="*/ 81 w 338"/>
                  <a:gd name="T9" fmla="*/ 290 h 339"/>
                  <a:gd name="T10" fmla="*/ 246 w 338"/>
                  <a:gd name="T11" fmla="*/ 64 h 339"/>
                  <a:gd name="T12" fmla="*/ 275 w 338"/>
                  <a:gd name="T13" fmla="*/ 246 h 339"/>
                  <a:gd name="T14" fmla="*/ 92 w 338"/>
                  <a:gd name="T15" fmla="*/ 275 h 339"/>
                  <a:gd name="T16" fmla="*/ 64 w 338"/>
                  <a:gd name="T17" fmla="*/ 93 h 339"/>
                  <a:gd name="T18" fmla="*/ 246 w 338"/>
                  <a:gd name="T19" fmla="*/ 64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339">
                    <a:moveTo>
                      <a:pt x="81" y="290"/>
                    </a:moveTo>
                    <a:cubicBezTo>
                      <a:pt x="148" y="339"/>
                      <a:pt x="241" y="324"/>
                      <a:pt x="290" y="257"/>
                    </a:cubicBezTo>
                    <a:cubicBezTo>
                      <a:pt x="338" y="190"/>
                      <a:pt x="324" y="97"/>
                      <a:pt x="257" y="48"/>
                    </a:cubicBezTo>
                    <a:cubicBezTo>
                      <a:pt x="190" y="0"/>
                      <a:pt x="97" y="15"/>
                      <a:pt x="48" y="81"/>
                    </a:cubicBezTo>
                    <a:cubicBezTo>
                      <a:pt x="0" y="148"/>
                      <a:pt x="15" y="242"/>
                      <a:pt x="81" y="290"/>
                    </a:cubicBezTo>
                    <a:close/>
                    <a:moveTo>
                      <a:pt x="246" y="64"/>
                    </a:moveTo>
                    <a:cubicBezTo>
                      <a:pt x="304" y="106"/>
                      <a:pt x="317" y="188"/>
                      <a:pt x="275" y="246"/>
                    </a:cubicBezTo>
                    <a:cubicBezTo>
                      <a:pt x="232" y="304"/>
                      <a:pt x="151" y="317"/>
                      <a:pt x="92" y="275"/>
                    </a:cubicBezTo>
                    <a:cubicBezTo>
                      <a:pt x="34" y="232"/>
                      <a:pt x="21" y="151"/>
                      <a:pt x="64" y="93"/>
                    </a:cubicBezTo>
                    <a:cubicBezTo>
                      <a:pt x="106" y="34"/>
                      <a:pt x="187" y="21"/>
                      <a:pt x="246"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8" name="Freeform 588"/>
              <p:cNvSpPr>
                <a:spLocks/>
              </p:cNvSpPr>
              <p:nvPr/>
            </p:nvSpPr>
            <p:spPr bwMode="auto">
              <a:xfrm>
                <a:off x="4892675" y="4502150"/>
                <a:ext cx="69850" cy="87313"/>
              </a:xfrm>
              <a:custGeom>
                <a:avLst/>
                <a:gdLst>
                  <a:gd name="T0" fmla="*/ 0 w 44"/>
                  <a:gd name="T1" fmla="*/ 48 h 55"/>
                  <a:gd name="T2" fmla="*/ 35 w 44"/>
                  <a:gd name="T3" fmla="*/ 0 h 55"/>
                  <a:gd name="T4" fmla="*/ 44 w 44"/>
                  <a:gd name="T5" fmla="*/ 7 h 55"/>
                  <a:gd name="T6" fmla="*/ 9 w 44"/>
                  <a:gd name="T7" fmla="*/ 55 h 55"/>
                  <a:gd name="T8" fmla="*/ 0 w 44"/>
                  <a:gd name="T9" fmla="*/ 48 h 55"/>
                </a:gdLst>
                <a:ahLst/>
                <a:cxnLst>
                  <a:cxn ang="0">
                    <a:pos x="T0" y="T1"/>
                  </a:cxn>
                  <a:cxn ang="0">
                    <a:pos x="T2" y="T3"/>
                  </a:cxn>
                  <a:cxn ang="0">
                    <a:pos x="T4" y="T5"/>
                  </a:cxn>
                  <a:cxn ang="0">
                    <a:pos x="T6" y="T7"/>
                  </a:cxn>
                  <a:cxn ang="0">
                    <a:pos x="T8" y="T9"/>
                  </a:cxn>
                </a:cxnLst>
                <a:rect l="0" t="0" r="r" b="b"/>
                <a:pathLst>
                  <a:path w="44" h="55">
                    <a:moveTo>
                      <a:pt x="0" y="48"/>
                    </a:moveTo>
                    <a:lnTo>
                      <a:pt x="35" y="0"/>
                    </a:lnTo>
                    <a:lnTo>
                      <a:pt x="44" y="7"/>
                    </a:lnTo>
                    <a:lnTo>
                      <a:pt x="9" y="55"/>
                    </a:lnTo>
                    <a:lnTo>
                      <a:pt x="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49" name="Freeform 589"/>
              <p:cNvSpPr>
                <a:spLocks noEditPoints="1"/>
              </p:cNvSpPr>
              <p:nvPr/>
            </p:nvSpPr>
            <p:spPr bwMode="auto">
              <a:xfrm>
                <a:off x="5291138" y="4522788"/>
                <a:ext cx="327025" cy="327025"/>
              </a:xfrm>
              <a:custGeom>
                <a:avLst/>
                <a:gdLst>
                  <a:gd name="T0" fmla="*/ 257 w 339"/>
                  <a:gd name="T1" fmla="*/ 290 h 339"/>
                  <a:gd name="T2" fmla="*/ 290 w 339"/>
                  <a:gd name="T3" fmla="*/ 81 h 339"/>
                  <a:gd name="T4" fmla="*/ 81 w 339"/>
                  <a:gd name="T5" fmla="*/ 48 h 339"/>
                  <a:gd name="T6" fmla="*/ 48 w 339"/>
                  <a:gd name="T7" fmla="*/ 257 h 339"/>
                  <a:gd name="T8" fmla="*/ 257 w 339"/>
                  <a:gd name="T9" fmla="*/ 290 h 339"/>
                  <a:gd name="T10" fmla="*/ 93 w 339"/>
                  <a:gd name="T11" fmla="*/ 64 h 339"/>
                  <a:gd name="T12" fmla="*/ 275 w 339"/>
                  <a:gd name="T13" fmla="*/ 93 h 339"/>
                  <a:gd name="T14" fmla="*/ 246 w 339"/>
                  <a:gd name="T15" fmla="*/ 275 h 339"/>
                  <a:gd name="T16" fmla="*/ 64 w 339"/>
                  <a:gd name="T17" fmla="*/ 246 h 339"/>
                  <a:gd name="T18" fmla="*/ 93 w 339"/>
                  <a:gd name="T19" fmla="*/ 64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9" h="339">
                    <a:moveTo>
                      <a:pt x="257" y="290"/>
                    </a:moveTo>
                    <a:cubicBezTo>
                      <a:pt x="324" y="242"/>
                      <a:pt x="339" y="148"/>
                      <a:pt x="290" y="81"/>
                    </a:cubicBezTo>
                    <a:cubicBezTo>
                      <a:pt x="242" y="15"/>
                      <a:pt x="148" y="0"/>
                      <a:pt x="81" y="48"/>
                    </a:cubicBezTo>
                    <a:cubicBezTo>
                      <a:pt x="15" y="97"/>
                      <a:pt x="0" y="190"/>
                      <a:pt x="48" y="257"/>
                    </a:cubicBezTo>
                    <a:cubicBezTo>
                      <a:pt x="97" y="324"/>
                      <a:pt x="190" y="339"/>
                      <a:pt x="257" y="290"/>
                    </a:cubicBezTo>
                    <a:close/>
                    <a:moveTo>
                      <a:pt x="93" y="64"/>
                    </a:moveTo>
                    <a:cubicBezTo>
                      <a:pt x="151" y="21"/>
                      <a:pt x="232" y="34"/>
                      <a:pt x="275" y="93"/>
                    </a:cubicBezTo>
                    <a:cubicBezTo>
                      <a:pt x="317" y="151"/>
                      <a:pt x="304" y="232"/>
                      <a:pt x="246" y="275"/>
                    </a:cubicBezTo>
                    <a:cubicBezTo>
                      <a:pt x="188" y="317"/>
                      <a:pt x="106" y="304"/>
                      <a:pt x="64" y="246"/>
                    </a:cubicBezTo>
                    <a:cubicBezTo>
                      <a:pt x="21" y="188"/>
                      <a:pt x="34" y="106"/>
                      <a:pt x="93"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0" name="Freeform 590"/>
              <p:cNvSpPr>
                <a:spLocks/>
              </p:cNvSpPr>
              <p:nvPr/>
            </p:nvSpPr>
            <p:spPr bwMode="auto">
              <a:xfrm>
                <a:off x="5318125" y="4502150"/>
                <a:ext cx="69850" cy="87313"/>
              </a:xfrm>
              <a:custGeom>
                <a:avLst/>
                <a:gdLst>
                  <a:gd name="T0" fmla="*/ 35 w 44"/>
                  <a:gd name="T1" fmla="*/ 55 h 55"/>
                  <a:gd name="T2" fmla="*/ 0 w 44"/>
                  <a:gd name="T3" fmla="*/ 7 h 55"/>
                  <a:gd name="T4" fmla="*/ 9 w 44"/>
                  <a:gd name="T5" fmla="*/ 0 h 55"/>
                  <a:gd name="T6" fmla="*/ 44 w 44"/>
                  <a:gd name="T7" fmla="*/ 48 h 55"/>
                  <a:gd name="T8" fmla="*/ 35 w 44"/>
                  <a:gd name="T9" fmla="*/ 55 h 55"/>
                </a:gdLst>
                <a:ahLst/>
                <a:cxnLst>
                  <a:cxn ang="0">
                    <a:pos x="T0" y="T1"/>
                  </a:cxn>
                  <a:cxn ang="0">
                    <a:pos x="T2" y="T3"/>
                  </a:cxn>
                  <a:cxn ang="0">
                    <a:pos x="T4" y="T5"/>
                  </a:cxn>
                  <a:cxn ang="0">
                    <a:pos x="T6" y="T7"/>
                  </a:cxn>
                  <a:cxn ang="0">
                    <a:pos x="T8" y="T9"/>
                  </a:cxn>
                </a:cxnLst>
                <a:rect l="0" t="0" r="r" b="b"/>
                <a:pathLst>
                  <a:path w="44" h="55">
                    <a:moveTo>
                      <a:pt x="35" y="55"/>
                    </a:moveTo>
                    <a:lnTo>
                      <a:pt x="0" y="7"/>
                    </a:lnTo>
                    <a:lnTo>
                      <a:pt x="9" y="0"/>
                    </a:lnTo>
                    <a:lnTo>
                      <a:pt x="44" y="48"/>
                    </a:lnTo>
                    <a:lnTo>
                      <a:pt x="35"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1" name="Freeform 591"/>
              <p:cNvSpPr>
                <a:spLocks noEditPoints="1"/>
              </p:cNvSpPr>
              <p:nvPr/>
            </p:nvSpPr>
            <p:spPr bwMode="auto">
              <a:xfrm>
                <a:off x="5048250" y="3630613"/>
                <a:ext cx="176212" cy="169863"/>
              </a:xfrm>
              <a:custGeom>
                <a:avLst/>
                <a:gdLst>
                  <a:gd name="T0" fmla="*/ 170 w 183"/>
                  <a:gd name="T1" fmla="*/ 103 h 177"/>
                  <a:gd name="T2" fmla="*/ 169 w 183"/>
                  <a:gd name="T3" fmla="*/ 99 h 177"/>
                  <a:gd name="T4" fmla="*/ 160 w 183"/>
                  <a:gd name="T5" fmla="*/ 97 h 177"/>
                  <a:gd name="T6" fmla="*/ 175 w 183"/>
                  <a:gd name="T7" fmla="*/ 97 h 177"/>
                  <a:gd name="T8" fmla="*/ 183 w 183"/>
                  <a:gd name="T9" fmla="*/ 0 h 177"/>
                  <a:gd name="T10" fmla="*/ 65 w 183"/>
                  <a:gd name="T11" fmla="*/ 4 h 177"/>
                  <a:gd name="T12" fmla="*/ 59 w 183"/>
                  <a:gd name="T13" fmla="*/ 86 h 177"/>
                  <a:gd name="T14" fmla="*/ 70 w 183"/>
                  <a:gd name="T15" fmla="*/ 88 h 177"/>
                  <a:gd name="T16" fmla="*/ 63 w 183"/>
                  <a:gd name="T17" fmla="*/ 88 h 177"/>
                  <a:gd name="T18" fmla="*/ 61 w 183"/>
                  <a:gd name="T19" fmla="*/ 92 h 177"/>
                  <a:gd name="T20" fmla="*/ 14 w 183"/>
                  <a:gd name="T21" fmla="*/ 121 h 177"/>
                  <a:gd name="T22" fmla="*/ 0 w 183"/>
                  <a:gd name="T23" fmla="*/ 133 h 177"/>
                  <a:gd name="T24" fmla="*/ 3 w 183"/>
                  <a:gd name="T25" fmla="*/ 143 h 177"/>
                  <a:gd name="T26" fmla="*/ 4 w 183"/>
                  <a:gd name="T27" fmla="*/ 144 h 177"/>
                  <a:gd name="T28" fmla="*/ 5 w 183"/>
                  <a:gd name="T29" fmla="*/ 145 h 177"/>
                  <a:gd name="T30" fmla="*/ 9 w 183"/>
                  <a:gd name="T31" fmla="*/ 148 h 177"/>
                  <a:gd name="T32" fmla="*/ 138 w 183"/>
                  <a:gd name="T33" fmla="*/ 177 h 177"/>
                  <a:gd name="T34" fmla="*/ 158 w 183"/>
                  <a:gd name="T35" fmla="*/ 145 h 177"/>
                  <a:gd name="T36" fmla="*/ 165 w 183"/>
                  <a:gd name="T37" fmla="*/ 133 h 177"/>
                  <a:gd name="T38" fmla="*/ 168 w 183"/>
                  <a:gd name="T39" fmla="*/ 130 h 177"/>
                  <a:gd name="T40" fmla="*/ 174 w 183"/>
                  <a:gd name="T41" fmla="*/ 104 h 177"/>
                  <a:gd name="T42" fmla="*/ 170 w 183"/>
                  <a:gd name="T43" fmla="*/ 103 h 177"/>
                  <a:gd name="T44" fmla="*/ 78 w 183"/>
                  <a:gd name="T45" fmla="*/ 131 h 177"/>
                  <a:gd name="T46" fmla="*/ 56 w 183"/>
                  <a:gd name="T47" fmla="*/ 126 h 177"/>
                  <a:gd name="T48" fmla="*/ 65 w 183"/>
                  <a:gd name="T49" fmla="*/ 119 h 177"/>
                  <a:gd name="T50" fmla="*/ 88 w 183"/>
                  <a:gd name="T51" fmla="*/ 123 h 177"/>
                  <a:gd name="T52" fmla="*/ 78 w 183"/>
                  <a:gd name="T53" fmla="*/ 131 h 177"/>
                  <a:gd name="T54" fmla="*/ 145 w 183"/>
                  <a:gd name="T55" fmla="*/ 127 h 177"/>
                  <a:gd name="T56" fmla="*/ 43 w 183"/>
                  <a:gd name="T57" fmla="*/ 111 h 177"/>
                  <a:gd name="T58" fmla="*/ 64 w 183"/>
                  <a:gd name="T59" fmla="*/ 97 h 177"/>
                  <a:gd name="T60" fmla="*/ 157 w 183"/>
                  <a:gd name="T61" fmla="*/ 110 h 177"/>
                  <a:gd name="T62" fmla="*/ 145 w 183"/>
                  <a:gd name="T63" fmla="*/ 127 h 177"/>
                  <a:gd name="T64" fmla="*/ 70 w 183"/>
                  <a:gd name="T65" fmla="*/ 80 h 177"/>
                  <a:gd name="T66" fmla="*/ 75 w 183"/>
                  <a:gd name="T67" fmla="*/ 11 h 177"/>
                  <a:gd name="T68" fmla="*/ 171 w 183"/>
                  <a:gd name="T69" fmla="*/ 8 h 177"/>
                  <a:gd name="T70" fmla="*/ 162 w 183"/>
                  <a:gd name="T71" fmla="*/ 89 h 177"/>
                  <a:gd name="T72" fmla="*/ 70 w 183"/>
                  <a:gd name="T73" fmla="*/ 8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3" h="177">
                    <a:moveTo>
                      <a:pt x="170" y="103"/>
                    </a:moveTo>
                    <a:cubicBezTo>
                      <a:pt x="169" y="102"/>
                      <a:pt x="170" y="99"/>
                      <a:pt x="169" y="99"/>
                    </a:cubicBezTo>
                    <a:cubicBezTo>
                      <a:pt x="166" y="98"/>
                      <a:pt x="162" y="99"/>
                      <a:pt x="160" y="97"/>
                    </a:cubicBezTo>
                    <a:cubicBezTo>
                      <a:pt x="165" y="96"/>
                      <a:pt x="171" y="98"/>
                      <a:pt x="175" y="97"/>
                    </a:cubicBezTo>
                    <a:cubicBezTo>
                      <a:pt x="178" y="64"/>
                      <a:pt x="183" y="0"/>
                      <a:pt x="183" y="0"/>
                    </a:cubicBezTo>
                    <a:cubicBezTo>
                      <a:pt x="65" y="4"/>
                      <a:pt x="65" y="4"/>
                      <a:pt x="65" y="4"/>
                    </a:cubicBezTo>
                    <a:cubicBezTo>
                      <a:pt x="65" y="4"/>
                      <a:pt x="61" y="58"/>
                      <a:pt x="59" y="86"/>
                    </a:cubicBezTo>
                    <a:cubicBezTo>
                      <a:pt x="63" y="86"/>
                      <a:pt x="68" y="86"/>
                      <a:pt x="70" y="88"/>
                    </a:cubicBezTo>
                    <a:cubicBezTo>
                      <a:pt x="67" y="88"/>
                      <a:pt x="65" y="87"/>
                      <a:pt x="63" y="88"/>
                    </a:cubicBezTo>
                    <a:cubicBezTo>
                      <a:pt x="62" y="89"/>
                      <a:pt x="62" y="91"/>
                      <a:pt x="61" y="92"/>
                    </a:cubicBezTo>
                    <a:cubicBezTo>
                      <a:pt x="47" y="101"/>
                      <a:pt x="30" y="112"/>
                      <a:pt x="14" y="121"/>
                    </a:cubicBezTo>
                    <a:cubicBezTo>
                      <a:pt x="10" y="123"/>
                      <a:pt x="1" y="128"/>
                      <a:pt x="0" y="133"/>
                    </a:cubicBezTo>
                    <a:cubicBezTo>
                      <a:pt x="0" y="136"/>
                      <a:pt x="2" y="140"/>
                      <a:pt x="3" y="143"/>
                    </a:cubicBezTo>
                    <a:cubicBezTo>
                      <a:pt x="3" y="143"/>
                      <a:pt x="3" y="144"/>
                      <a:pt x="4" y="144"/>
                    </a:cubicBezTo>
                    <a:cubicBezTo>
                      <a:pt x="4" y="144"/>
                      <a:pt x="4" y="144"/>
                      <a:pt x="5" y="145"/>
                    </a:cubicBezTo>
                    <a:cubicBezTo>
                      <a:pt x="6" y="145"/>
                      <a:pt x="7" y="147"/>
                      <a:pt x="9" y="148"/>
                    </a:cubicBezTo>
                    <a:cubicBezTo>
                      <a:pt x="18" y="151"/>
                      <a:pt x="122" y="176"/>
                      <a:pt x="138" y="177"/>
                    </a:cubicBezTo>
                    <a:cubicBezTo>
                      <a:pt x="145" y="168"/>
                      <a:pt x="152" y="155"/>
                      <a:pt x="158" y="145"/>
                    </a:cubicBezTo>
                    <a:cubicBezTo>
                      <a:pt x="161" y="141"/>
                      <a:pt x="163" y="136"/>
                      <a:pt x="165" y="133"/>
                    </a:cubicBezTo>
                    <a:cubicBezTo>
                      <a:pt x="166" y="132"/>
                      <a:pt x="167" y="131"/>
                      <a:pt x="168" y="130"/>
                    </a:cubicBezTo>
                    <a:cubicBezTo>
                      <a:pt x="173" y="123"/>
                      <a:pt x="177" y="114"/>
                      <a:pt x="174" y="104"/>
                    </a:cubicBezTo>
                    <a:cubicBezTo>
                      <a:pt x="174" y="103"/>
                      <a:pt x="171" y="104"/>
                      <a:pt x="170" y="103"/>
                    </a:cubicBezTo>
                    <a:close/>
                    <a:moveTo>
                      <a:pt x="78" y="131"/>
                    </a:moveTo>
                    <a:cubicBezTo>
                      <a:pt x="56" y="126"/>
                      <a:pt x="56" y="126"/>
                      <a:pt x="56" y="126"/>
                    </a:cubicBezTo>
                    <a:cubicBezTo>
                      <a:pt x="65" y="119"/>
                      <a:pt x="65" y="119"/>
                      <a:pt x="65" y="119"/>
                    </a:cubicBezTo>
                    <a:cubicBezTo>
                      <a:pt x="88" y="123"/>
                      <a:pt x="88" y="123"/>
                      <a:pt x="88" y="123"/>
                    </a:cubicBezTo>
                    <a:lnTo>
                      <a:pt x="78" y="131"/>
                    </a:lnTo>
                    <a:close/>
                    <a:moveTo>
                      <a:pt x="145" y="127"/>
                    </a:moveTo>
                    <a:cubicBezTo>
                      <a:pt x="43" y="111"/>
                      <a:pt x="43" y="111"/>
                      <a:pt x="43" y="111"/>
                    </a:cubicBezTo>
                    <a:cubicBezTo>
                      <a:pt x="64" y="97"/>
                      <a:pt x="64" y="97"/>
                      <a:pt x="64" y="97"/>
                    </a:cubicBezTo>
                    <a:cubicBezTo>
                      <a:pt x="157" y="110"/>
                      <a:pt x="157" y="110"/>
                      <a:pt x="157" y="110"/>
                    </a:cubicBezTo>
                    <a:lnTo>
                      <a:pt x="145" y="127"/>
                    </a:lnTo>
                    <a:close/>
                    <a:moveTo>
                      <a:pt x="70" y="80"/>
                    </a:moveTo>
                    <a:cubicBezTo>
                      <a:pt x="75" y="11"/>
                      <a:pt x="75" y="11"/>
                      <a:pt x="75" y="11"/>
                    </a:cubicBezTo>
                    <a:cubicBezTo>
                      <a:pt x="171" y="8"/>
                      <a:pt x="171" y="8"/>
                      <a:pt x="171" y="8"/>
                    </a:cubicBezTo>
                    <a:cubicBezTo>
                      <a:pt x="162" y="89"/>
                      <a:pt x="162" y="89"/>
                      <a:pt x="162" y="89"/>
                    </a:cubicBezTo>
                    <a:lnTo>
                      <a:pt x="7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2" name="Freeform 592"/>
              <p:cNvSpPr>
                <a:spLocks noEditPoints="1"/>
              </p:cNvSpPr>
              <p:nvPr/>
            </p:nvSpPr>
            <p:spPr bwMode="auto">
              <a:xfrm>
                <a:off x="5583238" y="3995738"/>
                <a:ext cx="168275" cy="190500"/>
              </a:xfrm>
              <a:custGeom>
                <a:avLst/>
                <a:gdLst>
                  <a:gd name="T0" fmla="*/ 174 w 175"/>
                  <a:gd name="T1" fmla="*/ 159 h 197"/>
                  <a:gd name="T2" fmla="*/ 169 w 175"/>
                  <a:gd name="T3" fmla="*/ 158 h 197"/>
                  <a:gd name="T4" fmla="*/ 168 w 175"/>
                  <a:gd name="T5" fmla="*/ 55 h 197"/>
                  <a:gd name="T6" fmla="*/ 96 w 175"/>
                  <a:gd name="T7" fmla="*/ 0 h 197"/>
                  <a:gd name="T8" fmla="*/ 18 w 175"/>
                  <a:gd name="T9" fmla="*/ 55 h 197"/>
                  <a:gd name="T10" fmla="*/ 16 w 175"/>
                  <a:gd name="T11" fmla="*/ 159 h 197"/>
                  <a:gd name="T12" fmla="*/ 1 w 175"/>
                  <a:gd name="T13" fmla="*/ 162 h 197"/>
                  <a:gd name="T14" fmla="*/ 0 w 175"/>
                  <a:gd name="T15" fmla="*/ 165 h 197"/>
                  <a:gd name="T16" fmla="*/ 87 w 175"/>
                  <a:gd name="T17" fmla="*/ 197 h 197"/>
                  <a:gd name="T18" fmla="*/ 175 w 175"/>
                  <a:gd name="T19" fmla="*/ 167 h 197"/>
                  <a:gd name="T20" fmla="*/ 174 w 175"/>
                  <a:gd name="T21" fmla="*/ 159 h 197"/>
                  <a:gd name="T22" fmla="*/ 20 w 175"/>
                  <a:gd name="T23" fmla="*/ 57 h 197"/>
                  <a:gd name="T24" fmla="*/ 96 w 175"/>
                  <a:gd name="T25" fmla="*/ 4 h 197"/>
                  <a:gd name="T26" fmla="*/ 98 w 175"/>
                  <a:gd name="T27" fmla="*/ 176 h 197"/>
                  <a:gd name="T28" fmla="*/ 19 w 175"/>
                  <a:gd name="T29" fmla="*/ 158 h 197"/>
                  <a:gd name="T30" fmla="*/ 20 w 175"/>
                  <a:gd name="T31" fmla="*/ 57 h 197"/>
                  <a:gd name="T32" fmla="*/ 87 w 175"/>
                  <a:gd name="T33" fmla="*/ 191 h 197"/>
                  <a:gd name="T34" fmla="*/ 3 w 175"/>
                  <a:gd name="T35" fmla="*/ 163 h 197"/>
                  <a:gd name="T36" fmla="*/ 17 w 175"/>
                  <a:gd name="T37" fmla="*/ 160 h 197"/>
                  <a:gd name="T38" fmla="*/ 19 w 175"/>
                  <a:gd name="T39" fmla="*/ 160 h 197"/>
                  <a:gd name="T40" fmla="*/ 98 w 175"/>
                  <a:gd name="T41" fmla="*/ 179 h 197"/>
                  <a:gd name="T42" fmla="*/ 134 w 175"/>
                  <a:gd name="T43" fmla="*/ 177 h 197"/>
                  <a:gd name="T44" fmla="*/ 87 w 175"/>
                  <a:gd name="T45" fmla="*/ 191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5" h="197">
                    <a:moveTo>
                      <a:pt x="174" y="159"/>
                    </a:moveTo>
                    <a:cubicBezTo>
                      <a:pt x="172" y="158"/>
                      <a:pt x="171" y="158"/>
                      <a:pt x="169" y="158"/>
                    </a:cubicBezTo>
                    <a:cubicBezTo>
                      <a:pt x="169" y="154"/>
                      <a:pt x="168" y="55"/>
                      <a:pt x="168" y="55"/>
                    </a:cubicBezTo>
                    <a:cubicBezTo>
                      <a:pt x="96" y="0"/>
                      <a:pt x="96" y="0"/>
                      <a:pt x="96" y="0"/>
                    </a:cubicBezTo>
                    <a:cubicBezTo>
                      <a:pt x="18" y="55"/>
                      <a:pt x="18" y="55"/>
                      <a:pt x="18" y="55"/>
                    </a:cubicBezTo>
                    <a:cubicBezTo>
                      <a:pt x="18" y="55"/>
                      <a:pt x="17" y="157"/>
                      <a:pt x="16" y="159"/>
                    </a:cubicBezTo>
                    <a:cubicBezTo>
                      <a:pt x="11" y="160"/>
                      <a:pt x="6" y="161"/>
                      <a:pt x="1" y="162"/>
                    </a:cubicBezTo>
                    <a:cubicBezTo>
                      <a:pt x="1" y="163"/>
                      <a:pt x="1" y="164"/>
                      <a:pt x="0" y="165"/>
                    </a:cubicBezTo>
                    <a:cubicBezTo>
                      <a:pt x="29" y="176"/>
                      <a:pt x="57" y="186"/>
                      <a:pt x="87" y="197"/>
                    </a:cubicBezTo>
                    <a:cubicBezTo>
                      <a:pt x="117" y="187"/>
                      <a:pt x="139" y="179"/>
                      <a:pt x="175" y="167"/>
                    </a:cubicBezTo>
                    <a:cubicBezTo>
                      <a:pt x="175" y="164"/>
                      <a:pt x="175" y="162"/>
                      <a:pt x="174" y="159"/>
                    </a:cubicBezTo>
                    <a:close/>
                    <a:moveTo>
                      <a:pt x="20" y="57"/>
                    </a:moveTo>
                    <a:cubicBezTo>
                      <a:pt x="96" y="4"/>
                      <a:pt x="96" y="4"/>
                      <a:pt x="96" y="4"/>
                    </a:cubicBezTo>
                    <a:cubicBezTo>
                      <a:pt x="98" y="176"/>
                      <a:pt x="98" y="176"/>
                      <a:pt x="98" y="176"/>
                    </a:cubicBezTo>
                    <a:cubicBezTo>
                      <a:pt x="91" y="176"/>
                      <a:pt x="25" y="160"/>
                      <a:pt x="19" y="158"/>
                    </a:cubicBezTo>
                    <a:cubicBezTo>
                      <a:pt x="19" y="154"/>
                      <a:pt x="20" y="57"/>
                      <a:pt x="20" y="57"/>
                    </a:cubicBezTo>
                    <a:close/>
                    <a:moveTo>
                      <a:pt x="87" y="191"/>
                    </a:moveTo>
                    <a:cubicBezTo>
                      <a:pt x="74" y="187"/>
                      <a:pt x="10" y="165"/>
                      <a:pt x="3" y="163"/>
                    </a:cubicBezTo>
                    <a:cubicBezTo>
                      <a:pt x="8" y="162"/>
                      <a:pt x="13" y="161"/>
                      <a:pt x="17" y="160"/>
                    </a:cubicBezTo>
                    <a:cubicBezTo>
                      <a:pt x="18" y="160"/>
                      <a:pt x="19" y="160"/>
                      <a:pt x="19" y="160"/>
                    </a:cubicBezTo>
                    <a:cubicBezTo>
                      <a:pt x="27" y="162"/>
                      <a:pt x="98" y="179"/>
                      <a:pt x="98" y="179"/>
                    </a:cubicBezTo>
                    <a:cubicBezTo>
                      <a:pt x="134" y="177"/>
                      <a:pt x="134" y="177"/>
                      <a:pt x="134" y="177"/>
                    </a:cubicBezTo>
                    <a:cubicBezTo>
                      <a:pt x="117" y="182"/>
                      <a:pt x="96" y="189"/>
                      <a:pt x="87"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3" name="Freeform 593"/>
              <p:cNvSpPr>
                <a:spLocks/>
              </p:cNvSpPr>
              <p:nvPr/>
            </p:nvSpPr>
            <p:spPr bwMode="auto">
              <a:xfrm>
                <a:off x="5605463" y="4011613"/>
                <a:ext cx="65087" cy="49213"/>
              </a:xfrm>
              <a:custGeom>
                <a:avLst/>
                <a:gdLst>
                  <a:gd name="T0" fmla="*/ 41 w 41"/>
                  <a:gd name="T1" fmla="*/ 0 h 31"/>
                  <a:gd name="T2" fmla="*/ 0 w 41"/>
                  <a:gd name="T3" fmla="*/ 26 h 31"/>
                  <a:gd name="T4" fmla="*/ 0 w 41"/>
                  <a:gd name="T5" fmla="*/ 31 h 31"/>
                  <a:gd name="T6" fmla="*/ 41 w 41"/>
                  <a:gd name="T7" fmla="*/ 9 h 31"/>
                  <a:gd name="T8" fmla="*/ 41 w 41"/>
                  <a:gd name="T9" fmla="*/ 0 h 31"/>
                </a:gdLst>
                <a:ahLst/>
                <a:cxnLst>
                  <a:cxn ang="0">
                    <a:pos x="T0" y="T1"/>
                  </a:cxn>
                  <a:cxn ang="0">
                    <a:pos x="T2" y="T3"/>
                  </a:cxn>
                  <a:cxn ang="0">
                    <a:pos x="T4" y="T5"/>
                  </a:cxn>
                  <a:cxn ang="0">
                    <a:pos x="T6" y="T7"/>
                  </a:cxn>
                  <a:cxn ang="0">
                    <a:pos x="T8" y="T9"/>
                  </a:cxn>
                </a:cxnLst>
                <a:rect l="0" t="0" r="r" b="b"/>
                <a:pathLst>
                  <a:path w="41" h="31">
                    <a:moveTo>
                      <a:pt x="41" y="0"/>
                    </a:moveTo>
                    <a:lnTo>
                      <a:pt x="0" y="26"/>
                    </a:lnTo>
                    <a:lnTo>
                      <a:pt x="0" y="31"/>
                    </a:lnTo>
                    <a:lnTo>
                      <a:pt x="41" y="9"/>
                    </a:lnTo>
                    <a:lnTo>
                      <a:pt x="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4" name="Freeform 594"/>
              <p:cNvSpPr>
                <a:spLocks/>
              </p:cNvSpPr>
              <p:nvPr/>
            </p:nvSpPr>
            <p:spPr bwMode="auto">
              <a:xfrm>
                <a:off x="5605463" y="4121150"/>
                <a:ext cx="66675" cy="14288"/>
              </a:xfrm>
              <a:custGeom>
                <a:avLst/>
                <a:gdLst>
                  <a:gd name="T0" fmla="*/ 42 w 42"/>
                  <a:gd name="T1" fmla="*/ 0 h 9"/>
                  <a:gd name="T2" fmla="*/ 0 w 42"/>
                  <a:gd name="T3" fmla="*/ 1 h 9"/>
                  <a:gd name="T4" fmla="*/ 0 w 42"/>
                  <a:gd name="T5" fmla="*/ 7 h 9"/>
                  <a:gd name="T6" fmla="*/ 42 w 42"/>
                  <a:gd name="T7" fmla="*/ 9 h 9"/>
                  <a:gd name="T8" fmla="*/ 42 w 42"/>
                  <a:gd name="T9" fmla="*/ 0 h 9"/>
                </a:gdLst>
                <a:ahLst/>
                <a:cxnLst>
                  <a:cxn ang="0">
                    <a:pos x="T0" y="T1"/>
                  </a:cxn>
                  <a:cxn ang="0">
                    <a:pos x="T2" y="T3"/>
                  </a:cxn>
                  <a:cxn ang="0">
                    <a:pos x="T4" y="T5"/>
                  </a:cxn>
                  <a:cxn ang="0">
                    <a:pos x="T6" y="T7"/>
                  </a:cxn>
                  <a:cxn ang="0">
                    <a:pos x="T8" y="T9"/>
                  </a:cxn>
                </a:cxnLst>
                <a:rect l="0" t="0" r="r" b="b"/>
                <a:pathLst>
                  <a:path w="42" h="9">
                    <a:moveTo>
                      <a:pt x="42" y="0"/>
                    </a:moveTo>
                    <a:lnTo>
                      <a:pt x="0" y="1"/>
                    </a:lnTo>
                    <a:lnTo>
                      <a:pt x="0" y="7"/>
                    </a:lnTo>
                    <a:lnTo>
                      <a:pt x="42" y="9"/>
                    </a:ln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5" name="Freeform 595"/>
              <p:cNvSpPr>
                <a:spLocks/>
              </p:cNvSpPr>
              <p:nvPr/>
            </p:nvSpPr>
            <p:spPr bwMode="auto">
              <a:xfrm>
                <a:off x="5605463" y="4137025"/>
                <a:ext cx="66675" cy="20638"/>
              </a:xfrm>
              <a:custGeom>
                <a:avLst/>
                <a:gdLst>
                  <a:gd name="T0" fmla="*/ 42 w 42"/>
                  <a:gd name="T1" fmla="*/ 4 h 13"/>
                  <a:gd name="T2" fmla="*/ 0 w 42"/>
                  <a:gd name="T3" fmla="*/ 0 h 13"/>
                  <a:gd name="T4" fmla="*/ 0 w 42"/>
                  <a:gd name="T5" fmla="*/ 5 h 13"/>
                  <a:gd name="T6" fmla="*/ 42 w 42"/>
                  <a:gd name="T7" fmla="*/ 13 h 13"/>
                  <a:gd name="T8" fmla="*/ 42 w 42"/>
                  <a:gd name="T9" fmla="*/ 4 h 13"/>
                </a:gdLst>
                <a:ahLst/>
                <a:cxnLst>
                  <a:cxn ang="0">
                    <a:pos x="T0" y="T1"/>
                  </a:cxn>
                  <a:cxn ang="0">
                    <a:pos x="T2" y="T3"/>
                  </a:cxn>
                  <a:cxn ang="0">
                    <a:pos x="T4" y="T5"/>
                  </a:cxn>
                  <a:cxn ang="0">
                    <a:pos x="T6" y="T7"/>
                  </a:cxn>
                  <a:cxn ang="0">
                    <a:pos x="T8" y="T9"/>
                  </a:cxn>
                </a:cxnLst>
                <a:rect l="0" t="0" r="r" b="b"/>
                <a:pathLst>
                  <a:path w="42" h="13">
                    <a:moveTo>
                      <a:pt x="42" y="4"/>
                    </a:moveTo>
                    <a:lnTo>
                      <a:pt x="0" y="0"/>
                    </a:lnTo>
                    <a:lnTo>
                      <a:pt x="0" y="5"/>
                    </a:lnTo>
                    <a:lnTo>
                      <a:pt x="42" y="13"/>
                    </a:lnTo>
                    <a:lnTo>
                      <a:pt x="4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6" name="Freeform 596"/>
              <p:cNvSpPr>
                <a:spLocks/>
              </p:cNvSpPr>
              <p:nvPr/>
            </p:nvSpPr>
            <p:spPr bwMode="auto">
              <a:xfrm>
                <a:off x="5605463" y="4033838"/>
                <a:ext cx="65087" cy="41275"/>
              </a:xfrm>
              <a:custGeom>
                <a:avLst/>
                <a:gdLst>
                  <a:gd name="T0" fmla="*/ 41 w 41"/>
                  <a:gd name="T1" fmla="*/ 0 h 26"/>
                  <a:gd name="T2" fmla="*/ 0 w 41"/>
                  <a:gd name="T3" fmla="*/ 20 h 26"/>
                  <a:gd name="T4" fmla="*/ 0 w 41"/>
                  <a:gd name="T5" fmla="*/ 26 h 26"/>
                  <a:gd name="T6" fmla="*/ 41 w 41"/>
                  <a:gd name="T7" fmla="*/ 9 h 26"/>
                  <a:gd name="T8" fmla="*/ 41 w 41"/>
                  <a:gd name="T9" fmla="*/ 0 h 26"/>
                </a:gdLst>
                <a:ahLst/>
                <a:cxnLst>
                  <a:cxn ang="0">
                    <a:pos x="T0" y="T1"/>
                  </a:cxn>
                  <a:cxn ang="0">
                    <a:pos x="T2" y="T3"/>
                  </a:cxn>
                  <a:cxn ang="0">
                    <a:pos x="T4" y="T5"/>
                  </a:cxn>
                  <a:cxn ang="0">
                    <a:pos x="T6" y="T7"/>
                  </a:cxn>
                  <a:cxn ang="0">
                    <a:pos x="T8" y="T9"/>
                  </a:cxn>
                </a:cxnLst>
                <a:rect l="0" t="0" r="r" b="b"/>
                <a:pathLst>
                  <a:path w="41" h="26">
                    <a:moveTo>
                      <a:pt x="41" y="0"/>
                    </a:moveTo>
                    <a:lnTo>
                      <a:pt x="0" y="20"/>
                    </a:lnTo>
                    <a:lnTo>
                      <a:pt x="0" y="26"/>
                    </a:lnTo>
                    <a:lnTo>
                      <a:pt x="41" y="9"/>
                    </a:lnTo>
                    <a:lnTo>
                      <a:pt x="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7" name="Freeform 597"/>
              <p:cNvSpPr>
                <a:spLocks/>
              </p:cNvSpPr>
              <p:nvPr/>
            </p:nvSpPr>
            <p:spPr bwMode="auto">
              <a:xfrm>
                <a:off x="5605463" y="4098925"/>
                <a:ext cx="66675" cy="17463"/>
              </a:xfrm>
              <a:custGeom>
                <a:avLst/>
                <a:gdLst>
                  <a:gd name="T0" fmla="*/ 42 w 42"/>
                  <a:gd name="T1" fmla="*/ 0 h 11"/>
                  <a:gd name="T2" fmla="*/ 0 w 42"/>
                  <a:gd name="T3" fmla="*/ 7 h 11"/>
                  <a:gd name="T4" fmla="*/ 0 w 42"/>
                  <a:gd name="T5" fmla="*/ 11 h 11"/>
                  <a:gd name="T6" fmla="*/ 42 w 42"/>
                  <a:gd name="T7" fmla="*/ 9 h 11"/>
                  <a:gd name="T8" fmla="*/ 42 w 42"/>
                  <a:gd name="T9" fmla="*/ 0 h 11"/>
                </a:gdLst>
                <a:ahLst/>
                <a:cxnLst>
                  <a:cxn ang="0">
                    <a:pos x="T0" y="T1"/>
                  </a:cxn>
                  <a:cxn ang="0">
                    <a:pos x="T2" y="T3"/>
                  </a:cxn>
                  <a:cxn ang="0">
                    <a:pos x="T4" y="T5"/>
                  </a:cxn>
                  <a:cxn ang="0">
                    <a:pos x="T6" y="T7"/>
                  </a:cxn>
                  <a:cxn ang="0">
                    <a:pos x="T8" y="T9"/>
                  </a:cxn>
                </a:cxnLst>
                <a:rect l="0" t="0" r="r" b="b"/>
                <a:pathLst>
                  <a:path w="42" h="11">
                    <a:moveTo>
                      <a:pt x="42" y="0"/>
                    </a:moveTo>
                    <a:lnTo>
                      <a:pt x="0" y="7"/>
                    </a:lnTo>
                    <a:lnTo>
                      <a:pt x="0" y="11"/>
                    </a:lnTo>
                    <a:lnTo>
                      <a:pt x="42" y="9"/>
                    </a:ln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8" name="Freeform 598"/>
              <p:cNvSpPr>
                <a:spLocks/>
              </p:cNvSpPr>
              <p:nvPr/>
            </p:nvSpPr>
            <p:spPr bwMode="auto">
              <a:xfrm>
                <a:off x="5605463" y="4078288"/>
                <a:ext cx="66675" cy="25400"/>
              </a:xfrm>
              <a:custGeom>
                <a:avLst/>
                <a:gdLst>
                  <a:gd name="T0" fmla="*/ 41 w 42"/>
                  <a:gd name="T1" fmla="*/ 0 h 16"/>
                  <a:gd name="T2" fmla="*/ 0 w 42"/>
                  <a:gd name="T3" fmla="*/ 10 h 16"/>
                  <a:gd name="T4" fmla="*/ 0 w 42"/>
                  <a:gd name="T5" fmla="*/ 16 h 16"/>
                  <a:gd name="T6" fmla="*/ 42 w 42"/>
                  <a:gd name="T7" fmla="*/ 8 h 16"/>
                  <a:gd name="T8" fmla="*/ 41 w 42"/>
                  <a:gd name="T9" fmla="*/ 0 h 16"/>
                </a:gdLst>
                <a:ahLst/>
                <a:cxnLst>
                  <a:cxn ang="0">
                    <a:pos x="T0" y="T1"/>
                  </a:cxn>
                  <a:cxn ang="0">
                    <a:pos x="T2" y="T3"/>
                  </a:cxn>
                  <a:cxn ang="0">
                    <a:pos x="T4" y="T5"/>
                  </a:cxn>
                  <a:cxn ang="0">
                    <a:pos x="T6" y="T7"/>
                  </a:cxn>
                  <a:cxn ang="0">
                    <a:pos x="T8" y="T9"/>
                  </a:cxn>
                </a:cxnLst>
                <a:rect l="0" t="0" r="r" b="b"/>
                <a:pathLst>
                  <a:path w="42" h="16">
                    <a:moveTo>
                      <a:pt x="41" y="0"/>
                    </a:moveTo>
                    <a:lnTo>
                      <a:pt x="0" y="10"/>
                    </a:lnTo>
                    <a:lnTo>
                      <a:pt x="0" y="16"/>
                    </a:lnTo>
                    <a:lnTo>
                      <a:pt x="42" y="8"/>
                    </a:lnTo>
                    <a:lnTo>
                      <a:pt x="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59" name="Freeform 599"/>
              <p:cNvSpPr>
                <a:spLocks/>
              </p:cNvSpPr>
              <p:nvPr/>
            </p:nvSpPr>
            <p:spPr bwMode="auto">
              <a:xfrm>
                <a:off x="5605463" y="4056063"/>
                <a:ext cx="65087" cy="33338"/>
              </a:xfrm>
              <a:custGeom>
                <a:avLst/>
                <a:gdLst>
                  <a:gd name="T0" fmla="*/ 41 w 41"/>
                  <a:gd name="T1" fmla="*/ 0 h 21"/>
                  <a:gd name="T2" fmla="*/ 0 w 41"/>
                  <a:gd name="T3" fmla="*/ 15 h 21"/>
                  <a:gd name="T4" fmla="*/ 0 w 41"/>
                  <a:gd name="T5" fmla="*/ 21 h 21"/>
                  <a:gd name="T6" fmla="*/ 41 w 41"/>
                  <a:gd name="T7" fmla="*/ 8 h 21"/>
                  <a:gd name="T8" fmla="*/ 41 w 41"/>
                  <a:gd name="T9" fmla="*/ 0 h 21"/>
                </a:gdLst>
                <a:ahLst/>
                <a:cxnLst>
                  <a:cxn ang="0">
                    <a:pos x="T0" y="T1"/>
                  </a:cxn>
                  <a:cxn ang="0">
                    <a:pos x="T2" y="T3"/>
                  </a:cxn>
                  <a:cxn ang="0">
                    <a:pos x="T4" y="T5"/>
                  </a:cxn>
                  <a:cxn ang="0">
                    <a:pos x="T6" y="T7"/>
                  </a:cxn>
                  <a:cxn ang="0">
                    <a:pos x="T8" y="T9"/>
                  </a:cxn>
                </a:cxnLst>
                <a:rect l="0" t="0" r="r" b="b"/>
                <a:pathLst>
                  <a:path w="41" h="21">
                    <a:moveTo>
                      <a:pt x="41" y="0"/>
                    </a:moveTo>
                    <a:lnTo>
                      <a:pt x="0" y="15"/>
                    </a:lnTo>
                    <a:lnTo>
                      <a:pt x="0" y="21"/>
                    </a:lnTo>
                    <a:lnTo>
                      <a:pt x="41" y="8"/>
                    </a:lnTo>
                    <a:lnTo>
                      <a:pt x="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0" name="Oval 600"/>
              <p:cNvSpPr>
                <a:spLocks noChangeArrowheads="1"/>
              </p:cNvSpPr>
              <p:nvPr/>
            </p:nvSpPr>
            <p:spPr bwMode="auto">
              <a:xfrm>
                <a:off x="5427663" y="4740275"/>
                <a:ext cx="11112" cy="111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1" name="Freeform 601"/>
              <p:cNvSpPr>
                <a:spLocks/>
              </p:cNvSpPr>
              <p:nvPr/>
            </p:nvSpPr>
            <p:spPr bwMode="auto">
              <a:xfrm>
                <a:off x="5526088" y="46370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2" name="Freeform 602"/>
              <p:cNvSpPr>
                <a:spLocks/>
              </p:cNvSpPr>
              <p:nvPr/>
            </p:nvSpPr>
            <p:spPr bwMode="auto">
              <a:xfrm>
                <a:off x="5526088" y="4611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3" name="Freeform 603"/>
              <p:cNvSpPr>
                <a:spLocks/>
              </p:cNvSpPr>
              <p:nvPr/>
            </p:nvSpPr>
            <p:spPr bwMode="auto">
              <a:xfrm>
                <a:off x="5526088" y="466407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4" name="Freeform 604"/>
              <p:cNvSpPr>
                <a:spLocks/>
              </p:cNvSpPr>
              <p:nvPr/>
            </p:nvSpPr>
            <p:spPr bwMode="auto">
              <a:xfrm>
                <a:off x="5387975" y="4632325"/>
                <a:ext cx="131762" cy="41275"/>
              </a:xfrm>
              <a:custGeom>
                <a:avLst/>
                <a:gdLst>
                  <a:gd name="T0" fmla="*/ 2 w 137"/>
                  <a:gd name="T1" fmla="*/ 37 h 44"/>
                  <a:gd name="T2" fmla="*/ 2 w 137"/>
                  <a:gd name="T3" fmla="*/ 37 h 44"/>
                  <a:gd name="T4" fmla="*/ 3 w 137"/>
                  <a:gd name="T5" fmla="*/ 38 h 44"/>
                  <a:gd name="T6" fmla="*/ 4 w 137"/>
                  <a:gd name="T7" fmla="*/ 38 h 44"/>
                  <a:gd name="T8" fmla="*/ 5 w 137"/>
                  <a:gd name="T9" fmla="*/ 38 h 44"/>
                  <a:gd name="T10" fmla="*/ 6 w 137"/>
                  <a:gd name="T11" fmla="*/ 38 h 44"/>
                  <a:gd name="T12" fmla="*/ 6 w 137"/>
                  <a:gd name="T13" fmla="*/ 38 h 44"/>
                  <a:gd name="T14" fmla="*/ 7 w 137"/>
                  <a:gd name="T15" fmla="*/ 38 h 44"/>
                  <a:gd name="T16" fmla="*/ 8 w 137"/>
                  <a:gd name="T17" fmla="*/ 38 h 44"/>
                  <a:gd name="T18" fmla="*/ 78 w 137"/>
                  <a:gd name="T19" fmla="*/ 44 h 44"/>
                  <a:gd name="T20" fmla="*/ 79 w 137"/>
                  <a:gd name="T21" fmla="*/ 44 h 44"/>
                  <a:gd name="T22" fmla="*/ 81 w 137"/>
                  <a:gd name="T23" fmla="*/ 44 h 44"/>
                  <a:gd name="T24" fmla="*/ 82 w 137"/>
                  <a:gd name="T25" fmla="*/ 44 h 44"/>
                  <a:gd name="T26" fmla="*/ 83 w 137"/>
                  <a:gd name="T27" fmla="*/ 44 h 44"/>
                  <a:gd name="T28" fmla="*/ 85 w 137"/>
                  <a:gd name="T29" fmla="*/ 44 h 44"/>
                  <a:gd name="T30" fmla="*/ 88 w 137"/>
                  <a:gd name="T31" fmla="*/ 44 h 44"/>
                  <a:gd name="T32" fmla="*/ 90 w 137"/>
                  <a:gd name="T33" fmla="*/ 44 h 44"/>
                  <a:gd name="T34" fmla="*/ 91 w 137"/>
                  <a:gd name="T35" fmla="*/ 44 h 44"/>
                  <a:gd name="T36" fmla="*/ 92 w 137"/>
                  <a:gd name="T37" fmla="*/ 44 h 44"/>
                  <a:gd name="T38" fmla="*/ 93 w 137"/>
                  <a:gd name="T39" fmla="*/ 43 h 44"/>
                  <a:gd name="T40" fmla="*/ 94 w 137"/>
                  <a:gd name="T41" fmla="*/ 43 h 44"/>
                  <a:gd name="T42" fmla="*/ 95 w 137"/>
                  <a:gd name="T43" fmla="*/ 43 h 44"/>
                  <a:gd name="T44" fmla="*/ 96 w 137"/>
                  <a:gd name="T45" fmla="*/ 43 h 44"/>
                  <a:gd name="T46" fmla="*/ 96 w 137"/>
                  <a:gd name="T47" fmla="*/ 42 h 44"/>
                  <a:gd name="T48" fmla="*/ 136 w 137"/>
                  <a:gd name="T49" fmla="*/ 21 h 44"/>
                  <a:gd name="T50" fmla="*/ 136 w 137"/>
                  <a:gd name="T51" fmla="*/ 21 h 44"/>
                  <a:gd name="T52" fmla="*/ 136 w 137"/>
                  <a:gd name="T53" fmla="*/ 21 h 44"/>
                  <a:gd name="T54" fmla="*/ 137 w 137"/>
                  <a:gd name="T55" fmla="*/ 20 h 44"/>
                  <a:gd name="T56" fmla="*/ 137 w 137"/>
                  <a:gd name="T57" fmla="*/ 3 h 44"/>
                  <a:gd name="T58" fmla="*/ 137 w 137"/>
                  <a:gd name="T59" fmla="*/ 3 h 44"/>
                  <a:gd name="T60" fmla="*/ 97 w 137"/>
                  <a:gd name="T61" fmla="*/ 18 h 44"/>
                  <a:gd name="T62" fmla="*/ 96 w 137"/>
                  <a:gd name="T63" fmla="*/ 18 h 44"/>
                  <a:gd name="T64" fmla="*/ 96 w 137"/>
                  <a:gd name="T65" fmla="*/ 18 h 44"/>
                  <a:gd name="T66" fmla="*/ 95 w 137"/>
                  <a:gd name="T67" fmla="*/ 18 h 44"/>
                  <a:gd name="T68" fmla="*/ 94 w 137"/>
                  <a:gd name="T69" fmla="*/ 19 h 44"/>
                  <a:gd name="T70" fmla="*/ 93 w 137"/>
                  <a:gd name="T71" fmla="*/ 19 h 44"/>
                  <a:gd name="T72" fmla="*/ 92 w 137"/>
                  <a:gd name="T73" fmla="*/ 19 h 44"/>
                  <a:gd name="T74" fmla="*/ 90 w 137"/>
                  <a:gd name="T75" fmla="*/ 19 h 44"/>
                  <a:gd name="T76" fmla="*/ 88 w 137"/>
                  <a:gd name="T77" fmla="*/ 19 h 44"/>
                  <a:gd name="T78" fmla="*/ 86 w 137"/>
                  <a:gd name="T79" fmla="*/ 19 h 44"/>
                  <a:gd name="T80" fmla="*/ 85 w 137"/>
                  <a:gd name="T81" fmla="*/ 19 h 44"/>
                  <a:gd name="T82" fmla="*/ 83 w 137"/>
                  <a:gd name="T83" fmla="*/ 19 h 44"/>
                  <a:gd name="T84" fmla="*/ 82 w 137"/>
                  <a:gd name="T85" fmla="*/ 19 h 44"/>
                  <a:gd name="T86" fmla="*/ 80 w 137"/>
                  <a:gd name="T87" fmla="*/ 19 h 44"/>
                  <a:gd name="T88" fmla="*/ 79 w 137"/>
                  <a:gd name="T89" fmla="*/ 19 h 44"/>
                  <a:gd name="T90" fmla="*/ 9 w 137"/>
                  <a:gd name="T91" fmla="*/ 14 h 44"/>
                  <a:gd name="T92" fmla="*/ 8 w 137"/>
                  <a:gd name="T93" fmla="*/ 14 h 44"/>
                  <a:gd name="T94" fmla="*/ 7 w 137"/>
                  <a:gd name="T95" fmla="*/ 14 h 44"/>
                  <a:gd name="T96" fmla="*/ 6 w 137"/>
                  <a:gd name="T97" fmla="*/ 13 h 44"/>
                  <a:gd name="T98" fmla="*/ 1 w 137"/>
                  <a:gd name="T99" fmla="*/ 16 h 44"/>
                  <a:gd name="T100" fmla="*/ 1 w 137"/>
                  <a:gd name="T101" fmla="*/ 37 h 44"/>
                  <a:gd name="T102" fmla="*/ 1 w 137"/>
                  <a:gd name="T103" fmla="*/ 3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7" h="44">
                    <a:moveTo>
                      <a:pt x="1" y="37"/>
                    </a:moveTo>
                    <a:cubicBezTo>
                      <a:pt x="1" y="37"/>
                      <a:pt x="2" y="37"/>
                      <a:pt x="2" y="37"/>
                    </a:cubicBezTo>
                    <a:cubicBezTo>
                      <a:pt x="2" y="37"/>
                      <a:pt x="2" y="37"/>
                      <a:pt x="2" y="37"/>
                    </a:cubicBezTo>
                    <a:cubicBezTo>
                      <a:pt x="2" y="37"/>
                      <a:pt x="2" y="37"/>
                      <a:pt x="2" y="37"/>
                    </a:cubicBezTo>
                    <a:cubicBezTo>
                      <a:pt x="2" y="37"/>
                      <a:pt x="3" y="37"/>
                      <a:pt x="3" y="37"/>
                    </a:cubicBezTo>
                    <a:cubicBezTo>
                      <a:pt x="3" y="38"/>
                      <a:pt x="3" y="38"/>
                      <a:pt x="3" y="38"/>
                    </a:cubicBezTo>
                    <a:cubicBezTo>
                      <a:pt x="3" y="38"/>
                      <a:pt x="3" y="38"/>
                      <a:pt x="3" y="38"/>
                    </a:cubicBezTo>
                    <a:cubicBezTo>
                      <a:pt x="4" y="38"/>
                      <a:pt x="4" y="38"/>
                      <a:pt x="4" y="38"/>
                    </a:cubicBezTo>
                    <a:cubicBezTo>
                      <a:pt x="4" y="38"/>
                      <a:pt x="4" y="38"/>
                      <a:pt x="4" y="38"/>
                    </a:cubicBezTo>
                    <a:cubicBezTo>
                      <a:pt x="5" y="38"/>
                      <a:pt x="5" y="38"/>
                      <a:pt x="5" y="38"/>
                    </a:cubicBezTo>
                    <a:cubicBezTo>
                      <a:pt x="5" y="38"/>
                      <a:pt x="5" y="38"/>
                      <a:pt x="5" y="38"/>
                    </a:cubicBezTo>
                    <a:cubicBezTo>
                      <a:pt x="5" y="38"/>
                      <a:pt x="5" y="38"/>
                      <a:pt x="6" y="38"/>
                    </a:cubicBezTo>
                    <a:cubicBezTo>
                      <a:pt x="6" y="38"/>
                      <a:pt x="6" y="38"/>
                      <a:pt x="6" y="38"/>
                    </a:cubicBezTo>
                    <a:cubicBezTo>
                      <a:pt x="6" y="38"/>
                      <a:pt x="6" y="38"/>
                      <a:pt x="6" y="38"/>
                    </a:cubicBezTo>
                    <a:cubicBezTo>
                      <a:pt x="7" y="38"/>
                      <a:pt x="7" y="38"/>
                      <a:pt x="7" y="38"/>
                    </a:cubicBezTo>
                    <a:cubicBezTo>
                      <a:pt x="7" y="38"/>
                      <a:pt x="7" y="38"/>
                      <a:pt x="7" y="38"/>
                    </a:cubicBezTo>
                    <a:cubicBezTo>
                      <a:pt x="8" y="38"/>
                      <a:pt x="8" y="38"/>
                      <a:pt x="8" y="38"/>
                    </a:cubicBezTo>
                    <a:cubicBezTo>
                      <a:pt x="8" y="38"/>
                      <a:pt x="8" y="38"/>
                      <a:pt x="8" y="38"/>
                    </a:cubicBezTo>
                    <a:cubicBezTo>
                      <a:pt x="9" y="38"/>
                      <a:pt x="9" y="38"/>
                      <a:pt x="9" y="39"/>
                    </a:cubicBezTo>
                    <a:cubicBezTo>
                      <a:pt x="78" y="44"/>
                      <a:pt x="78" y="44"/>
                      <a:pt x="78" y="44"/>
                    </a:cubicBezTo>
                    <a:cubicBezTo>
                      <a:pt x="78" y="44"/>
                      <a:pt x="78" y="44"/>
                      <a:pt x="79" y="44"/>
                    </a:cubicBezTo>
                    <a:cubicBezTo>
                      <a:pt x="79" y="44"/>
                      <a:pt x="79" y="44"/>
                      <a:pt x="79" y="44"/>
                    </a:cubicBezTo>
                    <a:cubicBezTo>
                      <a:pt x="80" y="44"/>
                      <a:pt x="80" y="44"/>
                      <a:pt x="80" y="44"/>
                    </a:cubicBezTo>
                    <a:cubicBezTo>
                      <a:pt x="80" y="44"/>
                      <a:pt x="81" y="44"/>
                      <a:pt x="81" y="44"/>
                    </a:cubicBezTo>
                    <a:cubicBezTo>
                      <a:pt x="81" y="44"/>
                      <a:pt x="81" y="44"/>
                      <a:pt x="82" y="44"/>
                    </a:cubicBezTo>
                    <a:cubicBezTo>
                      <a:pt x="82" y="44"/>
                      <a:pt x="82" y="44"/>
                      <a:pt x="82" y="44"/>
                    </a:cubicBezTo>
                    <a:cubicBezTo>
                      <a:pt x="82" y="44"/>
                      <a:pt x="83" y="44"/>
                      <a:pt x="83" y="44"/>
                    </a:cubicBezTo>
                    <a:cubicBezTo>
                      <a:pt x="83" y="44"/>
                      <a:pt x="83" y="44"/>
                      <a:pt x="83" y="44"/>
                    </a:cubicBezTo>
                    <a:cubicBezTo>
                      <a:pt x="84" y="44"/>
                      <a:pt x="84" y="44"/>
                      <a:pt x="85" y="44"/>
                    </a:cubicBezTo>
                    <a:cubicBezTo>
                      <a:pt x="85" y="44"/>
                      <a:pt x="85" y="44"/>
                      <a:pt x="85" y="44"/>
                    </a:cubicBezTo>
                    <a:cubicBezTo>
                      <a:pt x="85" y="44"/>
                      <a:pt x="86" y="44"/>
                      <a:pt x="86" y="44"/>
                    </a:cubicBezTo>
                    <a:cubicBezTo>
                      <a:pt x="87" y="44"/>
                      <a:pt x="87" y="44"/>
                      <a:pt x="88" y="44"/>
                    </a:cubicBezTo>
                    <a:cubicBezTo>
                      <a:pt x="88" y="44"/>
                      <a:pt x="88" y="44"/>
                      <a:pt x="88" y="44"/>
                    </a:cubicBezTo>
                    <a:cubicBezTo>
                      <a:pt x="89" y="44"/>
                      <a:pt x="89" y="44"/>
                      <a:pt x="90" y="44"/>
                    </a:cubicBezTo>
                    <a:cubicBezTo>
                      <a:pt x="90" y="44"/>
                      <a:pt x="90" y="44"/>
                      <a:pt x="90" y="44"/>
                    </a:cubicBezTo>
                    <a:cubicBezTo>
                      <a:pt x="91" y="44"/>
                      <a:pt x="91" y="44"/>
                      <a:pt x="91" y="44"/>
                    </a:cubicBezTo>
                    <a:cubicBezTo>
                      <a:pt x="91" y="44"/>
                      <a:pt x="91" y="44"/>
                      <a:pt x="92" y="44"/>
                    </a:cubicBezTo>
                    <a:cubicBezTo>
                      <a:pt x="92" y="44"/>
                      <a:pt x="92" y="44"/>
                      <a:pt x="92" y="44"/>
                    </a:cubicBezTo>
                    <a:cubicBezTo>
                      <a:pt x="92" y="43"/>
                      <a:pt x="93" y="43"/>
                      <a:pt x="93" y="43"/>
                    </a:cubicBezTo>
                    <a:cubicBezTo>
                      <a:pt x="93" y="43"/>
                      <a:pt x="93" y="43"/>
                      <a:pt x="93" y="43"/>
                    </a:cubicBezTo>
                    <a:cubicBezTo>
                      <a:pt x="93" y="43"/>
                      <a:pt x="94" y="43"/>
                      <a:pt x="94" y="43"/>
                    </a:cubicBezTo>
                    <a:cubicBezTo>
                      <a:pt x="94" y="43"/>
                      <a:pt x="94" y="43"/>
                      <a:pt x="94" y="43"/>
                    </a:cubicBezTo>
                    <a:cubicBezTo>
                      <a:pt x="94" y="43"/>
                      <a:pt x="94" y="43"/>
                      <a:pt x="95" y="43"/>
                    </a:cubicBezTo>
                    <a:cubicBezTo>
                      <a:pt x="95" y="43"/>
                      <a:pt x="95" y="43"/>
                      <a:pt x="95" y="43"/>
                    </a:cubicBezTo>
                    <a:cubicBezTo>
                      <a:pt x="95" y="43"/>
                      <a:pt x="95" y="43"/>
                      <a:pt x="96" y="43"/>
                    </a:cubicBezTo>
                    <a:cubicBezTo>
                      <a:pt x="96" y="43"/>
                      <a:pt x="96" y="43"/>
                      <a:pt x="96" y="43"/>
                    </a:cubicBezTo>
                    <a:cubicBezTo>
                      <a:pt x="96" y="43"/>
                      <a:pt x="96" y="43"/>
                      <a:pt x="96" y="43"/>
                    </a:cubicBezTo>
                    <a:cubicBezTo>
                      <a:pt x="96" y="43"/>
                      <a:pt x="96" y="43"/>
                      <a:pt x="96" y="42"/>
                    </a:cubicBezTo>
                    <a:cubicBezTo>
                      <a:pt x="97" y="42"/>
                      <a:pt x="97" y="42"/>
                      <a:pt x="97" y="42"/>
                    </a:cubicBezTo>
                    <a:cubicBezTo>
                      <a:pt x="136" y="21"/>
                      <a:pt x="136" y="21"/>
                      <a:pt x="136" y="21"/>
                    </a:cubicBezTo>
                    <a:cubicBezTo>
                      <a:pt x="136" y="21"/>
                      <a:pt x="136" y="21"/>
                      <a:pt x="136" y="21"/>
                    </a:cubicBezTo>
                    <a:cubicBezTo>
                      <a:pt x="136" y="21"/>
                      <a:pt x="136" y="21"/>
                      <a:pt x="136" y="21"/>
                    </a:cubicBezTo>
                    <a:cubicBezTo>
                      <a:pt x="136" y="21"/>
                      <a:pt x="136" y="21"/>
                      <a:pt x="136" y="21"/>
                    </a:cubicBezTo>
                    <a:cubicBezTo>
                      <a:pt x="136" y="21"/>
                      <a:pt x="136" y="21"/>
                      <a:pt x="136" y="21"/>
                    </a:cubicBezTo>
                    <a:cubicBezTo>
                      <a:pt x="137" y="21"/>
                      <a:pt x="137" y="20"/>
                      <a:pt x="137" y="20"/>
                    </a:cubicBezTo>
                    <a:cubicBezTo>
                      <a:pt x="137" y="20"/>
                      <a:pt x="137" y="20"/>
                      <a:pt x="137" y="20"/>
                    </a:cubicBezTo>
                    <a:cubicBezTo>
                      <a:pt x="137" y="20"/>
                      <a:pt x="137" y="20"/>
                      <a:pt x="137" y="20"/>
                    </a:cubicBezTo>
                    <a:cubicBezTo>
                      <a:pt x="137" y="3"/>
                      <a:pt x="137" y="3"/>
                      <a:pt x="137" y="3"/>
                    </a:cubicBezTo>
                    <a:cubicBezTo>
                      <a:pt x="137" y="3"/>
                      <a:pt x="137" y="3"/>
                      <a:pt x="137" y="3"/>
                    </a:cubicBezTo>
                    <a:cubicBezTo>
                      <a:pt x="137" y="3"/>
                      <a:pt x="137" y="3"/>
                      <a:pt x="137" y="3"/>
                    </a:cubicBezTo>
                    <a:cubicBezTo>
                      <a:pt x="137" y="2"/>
                      <a:pt x="135" y="1"/>
                      <a:pt x="130" y="0"/>
                    </a:cubicBezTo>
                    <a:cubicBezTo>
                      <a:pt x="97" y="18"/>
                      <a:pt x="97" y="18"/>
                      <a:pt x="97" y="18"/>
                    </a:cubicBezTo>
                    <a:cubicBezTo>
                      <a:pt x="97" y="18"/>
                      <a:pt x="97" y="18"/>
                      <a:pt x="96" y="18"/>
                    </a:cubicBezTo>
                    <a:cubicBezTo>
                      <a:pt x="96" y="18"/>
                      <a:pt x="96" y="18"/>
                      <a:pt x="96" y="18"/>
                    </a:cubicBezTo>
                    <a:cubicBezTo>
                      <a:pt x="96" y="18"/>
                      <a:pt x="96" y="18"/>
                      <a:pt x="96" y="18"/>
                    </a:cubicBezTo>
                    <a:cubicBezTo>
                      <a:pt x="96" y="18"/>
                      <a:pt x="96" y="18"/>
                      <a:pt x="96" y="18"/>
                    </a:cubicBezTo>
                    <a:cubicBezTo>
                      <a:pt x="95" y="18"/>
                      <a:pt x="95" y="18"/>
                      <a:pt x="95" y="18"/>
                    </a:cubicBezTo>
                    <a:cubicBezTo>
                      <a:pt x="95" y="18"/>
                      <a:pt x="95" y="18"/>
                      <a:pt x="95" y="18"/>
                    </a:cubicBezTo>
                    <a:cubicBezTo>
                      <a:pt x="94" y="18"/>
                      <a:pt x="94" y="18"/>
                      <a:pt x="94" y="18"/>
                    </a:cubicBezTo>
                    <a:cubicBezTo>
                      <a:pt x="94" y="18"/>
                      <a:pt x="94" y="19"/>
                      <a:pt x="94" y="19"/>
                    </a:cubicBezTo>
                    <a:cubicBezTo>
                      <a:pt x="94" y="19"/>
                      <a:pt x="93" y="19"/>
                      <a:pt x="93" y="19"/>
                    </a:cubicBezTo>
                    <a:cubicBezTo>
                      <a:pt x="93" y="19"/>
                      <a:pt x="93" y="19"/>
                      <a:pt x="93" y="19"/>
                    </a:cubicBezTo>
                    <a:cubicBezTo>
                      <a:pt x="93" y="19"/>
                      <a:pt x="93" y="19"/>
                      <a:pt x="92" y="19"/>
                    </a:cubicBezTo>
                    <a:cubicBezTo>
                      <a:pt x="92" y="19"/>
                      <a:pt x="92" y="19"/>
                      <a:pt x="92" y="19"/>
                    </a:cubicBezTo>
                    <a:cubicBezTo>
                      <a:pt x="91" y="19"/>
                      <a:pt x="91" y="19"/>
                      <a:pt x="91" y="19"/>
                    </a:cubicBezTo>
                    <a:cubicBezTo>
                      <a:pt x="91" y="19"/>
                      <a:pt x="91" y="19"/>
                      <a:pt x="90" y="19"/>
                    </a:cubicBezTo>
                    <a:cubicBezTo>
                      <a:pt x="90" y="19"/>
                      <a:pt x="90" y="19"/>
                      <a:pt x="90" y="19"/>
                    </a:cubicBezTo>
                    <a:cubicBezTo>
                      <a:pt x="89" y="19"/>
                      <a:pt x="89" y="19"/>
                      <a:pt x="88" y="19"/>
                    </a:cubicBezTo>
                    <a:cubicBezTo>
                      <a:pt x="88" y="19"/>
                      <a:pt x="88" y="19"/>
                      <a:pt x="88" y="19"/>
                    </a:cubicBezTo>
                    <a:cubicBezTo>
                      <a:pt x="87" y="19"/>
                      <a:pt x="87" y="19"/>
                      <a:pt x="86" y="19"/>
                    </a:cubicBezTo>
                    <a:cubicBezTo>
                      <a:pt x="86" y="19"/>
                      <a:pt x="85" y="19"/>
                      <a:pt x="85" y="19"/>
                    </a:cubicBezTo>
                    <a:cubicBezTo>
                      <a:pt x="85" y="19"/>
                      <a:pt x="85" y="19"/>
                      <a:pt x="85" y="19"/>
                    </a:cubicBezTo>
                    <a:cubicBezTo>
                      <a:pt x="84" y="19"/>
                      <a:pt x="84" y="19"/>
                      <a:pt x="83" y="19"/>
                    </a:cubicBezTo>
                    <a:cubicBezTo>
                      <a:pt x="83" y="19"/>
                      <a:pt x="83" y="19"/>
                      <a:pt x="83" y="19"/>
                    </a:cubicBezTo>
                    <a:cubicBezTo>
                      <a:pt x="83" y="19"/>
                      <a:pt x="82" y="19"/>
                      <a:pt x="82" y="19"/>
                    </a:cubicBezTo>
                    <a:cubicBezTo>
                      <a:pt x="82" y="19"/>
                      <a:pt x="82" y="19"/>
                      <a:pt x="82" y="19"/>
                    </a:cubicBezTo>
                    <a:cubicBezTo>
                      <a:pt x="81" y="19"/>
                      <a:pt x="81" y="19"/>
                      <a:pt x="81" y="19"/>
                    </a:cubicBezTo>
                    <a:cubicBezTo>
                      <a:pt x="80" y="19"/>
                      <a:pt x="80" y="19"/>
                      <a:pt x="80" y="19"/>
                    </a:cubicBezTo>
                    <a:cubicBezTo>
                      <a:pt x="80" y="19"/>
                      <a:pt x="80" y="19"/>
                      <a:pt x="79" y="19"/>
                    </a:cubicBezTo>
                    <a:cubicBezTo>
                      <a:pt x="79" y="19"/>
                      <a:pt x="79" y="19"/>
                      <a:pt x="79" y="19"/>
                    </a:cubicBezTo>
                    <a:cubicBezTo>
                      <a:pt x="79" y="19"/>
                      <a:pt x="78" y="19"/>
                      <a:pt x="78" y="19"/>
                    </a:cubicBezTo>
                    <a:cubicBezTo>
                      <a:pt x="9" y="14"/>
                      <a:pt x="9" y="14"/>
                      <a:pt x="9" y="14"/>
                    </a:cubicBezTo>
                    <a:cubicBezTo>
                      <a:pt x="9" y="14"/>
                      <a:pt x="9" y="14"/>
                      <a:pt x="8" y="14"/>
                    </a:cubicBezTo>
                    <a:cubicBezTo>
                      <a:pt x="8" y="14"/>
                      <a:pt x="8" y="14"/>
                      <a:pt x="8" y="14"/>
                    </a:cubicBezTo>
                    <a:cubicBezTo>
                      <a:pt x="8" y="14"/>
                      <a:pt x="8" y="14"/>
                      <a:pt x="7" y="14"/>
                    </a:cubicBezTo>
                    <a:cubicBezTo>
                      <a:pt x="7" y="14"/>
                      <a:pt x="7" y="14"/>
                      <a:pt x="7" y="14"/>
                    </a:cubicBezTo>
                    <a:cubicBezTo>
                      <a:pt x="7" y="14"/>
                      <a:pt x="7" y="14"/>
                      <a:pt x="6" y="13"/>
                    </a:cubicBezTo>
                    <a:cubicBezTo>
                      <a:pt x="6" y="13"/>
                      <a:pt x="6" y="13"/>
                      <a:pt x="6" y="13"/>
                    </a:cubicBezTo>
                    <a:cubicBezTo>
                      <a:pt x="6" y="13"/>
                      <a:pt x="6" y="13"/>
                      <a:pt x="6" y="13"/>
                    </a:cubicBezTo>
                    <a:cubicBezTo>
                      <a:pt x="1" y="16"/>
                      <a:pt x="1" y="16"/>
                      <a:pt x="1" y="16"/>
                    </a:cubicBezTo>
                    <a:cubicBezTo>
                      <a:pt x="1" y="16"/>
                      <a:pt x="0" y="16"/>
                      <a:pt x="0" y="16"/>
                    </a:cubicBezTo>
                    <a:cubicBezTo>
                      <a:pt x="1" y="37"/>
                      <a:pt x="1" y="37"/>
                      <a:pt x="1" y="37"/>
                    </a:cubicBezTo>
                    <a:cubicBezTo>
                      <a:pt x="1" y="37"/>
                      <a:pt x="1" y="37"/>
                      <a:pt x="1" y="37"/>
                    </a:cubicBezTo>
                    <a:cubicBezTo>
                      <a:pt x="1" y="37"/>
                      <a:pt x="1" y="37"/>
                      <a:pt x="1"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5" name="Freeform 605"/>
              <p:cNvSpPr>
                <a:spLocks/>
              </p:cNvSpPr>
              <p:nvPr/>
            </p:nvSpPr>
            <p:spPr bwMode="auto">
              <a:xfrm>
                <a:off x="5387975" y="4600575"/>
                <a:ext cx="131762" cy="42863"/>
              </a:xfrm>
              <a:custGeom>
                <a:avLst/>
                <a:gdLst>
                  <a:gd name="T0" fmla="*/ 1 w 137"/>
                  <a:gd name="T1" fmla="*/ 38 h 45"/>
                  <a:gd name="T2" fmla="*/ 2 w 137"/>
                  <a:gd name="T3" fmla="*/ 38 h 45"/>
                  <a:gd name="T4" fmla="*/ 2 w 137"/>
                  <a:gd name="T5" fmla="*/ 38 h 45"/>
                  <a:gd name="T6" fmla="*/ 3 w 137"/>
                  <a:gd name="T7" fmla="*/ 38 h 45"/>
                  <a:gd name="T8" fmla="*/ 4 w 137"/>
                  <a:gd name="T9" fmla="*/ 38 h 45"/>
                  <a:gd name="T10" fmla="*/ 5 w 137"/>
                  <a:gd name="T11" fmla="*/ 39 h 45"/>
                  <a:gd name="T12" fmla="*/ 6 w 137"/>
                  <a:gd name="T13" fmla="*/ 39 h 45"/>
                  <a:gd name="T14" fmla="*/ 6 w 137"/>
                  <a:gd name="T15" fmla="*/ 39 h 45"/>
                  <a:gd name="T16" fmla="*/ 7 w 137"/>
                  <a:gd name="T17" fmla="*/ 39 h 45"/>
                  <a:gd name="T18" fmla="*/ 8 w 137"/>
                  <a:gd name="T19" fmla="*/ 39 h 45"/>
                  <a:gd name="T20" fmla="*/ 78 w 137"/>
                  <a:gd name="T21" fmla="*/ 45 h 45"/>
                  <a:gd name="T22" fmla="*/ 79 w 137"/>
                  <a:gd name="T23" fmla="*/ 45 h 45"/>
                  <a:gd name="T24" fmla="*/ 81 w 137"/>
                  <a:gd name="T25" fmla="*/ 45 h 45"/>
                  <a:gd name="T26" fmla="*/ 82 w 137"/>
                  <a:gd name="T27" fmla="*/ 45 h 45"/>
                  <a:gd name="T28" fmla="*/ 83 w 137"/>
                  <a:gd name="T29" fmla="*/ 45 h 45"/>
                  <a:gd name="T30" fmla="*/ 85 w 137"/>
                  <a:gd name="T31" fmla="*/ 45 h 45"/>
                  <a:gd name="T32" fmla="*/ 88 w 137"/>
                  <a:gd name="T33" fmla="*/ 45 h 45"/>
                  <a:gd name="T34" fmla="*/ 90 w 137"/>
                  <a:gd name="T35" fmla="*/ 44 h 45"/>
                  <a:gd name="T36" fmla="*/ 91 w 137"/>
                  <a:gd name="T37" fmla="*/ 44 h 45"/>
                  <a:gd name="T38" fmla="*/ 92 w 137"/>
                  <a:gd name="T39" fmla="*/ 44 h 45"/>
                  <a:gd name="T40" fmla="*/ 93 w 137"/>
                  <a:gd name="T41" fmla="*/ 44 h 45"/>
                  <a:gd name="T42" fmla="*/ 94 w 137"/>
                  <a:gd name="T43" fmla="*/ 44 h 45"/>
                  <a:gd name="T44" fmla="*/ 95 w 137"/>
                  <a:gd name="T45" fmla="*/ 44 h 45"/>
                  <a:gd name="T46" fmla="*/ 96 w 137"/>
                  <a:gd name="T47" fmla="*/ 43 h 45"/>
                  <a:gd name="T48" fmla="*/ 96 w 137"/>
                  <a:gd name="T49" fmla="*/ 43 h 45"/>
                  <a:gd name="T50" fmla="*/ 136 w 137"/>
                  <a:gd name="T51" fmla="*/ 23 h 45"/>
                  <a:gd name="T52" fmla="*/ 136 w 137"/>
                  <a:gd name="T53" fmla="*/ 23 h 45"/>
                  <a:gd name="T54" fmla="*/ 136 w 137"/>
                  <a:gd name="T55" fmla="*/ 22 h 45"/>
                  <a:gd name="T56" fmla="*/ 137 w 137"/>
                  <a:gd name="T57" fmla="*/ 22 h 45"/>
                  <a:gd name="T58" fmla="*/ 137 w 137"/>
                  <a:gd name="T59" fmla="*/ 7 h 45"/>
                  <a:gd name="T60" fmla="*/ 137 w 137"/>
                  <a:gd name="T61" fmla="*/ 7 h 45"/>
                  <a:gd name="T62" fmla="*/ 59 w 137"/>
                  <a:gd name="T63" fmla="*/ 0 h 45"/>
                  <a:gd name="T64" fmla="*/ 1 w 137"/>
                  <a:gd name="T65" fmla="*/ 17 h 45"/>
                  <a:gd name="T66" fmla="*/ 0 w 137"/>
                  <a:gd name="T67" fmla="*/ 37 h 45"/>
                  <a:gd name="T68" fmla="*/ 1 w 137"/>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7" h="45">
                    <a:moveTo>
                      <a:pt x="1" y="37"/>
                    </a:moveTo>
                    <a:cubicBezTo>
                      <a:pt x="1" y="37"/>
                      <a:pt x="1" y="38"/>
                      <a:pt x="1" y="38"/>
                    </a:cubicBezTo>
                    <a:cubicBezTo>
                      <a:pt x="1" y="38"/>
                      <a:pt x="1" y="38"/>
                      <a:pt x="1" y="38"/>
                    </a:cubicBezTo>
                    <a:cubicBezTo>
                      <a:pt x="1" y="38"/>
                      <a:pt x="2" y="38"/>
                      <a:pt x="2" y="38"/>
                    </a:cubicBezTo>
                    <a:cubicBezTo>
                      <a:pt x="2" y="38"/>
                      <a:pt x="2" y="38"/>
                      <a:pt x="2" y="38"/>
                    </a:cubicBezTo>
                    <a:cubicBezTo>
                      <a:pt x="2" y="38"/>
                      <a:pt x="2" y="38"/>
                      <a:pt x="2" y="38"/>
                    </a:cubicBezTo>
                    <a:cubicBezTo>
                      <a:pt x="2" y="38"/>
                      <a:pt x="3" y="38"/>
                      <a:pt x="3" y="38"/>
                    </a:cubicBezTo>
                    <a:cubicBezTo>
                      <a:pt x="3" y="38"/>
                      <a:pt x="3" y="38"/>
                      <a:pt x="3" y="38"/>
                    </a:cubicBezTo>
                    <a:cubicBezTo>
                      <a:pt x="3" y="38"/>
                      <a:pt x="3" y="38"/>
                      <a:pt x="3" y="38"/>
                    </a:cubicBezTo>
                    <a:cubicBezTo>
                      <a:pt x="4" y="38"/>
                      <a:pt x="4" y="38"/>
                      <a:pt x="4" y="38"/>
                    </a:cubicBezTo>
                    <a:cubicBezTo>
                      <a:pt x="4" y="38"/>
                      <a:pt x="4" y="39"/>
                      <a:pt x="4" y="39"/>
                    </a:cubicBezTo>
                    <a:cubicBezTo>
                      <a:pt x="5" y="39"/>
                      <a:pt x="5" y="39"/>
                      <a:pt x="5" y="39"/>
                    </a:cubicBezTo>
                    <a:cubicBezTo>
                      <a:pt x="5" y="39"/>
                      <a:pt x="5" y="39"/>
                      <a:pt x="5" y="39"/>
                    </a:cubicBezTo>
                    <a:cubicBezTo>
                      <a:pt x="5" y="39"/>
                      <a:pt x="5" y="39"/>
                      <a:pt x="6" y="39"/>
                    </a:cubicBezTo>
                    <a:cubicBezTo>
                      <a:pt x="6" y="39"/>
                      <a:pt x="6" y="39"/>
                      <a:pt x="6" y="39"/>
                    </a:cubicBezTo>
                    <a:cubicBezTo>
                      <a:pt x="6" y="39"/>
                      <a:pt x="6" y="39"/>
                      <a:pt x="6" y="39"/>
                    </a:cubicBezTo>
                    <a:cubicBezTo>
                      <a:pt x="7" y="39"/>
                      <a:pt x="7" y="39"/>
                      <a:pt x="7" y="39"/>
                    </a:cubicBezTo>
                    <a:cubicBezTo>
                      <a:pt x="7" y="39"/>
                      <a:pt x="7" y="39"/>
                      <a:pt x="7" y="39"/>
                    </a:cubicBezTo>
                    <a:cubicBezTo>
                      <a:pt x="8" y="39"/>
                      <a:pt x="8" y="39"/>
                      <a:pt x="8" y="39"/>
                    </a:cubicBezTo>
                    <a:cubicBezTo>
                      <a:pt x="8" y="39"/>
                      <a:pt x="8" y="39"/>
                      <a:pt x="8" y="39"/>
                    </a:cubicBezTo>
                    <a:cubicBezTo>
                      <a:pt x="9" y="39"/>
                      <a:pt x="9" y="39"/>
                      <a:pt x="9" y="39"/>
                    </a:cubicBezTo>
                    <a:cubicBezTo>
                      <a:pt x="78" y="45"/>
                      <a:pt x="78" y="45"/>
                      <a:pt x="78" y="45"/>
                    </a:cubicBezTo>
                    <a:cubicBezTo>
                      <a:pt x="78" y="45"/>
                      <a:pt x="78" y="45"/>
                      <a:pt x="79" y="45"/>
                    </a:cubicBezTo>
                    <a:cubicBezTo>
                      <a:pt x="79" y="45"/>
                      <a:pt x="79" y="45"/>
                      <a:pt x="79" y="45"/>
                    </a:cubicBezTo>
                    <a:cubicBezTo>
                      <a:pt x="80" y="45"/>
                      <a:pt x="80" y="45"/>
                      <a:pt x="80" y="45"/>
                    </a:cubicBezTo>
                    <a:cubicBezTo>
                      <a:pt x="80" y="45"/>
                      <a:pt x="81" y="45"/>
                      <a:pt x="81" y="45"/>
                    </a:cubicBezTo>
                    <a:cubicBezTo>
                      <a:pt x="81" y="45"/>
                      <a:pt x="81" y="45"/>
                      <a:pt x="82" y="45"/>
                    </a:cubicBezTo>
                    <a:cubicBezTo>
                      <a:pt x="82" y="45"/>
                      <a:pt x="82" y="45"/>
                      <a:pt x="82" y="45"/>
                    </a:cubicBezTo>
                    <a:cubicBezTo>
                      <a:pt x="82" y="45"/>
                      <a:pt x="83" y="45"/>
                      <a:pt x="83" y="45"/>
                    </a:cubicBezTo>
                    <a:cubicBezTo>
                      <a:pt x="83" y="45"/>
                      <a:pt x="83" y="45"/>
                      <a:pt x="83" y="45"/>
                    </a:cubicBezTo>
                    <a:cubicBezTo>
                      <a:pt x="84" y="45"/>
                      <a:pt x="84" y="45"/>
                      <a:pt x="85" y="45"/>
                    </a:cubicBezTo>
                    <a:cubicBezTo>
                      <a:pt x="85" y="45"/>
                      <a:pt x="85" y="45"/>
                      <a:pt x="85" y="45"/>
                    </a:cubicBezTo>
                    <a:cubicBezTo>
                      <a:pt x="85" y="45"/>
                      <a:pt x="86" y="45"/>
                      <a:pt x="86" y="45"/>
                    </a:cubicBezTo>
                    <a:cubicBezTo>
                      <a:pt x="87" y="45"/>
                      <a:pt x="87" y="45"/>
                      <a:pt x="88" y="45"/>
                    </a:cubicBezTo>
                    <a:cubicBezTo>
                      <a:pt x="88" y="45"/>
                      <a:pt x="88" y="45"/>
                      <a:pt x="88" y="45"/>
                    </a:cubicBezTo>
                    <a:cubicBezTo>
                      <a:pt x="89" y="45"/>
                      <a:pt x="89" y="45"/>
                      <a:pt x="90" y="44"/>
                    </a:cubicBezTo>
                    <a:cubicBezTo>
                      <a:pt x="90" y="44"/>
                      <a:pt x="90" y="44"/>
                      <a:pt x="90" y="44"/>
                    </a:cubicBezTo>
                    <a:cubicBezTo>
                      <a:pt x="91" y="44"/>
                      <a:pt x="91" y="44"/>
                      <a:pt x="91" y="44"/>
                    </a:cubicBezTo>
                    <a:cubicBezTo>
                      <a:pt x="91" y="44"/>
                      <a:pt x="91" y="44"/>
                      <a:pt x="92" y="44"/>
                    </a:cubicBezTo>
                    <a:cubicBezTo>
                      <a:pt x="92" y="44"/>
                      <a:pt x="92" y="44"/>
                      <a:pt x="92" y="44"/>
                    </a:cubicBezTo>
                    <a:cubicBezTo>
                      <a:pt x="92" y="44"/>
                      <a:pt x="93" y="44"/>
                      <a:pt x="93" y="44"/>
                    </a:cubicBezTo>
                    <a:cubicBezTo>
                      <a:pt x="93" y="44"/>
                      <a:pt x="93" y="44"/>
                      <a:pt x="93" y="44"/>
                    </a:cubicBezTo>
                    <a:cubicBezTo>
                      <a:pt x="93" y="44"/>
                      <a:pt x="94" y="44"/>
                      <a:pt x="94" y="44"/>
                    </a:cubicBezTo>
                    <a:cubicBezTo>
                      <a:pt x="94" y="44"/>
                      <a:pt x="94" y="44"/>
                      <a:pt x="94" y="44"/>
                    </a:cubicBezTo>
                    <a:cubicBezTo>
                      <a:pt x="94" y="44"/>
                      <a:pt x="94" y="44"/>
                      <a:pt x="95" y="44"/>
                    </a:cubicBezTo>
                    <a:cubicBezTo>
                      <a:pt x="95" y="44"/>
                      <a:pt x="95" y="44"/>
                      <a:pt x="95" y="44"/>
                    </a:cubicBezTo>
                    <a:cubicBezTo>
                      <a:pt x="95" y="44"/>
                      <a:pt x="95" y="43"/>
                      <a:pt x="96" y="43"/>
                    </a:cubicBezTo>
                    <a:cubicBezTo>
                      <a:pt x="96" y="43"/>
                      <a:pt x="96" y="43"/>
                      <a:pt x="96" y="43"/>
                    </a:cubicBezTo>
                    <a:cubicBezTo>
                      <a:pt x="96" y="43"/>
                      <a:pt x="96" y="43"/>
                      <a:pt x="96" y="43"/>
                    </a:cubicBezTo>
                    <a:cubicBezTo>
                      <a:pt x="96" y="43"/>
                      <a:pt x="96" y="43"/>
                      <a:pt x="96" y="43"/>
                    </a:cubicBezTo>
                    <a:cubicBezTo>
                      <a:pt x="97" y="43"/>
                      <a:pt x="97" y="43"/>
                      <a:pt x="97" y="43"/>
                    </a:cubicBezTo>
                    <a:cubicBezTo>
                      <a:pt x="136" y="23"/>
                      <a:pt x="136" y="23"/>
                      <a:pt x="136" y="23"/>
                    </a:cubicBezTo>
                    <a:cubicBezTo>
                      <a:pt x="136" y="23"/>
                      <a:pt x="136" y="23"/>
                      <a:pt x="136" y="23"/>
                    </a:cubicBezTo>
                    <a:cubicBezTo>
                      <a:pt x="136" y="23"/>
                      <a:pt x="136" y="23"/>
                      <a:pt x="136" y="23"/>
                    </a:cubicBezTo>
                    <a:cubicBezTo>
                      <a:pt x="136" y="23"/>
                      <a:pt x="136" y="23"/>
                      <a:pt x="136" y="22"/>
                    </a:cubicBezTo>
                    <a:cubicBezTo>
                      <a:pt x="136" y="22"/>
                      <a:pt x="136" y="22"/>
                      <a:pt x="136" y="22"/>
                    </a:cubicBezTo>
                    <a:cubicBezTo>
                      <a:pt x="137" y="22"/>
                      <a:pt x="137" y="22"/>
                      <a:pt x="137" y="22"/>
                    </a:cubicBezTo>
                    <a:cubicBezTo>
                      <a:pt x="137" y="22"/>
                      <a:pt x="137" y="22"/>
                      <a:pt x="137" y="22"/>
                    </a:cubicBezTo>
                    <a:cubicBezTo>
                      <a:pt x="137" y="22"/>
                      <a:pt x="137" y="22"/>
                      <a:pt x="137" y="22"/>
                    </a:cubicBezTo>
                    <a:cubicBezTo>
                      <a:pt x="137" y="7"/>
                      <a:pt x="137" y="7"/>
                      <a:pt x="137" y="7"/>
                    </a:cubicBezTo>
                    <a:cubicBezTo>
                      <a:pt x="137" y="7"/>
                      <a:pt x="137" y="7"/>
                      <a:pt x="137" y="7"/>
                    </a:cubicBezTo>
                    <a:cubicBezTo>
                      <a:pt x="137" y="7"/>
                      <a:pt x="137" y="7"/>
                      <a:pt x="137" y="7"/>
                    </a:cubicBezTo>
                    <a:cubicBezTo>
                      <a:pt x="137" y="6"/>
                      <a:pt x="133" y="5"/>
                      <a:pt x="127" y="4"/>
                    </a:cubicBezTo>
                    <a:cubicBezTo>
                      <a:pt x="59" y="0"/>
                      <a:pt x="59" y="0"/>
                      <a:pt x="59" y="0"/>
                    </a:cubicBezTo>
                    <a:cubicBezTo>
                      <a:pt x="51" y="0"/>
                      <a:pt x="42" y="0"/>
                      <a:pt x="39" y="2"/>
                    </a:cubicBezTo>
                    <a:cubicBezTo>
                      <a:pt x="1" y="17"/>
                      <a:pt x="1" y="17"/>
                      <a:pt x="1" y="17"/>
                    </a:cubicBezTo>
                    <a:cubicBezTo>
                      <a:pt x="0" y="17"/>
                      <a:pt x="0" y="17"/>
                      <a:pt x="0" y="17"/>
                    </a:cubicBezTo>
                    <a:cubicBezTo>
                      <a:pt x="0" y="37"/>
                      <a:pt x="0" y="37"/>
                      <a:pt x="0" y="37"/>
                    </a:cubicBezTo>
                    <a:cubicBezTo>
                      <a:pt x="0" y="37"/>
                      <a:pt x="0" y="37"/>
                      <a:pt x="0" y="37"/>
                    </a:cubicBezTo>
                    <a:cubicBezTo>
                      <a:pt x="0" y="37"/>
                      <a:pt x="0" y="37"/>
                      <a:pt x="1" y="37"/>
                    </a:cubicBezTo>
                    <a:cubicBezTo>
                      <a:pt x="1" y="37"/>
                      <a:pt x="1" y="37"/>
                      <a:pt x="1"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6" name="Freeform 606"/>
              <p:cNvSpPr>
                <a:spLocks noEditPoints="1"/>
              </p:cNvSpPr>
              <p:nvPr/>
            </p:nvSpPr>
            <p:spPr bwMode="auto">
              <a:xfrm>
                <a:off x="5387975" y="4692650"/>
                <a:ext cx="131762" cy="85725"/>
              </a:xfrm>
              <a:custGeom>
                <a:avLst/>
                <a:gdLst>
                  <a:gd name="T0" fmla="*/ 129 w 136"/>
                  <a:gd name="T1" fmla="*/ 0 h 89"/>
                  <a:gd name="T2" fmla="*/ 95 w 136"/>
                  <a:gd name="T3" fmla="*/ 19 h 89"/>
                  <a:gd name="T4" fmla="*/ 95 w 136"/>
                  <a:gd name="T5" fmla="*/ 20 h 89"/>
                  <a:gd name="T6" fmla="*/ 94 w 136"/>
                  <a:gd name="T7" fmla="*/ 20 h 89"/>
                  <a:gd name="T8" fmla="*/ 93 w 136"/>
                  <a:gd name="T9" fmla="*/ 20 h 89"/>
                  <a:gd name="T10" fmla="*/ 92 w 136"/>
                  <a:gd name="T11" fmla="*/ 20 h 89"/>
                  <a:gd name="T12" fmla="*/ 91 w 136"/>
                  <a:gd name="T13" fmla="*/ 21 h 89"/>
                  <a:gd name="T14" fmla="*/ 90 w 136"/>
                  <a:gd name="T15" fmla="*/ 21 h 89"/>
                  <a:gd name="T16" fmla="*/ 89 w 136"/>
                  <a:gd name="T17" fmla="*/ 21 h 89"/>
                  <a:gd name="T18" fmla="*/ 87 w 136"/>
                  <a:gd name="T19" fmla="*/ 21 h 89"/>
                  <a:gd name="T20" fmla="*/ 84 w 136"/>
                  <a:gd name="T21" fmla="*/ 21 h 89"/>
                  <a:gd name="T22" fmla="*/ 82 w 136"/>
                  <a:gd name="T23" fmla="*/ 21 h 89"/>
                  <a:gd name="T24" fmla="*/ 81 w 136"/>
                  <a:gd name="T25" fmla="*/ 21 h 89"/>
                  <a:gd name="T26" fmla="*/ 80 w 136"/>
                  <a:gd name="T27" fmla="*/ 21 h 89"/>
                  <a:gd name="T28" fmla="*/ 78 w 136"/>
                  <a:gd name="T29" fmla="*/ 21 h 89"/>
                  <a:gd name="T30" fmla="*/ 77 w 136"/>
                  <a:gd name="T31" fmla="*/ 21 h 89"/>
                  <a:gd name="T32" fmla="*/ 7 w 136"/>
                  <a:gd name="T33" fmla="*/ 15 h 89"/>
                  <a:gd name="T34" fmla="*/ 6 w 136"/>
                  <a:gd name="T35" fmla="*/ 15 h 89"/>
                  <a:gd name="T36" fmla="*/ 5 w 136"/>
                  <a:gd name="T37" fmla="*/ 15 h 89"/>
                  <a:gd name="T38" fmla="*/ 5 w 136"/>
                  <a:gd name="T39" fmla="*/ 15 h 89"/>
                  <a:gd name="T40" fmla="*/ 1 w 136"/>
                  <a:gd name="T41" fmla="*/ 79 h 89"/>
                  <a:gd name="T42" fmla="*/ 2 w 136"/>
                  <a:gd name="T43" fmla="*/ 79 h 89"/>
                  <a:gd name="T44" fmla="*/ 3 w 136"/>
                  <a:gd name="T45" fmla="*/ 80 h 89"/>
                  <a:gd name="T46" fmla="*/ 3 w 136"/>
                  <a:gd name="T47" fmla="*/ 80 h 89"/>
                  <a:gd name="T48" fmla="*/ 4 w 136"/>
                  <a:gd name="T49" fmla="*/ 80 h 89"/>
                  <a:gd name="T50" fmla="*/ 5 w 136"/>
                  <a:gd name="T51" fmla="*/ 80 h 89"/>
                  <a:gd name="T52" fmla="*/ 6 w 136"/>
                  <a:gd name="T53" fmla="*/ 80 h 89"/>
                  <a:gd name="T54" fmla="*/ 7 w 136"/>
                  <a:gd name="T55" fmla="*/ 80 h 89"/>
                  <a:gd name="T56" fmla="*/ 8 w 136"/>
                  <a:gd name="T57" fmla="*/ 80 h 89"/>
                  <a:gd name="T58" fmla="*/ 8 w 136"/>
                  <a:gd name="T59" fmla="*/ 81 h 89"/>
                  <a:gd name="T60" fmla="*/ 77 w 136"/>
                  <a:gd name="T61" fmla="*/ 89 h 89"/>
                  <a:gd name="T62" fmla="*/ 78 w 136"/>
                  <a:gd name="T63" fmla="*/ 89 h 89"/>
                  <a:gd name="T64" fmla="*/ 80 w 136"/>
                  <a:gd name="T65" fmla="*/ 89 h 89"/>
                  <a:gd name="T66" fmla="*/ 81 w 136"/>
                  <a:gd name="T67" fmla="*/ 89 h 89"/>
                  <a:gd name="T68" fmla="*/ 82 w 136"/>
                  <a:gd name="T69" fmla="*/ 89 h 89"/>
                  <a:gd name="T70" fmla="*/ 84 w 136"/>
                  <a:gd name="T71" fmla="*/ 89 h 89"/>
                  <a:gd name="T72" fmla="*/ 87 w 136"/>
                  <a:gd name="T73" fmla="*/ 89 h 89"/>
                  <a:gd name="T74" fmla="*/ 89 w 136"/>
                  <a:gd name="T75" fmla="*/ 89 h 89"/>
                  <a:gd name="T76" fmla="*/ 90 w 136"/>
                  <a:gd name="T77" fmla="*/ 89 h 89"/>
                  <a:gd name="T78" fmla="*/ 91 w 136"/>
                  <a:gd name="T79" fmla="*/ 88 h 89"/>
                  <a:gd name="T80" fmla="*/ 92 w 136"/>
                  <a:gd name="T81" fmla="*/ 88 h 89"/>
                  <a:gd name="T82" fmla="*/ 93 w 136"/>
                  <a:gd name="T83" fmla="*/ 88 h 89"/>
                  <a:gd name="T84" fmla="*/ 94 w 136"/>
                  <a:gd name="T85" fmla="*/ 88 h 89"/>
                  <a:gd name="T86" fmla="*/ 95 w 136"/>
                  <a:gd name="T87" fmla="*/ 88 h 89"/>
                  <a:gd name="T88" fmla="*/ 95 w 136"/>
                  <a:gd name="T89" fmla="*/ 87 h 89"/>
                  <a:gd name="T90" fmla="*/ 96 w 136"/>
                  <a:gd name="T91" fmla="*/ 87 h 89"/>
                  <a:gd name="T92" fmla="*/ 136 w 136"/>
                  <a:gd name="T93" fmla="*/ 2 h 89"/>
                  <a:gd name="T94" fmla="*/ 43 w 136"/>
                  <a:gd name="T95" fmla="*/ 63 h 89"/>
                  <a:gd name="T96" fmla="*/ 43 w 136"/>
                  <a:gd name="T97" fmla="*/ 52 h 89"/>
                  <a:gd name="T98" fmla="*/ 43 w 136"/>
                  <a:gd name="T99" fmla="*/ 6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6" h="89">
                    <a:moveTo>
                      <a:pt x="136" y="2"/>
                    </a:moveTo>
                    <a:cubicBezTo>
                      <a:pt x="136" y="1"/>
                      <a:pt x="134" y="0"/>
                      <a:pt x="129" y="0"/>
                    </a:cubicBezTo>
                    <a:cubicBezTo>
                      <a:pt x="96" y="19"/>
                      <a:pt x="96" y="19"/>
                      <a:pt x="96" y="19"/>
                    </a:cubicBezTo>
                    <a:cubicBezTo>
                      <a:pt x="96" y="19"/>
                      <a:pt x="96" y="19"/>
                      <a:pt x="95" y="19"/>
                    </a:cubicBezTo>
                    <a:cubicBezTo>
                      <a:pt x="95" y="20"/>
                      <a:pt x="95" y="20"/>
                      <a:pt x="95" y="20"/>
                    </a:cubicBezTo>
                    <a:cubicBezTo>
                      <a:pt x="95" y="20"/>
                      <a:pt x="95" y="20"/>
                      <a:pt x="95" y="20"/>
                    </a:cubicBezTo>
                    <a:cubicBezTo>
                      <a:pt x="95" y="20"/>
                      <a:pt x="95" y="20"/>
                      <a:pt x="95" y="20"/>
                    </a:cubicBezTo>
                    <a:cubicBezTo>
                      <a:pt x="94" y="20"/>
                      <a:pt x="94" y="20"/>
                      <a:pt x="94" y="20"/>
                    </a:cubicBezTo>
                    <a:cubicBezTo>
                      <a:pt x="94" y="20"/>
                      <a:pt x="94" y="20"/>
                      <a:pt x="94" y="20"/>
                    </a:cubicBezTo>
                    <a:cubicBezTo>
                      <a:pt x="93" y="20"/>
                      <a:pt x="93" y="20"/>
                      <a:pt x="93" y="20"/>
                    </a:cubicBezTo>
                    <a:cubicBezTo>
                      <a:pt x="93" y="20"/>
                      <a:pt x="93" y="20"/>
                      <a:pt x="93" y="20"/>
                    </a:cubicBezTo>
                    <a:cubicBezTo>
                      <a:pt x="93" y="20"/>
                      <a:pt x="92" y="20"/>
                      <a:pt x="92" y="20"/>
                    </a:cubicBezTo>
                    <a:cubicBezTo>
                      <a:pt x="92" y="20"/>
                      <a:pt x="92" y="20"/>
                      <a:pt x="92" y="20"/>
                    </a:cubicBezTo>
                    <a:cubicBezTo>
                      <a:pt x="92" y="20"/>
                      <a:pt x="91" y="20"/>
                      <a:pt x="91" y="21"/>
                    </a:cubicBezTo>
                    <a:cubicBezTo>
                      <a:pt x="91" y="21"/>
                      <a:pt x="91" y="21"/>
                      <a:pt x="91" y="21"/>
                    </a:cubicBezTo>
                    <a:cubicBezTo>
                      <a:pt x="90" y="21"/>
                      <a:pt x="90" y="21"/>
                      <a:pt x="90" y="21"/>
                    </a:cubicBezTo>
                    <a:cubicBezTo>
                      <a:pt x="90" y="21"/>
                      <a:pt x="90" y="21"/>
                      <a:pt x="89" y="21"/>
                    </a:cubicBezTo>
                    <a:cubicBezTo>
                      <a:pt x="89" y="21"/>
                      <a:pt x="89" y="21"/>
                      <a:pt x="89" y="21"/>
                    </a:cubicBezTo>
                    <a:cubicBezTo>
                      <a:pt x="88" y="21"/>
                      <a:pt x="88" y="21"/>
                      <a:pt x="87" y="21"/>
                    </a:cubicBezTo>
                    <a:cubicBezTo>
                      <a:pt x="87" y="21"/>
                      <a:pt x="87" y="21"/>
                      <a:pt x="87" y="21"/>
                    </a:cubicBezTo>
                    <a:cubicBezTo>
                      <a:pt x="86" y="21"/>
                      <a:pt x="86" y="21"/>
                      <a:pt x="85" y="21"/>
                    </a:cubicBezTo>
                    <a:cubicBezTo>
                      <a:pt x="85" y="21"/>
                      <a:pt x="84" y="21"/>
                      <a:pt x="84" y="21"/>
                    </a:cubicBezTo>
                    <a:cubicBezTo>
                      <a:pt x="84" y="21"/>
                      <a:pt x="84" y="21"/>
                      <a:pt x="84" y="21"/>
                    </a:cubicBezTo>
                    <a:cubicBezTo>
                      <a:pt x="83" y="21"/>
                      <a:pt x="83" y="21"/>
                      <a:pt x="82" y="21"/>
                    </a:cubicBezTo>
                    <a:cubicBezTo>
                      <a:pt x="82" y="21"/>
                      <a:pt x="82" y="21"/>
                      <a:pt x="82" y="21"/>
                    </a:cubicBezTo>
                    <a:cubicBezTo>
                      <a:pt x="82" y="21"/>
                      <a:pt x="81" y="21"/>
                      <a:pt x="81" y="21"/>
                    </a:cubicBezTo>
                    <a:cubicBezTo>
                      <a:pt x="81" y="21"/>
                      <a:pt x="81" y="21"/>
                      <a:pt x="81" y="21"/>
                    </a:cubicBezTo>
                    <a:cubicBezTo>
                      <a:pt x="80" y="21"/>
                      <a:pt x="80" y="21"/>
                      <a:pt x="80" y="21"/>
                    </a:cubicBezTo>
                    <a:cubicBezTo>
                      <a:pt x="80" y="21"/>
                      <a:pt x="79" y="21"/>
                      <a:pt x="79" y="21"/>
                    </a:cubicBezTo>
                    <a:cubicBezTo>
                      <a:pt x="79" y="21"/>
                      <a:pt x="79" y="21"/>
                      <a:pt x="78" y="21"/>
                    </a:cubicBezTo>
                    <a:cubicBezTo>
                      <a:pt x="78" y="21"/>
                      <a:pt x="78" y="21"/>
                      <a:pt x="78" y="21"/>
                    </a:cubicBezTo>
                    <a:cubicBezTo>
                      <a:pt x="77" y="21"/>
                      <a:pt x="77" y="21"/>
                      <a:pt x="77" y="21"/>
                    </a:cubicBezTo>
                    <a:cubicBezTo>
                      <a:pt x="8" y="16"/>
                      <a:pt x="8" y="16"/>
                      <a:pt x="8" y="16"/>
                    </a:cubicBezTo>
                    <a:cubicBezTo>
                      <a:pt x="8" y="15"/>
                      <a:pt x="8" y="15"/>
                      <a:pt x="7" y="15"/>
                    </a:cubicBezTo>
                    <a:cubicBezTo>
                      <a:pt x="7" y="15"/>
                      <a:pt x="7" y="15"/>
                      <a:pt x="7" y="15"/>
                    </a:cubicBezTo>
                    <a:cubicBezTo>
                      <a:pt x="7" y="15"/>
                      <a:pt x="7" y="15"/>
                      <a:pt x="6" y="15"/>
                    </a:cubicBezTo>
                    <a:cubicBezTo>
                      <a:pt x="6" y="15"/>
                      <a:pt x="6" y="15"/>
                      <a:pt x="6" y="15"/>
                    </a:cubicBezTo>
                    <a:cubicBezTo>
                      <a:pt x="6" y="15"/>
                      <a:pt x="6" y="15"/>
                      <a:pt x="5" y="15"/>
                    </a:cubicBezTo>
                    <a:cubicBezTo>
                      <a:pt x="5" y="15"/>
                      <a:pt x="5" y="15"/>
                      <a:pt x="5" y="15"/>
                    </a:cubicBezTo>
                    <a:cubicBezTo>
                      <a:pt x="5" y="15"/>
                      <a:pt x="5" y="15"/>
                      <a:pt x="5" y="15"/>
                    </a:cubicBezTo>
                    <a:cubicBezTo>
                      <a:pt x="0" y="18"/>
                      <a:pt x="0" y="18"/>
                      <a:pt x="0" y="18"/>
                    </a:cubicBezTo>
                    <a:cubicBezTo>
                      <a:pt x="1" y="79"/>
                      <a:pt x="1" y="79"/>
                      <a:pt x="1" y="79"/>
                    </a:cubicBezTo>
                    <a:cubicBezTo>
                      <a:pt x="1" y="79"/>
                      <a:pt x="2" y="79"/>
                      <a:pt x="2" y="79"/>
                    </a:cubicBezTo>
                    <a:cubicBezTo>
                      <a:pt x="2" y="79"/>
                      <a:pt x="2" y="79"/>
                      <a:pt x="2" y="79"/>
                    </a:cubicBezTo>
                    <a:cubicBezTo>
                      <a:pt x="2" y="79"/>
                      <a:pt x="2" y="79"/>
                      <a:pt x="2" y="79"/>
                    </a:cubicBezTo>
                    <a:cubicBezTo>
                      <a:pt x="2" y="80"/>
                      <a:pt x="2" y="80"/>
                      <a:pt x="3" y="80"/>
                    </a:cubicBezTo>
                    <a:cubicBezTo>
                      <a:pt x="3" y="80"/>
                      <a:pt x="3" y="80"/>
                      <a:pt x="3" y="80"/>
                    </a:cubicBezTo>
                    <a:cubicBezTo>
                      <a:pt x="3" y="80"/>
                      <a:pt x="3" y="80"/>
                      <a:pt x="3" y="80"/>
                    </a:cubicBezTo>
                    <a:cubicBezTo>
                      <a:pt x="4" y="80"/>
                      <a:pt x="4" y="80"/>
                      <a:pt x="4" y="80"/>
                    </a:cubicBezTo>
                    <a:cubicBezTo>
                      <a:pt x="4" y="80"/>
                      <a:pt x="4" y="80"/>
                      <a:pt x="4" y="80"/>
                    </a:cubicBezTo>
                    <a:cubicBezTo>
                      <a:pt x="4" y="80"/>
                      <a:pt x="5" y="80"/>
                      <a:pt x="5" y="80"/>
                    </a:cubicBezTo>
                    <a:cubicBezTo>
                      <a:pt x="5" y="80"/>
                      <a:pt x="5" y="80"/>
                      <a:pt x="5" y="80"/>
                    </a:cubicBezTo>
                    <a:cubicBezTo>
                      <a:pt x="5" y="80"/>
                      <a:pt x="5" y="80"/>
                      <a:pt x="5" y="80"/>
                    </a:cubicBezTo>
                    <a:cubicBezTo>
                      <a:pt x="6" y="80"/>
                      <a:pt x="6" y="80"/>
                      <a:pt x="6" y="80"/>
                    </a:cubicBezTo>
                    <a:cubicBezTo>
                      <a:pt x="6" y="80"/>
                      <a:pt x="6" y="80"/>
                      <a:pt x="6" y="80"/>
                    </a:cubicBezTo>
                    <a:cubicBezTo>
                      <a:pt x="7" y="80"/>
                      <a:pt x="7" y="80"/>
                      <a:pt x="7" y="80"/>
                    </a:cubicBezTo>
                    <a:cubicBezTo>
                      <a:pt x="7" y="80"/>
                      <a:pt x="7" y="80"/>
                      <a:pt x="7" y="80"/>
                    </a:cubicBezTo>
                    <a:cubicBezTo>
                      <a:pt x="7" y="80"/>
                      <a:pt x="8" y="80"/>
                      <a:pt x="8" y="80"/>
                    </a:cubicBezTo>
                    <a:cubicBezTo>
                      <a:pt x="8" y="80"/>
                      <a:pt x="8" y="80"/>
                      <a:pt x="8" y="80"/>
                    </a:cubicBezTo>
                    <a:cubicBezTo>
                      <a:pt x="8" y="80"/>
                      <a:pt x="8" y="81"/>
                      <a:pt x="8" y="81"/>
                    </a:cubicBezTo>
                    <a:cubicBezTo>
                      <a:pt x="9" y="81"/>
                      <a:pt x="9" y="81"/>
                      <a:pt x="9" y="81"/>
                    </a:cubicBezTo>
                    <a:cubicBezTo>
                      <a:pt x="77" y="89"/>
                      <a:pt x="77" y="89"/>
                      <a:pt x="77" y="89"/>
                    </a:cubicBezTo>
                    <a:cubicBezTo>
                      <a:pt x="77" y="89"/>
                      <a:pt x="77" y="89"/>
                      <a:pt x="78" y="89"/>
                    </a:cubicBezTo>
                    <a:cubicBezTo>
                      <a:pt x="78" y="89"/>
                      <a:pt x="78" y="89"/>
                      <a:pt x="78" y="89"/>
                    </a:cubicBezTo>
                    <a:cubicBezTo>
                      <a:pt x="79" y="89"/>
                      <a:pt x="79" y="89"/>
                      <a:pt x="79" y="89"/>
                    </a:cubicBezTo>
                    <a:cubicBezTo>
                      <a:pt x="79" y="89"/>
                      <a:pt x="80" y="89"/>
                      <a:pt x="80" y="89"/>
                    </a:cubicBezTo>
                    <a:cubicBezTo>
                      <a:pt x="80" y="89"/>
                      <a:pt x="80" y="89"/>
                      <a:pt x="81" y="89"/>
                    </a:cubicBezTo>
                    <a:cubicBezTo>
                      <a:pt x="81" y="89"/>
                      <a:pt x="81" y="89"/>
                      <a:pt x="81" y="89"/>
                    </a:cubicBezTo>
                    <a:cubicBezTo>
                      <a:pt x="81" y="89"/>
                      <a:pt x="82" y="89"/>
                      <a:pt x="82" y="89"/>
                    </a:cubicBezTo>
                    <a:cubicBezTo>
                      <a:pt x="82" y="89"/>
                      <a:pt x="82" y="89"/>
                      <a:pt x="82" y="89"/>
                    </a:cubicBezTo>
                    <a:cubicBezTo>
                      <a:pt x="83" y="89"/>
                      <a:pt x="83" y="89"/>
                      <a:pt x="84" y="89"/>
                    </a:cubicBezTo>
                    <a:cubicBezTo>
                      <a:pt x="84" y="89"/>
                      <a:pt x="84" y="89"/>
                      <a:pt x="84" y="89"/>
                    </a:cubicBezTo>
                    <a:cubicBezTo>
                      <a:pt x="84" y="89"/>
                      <a:pt x="85" y="89"/>
                      <a:pt x="85" y="89"/>
                    </a:cubicBezTo>
                    <a:cubicBezTo>
                      <a:pt x="86" y="89"/>
                      <a:pt x="86" y="89"/>
                      <a:pt x="87" y="89"/>
                    </a:cubicBezTo>
                    <a:cubicBezTo>
                      <a:pt x="87" y="89"/>
                      <a:pt x="87" y="89"/>
                      <a:pt x="87" y="89"/>
                    </a:cubicBezTo>
                    <a:cubicBezTo>
                      <a:pt x="88" y="89"/>
                      <a:pt x="88" y="89"/>
                      <a:pt x="89" y="89"/>
                    </a:cubicBezTo>
                    <a:cubicBezTo>
                      <a:pt x="89" y="89"/>
                      <a:pt x="89" y="89"/>
                      <a:pt x="89" y="89"/>
                    </a:cubicBezTo>
                    <a:cubicBezTo>
                      <a:pt x="90" y="89"/>
                      <a:pt x="90" y="89"/>
                      <a:pt x="90" y="89"/>
                    </a:cubicBezTo>
                    <a:cubicBezTo>
                      <a:pt x="90" y="89"/>
                      <a:pt x="90" y="88"/>
                      <a:pt x="91" y="88"/>
                    </a:cubicBezTo>
                    <a:cubicBezTo>
                      <a:pt x="91" y="88"/>
                      <a:pt x="91" y="88"/>
                      <a:pt x="91" y="88"/>
                    </a:cubicBezTo>
                    <a:cubicBezTo>
                      <a:pt x="92" y="88"/>
                      <a:pt x="92" y="88"/>
                      <a:pt x="92" y="88"/>
                    </a:cubicBezTo>
                    <a:cubicBezTo>
                      <a:pt x="92" y="88"/>
                      <a:pt x="92" y="88"/>
                      <a:pt x="92" y="88"/>
                    </a:cubicBezTo>
                    <a:cubicBezTo>
                      <a:pt x="92" y="88"/>
                      <a:pt x="93" y="88"/>
                      <a:pt x="93" y="88"/>
                    </a:cubicBezTo>
                    <a:cubicBezTo>
                      <a:pt x="93" y="88"/>
                      <a:pt x="93" y="88"/>
                      <a:pt x="93" y="88"/>
                    </a:cubicBezTo>
                    <a:cubicBezTo>
                      <a:pt x="93" y="88"/>
                      <a:pt x="93" y="88"/>
                      <a:pt x="93" y="88"/>
                    </a:cubicBezTo>
                    <a:cubicBezTo>
                      <a:pt x="93" y="88"/>
                      <a:pt x="93" y="88"/>
                      <a:pt x="94" y="88"/>
                    </a:cubicBezTo>
                    <a:cubicBezTo>
                      <a:pt x="94" y="88"/>
                      <a:pt x="94" y="88"/>
                      <a:pt x="94" y="88"/>
                    </a:cubicBezTo>
                    <a:cubicBezTo>
                      <a:pt x="94" y="88"/>
                      <a:pt x="94" y="88"/>
                      <a:pt x="95" y="88"/>
                    </a:cubicBezTo>
                    <a:cubicBezTo>
                      <a:pt x="95" y="88"/>
                      <a:pt x="95" y="88"/>
                      <a:pt x="95" y="88"/>
                    </a:cubicBezTo>
                    <a:cubicBezTo>
                      <a:pt x="95" y="88"/>
                      <a:pt x="95" y="87"/>
                      <a:pt x="95" y="87"/>
                    </a:cubicBezTo>
                    <a:cubicBezTo>
                      <a:pt x="95" y="87"/>
                      <a:pt x="95" y="87"/>
                      <a:pt x="95" y="87"/>
                    </a:cubicBezTo>
                    <a:cubicBezTo>
                      <a:pt x="96" y="87"/>
                      <a:pt x="96" y="87"/>
                      <a:pt x="96" y="87"/>
                    </a:cubicBezTo>
                    <a:cubicBezTo>
                      <a:pt x="135" y="57"/>
                      <a:pt x="135" y="57"/>
                      <a:pt x="135" y="57"/>
                    </a:cubicBezTo>
                    <a:cubicBezTo>
                      <a:pt x="135" y="57"/>
                      <a:pt x="136" y="23"/>
                      <a:pt x="136" y="2"/>
                    </a:cubicBezTo>
                    <a:cubicBezTo>
                      <a:pt x="136" y="2"/>
                      <a:pt x="136" y="2"/>
                      <a:pt x="136" y="2"/>
                    </a:cubicBezTo>
                    <a:close/>
                    <a:moveTo>
                      <a:pt x="43" y="63"/>
                    </a:moveTo>
                    <a:cubicBezTo>
                      <a:pt x="40" y="63"/>
                      <a:pt x="38" y="60"/>
                      <a:pt x="38" y="57"/>
                    </a:cubicBezTo>
                    <a:cubicBezTo>
                      <a:pt x="38" y="54"/>
                      <a:pt x="40" y="52"/>
                      <a:pt x="43" y="52"/>
                    </a:cubicBezTo>
                    <a:cubicBezTo>
                      <a:pt x="46" y="52"/>
                      <a:pt x="48" y="54"/>
                      <a:pt x="48" y="57"/>
                    </a:cubicBezTo>
                    <a:cubicBezTo>
                      <a:pt x="48" y="60"/>
                      <a:pt x="46" y="63"/>
                      <a:pt x="43"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7" name="Freeform 607"/>
              <p:cNvSpPr>
                <a:spLocks/>
              </p:cNvSpPr>
              <p:nvPr/>
            </p:nvSpPr>
            <p:spPr bwMode="auto">
              <a:xfrm>
                <a:off x="5387975" y="4660900"/>
                <a:ext cx="131762" cy="44450"/>
              </a:xfrm>
              <a:custGeom>
                <a:avLst/>
                <a:gdLst>
                  <a:gd name="T0" fmla="*/ 1 w 136"/>
                  <a:gd name="T1" fmla="*/ 39 h 46"/>
                  <a:gd name="T2" fmla="*/ 2 w 136"/>
                  <a:gd name="T3" fmla="*/ 39 h 46"/>
                  <a:gd name="T4" fmla="*/ 3 w 136"/>
                  <a:gd name="T5" fmla="*/ 39 h 46"/>
                  <a:gd name="T6" fmla="*/ 4 w 136"/>
                  <a:gd name="T7" fmla="*/ 39 h 46"/>
                  <a:gd name="T8" fmla="*/ 5 w 136"/>
                  <a:gd name="T9" fmla="*/ 39 h 46"/>
                  <a:gd name="T10" fmla="*/ 5 w 136"/>
                  <a:gd name="T11" fmla="*/ 40 h 46"/>
                  <a:gd name="T12" fmla="*/ 6 w 136"/>
                  <a:gd name="T13" fmla="*/ 40 h 46"/>
                  <a:gd name="T14" fmla="*/ 7 w 136"/>
                  <a:gd name="T15" fmla="*/ 40 h 46"/>
                  <a:gd name="T16" fmla="*/ 77 w 136"/>
                  <a:gd name="T17" fmla="*/ 45 h 46"/>
                  <a:gd name="T18" fmla="*/ 78 w 136"/>
                  <a:gd name="T19" fmla="*/ 45 h 46"/>
                  <a:gd name="T20" fmla="*/ 80 w 136"/>
                  <a:gd name="T21" fmla="*/ 45 h 46"/>
                  <a:gd name="T22" fmla="*/ 81 w 136"/>
                  <a:gd name="T23" fmla="*/ 46 h 46"/>
                  <a:gd name="T24" fmla="*/ 82 w 136"/>
                  <a:gd name="T25" fmla="*/ 46 h 46"/>
                  <a:gd name="T26" fmla="*/ 84 w 136"/>
                  <a:gd name="T27" fmla="*/ 45 h 46"/>
                  <a:gd name="T28" fmla="*/ 87 w 136"/>
                  <a:gd name="T29" fmla="*/ 45 h 46"/>
                  <a:gd name="T30" fmla="*/ 89 w 136"/>
                  <a:gd name="T31" fmla="*/ 45 h 46"/>
                  <a:gd name="T32" fmla="*/ 90 w 136"/>
                  <a:gd name="T33" fmla="*/ 45 h 46"/>
                  <a:gd name="T34" fmla="*/ 91 w 136"/>
                  <a:gd name="T35" fmla="*/ 45 h 46"/>
                  <a:gd name="T36" fmla="*/ 92 w 136"/>
                  <a:gd name="T37" fmla="*/ 45 h 46"/>
                  <a:gd name="T38" fmla="*/ 93 w 136"/>
                  <a:gd name="T39" fmla="*/ 45 h 46"/>
                  <a:gd name="T40" fmla="*/ 94 w 136"/>
                  <a:gd name="T41" fmla="*/ 44 h 46"/>
                  <a:gd name="T42" fmla="*/ 95 w 136"/>
                  <a:gd name="T43" fmla="*/ 44 h 46"/>
                  <a:gd name="T44" fmla="*/ 95 w 136"/>
                  <a:gd name="T45" fmla="*/ 44 h 46"/>
                  <a:gd name="T46" fmla="*/ 135 w 136"/>
                  <a:gd name="T47" fmla="*/ 21 h 46"/>
                  <a:gd name="T48" fmla="*/ 135 w 136"/>
                  <a:gd name="T49" fmla="*/ 21 h 46"/>
                  <a:gd name="T50" fmla="*/ 135 w 136"/>
                  <a:gd name="T51" fmla="*/ 21 h 46"/>
                  <a:gd name="T52" fmla="*/ 136 w 136"/>
                  <a:gd name="T53" fmla="*/ 20 h 46"/>
                  <a:gd name="T54" fmla="*/ 136 w 136"/>
                  <a:gd name="T55" fmla="*/ 3 h 46"/>
                  <a:gd name="T56" fmla="*/ 136 w 136"/>
                  <a:gd name="T57" fmla="*/ 3 h 46"/>
                  <a:gd name="T58" fmla="*/ 96 w 136"/>
                  <a:gd name="T59" fmla="*/ 19 h 46"/>
                  <a:gd name="T60" fmla="*/ 95 w 136"/>
                  <a:gd name="T61" fmla="*/ 19 h 46"/>
                  <a:gd name="T62" fmla="*/ 95 w 136"/>
                  <a:gd name="T63" fmla="*/ 19 h 46"/>
                  <a:gd name="T64" fmla="*/ 94 w 136"/>
                  <a:gd name="T65" fmla="*/ 20 h 46"/>
                  <a:gd name="T66" fmla="*/ 93 w 136"/>
                  <a:gd name="T67" fmla="*/ 20 h 46"/>
                  <a:gd name="T68" fmla="*/ 92 w 136"/>
                  <a:gd name="T69" fmla="*/ 20 h 46"/>
                  <a:gd name="T70" fmla="*/ 91 w 136"/>
                  <a:gd name="T71" fmla="*/ 20 h 46"/>
                  <a:gd name="T72" fmla="*/ 89 w 136"/>
                  <a:gd name="T73" fmla="*/ 20 h 46"/>
                  <a:gd name="T74" fmla="*/ 87 w 136"/>
                  <a:gd name="T75" fmla="*/ 21 h 46"/>
                  <a:gd name="T76" fmla="*/ 85 w 136"/>
                  <a:gd name="T77" fmla="*/ 21 h 46"/>
                  <a:gd name="T78" fmla="*/ 84 w 136"/>
                  <a:gd name="T79" fmla="*/ 21 h 46"/>
                  <a:gd name="T80" fmla="*/ 82 w 136"/>
                  <a:gd name="T81" fmla="*/ 21 h 46"/>
                  <a:gd name="T82" fmla="*/ 81 w 136"/>
                  <a:gd name="T83" fmla="*/ 21 h 46"/>
                  <a:gd name="T84" fmla="*/ 79 w 136"/>
                  <a:gd name="T85" fmla="*/ 21 h 46"/>
                  <a:gd name="T86" fmla="*/ 78 w 136"/>
                  <a:gd name="T87" fmla="*/ 21 h 46"/>
                  <a:gd name="T88" fmla="*/ 8 w 136"/>
                  <a:gd name="T89" fmla="*/ 15 h 46"/>
                  <a:gd name="T90" fmla="*/ 7 w 136"/>
                  <a:gd name="T91" fmla="*/ 15 h 46"/>
                  <a:gd name="T92" fmla="*/ 6 w 136"/>
                  <a:gd name="T93" fmla="*/ 15 h 46"/>
                  <a:gd name="T94" fmla="*/ 5 w 136"/>
                  <a:gd name="T95" fmla="*/ 15 h 46"/>
                  <a:gd name="T96" fmla="*/ 0 w 136"/>
                  <a:gd name="T97" fmla="*/ 17 h 46"/>
                  <a:gd name="T98" fmla="*/ 1 w 136"/>
                  <a:gd name="T99" fmla="*/ 3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6" h="46">
                    <a:moveTo>
                      <a:pt x="1" y="39"/>
                    </a:moveTo>
                    <a:cubicBezTo>
                      <a:pt x="1" y="39"/>
                      <a:pt x="1" y="39"/>
                      <a:pt x="1" y="39"/>
                    </a:cubicBezTo>
                    <a:cubicBezTo>
                      <a:pt x="1" y="39"/>
                      <a:pt x="2" y="39"/>
                      <a:pt x="2" y="39"/>
                    </a:cubicBezTo>
                    <a:cubicBezTo>
                      <a:pt x="2" y="39"/>
                      <a:pt x="2" y="39"/>
                      <a:pt x="2" y="39"/>
                    </a:cubicBezTo>
                    <a:cubicBezTo>
                      <a:pt x="2" y="39"/>
                      <a:pt x="2" y="39"/>
                      <a:pt x="2" y="39"/>
                    </a:cubicBezTo>
                    <a:cubicBezTo>
                      <a:pt x="3" y="39"/>
                      <a:pt x="3" y="39"/>
                      <a:pt x="3" y="39"/>
                    </a:cubicBezTo>
                    <a:cubicBezTo>
                      <a:pt x="3" y="39"/>
                      <a:pt x="3" y="39"/>
                      <a:pt x="3" y="39"/>
                    </a:cubicBezTo>
                    <a:cubicBezTo>
                      <a:pt x="4" y="39"/>
                      <a:pt x="4" y="39"/>
                      <a:pt x="4" y="39"/>
                    </a:cubicBezTo>
                    <a:cubicBezTo>
                      <a:pt x="4" y="39"/>
                      <a:pt x="4" y="39"/>
                      <a:pt x="4" y="39"/>
                    </a:cubicBezTo>
                    <a:cubicBezTo>
                      <a:pt x="4" y="39"/>
                      <a:pt x="4" y="39"/>
                      <a:pt x="5" y="39"/>
                    </a:cubicBezTo>
                    <a:cubicBezTo>
                      <a:pt x="5" y="39"/>
                      <a:pt x="5" y="40"/>
                      <a:pt x="5" y="40"/>
                    </a:cubicBezTo>
                    <a:cubicBezTo>
                      <a:pt x="5" y="40"/>
                      <a:pt x="5" y="40"/>
                      <a:pt x="5" y="40"/>
                    </a:cubicBezTo>
                    <a:cubicBezTo>
                      <a:pt x="6" y="40"/>
                      <a:pt x="6" y="40"/>
                      <a:pt x="6" y="40"/>
                    </a:cubicBezTo>
                    <a:cubicBezTo>
                      <a:pt x="6" y="40"/>
                      <a:pt x="6" y="40"/>
                      <a:pt x="6" y="40"/>
                    </a:cubicBezTo>
                    <a:cubicBezTo>
                      <a:pt x="7" y="40"/>
                      <a:pt x="7" y="40"/>
                      <a:pt x="7" y="40"/>
                    </a:cubicBezTo>
                    <a:cubicBezTo>
                      <a:pt x="7" y="40"/>
                      <a:pt x="7" y="40"/>
                      <a:pt x="7" y="40"/>
                    </a:cubicBezTo>
                    <a:cubicBezTo>
                      <a:pt x="8" y="40"/>
                      <a:pt x="8" y="40"/>
                      <a:pt x="8" y="40"/>
                    </a:cubicBezTo>
                    <a:cubicBezTo>
                      <a:pt x="77" y="45"/>
                      <a:pt x="77" y="45"/>
                      <a:pt x="77" y="45"/>
                    </a:cubicBezTo>
                    <a:cubicBezTo>
                      <a:pt x="77" y="45"/>
                      <a:pt x="77" y="45"/>
                      <a:pt x="78" y="45"/>
                    </a:cubicBezTo>
                    <a:cubicBezTo>
                      <a:pt x="78" y="45"/>
                      <a:pt x="78" y="45"/>
                      <a:pt x="78" y="45"/>
                    </a:cubicBezTo>
                    <a:cubicBezTo>
                      <a:pt x="79" y="45"/>
                      <a:pt x="79" y="45"/>
                      <a:pt x="79" y="45"/>
                    </a:cubicBezTo>
                    <a:cubicBezTo>
                      <a:pt x="79" y="45"/>
                      <a:pt x="80" y="45"/>
                      <a:pt x="80" y="45"/>
                    </a:cubicBezTo>
                    <a:cubicBezTo>
                      <a:pt x="80" y="45"/>
                      <a:pt x="80" y="45"/>
                      <a:pt x="81" y="46"/>
                    </a:cubicBezTo>
                    <a:cubicBezTo>
                      <a:pt x="81" y="46"/>
                      <a:pt x="81" y="46"/>
                      <a:pt x="81" y="46"/>
                    </a:cubicBezTo>
                    <a:cubicBezTo>
                      <a:pt x="81" y="46"/>
                      <a:pt x="82" y="46"/>
                      <a:pt x="82" y="46"/>
                    </a:cubicBezTo>
                    <a:cubicBezTo>
                      <a:pt x="82" y="46"/>
                      <a:pt x="82" y="46"/>
                      <a:pt x="82" y="46"/>
                    </a:cubicBezTo>
                    <a:cubicBezTo>
                      <a:pt x="83" y="46"/>
                      <a:pt x="83" y="46"/>
                      <a:pt x="84" y="45"/>
                    </a:cubicBezTo>
                    <a:cubicBezTo>
                      <a:pt x="84" y="45"/>
                      <a:pt x="84" y="45"/>
                      <a:pt x="84" y="45"/>
                    </a:cubicBezTo>
                    <a:cubicBezTo>
                      <a:pt x="84" y="45"/>
                      <a:pt x="85" y="45"/>
                      <a:pt x="85" y="45"/>
                    </a:cubicBezTo>
                    <a:cubicBezTo>
                      <a:pt x="86" y="45"/>
                      <a:pt x="86" y="45"/>
                      <a:pt x="87" y="45"/>
                    </a:cubicBezTo>
                    <a:cubicBezTo>
                      <a:pt x="87" y="45"/>
                      <a:pt x="87" y="45"/>
                      <a:pt x="87" y="45"/>
                    </a:cubicBezTo>
                    <a:cubicBezTo>
                      <a:pt x="88" y="45"/>
                      <a:pt x="88" y="45"/>
                      <a:pt x="89" y="45"/>
                    </a:cubicBezTo>
                    <a:cubicBezTo>
                      <a:pt x="89" y="45"/>
                      <a:pt x="89" y="45"/>
                      <a:pt x="89" y="45"/>
                    </a:cubicBezTo>
                    <a:cubicBezTo>
                      <a:pt x="90" y="45"/>
                      <a:pt x="90" y="45"/>
                      <a:pt x="90" y="45"/>
                    </a:cubicBezTo>
                    <a:cubicBezTo>
                      <a:pt x="90" y="45"/>
                      <a:pt x="90" y="45"/>
                      <a:pt x="91" y="45"/>
                    </a:cubicBezTo>
                    <a:cubicBezTo>
                      <a:pt x="91" y="45"/>
                      <a:pt x="91" y="45"/>
                      <a:pt x="91" y="45"/>
                    </a:cubicBezTo>
                    <a:cubicBezTo>
                      <a:pt x="91" y="45"/>
                      <a:pt x="92" y="45"/>
                      <a:pt x="92" y="45"/>
                    </a:cubicBezTo>
                    <a:cubicBezTo>
                      <a:pt x="92" y="45"/>
                      <a:pt x="92" y="45"/>
                      <a:pt x="92" y="45"/>
                    </a:cubicBezTo>
                    <a:cubicBezTo>
                      <a:pt x="92" y="45"/>
                      <a:pt x="93" y="45"/>
                      <a:pt x="93" y="45"/>
                    </a:cubicBezTo>
                    <a:cubicBezTo>
                      <a:pt x="93" y="45"/>
                      <a:pt x="93" y="45"/>
                      <a:pt x="93" y="45"/>
                    </a:cubicBezTo>
                    <a:cubicBezTo>
                      <a:pt x="93" y="45"/>
                      <a:pt x="93" y="44"/>
                      <a:pt x="94" y="44"/>
                    </a:cubicBezTo>
                    <a:cubicBezTo>
                      <a:pt x="94" y="44"/>
                      <a:pt x="94" y="44"/>
                      <a:pt x="94" y="44"/>
                    </a:cubicBezTo>
                    <a:cubicBezTo>
                      <a:pt x="94" y="44"/>
                      <a:pt x="94" y="44"/>
                      <a:pt x="95" y="44"/>
                    </a:cubicBezTo>
                    <a:cubicBezTo>
                      <a:pt x="95" y="44"/>
                      <a:pt x="95" y="44"/>
                      <a:pt x="95" y="44"/>
                    </a:cubicBezTo>
                    <a:cubicBezTo>
                      <a:pt x="95" y="44"/>
                      <a:pt x="95" y="44"/>
                      <a:pt x="95" y="44"/>
                    </a:cubicBezTo>
                    <a:cubicBezTo>
                      <a:pt x="95" y="44"/>
                      <a:pt x="95" y="44"/>
                      <a:pt x="95" y="44"/>
                    </a:cubicBezTo>
                    <a:cubicBezTo>
                      <a:pt x="96" y="44"/>
                      <a:pt x="96" y="44"/>
                      <a:pt x="96" y="44"/>
                    </a:cubicBezTo>
                    <a:cubicBezTo>
                      <a:pt x="135" y="21"/>
                      <a:pt x="135" y="21"/>
                      <a:pt x="135" y="21"/>
                    </a:cubicBezTo>
                    <a:cubicBezTo>
                      <a:pt x="135" y="21"/>
                      <a:pt x="135" y="21"/>
                      <a:pt x="135" y="21"/>
                    </a:cubicBezTo>
                    <a:cubicBezTo>
                      <a:pt x="135" y="21"/>
                      <a:pt x="135" y="21"/>
                      <a:pt x="135" y="21"/>
                    </a:cubicBezTo>
                    <a:cubicBezTo>
                      <a:pt x="135" y="21"/>
                      <a:pt x="135" y="21"/>
                      <a:pt x="135" y="21"/>
                    </a:cubicBezTo>
                    <a:cubicBezTo>
                      <a:pt x="135" y="21"/>
                      <a:pt x="135" y="21"/>
                      <a:pt x="135" y="21"/>
                    </a:cubicBezTo>
                    <a:cubicBezTo>
                      <a:pt x="136" y="21"/>
                      <a:pt x="136" y="21"/>
                      <a:pt x="136" y="20"/>
                    </a:cubicBezTo>
                    <a:cubicBezTo>
                      <a:pt x="136" y="20"/>
                      <a:pt x="136" y="20"/>
                      <a:pt x="136" y="20"/>
                    </a:cubicBezTo>
                    <a:cubicBezTo>
                      <a:pt x="136" y="20"/>
                      <a:pt x="136" y="20"/>
                      <a:pt x="136" y="20"/>
                    </a:cubicBezTo>
                    <a:cubicBezTo>
                      <a:pt x="136" y="3"/>
                      <a:pt x="136" y="3"/>
                      <a:pt x="136" y="3"/>
                    </a:cubicBezTo>
                    <a:cubicBezTo>
                      <a:pt x="136" y="3"/>
                      <a:pt x="136" y="3"/>
                      <a:pt x="136" y="3"/>
                    </a:cubicBezTo>
                    <a:cubicBezTo>
                      <a:pt x="136" y="3"/>
                      <a:pt x="136" y="3"/>
                      <a:pt x="136" y="3"/>
                    </a:cubicBezTo>
                    <a:cubicBezTo>
                      <a:pt x="136" y="2"/>
                      <a:pt x="134" y="1"/>
                      <a:pt x="129" y="0"/>
                    </a:cubicBezTo>
                    <a:cubicBezTo>
                      <a:pt x="96" y="19"/>
                      <a:pt x="96" y="19"/>
                      <a:pt x="96" y="19"/>
                    </a:cubicBezTo>
                    <a:cubicBezTo>
                      <a:pt x="96" y="19"/>
                      <a:pt x="96" y="19"/>
                      <a:pt x="95" y="19"/>
                    </a:cubicBezTo>
                    <a:cubicBezTo>
                      <a:pt x="95" y="19"/>
                      <a:pt x="95" y="19"/>
                      <a:pt x="95" y="19"/>
                    </a:cubicBezTo>
                    <a:cubicBezTo>
                      <a:pt x="95" y="19"/>
                      <a:pt x="95" y="19"/>
                      <a:pt x="95" y="19"/>
                    </a:cubicBezTo>
                    <a:cubicBezTo>
                      <a:pt x="95" y="19"/>
                      <a:pt x="95" y="19"/>
                      <a:pt x="95" y="19"/>
                    </a:cubicBezTo>
                    <a:cubicBezTo>
                      <a:pt x="94" y="19"/>
                      <a:pt x="94" y="20"/>
                      <a:pt x="94" y="20"/>
                    </a:cubicBezTo>
                    <a:cubicBezTo>
                      <a:pt x="94" y="20"/>
                      <a:pt x="94" y="20"/>
                      <a:pt x="94" y="20"/>
                    </a:cubicBezTo>
                    <a:cubicBezTo>
                      <a:pt x="93" y="20"/>
                      <a:pt x="93" y="20"/>
                      <a:pt x="93" y="20"/>
                    </a:cubicBezTo>
                    <a:cubicBezTo>
                      <a:pt x="93" y="20"/>
                      <a:pt x="93" y="20"/>
                      <a:pt x="93" y="20"/>
                    </a:cubicBezTo>
                    <a:cubicBezTo>
                      <a:pt x="93" y="20"/>
                      <a:pt x="92" y="20"/>
                      <a:pt x="92" y="20"/>
                    </a:cubicBezTo>
                    <a:cubicBezTo>
                      <a:pt x="92" y="20"/>
                      <a:pt x="92" y="20"/>
                      <a:pt x="92" y="20"/>
                    </a:cubicBezTo>
                    <a:cubicBezTo>
                      <a:pt x="92" y="20"/>
                      <a:pt x="92" y="20"/>
                      <a:pt x="91" y="20"/>
                    </a:cubicBezTo>
                    <a:cubicBezTo>
                      <a:pt x="91" y="20"/>
                      <a:pt x="91" y="20"/>
                      <a:pt x="91" y="20"/>
                    </a:cubicBezTo>
                    <a:cubicBezTo>
                      <a:pt x="90" y="20"/>
                      <a:pt x="90" y="20"/>
                      <a:pt x="90" y="20"/>
                    </a:cubicBezTo>
                    <a:cubicBezTo>
                      <a:pt x="90" y="20"/>
                      <a:pt x="90" y="20"/>
                      <a:pt x="89" y="20"/>
                    </a:cubicBezTo>
                    <a:cubicBezTo>
                      <a:pt x="89" y="20"/>
                      <a:pt x="89" y="20"/>
                      <a:pt x="89" y="20"/>
                    </a:cubicBezTo>
                    <a:cubicBezTo>
                      <a:pt x="88" y="21"/>
                      <a:pt x="88" y="21"/>
                      <a:pt x="87" y="21"/>
                    </a:cubicBezTo>
                    <a:cubicBezTo>
                      <a:pt x="87" y="21"/>
                      <a:pt x="87" y="21"/>
                      <a:pt x="87" y="21"/>
                    </a:cubicBezTo>
                    <a:cubicBezTo>
                      <a:pt x="86" y="21"/>
                      <a:pt x="86" y="21"/>
                      <a:pt x="85" y="21"/>
                    </a:cubicBezTo>
                    <a:cubicBezTo>
                      <a:pt x="85" y="21"/>
                      <a:pt x="84" y="21"/>
                      <a:pt x="84" y="21"/>
                    </a:cubicBezTo>
                    <a:cubicBezTo>
                      <a:pt x="84" y="21"/>
                      <a:pt x="84" y="21"/>
                      <a:pt x="84" y="21"/>
                    </a:cubicBezTo>
                    <a:cubicBezTo>
                      <a:pt x="83" y="21"/>
                      <a:pt x="83" y="21"/>
                      <a:pt x="82" y="21"/>
                    </a:cubicBezTo>
                    <a:cubicBezTo>
                      <a:pt x="82" y="21"/>
                      <a:pt x="82" y="21"/>
                      <a:pt x="82" y="21"/>
                    </a:cubicBezTo>
                    <a:cubicBezTo>
                      <a:pt x="82" y="21"/>
                      <a:pt x="81" y="21"/>
                      <a:pt x="81" y="21"/>
                    </a:cubicBezTo>
                    <a:cubicBezTo>
                      <a:pt x="81" y="21"/>
                      <a:pt x="81" y="21"/>
                      <a:pt x="81" y="21"/>
                    </a:cubicBezTo>
                    <a:cubicBezTo>
                      <a:pt x="80" y="21"/>
                      <a:pt x="80" y="21"/>
                      <a:pt x="80" y="21"/>
                    </a:cubicBezTo>
                    <a:cubicBezTo>
                      <a:pt x="79" y="21"/>
                      <a:pt x="79" y="21"/>
                      <a:pt x="79" y="21"/>
                    </a:cubicBezTo>
                    <a:cubicBezTo>
                      <a:pt x="79" y="21"/>
                      <a:pt x="79" y="21"/>
                      <a:pt x="78" y="21"/>
                    </a:cubicBezTo>
                    <a:cubicBezTo>
                      <a:pt x="78" y="21"/>
                      <a:pt x="78" y="21"/>
                      <a:pt x="78" y="21"/>
                    </a:cubicBezTo>
                    <a:cubicBezTo>
                      <a:pt x="78" y="21"/>
                      <a:pt x="77" y="21"/>
                      <a:pt x="77" y="21"/>
                    </a:cubicBezTo>
                    <a:cubicBezTo>
                      <a:pt x="8" y="15"/>
                      <a:pt x="8" y="15"/>
                      <a:pt x="8" y="15"/>
                    </a:cubicBezTo>
                    <a:cubicBezTo>
                      <a:pt x="8" y="15"/>
                      <a:pt x="8" y="15"/>
                      <a:pt x="7" y="15"/>
                    </a:cubicBezTo>
                    <a:cubicBezTo>
                      <a:pt x="7" y="15"/>
                      <a:pt x="7" y="15"/>
                      <a:pt x="7" y="15"/>
                    </a:cubicBezTo>
                    <a:cubicBezTo>
                      <a:pt x="7" y="15"/>
                      <a:pt x="7" y="15"/>
                      <a:pt x="6" y="15"/>
                    </a:cubicBezTo>
                    <a:cubicBezTo>
                      <a:pt x="6" y="15"/>
                      <a:pt x="6" y="15"/>
                      <a:pt x="6" y="15"/>
                    </a:cubicBezTo>
                    <a:cubicBezTo>
                      <a:pt x="6" y="15"/>
                      <a:pt x="6" y="15"/>
                      <a:pt x="5" y="15"/>
                    </a:cubicBezTo>
                    <a:cubicBezTo>
                      <a:pt x="5" y="15"/>
                      <a:pt x="5" y="15"/>
                      <a:pt x="5" y="15"/>
                    </a:cubicBezTo>
                    <a:cubicBezTo>
                      <a:pt x="5" y="15"/>
                      <a:pt x="5" y="15"/>
                      <a:pt x="5" y="15"/>
                    </a:cubicBezTo>
                    <a:cubicBezTo>
                      <a:pt x="0" y="17"/>
                      <a:pt x="0" y="17"/>
                      <a:pt x="0" y="17"/>
                    </a:cubicBezTo>
                    <a:cubicBezTo>
                      <a:pt x="0" y="38"/>
                      <a:pt x="0" y="38"/>
                      <a:pt x="0" y="38"/>
                    </a:cubicBezTo>
                    <a:cubicBezTo>
                      <a:pt x="0" y="38"/>
                      <a:pt x="1" y="38"/>
                      <a:pt x="1" y="39"/>
                    </a:cubicBezTo>
                    <a:cubicBezTo>
                      <a:pt x="1" y="39"/>
                      <a:pt x="1" y="39"/>
                      <a:pt x="1"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8" name="Freeform 608"/>
              <p:cNvSpPr>
                <a:spLocks noEditPoints="1"/>
              </p:cNvSpPr>
              <p:nvPr/>
            </p:nvSpPr>
            <p:spPr bwMode="auto">
              <a:xfrm>
                <a:off x="4740275" y="4645025"/>
                <a:ext cx="171450" cy="109538"/>
              </a:xfrm>
              <a:custGeom>
                <a:avLst/>
                <a:gdLst>
                  <a:gd name="T0" fmla="*/ 168 w 177"/>
                  <a:gd name="T1" fmla="*/ 0 h 114"/>
                  <a:gd name="T2" fmla="*/ 9 w 177"/>
                  <a:gd name="T3" fmla="*/ 0 h 114"/>
                  <a:gd name="T4" fmla="*/ 0 w 177"/>
                  <a:gd name="T5" fmla="*/ 9 h 114"/>
                  <a:gd name="T6" fmla="*/ 0 w 177"/>
                  <a:gd name="T7" fmla="*/ 106 h 114"/>
                  <a:gd name="T8" fmla="*/ 9 w 177"/>
                  <a:gd name="T9" fmla="*/ 114 h 114"/>
                  <a:gd name="T10" fmla="*/ 168 w 177"/>
                  <a:gd name="T11" fmla="*/ 114 h 114"/>
                  <a:gd name="T12" fmla="*/ 177 w 177"/>
                  <a:gd name="T13" fmla="*/ 106 h 114"/>
                  <a:gd name="T14" fmla="*/ 177 w 177"/>
                  <a:gd name="T15" fmla="*/ 9 h 114"/>
                  <a:gd name="T16" fmla="*/ 168 w 177"/>
                  <a:gd name="T17" fmla="*/ 0 h 114"/>
                  <a:gd name="T18" fmla="*/ 168 w 177"/>
                  <a:gd name="T19" fmla="*/ 106 h 114"/>
                  <a:gd name="T20" fmla="*/ 168 w 177"/>
                  <a:gd name="T21" fmla="*/ 106 h 114"/>
                  <a:gd name="T22" fmla="*/ 9 w 177"/>
                  <a:gd name="T23" fmla="*/ 106 h 114"/>
                  <a:gd name="T24" fmla="*/ 9 w 177"/>
                  <a:gd name="T25" fmla="*/ 106 h 114"/>
                  <a:gd name="T26" fmla="*/ 9 w 177"/>
                  <a:gd name="T27" fmla="*/ 9 h 114"/>
                  <a:gd name="T28" fmla="*/ 9 w 177"/>
                  <a:gd name="T29" fmla="*/ 9 h 114"/>
                  <a:gd name="T30" fmla="*/ 168 w 177"/>
                  <a:gd name="T31" fmla="*/ 9 h 114"/>
                  <a:gd name="T32" fmla="*/ 168 w 177"/>
                  <a:gd name="T33" fmla="*/ 9 h 114"/>
                  <a:gd name="T34" fmla="*/ 168 w 177"/>
                  <a:gd name="T35" fmla="*/ 106 h 114"/>
                  <a:gd name="T36" fmla="*/ 168 w 177"/>
                  <a:gd name="T37" fmla="*/ 10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14">
                    <a:moveTo>
                      <a:pt x="168" y="0"/>
                    </a:moveTo>
                    <a:cubicBezTo>
                      <a:pt x="9" y="0"/>
                      <a:pt x="9" y="0"/>
                      <a:pt x="9" y="0"/>
                    </a:cubicBezTo>
                    <a:cubicBezTo>
                      <a:pt x="4" y="0"/>
                      <a:pt x="0" y="4"/>
                      <a:pt x="0" y="9"/>
                    </a:cubicBezTo>
                    <a:cubicBezTo>
                      <a:pt x="0" y="106"/>
                      <a:pt x="0" y="106"/>
                      <a:pt x="0" y="106"/>
                    </a:cubicBezTo>
                    <a:cubicBezTo>
                      <a:pt x="0" y="111"/>
                      <a:pt x="4" y="114"/>
                      <a:pt x="9" y="114"/>
                    </a:cubicBezTo>
                    <a:cubicBezTo>
                      <a:pt x="168" y="114"/>
                      <a:pt x="168" y="114"/>
                      <a:pt x="168" y="114"/>
                    </a:cubicBezTo>
                    <a:cubicBezTo>
                      <a:pt x="173" y="114"/>
                      <a:pt x="177" y="111"/>
                      <a:pt x="177" y="106"/>
                    </a:cubicBezTo>
                    <a:cubicBezTo>
                      <a:pt x="177" y="9"/>
                      <a:pt x="177" y="9"/>
                      <a:pt x="177" y="9"/>
                    </a:cubicBezTo>
                    <a:cubicBezTo>
                      <a:pt x="177" y="4"/>
                      <a:pt x="173" y="0"/>
                      <a:pt x="168" y="0"/>
                    </a:cubicBezTo>
                    <a:close/>
                    <a:moveTo>
                      <a:pt x="168" y="106"/>
                    </a:moveTo>
                    <a:cubicBezTo>
                      <a:pt x="168" y="106"/>
                      <a:pt x="168" y="106"/>
                      <a:pt x="168" y="106"/>
                    </a:cubicBezTo>
                    <a:cubicBezTo>
                      <a:pt x="9" y="106"/>
                      <a:pt x="9" y="106"/>
                      <a:pt x="9" y="106"/>
                    </a:cubicBezTo>
                    <a:cubicBezTo>
                      <a:pt x="9" y="106"/>
                      <a:pt x="9" y="106"/>
                      <a:pt x="9" y="106"/>
                    </a:cubicBezTo>
                    <a:cubicBezTo>
                      <a:pt x="9" y="9"/>
                      <a:pt x="9" y="9"/>
                      <a:pt x="9" y="9"/>
                    </a:cubicBezTo>
                    <a:cubicBezTo>
                      <a:pt x="9" y="9"/>
                      <a:pt x="9" y="9"/>
                      <a:pt x="9" y="9"/>
                    </a:cubicBezTo>
                    <a:cubicBezTo>
                      <a:pt x="168" y="9"/>
                      <a:pt x="168" y="9"/>
                      <a:pt x="168" y="9"/>
                    </a:cubicBezTo>
                    <a:cubicBezTo>
                      <a:pt x="168" y="9"/>
                      <a:pt x="168" y="9"/>
                      <a:pt x="168" y="9"/>
                    </a:cubicBezTo>
                    <a:cubicBezTo>
                      <a:pt x="168" y="106"/>
                      <a:pt x="168" y="106"/>
                      <a:pt x="168" y="106"/>
                    </a:cubicBezTo>
                    <a:cubicBezTo>
                      <a:pt x="168" y="106"/>
                      <a:pt x="168" y="106"/>
                      <a:pt x="168"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9" name="Freeform 609"/>
              <p:cNvSpPr>
                <a:spLocks/>
              </p:cNvSpPr>
              <p:nvPr/>
            </p:nvSpPr>
            <p:spPr bwMode="auto">
              <a:xfrm>
                <a:off x="4740275" y="4622800"/>
                <a:ext cx="171450" cy="20638"/>
              </a:xfrm>
              <a:custGeom>
                <a:avLst/>
                <a:gdLst>
                  <a:gd name="T0" fmla="*/ 168 w 177"/>
                  <a:gd name="T1" fmla="*/ 0 h 21"/>
                  <a:gd name="T2" fmla="*/ 9 w 177"/>
                  <a:gd name="T3" fmla="*/ 0 h 21"/>
                  <a:gd name="T4" fmla="*/ 0 w 177"/>
                  <a:gd name="T5" fmla="*/ 9 h 21"/>
                  <a:gd name="T6" fmla="*/ 0 w 177"/>
                  <a:gd name="T7" fmla="*/ 20 h 21"/>
                  <a:gd name="T8" fmla="*/ 6 w 177"/>
                  <a:gd name="T9" fmla="*/ 18 h 21"/>
                  <a:gd name="T10" fmla="*/ 170 w 177"/>
                  <a:gd name="T11" fmla="*/ 18 h 21"/>
                  <a:gd name="T12" fmla="*/ 177 w 177"/>
                  <a:gd name="T13" fmla="*/ 21 h 21"/>
                  <a:gd name="T14" fmla="*/ 177 w 177"/>
                  <a:gd name="T15" fmla="*/ 9 h 21"/>
                  <a:gd name="T16" fmla="*/ 168 w 177"/>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21">
                    <a:moveTo>
                      <a:pt x="168" y="0"/>
                    </a:moveTo>
                    <a:cubicBezTo>
                      <a:pt x="9" y="0"/>
                      <a:pt x="9" y="0"/>
                      <a:pt x="9" y="0"/>
                    </a:cubicBezTo>
                    <a:cubicBezTo>
                      <a:pt x="4" y="0"/>
                      <a:pt x="0" y="4"/>
                      <a:pt x="0" y="9"/>
                    </a:cubicBezTo>
                    <a:cubicBezTo>
                      <a:pt x="0" y="20"/>
                      <a:pt x="0" y="20"/>
                      <a:pt x="0" y="20"/>
                    </a:cubicBezTo>
                    <a:cubicBezTo>
                      <a:pt x="2" y="19"/>
                      <a:pt x="4" y="18"/>
                      <a:pt x="6" y="18"/>
                    </a:cubicBezTo>
                    <a:cubicBezTo>
                      <a:pt x="170" y="18"/>
                      <a:pt x="170" y="18"/>
                      <a:pt x="170" y="18"/>
                    </a:cubicBezTo>
                    <a:cubicBezTo>
                      <a:pt x="173" y="18"/>
                      <a:pt x="175" y="19"/>
                      <a:pt x="177" y="21"/>
                    </a:cubicBezTo>
                    <a:cubicBezTo>
                      <a:pt x="177" y="9"/>
                      <a:pt x="177" y="9"/>
                      <a:pt x="177" y="9"/>
                    </a:cubicBezTo>
                    <a:cubicBezTo>
                      <a:pt x="177" y="4"/>
                      <a:pt x="173" y="0"/>
                      <a:pt x="16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0" name="Freeform 610"/>
              <p:cNvSpPr>
                <a:spLocks noEditPoints="1"/>
              </p:cNvSpPr>
              <p:nvPr/>
            </p:nvSpPr>
            <p:spPr bwMode="auto">
              <a:xfrm>
                <a:off x="4816475" y="4679950"/>
                <a:ext cx="52387" cy="52388"/>
              </a:xfrm>
              <a:custGeom>
                <a:avLst/>
                <a:gdLst>
                  <a:gd name="T0" fmla="*/ 48 w 55"/>
                  <a:gd name="T1" fmla="*/ 36 h 54"/>
                  <a:gd name="T2" fmla="*/ 54 w 55"/>
                  <a:gd name="T3" fmla="*/ 31 h 54"/>
                  <a:gd name="T4" fmla="*/ 54 w 55"/>
                  <a:gd name="T5" fmla="*/ 24 h 54"/>
                  <a:gd name="T6" fmla="*/ 48 w 55"/>
                  <a:gd name="T7" fmla="*/ 19 h 54"/>
                  <a:gd name="T8" fmla="*/ 49 w 55"/>
                  <a:gd name="T9" fmla="*/ 11 h 54"/>
                  <a:gd name="T10" fmla="*/ 44 w 55"/>
                  <a:gd name="T11" fmla="*/ 6 h 54"/>
                  <a:gd name="T12" fmla="*/ 36 w 55"/>
                  <a:gd name="T13" fmla="*/ 7 h 54"/>
                  <a:gd name="T14" fmla="*/ 31 w 55"/>
                  <a:gd name="T15" fmla="*/ 0 h 54"/>
                  <a:gd name="T16" fmla="*/ 23 w 55"/>
                  <a:gd name="T17" fmla="*/ 0 h 54"/>
                  <a:gd name="T18" fmla="*/ 19 w 55"/>
                  <a:gd name="T19" fmla="*/ 7 h 54"/>
                  <a:gd name="T20" fmla="*/ 11 w 55"/>
                  <a:gd name="T21" fmla="*/ 6 h 54"/>
                  <a:gd name="T22" fmla="*/ 6 w 55"/>
                  <a:gd name="T23" fmla="*/ 11 h 54"/>
                  <a:gd name="T24" fmla="*/ 7 w 55"/>
                  <a:gd name="T25" fmla="*/ 19 h 54"/>
                  <a:gd name="T26" fmla="*/ 0 w 55"/>
                  <a:gd name="T27" fmla="*/ 24 h 54"/>
                  <a:gd name="T28" fmla="*/ 0 w 55"/>
                  <a:gd name="T29" fmla="*/ 31 h 54"/>
                  <a:gd name="T30" fmla="*/ 7 w 55"/>
                  <a:gd name="T31" fmla="*/ 35 h 54"/>
                  <a:gd name="T32" fmla="*/ 6 w 55"/>
                  <a:gd name="T33" fmla="*/ 43 h 54"/>
                  <a:gd name="T34" fmla="*/ 11 w 55"/>
                  <a:gd name="T35" fmla="*/ 49 h 54"/>
                  <a:gd name="T36" fmla="*/ 19 w 55"/>
                  <a:gd name="T37" fmla="*/ 47 h 54"/>
                  <a:gd name="T38" fmla="*/ 23 w 55"/>
                  <a:gd name="T39" fmla="*/ 54 h 54"/>
                  <a:gd name="T40" fmla="*/ 31 w 55"/>
                  <a:gd name="T41" fmla="*/ 54 h 54"/>
                  <a:gd name="T42" fmla="*/ 36 w 55"/>
                  <a:gd name="T43" fmla="*/ 47 h 54"/>
                  <a:gd name="T44" fmla="*/ 44 w 55"/>
                  <a:gd name="T45" fmla="*/ 49 h 54"/>
                  <a:gd name="T46" fmla="*/ 49 w 55"/>
                  <a:gd name="T47" fmla="*/ 43 h 54"/>
                  <a:gd name="T48" fmla="*/ 48 w 55"/>
                  <a:gd name="T49" fmla="*/ 36 h 54"/>
                  <a:gd name="T50" fmla="*/ 21 w 55"/>
                  <a:gd name="T51" fmla="*/ 42 h 54"/>
                  <a:gd name="T52" fmla="*/ 12 w 55"/>
                  <a:gd name="T53" fmla="*/ 21 h 54"/>
                  <a:gd name="T54" fmla="*/ 34 w 55"/>
                  <a:gd name="T55" fmla="*/ 12 h 54"/>
                  <a:gd name="T56" fmla="*/ 42 w 55"/>
                  <a:gd name="T57" fmla="*/ 34 h 54"/>
                  <a:gd name="T58" fmla="*/ 21 w 55"/>
                  <a:gd name="T59"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5" h="54">
                    <a:moveTo>
                      <a:pt x="48" y="36"/>
                    </a:moveTo>
                    <a:cubicBezTo>
                      <a:pt x="49" y="33"/>
                      <a:pt x="51" y="31"/>
                      <a:pt x="54" y="31"/>
                    </a:cubicBezTo>
                    <a:cubicBezTo>
                      <a:pt x="55" y="28"/>
                      <a:pt x="55" y="26"/>
                      <a:pt x="54" y="24"/>
                    </a:cubicBezTo>
                    <a:cubicBezTo>
                      <a:pt x="51" y="23"/>
                      <a:pt x="49" y="22"/>
                      <a:pt x="48" y="19"/>
                    </a:cubicBezTo>
                    <a:cubicBezTo>
                      <a:pt x="47" y="16"/>
                      <a:pt x="47" y="13"/>
                      <a:pt x="49" y="11"/>
                    </a:cubicBezTo>
                    <a:cubicBezTo>
                      <a:pt x="48" y="9"/>
                      <a:pt x="46" y="7"/>
                      <a:pt x="44" y="6"/>
                    </a:cubicBezTo>
                    <a:cubicBezTo>
                      <a:pt x="42" y="7"/>
                      <a:pt x="39" y="8"/>
                      <a:pt x="36" y="7"/>
                    </a:cubicBezTo>
                    <a:cubicBezTo>
                      <a:pt x="33" y="6"/>
                      <a:pt x="31" y="3"/>
                      <a:pt x="31" y="0"/>
                    </a:cubicBezTo>
                    <a:cubicBezTo>
                      <a:pt x="29" y="0"/>
                      <a:pt x="26" y="0"/>
                      <a:pt x="23" y="0"/>
                    </a:cubicBezTo>
                    <a:cubicBezTo>
                      <a:pt x="23" y="3"/>
                      <a:pt x="21" y="6"/>
                      <a:pt x="19" y="7"/>
                    </a:cubicBezTo>
                    <a:cubicBezTo>
                      <a:pt x="16" y="8"/>
                      <a:pt x="13" y="7"/>
                      <a:pt x="11" y="6"/>
                    </a:cubicBezTo>
                    <a:cubicBezTo>
                      <a:pt x="9" y="7"/>
                      <a:pt x="7" y="9"/>
                      <a:pt x="6" y="11"/>
                    </a:cubicBezTo>
                    <a:cubicBezTo>
                      <a:pt x="7" y="13"/>
                      <a:pt x="8" y="16"/>
                      <a:pt x="7" y="19"/>
                    </a:cubicBezTo>
                    <a:cubicBezTo>
                      <a:pt x="6" y="22"/>
                      <a:pt x="3" y="23"/>
                      <a:pt x="0" y="24"/>
                    </a:cubicBezTo>
                    <a:cubicBezTo>
                      <a:pt x="0" y="26"/>
                      <a:pt x="0" y="28"/>
                      <a:pt x="0" y="31"/>
                    </a:cubicBezTo>
                    <a:cubicBezTo>
                      <a:pt x="3" y="31"/>
                      <a:pt x="6" y="33"/>
                      <a:pt x="7" y="35"/>
                    </a:cubicBezTo>
                    <a:cubicBezTo>
                      <a:pt x="8" y="38"/>
                      <a:pt x="7" y="41"/>
                      <a:pt x="6" y="43"/>
                    </a:cubicBezTo>
                    <a:cubicBezTo>
                      <a:pt x="7" y="45"/>
                      <a:pt x="9" y="47"/>
                      <a:pt x="11" y="49"/>
                    </a:cubicBezTo>
                    <a:cubicBezTo>
                      <a:pt x="13" y="47"/>
                      <a:pt x="16" y="46"/>
                      <a:pt x="19" y="47"/>
                    </a:cubicBezTo>
                    <a:cubicBezTo>
                      <a:pt x="21" y="49"/>
                      <a:pt x="23" y="51"/>
                      <a:pt x="23" y="54"/>
                    </a:cubicBezTo>
                    <a:cubicBezTo>
                      <a:pt x="26" y="54"/>
                      <a:pt x="29" y="54"/>
                      <a:pt x="31" y="54"/>
                    </a:cubicBezTo>
                    <a:cubicBezTo>
                      <a:pt x="32" y="51"/>
                      <a:pt x="33" y="49"/>
                      <a:pt x="36" y="47"/>
                    </a:cubicBezTo>
                    <a:cubicBezTo>
                      <a:pt x="39" y="46"/>
                      <a:pt x="42" y="47"/>
                      <a:pt x="44" y="49"/>
                    </a:cubicBezTo>
                    <a:cubicBezTo>
                      <a:pt x="46" y="47"/>
                      <a:pt x="48" y="45"/>
                      <a:pt x="49" y="43"/>
                    </a:cubicBezTo>
                    <a:cubicBezTo>
                      <a:pt x="47" y="41"/>
                      <a:pt x="47" y="38"/>
                      <a:pt x="48" y="36"/>
                    </a:cubicBezTo>
                    <a:close/>
                    <a:moveTo>
                      <a:pt x="21" y="42"/>
                    </a:moveTo>
                    <a:cubicBezTo>
                      <a:pt x="13" y="39"/>
                      <a:pt x="9" y="29"/>
                      <a:pt x="12" y="21"/>
                    </a:cubicBezTo>
                    <a:cubicBezTo>
                      <a:pt x="16" y="12"/>
                      <a:pt x="25" y="8"/>
                      <a:pt x="34" y="12"/>
                    </a:cubicBezTo>
                    <a:cubicBezTo>
                      <a:pt x="42" y="16"/>
                      <a:pt x="46" y="25"/>
                      <a:pt x="42" y="34"/>
                    </a:cubicBezTo>
                    <a:cubicBezTo>
                      <a:pt x="39" y="42"/>
                      <a:pt x="29" y="46"/>
                      <a:pt x="21"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1" name="Freeform 611"/>
              <p:cNvSpPr>
                <a:spLocks noEditPoints="1"/>
              </p:cNvSpPr>
              <p:nvPr/>
            </p:nvSpPr>
            <p:spPr bwMode="auto">
              <a:xfrm>
                <a:off x="4830763" y="4692650"/>
                <a:ext cx="23812" cy="25400"/>
              </a:xfrm>
              <a:custGeom>
                <a:avLst/>
                <a:gdLst>
                  <a:gd name="T0" fmla="*/ 17 w 25"/>
                  <a:gd name="T1" fmla="*/ 3 h 26"/>
                  <a:gd name="T2" fmla="*/ 2 w 25"/>
                  <a:gd name="T3" fmla="*/ 9 h 26"/>
                  <a:gd name="T4" fmla="*/ 8 w 25"/>
                  <a:gd name="T5" fmla="*/ 23 h 26"/>
                  <a:gd name="T6" fmla="*/ 23 w 25"/>
                  <a:gd name="T7" fmla="*/ 18 h 26"/>
                  <a:gd name="T8" fmla="*/ 17 w 25"/>
                  <a:gd name="T9" fmla="*/ 3 h 26"/>
                  <a:gd name="T10" fmla="*/ 10 w 25"/>
                  <a:gd name="T11" fmla="*/ 18 h 26"/>
                  <a:gd name="T12" fmla="*/ 7 w 25"/>
                  <a:gd name="T13" fmla="*/ 11 h 26"/>
                  <a:gd name="T14" fmla="*/ 15 w 25"/>
                  <a:gd name="T15" fmla="*/ 8 h 26"/>
                  <a:gd name="T16" fmla="*/ 18 w 25"/>
                  <a:gd name="T17" fmla="*/ 15 h 26"/>
                  <a:gd name="T18" fmla="*/ 10 w 25"/>
                  <a:gd name="T19"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6">
                    <a:moveTo>
                      <a:pt x="17" y="3"/>
                    </a:moveTo>
                    <a:cubicBezTo>
                      <a:pt x="11" y="0"/>
                      <a:pt x="4" y="3"/>
                      <a:pt x="2" y="9"/>
                    </a:cubicBezTo>
                    <a:cubicBezTo>
                      <a:pt x="0" y="14"/>
                      <a:pt x="2" y="21"/>
                      <a:pt x="8" y="23"/>
                    </a:cubicBezTo>
                    <a:cubicBezTo>
                      <a:pt x="14" y="26"/>
                      <a:pt x="20" y="23"/>
                      <a:pt x="23" y="18"/>
                    </a:cubicBezTo>
                    <a:cubicBezTo>
                      <a:pt x="25" y="12"/>
                      <a:pt x="22" y="5"/>
                      <a:pt x="17" y="3"/>
                    </a:cubicBezTo>
                    <a:close/>
                    <a:moveTo>
                      <a:pt x="10" y="18"/>
                    </a:moveTo>
                    <a:cubicBezTo>
                      <a:pt x="7" y="17"/>
                      <a:pt x="6" y="14"/>
                      <a:pt x="7" y="11"/>
                    </a:cubicBezTo>
                    <a:cubicBezTo>
                      <a:pt x="8" y="8"/>
                      <a:pt x="12" y="7"/>
                      <a:pt x="15" y="8"/>
                    </a:cubicBezTo>
                    <a:cubicBezTo>
                      <a:pt x="18" y="9"/>
                      <a:pt x="19" y="12"/>
                      <a:pt x="18" y="15"/>
                    </a:cubicBezTo>
                    <a:cubicBezTo>
                      <a:pt x="16" y="18"/>
                      <a:pt x="13" y="20"/>
                      <a:pt x="1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2" name="Freeform 612"/>
              <p:cNvSpPr>
                <a:spLocks noEditPoints="1"/>
              </p:cNvSpPr>
              <p:nvPr/>
            </p:nvSpPr>
            <p:spPr bwMode="auto">
              <a:xfrm>
                <a:off x="4786313" y="4665663"/>
                <a:ext cx="33337" cy="34925"/>
              </a:xfrm>
              <a:custGeom>
                <a:avLst/>
                <a:gdLst>
                  <a:gd name="T0" fmla="*/ 31 w 35"/>
                  <a:gd name="T1" fmla="*/ 24 h 36"/>
                  <a:gd name="T2" fmla="*/ 35 w 35"/>
                  <a:gd name="T3" fmla="*/ 21 h 36"/>
                  <a:gd name="T4" fmla="*/ 35 w 35"/>
                  <a:gd name="T5" fmla="*/ 16 h 36"/>
                  <a:gd name="T6" fmla="*/ 31 w 35"/>
                  <a:gd name="T7" fmla="*/ 13 h 36"/>
                  <a:gd name="T8" fmla="*/ 32 w 35"/>
                  <a:gd name="T9" fmla="*/ 8 h 36"/>
                  <a:gd name="T10" fmla="*/ 28 w 35"/>
                  <a:gd name="T11" fmla="*/ 4 h 36"/>
                  <a:gd name="T12" fmla="*/ 23 w 35"/>
                  <a:gd name="T13" fmla="*/ 5 h 36"/>
                  <a:gd name="T14" fmla="*/ 20 w 35"/>
                  <a:gd name="T15" fmla="*/ 1 h 36"/>
                  <a:gd name="T16" fmla="*/ 15 w 35"/>
                  <a:gd name="T17" fmla="*/ 1 h 36"/>
                  <a:gd name="T18" fmla="*/ 12 w 35"/>
                  <a:gd name="T19" fmla="*/ 5 h 36"/>
                  <a:gd name="T20" fmla="*/ 6 w 35"/>
                  <a:gd name="T21" fmla="*/ 4 h 36"/>
                  <a:gd name="T22" fmla="*/ 3 w 35"/>
                  <a:gd name="T23" fmla="*/ 8 h 36"/>
                  <a:gd name="T24" fmla="*/ 4 w 35"/>
                  <a:gd name="T25" fmla="*/ 13 h 36"/>
                  <a:gd name="T26" fmla="*/ 0 w 35"/>
                  <a:gd name="T27" fmla="*/ 16 h 36"/>
                  <a:gd name="T28" fmla="*/ 0 w 35"/>
                  <a:gd name="T29" fmla="*/ 21 h 36"/>
                  <a:gd name="T30" fmla="*/ 4 w 35"/>
                  <a:gd name="T31" fmla="*/ 24 h 36"/>
                  <a:gd name="T32" fmla="*/ 3 w 35"/>
                  <a:gd name="T33" fmla="*/ 29 h 36"/>
                  <a:gd name="T34" fmla="*/ 6 w 35"/>
                  <a:gd name="T35" fmla="*/ 32 h 36"/>
                  <a:gd name="T36" fmla="*/ 12 w 35"/>
                  <a:gd name="T37" fmla="*/ 32 h 36"/>
                  <a:gd name="T38" fmla="*/ 15 w 35"/>
                  <a:gd name="T39" fmla="*/ 36 h 36"/>
                  <a:gd name="T40" fmla="*/ 20 w 35"/>
                  <a:gd name="T41" fmla="*/ 36 h 36"/>
                  <a:gd name="T42" fmla="*/ 23 w 35"/>
                  <a:gd name="T43" fmla="*/ 32 h 36"/>
                  <a:gd name="T44" fmla="*/ 28 w 35"/>
                  <a:gd name="T45" fmla="*/ 32 h 36"/>
                  <a:gd name="T46" fmla="*/ 32 w 35"/>
                  <a:gd name="T47" fmla="*/ 29 h 36"/>
                  <a:gd name="T48" fmla="*/ 31 w 35"/>
                  <a:gd name="T49" fmla="*/ 24 h 36"/>
                  <a:gd name="T50" fmla="*/ 13 w 35"/>
                  <a:gd name="T51" fmla="*/ 28 h 36"/>
                  <a:gd name="T52" fmla="*/ 7 w 35"/>
                  <a:gd name="T53" fmla="*/ 14 h 36"/>
                  <a:gd name="T54" fmla="*/ 22 w 35"/>
                  <a:gd name="T55" fmla="*/ 8 h 36"/>
                  <a:gd name="T56" fmla="*/ 27 w 35"/>
                  <a:gd name="T57" fmla="*/ 23 h 36"/>
                  <a:gd name="T58" fmla="*/ 13 w 35"/>
                  <a:gd name="T59" fmla="*/ 2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 h="36">
                    <a:moveTo>
                      <a:pt x="31" y="24"/>
                    </a:moveTo>
                    <a:cubicBezTo>
                      <a:pt x="32" y="22"/>
                      <a:pt x="33" y="21"/>
                      <a:pt x="35" y="21"/>
                    </a:cubicBezTo>
                    <a:cubicBezTo>
                      <a:pt x="35" y="19"/>
                      <a:pt x="35" y="18"/>
                      <a:pt x="35" y="16"/>
                    </a:cubicBezTo>
                    <a:cubicBezTo>
                      <a:pt x="33" y="16"/>
                      <a:pt x="32" y="15"/>
                      <a:pt x="31" y="13"/>
                    </a:cubicBezTo>
                    <a:cubicBezTo>
                      <a:pt x="30" y="11"/>
                      <a:pt x="30" y="9"/>
                      <a:pt x="32" y="8"/>
                    </a:cubicBezTo>
                    <a:cubicBezTo>
                      <a:pt x="31" y="6"/>
                      <a:pt x="30" y="5"/>
                      <a:pt x="28" y="4"/>
                    </a:cubicBezTo>
                    <a:cubicBezTo>
                      <a:pt x="27" y="5"/>
                      <a:pt x="25" y="6"/>
                      <a:pt x="23" y="5"/>
                    </a:cubicBezTo>
                    <a:cubicBezTo>
                      <a:pt x="21" y="4"/>
                      <a:pt x="20" y="3"/>
                      <a:pt x="20" y="1"/>
                    </a:cubicBezTo>
                    <a:cubicBezTo>
                      <a:pt x="18" y="0"/>
                      <a:pt x="16" y="0"/>
                      <a:pt x="15" y="1"/>
                    </a:cubicBezTo>
                    <a:cubicBezTo>
                      <a:pt x="15" y="3"/>
                      <a:pt x="13" y="4"/>
                      <a:pt x="12" y="5"/>
                    </a:cubicBezTo>
                    <a:cubicBezTo>
                      <a:pt x="10" y="6"/>
                      <a:pt x="8" y="5"/>
                      <a:pt x="6" y="4"/>
                    </a:cubicBezTo>
                    <a:cubicBezTo>
                      <a:pt x="5" y="5"/>
                      <a:pt x="4" y="6"/>
                      <a:pt x="3" y="8"/>
                    </a:cubicBezTo>
                    <a:cubicBezTo>
                      <a:pt x="4" y="9"/>
                      <a:pt x="5" y="11"/>
                      <a:pt x="4" y="13"/>
                    </a:cubicBezTo>
                    <a:cubicBezTo>
                      <a:pt x="3" y="15"/>
                      <a:pt x="2" y="16"/>
                      <a:pt x="0" y="16"/>
                    </a:cubicBezTo>
                    <a:cubicBezTo>
                      <a:pt x="0" y="18"/>
                      <a:pt x="0" y="19"/>
                      <a:pt x="0" y="21"/>
                    </a:cubicBezTo>
                    <a:cubicBezTo>
                      <a:pt x="2" y="21"/>
                      <a:pt x="3" y="22"/>
                      <a:pt x="4" y="24"/>
                    </a:cubicBezTo>
                    <a:cubicBezTo>
                      <a:pt x="5" y="26"/>
                      <a:pt x="4" y="28"/>
                      <a:pt x="3" y="29"/>
                    </a:cubicBezTo>
                    <a:cubicBezTo>
                      <a:pt x="4" y="30"/>
                      <a:pt x="5" y="31"/>
                      <a:pt x="6" y="32"/>
                    </a:cubicBezTo>
                    <a:cubicBezTo>
                      <a:pt x="8" y="31"/>
                      <a:pt x="10" y="31"/>
                      <a:pt x="12" y="32"/>
                    </a:cubicBezTo>
                    <a:cubicBezTo>
                      <a:pt x="13" y="32"/>
                      <a:pt x="15" y="34"/>
                      <a:pt x="15" y="36"/>
                    </a:cubicBezTo>
                    <a:cubicBezTo>
                      <a:pt x="17" y="36"/>
                      <a:pt x="18" y="36"/>
                      <a:pt x="20" y="36"/>
                    </a:cubicBezTo>
                    <a:cubicBezTo>
                      <a:pt x="20" y="34"/>
                      <a:pt x="21" y="32"/>
                      <a:pt x="23" y="32"/>
                    </a:cubicBezTo>
                    <a:cubicBezTo>
                      <a:pt x="25" y="31"/>
                      <a:pt x="27" y="31"/>
                      <a:pt x="28" y="32"/>
                    </a:cubicBezTo>
                    <a:cubicBezTo>
                      <a:pt x="29" y="31"/>
                      <a:pt x="31" y="30"/>
                      <a:pt x="32" y="29"/>
                    </a:cubicBezTo>
                    <a:cubicBezTo>
                      <a:pt x="30" y="28"/>
                      <a:pt x="30" y="26"/>
                      <a:pt x="31" y="24"/>
                    </a:cubicBezTo>
                    <a:close/>
                    <a:moveTo>
                      <a:pt x="13" y="28"/>
                    </a:moveTo>
                    <a:cubicBezTo>
                      <a:pt x="8" y="26"/>
                      <a:pt x="5" y="20"/>
                      <a:pt x="7" y="14"/>
                    </a:cubicBezTo>
                    <a:cubicBezTo>
                      <a:pt x="10" y="9"/>
                      <a:pt x="16" y="6"/>
                      <a:pt x="22" y="8"/>
                    </a:cubicBezTo>
                    <a:cubicBezTo>
                      <a:pt x="27" y="11"/>
                      <a:pt x="30" y="17"/>
                      <a:pt x="27" y="23"/>
                    </a:cubicBezTo>
                    <a:cubicBezTo>
                      <a:pt x="25" y="28"/>
                      <a:pt x="19" y="31"/>
                      <a:pt x="1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3" name="Freeform 613"/>
              <p:cNvSpPr>
                <a:spLocks noEditPoints="1"/>
              </p:cNvSpPr>
              <p:nvPr/>
            </p:nvSpPr>
            <p:spPr bwMode="auto">
              <a:xfrm>
                <a:off x="4794250" y="4675188"/>
                <a:ext cx="17462" cy="15875"/>
              </a:xfrm>
              <a:custGeom>
                <a:avLst/>
                <a:gdLst>
                  <a:gd name="T0" fmla="*/ 11 w 17"/>
                  <a:gd name="T1" fmla="*/ 2 h 17"/>
                  <a:gd name="T2" fmla="*/ 2 w 17"/>
                  <a:gd name="T3" fmla="*/ 5 h 17"/>
                  <a:gd name="T4" fmla="*/ 5 w 17"/>
                  <a:gd name="T5" fmla="*/ 15 h 17"/>
                  <a:gd name="T6" fmla="*/ 15 w 17"/>
                  <a:gd name="T7" fmla="*/ 11 h 17"/>
                  <a:gd name="T8" fmla="*/ 11 w 17"/>
                  <a:gd name="T9" fmla="*/ 2 h 17"/>
                  <a:gd name="T10" fmla="*/ 7 w 17"/>
                  <a:gd name="T11" fmla="*/ 12 h 17"/>
                  <a:gd name="T12" fmla="*/ 5 w 17"/>
                  <a:gd name="T13" fmla="*/ 7 h 17"/>
                  <a:gd name="T14" fmla="*/ 10 w 17"/>
                  <a:gd name="T15" fmla="*/ 5 h 17"/>
                  <a:gd name="T16" fmla="*/ 12 w 17"/>
                  <a:gd name="T17" fmla="*/ 10 h 17"/>
                  <a:gd name="T18" fmla="*/ 7 w 17"/>
                  <a:gd name="T19"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7">
                    <a:moveTo>
                      <a:pt x="11" y="2"/>
                    </a:moveTo>
                    <a:cubicBezTo>
                      <a:pt x="7" y="0"/>
                      <a:pt x="3" y="2"/>
                      <a:pt x="2" y="5"/>
                    </a:cubicBezTo>
                    <a:cubicBezTo>
                      <a:pt x="0" y="9"/>
                      <a:pt x="2" y="14"/>
                      <a:pt x="5" y="15"/>
                    </a:cubicBezTo>
                    <a:cubicBezTo>
                      <a:pt x="9" y="17"/>
                      <a:pt x="14" y="15"/>
                      <a:pt x="15" y="11"/>
                    </a:cubicBezTo>
                    <a:cubicBezTo>
                      <a:pt x="17" y="7"/>
                      <a:pt x="15" y="3"/>
                      <a:pt x="11" y="2"/>
                    </a:cubicBezTo>
                    <a:close/>
                    <a:moveTo>
                      <a:pt x="7" y="12"/>
                    </a:moveTo>
                    <a:cubicBezTo>
                      <a:pt x="5" y="11"/>
                      <a:pt x="4" y="9"/>
                      <a:pt x="5" y="7"/>
                    </a:cubicBezTo>
                    <a:cubicBezTo>
                      <a:pt x="6" y="5"/>
                      <a:pt x="8" y="4"/>
                      <a:pt x="10" y="5"/>
                    </a:cubicBezTo>
                    <a:cubicBezTo>
                      <a:pt x="12" y="6"/>
                      <a:pt x="13" y="8"/>
                      <a:pt x="12" y="10"/>
                    </a:cubicBezTo>
                    <a:cubicBezTo>
                      <a:pt x="11" y="12"/>
                      <a:pt x="9" y="13"/>
                      <a:pt x="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4" name="Freeform 614"/>
              <p:cNvSpPr>
                <a:spLocks noEditPoints="1"/>
              </p:cNvSpPr>
              <p:nvPr/>
            </p:nvSpPr>
            <p:spPr bwMode="auto">
              <a:xfrm>
                <a:off x="4540250" y="4003675"/>
                <a:ext cx="176212" cy="187325"/>
              </a:xfrm>
              <a:custGeom>
                <a:avLst/>
                <a:gdLst>
                  <a:gd name="T0" fmla="*/ 183 w 183"/>
                  <a:gd name="T1" fmla="*/ 77 h 193"/>
                  <a:gd name="T2" fmla="*/ 107 w 183"/>
                  <a:gd name="T3" fmla="*/ 122 h 193"/>
                  <a:gd name="T4" fmla="*/ 7 w 183"/>
                  <a:gd name="T5" fmla="*/ 52 h 193"/>
                  <a:gd name="T6" fmla="*/ 2 w 183"/>
                  <a:gd name="T7" fmla="*/ 55 h 193"/>
                  <a:gd name="T8" fmla="*/ 1 w 183"/>
                  <a:gd name="T9" fmla="*/ 57 h 193"/>
                  <a:gd name="T10" fmla="*/ 0 w 183"/>
                  <a:gd name="T11" fmla="*/ 59 h 193"/>
                  <a:gd name="T12" fmla="*/ 0 w 183"/>
                  <a:gd name="T13" fmla="*/ 80 h 193"/>
                  <a:gd name="T14" fmla="*/ 1 w 183"/>
                  <a:gd name="T15" fmla="*/ 82 h 193"/>
                  <a:gd name="T16" fmla="*/ 4 w 183"/>
                  <a:gd name="T17" fmla="*/ 85 h 193"/>
                  <a:gd name="T18" fmla="*/ 8 w 183"/>
                  <a:gd name="T19" fmla="*/ 84 h 193"/>
                  <a:gd name="T20" fmla="*/ 21 w 183"/>
                  <a:gd name="T21" fmla="*/ 106 h 193"/>
                  <a:gd name="T22" fmla="*/ 15 w 183"/>
                  <a:gd name="T23" fmla="*/ 74 h 193"/>
                  <a:gd name="T24" fmla="*/ 6 w 183"/>
                  <a:gd name="T25" fmla="*/ 82 h 193"/>
                  <a:gd name="T26" fmla="*/ 4 w 183"/>
                  <a:gd name="T27" fmla="*/ 82 h 193"/>
                  <a:gd name="T28" fmla="*/ 3 w 183"/>
                  <a:gd name="T29" fmla="*/ 81 h 193"/>
                  <a:gd name="T30" fmla="*/ 3 w 183"/>
                  <a:gd name="T31" fmla="*/ 79 h 193"/>
                  <a:gd name="T32" fmla="*/ 3 w 183"/>
                  <a:gd name="T33" fmla="*/ 59 h 193"/>
                  <a:gd name="T34" fmla="*/ 4 w 183"/>
                  <a:gd name="T35" fmla="*/ 57 h 193"/>
                  <a:gd name="T36" fmla="*/ 15 w 183"/>
                  <a:gd name="T37" fmla="*/ 55 h 193"/>
                  <a:gd name="T38" fmla="*/ 82 w 183"/>
                  <a:gd name="T39" fmla="*/ 115 h 193"/>
                  <a:gd name="T40" fmla="*/ 82 w 183"/>
                  <a:gd name="T41" fmla="*/ 104 h 193"/>
                  <a:gd name="T42" fmla="*/ 82 w 183"/>
                  <a:gd name="T43" fmla="*/ 104 h 193"/>
                  <a:gd name="T44" fmla="*/ 90 w 183"/>
                  <a:gd name="T45" fmla="*/ 131 h 193"/>
                  <a:gd name="T46" fmla="*/ 87 w 183"/>
                  <a:gd name="T47" fmla="*/ 131 h 193"/>
                  <a:gd name="T48" fmla="*/ 86 w 183"/>
                  <a:gd name="T49" fmla="*/ 130 h 193"/>
                  <a:gd name="T50" fmla="*/ 86 w 183"/>
                  <a:gd name="T51" fmla="*/ 129 h 193"/>
                  <a:gd name="T52" fmla="*/ 85 w 183"/>
                  <a:gd name="T53" fmla="*/ 108 h 193"/>
                  <a:gd name="T54" fmla="*/ 86 w 183"/>
                  <a:gd name="T55" fmla="*/ 107 h 193"/>
                  <a:gd name="T56" fmla="*/ 87 w 183"/>
                  <a:gd name="T57" fmla="*/ 106 h 193"/>
                  <a:gd name="T58" fmla="*/ 91 w 183"/>
                  <a:gd name="T59" fmla="*/ 124 h 193"/>
                  <a:gd name="T60" fmla="*/ 3 w 183"/>
                  <a:gd name="T61" fmla="*/ 113 h 193"/>
                  <a:gd name="T62" fmla="*/ 1 w 183"/>
                  <a:gd name="T63" fmla="*/ 115 h 193"/>
                  <a:gd name="T64" fmla="*/ 0 w 183"/>
                  <a:gd name="T65" fmla="*/ 117 h 193"/>
                  <a:gd name="T66" fmla="*/ 0 w 183"/>
                  <a:gd name="T67" fmla="*/ 138 h 193"/>
                  <a:gd name="T68" fmla="*/ 1 w 183"/>
                  <a:gd name="T69" fmla="*/ 141 h 193"/>
                  <a:gd name="T70" fmla="*/ 3 w 183"/>
                  <a:gd name="T71" fmla="*/ 143 h 193"/>
                  <a:gd name="T72" fmla="*/ 7 w 183"/>
                  <a:gd name="T73" fmla="*/ 144 h 193"/>
                  <a:gd name="T74" fmla="*/ 14 w 183"/>
                  <a:gd name="T75" fmla="*/ 140 h 193"/>
                  <a:gd name="T76" fmla="*/ 83 w 183"/>
                  <a:gd name="T77" fmla="*/ 188 h 193"/>
                  <a:gd name="T78" fmla="*/ 83 w 183"/>
                  <a:gd name="T79" fmla="*/ 190 h 193"/>
                  <a:gd name="T80" fmla="*/ 87 w 183"/>
                  <a:gd name="T81" fmla="*/ 193 h 193"/>
                  <a:gd name="T82" fmla="*/ 90 w 183"/>
                  <a:gd name="T83" fmla="*/ 193 h 193"/>
                  <a:gd name="T84" fmla="*/ 100 w 183"/>
                  <a:gd name="T85" fmla="*/ 191 h 193"/>
                  <a:gd name="T86" fmla="*/ 85 w 183"/>
                  <a:gd name="T87" fmla="*/ 167 h 193"/>
                  <a:gd name="T88" fmla="*/ 86 w 183"/>
                  <a:gd name="T89" fmla="*/ 166 h 193"/>
                  <a:gd name="T90" fmla="*/ 87 w 183"/>
                  <a:gd name="T91" fmla="*/ 165 h 193"/>
                  <a:gd name="T92" fmla="*/ 96 w 183"/>
                  <a:gd name="T93" fmla="*/ 166 h 193"/>
                  <a:gd name="T94" fmla="*/ 96 w 183"/>
                  <a:gd name="T95" fmla="*/ 186 h 193"/>
                  <a:gd name="T96" fmla="*/ 88 w 183"/>
                  <a:gd name="T97" fmla="*/ 190 h 193"/>
                  <a:gd name="T98" fmla="*/ 86 w 183"/>
                  <a:gd name="T99" fmla="*/ 189 h 193"/>
                  <a:gd name="T100" fmla="*/ 86 w 183"/>
                  <a:gd name="T101" fmla="*/ 188 h 193"/>
                  <a:gd name="T102" fmla="*/ 85 w 183"/>
                  <a:gd name="T103" fmla="*/ 167 h 193"/>
                  <a:gd name="T104" fmla="*/ 57 w 183"/>
                  <a:gd name="T105" fmla="*/ 141 h 193"/>
                  <a:gd name="T106" fmla="*/ 57 w 183"/>
                  <a:gd name="T107" fmla="*/ 152 h 193"/>
                  <a:gd name="T108" fmla="*/ 11 w 183"/>
                  <a:gd name="T109" fmla="*/ 132 h 193"/>
                  <a:gd name="T110" fmla="*/ 7 w 183"/>
                  <a:gd name="T111" fmla="*/ 141 h 193"/>
                  <a:gd name="T112" fmla="*/ 4 w 183"/>
                  <a:gd name="T113" fmla="*/ 141 h 193"/>
                  <a:gd name="T114" fmla="*/ 3 w 183"/>
                  <a:gd name="T115" fmla="*/ 140 h 193"/>
                  <a:gd name="T116" fmla="*/ 3 w 183"/>
                  <a:gd name="T117" fmla="*/ 138 h 193"/>
                  <a:gd name="T118" fmla="*/ 3 w 183"/>
                  <a:gd name="T119" fmla="*/ 118 h 193"/>
                  <a:gd name="T120" fmla="*/ 4 w 183"/>
                  <a:gd name="T121" fmla="*/ 116 h 193"/>
                  <a:gd name="T122" fmla="*/ 11 w 183"/>
                  <a:gd name="T123" fmla="*/ 11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3" h="193">
                    <a:moveTo>
                      <a:pt x="101" y="191"/>
                    </a:moveTo>
                    <a:cubicBezTo>
                      <a:pt x="183" y="134"/>
                      <a:pt x="183" y="134"/>
                      <a:pt x="183" y="134"/>
                    </a:cubicBezTo>
                    <a:cubicBezTo>
                      <a:pt x="183" y="106"/>
                      <a:pt x="183" y="106"/>
                      <a:pt x="183" y="106"/>
                    </a:cubicBezTo>
                    <a:cubicBezTo>
                      <a:pt x="159" y="92"/>
                      <a:pt x="159" y="92"/>
                      <a:pt x="159" y="92"/>
                    </a:cubicBezTo>
                    <a:cubicBezTo>
                      <a:pt x="183" y="77"/>
                      <a:pt x="183" y="77"/>
                      <a:pt x="183" y="77"/>
                    </a:cubicBezTo>
                    <a:cubicBezTo>
                      <a:pt x="183" y="47"/>
                      <a:pt x="183" y="47"/>
                      <a:pt x="183" y="47"/>
                    </a:cubicBezTo>
                    <a:cubicBezTo>
                      <a:pt x="102" y="0"/>
                      <a:pt x="102" y="0"/>
                      <a:pt x="102" y="0"/>
                    </a:cubicBezTo>
                    <a:cubicBezTo>
                      <a:pt x="21" y="47"/>
                      <a:pt x="21" y="47"/>
                      <a:pt x="21" y="47"/>
                    </a:cubicBezTo>
                    <a:cubicBezTo>
                      <a:pt x="107" y="96"/>
                      <a:pt x="107" y="96"/>
                      <a:pt x="107" y="96"/>
                    </a:cubicBezTo>
                    <a:cubicBezTo>
                      <a:pt x="107" y="122"/>
                      <a:pt x="107" y="122"/>
                      <a:pt x="107" y="122"/>
                    </a:cubicBezTo>
                    <a:cubicBezTo>
                      <a:pt x="101" y="132"/>
                      <a:pt x="101" y="132"/>
                      <a:pt x="101" y="132"/>
                    </a:cubicBezTo>
                    <a:cubicBezTo>
                      <a:pt x="101" y="99"/>
                      <a:pt x="101" y="99"/>
                      <a:pt x="101" y="99"/>
                    </a:cubicBezTo>
                    <a:cubicBezTo>
                      <a:pt x="67" y="80"/>
                      <a:pt x="67" y="80"/>
                      <a:pt x="67" y="80"/>
                    </a:cubicBezTo>
                    <a:cubicBezTo>
                      <a:pt x="7" y="46"/>
                      <a:pt x="7" y="46"/>
                      <a:pt x="7" y="46"/>
                    </a:cubicBezTo>
                    <a:cubicBezTo>
                      <a:pt x="7" y="52"/>
                      <a:pt x="7" y="52"/>
                      <a:pt x="7" y="52"/>
                    </a:cubicBezTo>
                    <a:cubicBezTo>
                      <a:pt x="3" y="54"/>
                      <a:pt x="3" y="54"/>
                      <a:pt x="3" y="54"/>
                    </a:cubicBezTo>
                    <a:cubicBezTo>
                      <a:pt x="3" y="55"/>
                      <a:pt x="3" y="55"/>
                      <a:pt x="3" y="55"/>
                    </a:cubicBezTo>
                    <a:cubicBezTo>
                      <a:pt x="3" y="55"/>
                      <a:pt x="3" y="55"/>
                      <a:pt x="3" y="55"/>
                    </a:cubicBezTo>
                    <a:cubicBezTo>
                      <a:pt x="3" y="55"/>
                      <a:pt x="2" y="55"/>
                      <a:pt x="2" y="55"/>
                    </a:cubicBezTo>
                    <a:cubicBezTo>
                      <a:pt x="2" y="55"/>
                      <a:pt x="2" y="55"/>
                      <a:pt x="2" y="55"/>
                    </a:cubicBezTo>
                    <a:cubicBezTo>
                      <a:pt x="2" y="55"/>
                      <a:pt x="2" y="56"/>
                      <a:pt x="2" y="56"/>
                    </a:cubicBezTo>
                    <a:cubicBezTo>
                      <a:pt x="1" y="56"/>
                      <a:pt x="1" y="56"/>
                      <a:pt x="1" y="56"/>
                    </a:cubicBezTo>
                    <a:cubicBezTo>
                      <a:pt x="1" y="56"/>
                      <a:pt x="1" y="56"/>
                      <a:pt x="1" y="56"/>
                    </a:cubicBezTo>
                    <a:cubicBezTo>
                      <a:pt x="1" y="57"/>
                      <a:pt x="1" y="57"/>
                      <a:pt x="1" y="57"/>
                    </a:cubicBezTo>
                    <a:cubicBezTo>
                      <a:pt x="1" y="57"/>
                      <a:pt x="1" y="57"/>
                      <a:pt x="1" y="57"/>
                    </a:cubicBezTo>
                    <a:cubicBezTo>
                      <a:pt x="1" y="57"/>
                      <a:pt x="1" y="57"/>
                      <a:pt x="1" y="57"/>
                    </a:cubicBezTo>
                    <a:cubicBezTo>
                      <a:pt x="1" y="57"/>
                      <a:pt x="0" y="57"/>
                      <a:pt x="0" y="58"/>
                    </a:cubicBezTo>
                    <a:cubicBezTo>
                      <a:pt x="0" y="58"/>
                      <a:pt x="0" y="58"/>
                      <a:pt x="0" y="58"/>
                    </a:cubicBezTo>
                    <a:cubicBezTo>
                      <a:pt x="0" y="58"/>
                      <a:pt x="0" y="58"/>
                      <a:pt x="0" y="59"/>
                    </a:cubicBezTo>
                    <a:cubicBezTo>
                      <a:pt x="0" y="59"/>
                      <a:pt x="0" y="59"/>
                      <a:pt x="0" y="59"/>
                    </a:cubicBezTo>
                    <a:cubicBezTo>
                      <a:pt x="0" y="59"/>
                      <a:pt x="0" y="59"/>
                      <a:pt x="0" y="59"/>
                    </a:cubicBezTo>
                    <a:cubicBezTo>
                      <a:pt x="0" y="79"/>
                      <a:pt x="0" y="79"/>
                      <a:pt x="0" y="79"/>
                    </a:cubicBezTo>
                    <a:cubicBezTo>
                      <a:pt x="0" y="80"/>
                      <a:pt x="0" y="80"/>
                      <a:pt x="0" y="80"/>
                    </a:cubicBezTo>
                    <a:cubicBezTo>
                      <a:pt x="0" y="80"/>
                      <a:pt x="0" y="80"/>
                      <a:pt x="0" y="80"/>
                    </a:cubicBezTo>
                    <a:cubicBezTo>
                      <a:pt x="0" y="80"/>
                      <a:pt x="0" y="80"/>
                      <a:pt x="0" y="80"/>
                    </a:cubicBezTo>
                    <a:cubicBezTo>
                      <a:pt x="0" y="80"/>
                      <a:pt x="0" y="81"/>
                      <a:pt x="0" y="81"/>
                    </a:cubicBezTo>
                    <a:cubicBezTo>
                      <a:pt x="0" y="81"/>
                      <a:pt x="0" y="81"/>
                      <a:pt x="0" y="81"/>
                    </a:cubicBezTo>
                    <a:cubicBezTo>
                      <a:pt x="0" y="82"/>
                      <a:pt x="1" y="82"/>
                      <a:pt x="1" y="82"/>
                    </a:cubicBezTo>
                    <a:cubicBezTo>
                      <a:pt x="1" y="82"/>
                      <a:pt x="1" y="82"/>
                      <a:pt x="1" y="82"/>
                    </a:cubicBezTo>
                    <a:cubicBezTo>
                      <a:pt x="1" y="82"/>
                      <a:pt x="1" y="82"/>
                      <a:pt x="1" y="82"/>
                    </a:cubicBezTo>
                    <a:cubicBezTo>
                      <a:pt x="1" y="82"/>
                      <a:pt x="1" y="82"/>
                      <a:pt x="1" y="82"/>
                    </a:cubicBezTo>
                    <a:cubicBezTo>
                      <a:pt x="1" y="83"/>
                      <a:pt x="1" y="83"/>
                      <a:pt x="2" y="83"/>
                    </a:cubicBezTo>
                    <a:cubicBezTo>
                      <a:pt x="2" y="84"/>
                      <a:pt x="2" y="84"/>
                      <a:pt x="3" y="84"/>
                    </a:cubicBezTo>
                    <a:cubicBezTo>
                      <a:pt x="3" y="84"/>
                      <a:pt x="3" y="84"/>
                      <a:pt x="3" y="84"/>
                    </a:cubicBezTo>
                    <a:cubicBezTo>
                      <a:pt x="3" y="85"/>
                      <a:pt x="4" y="85"/>
                      <a:pt x="4" y="85"/>
                    </a:cubicBezTo>
                    <a:cubicBezTo>
                      <a:pt x="4" y="85"/>
                      <a:pt x="4" y="85"/>
                      <a:pt x="4" y="85"/>
                    </a:cubicBezTo>
                    <a:cubicBezTo>
                      <a:pt x="5" y="85"/>
                      <a:pt x="5" y="85"/>
                      <a:pt x="6" y="85"/>
                    </a:cubicBezTo>
                    <a:cubicBezTo>
                      <a:pt x="6" y="85"/>
                      <a:pt x="7" y="85"/>
                      <a:pt x="7" y="85"/>
                    </a:cubicBezTo>
                    <a:cubicBezTo>
                      <a:pt x="7" y="85"/>
                      <a:pt x="7" y="85"/>
                      <a:pt x="7" y="85"/>
                    </a:cubicBezTo>
                    <a:cubicBezTo>
                      <a:pt x="8" y="85"/>
                      <a:pt x="8" y="85"/>
                      <a:pt x="8" y="84"/>
                    </a:cubicBezTo>
                    <a:cubicBezTo>
                      <a:pt x="9" y="84"/>
                      <a:pt x="9" y="84"/>
                      <a:pt x="9" y="84"/>
                    </a:cubicBezTo>
                    <a:cubicBezTo>
                      <a:pt x="9" y="84"/>
                      <a:pt x="9" y="84"/>
                      <a:pt x="9" y="84"/>
                    </a:cubicBezTo>
                    <a:cubicBezTo>
                      <a:pt x="14" y="82"/>
                      <a:pt x="14" y="82"/>
                      <a:pt x="14" y="82"/>
                    </a:cubicBezTo>
                    <a:cubicBezTo>
                      <a:pt x="38" y="96"/>
                      <a:pt x="38" y="96"/>
                      <a:pt x="38" y="96"/>
                    </a:cubicBezTo>
                    <a:cubicBezTo>
                      <a:pt x="21" y="106"/>
                      <a:pt x="21" y="106"/>
                      <a:pt x="21" y="106"/>
                    </a:cubicBezTo>
                    <a:cubicBezTo>
                      <a:pt x="107" y="155"/>
                      <a:pt x="107" y="155"/>
                      <a:pt x="107" y="155"/>
                    </a:cubicBezTo>
                    <a:cubicBezTo>
                      <a:pt x="107" y="180"/>
                      <a:pt x="107" y="180"/>
                      <a:pt x="107" y="180"/>
                    </a:cubicBezTo>
                    <a:lnTo>
                      <a:pt x="101" y="191"/>
                    </a:lnTo>
                    <a:close/>
                    <a:moveTo>
                      <a:pt x="11" y="73"/>
                    </a:moveTo>
                    <a:cubicBezTo>
                      <a:pt x="12" y="72"/>
                      <a:pt x="14" y="73"/>
                      <a:pt x="15" y="74"/>
                    </a:cubicBezTo>
                    <a:cubicBezTo>
                      <a:pt x="16" y="76"/>
                      <a:pt x="15" y="78"/>
                      <a:pt x="14" y="78"/>
                    </a:cubicBezTo>
                    <a:cubicBezTo>
                      <a:pt x="7" y="82"/>
                      <a:pt x="7" y="82"/>
                      <a:pt x="7" y="82"/>
                    </a:cubicBezTo>
                    <a:cubicBezTo>
                      <a:pt x="7" y="82"/>
                      <a:pt x="7" y="82"/>
                      <a:pt x="7" y="82"/>
                    </a:cubicBezTo>
                    <a:cubicBezTo>
                      <a:pt x="7" y="82"/>
                      <a:pt x="7" y="82"/>
                      <a:pt x="7" y="82"/>
                    </a:cubicBezTo>
                    <a:cubicBezTo>
                      <a:pt x="7" y="82"/>
                      <a:pt x="6" y="82"/>
                      <a:pt x="6" y="82"/>
                    </a:cubicBezTo>
                    <a:cubicBezTo>
                      <a:pt x="6" y="82"/>
                      <a:pt x="6" y="82"/>
                      <a:pt x="6" y="82"/>
                    </a:cubicBezTo>
                    <a:cubicBezTo>
                      <a:pt x="6" y="82"/>
                      <a:pt x="5" y="82"/>
                      <a:pt x="5" y="82"/>
                    </a:cubicBezTo>
                    <a:cubicBezTo>
                      <a:pt x="5" y="82"/>
                      <a:pt x="5" y="82"/>
                      <a:pt x="5" y="82"/>
                    </a:cubicBezTo>
                    <a:cubicBezTo>
                      <a:pt x="5" y="82"/>
                      <a:pt x="5" y="82"/>
                      <a:pt x="4" y="82"/>
                    </a:cubicBezTo>
                    <a:cubicBezTo>
                      <a:pt x="4" y="82"/>
                      <a:pt x="4" y="82"/>
                      <a:pt x="4" y="82"/>
                    </a:cubicBezTo>
                    <a:cubicBezTo>
                      <a:pt x="4" y="82"/>
                      <a:pt x="4" y="82"/>
                      <a:pt x="4" y="81"/>
                    </a:cubicBezTo>
                    <a:cubicBezTo>
                      <a:pt x="4" y="81"/>
                      <a:pt x="4" y="81"/>
                      <a:pt x="4" y="81"/>
                    </a:cubicBezTo>
                    <a:cubicBezTo>
                      <a:pt x="4" y="81"/>
                      <a:pt x="3" y="81"/>
                      <a:pt x="3" y="81"/>
                    </a:cubicBezTo>
                    <a:cubicBezTo>
                      <a:pt x="3" y="81"/>
                      <a:pt x="3" y="81"/>
                      <a:pt x="3" y="81"/>
                    </a:cubicBezTo>
                    <a:cubicBezTo>
                      <a:pt x="3" y="81"/>
                      <a:pt x="3" y="81"/>
                      <a:pt x="3" y="81"/>
                    </a:cubicBezTo>
                    <a:cubicBezTo>
                      <a:pt x="3" y="81"/>
                      <a:pt x="3" y="80"/>
                      <a:pt x="3" y="80"/>
                    </a:cubicBezTo>
                    <a:cubicBezTo>
                      <a:pt x="3" y="80"/>
                      <a:pt x="3" y="80"/>
                      <a:pt x="3" y="80"/>
                    </a:cubicBezTo>
                    <a:cubicBezTo>
                      <a:pt x="3" y="80"/>
                      <a:pt x="3" y="80"/>
                      <a:pt x="3" y="80"/>
                    </a:cubicBezTo>
                    <a:cubicBezTo>
                      <a:pt x="3" y="80"/>
                      <a:pt x="3" y="80"/>
                      <a:pt x="3" y="79"/>
                    </a:cubicBezTo>
                    <a:cubicBezTo>
                      <a:pt x="3" y="79"/>
                      <a:pt x="3" y="79"/>
                      <a:pt x="3" y="79"/>
                    </a:cubicBezTo>
                    <a:cubicBezTo>
                      <a:pt x="3" y="60"/>
                      <a:pt x="3" y="60"/>
                      <a:pt x="3" y="60"/>
                    </a:cubicBezTo>
                    <a:cubicBezTo>
                      <a:pt x="3" y="59"/>
                      <a:pt x="3" y="59"/>
                      <a:pt x="3" y="59"/>
                    </a:cubicBezTo>
                    <a:cubicBezTo>
                      <a:pt x="3" y="59"/>
                      <a:pt x="3" y="59"/>
                      <a:pt x="3" y="59"/>
                    </a:cubicBezTo>
                    <a:cubicBezTo>
                      <a:pt x="3" y="59"/>
                      <a:pt x="3" y="59"/>
                      <a:pt x="3" y="59"/>
                    </a:cubicBezTo>
                    <a:cubicBezTo>
                      <a:pt x="3" y="59"/>
                      <a:pt x="3" y="59"/>
                      <a:pt x="3" y="59"/>
                    </a:cubicBezTo>
                    <a:cubicBezTo>
                      <a:pt x="3" y="58"/>
                      <a:pt x="3" y="58"/>
                      <a:pt x="3" y="58"/>
                    </a:cubicBezTo>
                    <a:cubicBezTo>
                      <a:pt x="3" y="58"/>
                      <a:pt x="3" y="58"/>
                      <a:pt x="3" y="58"/>
                    </a:cubicBezTo>
                    <a:cubicBezTo>
                      <a:pt x="3" y="58"/>
                      <a:pt x="3" y="58"/>
                      <a:pt x="3" y="58"/>
                    </a:cubicBezTo>
                    <a:cubicBezTo>
                      <a:pt x="4" y="58"/>
                      <a:pt x="4" y="58"/>
                      <a:pt x="4" y="58"/>
                    </a:cubicBezTo>
                    <a:cubicBezTo>
                      <a:pt x="4" y="58"/>
                      <a:pt x="4" y="57"/>
                      <a:pt x="4" y="57"/>
                    </a:cubicBezTo>
                    <a:cubicBezTo>
                      <a:pt x="4" y="57"/>
                      <a:pt x="4" y="57"/>
                      <a:pt x="4" y="57"/>
                    </a:cubicBezTo>
                    <a:cubicBezTo>
                      <a:pt x="4" y="57"/>
                      <a:pt x="4" y="57"/>
                      <a:pt x="4" y="57"/>
                    </a:cubicBezTo>
                    <a:cubicBezTo>
                      <a:pt x="4" y="57"/>
                      <a:pt x="4" y="57"/>
                      <a:pt x="4" y="57"/>
                    </a:cubicBezTo>
                    <a:cubicBezTo>
                      <a:pt x="11" y="53"/>
                      <a:pt x="11" y="53"/>
                      <a:pt x="11" y="53"/>
                    </a:cubicBezTo>
                    <a:cubicBezTo>
                      <a:pt x="12" y="53"/>
                      <a:pt x="14" y="53"/>
                      <a:pt x="15" y="55"/>
                    </a:cubicBezTo>
                    <a:cubicBezTo>
                      <a:pt x="16" y="56"/>
                      <a:pt x="15" y="58"/>
                      <a:pt x="14" y="58"/>
                    </a:cubicBezTo>
                    <a:cubicBezTo>
                      <a:pt x="9" y="61"/>
                      <a:pt x="9" y="61"/>
                      <a:pt x="9" y="61"/>
                    </a:cubicBezTo>
                    <a:cubicBezTo>
                      <a:pt x="9" y="74"/>
                      <a:pt x="9" y="74"/>
                      <a:pt x="9" y="74"/>
                    </a:cubicBezTo>
                    <a:lnTo>
                      <a:pt x="11" y="73"/>
                    </a:lnTo>
                    <a:close/>
                    <a:moveTo>
                      <a:pt x="82" y="115"/>
                    </a:moveTo>
                    <a:cubicBezTo>
                      <a:pt x="57" y="100"/>
                      <a:pt x="57" y="100"/>
                      <a:pt x="57" y="100"/>
                    </a:cubicBezTo>
                    <a:cubicBezTo>
                      <a:pt x="57" y="93"/>
                      <a:pt x="57" y="93"/>
                      <a:pt x="57" y="93"/>
                    </a:cubicBezTo>
                    <a:cubicBezTo>
                      <a:pt x="82" y="108"/>
                      <a:pt x="82" y="108"/>
                      <a:pt x="82" y="108"/>
                    </a:cubicBezTo>
                    <a:lnTo>
                      <a:pt x="82" y="115"/>
                    </a:lnTo>
                    <a:close/>
                    <a:moveTo>
                      <a:pt x="82" y="104"/>
                    </a:moveTo>
                    <a:cubicBezTo>
                      <a:pt x="57" y="89"/>
                      <a:pt x="57" y="89"/>
                      <a:pt x="57" y="89"/>
                    </a:cubicBezTo>
                    <a:cubicBezTo>
                      <a:pt x="57" y="82"/>
                      <a:pt x="57" y="82"/>
                      <a:pt x="57" y="82"/>
                    </a:cubicBezTo>
                    <a:cubicBezTo>
                      <a:pt x="59" y="84"/>
                      <a:pt x="59" y="84"/>
                      <a:pt x="59" y="84"/>
                    </a:cubicBezTo>
                    <a:cubicBezTo>
                      <a:pt x="82" y="97"/>
                      <a:pt x="82" y="97"/>
                      <a:pt x="82" y="97"/>
                    </a:cubicBezTo>
                    <a:lnTo>
                      <a:pt x="82" y="104"/>
                    </a:lnTo>
                    <a:close/>
                    <a:moveTo>
                      <a:pt x="93" y="122"/>
                    </a:moveTo>
                    <a:cubicBezTo>
                      <a:pt x="95" y="122"/>
                      <a:pt x="97" y="122"/>
                      <a:pt x="97" y="123"/>
                    </a:cubicBezTo>
                    <a:cubicBezTo>
                      <a:pt x="98" y="125"/>
                      <a:pt x="98" y="127"/>
                      <a:pt x="96" y="127"/>
                    </a:cubicBezTo>
                    <a:cubicBezTo>
                      <a:pt x="90" y="131"/>
                      <a:pt x="90" y="131"/>
                      <a:pt x="90" y="131"/>
                    </a:cubicBezTo>
                    <a:cubicBezTo>
                      <a:pt x="90" y="131"/>
                      <a:pt x="90" y="131"/>
                      <a:pt x="90" y="131"/>
                    </a:cubicBezTo>
                    <a:cubicBezTo>
                      <a:pt x="89" y="131"/>
                      <a:pt x="89" y="131"/>
                      <a:pt x="89" y="131"/>
                    </a:cubicBezTo>
                    <a:cubicBezTo>
                      <a:pt x="89" y="131"/>
                      <a:pt x="89" y="131"/>
                      <a:pt x="89" y="131"/>
                    </a:cubicBezTo>
                    <a:cubicBezTo>
                      <a:pt x="89" y="131"/>
                      <a:pt x="89" y="131"/>
                      <a:pt x="88" y="131"/>
                    </a:cubicBezTo>
                    <a:cubicBezTo>
                      <a:pt x="88" y="131"/>
                      <a:pt x="88" y="131"/>
                      <a:pt x="88" y="131"/>
                    </a:cubicBezTo>
                    <a:cubicBezTo>
                      <a:pt x="88" y="131"/>
                      <a:pt x="88" y="131"/>
                      <a:pt x="87" y="131"/>
                    </a:cubicBezTo>
                    <a:cubicBezTo>
                      <a:pt x="87" y="131"/>
                      <a:pt x="87" y="131"/>
                      <a:pt x="87" y="131"/>
                    </a:cubicBezTo>
                    <a:cubicBezTo>
                      <a:pt x="87" y="131"/>
                      <a:pt x="87" y="131"/>
                      <a:pt x="87" y="131"/>
                    </a:cubicBezTo>
                    <a:cubicBezTo>
                      <a:pt x="87" y="131"/>
                      <a:pt x="86" y="131"/>
                      <a:pt x="86" y="130"/>
                    </a:cubicBezTo>
                    <a:cubicBezTo>
                      <a:pt x="86" y="130"/>
                      <a:pt x="86" y="130"/>
                      <a:pt x="86" y="130"/>
                    </a:cubicBezTo>
                    <a:cubicBezTo>
                      <a:pt x="86" y="130"/>
                      <a:pt x="86" y="130"/>
                      <a:pt x="86" y="130"/>
                    </a:cubicBezTo>
                    <a:cubicBezTo>
                      <a:pt x="86" y="130"/>
                      <a:pt x="86" y="130"/>
                      <a:pt x="86" y="130"/>
                    </a:cubicBezTo>
                    <a:cubicBezTo>
                      <a:pt x="86" y="130"/>
                      <a:pt x="86" y="130"/>
                      <a:pt x="86" y="130"/>
                    </a:cubicBezTo>
                    <a:cubicBezTo>
                      <a:pt x="86" y="130"/>
                      <a:pt x="86" y="129"/>
                      <a:pt x="86" y="129"/>
                    </a:cubicBezTo>
                    <a:cubicBezTo>
                      <a:pt x="86" y="129"/>
                      <a:pt x="86" y="129"/>
                      <a:pt x="86" y="129"/>
                    </a:cubicBezTo>
                    <a:cubicBezTo>
                      <a:pt x="86" y="129"/>
                      <a:pt x="86" y="129"/>
                      <a:pt x="86" y="129"/>
                    </a:cubicBezTo>
                    <a:cubicBezTo>
                      <a:pt x="85" y="129"/>
                      <a:pt x="85" y="129"/>
                      <a:pt x="85" y="129"/>
                    </a:cubicBezTo>
                    <a:cubicBezTo>
                      <a:pt x="85" y="129"/>
                      <a:pt x="85" y="128"/>
                      <a:pt x="85" y="128"/>
                    </a:cubicBezTo>
                    <a:cubicBezTo>
                      <a:pt x="85" y="109"/>
                      <a:pt x="85" y="109"/>
                      <a:pt x="85" y="109"/>
                    </a:cubicBezTo>
                    <a:cubicBezTo>
                      <a:pt x="85" y="109"/>
                      <a:pt x="85" y="108"/>
                      <a:pt x="85" y="108"/>
                    </a:cubicBezTo>
                    <a:cubicBezTo>
                      <a:pt x="85" y="108"/>
                      <a:pt x="85" y="108"/>
                      <a:pt x="85" y="108"/>
                    </a:cubicBezTo>
                    <a:cubicBezTo>
                      <a:pt x="86" y="108"/>
                      <a:pt x="86" y="108"/>
                      <a:pt x="86" y="108"/>
                    </a:cubicBezTo>
                    <a:cubicBezTo>
                      <a:pt x="86" y="108"/>
                      <a:pt x="86" y="108"/>
                      <a:pt x="86" y="108"/>
                    </a:cubicBezTo>
                    <a:cubicBezTo>
                      <a:pt x="86" y="108"/>
                      <a:pt x="86" y="107"/>
                      <a:pt x="86" y="107"/>
                    </a:cubicBezTo>
                    <a:cubicBezTo>
                      <a:pt x="86" y="107"/>
                      <a:pt x="86" y="107"/>
                      <a:pt x="86" y="107"/>
                    </a:cubicBezTo>
                    <a:cubicBezTo>
                      <a:pt x="86" y="107"/>
                      <a:pt x="86" y="107"/>
                      <a:pt x="86" y="107"/>
                    </a:cubicBezTo>
                    <a:cubicBezTo>
                      <a:pt x="86" y="107"/>
                      <a:pt x="86" y="107"/>
                      <a:pt x="86" y="107"/>
                    </a:cubicBezTo>
                    <a:cubicBezTo>
                      <a:pt x="86" y="107"/>
                      <a:pt x="86" y="107"/>
                      <a:pt x="86" y="106"/>
                    </a:cubicBezTo>
                    <a:cubicBezTo>
                      <a:pt x="86" y="106"/>
                      <a:pt x="87" y="106"/>
                      <a:pt x="87" y="106"/>
                    </a:cubicBezTo>
                    <a:cubicBezTo>
                      <a:pt x="87" y="106"/>
                      <a:pt x="87" y="106"/>
                      <a:pt x="87" y="106"/>
                    </a:cubicBezTo>
                    <a:cubicBezTo>
                      <a:pt x="87" y="106"/>
                      <a:pt x="87" y="106"/>
                      <a:pt x="87" y="106"/>
                    </a:cubicBezTo>
                    <a:cubicBezTo>
                      <a:pt x="93" y="102"/>
                      <a:pt x="93" y="102"/>
                      <a:pt x="93" y="102"/>
                    </a:cubicBezTo>
                    <a:cubicBezTo>
                      <a:pt x="95" y="102"/>
                      <a:pt x="97" y="102"/>
                      <a:pt x="97" y="104"/>
                    </a:cubicBezTo>
                    <a:cubicBezTo>
                      <a:pt x="98" y="105"/>
                      <a:pt x="98" y="107"/>
                      <a:pt x="96" y="107"/>
                    </a:cubicBezTo>
                    <a:cubicBezTo>
                      <a:pt x="91" y="110"/>
                      <a:pt x="91" y="110"/>
                      <a:pt x="91" y="110"/>
                    </a:cubicBezTo>
                    <a:cubicBezTo>
                      <a:pt x="91" y="124"/>
                      <a:pt x="91" y="124"/>
                      <a:pt x="91" y="124"/>
                    </a:cubicBezTo>
                    <a:lnTo>
                      <a:pt x="93" y="122"/>
                    </a:lnTo>
                    <a:close/>
                    <a:moveTo>
                      <a:pt x="7" y="111"/>
                    </a:moveTo>
                    <a:cubicBezTo>
                      <a:pt x="3" y="113"/>
                      <a:pt x="3" y="113"/>
                      <a:pt x="3" y="113"/>
                    </a:cubicBezTo>
                    <a:cubicBezTo>
                      <a:pt x="3" y="113"/>
                      <a:pt x="3" y="113"/>
                      <a:pt x="3" y="113"/>
                    </a:cubicBezTo>
                    <a:cubicBezTo>
                      <a:pt x="3" y="113"/>
                      <a:pt x="3" y="113"/>
                      <a:pt x="3" y="113"/>
                    </a:cubicBezTo>
                    <a:cubicBezTo>
                      <a:pt x="3" y="113"/>
                      <a:pt x="2" y="114"/>
                      <a:pt x="2" y="114"/>
                    </a:cubicBezTo>
                    <a:cubicBezTo>
                      <a:pt x="2" y="114"/>
                      <a:pt x="2" y="114"/>
                      <a:pt x="2" y="114"/>
                    </a:cubicBezTo>
                    <a:cubicBezTo>
                      <a:pt x="2" y="114"/>
                      <a:pt x="2" y="114"/>
                      <a:pt x="2" y="114"/>
                    </a:cubicBezTo>
                    <a:cubicBezTo>
                      <a:pt x="1" y="115"/>
                      <a:pt x="1" y="115"/>
                      <a:pt x="1" y="115"/>
                    </a:cubicBezTo>
                    <a:cubicBezTo>
                      <a:pt x="1" y="115"/>
                      <a:pt x="1" y="115"/>
                      <a:pt x="1" y="115"/>
                    </a:cubicBezTo>
                    <a:cubicBezTo>
                      <a:pt x="1" y="115"/>
                      <a:pt x="1" y="115"/>
                      <a:pt x="1" y="115"/>
                    </a:cubicBezTo>
                    <a:cubicBezTo>
                      <a:pt x="1" y="115"/>
                      <a:pt x="1" y="115"/>
                      <a:pt x="1" y="115"/>
                    </a:cubicBezTo>
                    <a:cubicBezTo>
                      <a:pt x="1" y="116"/>
                      <a:pt x="1" y="116"/>
                      <a:pt x="1" y="116"/>
                    </a:cubicBezTo>
                    <a:cubicBezTo>
                      <a:pt x="1" y="116"/>
                      <a:pt x="0" y="116"/>
                      <a:pt x="0" y="116"/>
                    </a:cubicBezTo>
                    <a:cubicBezTo>
                      <a:pt x="0" y="117"/>
                      <a:pt x="0" y="117"/>
                      <a:pt x="0" y="117"/>
                    </a:cubicBezTo>
                    <a:cubicBezTo>
                      <a:pt x="0" y="117"/>
                      <a:pt x="0" y="117"/>
                      <a:pt x="0" y="117"/>
                    </a:cubicBezTo>
                    <a:cubicBezTo>
                      <a:pt x="0" y="118"/>
                      <a:pt x="0" y="118"/>
                      <a:pt x="0" y="118"/>
                    </a:cubicBezTo>
                    <a:cubicBezTo>
                      <a:pt x="0" y="118"/>
                      <a:pt x="0" y="118"/>
                      <a:pt x="0" y="118"/>
                    </a:cubicBezTo>
                    <a:cubicBezTo>
                      <a:pt x="0" y="138"/>
                      <a:pt x="0" y="138"/>
                      <a:pt x="0" y="138"/>
                    </a:cubicBezTo>
                    <a:cubicBezTo>
                      <a:pt x="0" y="138"/>
                      <a:pt x="0" y="138"/>
                      <a:pt x="0" y="138"/>
                    </a:cubicBezTo>
                    <a:cubicBezTo>
                      <a:pt x="0" y="138"/>
                      <a:pt x="0" y="138"/>
                      <a:pt x="0" y="138"/>
                    </a:cubicBezTo>
                    <a:cubicBezTo>
                      <a:pt x="0" y="139"/>
                      <a:pt x="0" y="139"/>
                      <a:pt x="0" y="139"/>
                    </a:cubicBezTo>
                    <a:cubicBezTo>
                      <a:pt x="0" y="139"/>
                      <a:pt x="0" y="139"/>
                      <a:pt x="0" y="140"/>
                    </a:cubicBezTo>
                    <a:cubicBezTo>
                      <a:pt x="0" y="140"/>
                      <a:pt x="0" y="140"/>
                      <a:pt x="0" y="140"/>
                    </a:cubicBezTo>
                    <a:cubicBezTo>
                      <a:pt x="0" y="140"/>
                      <a:pt x="1" y="140"/>
                      <a:pt x="1" y="141"/>
                    </a:cubicBezTo>
                    <a:cubicBezTo>
                      <a:pt x="1" y="141"/>
                      <a:pt x="1" y="141"/>
                      <a:pt x="1" y="141"/>
                    </a:cubicBezTo>
                    <a:cubicBezTo>
                      <a:pt x="1" y="141"/>
                      <a:pt x="1" y="141"/>
                      <a:pt x="1" y="141"/>
                    </a:cubicBezTo>
                    <a:cubicBezTo>
                      <a:pt x="1" y="141"/>
                      <a:pt x="1" y="141"/>
                      <a:pt x="1" y="141"/>
                    </a:cubicBezTo>
                    <a:cubicBezTo>
                      <a:pt x="1" y="141"/>
                      <a:pt x="1" y="142"/>
                      <a:pt x="2" y="142"/>
                    </a:cubicBezTo>
                    <a:cubicBezTo>
                      <a:pt x="2" y="142"/>
                      <a:pt x="2" y="143"/>
                      <a:pt x="3" y="143"/>
                    </a:cubicBezTo>
                    <a:cubicBezTo>
                      <a:pt x="3" y="143"/>
                      <a:pt x="3" y="143"/>
                      <a:pt x="3" y="143"/>
                    </a:cubicBezTo>
                    <a:cubicBezTo>
                      <a:pt x="3" y="143"/>
                      <a:pt x="4" y="144"/>
                      <a:pt x="4" y="144"/>
                    </a:cubicBezTo>
                    <a:cubicBezTo>
                      <a:pt x="4" y="144"/>
                      <a:pt x="4" y="144"/>
                      <a:pt x="4" y="144"/>
                    </a:cubicBezTo>
                    <a:cubicBezTo>
                      <a:pt x="5" y="144"/>
                      <a:pt x="5" y="144"/>
                      <a:pt x="6" y="144"/>
                    </a:cubicBezTo>
                    <a:cubicBezTo>
                      <a:pt x="6" y="144"/>
                      <a:pt x="7" y="144"/>
                      <a:pt x="7" y="144"/>
                    </a:cubicBezTo>
                    <a:cubicBezTo>
                      <a:pt x="7" y="144"/>
                      <a:pt x="7" y="144"/>
                      <a:pt x="7" y="144"/>
                    </a:cubicBezTo>
                    <a:cubicBezTo>
                      <a:pt x="8" y="144"/>
                      <a:pt x="8" y="143"/>
                      <a:pt x="8" y="143"/>
                    </a:cubicBezTo>
                    <a:cubicBezTo>
                      <a:pt x="9" y="143"/>
                      <a:pt x="9" y="143"/>
                      <a:pt x="9" y="143"/>
                    </a:cubicBezTo>
                    <a:cubicBezTo>
                      <a:pt x="9" y="143"/>
                      <a:pt x="9" y="143"/>
                      <a:pt x="9" y="143"/>
                    </a:cubicBezTo>
                    <a:cubicBezTo>
                      <a:pt x="14" y="140"/>
                      <a:pt x="14" y="140"/>
                      <a:pt x="14" y="140"/>
                    </a:cubicBezTo>
                    <a:cubicBezTo>
                      <a:pt x="83" y="181"/>
                      <a:pt x="83" y="181"/>
                      <a:pt x="83" y="181"/>
                    </a:cubicBezTo>
                    <a:cubicBezTo>
                      <a:pt x="83" y="187"/>
                      <a:pt x="83" y="187"/>
                      <a:pt x="83" y="187"/>
                    </a:cubicBezTo>
                    <a:cubicBezTo>
                      <a:pt x="83" y="187"/>
                      <a:pt x="83" y="187"/>
                      <a:pt x="83" y="187"/>
                    </a:cubicBezTo>
                    <a:cubicBezTo>
                      <a:pt x="83" y="187"/>
                      <a:pt x="83" y="187"/>
                      <a:pt x="83" y="187"/>
                    </a:cubicBezTo>
                    <a:cubicBezTo>
                      <a:pt x="83" y="188"/>
                      <a:pt x="83" y="188"/>
                      <a:pt x="83" y="188"/>
                    </a:cubicBezTo>
                    <a:cubicBezTo>
                      <a:pt x="83" y="188"/>
                      <a:pt x="83" y="188"/>
                      <a:pt x="83" y="189"/>
                    </a:cubicBezTo>
                    <a:cubicBezTo>
                      <a:pt x="83" y="189"/>
                      <a:pt x="83" y="189"/>
                      <a:pt x="83" y="189"/>
                    </a:cubicBezTo>
                    <a:cubicBezTo>
                      <a:pt x="83" y="189"/>
                      <a:pt x="83" y="189"/>
                      <a:pt x="83" y="190"/>
                    </a:cubicBezTo>
                    <a:cubicBezTo>
                      <a:pt x="83" y="190"/>
                      <a:pt x="83" y="190"/>
                      <a:pt x="83" y="190"/>
                    </a:cubicBezTo>
                    <a:cubicBezTo>
                      <a:pt x="83" y="190"/>
                      <a:pt x="83" y="190"/>
                      <a:pt x="83" y="190"/>
                    </a:cubicBezTo>
                    <a:cubicBezTo>
                      <a:pt x="83" y="190"/>
                      <a:pt x="83" y="190"/>
                      <a:pt x="83" y="190"/>
                    </a:cubicBezTo>
                    <a:cubicBezTo>
                      <a:pt x="84" y="191"/>
                      <a:pt x="84" y="191"/>
                      <a:pt x="84" y="191"/>
                    </a:cubicBezTo>
                    <a:cubicBezTo>
                      <a:pt x="85" y="192"/>
                      <a:pt x="85" y="192"/>
                      <a:pt x="85" y="192"/>
                    </a:cubicBezTo>
                    <a:cubicBezTo>
                      <a:pt x="86" y="192"/>
                      <a:pt x="86" y="192"/>
                      <a:pt x="86" y="192"/>
                    </a:cubicBezTo>
                    <a:cubicBezTo>
                      <a:pt x="86" y="192"/>
                      <a:pt x="86" y="193"/>
                      <a:pt x="87" y="193"/>
                    </a:cubicBezTo>
                    <a:cubicBezTo>
                      <a:pt x="87" y="193"/>
                      <a:pt x="87" y="193"/>
                      <a:pt x="87" y="193"/>
                    </a:cubicBezTo>
                    <a:cubicBezTo>
                      <a:pt x="87" y="193"/>
                      <a:pt x="87" y="193"/>
                      <a:pt x="87" y="193"/>
                    </a:cubicBezTo>
                    <a:cubicBezTo>
                      <a:pt x="87" y="193"/>
                      <a:pt x="88" y="193"/>
                      <a:pt x="88" y="193"/>
                    </a:cubicBezTo>
                    <a:cubicBezTo>
                      <a:pt x="89" y="193"/>
                      <a:pt x="89" y="193"/>
                      <a:pt x="90" y="193"/>
                    </a:cubicBezTo>
                    <a:cubicBezTo>
                      <a:pt x="90" y="193"/>
                      <a:pt x="90" y="193"/>
                      <a:pt x="90" y="193"/>
                    </a:cubicBezTo>
                    <a:cubicBezTo>
                      <a:pt x="90" y="193"/>
                      <a:pt x="91" y="192"/>
                      <a:pt x="91" y="192"/>
                    </a:cubicBezTo>
                    <a:cubicBezTo>
                      <a:pt x="91" y="192"/>
                      <a:pt x="91" y="192"/>
                      <a:pt x="91" y="192"/>
                    </a:cubicBezTo>
                    <a:cubicBezTo>
                      <a:pt x="91" y="192"/>
                      <a:pt x="91" y="192"/>
                      <a:pt x="91" y="192"/>
                    </a:cubicBezTo>
                    <a:cubicBezTo>
                      <a:pt x="97" y="189"/>
                      <a:pt x="97" y="189"/>
                      <a:pt x="97" y="189"/>
                    </a:cubicBezTo>
                    <a:cubicBezTo>
                      <a:pt x="100" y="191"/>
                      <a:pt x="100" y="191"/>
                      <a:pt x="100" y="191"/>
                    </a:cubicBezTo>
                    <a:cubicBezTo>
                      <a:pt x="101" y="191"/>
                      <a:pt x="101" y="191"/>
                      <a:pt x="101" y="191"/>
                    </a:cubicBezTo>
                    <a:cubicBezTo>
                      <a:pt x="101" y="158"/>
                      <a:pt x="101" y="158"/>
                      <a:pt x="101" y="158"/>
                    </a:cubicBezTo>
                    <a:cubicBezTo>
                      <a:pt x="7" y="104"/>
                      <a:pt x="7" y="104"/>
                      <a:pt x="7" y="104"/>
                    </a:cubicBezTo>
                    <a:lnTo>
                      <a:pt x="7" y="111"/>
                    </a:lnTo>
                    <a:close/>
                    <a:moveTo>
                      <a:pt x="85" y="167"/>
                    </a:moveTo>
                    <a:cubicBezTo>
                      <a:pt x="85" y="167"/>
                      <a:pt x="85" y="167"/>
                      <a:pt x="85" y="167"/>
                    </a:cubicBezTo>
                    <a:cubicBezTo>
                      <a:pt x="85" y="167"/>
                      <a:pt x="85" y="167"/>
                      <a:pt x="85" y="167"/>
                    </a:cubicBezTo>
                    <a:cubicBezTo>
                      <a:pt x="86" y="167"/>
                      <a:pt x="86" y="167"/>
                      <a:pt x="86" y="167"/>
                    </a:cubicBezTo>
                    <a:cubicBezTo>
                      <a:pt x="86" y="167"/>
                      <a:pt x="86" y="166"/>
                      <a:pt x="86" y="166"/>
                    </a:cubicBezTo>
                    <a:cubicBezTo>
                      <a:pt x="86" y="166"/>
                      <a:pt x="86" y="166"/>
                      <a:pt x="86" y="166"/>
                    </a:cubicBezTo>
                    <a:cubicBezTo>
                      <a:pt x="86" y="166"/>
                      <a:pt x="86" y="166"/>
                      <a:pt x="86" y="166"/>
                    </a:cubicBezTo>
                    <a:cubicBezTo>
                      <a:pt x="86" y="166"/>
                      <a:pt x="86" y="166"/>
                      <a:pt x="86" y="166"/>
                    </a:cubicBezTo>
                    <a:cubicBezTo>
                      <a:pt x="86" y="166"/>
                      <a:pt x="86" y="165"/>
                      <a:pt x="86" y="165"/>
                    </a:cubicBezTo>
                    <a:cubicBezTo>
                      <a:pt x="86" y="165"/>
                      <a:pt x="86" y="165"/>
                      <a:pt x="86" y="165"/>
                    </a:cubicBezTo>
                    <a:cubicBezTo>
                      <a:pt x="86" y="165"/>
                      <a:pt x="87" y="165"/>
                      <a:pt x="87" y="165"/>
                    </a:cubicBezTo>
                    <a:cubicBezTo>
                      <a:pt x="87" y="165"/>
                      <a:pt x="87" y="165"/>
                      <a:pt x="87" y="165"/>
                    </a:cubicBezTo>
                    <a:cubicBezTo>
                      <a:pt x="87" y="165"/>
                      <a:pt x="87" y="165"/>
                      <a:pt x="87" y="165"/>
                    </a:cubicBezTo>
                    <a:cubicBezTo>
                      <a:pt x="93" y="161"/>
                      <a:pt x="93" y="161"/>
                      <a:pt x="93" y="161"/>
                    </a:cubicBezTo>
                    <a:cubicBezTo>
                      <a:pt x="95" y="160"/>
                      <a:pt x="97" y="161"/>
                      <a:pt x="97" y="162"/>
                    </a:cubicBezTo>
                    <a:cubicBezTo>
                      <a:pt x="98" y="164"/>
                      <a:pt x="98" y="165"/>
                      <a:pt x="96" y="166"/>
                    </a:cubicBezTo>
                    <a:cubicBezTo>
                      <a:pt x="91" y="169"/>
                      <a:pt x="91" y="169"/>
                      <a:pt x="91" y="169"/>
                    </a:cubicBezTo>
                    <a:cubicBezTo>
                      <a:pt x="91" y="182"/>
                      <a:pt x="91" y="182"/>
                      <a:pt x="91" y="182"/>
                    </a:cubicBezTo>
                    <a:cubicBezTo>
                      <a:pt x="93" y="181"/>
                      <a:pt x="93" y="181"/>
                      <a:pt x="93" y="181"/>
                    </a:cubicBezTo>
                    <a:cubicBezTo>
                      <a:pt x="95" y="180"/>
                      <a:pt x="97" y="181"/>
                      <a:pt x="97" y="182"/>
                    </a:cubicBezTo>
                    <a:cubicBezTo>
                      <a:pt x="98" y="184"/>
                      <a:pt x="98" y="185"/>
                      <a:pt x="96" y="186"/>
                    </a:cubicBezTo>
                    <a:cubicBezTo>
                      <a:pt x="90" y="190"/>
                      <a:pt x="90" y="190"/>
                      <a:pt x="90" y="190"/>
                    </a:cubicBezTo>
                    <a:cubicBezTo>
                      <a:pt x="90" y="190"/>
                      <a:pt x="90" y="190"/>
                      <a:pt x="90" y="190"/>
                    </a:cubicBezTo>
                    <a:cubicBezTo>
                      <a:pt x="89" y="190"/>
                      <a:pt x="89" y="190"/>
                      <a:pt x="89" y="190"/>
                    </a:cubicBezTo>
                    <a:cubicBezTo>
                      <a:pt x="89" y="190"/>
                      <a:pt x="89" y="190"/>
                      <a:pt x="89" y="190"/>
                    </a:cubicBezTo>
                    <a:cubicBezTo>
                      <a:pt x="89" y="190"/>
                      <a:pt x="89" y="190"/>
                      <a:pt x="88" y="190"/>
                    </a:cubicBezTo>
                    <a:cubicBezTo>
                      <a:pt x="88" y="190"/>
                      <a:pt x="88" y="190"/>
                      <a:pt x="88" y="190"/>
                    </a:cubicBezTo>
                    <a:cubicBezTo>
                      <a:pt x="88" y="190"/>
                      <a:pt x="88" y="190"/>
                      <a:pt x="87" y="190"/>
                    </a:cubicBezTo>
                    <a:cubicBezTo>
                      <a:pt x="87" y="190"/>
                      <a:pt x="87" y="190"/>
                      <a:pt x="87" y="190"/>
                    </a:cubicBezTo>
                    <a:cubicBezTo>
                      <a:pt x="87" y="190"/>
                      <a:pt x="87" y="190"/>
                      <a:pt x="87" y="190"/>
                    </a:cubicBezTo>
                    <a:cubicBezTo>
                      <a:pt x="87" y="190"/>
                      <a:pt x="86" y="189"/>
                      <a:pt x="86" y="189"/>
                    </a:cubicBezTo>
                    <a:cubicBezTo>
                      <a:pt x="86" y="189"/>
                      <a:pt x="86" y="189"/>
                      <a:pt x="86" y="189"/>
                    </a:cubicBezTo>
                    <a:cubicBezTo>
                      <a:pt x="86" y="189"/>
                      <a:pt x="86" y="189"/>
                      <a:pt x="86" y="189"/>
                    </a:cubicBezTo>
                    <a:cubicBezTo>
                      <a:pt x="86" y="189"/>
                      <a:pt x="86" y="189"/>
                      <a:pt x="86" y="189"/>
                    </a:cubicBezTo>
                    <a:cubicBezTo>
                      <a:pt x="86" y="189"/>
                      <a:pt x="86" y="188"/>
                      <a:pt x="86" y="188"/>
                    </a:cubicBezTo>
                    <a:cubicBezTo>
                      <a:pt x="86" y="188"/>
                      <a:pt x="86" y="188"/>
                      <a:pt x="86" y="188"/>
                    </a:cubicBezTo>
                    <a:cubicBezTo>
                      <a:pt x="86" y="188"/>
                      <a:pt x="86" y="188"/>
                      <a:pt x="86" y="188"/>
                    </a:cubicBezTo>
                    <a:cubicBezTo>
                      <a:pt x="86" y="188"/>
                      <a:pt x="86" y="188"/>
                      <a:pt x="86" y="188"/>
                    </a:cubicBezTo>
                    <a:cubicBezTo>
                      <a:pt x="85" y="188"/>
                      <a:pt x="85" y="187"/>
                      <a:pt x="85" y="187"/>
                    </a:cubicBezTo>
                    <a:cubicBezTo>
                      <a:pt x="85" y="187"/>
                      <a:pt x="85" y="187"/>
                      <a:pt x="85" y="187"/>
                    </a:cubicBezTo>
                    <a:lnTo>
                      <a:pt x="85" y="167"/>
                    </a:lnTo>
                    <a:close/>
                    <a:moveTo>
                      <a:pt x="57" y="141"/>
                    </a:moveTo>
                    <a:cubicBezTo>
                      <a:pt x="82" y="156"/>
                      <a:pt x="82" y="156"/>
                      <a:pt x="82" y="156"/>
                    </a:cubicBezTo>
                    <a:cubicBezTo>
                      <a:pt x="82" y="163"/>
                      <a:pt x="82" y="163"/>
                      <a:pt x="82" y="163"/>
                    </a:cubicBezTo>
                    <a:cubicBezTo>
                      <a:pt x="57" y="148"/>
                      <a:pt x="57" y="148"/>
                      <a:pt x="57" y="148"/>
                    </a:cubicBezTo>
                    <a:lnTo>
                      <a:pt x="57" y="141"/>
                    </a:lnTo>
                    <a:close/>
                    <a:moveTo>
                      <a:pt x="57" y="152"/>
                    </a:moveTo>
                    <a:cubicBezTo>
                      <a:pt x="82" y="167"/>
                      <a:pt x="82" y="167"/>
                      <a:pt x="82" y="167"/>
                    </a:cubicBezTo>
                    <a:cubicBezTo>
                      <a:pt x="82" y="174"/>
                      <a:pt x="82" y="174"/>
                      <a:pt x="82" y="174"/>
                    </a:cubicBezTo>
                    <a:cubicBezTo>
                      <a:pt x="57" y="159"/>
                      <a:pt x="57" y="159"/>
                      <a:pt x="57" y="159"/>
                    </a:cubicBezTo>
                    <a:lnTo>
                      <a:pt x="57" y="152"/>
                    </a:lnTo>
                    <a:close/>
                    <a:moveTo>
                      <a:pt x="15" y="113"/>
                    </a:moveTo>
                    <a:cubicBezTo>
                      <a:pt x="16" y="115"/>
                      <a:pt x="15" y="116"/>
                      <a:pt x="14" y="117"/>
                    </a:cubicBezTo>
                    <a:cubicBezTo>
                      <a:pt x="9" y="120"/>
                      <a:pt x="9" y="120"/>
                      <a:pt x="9" y="120"/>
                    </a:cubicBezTo>
                    <a:cubicBezTo>
                      <a:pt x="9" y="133"/>
                      <a:pt x="9" y="133"/>
                      <a:pt x="9" y="133"/>
                    </a:cubicBezTo>
                    <a:cubicBezTo>
                      <a:pt x="11" y="132"/>
                      <a:pt x="11" y="132"/>
                      <a:pt x="11" y="132"/>
                    </a:cubicBezTo>
                    <a:cubicBezTo>
                      <a:pt x="12" y="131"/>
                      <a:pt x="14" y="132"/>
                      <a:pt x="15" y="133"/>
                    </a:cubicBezTo>
                    <a:cubicBezTo>
                      <a:pt x="16" y="135"/>
                      <a:pt x="15" y="136"/>
                      <a:pt x="14" y="137"/>
                    </a:cubicBezTo>
                    <a:cubicBezTo>
                      <a:pt x="7" y="141"/>
                      <a:pt x="7" y="141"/>
                      <a:pt x="7" y="141"/>
                    </a:cubicBezTo>
                    <a:cubicBezTo>
                      <a:pt x="7" y="141"/>
                      <a:pt x="7" y="141"/>
                      <a:pt x="7" y="141"/>
                    </a:cubicBezTo>
                    <a:cubicBezTo>
                      <a:pt x="7" y="141"/>
                      <a:pt x="7" y="141"/>
                      <a:pt x="7" y="141"/>
                    </a:cubicBezTo>
                    <a:cubicBezTo>
                      <a:pt x="7" y="141"/>
                      <a:pt x="6" y="141"/>
                      <a:pt x="6" y="141"/>
                    </a:cubicBezTo>
                    <a:cubicBezTo>
                      <a:pt x="6" y="141"/>
                      <a:pt x="6" y="141"/>
                      <a:pt x="6" y="141"/>
                    </a:cubicBezTo>
                    <a:cubicBezTo>
                      <a:pt x="6" y="141"/>
                      <a:pt x="5" y="141"/>
                      <a:pt x="5" y="141"/>
                    </a:cubicBezTo>
                    <a:cubicBezTo>
                      <a:pt x="5" y="141"/>
                      <a:pt x="5" y="141"/>
                      <a:pt x="5" y="141"/>
                    </a:cubicBezTo>
                    <a:cubicBezTo>
                      <a:pt x="5" y="141"/>
                      <a:pt x="5" y="141"/>
                      <a:pt x="4" y="141"/>
                    </a:cubicBezTo>
                    <a:cubicBezTo>
                      <a:pt x="4" y="141"/>
                      <a:pt x="4" y="141"/>
                      <a:pt x="4" y="141"/>
                    </a:cubicBezTo>
                    <a:cubicBezTo>
                      <a:pt x="4" y="140"/>
                      <a:pt x="4" y="140"/>
                      <a:pt x="4" y="140"/>
                    </a:cubicBezTo>
                    <a:cubicBezTo>
                      <a:pt x="4" y="140"/>
                      <a:pt x="4" y="140"/>
                      <a:pt x="4" y="140"/>
                    </a:cubicBezTo>
                    <a:cubicBezTo>
                      <a:pt x="4" y="140"/>
                      <a:pt x="3" y="140"/>
                      <a:pt x="3" y="140"/>
                    </a:cubicBezTo>
                    <a:cubicBezTo>
                      <a:pt x="3" y="140"/>
                      <a:pt x="3" y="140"/>
                      <a:pt x="3" y="140"/>
                    </a:cubicBezTo>
                    <a:cubicBezTo>
                      <a:pt x="3" y="139"/>
                      <a:pt x="3" y="139"/>
                      <a:pt x="3" y="139"/>
                    </a:cubicBezTo>
                    <a:cubicBezTo>
                      <a:pt x="3" y="139"/>
                      <a:pt x="3" y="139"/>
                      <a:pt x="3" y="139"/>
                    </a:cubicBezTo>
                    <a:cubicBezTo>
                      <a:pt x="3" y="139"/>
                      <a:pt x="3" y="139"/>
                      <a:pt x="3" y="139"/>
                    </a:cubicBezTo>
                    <a:cubicBezTo>
                      <a:pt x="3" y="139"/>
                      <a:pt x="3" y="139"/>
                      <a:pt x="3" y="139"/>
                    </a:cubicBezTo>
                    <a:cubicBezTo>
                      <a:pt x="3" y="138"/>
                      <a:pt x="3" y="138"/>
                      <a:pt x="3" y="138"/>
                    </a:cubicBezTo>
                    <a:cubicBezTo>
                      <a:pt x="3" y="138"/>
                      <a:pt x="3" y="138"/>
                      <a:pt x="3" y="138"/>
                    </a:cubicBezTo>
                    <a:cubicBezTo>
                      <a:pt x="3" y="118"/>
                      <a:pt x="3" y="118"/>
                      <a:pt x="3" y="118"/>
                    </a:cubicBezTo>
                    <a:cubicBezTo>
                      <a:pt x="3" y="118"/>
                      <a:pt x="3" y="118"/>
                      <a:pt x="3" y="118"/>
                    </a:cubicBezTo>
                    <a:cubicBezTo>
                      <a:pt x="3" y="118"/>
                      <a:pt x="3" y="118"/>
                      <a:pt x="3" y="118"/>
                    </a:cubicBezTo>
                    <a:cubicBezTo>
                      <a:pt x="3" y="118"/>
                      <a:pt x="3" y="118"/>
                      <a:pt x="3" y="118"/>
                    </a:cubicBezTo>
                    <a:cubicBezTo>
                      <a:pt x="3" y="118"/>
                      <a:pt x="3" y="117"/>
                      <a:pt x="3" y="117"/>
                    </a:cubicBezTo>
                    <a:cubicBezTo>
                      <a:pt x="3" y="117"/>
                      <a:pt x="3" y="117"/>
                      <a:pt x="3" y="117"/>
                    </a:cubicBezTo>
                    <a:cubicBezTo>
                      <a:pt x="3" y="117"/>
                      <a:pt x="3" y="117"/>
                      <a:pt x="3" y="117"/>
                    </a:cubicBezTo>
                    <a:cubicBezTo>
                      <a:pt x="3" y="117"/>
                      <a:pt x="3" y="117"/>
                      <a:pt x="3" y="117"/>
                    </a:cubicBezTo>
                    <a:cubicBezTo>
                      <a:pt x="4" y="117"/>
                      <a:pt x="4" y="116"/>
                      <a:pt x="4" y="116"/>
                    </a:cubicBezTo>
                    <a:cubicBezTo>
                      <a:pt x="4" y="116"/>
                      <a:pt x="4" y="116"/>
                      <a:pt x="4" y="116"/>
                    </a:cubicBezTo>
                    <a:cubicBezTo>
                      <a:pt x="4" y="116"/>
                      <a:pt x="4" y="116"/>
                      <a:pt x="4" y="116"/>
                    </a:cubicBezTo>
                    <a:cubicBezTo>
                      <a:pt x="4" y="116"/>
                      <a:pt x="4" y="116"/>
                      <a:pt x="4" y="116"/>
                    </a:cubicBezTo>
                    <a:cubicBezTo>
                      <a:pt x="4" y="116"/>
                      <a:pt x="4" y="116"/>
                      <a:pt x="4" y="116"/>
                    </a:cubicBezTo>
                    <a:cubicBezTo>
                      <a:pt x="11" y="112"/>
                      <a:pt x="11" y="112"/>
                      <a:pt x="11" y="112"/>
                    </a:cubicBezTo>
                    <a:cubicBezTo>
                      <a:pt x="12" y="111"/>
                      <a:pt x="14" y="112"/>
                      <a:pt x="15"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5" name="Freeform 615"/>
              <p:cNvSpPr>
                <a:spLocks noEditPoints="1"/>
              </p:cNvSpPr>
              <p:nvPr/>
            </p:nvSpPr>
            <p:spPr bwMode="auto">
              <a:xfrm>
                <a:off x="4529138" y="3994150"/>
                <a:ext cx="196850" cy="204788"/>
              </a:xfrm>
              <a:custGeom>
                <a:avLst/>
                <a:gdLst>
                  <a:gd name="T0" fmla="*/ 86 w 203"/>
                  <a:gd name="T1" fmla="*/ 207 h 212"/>
                  <a:gd name="T2" fmla="*/ 93 w 203"/>
                  <a:gd name="T3" fmla="*/ 207 h 212"/>
                  <a:gd name="T4" fmla="*/ 99 w 203"/>
                  <a:gd name="T5" fmla="*/ 212 h 212"/>
                  <a:gd name="T6" fmla="*/ 106 w 203"/>
                  <a:gd name="T7" fmla="*/ 206 h 212"/>
                  <a:gd name="T8" fmla="*/ 119 w 203"/>
                  <a:gd name="T9" fmla="*/ 205 h 212"/>
                  <a:gd name="T10" fmla="*/ 136 w 203"/>
                  <a:gd name="T11" fmla="*/ 190 h 212"/>
                  <a:gd name="T12" fmla="*/ 73 w 203"/>
                  <a:gd name="T13" fmla="*/ 190 h 212"/>
                  <a:gd name="T14" fmla="*/ 83 w 203"/>
                  <a:gd name="T15" fmla="*/ 196 h 212"/>
                  <a:gd name="T16" fmla="*/ 147 w 203"/>
                  <a:gd name="T17" fmla="*/ 187 h 212"/>
                  <a:gd name="T18" fmla="*/ 65 w 203"/>
                  <a:gd name="T19" fmla="*/ 183 h 212"/>
                  <a:gd name="T20" fmla="*/ 179 w 203"/>
                  <a:gd name="T21" fmla="*/ 164 h 212"/>
                  <a:gd name="T22" fmla="*/ 31 w 203"/>
                  <a:gd name="T23" fmla="*/ 163 h 212"/>
                  <a:gd name="T24" fmla="*/ 11 w 203"/>
                  <a:gd name="T25" fmla="*/ 162 h 212"/>
                  <a:gd name="T26" fmla="*/ 13 w 203"/>
                  <a:gd name="T27" fmla="*/ 159 h 212"/>
                  <a:gd name="T28" fmla="*/ 24 w 203"/>
                  <a:gd name="T29" fmla="*/ 159 h 212"/>
                  <a:gd name="T30" fmla="*/ 12 w 203"/>
                  <a:gd name="T31" fmla="*/ 163 h 212"/>
                  <a:gd name="T32" fmla="*/ 187 w 203"/>
                  <a:gd name="T33" fmla="*/ 160 h 212"/>
                  <a:gd name="T34" fmla="*/ 0 w 203"/>
                  <a:gd name="T35" fmla="*/ 149 h 212"/>
                  <a:gd name="T36" fmla="*/ 4 w 203"/>
                  <a:gd name="T37" fmla="*/ 139 h 212"/>
                  <a:gd name="T38" fmla="*/ 5 w 203"/>
                  <a:gd name="T39" fmla="*/ 150 h 212"/>
                  <a:gd name="T40" fmla="*/ 199 w 203"/>
                  <a:gd name="T41" fmla="*/ 129 h 212"/>
                  <a:gd name="T42" fmla="*/ 0 w 203"/>
                  <a:gd name="T43" fmla="*/ 127 h 212"/>
                  <a:gd name="T44" fmla="*/ 1 w 203"/>
                  <a:gd name="T45" fmla="*/ 124 h 212"/>
                  <a:gd name="T46" fmla="*/ 4 w 203"/>
                  <a:gd name="T47" fmla="*/ 118 h 212"/>
                  <a:gd name="T48" fmla="*/ 5 w 203"/>
                  <a:gd name="T49" fmla="*/ 116 h 212"/>
                  <a:gd name="T50" fmla="*/ 5 w 203"/>
                  <a:gd name="T51" fmla="*/ 116 h 212"/>
                  <a:gd name="T52" fmla="*/ 8 w 203"/>
                  <a:gd name="T53" fmla="*/ 119 h 212"/>
                  <a:gd name="T54" fmla="*/ 7 w 203"/>
                  <a:gd name="T55" fmla="*/ 120 h 212"/>
                  <a:gd name="T56" fmla="*/ 5 w 203"/>
                  <a:gd name="T57" fmla="*/ 125 h 212"/>
                  <a:gd name="T58" fmla="*/ 4 w 203"/>
                  <a:gd name="T59" fmla="*/ 127 h 212"/>
                  <a:gd name="T60" fmla="*/ 194 w 203"/>
                  <a:gd name="T61" fmla="*/ 106 h 212"/>
                  <a:gd name="T62" fmla="*/ 10 w 203"/>
                  <a:gd name="T63" fmla="*/ 108 h 212"/>
                  <a:gd name="T64" fmla="*/ 13 w 203"/>
                  <a:gd name="T65" fmla="*/ 100 h 212"/>
                  <a:gd name="T66" fmla="*/ 17 w 203"/>
                  <a:gd name="T67" fmla="*/ 108 h 212"/>
                  <a:gd name="T68" fmla="*/ 184 w 203"/>
                  <a:gd name="T69" fmla="*/ 99 h 212"/>
                  <a:gd name="T70" fmla="*/ 186 w 203"/>
                  <a:gd name="T71" fmla="*/ 103 h 212"/>
                  <a:gd name="T72" fmla="*/ 1 w 203"/>
                  <a:gd name="T73" fmla="*/ 93 h 212"/>
                  <a:gd name="T74" fmla="*/ 4 w 203"/>
                  <a:gd name="T75" fmla="*/ 83 h 212"/>
                  <a:gd name="T76" fmla="*/ 5 w 203"/>
                  <a:gd name="T77" fmla="*/ 93 h 212"/>
                  <a:gd name="T78" fmla="*/ 2 w 203"/>
                  <a:gd name="T79" fmla="*/ 96 h 212"/>
                  <a:gd name="T80" fmla="*/ 199 w 203"/>
                  <a:gd name="T81" fmla="*/ 86 h 212"/>
                  <a:gd name="T82" fmla="*/ 1 w 203"/>
                  <a:gd name="T83" fmla="*/ 65 h 212"/>
                  <a:gd name="T84" fmla="*/ 3 w 203"/>
                  <a:gd name="T85" fmla="*/ 59 h 212"/>
                  <a:gd name="T86" fmla="*/ 6 w 203"/>
                  <a:gd name="T87" fmla="*/ 62 h 212"/>
                  <a:gd name="T88" fmla="*/ 5 w 203"/>
                  <a:gd name="T89" fmla="*/ 66 h 212"/>
                  <a:gd name="T90" fmla="*/ 199 w 203"/>
                  <a:gd name="T91" fmla="*/ 62 h 212"/>
                  <a:gd name="T92" fmla="*/ 203 w 203"/>
                  <a:gd name="T93" fmla="*/ 56 h 212"/>
                  <a:gd name="T94" fmla="*/ 9 w 203"/>
                  <a:gd name="T95" fmla="*/ 49 h 212"/>
                  <a:gd name="T96" fmla="*/ 21 w 203"/>
                  <a:gd name="T97" fmla="*/ 49 h 212"/>
                  <a:gd name="T98" fmla="*/ 10 w 203"/>
                  <a:gd name="T99" fmla="*/ 52 h 212"/>
                  <a:gd name="T100" fmla="*/ 34 w 203"/>
                  <a:gd name="T101" fmla="*/ 48 h 212"/>
                  <a:gd name="T102" fmla="*/ 190 w 203"/>
                  <a:gd name="T103" fmla="*/ 43 h 212"/>
                  <a:gd name="T104" fmla="*/ 66 w 203"/>
                  <a:gd name="T105" fmla="*/ 27 h 212"/>
                  <a:gd name="T106" fmla="*/ 156 w 203"/>
                  <a:gd name="T107" fmla="*/ 26 h 212"/>
                  <a:gd name="T108" fmla="*/ 72 w 203"/>
                  <a:gd name="T109" fmla="*/ 23 h 212"/>
                  <a:gd name="T110" fmla="*/ 74 w 203"/>
                  <a:gd name="T111" fmla="*/ 24 h 212"/>
                  <a:gd name="T112" fmla="*/ 149 w 203"/>
                  <a:gd name="T113" fmla="*/ 21 h 212"/>
                  <a:gd name="T114" fmla="*/ 106 w 203"/>
                  <a:gd name="T115" fmla="*/ 6 h 212"/>
                  <a:gd name="T116" fmla="*/ 118 w 203"/>
                  <a:gd name="T117" fmla="*/ 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3" h="212">
                    <a:moveTo>
                      <a:pt x="95" y="212"/>
                    </a:moveTo>
                    <a:cubicBezTo>
                      <a:pt x="95" y="212"/>
                      <a:pt x="94" y="212"/>
                      <a:pt x="94" y="211"/>
                    </a:cubicBezTo>
                    <a:cubicBezTo>
                      <a:pt x="94" y="211"/>
                      <a:pt x="94" y="211"/>
                      <a:pt x="94" y="211"/>
                    </a:cubicBezTo>
                    <a:cubicBezTo>
                      <a:pt x="93" y="211"/>
                      <a:pt x="92" y="211"/>
                      <a:pt x="91" y="210"/>
                    </a:cubicBezTo>
                    <a:cubicBezTo>
                      <a:pt x="91" y="210"/>
                      <a:pt x="91" y="210"/>
                      <a:pt x="91" y="210"/>
                    </a:cubicBezTo>
                    <a:cubicBezTo>
                      <a:pt x="91" y="210"/>
                      <a:pt x="91" y="210"/>
                      <a:pt x="90" y="210"/>
                    </a:cubicBezTo>
                    <a:cubicBezTo>
                      <a:pt x="90" y="210"/>
                      <a:pt x="90" y="210"/>
                      <a:pt x="90" y="210"/>
                    </a:cubicBezTo>
                    <a:cubicBezTo>
                      <a:pt x="89" y="209"/>
                      <a:pt x="88" y="208"/>
                      <a:pt x="87" y="208"/>
                    </a:cubicBezTo>
                    <a:cubicBezTo>
                      <a:pt x="87" y="208"/>
                      <a:pt x="87" y="208"/>
                      <a:pt x="87" y="208"/>
                    </a:cubicBezTo>
                    <a:cubicBezTo>
                      <a:pt x="87" y="207"/>
                      <a:pt x="87" y="207"/>
                      <a:pt x="86" y="207"/>
                    </a:cubicBezTo>
                    <a:cubicBezTo>
                      <a:pt x="86" y="207"/>
                      <a:pt x="86" y="207"/>
                      <a:pt x="86" y="207"/>
                    </a:cubicBezTo>
                    <a:cubicBezTo>
                      <a:pt x="86" y="206"/>
                      <a:pt x="86" y="204"/>
                      <a:pt x="87" y="204"/>
                    </a:cubicBezTo>
                    <a:cubicBezTo>
                      <a:pt x="87" y="204"/>
                      <a:pt x="87" y="204"/>
                      <a:pt x="87" y="204"/>
                    </a:cubicBezTo>
                    <a:cubicBezTo>
                      <a:pt x="88" y="203"/>
                      <a:pt x="89" y="203"/>
                      <a:pt x="90" y="204"/>
                    </a:cubicBezTo>
                    <a:cubicBezTo>
                      <a:pt x="90" y="204"/>
                      <a:pt x="90" y="204"/>
                      <a:pt x="90" y="204"/>
                    </a:cubicBezTo>
                    <a:cubicBezTo>
                      <a:pt x="90" y="204"/>
                      <a:pt x="90" y="205"/>
                      <a:pt x="90" y="205"/>
                    </a:cubicBezTo>
                    <a:cubicBezTo>
                      <a:pt x="90" y="205"/>
                      <a:pt x="90" y="205"/>
                      <a:pt x="90" y="205"/>
                    </a:cubicBezTo>
                    <a:cubicBezTo>
                      <a:pt x="91" y="205"/>
                      <a:pt x="92" y="206"/>
                      <a:pt x="92" y="206"/>
                    </a:cubicBezTo>
                    <a:cubicBezTo>
                      <a:pt x="92" y="206"/>
                      <a:pt x="92" y="206"/>
                      <a:pt x="92" y="206"/>
                    </a:cubicBezTo>
                    <a:cubicBezTo>
                      <a:pt x="92" y="206"/>
                      <a:pt x="93" y="207"/>
                      <a:pt x="93" y="207"/>
                    </a:cubicBezTo>
                    <a:cubicBezTo>
                      <a:pt x="93" y="207"/>
                      <a:pt x="93" y="207"/>
                      <a:pt x="93" y="207"/>
                    </a:cubicBezTo>
                    <a:cubicBezTo>
                      <a:pt x="94" y="207"/>
                      <a:pt x="94" y="207"/>
                      <a:pt x="95" y="208"/>
                    </a:cubicBezTo>
                    <a:cubicBezTo>
                      <a:pt x="95" y="208"/>
                      <a:pt x="95" y="208"/>
                      <a:pt x="95" y="208"/>
                    </a:cubicBezTo>
                    <a:cubicBezTo>
                      <a:pt x="95" y="208"/>
                      <a:pt x="96" y="208"/>
                      <a:pt x="96" y="208"/>
                    </a:cubicBezTo>
                    <a:cubicBezTo>
                      <a:pt x="96" y="208"/>
                      <a:pt x="96" y="208"/>
                      <a:pt x="96" y="208"/>
                    </a:cubicBezTo>
                    <a:cubicBezTo>
                      <a:pt x="97" y="208"/>
                      <a:pt x="98" y="208"/>
                      <a:pt x="99" y="208"/>
                    </a:cubicBezTo>
                    <a:cubicBezTo>
                      <a:pt x="99" y="208"/>
                      <a:pt x="99" y="208"/>
                      <a:pt x="99" y="208"/>
                    </a:cubicBezTo>
                    <a:cubicBezTo>
                      <a:pt x="100" y="208"/>
                      <a:pt x="101" y="209"/>
                      <a:pt x="101" y="210"/>
                    </a:cubicBezTo>
                    <a:cubicBezTo>
                      <a:pt x="101" y="210"/>
                      <a:pt x="101" y="210"/>
                      <a:pt x="101" y="210"/>
                    </a:cubicBezTo>
                    <a:cubicBezTo>
                      <a:pt x="101" y="211"/>
                      <a:pt x="100" y="212"/>
                      <a:pt x="99" y="212"/>
                    </a:cubicBezTo>
                    <a:cubicBezTo>
                      <a:pt x="99" y="212"/>
                      <a:pt x="99" y="212"/>
                      <a:pt x="99" y="212"/>
                    </a:cubicBezTo>
                    <a:cubicBezTo>
                      <a:pt x="97" y="212"/>
                      <a:pt x="96" y="212"/>
                      <a:pt x="95" y="212"/>
                    </a:cubicBezTo>
                    <a:close/>
                    <a:moveTo>
                      <a:pt x="110" y="210"/>
                    </a:moveTo>
                    <a:cubicBezTo>
                      <a:pt x="109" y="210"/>
                      <a:pt x="108" y="210"/>
                      <a:pt x="107" y="210"/>
                    </a:cubicBezTo>
                    <a:cubicBezTo>
                      <a:pt x="107" y="210"/>
                      <a:pt x="107" y="210"/>
                      <a:pt x="107" y="210"/>
                    </a:cubicBezTo>
                    <a:cubicBezTo>
                      <a:pt x="106" y="210"/>
                      <a:pt x="105" y="209"/>
                      <a:pt x="105" y="209"/>
                    </a:cubicBezTo>
                    <a:cubicBezTo>
                      <a:pt x="105" y="209"/>
                      <a:pt x="105" y="209"/>
                      <a:pt x="105" y="209"/>
                    </a:cubicBezTo>
                    <a:cubicBezTo>
                      <a:pt x="104" y="208"/>
                      <a:pt x="105" y="207"/>
                      <a:pt x="106" y="206"/>
                    </a:cubicBezTo>
                    <a:cubicBezTo>
                      <a:pt x="106" y="206"/>
                      <a:pt x="106" y="206"/>
                      <a:pt x="106" y="206"/>
                    </a:cubicBezTo>
                    <a:cubicBezTo>
                      <a:pt x="106" y="206"/>
                      <a:pt x="106" y="206"/>
                      <a:pt x="106" y="206"/>
                    </a:cubicBezTo>
                    <a:cubicBezTo>
                      <a:pt x="106" y="206"/>
                      <a:pt x="107" y="206"/>
                      <a:pt x="108" y="206"/>
                    </a:cubicBezTo>
                    <a:cubicBezTo>
                      <a:pt x="108" y="206"/>
                      <a:pt x="108" y="206"/>
                      <a:pt x="108" y="206"/>
                    </a:cubicBezTo>
                    <a:cubicBezTo>
                      <a:pt x="108" y="206"/>
                      <a:pt x="109" y="206"/>
                      <a:pt x="110" y="206"/>
                    </a:cubicBezTo>
                    <a:cubicBezTo>
                      <a:pt x="110" y="206"/>
                      <a:pt x="110" y="206"/>
                      <a:pt x="110" y="206"/>
                    </a:cubicBezTo>
                    <a:cubicBezTo>
                      <a:pt x="111" y="206"/>
                      <a:pt x="111" y="206"/>
                      <a:pt x="111" y="206"/>
                    </a:cubicBezTo>
                    <a:cubicBezTo>
                      <a:pt x="113" y="206"/>
                      <a:pt x="114" y="206"/>
                      <a:pt x="115" y="205"/>
                    </a:cubicBezTo>
                    <a:cubicBezTo>
                      <a:pt x="115" y="205"/>
                      <a:pt x="115" y="205"/>
                      <a:pt x="115" y="205"/>
                    </a:cubicBezTo>
                    <a:cubicBezTo>
                      <a:pt x="117" y="204"/>
                      <a:pt x="117" y="204"/>
                      <a:pt x="117" y="204"/>
                    </a:cubicBezTo>
                    <a:cubicBezTo>
                      <a:pt x="117" y="204"/>
                      <a:pt x="119" y="204"/>
                      <a:pt x="119" y="205"/>
                    </a:cubicBezTo>
                    <a:cubicBezTo>
                      <a:pt x="119" y="205"/>
                      <a:pt x="119" y="205"/>
                      <a:pt x="119" y="205"/>
                    </a:cubicBezTo>
                    <a:cubicBezTo>
                      <a:pt x="120" y="206"/>
                      <a:pt x="120" y="207"/>
                      <a:pt x="119" y="207"/>
                    </a:cubicBezTo>
                    <a:cubicBezTo>
                      <a:pt x="119" y="207"/>
                      <a:pt x="119" y="207"/>
                      <a:pt x="119" y="207"/>
                    </a:cubicBezTo>
                    <a:cubicBezTo>
                      <a:pt x="117" y="209"/>
                      <a:pt x="117" y="209"/>
                      <a:pt x="117" y="209"/>
                    </a:cubicBezTo>
                    <a:cubicBezTo>
                      <a:pt x="115" y="210"/>
                      <a:pt x="113" y="210"/>
                      <a:pt x="111" y="210"/>
                    </a:cubicBezTo>
                    <a:cubicBezTo>
                      <a:pt x="111" y="210"/>
                      <a:pt x="111" y="210"/>
                      <a:pt x="111" y="210"/>
                    </a:cubicBezTo>
                    <a:cubicBezTo>
                      <a:pt x="110" y="210"/>
                      <a:pt x="110" y="210"/>
                      <a:pt x="110" y="210"/>
                    </a:cubicBezTo>
                    <a:close/>
                    <a:moveTo>
                      <a:pt x="126" y="200"/>
                    </a:moveTo>
                    <a:cubicBezTo>
                      <a:pt x="125" y="199"/>
                      <a:pt x="126" y="198"/>
                      <a:pt x="126" y="197"/>
                    </a:cubicBezTo>
                    <a:cubicBezTo>
                      <a:pt x="126" y="197"/>
                      <a:pt x="126" y="197"/>
                      <a:pt x="126" y="197"/>
                    </a:cubicBezTo>
                    <a:cubicBezTo>
                      <a:pt x="136" y="190"/>
                      <a:pt x="136" y="190"/>
                      <a:pt x="136" y="190"/>
                    </a:cubicBezTo>
                    <a:cubicBezTo>
                      <a:pt x="137" y="190"/>
                      <a:pt x="138" y="190"/>
                      <a:pt x="139" y="191"/>
                    </a:cubicBezTo>
                    <a:cubicBezTo>
                      <a:pt x="139" y="191"/>
                      <a:pt x="139" y="191"/>
                      <a:pt x="139" y="191"/>
                    </a:cubicBezTo>
                    <a:cubicBezTo>
                      <a:pt x="140" y="192"/>
                      <a:pt x="139" y="193"/>
                      <a:pt x="139" y="194"/>
                    </a:cubicBezTo>
                    <a:cubicBezTo>
                      <a:pt x="139" y="194"/>
                      <a:pt x="139" y="194"/>
                      <a:pt x="139" y="194"/>
                    </a:cubicBezTo>
                    <a:cubicBezTo>
                      <a:pt x="129" y="201"/>
                      <a:pt x="129" y="201"/>
                      <a:pt x="129" y="201"/>
                    </a:cubicBezTo>
                    <a:cubicBezTo>
                      <a:pt x="128" y="201"/>
                      <a:pt x="128" y="201"/>
                      <a:pt x="128" y="201"/>
                    </a:cubicBezTo>
                    <a:cubicBezTo>
                      <a:pt x="128" y="201"/>
                      <a:pt x="128" y="201"/>
                      <a:pt x="128" y="201"/>
                    </a:cubicBezTo>
                    <a:cubicBezTo>
                      <a:pt x="127" y="201"/>
                      <a:pt x="126" y="201"/>
                      <a:pt x="126" y="200"/>
                    </a:cubicBezTo>
                    <a:close/>
                    <a:moveTo>
                      <a:pt x="83" y="196"/>
                    </a:moveTo>
                    <a:cubicBezTo>
                      <a:pt x="73" y="190"/>
                      <a:pt x="73" y="190"/>
                      <a:pt x="73" y="190"/>
                    </a:cubicBezTo>
                    <a:cubicBezTo>
                      <a:pt x="72" y="189"/>
                      <a:pt x="72" y="188"/>
                      <a:pt x="72" y="187"/>
                    </a:cubicBezTo>
                    <a:cubicBezTo>
                      <a:pt x="72" y="187"/>
                      <a:pt x="72" y="187"/>
                      <a:pt x="72" y="187"/>
                    </a:cubicBezTo>
                    <a:cubicBezTo>
                      <a:pt x="73" y="186"/>
                      <a:pt x="74" y="186"/>
                      <a:pt x="75" y="187"/>
                    </a:cubicBezTo>
                    <a:cubicBezTo>
                      <a:pt x="75" y="187"/>
                      <a:pt x="75" y="187"/>
                      <a:pt x="75" y="187"/>
                    </a:cubicBezTo>
                    <a:cubicBezTo>
                      <a:pt x="85" y="193"/>
                      <a:pt x="85" y="193"/>
                      <a:pt x="85" y="193"/>
                    </a:cubicBezTo>
                    <a:cubicBezTo>
                      <a:pt x="86" y="193"/>
                      <a:pt x="86" y="194"/>
                      <a:pt x="86" y="195"/>
                    </a:cubicBezTo>
                    <a:cubicBezTo>
                      <a:pt x="86" y="195"/>
                      <a:pt x="86" y="195"/>
                      <a:pt x="86" y="195"/>
                    </a:cubicBezTo>
                    <a:cubicBezTo>
                      <a:pt x="86" y="196"/>
                      <a:pt x="85" y="196"/>
                      <a:pt x="84" y="196"/>
                    </a:cubicBezTo>
                    <a:cubicBezTo>
                      <a:pt x="84" y="196"/>
                      <a:pt x="84" y="196"/>
                      <a:pt x="84" y="196"/>
                    </a:cubicBezTo>
                    <a:cubicBezTo>
                      <a:pt x="84" y="196"/>
                      <a:pt x="83" y="196"/>
                      <a:pt x="83" y="196"/>
                    </a:cubicBezTo>
                    <a:close/>
                    <a:moveTo>
                      <a:pt x="146" y="186"/>
                    </a:moveTo>
                    <a:cubicBezTo>
                      <a:pt x="145" y="185"/>
                      <a:pt x="145" y="184"/>
                      <a:pt x="146" y="184"/>
                    </a:cubicBezTo>
                    <a:cubicBezTo>
                      <a:pt x="146" y="184"/>
                      <a:pt x="146" y="184"/>
                      <a:pt x="146" y="184"/>
                    </a:cubicBezTo>
                    <a:cubicBezTo>
                      <a:pt x="156" y="177"/>
                      <a:pt x="156" y="177"/>
                      <a:pt x="156" y="177"/>
                    </a:cubicBezTo>
                    <a:cubicBezTo>
                      <a:pt x="157" y="176"/>
                      <a:pt x="158" y="176"/>
                      <a:pt x="159" y="177"/>
                    </a:cubicBezTo>
                    <a:cubicBezTo>
                      <a:pt x="159" y="177"/>
                      <a:pt x="159" y="177"/>
                      <a:pt x="159" y="177"/>
                    </a:cubicBezTo>
                    <a:cubicBezTo>
                      <a:pt x="159" y="178"/>
                      <a:pt x="159" y="179"/>
                      <a:pt x="158" y="180"/>
                    </a:cubicBezTo>
                    <a:cubicBezTo>
                      <a:pt x="158" y="180"/>
                      <a:pt x="158" y="180"/>
                      <a:pt x="158" y="180"/>
                    </a:cubicBezTo>
                    <a:cubicBezTo>
                      <a:pt x="148" y="187"/>
                      <a:pt x="148" y="187"/>
                      <a:pt x="148" y="187"/>
                    </a:cubicBezTo>
                    <a:cubicBezTo>
                      <a:pt x="148" y="187"/>
                      <a:pt x="148" y="187"/>
                      <a:pt x="147" y="187"/>
                    </a:cubicBezTo>
                    <a:cubicBezTo>
                      <a:pt x="147" y="187"/>
                      <a:pt x="147" y="187"/>
                      <a:pt x="147" y="187"/>
                    </a:cubicBezTo>
                    <a:cubicBezTo>
                      <a:pt x="147" y="187"/>
                      <a:pt x="146" y="187"/>
                      <a:pt x="146" y="186"/>
                    </a:cubicBezTo>
                    <a:close/>
                    <a:moveTo>
                      <a:pt x="62" y="184"/>
                    </a:moveTo>
                    <a:cubicBezTo>
                      <a:pt x="52" y="178"/>
                      <a:pt x="52" y="178"/>
                      <a:pt x="52" y="178"/>
                    </a:cubicBezTo>
                    <a:cubicBezTo>
                      <a:pt x="51" y="177"/>
                      <a:pt x="51" y="176"/>
                      <a:pt x="51" y="175"/>
                    </a:cubicBezTo>
                    <a:cubicBezTo>
                      <a:pt x="51" y="175"/>
                      <a:pt x="51" y="175"/>
                      <a:pt x="51" y="175"/>
                    </a:cubicBezTo>
                    <a:cubicBezTo>
                      <a:pt x="52" y="174"/>
                      <a:pt x="53" y="174"/>
                      <a:pt x="54" y="174"/>
                    </a:cubicBezTo>
                    <a:cubicBezTo>
                      <a:pt x="54" y="174"/>
                      <a:pt x="54" y="174"/>
                      <a:pt x="54" y="174"/>
                    </a:cubicBezTo>
                    <a:cubicBezTo>
                      <a:pt x="65" y="180"/>
                      <a:pt x="65" y="180"/>
                      <a:pt x="65" y="180"/>
                    </a:cubicBezTo>
                    <a:cubicBezTo>
                      <a:pt x="65" y="181"/>
                      <a:pt x="66" y="182"/>
                      <a:pt x="65" y="183"/>
                    </a:cubicBezTo>
                    <a:cubicBezTo>
                      <a:pt x="65" y="183"/>
                      <a:pt x="65" y="183"/>
                      <a:pt x="65" y="183"/>
                    </a:cubicBezTo>
                    <a:cubicBezTo>
                      <a:pt x="65" y="184"/>
                      <a:pt x="64" y="184"/>
                      <a:pt x="63" y="184"/>
                    </a:cubicBezTo>
                    <a:cubicBezTo>
                      <a:pt x="63" y="184"/>
                      <a:pt x="63" y="184"/>
                      <a:pt x="63" y="184"/>
                    </a:cubicBezTo>
                    <a:cubicBezTo>
                      <a:pt x="63" y="184"/>
                      <a:pt x="63" y="184"/>
                      <a:pt x="62" y="184"/>
                    </a:cubicBezTo>
                    <a:close/>
                    <a:moveTo>
                      <a:pt x="165" y="173"/>
                    </a:moveTo>
                    <a:cubicBezTo>
                      <a:pt x="165" y="172"/>
                      <a:pt x="165" y="171"/>
                      <a:pt x="166" y="170"/>
                    </a:cubicBezTo>
                    <a:cubicBezTo>
                      <a:pt x="166" y="170"/>
                      <a:pt x="166" y="170"/>
                      <a:pt x="166" y="170"/>
                    </a:cubicBezTo>
                    <a:cubicBezTo>
                      <a:pt x="176" y="163"/>
                      <a:pt x="176" y="163"/>
                      <a:pt x="176" y="163"/>
                    </a:cubicBezTo>
                    <a:cubicBezTo>
                      <a:pt x="177" y="162"/>
                      <a:pt x="178" y="163"/>
                      <a:pt x="179" y="164"/>
                    </a:cubicBezTo>
                    <a:cubicBezTo>
                      <a:pt x="179" y="164"/>
                      <a:pt x="179" y="164"/>
                      <a:pt x="179" y="164"/>
                    </a:cubicBezTo>
                    <a:cubicBezTo>
                      <a:pt x="179" y="164"/>
                      <a:pt x="179" y="166"/>
                      <a:pt x="178" y="166"/>
                    </a:cubicBezTo>
                    <a:cubicBezTo>
                      <a:pt x="178" y="166"/>
                      <a:pt x="178" y="166"/>
                      <a:pt x="178" y="166"/>
                    </a:cubicBezTo>
                    <a:cubicBezTo>
                      <a:pt x="168" y="173"/>
                      <a:pt x="168" y="173"/>
                      <a:pt x="168" y="173"/>
                    </a:cubicBezTo>
                    <a:cubicBezTo>
                      <a:pt x="168" y="173"/>
                      <a:pt x="167" y="174"/>
                      <a:pt x="167" y="174"/>
                    </a:cubicBezTo>
                    <a:cubicBezTo>
                      <a:pt x="167" y="174"/>
                      <a:pt x="167" y="174"/>
                      <a:pt x="167" y="174"/>
                    </a:cubicBezTo>
                    <a:cubicBezTo>
                      <a:pt x="166" y="174"/>
                      <a:pt x="166" y="173"/>
                      <a:pt x="165" y="173"/>
                    </a:cubicBezTo>
                    <a:close/>
                    <a:moveTo>
                      <a:pt x="42" y="172"/>
                    </a:moveTo>
                    <a:cubicBezTo>
                      <a:pt x="31" y="166"/>
                      <a:pt x="31" y="166"/>
                      <a:pt x="31" y="166"/>
                    </a:cubicBezTo>
                    <a:cubicBezTo>
                      <a:pt x="30" y="165"/>
                      <a:pt x="30" y="164"/>
                      <a:pt x="31" y="163"/>
                    </a:cubicBezTo>
                    <a:cubicBezTo>
                      <a:pt x="31" y="163"/>
                      <a:pt x="31" y="163"/>
                      <a:pt x="31" y="163"/>
                    </a:cubicBezTo>
                    <a:cubicBezTo>
                      <a:pt x="31" y="162"/>
                      <a:pt x="33" y="162"/>
                      <a:pt x="33" y="162"/>
                    </a:cubicBezTo>
                    <a:cubicBezTo>
                      <a:pt x="33" y="162"/>
                      <a:pt x="33" y="162"/>
                      <a:pt x="33" y="162"/>
                    </a:cubicBezTo>
                    <a:cubicBezTo>
                      <a:pt x="44" y="168"/>
                      <a:pt x="44" y="168"/>
                      <a:pt x="44" y="168"/>
                    </a:cubicBezTo>
                    <a:cubicBezTo>
                      <a:pt x="45" y="169"/>
                      <a:pt x="45" y="170"/>
                      <a:pt x="45" y="171"/>
                    </a:cubicBezTo>
                    <a:cubicBezTo>
                      <a:pt x="45" y="171"/>
                      <a:pt x="45" y="171"/>
                      <a:pt x="45" y="171"/>
                    </a:cubicBezTo>
                    <a:cubicBezTo>
                      <a:pt x="44" y="172"/>
                      <a:pt x="43" y="172"/>
                      <a:pt x="43" y="172"/>
                    </a:cubicBezTo>
                    <a:cubicBezTo>
                      <a:pt x="43" y="172"/>
                      <a:pt x="43" y="172"/>
                      <a:pt x="43" y="172"/>
                    </a:cubicBezTo>
                    <a:cubicBezTo>
                      <a:pt x="42" y="172"/>
                      <a:pt x="42" y="172"/>
                      <a:pt x="42" y="172"/>
                    </a:cubicBezTo>
                    <a:close/>
                    <a:moveTo>
                      <a:pt x="12" y="163"/>
                    </a:moveTo>
                    <a:cubicBezTo>
                      <a:pt x="12" y="163"/>
                      <a:pt x="11" y="162"/>
                      <a:pt x="11" y="162"/>
                    </a:cubicBezTo>
                    <a:cubicBezTo>
                      <a:pt x="11" y="162"/>
                      <a:pt x="11" y="162"/>
                      <a:pt x="11" y="162"/>
                    </a:cubicBezTo>
                    <a:cubicBezTo>
                      <a:pt x="10" y="162"/>
                      <a:pt x="10" y="162"/>
                      <a:pt x="10" y="162"/>
                    </a:cubicBezTo>
                    <a:cubicBezTo>
                      <a:pt x="10" y="162"/>
                      <a:pt x="10" y="162"/>
                      <a:pt x="10" y="162"/>
                    </a:cubicBezTo>
                    <a:cubicBezTo>
                      <a:pt x="9" y="161"/>
                      <a:pt x="8" y="160"/>
                      <a:pt x="9" y="159"/>
                    </a:cubicBezTo>
                    <a:cubicBezTo>
                      <a:pt x="9" y="159"/>
                      <a:pt x="9" y="159"/>
                      <a:pt x="9" y="159"/>
                    </a:cubicBezTo>
                    <a:cubicBezTo>
                      <a:pt x="9" y="158"/>
                      <a:pt x="10" y="158"/>
                      <a:pt x="11" y="158"/>
                    </a:cubicBezTo>
                    <a:cubicBezTo>
                      <a:pt x="11" y="158"/>
                      <a:pt x="11" y="158"/>
                      <a:pt x="11" y="158"/>
                    </a:cubicBezTo>
                    <a:cubicBezTo>
                      <a:pt x="12" y="158"/>
                      <a:pt x="12" y="158"/>
                      <a:pt x="12" y="158"/>
                    </a:cubicBezTo>
                    <a:cubicBezTo>
                      <a:pt x="12" y="158"/>
                      <a:pt x="12" y="158"/>
                      <a:pt x="12" y="158"/>
                    </a:cubicBezTo>
                    <a:cubicBezTo>
                      <a:pt x="12" y="159"/>
                      <a:pt x="13" y="159"/>
                      <a:pt x="13" y="159"/>
                    </a:cubicBezTo>
                    <a:cubicBezTo>
                      <a:pt x="13" y="159"/>
                      <a:pt x="13" y="159"/>
                      <a:pt x="13" y="159"/>
                    </a:cubicBezTo>
                    <a:cubicBezTo>
                      <a:pt x="14" y="159"/>
                      <a:pt x="15" y="159"/>
                      <a:pt x="16" y="159"/>
                    </a:cubicBezTo>
                    <a:cubicBezTo>
                      <a:pt x="16" y="159"/>
                      <a:pt x="16" y="159"/>
                      <a:pt x="16" y="159"/>
                    </a:cubicBezTo>
                    <a:cubicBezTo>
                      <a:pt x="17" y="159"/>
                      <a:pt x="18" y="159"/>
                      <a:pt x="19" y="159"/>
                    </a:cubicBezTo>
                    <a:cubicBezTo>
                      <a:pt x="19" y="159"/>
                      <a:pt x="19" y="159"/>
                      <a:pt x="19" y="159"/>
                    </a:cubicBezTo>
                    <a:cubicBezTo>
                      <a:pt x="19" y="159"/>
                      <a:pt x="19" y="159"/>
                      <a:pt x="19" y="159"/>
                    </a:cubicBezTo>
                    <a:cubicBezTo>
                      <a:pt x="19" y="159"/>
                      <a:pt x="19" y="159"/>
                      <a:pt x="19" y="159"/>
                    </a:cubicBezTo>
                    <a:cubicBezTo>
                      <a:pt x="20" y="158"/>
                      <a:pt x="21" y="158"/>
                      <a:pt x="21" y="158"/>
                    </a:cubicBezTo>
                    <a:cubicBezTo>
                      <a:pt x="21" y="158"/>
                      <a:pt x="21" y="158"/>
                      <a:pt x="21" y="158"/>
                    </a:cubicBezTo>
                    <a:cubicBezTo>
                      <a:pt x="22" y="157"/>
                      <a:pt x="23" y="158"/>
                      <a:pt x="24" y="159"/>
                    </a:cubicBezTo>
                    <a:cubicBezTo>
                      <a:pt x="24" y="159"/>
                      <a:pt x="24" y="159"/>
                      <a:pt x="24" y="159"/>
                    </a:cubicBezTo>
                    <a:cubicBezTo>
                      <a:pt x="24" y="160"/>
                      <a:pt x="24" y="161"/>
                      <a:pt x="23" y="161"/>
                    </a:cubicBezTo>
                    <a:cubicBezTo>
                      <a:pt x="23" y="161"/>
                      <a:pt x="23" y="161"/>
                      <a:pt x="23" y="161"/>
                    </a:cubicBezTo>
                    <a:cubicBezTo>
                      <a:pt x="22" y="162"/>
                      <a:pt x="21" y="162"/>
                      <a:pt x="20" y="162"/>
                    </a:cubicBezTo>
                    <a:cubicBezTo>
                      <a:pt x="20" y="162"/>
                      <a:pt x="20" y="162"/>
                      <a:pt x="20" y="162"/>
                    </a:cubicBezTo>
                    <a:cubicBezTo>
                      <a:pt x="20" y="163"/>
                      <a:pt x="20" y="163"/>
                      <a:pt x="20" y="163"/>
                    </a:cubicBezTo>
                    <a:cubicBezTo>
                      <a:pt x="20" y="163"/>
                      <a:pt x="20" y="163"/>
                      <a:pt x="20" y="163"/>
                    </a:cubicBezTo>
                    <a:cubicBezTo>
                      <a:pt x="18" y="163"/>
                      <a:pt x="17" y="163"/>
                      <a:pt x="16" y="163"/>
                    </a:cubicBezTo>
                    <a:cubicBezTo>
                      <a:pt x="16" y="163"/>
                      <a:pt x="16" y="163"/>
                      <a:pt x="16" y="163"/>
                    </a:cubicBezTo>
                    <a:cubicBezTo>
                      <a:pt x="15" y="163"/>
                      <a:pt x="13" y="163"/>
                      <a:pt x="12" y="163"/>
                    </a:cubicBezTo>
                    <a:close/>
                    <a:moveTo>
                      <a:pt x="185" y="159"/>
                    </a:moveTo>
                    <a:cubicBezTo>
                      <a:pt x="184" y="158"/>
                      <a:pt x="185" y="157"/>
                      <a:pt x="186" y="156"/>
                    </a:cubicBezTo>
                    <a:cubicBezTo>
                      <a:pt x="186" y="156"/>
                      <a:pt x="186" y="156"/>
                      <a:pt x="186" y="156"/>
                    </a:cubicBezTo>
                    <a:cubicBezTo>
                      <a:pt x="195" y="149"/>
                      <a:pt x="195" y="149"/>
                      <a:pt x="195" y="149"/>
                    </a:cubicBezTo>
                    <a:cubicBezTo>
                      <a:pt x="196" y="149"/>
                      <a:pt x="198" y="149"/>
                      <a:pt x="198" y="150"/>
                    </a:cubicBezTo>
                    <a:cubicBezTo>
                      <a:pt x="198" y="150"/>
                      <a:pt x="198" y="150"/>
                      <a:pt x="198" y="150"/>
                    </a:cubicBezTo>
                    <a:cubicBezTo>
                      <a:pt x="199" y="151"/>
                      <a:pt x="199" y="152"/>
                      <a:pt x="198" y="153"/>
                    </a:cubicBezTo>
                    <a:cubicBezTo>
                      <a:pt x="198" y="153"/>
                      <a:pt x="198" y="153"/>
                      <a:pt x="198" y="153"/>
                    </a:cubicBezTo>
                    <a:cubicBezTo>
                      <a:pt x="188" y="160"/>
                      <a:pt x="188" y="160"/>
                      <a:pt x="188" y="160"/>
                    </a:cubicBezTo>
                    <a:cubicBezTo>
                      <a:pt x="188" y="160"/>
                      <a:pt x="187" y="160"/>
                      <a:pt x="187" y="160"/>
                    </a:cubicBezTo>
                    <a:cubicBezTo>
                      <a:pt x="187" y="160"/>
                      <a:pt x="187" y="160"/>
                      <a:pt x="187" y="160"/>
                    </a:cubicBezTo>
                    <a:cubicBezTo>
                      <a:pt x="186" y="160"/>
                      <a:pt x="185" y="160"/>
                      <a:pt x="185" y="159"/>
                    </a:cubicBezTo>
                    <a:close/>
                    <a:moveTo>
                      <a:pt x="1" y="152"/>
                    </a:moveTo>
                    <a:cubicBezTo>
                      <a:pt x="1" y="152"/>
                      <a:pt x="1" y="152"/>
                      <a:pt x="1" y="151"/>
                    </a:cubicBezTo>
                    <a:cubicBezTo>
                      <a:pt x="1" y="151"/>
                      <a:pt x="1" y="151"/>
                      <a:pt x="1" y="151"/>
                    </a:cubicBezTo>
                    <a:cubicBezTo>
                      <a:pt x="1" y="151"/>
                      <a:pt x="0" y="150"/>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8"/>
                      <a:pt x="0" y="148"/>
                    </a:cubicBezTo>
                    <a:cubicBezTo>
                      <a:pt x="0" y="148"/>
                      <a:pt x="0" y="148"/>
                      <a:pt x="0" y="148"/>
                    </a:cubicBezTo>
                    <a:cubicBezTo>
                      <a:pt x="0" y="148"/>
                      <a:pt x="0" y="148"/>
                      <a:pt x="0" y="147"/>
                    </a:cubicBezTo>
                    <a:cubicBezTo>
                      <a:pt x="0" y="147"/>
                      <a:pt x="0" y="147"/>
                      <a:pt x="0" y="147"/>
                    </a:cubicBezTo>
                    <a:cubicBezTo>
                      <a:pt x="0" y="139"/>
                      <a:pt x="0" y="139"/>
                      <a:pt x="0" y="139"/>
                    </a:cubicBezTo>
                    <a:cubicBezTo>
                      <a:pt x="0" y="138"/>
                      <a:pt x="1" y="137"/>
                      <a:pt x="2" y="137"/>
                    </a:cubicBezTo>
                    <a:cubicBezTo>
                      <a:pt x="2" y="137"/>
                      <a:pt x="2" y="137"/>
                      <a:pt x="2" y="137"/>
                    </a:cubicBezTo>
                    <a:cubicBezTo>
                      <a:pt x="3" y="137"/>
                      <a:pt x="4" y="138"/>
                      <a:pt x="4" y="139"/>
                    </a:cubicBezTo>
                    <a:cubicBezTo>
                      <a:pt x="4" y="139"/>
                      <a:pt x="4" y="139"/>
                      <a:pt x="4" y="139"/>
                    </a:cubicBezTo>
                    <a:cubicBezTo>
                      <a:pt x="4" y="147"/>
                      <a:pt x="4" y="147"/>
                      <a:pt x="4" y="147"/>
                    </a:cubicBezTo>
                    <a:cubicBezTo>
                      <a:pt x="4" y="147"/>
                      <a:pt x="4" y="148"/>
                      <a:pt x="4" y="148"/>
                    </a:cubicBezTo>
                    <a:cubicBezTo>
                      <a:pt x="4" y="148"/>
                      <a:pt x="4" y="148"/>
                      <a:pt x="4" y="148"/>
                    </a:cubicBezTo>
                    <a:cubicBezTo>
                      <a:pt x="4" y="148"/>
                      <a:pt x="4" y="148"/>
                      <a:pt x="4" y="148"/>
                    </a:cubicBezTo>
                    <a:cubicBezTo>
                      <a:pt x="4" y="148"/>
                      <a:pt x="4" y="148"/>
                      <a:pt x="4" y="148"/>
                    </a:cubicBezTo>
                    <a:cubicBezTo>
                      <a:pt x="4" y="149"/>
                      <a:pt x="4" y="149"/>
                      <a:pt x="4" y="149"/>
                    </a:cubicBezTo>
                    <a:cubicBezTo>
                      <a:pt x="4" y="149"/>
                      <a:pt x="4" y="149"/>
                      <a:pt x="4" y="149"/>
                    </a:cubicBezTo>
                    <a:cubicBezTo>
                      <a:pt x="4" y="149"/>
                      <a:pt x="4" y="149"/>
                      <a:pt x="4" y="149"/>
                    </a:cubicBezTo>
                    <a:cubicBezTo>
                      <a:pt x="4" y="149"/>
                      <a:pt x="4" y="149"/>
                      <a:pt x="4" y="149"/>
                    </a:cubicBezTo>
                    <a:cubicBezTo>
                      <a:pt x="4" y="149"/>
                      <a:pt x="4" y="150"/>
                      <a:pt x="5" y="150"/>
                    </a:cubicBezTo>
                    <a:cubicBezTo>
                      <a:pt x="5" y="150"/>
                      <a:pt x="5" y="150"/>
                      <a:pt x="5" y="150"/>
                    </a:cubicBezTo>
                    <a:cubicBezTo>
                      <a:pt x="5" y="150"/>
                      <a:pt x="5" y="151"/>
                      <a:pt x="5" y="151"/>
                    </a:cubicBezTo>
                    <a:cubicBezTo>
                      <a:pt x="5" y="151"/>
                      <a:pt x="5" y="151"/>
                      <a:pt x="5" y="151"/>
                    </a:cubicBezTo>
                    <a:cubicBezTo>
                      <a:pt x="5" y="152"/>
                      <a:pt x="4" y="153"/>
                      <a:pt x="3" y="153"/>
                    </a:cubicBezTo>
                    <a:cubicBezTo>
                      <a:pt x="3" y="153"/>
                      <a:pt x="3" y="153"/>
                      <a:pt x="3" y="153"/>
                    </a:cubicBezTo>
                    <a:cubicBezTo>
                      <a:pt x="3" y="153"/>
                      <a:pt x="3" y="153"/>
                      <a:pt x="3" y="153"/>
                    </a:cubicBezTo>
                    <a:cubicBezTo>
                      <a:pt x="3" y="153"/>
                      <a:pt x="3" y="153"/>
                      <a:pt x="3" y="153"/>
                    </a:cubicBezTo>
                    <a:cubicBezTo>
                      <a:pt x="2" y="153"/>
                      <a:pt x="1" y="153"/>
                      <a:pt x="1" y="152"/>
                    </a:cubicBezTo>
                    <a:close/>
                    <a:moveTo>
                      <a:pt x="199" y="141"/>
                    </a:moveTo>
                    <a:cubicBezTo>
                      <a:pt x="199" y="129"/>
                      <a:pt x="199" y="129"/>
                      <a:pt x="199" y="129"/>
                    </a:cubicBezTo>
                    <a:cubicBezTo>
                      <a:pt x="199" y="128"/>
                      <a:pt x="200" y="127"/>
                      <a:pt x="201" y="127"/>
                    </a:cubicBezTo>
                    <a:cubicBezTo>
                      <a:pt x="201" y="127"/>
                      <a:pt x="201" y="127"/>
                      <a:pt x="201" y="127"/>
                    </a:cubicBezTo>
                    <a:cubicBezTo>
                      <a:pt x="203" y="127"/>
                      <a:pt x="203" y="128"/>
                      <a:pt x="203" y="129"/>
                    </a:cubicBezTo>
                    <a:cubicBezTo>
                      <a:pt x="203" y="129"/>
                      <a:pt x="203" y="129"/>
                      <a:pt x="203" y="129"/>
                    </a:cubicBezTo>
                    <a:cubicBezTo>
                      <a:pt x="203" y="141"/>
                      <a:pt x="203" y="141"/>
                      <a:pt x="203" y="141"/>
                    </a:cubicBezTo>
                    <a:cubicBezTo>
                      <a:pt x="203" y="142"/>
                      <a:pt x="203" y="143"/>
                      <a:pt x="201" y="143"/>
                    </a:cubicBezTo>
                    <a:cubicBezTo>
                      <a:pt x="201" y="143"/>
                      <a:pt x="201" y="143"/>
                      <a:pt x="201" y="143"/>
                    </a:cubicBezTo>
                    <a:cubicBezTo>
                      <a:pt x="200" y="143"/>
                      <a:pt x="199" y="142"/>
                      <a:pt x="199" y="141"/>
                    </a:cubicBezTo>
                    <a:close/>
                    <a:moveTo>
                      <a:pt x="2" y="129"/>
                    </a:moveTo>
                    <a:cubicBezTo>
                      <a:pt x="1" y="129"/>
                      <a:pt x="0" y="129"/>
                      <a:pt x="0" y="127"/>
                    </a:cubicBezTo>
                    <a:cubicBezTo>
                      <a:pt x="0" y="127"/>
                      <a:pt x="0" y="127"/>
                      <a:pt x="0" y="127"/>
                    </a:cubicBezTo>
                    <a:cubicBezTo>
                      <a:pt x="0" y="127"/>
                      <a:pt x="0" y="126"/>
                      <a:pt x="0" y="125"/>
                    </a:cubicBezTo>
                    <a:cubicBezTo>
                      <a:pt x="0" y="125"/>
                      <a:pt x="0" y="125"/>
                      <a:pt x="0" y="125"/>
                    </a:cubicBezTo>
                    <a:cubicBezTo>
                      <a:pt x="0" y="125"/>
                      <a:pt x="1" y="124"/>
                      <a:pt x="1" y="124"/>
                    </a:cubicBezTo>
                    <a:cubicBezTo>
                      <a:pt x="1" y="124"/>
                      <a:pt x="1" y="124"/>
                      <a:pt x="1" y="124"/>
                    </a:cubicBezTo>
                    <a:cubicBezTo>
                      <a:pt x="1" y="124"/>
                      <a:pt x="1" y="124"/>
                      <a:pt x="1" y="124"/>
                    </a:cubicBezTo>
                    <a:cubicBezTo>
                      <a:pt x="1" y="124"/>
                      <a:pt x="1" y="124"/>
                      <a:pt x="1" y="124"/>
                    </a:cubicBezTo>
                    <a:cubicBezTo>
                      <a:pt x="1" y="124"/>
                      <a:pt x="1" y="124"/>
                      <a:pt x="1" y="124"/>
                    </a:cubicBezTo>
                    <a:cubicBezTo>
                      <a:pt x="1" y="124"/>
                      <a:pt x="1" y="124"/>
                      <a:pt x="1" y="124"/>
                    </a:cubicBezTo>
                    <a:cubicBezTo>
                      <a:pt x="1" y="124"/>
                      <a:pt x="1" y="124"/>
                      <a:pt x="1" y="124"/>
                    </a:cubicBezTo>
                    <a:cubicBezTo>
                      <a:pt x="1" y="124"/>
                      <a:pt x="1" y="124"/>
                      <a:pt x="1" y="124"/>
                    </a:cubicBezTo>
                    <a:cubicBezTo>
                      <a:pt x="1" y="123"/>
                      <a:pt x="1" y="123"/>
                      <a:pt x="1" y="123"/>
                    </a:cubicBezTo>
                    <a:cubicBezTo>
                      <a:pt x="1" y="123"/>
                      <a:pt x="1" y="123"/>
                      <a:pt x="1" y="123"/>
                    </a:cubicBezTo>
                    <a:cubicBezTo>
                      <a:pt x="1" y="122"/>
                      <a:pt x="2" y="121"/>
                      <a:pt x="2" y="120"/>
                    </a:cubicBezTo>
                    <a:cubicBezTo>
                      <a:pt x="2" y="120"/>
                      <a:pt x="2" y="120"/>
                      <a:pt x="2" y="120"/>
                    </a:cubicBezTo>
                    <a:cubicBezTo>
                      <a:pt x="2" y="120"/>
                      <a:pt x="2" y="120"/>
                      <a:pt x="2" y="120"/>
                    </a:cubicBezTo>
                    <a:cubicBezTo>
                      <a:pt x="2" y="120"/>
                      <a:pt x="2" y="120"/>
                      <a:pt x="2" y="120"/>
                    </a:cubicBezTo>
                    <a:cubicBezTo>
                      <a:pt x="2" y="119"/>
                      <a:pt x="3" y="119"/>
                      <a:pt x="3" y="119"/>
                    </a:cubicBezTo>
                    <a:cubicBezTo>
                      <a:pt x="3" y="119"/>
                      <a:pt x="3" y="119"/>
                      <a:pt x="3" y="119"/>
                    </a:cubicBezTo>
                    <a:cubicBezTo>
                      <a:pt x="3" y="119"/>
                      <a:pt x="3" y="118"/>
                      <a:pt x="4" y="118"/>
                    </a:cubicBezTo>
                    <a:cubicBezTo>
                      <a:pt x="4" y="118"/>
                      <a:pt x="4" y="118"/>
                      <a:pt x="4" y="118"/>
                    </a:cubicBezTo>
                    <a:cubicBezTo>
                      <a:pt x="4" y="117"/>
                      <a:pt x="4" y="117"/>
                      <a:pt x="4" y="117"/>
                    </a:cubicBezTo>
                    <a:cubicBezTo>
                      <a:pt x="4" y="117"/>
                      <a:pt x="4" y="117"/>
                      <a:pt x="4" y="117"/>
                    </a:cubicBezTo>
                    <a:cubicBezTo>
                      <a:pt x="5" y="117"/>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6" y="115"/>
                      <a:pt x="8" y="115"/>
                      <a:pt x="8" y="116"/>
                    </a:cubicBezTo>
                    <a:cubicBezTo>
                      <a:pt x="8" y="116"/>
                      <a:pt x="8" y="116"/>
                      <a:pt x="8" y="116"/>
                    </a:cubicBezTo>
                    <a:cubicBezTo>
                      <a:pt x="9" y="117"/>
                      <a:pt x="9" y="118"/>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7" y="119"/>
                      <a:pt x="7" y="120"/>
                    </a:cubicBezTo>
                    <a:cubicBezTo>
                      <a:pt x="7" y="120"/>
                      <a:pt x="7" y="120"/>
                      <a:pt x="7" y="120"/>
                    </a:cubicBezTo>
                    <a:cubicBezTo>
                      <a:pt x="7" y="120"/>
                      <a:pt x="7" y="120"/>
                      <a:pt x="7" y="120"/>
                    </a:cubicBezTo>
                    <a:cubicBezTo>
                      <a:pt x="7" y="120"/>
                      <a:pt x="7" y="120"/>
                      <a:pt x="7" y="120"/>
                    </a:cubicBezTo>
                    <a:cubicBezTo>
                      <a:pt x="7" y="120"/>
                      <a:pt x="6" y="121"/>
                      <a:pt x="6" y="121"/>
                    </a:cubicBezTo>
                    <a:cubicBezTo>
                      <a:pt x="6" y="121"/>
                      <a:pt x="6" y="121"/>
                      <a:pt x="6" y="121"/>
                    </a:cubicBezTo>
                    <a:cubicBezTo>
                      <a:pt x="6" y="121"/>
                      <a:pt x="6" y="122"/>
                      <a:pt x="6" y="122"/>
                    </a:cubicBezTo>
                    <a:cubicBezTo>
                      <a:pt x="6" y="122"/>
                      <a:pt x="6" y="122"/>
                      <a:pt x="6" y="122"/>
                    </a:cubicBezTo>
                    <a:cubicBezTo>
                      <a:pt x="6" y="122"/>
                      <a:pt x="6" y="122"/>
                      <a:pt x="6" y="122"/>
                    </a:cubicBezTo>
                    <a:cubicBezTo>
                      <a:pt x="6" y="122"/>
                      <a:pt x="6" y="122"/>
                      <a:pt x="6" y="122"/>
                    </a:cubicBezTo>
                    <a:cubicBezTo>
                      <a:pt x="5" y="123"/>
                      <a:pt x="5" y="123"/>
                      <a:pt x="5" y="124"/>
                    </a:cubicBezTo>
                    <a:cubicBezTo>
                      <a:pt x="5" y="124"/>
                      <a:pt x="5" y="124"/>
                      <a:pt x="5" y="124"/>
                    </a:cubicBezTo>
                    <a:cubicBezTo>
                      <a:pt x="5" y="124"/>
                      <a:pt x="5" y="125"/>
                      <a:pt x="5" y="125"/>
                    </a:cubicBezTo>
                    <a:cubicBezTo>
                      <a:pt x="5" y="125"/>
                      <a:pt x="5" y="125"/>
                      <a:pt x="5" y="125"/>
                    </a:cubicBezTo>
                    <a:cubicBezTo>
                      <a:pt x="5" y="125"/>
                      <a:pt x="5" y="125"/>
                      <a:pt x="5" y="125"/>
                    </a:cubicBezTo>
                    <a:cubicBezTo>
                      <a:pt x="5" y="125"/>
                      <a:pt x="5" y="125"/>
                      <a:pt x="5" y="125"/>
                    </a:cubicBezTo>
                    <a:cubicBezTo>
                      <a:pt x="5" y="125"/>
                      <a:pt x="5" y="125"/>
                      <a:pt x="5" y="125"/>
                    </a:cubicBezTo>
                    <a:cubicBezTo>
                      <a:pt x="5" y="125"/>
                      <a:pt x="5" y="125"/>
                      <a:pt x="5" y="125"/>
                    </a:cubicBezTo>
                    <a:cubicBezTo>
                      <a:pt x="5" y="125"/>
                      <a:pt x="5" y="125"/>
                      <a:pt x="5" y="125"/>
                    </a:cubicBezTo>
                    <a:cubicBezTo>
                      <a:pt x="5" y="125"/>
                      <a:pt x="5" y="125"/>
                      <a:pt x="5" y="125"/>
                    </a:cubicBezTo>
                    <a:cubicBezTo>
                      <a:pt x="4" y="125"/>
                      <a:pt x="4" y="126"/>
                      <a:pt x="4" y="126"/>
                    </a:cubicBezTo>
                    <a:cubicBezTo>
                      <a:pt x="4" y="126"/>
                      <a:pt x="4" y="126"/>
                      <a:pt x="4" y="126"/>
                    </a:cubicBezTo>
                    <a:cubicBezTo>
                      <a:pt x="4" y="126"/>
                      <a:pt x="4" y="127"/>
                      <a:pt x="4" y="127"/>
                    </a:cubicBezTo>
                    <a:cubicBezTo>
                      <a:pt x="4" y="127"/>
                      <a:pt x="4" y="127"/>
                      <a:pt x="4" y="127"/>
                    </a:cubicBezTo>
                    <a:cubicBezTo>
                      <a:pt x="4" y="129"/>
                      <a:pt x="3" y="129"/>
                      <a:pt x="2" y="129"/>
                    </a:cubicBezTo>
                    <a:cubicBezTo>
                      <a:pt x="2" y="129"/>
                      <a:pt x="2" y="129"/>
                      <a:pt x="2" y="129"/>
                    </a:cubicBezTo>
                    <a:cubicBezTo>
                      <a:pt x="2" y="129"/>
                      <a:pt x="2" y="129"/>
                      <a:pt x="2" y="129"/>
                    </a:cubicBezTo>
                    <a:close/>
                    <a:moveTo>
                      <a:pt x="199" y="117"/>
                    </a:moveTo>
                    <a:cubicBezTo>
                      <a:pt x="199" y="115"/>
                      <a:pt x="199" y="115"/>
                      <a:pt x="199" y="115"/>
                    </a:cubicBezTo>
                    <a:cubicBezTo>
                      <a:pt x="199" y="113"/>
                      <a:pt x="198" y="111"/>
                      <a:pt x="196" y="110"/>
                    </a:cubicBezTo>
                    <a:cubicBezTo>
                      <a:pt x="196" y="110"/>
                      <a:pt x="196" y="110"/>
                      <a:pt x="196" y="110"/>
                    </a:cubicBezTo>
                    <a:cubicBezTo>
                      <a:pt x="195" y="109"/>
                      <a:pt x="195" y="109"/>
                      <a:pt x="195" y="109"/>
                    </a:cubicBezTo>
                    <a:cubicBezTo>
                      <a:pt x="194" y="108"/>
                      <a:pt x="194" y="107"/>
                      <a:pt x="194" y="106"/>
                    </a:cubicBezTo>
                    <a:cubicBezTo>
                      <a:pt x="194" y="106"/>
                      <a:pt x="194" y="106"/>
                      <a:pt x="194" y="106"/>
                    </a:cubicBezTo>
                    <a:cubicBezTo>
                      <a:pt x="195" y="105"/>
                      <a:pt x="196" y="105"/>
                      <a:pt x="197" y="105"/>
                    </a:cubicBezTo>
                    <a:cubicBezTo>
                      <a:pt x="197" y="105"/>
                      <a:pt x="197" y="105"/>
                      <a:pt x="197" y="105"/>
                    </a:cubicBezTo>
                    <a:cubicBezTo>
                      <a:pt x="198" y="106"/>
                      <a:pt x="198" y="106"/>
                      <a:pt x="198" y="106"/>
                    </a:cubicBezTo>
                    <a:cubicBezTo>
                      <a:pt x="202" y="108"/>
                      <a:pt x="203" y="111"/>
                      <a:pt x="203" y="115"/>
                    </a:cubicBezTo>
                    <a:cubicBezTo>
                      <a:pt x="203" y="115"/>
                      <a:pt x="203" y="115"/>
                      <a:pt x="203" y="115"/>
                    </a:cubicBezTo>
                    <a:cubicBezTo>
                      <a:pt x="203" y="117"/>
                      <a:pt x="203" y="117"/>
                      <a:pt x="203" y="117"/>
                    </a:cubicBezTo>
                    <a:cubicBezTo>
                      <a:pt x="203" y="118"/>
                      <a:pt x="203" y="119"/>
                      <a:pt x="201" y="119"/>
                    </a:cubicBezTo>
                    <a:cubicBezTo>
                      <a:pt x="201" y="119"/>
                      <a:pt x="201" y="119"/>
                      <a:pt x="201" y="119"/>
                    </a:cubicBezTo>
                    <a:cubicBezTo>
                      <a:pt x="200" y="119"/>
                      <a:pt x="199" y="118"/>
                      <a:pt x="199" y="117"/>
                    </a:cubicBezTo>
                    <a:close/>
                    <a:moveTo>
                      <a:pt x="10" y="108"/>
                    </a:moveTo>
                    <a:cubicBezTo>
                      <a:pt x="10" y="108"/>
                      <a:pt x="10" y="106"/>
                      <a:pt x="11" y="106"/>
                    </a:cubicBezTo>
                    <a:cubicBezTo>
                      <a:pt x="11" y="106"/>
                      <a:pt x="11" y="106"/>
                      <a:pt x="11" y="106"/>
                    </a:cubicBezTo>
                    <a:cubicBezTo>
                      <a:pt x="11" y="105"/>
                      <a:pt x="12" y="105"/>
                      <a:pt x="13" y="104"/>
                    </a:cubicBezTo>
                    <a:cubicBezTo>
                      <a:pt x="13" y="104"/>
                      <a:pt x="13" y="104"/>
                      <a:pt x="13" y="104"/>
                    </a:cubicBezTo>
                    <a:cubicBezTo>
                      <a:pt x="13" y="104"/>
                      <a:pt x="13" y="104"/>
                      <a:pt x="12" y="104"/>
                    </a:cubicBezTo>
                    <a:cubicBezTo>
                      <a:pt x="12" y="104"/>
                      <a:pt x="12" y="104"/>
                      <a:pt x="12" y="104"/>
                    </a:cubicBezTo>
                    <a:cubicBezTo>
                      <a:pt x="11" y="104"/>
                      <a:pt x="11" y="103"/>
                      <a:pt x="11" y="102"/>
                    </a:cubicBezTo>
                    <a:cubicBezTo>
                      <a:pt x="11" y="102"/>
                      <a:pt x="11" y="102"/>
                      <a:pt x="11" y="102"/>
                    </a:cubicBezTo>
                    <a:cubicBezTo>
                      <a:pt x="11" y="100"/>
                      <a:pt x="12" y="100"/>
                      <a:pt x="13" y="100"/>
                    </a:cubicBezTo>
                    <a:cubicBezTo>
                      <a:pt x="13" y="100"/>
                      <a:pt x="13" y="100"/>
                      <a:pt x="13" y="100"/>
                    </a:cubicBezTo>
                    <a:cubicBezTo>
                      <a:pt x="14" y="100"/>
                      <a:pt x="15" y="100"/>
                      <a:pt x="16" y="100"/>
                    </a:cubicBezTo>
                    <a:cubicBezTo>
                      <a:pt x="16" y="100"/>
                      <a:pt x="16" y="100"/>
                      <a:pt x="16" y="100"/>
                    </a:cubicBezTo>
                    <a:cubicBezTo>
                      <a:pt x="18" y="100"/>
                      <a:pt x="18" y="102"/>
                      <a:pt x="19" y="102"/>
                    </a:cubicBezTo>
                    <a:cubicBezTo>
                      <a:pt x="19" y="102"/>
                      <a:pt x="19" y="102"/>
                      <a:pt x="19" y="102"/>
                    </a:cubicBezTo>
                    <a:cubicBezTo>
                      <a:pt x="19" y="103"/>
                      <a:pt x="19" y="104"/>
                      <a:pt x="19" y="105"/>
                    </a:cubicBezTo>
                    <a:cubicBezTo>
                      <a:pt x="19" y="105"/>
                      <a:pt x="19" y="105"/>
                      <a:pt x="19" y="105"/>
                    </a:cubicBezTo>
                    <a:cubicBezTo>
                      <a:pt x="19" y="105"/>
                      <a:pt x="19" y="106"/>
                      <a:pt x="19" y="106"/>
                    </a:cubicBezTo>
                    <a:cubicBezTo>
                      <a:pt x="19" y="106"/>
                      <a:pt x="19" y="106"/>
                      <a:pt x="19" y="106"/>
                    </a:cubicBezTo>
                    <a:cubicBezTo>
                      <a:pt x="18" y="106"/>
                      <a:pt x="18" y="107"/>
                      <a:pt x="17" y="108"/>
                    </a:cubicBezTo>
                    <a:cubicBezTo>
                      <a:pt x="17" y="108"/>
                      <a:pt x="17" y="108"/>
                      <a:pt x="17" y="108"/>
                    </a:cubicBezTo>
                    <a:cubicBezTo>
                      <a:pt x="15" y="108"/>
                      <a:pt x="14" y="108"/>
                      <a:pt x="13" y="109"/>
                    </a:cubicBezTo>
                    <a:cubicBezTo>
                      <a:pt x="13" y="109"/>
                      <a:pt x="13" y="109"/>
                      <a:pt x="13" y="109"/>
                    </a:cubicBezTo>
                    <a:cubicBezTo>
                      <a:pt x="13" y="109"/>
                      <a:pt x="12" y="109"/>
                      <a:pt x="12" y="109"/>
                    </a:cubicBezTo>
                    <a:cubicBezTo>
                      <a:pt x="12" y="109"/>
                      <a:pt x="12" y="109"/>
                      <a:pt x="12" y="109"/>
                    </a:cubicBezTo>
                    <a:cubicBezTo>
                      <a:pt x="11" y="109"/>
                      <a:pt x="11" y="109"/>
                      <a:pt x="10" y="108"/>
                    </a:cubicBezTo>
                    <a:close/>
                    <a:moveTo>
                      <a:pt x="185" y="103"/>
                    </a:moveTo>
                    <a:cubicBezTo>
                      <a:pt x="184" y="102"/>
                      <a:pt x="184" y="102"/>
                      <a:pt x="184" y="102"/>
                    </a:cubicBezTo>
                    <a:cubicBezTo>
                      <a:pt x="183" y="102"/>
                      <a:pt x="183" y="101"/>
                      <a:pt x="183" y="101"/>
                    </a:cubicBezTo>
                    <a:cubicBezTo>
                      <a:pt x="183" y="101"/>
                      <a:pt x="183" y="101"/>
                      <a:pt x="183" y="101"/>
                    </a:cubicBezTo>
                    <a:cubicBezTo>
                      <a:pt x="183" y="100"/>
                      <a:pt x="183" y="99"/>
                      <a:pt x="184" y="99"/>
                    </a:cubicBezTo>
                    <a:cubicBezTo>
                      <a:pt x="184" y="99"/>
                      <a:pt x="184" y="99"/>
                      <a:pt x="184" y="99"/>
                    </a:cubicBezTo>
                    <a:cubicBezTo>
                      <a:pt x="193" y="93"/>
                      <a:pt x="193" y="93"/>
                      <a:pt x="193" y="93"/>
                    </a:cubicBezTo>
                    <a:cubicBezTo>
                      <a:pt x="194" y="93"/>
                      <a:pt x="196" y="93"/>
                      <a:pt x="196" y="94"/>
                    </a:cubicBezTo>
                    <a:cubicBezTo>
                      <a:pt x="196" y="94"/>
                      <a:pt x="196" y="94"/>
                      <a:pt x="196" y="94"/>
                    </a:cubicBezTo>
                    <a:cubicBezTo>
                      <a:pt x="197" y="95"/>
                      <a:pt x="196" y="96"/>
                      <a:pt x="195" y="97"/>
                    </a:cubicBezTo>
                    <a:cubicBezTo>
                      <a:pt x="195" y="97"/>
                      <a:pt x="195" y="97"/>
                      <a:pt x="195" y="97"/>
                    </a:cubicBezTo>
                    <a:cubicBezTo>
                      <a:pt x="188" y="101"/>
                      <a:pt x="188" y="101"/>
                      <a:pt x="188" y="101"/>
                    </a:cubicBezTo>
                    <a:cubicBezTo>
                      <a:pt x="187" y="102"/>
                      <a:pt x="187" y="102"/>
                      <a:pt x="187" y="102"/>
                    </a:cubicBezTo>
                    <a:cubicBezTo>
                      <a:pt x="187" y="102"/>
                      <a:pt x="187" y="102"/>
                      <a:pt x="187" y="102"/>
                    </a:cubicBezTo>
                    <a:cubicBezTo>
                      <a:pt x="187" y="103"/>
                      <a:pt x="186" y="103"/>
                      <a:pt x="186" y="103"/>
                    </a:cubicBezTo>
                    <a:cubicBezTo>
                      <a:pt x="186" y="103"/>
                      <a:pt x="186" y="103"/>
                      <a:pt x="186" y="103"/>
                    </a:cubicBezTo>
                    <a:cubicBezTo>
                      <a:pt x="185" y="103"/>
                      <a:pt x="185" y="103"/>
                      <a:pt x="185" y="103"/>
                    </a:cubicBezTo>
                    <a:close/>
                    <a:moveTo>
                      <a:pt x="2" y="96"/>
                    </a:moveTo>
                    <a:cubicBezTo>
                      <a:pt x="2" y="96"/>
                      <a:pt x="2" y="96"/>
                      <a:pt x="2" y="96"/>
                    </a:cubicBezTo>
                    <a:cubicBezTo>
                      <a:pt x="2" y="96"/>
                      <a:pt x="2" y="96"/>
                      <a:pt x="2" y="96"/>
                    </a:cubicBezTo>
                    <a:cubicBezTo>
                      <a:pt x="2" y="95"/>
                      <a:pt x="2" y="95"/>
                      <a:pt x="1" y="95"/>
                    </a:cubicBezTo>
                    <a:cubicBezTo>
                      <a:pt x="1" y="95"/>
                      <a:pt x="1" y="95"/>
                      <a:pt x="1" y="95"/>
                    </a:cubicBezTo>
                    <a:cubicBezTo>
                      <a:pt x="1" y="94"/>
                      <a:pt x="1" y="94"/>
                      <a:pt x="1" y="94"/>
                    </a:cubicBezTo>
                    <a:cubicBezTo>
                      <a:pt x="1" y="94"/>
                      <a:pt x="1" y="93"/>
                      <a:pt x="1" y="93"/>
                    </a:cubicBezTo>
                    <a:cubicBezTo>
                      <a:pt x="1" y="93"/>
                      <a:pt x="1" y="93"/>
                      <a:pt x="1" y="93"/>
                    </a:cubicBezTo>
                    <a:cubicBezTo>
                      <a:pt x="1" y="92"/>
                      <a:pt x="0" y="91"/>
                      <a:pt x="0" y="91"/>
                    </a:cubicBezTo>
                    <a:cubicBezTo>
                      <a:pt x="0" y="91"/>
                      <a:pt x="0" y="91"/>
                      <a:pt x="0" y="91"/>
                    </a:cubicBezTo>
                    <a:cubicBezTo>
                      <a:pt x="0" y="90"/>
                      <a:pt x="0" y="90"/>
                      <a:pt x="0" y="90"/>
                    </a:cubicBezTo>
                    <a:cubicBezTo>
                      <a:pt x="0" y="90"/>
                      <a:pt x="0" y="90"/>
                      <a:pt x="0" y="90"/>
                    </a:cubicBezTo>
                    <a:cubicBezTo>
                      <a:pt x="0" y="90"/>
                      <a:pt x="0" y="89"/>
                      <a:pt x="0" y="89"/>
                    </a:cubicBezTo>
                    <a:cubicBezTo>
                      <a:pt x="0" y="89"/>
                      <a:pt x="0" y="89"/>
                      <a:pt x="0" y="89"/>
                    </a:cubicBezTo>
                    <a:cubicBezTo>
                      <a:pt x="0" y="83"/>
                      <a:pt x="0" y="83"/>
                      <a:pt x="0" y="83"/>
                    </a:cubicBezTo>
                    <a:cubicBezTo>
                      <a:pt x="0" y="82"/>
                      <a:pt x="1" y="81"/>
                      <a:pt x="2" y="81"/>
                    </a:cubicBezTo>
                    <a:cubicBezTo>
                      <a:pt x="2" y="81"/>
                      <a:pt x="2" y="81"/>
                      <a:pt x="2" y="81"/>
                    </a:cubicBezTo>
                    <a:cubicBezTo>
                      <a:pt x="3" y="81"/>
                      <a:pt x="4" y="82"/>
                      <a:pt x="4" y="83"/>
                    </a:cubicBezTo>
                    <a:cubicBezTo>
                      <a:pt x="4" y="83"/>
                      <a:pt x="4" y="83"/>
                      <a:pt x="4" y="83"/>
                    </a:cubicBezTo>
                    <a:cubicBezTo>
                      <a:pt x="4" y="89"/>
                      <a:pt x="4" y="89"/>
                      <a:pt x="4" y="89"/>
                    </a:cubicBezTo>
                    <a:cubicBezTo>
                      <a:pt x="4" y="89"/>
                      <a:pt x="4" y="89"/>
                      <a:pt x="4" y="90"/>
                    </a:cubicBezTo>
                    <a:cubicBezTo>
                      <a:pt x="4" y="90"/>
                      <a:pt x="4" y="90"/>
                      <a:pt x="4" y="90"/>
                    </a:cubicBezTo>
                    <a:cubicBezTo>
                      <a:pt x="4" y="90"/>
                      <a:pt x="4" y="90"/>
                      <a:pt x="4" y="90"/>
                    </a:cubicBezTo>
                    <a:cubicBezTo>
                      <a:pt x="4" y="90"/>
                      <a:pt x="4" y="90"/>
                      <a:pt x="4" y="90"/>
                    </a:cubicBezTo>
                    <a:cubicBezTo>
                      <a:pt x="4" y="91"/>
                      <a:pt x="4" y="91"/>
                      <a:pt x="5" y="92"/>
                    </a:cubicBezTo>
                    <a:cubicBezTo>
                      <a:pt x="5" y="92"/>
                      <a:pt x="5" y="92"/>
                      <a:pt x="5" y="92"/>
                    </a:cubicBezTo>
                    <a:cubicBezTo>
                      <a:pt x="5" y="92"/>
                      <a:pt x="5" y="92"/>
                      <a:pt x="5" y="93"/>
                    </a:cubicBezTo>
                    <a:cubicBezTo>
                      <a:pt x="5" y="93"/>
                      <a:pt x="5" y="93"/>
                      <a:pt x="5" y="93"/>
                    </a:cubicBezTo>
                    <a:cubicBezTo>
                      <a:pt x="5" y="93"/>
                      <a:pt x="5" y="93"/>
                      <a:pt x="5" y="93"/>
                    </a:cubicBezTo>
                    <a:cubicBezTo>
                      <a:pt x="5" y="93"/>
                      <a:pt x="5" y="94"/>
                      <a:pt x="5" y="94"/>
                    </a:cubicBezTo>
                    <a:cubicBezTo>
                      <a:pt x="5" y="94"/>
                      <a:pt x="5" y="94"/>
                      <a:pt x="5" y="94"/>
                    </a:cubicBezTo>
                    <a:cubicBezTo>
                      <a:pt x="5" y="94"/>
                      <a:pt x="5" y="94"/>
                      <a:pt x="5" y="94"/>
                    </a:cubicBezTo>
                    <a:cubicBezTo>
                      <a:pt x="5" y="94"/>
                      <a:pt x="5" y="94"/>
                      <a:pt x="5" y="94"/>
                    </a:cubicBezTo>
                    <a:cubicBezTo>
                      <a:pt x="6" y="95"/>
                      <a:pt x="6" y="96"/>
                      <a:pt x="5" y="97"/>
                    </a:cubicBezTo>
                    <a:cubicBezTo>
                      <a:pt x="5" y="97"/>
                      <a:pt x="5" y="97"/>
                      <a:pt x="5" y="97"/>
                    </a:cubicBezTo>
                    <a:cubicBezTo>
                      <a:pt x="4" y="97"/>
                      <a:pt x="4" y="97"/>
                      <a:pt x="4" y="97"/>
                    </a:cubicBezTo>
                    <a:cubicBezTo>
                      <a:pt x="4" y="97"/>
                      <a:pt x="4" y="97"/>
                      <a:pt x="4" y="97"/>
                    </a:cubicBezTo>
                    <a:cubicBezTo>
                      <a:pt x="3" y="97"/>
                      <a:pt x="2" y="96"/>
                      <a:pt x="2" y="96"/>
                    </a:cubicBezTo>
                    <a:close/>
                    <a:moveTo>
                      <a:pt x="199" y="86"/>
                    </a:moveTo>
                    <a:cubicBezTo>
                      <a:pt x="199" y="74"/>
                      <a:pt x="199" y="74"/>
                      <a:pt x="199" y="74"/>
                    </a:cubicBezTo>
                    <a:cubicBezTo>
                      <a:pt x="199" y="73"/>
                      <a:pt x="200" y="72"/>
                      <a:pt x="201" y="72"/>
                    </a:cubicBezTo>
                    <a:cubicBezTo>
                      <a:pt x="201" y="72"/>
                      <a:pt x="201" y="72"/>
                      <a:pt x="201" y="72"/>
                    </a:cubicBezTo>
                    <a:cubicBezTo>
                      <a:pt x="203" y="72"/>
                      <a:pt x="203" y="73"/>
                      <a:pt x="203" y="74"/>
                    </a:cubicBezTo>
                    <a:cubicBezTo>
                      <a:pt x="203" y="74"/>
                      <a:pt x="203" y="74"/>
                      <a:pt x="203" y="74"/>
                    </a:cubicBezTo>
                    <a:cubicBezTo>
                      <a:pt x="203" y="86"/>
                      <a:pt x="203" y="86"/>
                      <a:pt x="203" y="86"/>
                    </a:cubicBezTo>
                    <a:cubicBezTo>
                      <a:pt x="203" y="87"/>
                      <a:pt x="203" y="88"/>
                      <a:pt x="201" y="88"/>
                    </a:cubicBezTo>
                    <a:cubicBezTo>
                      <a:pt x="201" y="88"/>
                      <a:pt x="201" y="88"/>
                      <a:pt x="201" y="88"/>
                    </a:cubicBezTo>
                    <a:cubicBezTo>
                      <a:pt x="200" y="88"/>
                      <a:pt x="199" y="87"/>
                      <a:pt x="199" y="86"/>
                    </a:cubicBezTo>
                    <a:close/>
                    <a:moveTo>
                      <a:pt x="0" y="71"/>
                    </a:moveTo>
                    <a:cubicBezTo>
                      <a:pt x="0" y="69"/>
                      <a:pt x="0" y="69"/>
                      <a:pt x="0" y="69"/>
                    </a:cubicBezTo>
                    <a:cubicBezTo>
                      <a:pt x="0" y="68"/>
                      <a:pt x="0" y="67"/>
                      <a:pt x="0" y="66"/>
                    </a:cubicBezTo>
                    <a:cubicBezTo>
                      <a:pt x="0" y="66"/>
                      <a:pt x="0" y="66"/>
                      <a:pt x="0" y="66"/>
                    </a:cubicBezTo>
                    <a:cubicBezTo>
                      <a:pt x="0" y="66"/>
                      <a:pt x="1" y="66"/>
                      <a:pt x="1" y="65"/>
                    </a:cubicBezTo>
                    <a:cubicBezTo>
                      <a:pt x="1" y="65"/>
                      <a:pt x="1" y="65"/>
                      <a:pt x="1" y="65"/>
                    </a:cubicBezTo>
                    <a:cubicBezTo>
                      <a:pt x="1" y="65"/>
                      <a:pt x="1" y="65"/>
                      <a:pt x="1" y="65"/>
                    </a:cubicBezTo>
                    <a:cubicBezTo>
                      <a:pt x="1" y="65"/>
                      <a:pt x="1" y="65"/>
                      <a:pt x="1" y="65"/>
                    </a:cubicBezTo>
                    <a:cubicBezTo>
                      <a:pt x="1" y="65"/>
                      <a:pt x="1" y="65"/>
                      <a:pt x="1" y="65"/>
                    </a:cubicBezTo>
                    <a:cubicBezTo>
                      <a:pt x="1" y="65"/>
                      <a:pt x="1" y="65"/>
                      <a:pt x="1" y="65"/>
                    </a:cubicBezTo>
                    <a:cubicBezTo>
                      <a:pt x="1" y="65"/>
                      <a:pt x="1" y="65"/>
                      <a:pt x="1" y="65"/>
                    </a:cubicBezTo>
                    <a:cubicBezTo>
                      <a:pt x="1" y="65"/>
                      <a:pt x="1" y="65"/>
                      <a:pt x="1" y="65"/>
                    </a:cubicBezTo>
                    <a:cubicBezTo>
                      <a:pt x="1" y="65"/>
                      <a:pt x="1" y="64"/>
                      <a:pt x="1" y="64"/>
                    </a:cubicBezTo>
                    <a:cubicBezTo>
                      <a:pt x="1" y="64"/>
                      <a:pt x="1" y="64"/>
                      <a:pt x="1" y="64"/>
                    </a:cubicBezTo>
                    <a:cubicBezTo>
                      <a:pt x="1" y="63"/>
                      <a:pt x="2" y="62"/>
                      <a:pt x="2" y="62"/>
                    </a:cubicBezTo>
                    <a:cubicBezTo>
                      <a:pt x="2" y="62"/>
                      <a:pt x="2" y="62"/>
                      <a:pt x="2" y="62"/>
                    </a:cubicBezTo>
                    <a:cubicBezTo>
                      <a:pt x="2" y="61"/>
                      <a:pt x="3" y="61"/>
                      <a:pt x="3" y="60"/>
                    </a:cubicBezTo>
                    <a:cubicBezTo>
                      <a:pt x="3" y="60"/>
                      <a:pt x="3" y="60"/>
                      <a:pt x="3" y="60"/>
                    </a:cubicBezTo>
                    <a:cubicBezTo>
                      <a:pt x="3" y="60"/>
                      <a:pt x="3" y="60"/>
                      <a:pt x="3" y="59"/>
                    </a:cubicBezTo>
                    <a:cubicBezTo>
                      <a:pt x="3" y="59"/>
                      <a:pt x="3" y="59"/>
                      <a:pt x="3" y="59"/>
                    </a:cubicBezTo>
                    <a:cubicBezTo>
                      <a:pt x="4" y="59"/>
                      <a:pt x="4" y="59"/>
                      <a:pt x="4" y="59"/>
                    </a:cubicBezTo>
                    <a:cubicBezTo>
                      <a:pt x="4" y="59"/>
                      <a:pt x="4" y="59"/>
                      <a:pt x="4" y="59"/>
                    </a:cubicBezTo>
                    <a:cubicBezTo>
                      <a:pt x="4" y="58"/>
                      <a:pt x="6" y="58"/>
                      <a:pt x="7" y="59"/>
                    </a:cubicBezTo>
                    <a:cubicBezTo>
                      <a:pt x="7" y="59"/>
                      <a:pt x="7" y="59"/>
                      <a:pt x="7" y="59"/>
                    </a:cubicBezTo>
                    <a:cubicBezTo>
                      <a:pt x="7" y="59"/>
                      <a:pt x="8" y="61"/>
                      <a:pt x="7" y="61"/>
                    </a:cubicBezTo>
                    <a:cubicBezTo>
                      <a:pt x="7" y="61"/>
                      <a:pt x="7" y="61"/>
                      <a:pt x="7" y="61"/>
                    </a:cubicBezTo>
                    <a:cubicBezTo>
                      <a:pt x="7" y="61"/>
                      <a:pt x="7" y="62"/>
                      <a:pt x="7" y="62"/>
                    </a:cubicBezTo>
                    <a:cubicBezTo>
                      <a:pt x="7" y="62"/>
                      <a:pt x="7" y="62"/>
                      <a:pt x="7" y="62"/>
                    </a:cubicBezTo>
                    <a:cubicBezTo>
                      <a:pt x="6" y="62"/>
                      <a:pt x="6" y="62"/>
                      <a:pt x="6" y="62"/>
                    </a:cubicBezTo>
                    <a:cubicBezTo>
                      <a:pt x="6" y="62"/>
                      <a:pt x="6" y="62"/>
                      <a:pt x="6" y="62"/>
                    </a:cubicBezTo>
                    <a:cubicBezTo>
                      <a:pt x="6" y="62"/>
                      <a:pt x="6" y="62"/>
                      <a:pt x="6" y="62"/>
                    </a:cubicBezTo>
                    <a:cubicBezTo>
                      <a:pt x="6" y="62"/>
                      <a:pt x="6" y="62"/>
                      <a:pt x="6" y="62"/>
                    </a:cubicBezTo>
                    <a:cubicBezTo>
                      <a:pt x="6" y="62"/>
                      <a:pt x="6" y="62"/>
                      <a:pt x="6" y="62"/>
                    </a:cubicBezTo>
                    <a:cubicBezTo>
                      <a:pt x="6" y="62"/>
                      <a:pt x="6" y="63"/>
                      <a:pt x="6" y="63"/>
                    </a:cubicBezTo>
                    <a:cubicBezTo>
                      <a:pt x="6" y="63"/>
                      <a:pt x="6" y="63"/>
                      <a:pt x="6" y="63"/>
                    </a:cubicBezTo>
                    <a:cubicBezTo>
                      <a:pt x="5" y="64"/>
                      <a:pt x="5" y="64"/>
                      <a:pt x="5" y="65"/>
                    </a:cubicBezTo>
                    <a:cubicBezTo>
                      <a:pt x="5" y="65"/>
                      <a:pt x="5" y="65"/>
                      <a:pt x="5" y="65"/>
                    </a:cubicBezTo>
                    <a:cubicBezTo>
                      <a:pt x="5" y="65"/>
                      <a:pt x="5" y="66"/>
                      <a:pt x="5" y="66"/>
                    </a:cubicBezTo>
                    <a:cubicBezTo>
                      <a:pt x="5" y="66"/>
                      <a:pt x="5" y="66"/>
                      <a:pt x="5" y="66"/>
                    </a:cubicBezTo>
                    <a:cubicBezTo>
                      <a:pt x="5" y="66"/>
                      <a:pt x="5" y="66"/>
                      <a:pt x="5" y="66"/>
                    </a:cubicBezTo>
                    <a:cubicBezTo>
                      <a:pt x="5" y="66"/>
                      <a:pt x="5" y="66"/>
                      <a:pt x="5" y="66"/>
                    </a:cubicBezTo>
                    <a:cubicBezTo>
                      <a:pt x="4" y="67"/>
                      <a:pt x="4" y="67"/>
                      <a:pt x="4" y="67"/>
                    </a:cubicBezTo>
                    <a:cubicBezTo>
                      <a:pt x="4" y="67"/>
                      <a:pt x="4" y="67"/>
                      <a:pt x="4" y="67"/>
                    </a:cubicBezTo>
                    <a:cubicBezTo>
                      <a:pt x="4" y="68"/>
                      <a:pt x="4" y="68"/>
                      <a:pt x="4" y="69"/>
                    </a:cubicBezTo>
                    <a:cubicBezTo>
                      <a:pt x="4" y="69"/>
                      <a:pt x="4" y="69"/>
                      <a:pt x="4" y="69"/>
                    </a:cubicBezTo>
                    <a:cubicBezTo>
                      <a:pt x="4" y="71"/>
                      <a:pt x="4" y="71"/>
                      <a:pt x="4" y="71"/>
                    </a:cubicBezTo>
                    <a:cubicBezTo>
                      <a:pt x="4" y="72"/>
                      <a:pt x="3" y="73"/>
                      <a:pt x="2" y="73"/>
                    </a:cubicBezTo>
                    <a:cubicBezTo>
                      <a:pt x="2" y="73"/>
                      <a:pt x="2" y="73"/>
                      <a:pt x="2" y="73"/>
                    </a:cubicBezTo>
                    <a:cubicBezTo>
                      <a:pt x="1" y="73"/>
                      <a:pt x="0" y="72"/>
                      <a:pt x="0" y="71"/>
                    </a:cubicBezTo>
                    <a:close/>
                    <a:moveTo>
                      <a:pt x="199" y="62"/>
                    </a:moveTo>
                    <a:cubicBezTo>
                      <a:pt x="199" y="56"/>
                      <a:pt x="199" y="56"/>
                      <a:pt x="199" y="56"/>
                    </a:cubicBezTo>
                    <a:cubicBezTo>
                      <a:pt x="199" y="55"/>
                      <a:pt x="199" y="53"/>
                      <a:pt x="198" y="52"/>
                    </a:cubicBezTo>
                    <a:cubicBezTo>
                      <a:pt x="198" y="52"/>
                      <a:pt x="198" y="52"/>
                      <a:pt x="198" y="52"/>
                    </a:cubicBezTo>
                    <a:cubicBezTo>
                      <a:pt x="198" y="52"/>
                      <a:pt x="198" y="52"/>
                      <a:pt x="198" y="52"/>
                    </a:cubicBezTo>
                    <a:cubicBezTo>
                      <a:pt x="197" y="51"/>
                      <a:pt x="197" y="50"/>
                      <a:pt x="198" y="49"/>
                    </a:cubicBezTo>
                    <a:cubicBezTo>
                      <a:pt x="198" y="49"/>
                      <a:pt x="198" y="49"/>
                      <a:pt x="198" y="49"/>
                    </a:cubicBezTo>
                    <a:cubicBezTo>
                      <a:pt x="199" y="49"/>
                      <a:pt x="200" y="49"/>
                      <a:pt x="201" y="50"/>
                    </a:cubicBezTo>
                    <a:cubicBezTo>
                      <a:pt x="201" y="50"/>
                      <a:pt x="201" y="50"/>
                      <a:pt x="201" y="50"/>
                    </a:cubicBezTo>
                    <a:cubicBezTo>
                      <a:pt x="202" y="51"/>
                      <a:pt x="203" y="54"/>
                      <a:pt x="203" y="56"/>
                    </a:cubicBezTo>
                    <a:cubicBezTo>
                      <a:pt x="203" y="56"/>
                      <a:pt x="203" y="56"/>
                      <a:pt x="203" y="56"/>
                    </a:cubicBezTo>
                    <a:cubicBezTo>
                      <a:pt x="203" y="62"/>
                      <a:pt x="203" y="62"/>
                      <a:pt x="203" y="62"/>
                    </a:cubicBezTo>
                    <a:cubicBezTo>
                      <a:pt x="203" y="63"/>
                      <a:pt x="203" y="64"/>
                      <a:pt x="201" y="64"/>
                    </a:cubicBezTo>
                    <a:cubicBezTo>
                      <a:pt x="201" y="64"/>
                      <a:pt x="201" y="64"/>
                      <a:pt x="201" y="64"/>
                    </a:cubicBezTo>
                    <a:cubicBezTo>
                      <a:pt x="200" y="64"/>
                      <a:pt x="199" y="63"/>
                      <a:pt x="199" y="62"/>
                    </a:cubicBezTo>
                    <a:close/>
                    <a:moveTo>
                      <a:pt x="6" y="62"/>
                    </a:moveTo>
                    <a:cubicBezTo>
                      <a:pt x="6" y="62"/>
                      <a:pt x="6" y="62"/>
                      <a:pt x="6" y="62"/>
                    </a:cubicBezTo>
                    <a:cubicBezTo>
                      <a:pt x="6" y="62"/>
                      <a:pt x="6" y="62"/>
                      <a:pt x="6" y="62"/>
                    </a:cubicBezTo>
                    <a:close/>
                    <a:moveTo>
                      <a:pt x="9" y="52"/>
                    </a:moveTo>
                    <a:cubicBezTo>
                      <a:pt x="8" y="51"/>
                      <a:pt x="8" y="50"/>
                      <a:pt x="9" y="49"/>
                    </a:cubicBezTo>
                    <a:cubicBezTo>
                      <a:pt x="9" y="49"/>
                      <a:pt x="9" y="49"/>
                      <a:pt x="9" y="49"/>
                    </a:cubicBezTo>
                    <a:cubicBezTo>
                      <a:pt x="9" y="48"/>
                      <a:pt x="9" y="48"/>
                      <a:pt x="10" y="47"/>
                    </a:cubicBezTo>
                    <a:cubicBezTo>
                      <a:pt x="10" y="47"/>
                      <a:pt x="10" y="47"/>
                      <a:pt x="10" y="47"/>
                    </a:cubicBezTo>
                    <a:cubicBezTo>
                      <a:pt x="12" y="46"/>
                      <a:pt x="14" y="45"/>
                      <a:pt x="17" y="45"/>
                    </a:cubicBezTo>
                    <a:cubicBezTo>
                      <a:pt x="17" y="45"/>
                      <a:pt x="17" y="45"/>
                      <a:pt x="17" y="45"/>
                    </a:cubicBezTo>
                    <a:cubicBezTo>
                      <a:pt x="17" y="45"/>
                      <a:pt x="17" y="45"/>
                      <a:pt x="18" y="45"/>
                    </a:cubicBezTo>
                    <a:cubicBezTo>
                      <a:pt x="18" y="45"/>
                      <a:pt x="18" y="45"/>
                      <a:pt x="18" y="45"/>
                    </a:cubicBezTo>
                    <a:cubicBezTo>
                      <a:pt x="21" y="45"/>
                      <a:pt x="21" y="45"/>
                      <a:pt x="21" y="45"/>
                    </a:cubicBezTo>
                    <a:cubicBezTo>
                      <a:pt x="23" y="45"/>
                      <a:pt x="23" y="46"/>
                      <a:pt x="23" y="47"/>
                    </a:cubicBezTo>
                    <a:cubicBezTo>
                      <a:pt x="23" y="47"/>
                      <a:pt x="23" y="47"/>
                      <a:pt x="23" y="47"/>
                    </a:cubicBezTo>
                    <a:cubicBezTo>
                      <a:pt x="23" y="49"/>
                      <a:pt x="22" y="49"/>
                      <a:pt x="21" y="49"/>
                    </a:cubicBezTo>
                    <a:cubicBezTo>
                      <a:pt x="21" y="49"/>
                      <a:pt x="21" y="49"/>
                      <a:pt x="21" y="49"/>
                    </a:cubicBezTo>
                    <a:cubicBezTo>
                      <a:pt x="17" y="49"/>
                      <a:pt x="17" y="49"/>
                      <a:pt x="17" y="49"/>
                    </a:cubicBezTo>
                    <a:cubicBezTo>
                      <a:pt x="17" y="49"/>
                      <a:pt x="17" y="49"/>
                      <a:pt x="17" y="49"/>
                    </a:cubicBezTo>
                    <a:cubicBezTo>
                      <a:pt x="17" y="49"/>
                      <a:pt x="17" y="49"/>
                      <a:pt x="17" y="49"/>
                    </a:cubicBezTo>
                    <a:cubicBezTo>
                      <a:pt x="15" y="49"/>
                      <a:pt x="14" y="49"/>
                      <a:pt x="13" y="50"/>
                    </a:cubicBezTo>
                    <a:cubicBezTo>
                      <a:pt x="13" y="50"/>
                      <a:pt x="13" y="50"/>
                      <a:pt x="13" y="50"/>
                    </a:cubicBezTo>
                    <a:cubicBezTo>
                      <a:pt x="12" y="51"/>
                      <a:pt x="12" y="51"/>
                      <a:pt x="12" y="51"/>
                    </a:cubicBezTo>
                    <a:cubicBezTo>
                      <a:pt x="12" y="51"/>
                      <a:pt x="12" y="51"/>
                      <a:pt x="12" y="51"/>
                    </a:cubicBezTo>
                    <a:cubicBezTo>
                      <a:pt x="11" y="52"/>
                      <a:pt x="11" y="52"/>
                      <a:pt x="10" y="52"/>
                    </a:cubicBezTo>
                    <a:cubicBezTo>
                      <a:pt x="10" y="52"/>
                      <a:pt x="10" y="52"/>
                      <a:pt x="10" y="52"/>
                    </a:cubicBezTo>
                    <a:cubicBezTo>
                      <a:pt x="10" y="52"/>
                      <a:pt x="9" y="52"/>
                      <a:pt x="9" y="52"/>
                    </a:cubicBezTo>
                    <a:close/>
                    <a:moveTo>
                      <a:pt x="31" y="47"/>
                    </a:moveTo>
                    <a:cubicBezTo>
                      <a:pt x="30" y="46"/>
                      <a:pt x="31" y="45"/>
                      <a:pt x="32" y="45"/>
                    </a:cubicBezTo>
                    <a:cubicBezTo>
                      <a:pt x="32" y="45"/>
                      <a:pt x="32" y="45"/>
                      <a:pt x="32" y="45"/>
                    </a:cubicBezTo>
                    <a:cubicBezTo>
                      <a:pt x="42" y="39"/>
                      <a:pt x="42" y="39"/>
                      <a:pt x="42" y="39"/>
                    </a:cubicBezTo>
                    <a:cubicBezTo>
                      <a:pt x="43" y="38"/>
                      <a:pt x="44" y="38"/>
                      <a:pt x="45" y="39"/>
                    </a:cubicBezTo>
                    <a:cubicBezTo>
                      <a:pt x="45" y="39"/>
                      <a:pt x="45" y="39"/>
                      <a:pt x="45" y="39"/>
                    </a:cubicBezTo>
                    <a:cubicBezTo>
                      <a:pt x="45" y="40"/>
                      <a:pt x="45" y="41"/>
                      <a:pt x="44" y="42"/>
                    </a:cubicBezTo>
                    <a:cubicBezTo>
                      <a:pt x="44" y="42"/>
                      <a:pt x="44" y="42"/>
                      <a:pt x="44" y="42"/>
                    </a:cubicBezTo>
                    <a:cubicBezTo>
                      <a:pt x="34" y="48"/>
                      <a:pt x="34" y="48"/>
                      <a:pt x="34" y="48"/>
                    </a:cubicBezTo>
                    <a:cubicBezTo>
                      <a:pt x="33" y="48"/>
                      <a:pt x="33" y="48"/>
                      <a:pt x="33" y="48"/>
                    </a:cubicBezTo>
                    <a:cubicBezTo>
                      <a:pt x="33" y="48"/>
                      <a:pt x="33" y="48"/>
                      <a:pt x="33" y="48"/>
                    </a:cubicBezTo>
                    <a:cubicBezTo>
                      <a:pt x="32" y="48"/>
                      <a:pt x="31" y="48"/>
                      <a:pt x="31" y="47"/>
                    </a:cubicBezTo>
                    <a:close/>
                    <a:moveTo>
                      <a:pt x="188" y="46"/>
                    </a:moveTo>
                    <a:cubicBezTo>
                      <a:pt x="178" y="40"/>
                      <a:pt x="178" y="40"/>
                      <a:pt x="178" y="40"/>
                    </a:cubicBezTo>
                    <a:cubicBezTo>
                      <a:pt x="177" y="40"/>
                      <a:pt x="177" y="38"/>
                      <a:pt x="177" y="38"/>
                    </a:cubicBezTo>
                    <a:cubicBezTo>
                      <a:pt x="177" y="38"/>
                      <a:pt x="177" y="38"/>
                      <a:pt x="177" y="38"/>
                    </a:cubicBezTo>
                    <a:cubicBezTo>
                      <a:pt x="178" y="37"/>
                      <a:pt x="179" y="36"/>
                      <a:pt x="180" y="37"/>
                    </a:cubicBezTo>
                    <a:cubicBezTo>
                      <a:pt x="180" y="37"/>
                      <a:pt x="180" y="37"/>
                      <a:pt x="180" y="37"/>
                    </a:cubicBezTo>
                    <a:cubicBezTo>
                      <a:pt x="190" y="43"/>
                      <a:pt x="190" y="43"/>
                      <a:pt x="190" y="43"/>
                    </a:cubicBezTo>
                    <a:cubicBezTo>
                      <a:pt x="191" y="43"/>
                      <a:pt x="191" y="45"/>
                      <a:pt x="191" y="46"/>
                    </a:cubicBezTo>
                    <a:cubicBezTo>
                      <a:pt x="191" y="46"/>
                      <a:pt x="191" y="46"/>
                      <a:pt x="191" y="46"/>
                    </a:cubicBezTo>
                    <a:cubicBezTo>
                      <a:pt x="191" y="46"/>
                      <a:pt x="190" y="47"/>
                      <a:pt x="189" y="47"/>
                    </a:cubicBezTo>
                    <a:cubicBezTo>
                      <a:pt x="189" y="47"/>
                      <a:pt x="189" y="47"/>
                      <a:pt x="189" y="47"/>
                    </a:cubicBezTo>
                    <a:cubicBezTo>
                      <a:pt x="189" y="47"/>
                      <a:pt x="189" y="46"/>
                      <a:pt x="188" y="46"/>
                    </a:cubicBezTo>
                    <a:close/>
                    <a:moveTo>
                      <a:pt x="52" y="35"/>
                    </a:moveTo>
                    <a:cubicBezTo>
                      <a:pt x="51" y="34"/>
                      <a:pt x="51" y="33"/>
                      <a:pt x="52" y="33"/>
                    </a:cubicBezTo>
                    <a:cubicBezTo>
                      <a:pt x="52" y="33"/>
                      <a:pt x="52" y="33"/>
                      <a:pt x="52" y="33"/>
                    </a:cubicBezTo>
                    <a:cubicBezTo>
                      <a:pt x="63" y="27"/>
                      <a:pt x="63" y="27"/>
                      <a:pt x="63" y="27"/>
                    </a:cubicBezTo>
                    <a:cubicBezTo>
                      <a:pt x="64" y="26"/>
                      <a:pt x="65" y="26"/>
                      <a:pt x="66" y="27"/>
                    </a:cubicBezTo>
                    <a:cubicBezTo>
                      <a:pt x="66" y="27"/>
                      <a:pt x="66" y="27"/>
                      <a:pt x="66" y="27"/>
                    </a:cubicBezTo>
                    <a:cubicBezTo>
                      <a:pt x="66" y="28"/>
                      <a:pt x="66" y="29"/>
                      <a:pt x="65" y="30"/>
                    </a:cubicBezTo>
                    <a:cubicBezTo>
                      <a:pt x="65" y="30"/>
                      <a:pt x="65" y="30"/>
                      <a:pt x="65" y="30"/>
                    </a:cubicBezTo>
                    <a:cubicBezTo>
                      <a:pt x="54" y="36"/>
                      <a:pt x="54" y="36"/>
                      <a:pt x="54" y="36"/>
                    </a:cubicBezTo>
                    <a:cubicBezTo>
                      <a:pt x="54" y="36"/>
                      <a:pt x="54" y="36"/>
                      <a:pt x="53" y="36"/>
                    </a:cubicBezTo>
                    <a:cubicBezTo>
                      <a:pt x="53" y="36"/>
                      <a:pt x="53" y="36"/>
                      <a:pt x="53" y="36"/>
                    </a:cubicBezTo>
                    <a:cubicBezTo>
                      <a:pt x="53" y="36"/>
                      <a:pt x="52" y="36"/>
                      <a:pt x="52" y="35"/>
                    </a:cubicBezTo>
                    <a:close/>
                    <a:moveTo>
                      <a:pt x="167" y="34"/>
                    </a:moveTo>
                    <a:cubicBezTo>
                      <a:pt x="157" y="28"/>
                      <a:pt x="157" y="28"/>
                      <a:pt x="157" y="28"/>
                    </a:cubicBezTo>
                    <a:cubicBezTo>
                      <a:pt x="156" y="28"/>
                      <a:pt x="156" y="26"/>
                      <a:pt x="156" y="26"/>
                    </a:cubicBezTo>
                    <a:cubicBezTo>
                      <a:pt x="156" y="26"/>
                      <a:pt x="156" y="26"/>
                      <a:pt x="156" y="26"/>
                    </a:cubicBezTo>
                    <a:cubicBezTo>
                      <a:pt x="157" y="25"/>
                      <a:pt x="158" y="24"/>
                      <a:pt x="159" y="25"/>
                    </a:cubicBezTo>
                    <a:cubicBezTo>
                      <a:pt x="159" y="25"/>
                      <a:pt x="159" y="25"/>
                      <a:pt x="159" y="25"/>
                    </a:cubicBezTo>
                    <a:cubicBezTo>
                      <a:pt x="169" y="31"/>
                      <a:pt x="169" y="31"/>
                      <a:pt x="169" y="31"/>
                    </a:cubicBezTo>
                    <a:cubicBezTo>
                      <a:pt x="170" y="31"/>
                      <a:pt x="171" y="33"/>
                      <a:pt x="170" y="34"/>
                    </a:cubicBezTo>
                    <a:cubicBezTo>
                      <a:pt x="170" y="34"/>
                      <a:pt x="170" y="34"/>
                      <a:pt x="170" y="34"/>
                    </a:cubicBezTo>
                    <a:cubicBezTo>
                      <a:pt x="170" y="34"/>
                      <a:pt x="169" y="35"/>
                      <a:pt x="168" y="35"/>
                    </a:cubicBezTo>
                    <a:cubicBezTo>
                      <a:pt x="168" y="35"/>
                      <a:pt x="168" y="35"/>
                      <a:pt x="168" y="35"/>
                    </a:cubicBezTo>
                    <a:cubicBezTo>
                      <a:pt x="168" y="35"/>
                      <a:pt x="168" y="34"/>
                      <a:pt x="167" y="34"/>
                    </a:cubicBezTo>
                    <a:close/>
                    <a:moveTo>
                      <a:pt x="72" y="23"/>
                    </a:moveTo>
                    <a:cubicBezTo>
                      <a:pt x="72" y="22"/>
                      <a:pt x="72" y="21"/>
                      <a:pt x="73" y="21"/>
                    </a:cubicBezTo>
                    <a:cubicBezTo>
                      <a:pt x="73" y="21"/>
                      <a:pt x="73" y="21"/>
                      <a:pt x="73" y="21"/>
                    </a:cubicBezTo>
                    <a:cubicBezTo>
                      <a:pt x="84" y="15"/>
                      <a:pt x="84" y="15"/>
                      <a:pt x="84" y="15"/>
                    </a:cubicBezTo>
                    <a:cubicBezTo>
                      <a:pt x="85" y="14"/>
                      <a:pt x="86" y="14"/>
                      <a:pt x="86" y="15"/>
                    </a:cubicBezTo>
                    <a:cubicBezTo>
                      <a:pt x="86" y="15"/>
                      <a:pt x="86" y="15"/>
                      <a:pt x="86" y="15"/>
                    </a:cubicBezTo>
                    <a:cubicBezTo>
                      <a:pt x="87" y="16"/>
                      <a:pt x="87" y="17"/>
                      <a:pt x="86" y="18"/>
                    </a:cubicBezTo>
                    <a:cubicBezTo>
                      <a:pt x="86" y="18"/>
                      <a:pt x="86" y="18"/>
                      <a:pt x="86" y="18"/>
                    </a:cubicBezTo>
                    <a:cubicBezTo>
                      <a:pt x="75" y="24"/>
                      <a:pt x="75" y="24"/>
                      <a:pt x="75" y="24"/>
                    </a:cubicBezTo>
                    <a:cubicBezTo>
                      <a:pt x="75" y="24"/>
                      <a:pt x="75" y="24"/>
                      <a:pt x="74" y="24"/>
                    </a:cubicBezTo>
                    <a:cubicBezTo>
                      <a:pt x="74" y="24"/>
                      <a:pt x="74" y="24"/>
                      <a:pt x="74" y="24"/>
                    </a:cubicBezTo>
                    <a:cubicBezTo>
                      <a:pt x="74" y="24"/>
                      <a:pt x="73" y="24"/>
                      <a:pt x="72" y="23"/>
                    </a:cubicBezTo>
                    <a:close/>
                    <a:moveTo>
                      <a:pt x="147" y="22"/>
                    </a:moveTo>
                    <a:cubicBezTo>
                      <a:pt x="136" y="16"/>
                      <a:pt x="136" y="16"/>
                      <a:pt x="136" y="16"/>
                    </a:cubicBezTo>
                    <a:cubicBezTo>
                      <a:pt x="135" y="16"/>
                      <a:pt x="135" y="14"/>
                      <a:pt x="136" y="13"/>
                    </a:cubicBezTo>
                    <a:cubicBezTo>
                      <a:pt x="136" y="13"/>
                      <a:pt x="136" y="13"/>
                      <a:pt x="136" y="13"/>
                    </a:cubicBezTo>
                    <a:cubicBezTo>
                      <a:pt x="136" y="13"/>
                      <a:pt x="137" y="12"/>
                      <a:pt x="138" y="13"/>
                    </a:cubicBezTo>
                    <a:cubicBezTo>
                      <a:pt x="138" y="13"/>
                      <a:pt x="138" y="13"/>
                      <a:pt x="138" y="13"/>
                    </a:cubicBezTo>
                    <a:cubicBezTo>
                      <a:pt x="149" y="19"/>
                      <a:pt x="149" y="19"/>
                      <a:pt x="149" y="19"/>
                    </a:cubicBezTo>
                    <a:cubicBezTo>
                      <a:pt x="150" y="19"/>
                      <a:pt x="150" y="21"/>
                      <a:pt x="149" y="21"/>
                    </a:cubicBezTo>
                    <a:cubicBezTo>
                      <a:pt x="149" y="21"/>
                      <a:pt x="149" y="21"/>
                      <a:pt x="149" y="21"/>
                    </a:cubicBezTo>
                    <a:cubicBezTo>
                      <a:pt x="149" y="22"/>
                      <a:pt x="148" y="22"/>
                      <a:pt x="148" y="22"/>
                    </a:cubicBezTo>
                    <a:cubicBezTo>
                      <a:pt x="148" y="22"/>
                      <a:pt x="148" y="22"/>
                      <a:pt x="148" y="22"/>
                    </a:cubicBezTo>
                    <a:cubicBezTo>
                      <a:pt x="147" y="22"/>
                      <a:pt x="147" y="22"/>
                      <a:pt x="147" y="22"/>
                    </a:cubicBezTo>
                    <a:close/>
                    <a:moveTo>
                      <a:pt x="93" y="11"/>
                    </a:moveTo>
                    <a:cubicBezTo>
                      <a:pt x="93" y="10"/>
                      <a:pt x="93" y="9"/>
                      <a:pt x="94" y="9"/>
                    </a:cubicBezTo>
                    <a:cubicBezTo>
                      <a:pt x="94" y="9"/>
                      <a:pt x="94" y="9"/>
                      <a:pt x="94" y="9"/>
                    </a:cubicBezTo>
                    <a:cubicBezTo>
                      <a:pt x="104" y="3"/>
                      <a:pt x="104" y="3"/>
                      <a:pt x="104" y="3"/>
                    </a:cubicBezTo>
                    <a:cubicBezTo>
                      <a:pt x="105" y="2"/>
                      <a:pt x="107" y="2"/>
                      <a:pt x="107" y="3"/>
                    </a:cubicBezTo>
                    <a:cubicBezTo>
                      <a:pt x="107" y="3"/>
                      <a:pt x="107" y="3"/>
                      <a:pt x="107" y="3"/>
                    </a:cubicBezTo>
                    <a:cubicBezTo>
                      <a:pt x="108" y="4"/>
                      <a:pt x="107" y="5"/>
                      <a:pt x="106" y="6"/>
                    </a:cubicBezTo>
                    <a:cubicBezTo>
                      <a:pt x="106" y="6"/>
                      <a:pt x="106" y="6"/>
                      <a:pt x="106" y="6"/>
                    </a:cubicBezTo>
                    <a:cubicBezTo>
                      <a:pt x="96" y="12"/>
                      <a:pt x="96" y="12"/>
                      <a:pt x="96" y="12"/>
                    </a:cubicBezTo>
                    <a:cubicBezTo>
                      <a:pt x="96" y="12"/>
                      <a:pt x="95" y="12"/>
                      <a:pt x="95" y="12"/>
                    </a:cubicBezTo>
                    <a:cubicBezTo>
                      <a:pt x="95" y="12"/>
                      <a:pt x="95" y="12"/>
                      <a:pt x="95" y="12"/>
                    </a:cubicBezTo>
                    <a:cubicBezTo>
                      <a:pt x="94" y="12"/>
                      <a:pt x="94" y="12"/>
                      <a:pt x="93" y="11"/>
                    </a:cubicBezTo>
                    <a:close/>
                    <a:moveTo>
                      <a:pt x="126" y="10"/>
                    </a:moveTo>
                    <a:cubicBezTo>
                      <a:pt x="116" y="4"/>
                      <a:pt x="116" y="4"/>
                      <a:pt x="116" y="4"/>
                    </a:cubicBezTo>
                    <a:cubicBezTo>
                      <a:pt x="115" y="4"/>
                      <a:pt x="114" y="2"/>
                      <a:pt x="115" y="1"/>
                    </a:cubicBezTo>
                    <a:cubicBezTo>
                      <a:pt x="115" y="1"/>
                      <a:pt x="115" y="1"/>
                      <a:pt x="115" y="1"/>
                    </a:cubicBezTo>
                    <a:cubicBezTo>
                      <a:pt x="115" y="0"/>
                      <a:pt x="117" y="0"/>
                      <a:pt x="118" y="1"/>
                    </a:cubicBezTo>
                    <a:cubicBezTo>
                      <a:pt x="118" y="1"/>
                      <a:pt x="118" y="1"/>
                      <a:pt x="118" y="1"/>
                    </a:cubicBezTo>
                    <a:cubicBezTo>
                      <a:pt x="118" y="1"/>
                      <a:pt x="118" y="1"/>
                      <a:pt x="118" y="1"/>
                    </a:cubicBezTo>
                    <a:cubicBezTo>
                      <a:pt x="128" y="7"/>
                      <a:pt x="128" y="7"/>
                      <a:pt x="128" y="7"/>
                    </a:cubicBezTo>
                    <a:cubicBezTo>
                      <a:pt x="129" y="7"/>
                      <a:pt x="129" y="9"/>
                      <a:pt x="129" y="9"/>
                    </a:cubicBezTo>
                    <a:cubicBezTo>
                      <a:pt x="129" y="9"/>
                      <a:pt x="129" y="9"/>
                      <a:pt x="129" y="9"/>
                    </a:cubicBezTo>
                    <a:cubicBezTo>
                      <a:pt x="128" y="10"/>
                      <a:pt x="128" y="10"/>
                      <a:pt x="127" y="10"/>
                    </a:cubicBezTo>
                    <a:cubicBezTo>
                      <a:pt x="127" y="10"/>
                      <a:pt x="127" y="10"/>
                      <a:pt x="127" y="10"/>
                    </a:cubicBezTo>
                    <a:cubicBezTo>
                      <a:pt x="127" y="10"/>
                      <a:pt x="126" y="10"/>
                      <a:pt x="12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6" name="Freeform 616"/>
              <p:cNvSpPr>
                <a:spLocks noEditPoints="1"/>
              </p:cNvSpPr>
              <p:nvPr/>
            </p:nvSpPr>
            <p:spPr bwMode="auto">
              <a:xfrm>
                <a:off x="5094288" y="4049713"/>
                <a:ext cx="269875" cy="320675"/>
              </a:xfrm>
              <a:custGeom>
                <a:avLst/>
                <a:gdLst>
                  <a:gd name="T0" fmla="*/ 6 w 279"/>
                  <a:gd name="T1" fmla="*/ 0 h 333"/>
                  <a:gd name="T2" fmla="*/ 12 w 279"/>
                  <a:gd name="T3" fmla="*/ 50 h 333"/>
                  <a:gd name="T4" fmla="*/ 254 w 279"/>
                  <a:gd name="T5" fmla="*/ 43 h 333"/>
                  <a:gd name="T6" fmla="*/ 33 w 279"/>
                  <a:gd name="T7" fmla="*/ 202 h 333"/>
                  <a:gd name="T8" fmla="*/ 110 w 279"/>
                  <a:gd name="T9" fmla="*/ 239 h 333"/>
                  <a:gd name="T10" fmla="*/ 98 w 279"/>
                  <a:gd name="T11" fmla="*/ 330 h 333"/>
                  <a:gd name="T12" fmla="*/ 233 w 279"/>
                  <a:gd name="T13" fmla="*/ 285 h 333"/>
                  <a:gd name="T14" fmla="*/ 243 w 279"/>
                  <a:gd name="T15" fmla="*/ 267 h 333"/>
                  <a:gd name="T16" fmla="*/ 279 w 279"/>
                  <a:gd name="T17" fmla="*/ 44 h 333"/>
                  <a:gd name="T18" fmla="*/ 56 w 279"/>
                  <a:gd name="T19" fmla="*/ 108 h 333"/>
                  <a:gd name="T20" fmla="*/ 87 w 279"/>
                  <a:gd name="T21" fmla="*/ 118 h 333"/>
                  <a:gd name="T22" fmla="*/ 94 w 279"/>
                  <a:gd name="T23" fmla="*/ 130 h 333"/>
                  <a:gd name="T24" fmla="*/ 83 w 279"/>
                  <a:gd name="T25" fmla="*/ 148 h 333"/>
                  <a:gd name="T26" fmla="*/ 102 w 279"/>
                  <a:gd name="T27" fmla="*/ 177 h 333"/>
                  <a:gd name="T28" fmla="*/ 96 w 279"/>
                  <a:gd name="T29" fmla="*/ 150 h 333"/>
                  <a:gd name="T30" fmla="*/ 107 w 279"/>
                  <a:gd name="T31" fmla="*/ 132 h 333"/>
                  <a:gd name="T32" fmla="*/ 88 w 279"/>
                  <a:gd name="T33" fmla="*/ 104 h 333"/>
                  <a:gd name="T34" fmla="*/ 72 w 279"/>
                  <a:gd name="T35" fmla="*/ 110 h 333"/>
                  <a:gd name="T36" fmla="*/ 83 w 279"/>
                  <a:gd name="T37" fmla="*/ 89 h 333"/>
                  <a:gd name="T38" fmla="*/ 65 w 279"/>
                  <a:gd name="T39" fmla="*/ 62 h 333"/>
                  <a:gd name="T40" fmla="*/ 70 w 279"/>
                  <a:gd name="T41" fmla="*/ 88 h 333"/>
                  <a:gd name="T42" fmla="*/ 56 w 279"/>
                  <a:gd name="T43" fmla="*/ 108 h 333"/>
                  <a:gd name="T44" fmla="*/ 126 w 279"/>
                  <a:gd name="T45" fmla="*/ 181 h 333"/>
                  <a:gd name="T46" fmla="*/ 151 w 279"/>
                  <a:gd name="T47" fmla="*/ 159 h 333"/>
                  <a:gd name="T48" fmla="*/ 145 w 279"/>
                  <a:gd name="T49" fmla="*/ 138 h 333"/>
                  <a:gd name="T50" fmla="*/ 155 w 279"/>
                  <a:gd name="T51" fmla="*/ 128 h 333"/>
                  <a:gd name="T52" fmla="*/ 191 w 279"/>
                  <a:gd name="T53" fmla="*/ 145 h 333"/>
                  <a:gd name="T54" fmla="*/ 197 w 279"/>
                  <a:gd name="T55" fmla="*/ 166 h 333"/>
                  <a:gd name="T56" fmla="*/ 185 w 279"/>
                  <a:gd name="T57" fmla="*/ 190 h 333"/>
                  <a:gd name="T58" fmla="*/ 211 w 279"/>
                  <a:gd name="T59" fmla="*/ 168 h 333"/>
                  <a:gd name="T60" fmla="*/ 205 w 279"/>
                  <a:gd name="T61" fmla="*/ 147 h 333"/>
                  <a:gd name="T62" fmla="*/ 216 w 279"/>
                  <a:gd name="T63" fmla="*/ 122 h 333"/>
                  <a:gd name="T64" fmla="*/ 193 w 279"/>
                  <a:gd name="T65" fmla="*/ 128 h 333"/>
                  <a:gd name="T66" fmla="*/ 179 w 279"/>
                  <a:gd name="T67" fmla="*/ 103 h 333"/>
                  <a:gd name="T68" fmla="*/ 191 w 279"/>
                  <a:gd name="T69" fmla="*/ 78 h 333"/>
                  <a:gd name="T70" fmla="*/ 166 w 279"/>
                  <a:gd name="T71" fmla="*/ 101 h 333"/>
                  <a:gd name="T72" fmla="*/ 171 w 279"/>
                  <a:gd name="T73" fmla="*/ 125 h 333"/>
                  <a:gd name="T74" fmla="*/ 156 w 279"/>
                  <a:gd name="T75" fmla="*/ 114 h 333"/>
                  <a:gd name="T76" fmla="*/ 132 w 279"/>
                  <a:gd name="T77" fmla="*/ 136 h 333"/>
                  <a:gd name="T78" fmla="*/ 138 w 279"/>
                  <a:gd name="T79" fmla="*/ 157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9" h="333">
                    <a:moveTo>
                      <a:pt x="271" y="34"/>
                    </a:moveTo>
                    <a:cubicBezTo>
                      <a:pt x="6" y="0"/>
                      <a:pt x="6" y="0"/>
                      <a:pt x="6" y="0"/>
                    </a:cubicBezTo>
                    <a:cubicBezTo>
                      <a:pt x="0" y="45"/>
                      <a:pt x="0" y="45"/>
                      <a:pt x="0" y="45"/>
                    </a:cubicBezTo>
                    <a:cubicBezTo>
                      <a:pt x="4" y="46"/>
                      <a:pt x="8" y="48"/>
                      <a:pt x="12" y="50"/>
                    </a:cubicBezTo>
                    <a:cubicBezTo>
                      <a:pt x="17" y="13"/>
                      <a:pt x="17" y="13"/>
                      <a:pt x="17" y="13"/>
                    </a:cubicBezTo>
                    <a:cubicBezTo>
                      <a:pt x="254" y="43"/>
                      <a:pt x="254" y="43"/>
                      <a:pt x="254" y="43"/>
                    </a:cubicBezTo>
                    <a:cubicBezTo>
                      <a:pt x="229" y="240"/>
                      <a:pt x="229" y="240"/>
                      <a:pt x="229" y="240"/>
                    </a:cubicBezTo>
                    <a:cubicBezTo>
                      <a:pt x="33" y="202"/>
                      <a:pt x="33" y="202"/>
                      <a:pt x="33" y="202"/>
                    </a:cubicBezTo>
                    <a:cubicBezTo>
                      <a:pt x="45" y="209"/>
                      <a:pt x="56" y="219"/>
                      <a:pt x="65" y="230"/>
                    </a:cubicBezTo>
                    <a:cubicBezTo>
                      <a:pt x="110" y="239"/>
                      <a:pt x="110" y="239"/>
                      <a:pt x="110" y="239"/>
                    </a:cubicBezTo>
                    <a:cubicBezTo>
                      <a:pt x="98" y="241"/>
                      <a:pt x="87" y="244"/>
                      <a:pt x="77" y="247"/>
                    </a:cubicBezTo>
                    <a:cubicBezTo>
                      <a:pt x="90" y="270"/>
                      <a:pt x="97" y="298"/>
                      <a:pt x="98" y="330"/>
                    </a:cubicBezTo>
                    <a:cubicBezTo>
                      <a:pt x="109" y="332"/>
                      <a:pt x="122" y="333"/>
                      <a:pt x="136" y="333"/>
                    </a:cubicBezTo>
                    <a:cubicBezTo>
                      <a:pt x="189" y="333"/>
                      <a:pt x="233" y="312"/>
                      <a:pt x="233" y="285"/>
                    </a:cubicBezTo>
                    <a:cubicBezTo>
                      <a:pt x="233" y="277"/>
                      <a:pt x="228" y="269"/>
                      <a:pt x="220" y="262"/>
                    </a:cubicBezTo>
                    <a:cubicBezTo>
                      <a:pt x="243" y="267"/>
                      <a:pt x="243" y="267"/>
                      <a:pt x="243" y="267"/>
                    </a:cubicBezTo>
                    <a:cubicBezTo>
                      <a:pt x="256" y="249"/>
                      <a:pt x="256" y="249"/>
                      <a:pt x="256" y="249"/>
                    </a:cubicBezTo>
                    <a:cubicBezTo>
                      <a:pt x="279" y="44"/>
                      <a:pt x="279" y="44"/>
                      <a:pt x="279" y="44"/>
                    </a:cubicBezTo>
                    <a:lnTo>
                      <a:pt x="271" y="34"/>
                    </a:lnTo>
                    <a:close/>
                    <a:moveTo>
                      <a:pt x="56" y="108"/>
                    </a:moveTo>
                    <a:cubicBezTo>
                      <a:pt x="56" y="110"/>
                      <a:pt x="57" y="112"/>
                      <a:pt x="57" y="114"/>
                    </a:cubicBezTo>
                    <a:cubicBezTo>
                      <a:pt x="87" y="118"/>
                      <a:pt x="87" y="118"/>
                      <a:pt x="87" y="118"/>
                    </a:cubicBezTo>
                    <a:cubicBezTo>
                      <a:pt x="86" y="129"/>
                      <a:pt x="86" y="129"/>
                      <a:pt x="86" y="129"/>
                    </a:cubicBezTo>
                    <a:cubicBezTo>
                      <a:pt x="94" y="130"/>
                      <a:pt x="94" y="130"/>
                      <a:pt x="94" y="130"/>
                    </a:cubicBezTo>
                    <a:cubicBezTo>
                      <a:pt x="91" y="150"/>
                      <a:pt x="91" y="150"/>
                      <a:pt x="91" y="150"/>
                    </a:cubicBezTo>
                    <a:cubicBezTo>
                      <a:pt x="83" y="148"/>
                      <a:pt x="83" y="148"/>
                      <a:pt x="83" y="148"/>
                    </a:cubicBezTo>
                    <a:cubicBezTo>
                      <a:pt x="81" y="173"/>
                      <a:pt x="81" y="173"/>
                      <a:pt x="81" y="173"/>
                    </a:cubicBezTo>
                    <a:cubicBezTo>
                      <a:pt x="102" y="177"/>
                      <a:pt x="102" y="177"/>
                      <a:pt x="102" y="177"/>
                    </a:cubicBezTo>
                    <a:cubicBezTo>
                      <a:pt x="105" y="152"/>
                      <a:pt x="105" y="152"/>
                      <a:pt x="105" y="152"/>
                    </a:cubicBezTo>
                    <a:cubicBezTo>
                      <a:pt x="96" y="150"/>
                      <a:pt x="96" y="150"/>
                      <a:pt x="96" y="150"/>
                    </a:cubicBezTo>
                    <a:cubicBezTo>
                      <a:pt x="99" y="131"/>
                      <a:pt x="99" y="131"/>
                      <a:pt x="99" y="131"/>
                    </a:cubicBezTo>
                    <a:cubicBezTo>
                      <a:pt x="107" y="132"/>
                      <a:pt x="107" y="132"/>
                      <a:pt x="107" y="132"/>
                    </a:cubicBezTo>
                    <a:cubicBezTo>
                      <a:pt x="110" y="107"/>
                      <a:pt x="110" y="107"/>
                      <a:pt x="110" y="107"/>
                    </a:cubicBezTo>
                    <a:cubicBezTo>
                      <a:pt x="88" y="104"/>
                      <a:pt x="88" y="104"/>
                      <a:pt x="88" y="104"/>
                    </a:cubicBezTo>
                    <a:cubicBezTo>
                      <a:pt x="87" y="113"/>
                      <a:pt x="87" y="113"/>
                      <a:pt x="87" y="113"/>
                    </a:cubicBezTo>
                    <a:cubicBezTo>
                      <a:pt x="72" y="110"/>
                      <a:pt x="72" y="110"/>
                      <a:pt x="72" y="110"/>
                    </a:cubicBezTo>
                    <a:cubicBezTo>
                      <a:pt x="75" y="88"/>
                      <a:pt x="75" y="88"/>
                      <a:pt x="75" y="88"/>
                    </a:cubicBezTo>
                    <a:cubicBezTo>
                      <a:pt x="83" y="89"/>
                      <a:pt x="83" y="89"/>
                      <a:pt x="83" y="89"/>
                    </a:cubicBezTo>
                    <a:cubicBezTo>
                      <a:pt x="85" y="64"/>
                      <a:pt x="85" y="64"/>
                      <a:pt x="85" y="64"/>
                    </a:cubicBezTo>
                    <a:cubicBezTo>
                      <a:pt x="65" y="62"/>
                      <a:pt x="65" y="62"/>
                      <a:pt x="65" y="62"/>
                    </a:cubicBezTo>
                    <a:cubicBezTo>
                      <a:pt x="62" y="87"/>
                      <a:pt x="62" y="87"/>
                      <a:pt x="62" y="87"/>
                    </a:cubicBezTo>
                    <a:cubicBezTo>
                      <a:pt x="70" y="88"/>
                      <a:pt x="70" y="88"/>
                      <a:pt x="70" y="88"/>
                    </a:cubicBezTo>
                    <a:cubicBezTo>
                      <a:pt x="67" y="110"/>
                      <a:pt x="67" y="110"/>
                      <a:pt x="67" y="110"/>
                    </a:cubicBezTo>
                    <a:lnTo>
                      <a:pt x="56" y="108"/>
                    </a:lnTo>
                    <a:close/>
                    <a:moveTo>
                      <a:pt x="129" y="155"/>
                    </a:moveTo>
                    <a:cubicBezTo>
                      <a:pt x="126" y="181"/>
                      <a:pt x="126" y="181"/>
                      <a:pt x="126" y="181"/>
                    </a:cubicBezTo>
                    <a:cubicBezTo>
                      <a:pt x="148" y="184"/>
                      <a:pt x="148" y="184"/>
                      <a:pt x="148" y="184"/>
                    </a:cubicBezTo>
                    <a:cubicBezTo>
                      <a:pt x="151" y="159"/>
                      <a:pt x="151" y="159"/>
                      <a:pt x="151" y="159"/>
                    </a:cubicBezTo>
                    <a:cubicBezTo>
                      <a:pt x="143" y="157"/>
                      <a:pt x="143" y="157"/>
                      <a:pt x="143" y="157"/>
                    </a:cubicBezTo>
                    <a:cubicBezTo>
                      <a:pt x="145" y="138"/>
                      <a:pt x="145" y="138"/>
                      <a:pt x="145" y="138"/>
                    </a:cubicBezTo>
                    <a:cubicBezTo>
                      <a:pt x="153" y="139"/>
                      <a:pt x="153" y="139"/>
                      <a:pt x="153" y="139"/>
                    </a:cubicBezTo>
                    <a:cubicBezTo>
                      <a:pt x="155" y="128"/>
                      <a:pt x="155" y="128"/>
                      <a:pt x="155" y="128"/>
                    </a:cubicBezTo>
                    <a:cubicBezTo>
                      <a:pt x="192" y="134"/>
                      <a:pt x="192" y="134"/>
                      <a:pt x="192" y="134"/>
                    </a:cubicBezTo>
                    <a:cubicBezTo>
                      <a:pt x="191" y="145"/>
                      <a:pt x="191" y="145"/>
                      <a:pt x="191" y="145"/>
                    </a:cubicBezTo>
                    <a:cubicBezTo>
                      <a:pt x="199" y="146"/>
                      <a:pt x="199" y="146"/>
                      <a:pt x="199" y="146"/>
                    </a:cubicBezTo>
                    <a:cubicBezTo>
                      <a:pt x="197" y="166"/>
                      <a:pt x="197" y="166"/>
                      <a:pt x="197" y="166"/>
                    </a:cubicBezTo>
                    <a:cubicBezTo>
                      <a:pt x="188" y="164"/>
                      <a:pt x="188" y="164"/>
                      <a:pt x="188" y="164"/>
                    </a:cubicBezTo>
                    <a:cubicBezTo>
                      <a:pt x="185" y="190"/>
                      <a:pt x="185" y="190"/>
                      <a:pt x="185" y="190"/>
                    </a:cubicBezTo>
                    <a:cubicBezTo>
                      <a:pt x="208" y="194"/>
                      <a:pt x="208" y="194"/>
                      <a:pt x="208" y="194"/>
                    </a:cubicBezTo>
                    <a:cubicBezTo>
                      <a:pt x="211" y="168"/>
                      <a:pt x="211" y="168"/>
                      <a:pt x="211" y="168"/>
                    </a:cubicBezTo>
                    <a:cubicBezTo>
                      <a:pt x="202" y="167"/>
                      <a:pt x="202" y="167"/>
                      <a:pt x="202" y="167"/>
                    </a:cubicBezTo>
                    <a:cubicBezTo>
                      <a:pt x="205" y="147"/>
                      <a:pt x="205" y="147"/>
                      <a:pt x="205" y="147"/>
                    </a:cubicBezTo>
                    <a:cubicBezTo>
                      <a:pt x="213" y="148"/>
                      <a:pt x="213" y="148"/>
                      <a:pt x="213" y="148"/>
                    </a:cubicBezTo>
                    <a:cubicBezTo>
                      <a:pt x="216" y="122"/>
                      <a:pt x="216" y="122"/>
                      <a:pt x="216" y="122"/>
                    </a:cubicBezTo>
                    <a:cubicBezTo>
                      <a:pt x="194" y="119"/>
                      <a:pt x="194" y="119"/>
                      <a:pt x="194" y="119"/>
                    </a:cubicBezTo>
                    <a:cubicBezTo>
                      <a:pt x="193" y="128"/>
                      <a:pt x="193" y="128"/>
                      <a:pt x="193" y="128"/>
                    </a:cubicBezTo>
                    <a:cubicBezTo>
                      <a:pt x="176" y="125"/>
                      <a:pt x="176" y="125"/>
                      <a:pt x="176" y="125"/>
                    </a:cubicBezTo>
                    <a:cubicBezTo>
                      <a:pt x="179" y="103"/>
                      <a:pt x="179" y="103"/>
                      <a:pt x="179" y="103"/>
                    </a:cubicBezTo>
                    <a:cubicBezTo>
                      <a:pt x="188" y="104"/>
                      <a:pt x="188" y="104"/>
                      <a:pt x="188" y="104"/>
                    </a:cubicBezTo>
                    <a:cubicBezTo>
                      <a:pt x="191" y="78"/>
                      <a:pt x="191" y="78"/>
                      <a:pt x="191" y="78"/>
                    </a:cubicBezTo>
                    <a:cubicBezTo>
                      <a:pt x="168" y="75"/>
                      <a:pt x="168" y="75"/>
                      <a:pt x="168" y="75"/>
                    </a:cubicBezTo>
                    <a:cubicBezTo>
                      <a:pt x="166" y="101"/>
                      <a:pt x="166" y="101"/>
                      <a:pt x="166" y="101"/>
                    </a:cubicBezTo>
                    <a:cubicBezTo>
                      <a:pt x="174" y="102"/>
                      <a:pt x="174" y="102"/>
                      <a:pt x="174" y="102"/>
                    </a:cubicBezTo>
                    <a:cubicBezTo>
                      <a:pt x="171" y="125"/>
                      <a:pt x="171" y="125"/>
                      <a:pt x="171" y="125"/>
                    </a:cubicBezTo>
                    <a:cubicBezTo>
                      <a:pt x="155" y="122"/>
                      <a:pt x="155" y="122"/>
                      <a:pt x="155" y="122"/>
                    </a:cubicBezTo>
                    <a:cubicBezTo>
                      <a:pt x="156" y="114"/>
                      <a:pt x="156" y="114"/>
                      <a:pt x="156" y="114"/>
                    </a:cubicBezTo>
                    <a:cubicBezTo>
                      <a:pt x="135" y="110"/>
                      <a:pt x="135" y="110"/>
                      <a:pt x="135" y="110"/>
                    </a:cubicBezTo>
                    <a:cubicBezTo>
                      <a:pt x="132" y="136"/>
                      <a:pt x="132" y="136"/>
                      <a:pt x="132" y="136"/>
                    </a:cubicBezTo>
                    <a:cubicBezTo>
                      <a:pt x="140" y="137"/>
                      <a:pt x="140" y="137"/>
                      <a:pt x="140" y="137"/>
                    </a:cubicBezTo>
                    <a:cubicBezTo>
                      <a:pt x="138" y="157"/>
                      <a:pt x="138" y="157"/>
                      <a:pt x="138" y="157"/>
                    </a:cubicBezTo>
                    <a:lnTo>
                      <a:pt x="129" y="1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grpSp>
        <p:nvGrpSpPr>
          <p:cNvPr id="81" name="Group 80"/>
          <p:cNvGrpSpPr/>
          <p:nvPr/>
        </p:nvGrpSpPr>
        <p:grpSpPr>
          <a:xfrm>
            <a:off x="7467053" y="4952464"/>
            <a:ext cx="3512383" cy="724721"/>
            <a:chOff x="7511657" y="4952464"/>
            <a:chExt cx="3512383" cy="724721"/>
          </a:xfrm>
        </p:grpSpPr>
        <p:sp>
          <p:nvSpPr>
            <p:cNvPr id="36" name="TextBox 35"/>
            <p:cNvSpPr txBox="1"/>
            <p:nvPr/>
          </p:nvSpPr>
          <p:spPr>
            <a:xfrm>
              <a:off x="8459048" y="4982427"/>
              <a:ext cx="2564992" cy="664797"/>
            </a:xfrm>
            <a:prstGeom prst="rect">
              <a:avLst/>
            </a:prstGeom>
            <a:noFill/>
          </p:spPr>
          <p:txBody>
            <a:bodyPr wrap="square" lIns="0" tIns="0" rIns="0" bIns="0" rtlCol="0">
              <a:spAutoFit/>
            </a:bodyPr>
            <a:lstStyle/>
            <a:p>
              <a:pPr defTabSz="914363">
                <a:lnSpc>
                  <a:spcPct val="90000"/>
                </a:lnSpc>
              </a:pPr>
              <a:r>
                <a:rPr lang="en-US" sz="1600" b="1" spc="-50" dirty="0">
                  <a:gradFill>
                    <a:gsLst>
                      <a:gs pos="2917">
                        <a:srgbClr val="505050"/>
                      </a:gs>
                      <a:gs pos="30000">
                        <a:srgbClr val="505050"/>
                      </a:gs>
                    </a:gsLst>
                    <a:lin ang="5400000" scaled="0"/>
                  </a:gradFill>
                </a:rPr>
                <a:t>Data Protection Manager</a:t>
              </a:r>
              <a:br>
                <a:rPr lang="en-US" sz="1600" b="1" spc="-50" dirty="0">
                  <a:gradFill>
                    <a:gsLst>
                      <a:gs pos="2917">
                        <a:srgbClr val="505050"/>
                      </a:gs>
                      <a:gs pos="30000">
                        <a:srgbClr val="505050"/>
                      </a:gs>
                    </a:gsLst>
                    <a:lin ang="5400000" scaled="0"/>
                  </a:gradFill>
                </a:rPr>
              </a:br>
              <a:r>
                <a:rPr lang="en-US" sz="1600" spc="-50" dirty="0">
                  <a:gradFill>
                    <a:gsLst>
                      <a:gs pos="2917">
                        <a:srgbClr val="505050"/>
                      </a:gs>
                      <a:gs pos="30000">
                        <a:srgbClr val="505050"/>
                      </a:gs>
                    </a:gsLst>
                    <a:lin ang="5400000" scaled="0"/>
                  </a:gradFill>
                </a:rPr>
                <a:t>Continuous protection of key applications &amp; workloads</a:t>
              </a:r>
              <a:endParaRPr lang="en-US" sz="1600" b="1" spc="-50" baseline="-25000" dirty="0">
                <a:gradFill>
                  <a:gsLst>
                    <a:gs pos="2917">
                      <a:srgbClr val="505050"/>
                    </a:gs>
                    <a:gs pos="30000">
                      <a:srgbClr val="505050"/>
                    </a:gs>
                  </a:gsLst>
                  <a:lin ang="5400000" scaled="0"/>
                </a:gradFill>
              </a:endParaRPr>
            </a:p>
          </p:txBody>
        </p:sp>
        <p:sp>
          <p:nvSpPr>
            <p:cNvPr id="78" name="Freeform 63"/>
            <p:cNvSpPr>
              <a:spLocks noEditPoints="1"/>
            </p:cNvSpPr>
            <p:nvPr/>
          </p:nvSpPr>
          <p:spPr bwMode="auto">
            <a:xfrm>
              <a:off x="7511657" y="4952464"/>
              <a:ext cx="753753" cy="724721"/>
            </a:xfrm>
            <a:custGeom>
              <a:avLst/>
              <a:gdLst>
                <a:gd name="T0" fmla="*/ 90 w 308"/>
                <a:gd name="T1" fmla="*/ 80 h 296"/>
                <a:gd name="T2" fmla="*/ 73 w 308"/>
                <a:gd name="T3" fmla="*/ 80 h 296"/>
                <a:gd name="T4" fmla="*/ 115 w 308"/>
                <a:gd name="T5" fmla="*/ 89 h 296"/>
                <a:gd name="T6" fmla="*/ 115 w 308"/>
                <a:gd name="T7" fmla="*/ 72 h 296"/>
                <a:gd name="T8" fmla="*/ 115 w 308"/>
                <a:gd name="T9" fmla="*/ 89 h 296"/>
                <a:gd name="T10" fmla="*/ 72 w 308"/>
                <a:gd name="T11" fmla="*/ 46 h 296"/>
                <a:gd name="T12" fmla="*/ 57 w 308"/>
                <a:gd name="T13" fmla="*/ 55 h 296"/>
                <a:gd name="T14" fmla="*/ 55 w 308"/>
                <a:gd name="T15" fmla="*/ 125 h 296"/>
                <a:gd name="T16" fmla="*/ 73 w 308"/>
                <a:gd name="T17" fmla="*/ 94 h 296"/>
                <a:gd name="T18" fmla="*/ 55 w 308"/>
                <a:gd name="T19" fmla="*/ 125 h 296"/>
                <a:gd name="T20" fmla="*/ 21 w 308"/>
                <a:gd name="T21" fmla="*/ 0 h 296"/>
                <a:gd name="T22" fmla="*/ 0 w 308"/>
                <a:gd name="T23" fmla="*/ 275 h 296"/>
                <a:gd name="T24" fmla="*/ 287 w 308"/>
                <a:gd name="T25" fmla="*/ 296 h 296"/>
                <a:gd name="T26" fmla="*/ 308 w 308"/>
                <a:gd name="T27" fmla="*/ 21 h 296"/>
                <a:gd name="T28" fmla="*/ 20 w 308"/>
                <a:gd name="T29" fmla="*/ 80 h 296"/>
                <a:gd name="T30" fmla="*/ 143 w 308"/>
                <a:gd name="T31" fmla="*/ 80 h 296"/>
                <a:gd name="T32" fmla="*/ 20 w 308"/>
                <a:gd name="T33" fmla="*/ 80 h 296"/>
                <a:gd name="T34" fmla="*/ 39 w 308"/>
                <a:gd name="T35" fmla="*/ 244 h 296"/>
                <a:gd name="T36" fmla="*/ 76 w 308"/>
                <a:gd name="T37" fmla="*/ 244 h 296"/>
                <a:gd name="T38" fmla="*/ 114 w 308"/>
                <a:gd name="T39" fmla="*/ 253 h 296"/>
                <a:gd name="T40" fmla="*/ 114 w 308"/>
                <a:gd name="T41" fmla="*/ 234 h 296"/>
                <a:gd name="T42" fmla="*/ 114 w 308"/>
                <a:gd name="T43" fmla="*/ 253 h 296"/>
                <a:gd name="T44" fmla="*/ 142 w 308"/>
                <a:gd name="T45" fmla="*/ 244 h 296"/>
                <a:gd name="T46" fmla="*/ 161 w 308"/>
                <a:gd name="T47" fmla="*/ 244 h 296"/>
                <a:gd name="T48" fmla="*/ 188 w 308"/>
                <a:gd name="T49" fmla="*/ 253 h 296"/>
                <a:gd name="T50" fmla="*/ 188 w 308"/>
                <a:gd name="T51" fmla="*/ 234 h 296"/>
                <a:gd name="T52" fmla="*/ 188 w 308"/>
                <a:gd name="T53" fmla="*/ 253 h 296"/>
                <a:gd name="T54" fmla="*/ 37 w 308"/>
                <a:gd name="T55" fmla="*/ 193 h 296"/>
                <a:gd name="T56" fmla="*/ 37 w 308"/>
                <a:gd name="T57" fmla="*/ 180 h 296"/>
                <a:gd name="T58" fmla="*/ 278 w 308"/>
                <a:gd name="T59" fmla="*/ 186 h 296"/>
                <a:gd name="T60" fmla="*/ 242 w 308"/>
                <a:gd name="T61" fmla="*/ 140 h 296"/>
                <a:gd name="T62" fmla="*/ 210 w 308"/>
                <a:gd name="T63" fmla="*/ 20 h 296"/>
                <a:gd name="T64" fmla="*/ 242 w 308"/>
                <a:gd name="T65" fmla="*/ 140 h 296"/>
                <a:gd name="T66" fmla="*/ 257 w 308"/>
                <a:gd name="T67" fmla="*/ 62 h 296"/>
                <a:gd name="T68" fmla="*/ 245 w 308"/>
                <a:gd name="T69" fmla="*/ 50 h 296"/>
                <a:gd name="T70" fmla="*/ 195 w 308"/>
                <a:gd name="T71" fmla="*/ 63 h 296"/>
                <a:gd name="T72" fmla="*/ 191 w 308"/>
                <a:gd name="T73" fmla="*/ 80 h 296"/>
                <a:gd name="T74" fmla="*/ 195 w 308"/>
                <a:gd name="T75" fmla="*/ 63 h 296"/>
                <a:gd name="T76" fmla="*/ 227 w 308"/>
                <a:gd name="T77" fmla="*/ 115 h 296"/>
                <a:gd name="T78" fmla="*/ 243 w 308"/>
                <a:gd name="T79" fmla="*/ 111 h 296"/>
                <a:gd name="T80" fmla="*/ 235 w 308"/>
                <a:gd name="T81" fmla="*/ 78 h 296"/>
                <a:gd name="T82" fmla="*/ 218 w 308"/>
                <a:gd name="T83" fmla="*/ 82 h 296"/>
                <a:gd name="T84" fmla="*/ 235 w 308"/>
                <a:gd name="T85" fmla="*/ 7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296">
                  <a:moveTo>
                    <a:pt x="81" y="72"/>
                  </a:moveTo>
                  <a:cubicBezTo>
                    <a:pt x="86" y="72"/>
                    <a:pt x="90" y="76"/>
                    <a:pt x="90" y="80"/>
                  </a:cubicBezTo>
                  <a:cubicBezTo>
                    <a:pt x="90" y="85"/>
                    <a:pt x="86" y="89"/>
                    <a:pt x="81" y="89"/>
                  </a:cubicBezTo>
                  <a:cubicBezTo>
                    <a:pt x="77" y="89"/>
                    <a:pt x="73" y="85"/>
                    <a:pt x="73" y="80"/>
                  </a:cubicBezTo>
                  <a:cubicBezTo>
                    <a:pt x="73" y="76"/>
                    <a:pt x="77" y="72"/>
                    <a:pt x="81" y="72"/>
                  </a:cubicBezTo>
                  <a:close/>
                  <a:moveTo>
                    <a:pt x="115" y="89"/>
                  </a:moveTo>
                  <a:cubicBezTo>
                    <a:pt x="125" y="89"/>
                    <a:pt x="133" y="85"/>
                    <a:pt x="133" y="80"/>
                  </a:cubicBezTo>
                  <a:cubicBezTo>
                    <a:pt x="133" y="76"/>
                    <a:pt x="125" y="72"/>
                    <a:pt x="115" y="72"/>
                  </a:cubicBezTo>
                  <a:cubicBezTo>
                    <a:pt x="105" y="72"/>
                    <a:pt x="97" y="76"/>
                    <a:pt x="97" y="80"/>
                  </a:cubicBezTo>
                  <a:cubicBezTo>
                    <a:pt x="97" y="85"/>
                    <a:pt x="105" y="89"/>
                    <a:pt x="115" y="89"/>
                  </a:cubicBezTo>
                  <a:close/>
                  <a:moveTo>
                    <a:pt x="73" y="66"/>
                  </a:moveTo>
                  <a:cubicBezTo>
                    <a:pt x="77" y="64"/>
                    <a:pt x="76" y="55"/>
                    <a:pt x="72" y="46"/>
                  </a:cubicBezTo>
                  <a:cubicBezTo>
                    <a:pt x="67" y="38"/>
                    <a:pt x="59" y="33"/>
                    <a:pt x="55" y="35"/>
                  </a:cubicBezTo>
                  <a:cubicBezTo>
                    <a:pt x="51" y="37"/>
                    <a:pt x="52" y="46"/>
                    <a:pt x="57" y="55"/>
                  </a:cubicBezTo>
                  <a:cubicBezTo>
                    <a:pt x="62" y="63"/>
                    <a:pt x="69" y="68"/>
                    <a:pt x="73" y="66"/>
                  </a:cubicBezTo>
                  <a:close/>
                  <a:moveTo>
                    <a:pt x="55" y="125"/>
                  </a:moveTo>
                  <a:cubicBezTo>
                    <a:pt x="59" y="128"/>
                    <a:pt x="67" y="123"/>
                    <a:pt x="72" y="114"/>
                  </a:cubicBezTo>
                  <a:cubicBezTo>
                    <a:pt x="76" y="106"/>
                    <a:pt x="77" y="97"/>
                    <a:pt x="73" y="94"/>
                  </a:cubicBezTo>
                  <a:cubicBezTo>
                    <a:pt x="69" y="92"/>
                    <a:pt x="62" y="97"/>
                    <a:pt x="57" y="106"/>
                  </a:cubicBezTo>
                  <a:cubicBezTo>
                    <a:pt x="52" y="114"/>
                    <a:pt x="51" y="123"/>
                    <a:pt x="55" y="125"/>
                  </a:cubicBezTo>
                  <a:close/>
                  <a:moveTo>
                    <a:pt x="287" y="0"/>
                  </a:moveTo>
                  <a:cubicBezTo>
                    <a:pt x="21" y="0"/>
                    <a:pt x="21" y="0"/>
                    <a:pt x="21" y="0"/>
                  </a:cubicBezTo>
                  <a:cubicBezTo>
                    <a:pt x="9" y="0"/>
                    <a:pt x="0" y="10"/>
                    <a:pt x="0" y="21"/>
                  </a:cubicBezTo>
                  <a:cubicBezTo>
                    <a:pt x="0" y="275"/>
                    <a:pt x="0" y="275"/>
                    <a:pt x="0" y="275"/>
                  </a:cubicBezTo>
                  <a:cubicBezTo>
                    <a:pt x="0" y="287"/>
                    <a:pt x="9" y="296"/>
                    <a:pt x="21" y="296"/>
                  </a:cubicBezTo>
                  <a:cubicBezTo>
                    <a:pt x="287" y="296"/>
                    <a:pt x="287" y="296"/>
                    <a:pt x="287" y="296"/>
                  </a:cubicBezTo>
                  <a:cubicBezTo>
                    <a:pt x="298" y="296"/>
                    <a:pt x="308" y="287"/>
                    <a:pt x="308" y="275"/>
                  </a:cubicBezTo>
                  <a:cubicBezTo>
                    <a:pt x="308" y="21"/>
                    <a:pt x="308" y="21"/>
                    <a:pt x="308" y="21"/>
                  </a:cubicBezTo>
                  <a:cubicBezTo>
                    <a:pt x="308" y="10"/>
                    <a:pt x="298" y="0"/>
                    <a:pt x="287" y="0"/>
                  </a:cubicBezTo>
                  <a:close/>
                  <a:moveTo>
                    <a:pt x="20" y="80"/>
                  </a:moveTo>
                  <a:cubicBezTo>
                    <a:pt x="20" y="46"/>
                    <a:pt x="47" y="18"/>
                    <a:pt x="81" y="18"/>
                  </a:cubicBezTo>
                  <a:cubicBezTo>
                    <a:pt x="115" y="18"/>
                    <a:pt x="143" y="46"/>
                    <a:pt x="143" y="80"/>
                  </a:cubicBezTo>
                  <a:cubicBezTo>
                    <a:pt x="143" y="114"/>
                    <a:pt x="115" y="142"/>
                    <a:pt x="81" y="142"/>
                  </a:cubicBezTo>
                  <a:cubicBezTo>
                    <a:pt x="47" y="142"/>
                    <a:pt x="20" y="114"/>
                    <a:pt x="20" y="80"/>
                  </a:cubicBezTo>
                  <a:close/>
                  <a:moveTo>
                    <a:pt x="58" y="263"/>
                  </a:moveTo>
                  <a:cubicBezTo>
                    <a:pt x="47" y="263"/>
                    <a:pt x="39" y="254"/>
                    <a:pt x="39" y="244"/>
                  </a:cubicBezTo>
                  <a:cubicBezTo>
                    <a:pt x="39" y="234"/>
                    <a:pt x="47" y="225"/>
                    <a:pt x="58" y="225"/>
                  </a:cubicBezTo>
                  <a:cubicBezTo>
                    <a:pt x="68" y="225"/>
                    <a:pt x="76" y="234"/>
                    <a:pt x="76" y="244"/>
                  </a:cubicBezTo>
                  <a:cubicBezTo>
                    <a:pt x="76" y="254"/>
                    <a:pt x="68" y="263"/>
                    <a:pt x="58" y="263"/>
                  </a:cubicBezTo>
                  <a:close/>
                  <a:moveTo>
                    <a:pt x="114" y="253"/>
                  </a:moveTo>
                  <a:cubicBezTo>
                    <a:pt x="109" y="253"/>
                    <a:pt x="105" y="249"/>
                    <a:pt x="105" y="244"/>
                  </a:cubicBezTo>
                  <a:cubicBezTo>
                    <a:pt x="105" y="239"/>
                    <a:pt x="109" y="234"/>
                    <a:pt x="114" y="234"/>
                  </a:cubicBezTo>
                  <a:cubicBezTo>
                    <a:pt x="119" y="234"/>
                    <a:pt x="124" y="239"/>
                    <a:pt x="124" y="244"/>
                  </a:cubicBezTo>
                  <a:cubicBezTo>
                    <a:pt x="124" y="249"/>
                    <a:pt x="119" y="253"/>
                    <a:pt x="114" y="253"/>
                  </a:cubicBezTo>
                  <a:close/>
                  <a:moveTo>
                    <a:pt x="151" y="253"/>
                  </a:moveTo>
                  <a:cubicBezTo>
                    <a:pt x="146" y="253"/>
                    <a:pt x="142" y="249"/>
                    <a:pt x="142" y="244"/>
                  </a:cubicBezTo>
                  <a:cubicBezTo>
                    <a:pt x="142" y="239"/>
                    <a:pt x="146" y="234"/>
                    <a:pt x="151" y="234"/>
                  </a:cubicBezTo>
                  <a:cubicBezTo>
                    <a:pt x="157" y="234"/>
                    <a:pt x="161" y="239"/>
                    <a:pt x="161" y="244"/>
                  </a:cubicBezTo>
                  <a:cubicBezTo>
                    <a:pt x="161" y="249"/>
                    <a:pt x="157" y="253"/>
                    <a:pt x="151" y="253"/>
                  </a:cubicBezTo>
                  <a:close/>
                  <a:moveTo>
                    <a:pt x="188" y="253"/>
                  </a:moveTo>
                  <a:cubicBezTo>
                    <a:pt x="183" y="253"/>
                    <a:pt x="179" y="249"/>
                    <a:pt x="179" y="244"/>
                  </a:cubicBezTo>
                  <a:cubicBezTo>
                    <a:pt x="179" y="239"/>
                    <a:pt x="183" y="234"/>
                    <a:pt x="188" y="234"/>
                  </a:cubicBezTo>
                  <a:cubicBezTo>
                    <a:pt x="194" y="234"/>
                    <a:pt x="198" y="239"/>
                    <a:pt x="198" y="244"/>
                  </a:cubicBezTo>
                  <a:cubicBezTo>
                    <a:pt x="198" y="249"/>
                    <a:pt x="194" y="253"/>
                    <a:pt x="188" y="253"/>
                  </a:cubicBezTo>
                  <a:close/>
                  <a:moveTo>
                    <a:pt x="271" y="193"/>
                  </a:moveTo>
                  <a:cubicBezTo>
                    <a:pt x="37" y="193"/>
                    <a:pt x="37" y="193"/>
                    <a:pt x="37" y="193"/>
                  </a:cubicBezTo>
                  <a:cubicBezTo>
                    <a:pt x="33" y="193"/>
                    <a:pt x="30" y="190"/>
                    <a:pt x="30" y="186"/>
                  </a:cubicBezTo>
                  <a:cubicBezTo>
                    <a:pt x="30" y="183"/>
                    <a:pt x="33" y="180"/>
                    <a:pt x="37" y="180"/>
                  </a:cubicBezTo>
                  <a:cubicBezTo>
                    <a:pt x="271" y="180"/>
                    <a:pt x="271" y="180"/>
                    <a:pt x="271" y="180"/>
                  </a:cubicBezTo>
                  <a:cubicBezTo>
                    <a:pt x="275" y="180"/>
                    <a:pt x="278" y="183"/>
                    <a:pt x="278" y="186"/>
                  </a:cubicBezTo>
                  <a:cubicBezTo>
                    <a:pt x="278" y="190"/>
                    <a:pt x="275" y="193"/>
                    <a:pt x="271" y="193"/>
                  </a:cubicBezTo>
                  <a:close/>
                  <a:moveTo>
                    <a:pt x="242" y="140"/>
                  </a:moveTo>
                  <a:cubicBezTo>
                    <a:pt x="209" y="149"/>
                    <a:pt x="176" y="129"/>
                    <a:pt x="167" y="96"/>
                  </a:cubicBezTo>
                  <a:cubicBezTo>
                    <a:pt x="158" y="63"/>
                    <a:pt x="177" y="29"/>
                    <a:pt x="210" y="20"/>
                  </a:cubicBezTo>
                  <a:cubicBezTo>
                    <a:pt x="243" y="12"/>
                    <a:pt x="277" y="31"/>
                    <a:pt x="286" y="64"/>
                  </a:cubicBezTo>
                  <a:cubicBezTo>
                    <a:pt x="295" y="97"/>
                    <a:pt x="275" y="131"/>
                    <a:pt x="242" y="140"/>
                  </a:cubicBezTo>
                  <a:close/>
                  <a:moveTo>
                    <a:pt x="263" y="43"/>
                  </a:moveTo>
                  <a:cubicBezTo>
                    <a:pt x="267" y="47"/>
                    <a:pt x="264" y="55"/>
                    <a:pt x="257" y="62"/>
                  </a:cubicBezTo>
                  <a:cubicBezTo>
                    <a:pt x="250" y="69"/>
                    <a:pt x="241" y="72"/>
                    <a:pt x="238" y="69"/>
                  </a:cubicBezTo>
                  <a:cubicBezTo>
                    <a:pt x="235" y="65"/>
                    <a:pt x="238" y="57"/>
                    <a:pt x="245" y="50"/>
                  </a:cubicBezTo>
                  <a:cubicBezTo>
                    <a:pt x="252" y="43"/>
                    <a:pt x="260" y="40"/>
                    <a:pt x="263" y="43"/>
                  </a:cubicBezTo>
                  <a:close/>
                  <a:moveTo>
                    <a:pt x="195" y="63"/>
                  </a:moveTo>
                  <a:cubicBezTo>
                    <a:pt x="186" y="61"/>
                    <a:pt x="177" y="62"/>
                    <a:pt x="176" y="67"/>
                  </a:cubicBezTo>
                  <a:cubicBezTo>
                    <a:pt x="175" y="71"/>
                    <a:pt x="181" y="77"/>
                    <a:pt x="191" y="80"/>
                  </a:cubicBezTo>
                  <a:cubicBezTo>
                    <a:pt x="201" y="82"/>
                    <a:pt x="209" y="80"/>
                    <a:pt x="210" y="76"/>
                  </a:cubicBezTo>
                  <a:cubicBezTo>
                    <a:pt x="212" y="71"/>
                    <a:pt x="205" y="66"/>
                    <a:pt x="195" y="63"/>
                  </a:cubicBezTo>
                  <a:close/>
                  <a:moveTo>
                    <a:pt x="230" y="96"/>
                  </a:moveTo>
                  <a:cubicBezTo>
                    <a:pt x="226" y="97"/>
                    <a:pt x="224" y="106"/>
                    <a:pt x="227" y="115"/>
                  </a:cubicBezTo>
                  <a:cubicBezTo>
                    <a:pt x="230" y="125"/>
                    <a:pt x="235" y="131"/>
                    <a:pt x="240" y="130"/>
                  </a:cubicBezTo>
                  <a:cubicBezTo>
                    <a:pt x="244" y="129"/>
                    <a:pt x="246" y="120"/>
                    <a:pt x="243" y="111"/>
                  </a:cubicBezTo>
                  <a:cubicBezTo>
                    <a:pt x="241" y="101"/>
                    <a:pt x="235" y="94"/>
                    <a:pt x="230" y="96"/>
                  </a:cubicBezTo>
                  <a:close/>
                  <a:moveTo>
                    <a:pt x="235" y="78"/>
                  </a:moveTo>
                  <a:cubicBezTo>
                    <a:pt x="233" y="74"/>
                    <a:pt x="229" y="71"/>
                    <a:pt x="224" y="72"/>
                  </a:cubicBezTo>
                  <a:cubicBezTo>
                    <a:pt x="220" y="73"/>
                    <a:pt x="217" y="78"/>
                    <a:pt x="218" y="82"/>
                  </a:cubicBezTo>
                  <a:cubicBezTo>
                    <a:pt x="219" y="87"/>
                    <a:pt x="224" y="90"/>
                    <a:pt x="229" y="88"/>
                  </a:cubicBezTo>
                  <a:cubicBezTo>
                    <a:pt x="233" y="87"/>
                    <a:pt x="236" y="83"/>
                    <a:pt x="235" y="78"/>
                  </a:cubicBezTo>
                  <a:close/>
                </a:path>
              </a:pathLst>
            </a:custGeom>
            <a:solidFill>
              <a:srgbClr val="004889"/>
            </a:solidFill>
            <a:ln>
              <a:noFill/>
            </a:ln>
          </p:spPr>
          <p:txBody>
            <a:bodyPr vert="horz" wrap="square" lIns="89619" tIns="44809" rIns="89619" bIns="44809" numCol="1" anchor="t" anchorCtr="0" compatLnSpc="1">
              <a:prstTxWarp prst="textNoShape">
                <a:avLst/>
              </a:prstTxWarp>
            </a:bodyPr>
            <a:lstStyle/>
            <a:p>
              <a:pPr defTabSz="896166" fontAlgn="base">
                <a:spcBef>
                  <a:spcPct val="0"/>
                </a:spcBef>
                <a:spcAft>
                  <a:spcPct val="0"/>
                </a:spcAft>
              </a:pPr>
              <a:endParaRPr lang="en-US" sz="1568" spc="-29">
                <a:solidFill>
                  <a:srgbClr val="505050"/>
                </a:solidFill>
                <a:cs typeface="Segoe UI" pitchFamily="34" charset="0"/>
              </a:endParaRPr>
            </a:p>
          </p:txBody>
        </p:sp>
      </p:grpSp>
      <p:grpSp>
        <p:nvGrpSpPr>
          <p:cNvPr id="82" name="Group 81"/>
          <p:cNvGrpSpPr/>
          <p:nvPr/>
        </p:nvGrpSpPr>
        <p:grpSpPr>
          <a:xfrm>
            <a:off x="7406856" y="2580531"/>
            <a:ext cx="3452315" cy="851127"/>
            <a:chOff x="7451460" y="2636286"/>
            <a:chExt cx="3452315" cy="851127"/>
          </a:xfrm>
        </p:grpSpPr>
        <p:sp>
          <p:nvSpPr>
            <p:cNvPr id="32" name="TextBox 31"/>
            <p:cNvSpPr txBox="1"/>
            <p:nvPr/>
          </p:nvSpPr>
          <p:spPr>
            <a:xfrm>
              <a:off x="8459048" y="2735483"/>
              <a:ext cx="2444727" cy="664797"/>
            </a:xfrm>
            <a:prstGeom prst="rect">
              <a:avLst/>
            </a:prstGeom>
            <a:noFill/>
          </p:spPr>
          <p:txBody>
            <a:bodyPr wrap="square" lIns="0" tIns="0" rIns="0" bIns="0" rtlCol="0">
              <a:spAutoFit/>
            </a:bodyPr>
            <a:lstStyle/>
            <a:p>
              <a:pPr defTabSz="914363">
                <a:lnSpc>
                  <a:spcPct val="90000"/>
                </a:lnSpc>
              </a:pPr>
              <a:r>
                <a:rPr lang="en-US" sz="1600" b="1" spc="-50" dirty="0">
                  <a:gradFill>
                    <a:gsLst>
                      <a:gs pos="2917">
                        <a:srgbClr val="505050"/>
                      </a:gs>
                      <a:gs pos="30000">
                        <a:srgbClr val="505050"/>
                      </a:gs>
                    </a:gsLst>
                    <a:lin ang="5400000" scaled="0"/>
                  </a:gradFill>
                </a:rPr>
                <a:t>Service Manager</a:t>
              </a:r>
              <a:br>
                <a:rPr lang="en-US" sz="1600" b="1" spc="-50" dirty="0">
                  <a:gradFill>
                    <a:gsLst>
                      <a:gs pos="2917">
                        <a:srgbClr val="505050"/>
                      </a:gs>
                      <a:gs pos="30000">
                        <a:srgbClr val="505050"/>
                      </a:gs>
                    </a:gsLst>
                    <a:lin ang="5400000" scaled="0"/>
                  </a:gradFill>
                </a:rPr>
              </a:br>
              <a:r>
                <a:rPr lang="en-US" sz="1600" spc="-50" dirty="0">
                  <a:gradFill>
                    <a:gsLst>
                      <a:gs pos="2917">
                        <a:srgbClr val="505050"/>
                      </a:gs>
                      <a:gs pos="30000">
                        <a:srgbClr val="505050"/>
                      </a:gs>
                    </a:gsLst>
                    <a:lin ang="5400000" scaled="0"/>
                  </a:gradFill>
                </a:rPr>
                <a:t>IT Service Management &amp; IaaS Self-Service</a:t>
              </a:r>
              <a:endParaRPr lang="en-US" sz="1600" b="1" spc="-50" baseline="-25000" dirty="0">
                <a:gradFill>
                  <a:gsLst>
                    <a:gs pos="2917">
                      <a:srgbClr val="505050"/>
                    </a:gs>
                    <a:gs pos="30000">
                      <a:srgbClr val="505050"/>
                    </a:gs>
                  </a:gsLst>
                  <a:lin ang="5400000" scaled="0"/>
                </a:gradFill>
              </a:endParaRPr>
            </a:p>
          </p:txBody>
        </p:sp>
        <p:pic>
          <p:nvPicPr>
            <p:cNvPr id="79" name="Picture 13"/>
            <p:cNvPicPr>
              <a:picLocks noChangeAspect="1" noChangeArrowheads="1"/>
            </p:cNvPicPr>
            <p:nvPr/>
          </p:nvPicPr>
          <p:blipFill>
            <a:blip r:embed="rId6" cstate="email">
              <a:lum bright="-40000"/>
              <a:extLst>
                <a:ext uri="{28A0092B-C50C-407E-A947-70E740481C1C}">
                  <a14:useLocalDpi xmlns:a14="http://schemas.microsoft.com/office/drawing/2010/main"/>
                </a:ext>
              </a:extLst>
            </a:blip>
            <a:srcRect/>
            <a:stretch>
              <a:fillRect/>
            </a:stretch>
          </p:blipFill>
          <p:spPr bwMode="auto">
            <a:xfrm>
              <a:off x="7451460" y="2636286"/>
              <a:ext cx="807400" cy="851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80" name="Group 79"/>
          <p:cNvGrpSpPr/>
          <p:nvPr/>
        </p:nvGrpSpPr>
        <p:grpSpPr>
          <a:xfrm>
            <a:off x="7459755" y="3784652"/>
            <a:ext cx="3519681" cy="768350"/>
            <a:chOff x="7504359" y="3784652"/>
            <a:chExt cx="3519681" cy="768350"/>
          </a:xfrm>
        </p:grpSpPr>
        <p:sp>
          <p:nvSpPr>
            <p:cNvPr id="34" name="TextBox 33"/>
            <p:cNvSpPr txBox="1"/>
            <p:nvPr/>
          </p:nvSpPr>
          <p:spPr>
            <a:xfrm>
              <a:off x="8459048" y="3839211"/>
              <a:ext cx="2564992" cy="664797"/>
            </a:xfrm>
            <a:prstGeom prst="rect">
              <a:avLst/>
            </a:prstGeom>
            <a:noFill/>
          </p:spPr>
          <p:txBody>
            <a:bodyPr wrap="square" lIns="0" tIns="0" rIns="0" bIns="0" rtlCol="0">
              <a:spAutoFit/>
            </a:bodyPr>
            <a:lstStyle/>
            <a:p>
              <a:pPr defTabSz="914363">
                <a:lnSpc>
                  <a:spcPct val="90000"/>
                </a:lnSpc>
              </a:pPr>
              <a:r>
                <a:rPr lang="en-US" sz="1600" b="1" spc="-50" dirty="0">
                  <a:gradFill>
                    <a:gsLst>
                      <a:gs pos="2917">
                        <a:srgbClr val="505050"/>
                      </a:gs>
                      <a:gs pos="30000">
                        <a:srgbClr val="505050"/>
                      </a:gs>
                    </a:gsLst>
                    <a:lin ang="5400000" scaled="0"/>
                  </a:gradFill>
                </a:rPr>
                <a:t>Orchestrator</a:t>
              </a:r>
              <a:br>
                <a:rPr lang="en-US" sz="1600" b="1" spc="-50" dirty="0">
                  <a:gradFill>
                    <a:gsLst>
                      <a:gs pos="2917">
                        <a:srgbClr val="505050"/>
                      </a:gs>
                      <a:gs pos="30000">
                        <a:srgbClr val="505050"/>
                      </a:gs>
                    </a:gsLst>
                    <a:lin ang="5400000" scaled="0"/>
                  </a:gradFill>
                </a:rPr>
              </a:br>
              <a:r>
                <a:rPr lang="en-US" sz="1600" spc="-50" dirty="0">
                  <a:gradFill>
                    <a:gsLst>
                      <a:gs pos="2917">
                        <a:srgbClr val="505050"/>
                      </a:gs>
                      <a:gs pos="30000">
                        <a:srgbClr val="505050"/>
                      </a:gs>
                    </a:gsLst>
                    <a:lin ang="5400000" scaled="0"/>
                  </a:gradFill>
                </a:rPr>
                <a:t>Integration &amp; automation of key technologies &amp; processes</a:t>
              </a:r>
              <a:endParaRPr lang="en-US" sz="1600" b="1" spc="-50" baseline="-25000" dirty="0">
                <a:gradFill>
                  <a:gsLst>
                    <a:gs pos="2917">
                      <a:srgbClr val="505050"/>
                    </a:gs>
                    <a:gs pos="30000">
                      <a:srgbClr val="505050"/>
                    </a:gs>
                  </a:gsLst>
                  <a:lin ang="5400000" scaled="0"/>
                </a:gradFill>
              </a:endParaRPr>
            </a:p>
          </p:txBody>
        </p:sp>
        <p:pic>
          <p:nvPicPr>
            <p:cNvPr id="77" name="Picture 5"/>
            <p:cNvPicPr>
              <a:picLocks noChangeAspect="1" noChangeArrowheads="1"/>
            </p:cNvPicPr>
            <p:nvPr/>
          </p:nvPicPr>
          <p:blipFill>
            <a:blip r:embed="rId7" cstate="email">
              <a:lum bright="-40000"/>
              <a:extLst>
                <a:ext uri="{28A0092B-C50C-407E-A947-70E740481C1C}">
                  <a14:useLocalDpi xmlns:a14="http://schemas.microsoft.com/office/drawing/2010/main"/>
                </a:ext>
              </a:extLst>
            </a:blip>
            <a:srcRect/>
            <a:stretch>
              <a:fillRect/>
            </a:stretch>
          </p:blipFill>
          <p:spPr bwMode="auto">
            <a:xfrm>
              <a:off x="7504359" y="3784652"/>
              <a:ext cx="76835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4165335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500"/>
                                        <p:tgtEl>
                                          <p:spTgt spid="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
                                        </p:tgtEl>
                                        <p:attrNameLst>
                                          <p:attrName>style.visibility</p:attrName>
                                        </p:attrNameLst>
                                      </p:cBhvr>
                                      <p:to>
                                        <p:strVal val="visible"/>
                                      </p:to>
                                    </p:set>
                                    <p:animEffect transition="in" filter="fade">
                                      <p:cBhvr>
                                        <p:cTn id="12" dur="500"/>
                                        <p:tgtEl>
                                          <p:spTgt spid="8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2"/>
                                        </p:tgtEl>
                                        <p:attrNameLst>
                                          <p:attrName>style.visibility</p:attrName>
                                        </p:attrNameLst>
                                      </p:cBhvr>
                                      <p:to>
                                        <p:strVal val="visible"/>
                                      </p:to>
                                    </p:set>
                                    <p:animEffect transition="in" filter="fade">
                                      <p:cBhvr>
                                        <p:cTn id="20" dur="500"/>
                                        <p:tgtEl>
                                          <p:spTgt spid="8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fade">
                                      <p:cBhvr>
                                        <p:cTn id="25" dur="500"/>
                                        <p:tgtEl>
                                          <p:spTgt spid="8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1"/>
                                        </p:tgtEl>
                                        <p:attrNameLst>
                                          <p:attrName>style.visibility</p:attrName>
                                        </p:attrNameLst>
                                      </p:cBhvr>
                                      <p:to>
                                        <p:strVal val="visible"/>
                                      </p:to>
                                    </p:set>
                                    <p:animEffect transition="in" filter="fade">
                                      <p:cBhvr>
                                        <p:cTn id="30"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vert="horz" wrap="square" lIns="319968" tIns="868483" rIns="457200" bIns="868483" numCol="1" rtlCol="0" anchor="ctr" anchorCtr="0" compatLnSpc="1">
            <a:prstTxWarp prst="textNoShape">
              <a:avLst/>
            </a:prstTxWarp>
            <a:noAutofit/>
          </a:bodyPr>
          <a:lstStyle/>
          <a:p>
            <a:br>
              <a:rPr lang="en-US" sz="4800" dirty="0"/>
            </a:br>
            <a:br>
              <a:rPr lang="en-US" sz="4800" dirty="0"/>
            </a:br>
            <a:br>
              <a:rPr lang="en-US" sz="4800" dirty="0"/>
            </a:br>
            <a:r>
              <a:rPr lang="en-US" sz="4800" dirty="0"/>
              <a:t>Course Introduction</a:t>
            </a:r>
            <a:br>
              <a:rPr lang="en-US" sz="4800" dirty="0"/>
            </a:br>
            <a:br>
              <a:rPr lang="en-US" sz="4800" dirty="0"/>
            </a:br>
            <a:br>
              <a:rPr lang="en-US" sz="4800" dirty="0"/>
            </a:br>
            <a:br>
              <a:rPr lang="en-US" sz="2400" dirty="0"/>
            </a:br>
            <a:br>
              <a:rPr lang="en-US" sz="2400" dirty="0"/>
            </a:br>
            <a:endParaRPr lang="en-US" sz="2000" b="1" spc="-100" dirty="0">
              <a:latin typeface="+mn-lt"/>
            </a:endParaRPr>
          </a:p>
        </p:txBody>
      </p:sp>
    </p:spTree>
    <p:extLst>
      <p:ext uri="{BB962C8B-B14F-4D97-AF65-F5344CB8AC3E}">
        <p14:creationId xmlns:p14="http://schemas.microsoft.com/office/powerpoint/2010/main" val="131894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Hyper-V</a:t>
            </a:r>
          </a:p>
        </p:txBody>
      </p:sp>
      <p:grpSp>
        <p:nvGrpSpPr>
          <p:cNvPr id="25" name="Group 24"/>
          <p:cNvGrpSpPr/>
          <p:nvPr/>
        </p:nvGrpSpPr>
        <p:grpSpPr>
          <a:xfrm>
            <a:off x="4614899" y="2361279"/>
            <a:ext cx="2742010" cy="2886357"/>
            <a:chOff x="3638960" y="2387655"/>
            <a:chExt cx="2742010" cy="2886357"/>
          </a:xfrm>
        </p:grpSpPr>
        <p:sp>
          <p:nvSpPr>
            <p:cNvPr id="7" name="TextBox 6"/>
            <p:cNvSpPr txBox="1"/>
            <p:nvPr/>
          </p:nvSpPr>
          <p:spPr>
            <a:xfrm>
              <a:off x="3638960" y="3383751"/>
              <a:ext cx="2742010" cy="1890261"/>
            </a:xfrm>
            <a:prstGeom prst="rect">
              <a:avLst/>
            </a:prstGeom>
            <a:noFill/>
          </p:spPr>
          <p:txBody>
            <a:bodyPr wrap="square" lIns="0" tIns="0" rIns="0" bIns="0" rtlCol="0">
              <a:spAutoFit/>
            </a:bodyPr>
            <a:lstStyle/>
            <a:p>
              <a:pPr defTabSz="914363">
                <a:lnSpc>
                  <a:spcPct val="90000"/>
                </a:lnSpc>
              </a:pPr>
              <a:r>
                <a:rPr lang="en-US" sz="3800" spc="-61" dirty="0">
                  <a:gradFill>
                    <a:gsLst>
                      <a:gs pos="2917">
                        <a:srgbClr val="00188F"/>
                      </a:gs>
                      <a:gs pos="30000">
                        <a:srgbClr val="00188F"/>
                      </a:gs>
                    </a:gsLst>
                    <a:lin ang="5400000" scaled="0"/>
                  </a:gradFill>
                  <a:latin typeface="Segoe UI Light"/>
                </a:rPr>
                <a:t>Deploy from USB Disk</a:t>
              </a:r>
            </a:p>
            <a:p>
              <a:pPr defTabSz="914363">
                <a:lnSpc>
                  <a:spcPct val="90000"/>
                </a:lnSpc>
                <a:spcBef>
                  <a:spcPts val="720"/>
                </a:spcBef>
              </a:pPr>
              <a:r>
                <a:rPr lang="en-US" spc="-61" dirty="0">
                  <a:gradFill>
                    <a:gsLst>
                      <a:gs pos="2917">
                        <a:srgbClr val="505050"/>
                      </a:gs>
                      <a:gs pos="30000">
                        <a:srgbClr val="505050"/>
                      </a:gs>
                    </a:gsLst>
                    <a:lin ang="5400000" scaled="0"/>
                  </a:gradFill>
                </a:rPr>
                <a:t>Create bootable USB from Windows Server/Hyper-V Server source media</a:t>
              </a:r>
            </a:p>
          </p:txBody>
        </p:sp>
        <p:grpSp>
          <p:nvGrpSpPr>
            <p:cNvPr id="14" name="Group 13"/>
            <p:cNvGrpSpPr/>
            <p:nvPr/>
          </p:nvGrpSpPr>
          <p:grpSpPr>
            <a:xfrm>
              <a:off x="3638960" y="2387655"/>
              <a:ext cx="1721340" cy="773355"/>
              <a:chOff x="4429125" y="2127251"/>
              <a:chExt cx="1423988" cy="639762"/>
            </a:xfrm>
            <a:solidFill>
              <a:schemeClr val="tx2">
                <a:lumMod val="75000"/>
              </a:schemeClr>
            </a:solidFill>
          </p:grpSpPr>
          <p:sp>
            <p:nvSpPr>
              <p:cNvPr id="15" name="Freeform 511"/>
              <p:cNvSpPr>
                <a:spLocks/>
              </p:cNvSpPr>
              <p:nvPr/>
            </p:nvSpPr>
            <p:spPr bwMode="auto">
              <a:xfrm>
                <a:off x="5238750" y="2741613"/>
                <a:ext cx="1588" cy="1587"/>
              </a:xfrm>
              <a:custGeom>
                <a:avLst/>
                <a:gdLst>
                  <a:gd name="T0" fmla="*/ 1 w 2"/>
                  <a:gd name="T1" fmla="*/ 1 h 1"/>
                  <a:gd name="T2" fmla="*/ 2 w 2"/>
                  <a:gd name="T3" fmla="*/ 0 h 1"/>
                  <a:gd name="T4" fmla="*/ 0 w 2"/>
                  <a:gd name="T5" fmla="*/ 0 h 1"/>
                  <a:gd name="T6" fmla="*/ 1 w 2"/>
                  <a:gd name="T7" fmla="*/ 1 h 1"/>
                </a:gdLst>
                <a:ahLst/>
                <a:cxnLst>
                  <a:cxn ang="0">
                    <a:pos x="T0" y="T1"/>
                  </a:cxn>
                  <a:cxn ang="0">
                    <a:pos x="T2" y="T3"/>
                  </a:cxn>
                  <a:cxn ang="0">
                    <a:pos x="T4" y="T5"/>
                  </a:cxn>
                  <a:cxn ang="0">
                    <a:pos x="T6" y="T7"/>
                  </a:cxn>
                </a:cxnLst>
                <a:rect l="0" t="0" r="r" b="b"/>
                <a:pathLst>
                  <a:path w="2" h="1">
                    <a:moveTo>
                      <a:pt x="1" y="1"/>
                    </a:moveTo>
                    <a:cubicBezTo>
                      <a:pt x="1" y="1"/>
                      <a:pt x="1" y="1"/>
                      <a:pt x="2" y="0"/>
                    </a:cubicBezTo>
                    <a:cubicBezTo>
                      <a:pt x="1" y="0"/>
                      <a:pt x="0" y="0"/>
                      <a:pt x="0" y="0"/>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dirty="0">
                  <a:solidFill>
                    <a:srgbClr val="505050"/>
                  </a:solidFill>
                </a:endParaRPr>
              </a:p>
            </p:txBody>
          </p:sp>
          <p:sp>
            <p:nvSpPr>
              <p:cNvPr id="16" name="Freeform 512"/>
              <p:cNvSpPr>
                <a:spLocks noEditPoints="1"/>
              </p:cNvSpPr>
              <p:nvPr/>
            </p:nvSpPr>
            <p:spPr bwMode="auto">
              <a:xfrm>
                <a:off x="4429125" y="2127251"/>
                <a:ext cx="1423988" cy="639762"/>
              </a:xfrm>
              <a:custGeom>
                <a:avLst/>
                <a:gdLst>
                  <a:gd name="T0" fmla="*/ 1155 w 1179"/>
                  <a:gd name="T1" fmla="*/ 87 h 530"/>
                  <a:gd name="T2" fmla="*/ 578 w 1179"/>
                  <a:gd name="T3" fmla="*/ 0 h 530"/>
                  <a:gd name="T4" fmla="*/ 44 w 1179"/>
                  <a:gd name="T5" fmla="*/ 178 h 530"/>
                  <a:gd name="T6" fmla="*/ 53 w 1179"/>
                  <a:gd name="T7" fmla="*/ 378 h 530"/>
                  <a:gd name="T8" fmla="*/ 337 w 1179"/>
                  <a:gd name="T9" fmla="*/ 462 h 530"/>
                  <a:gd name="T10" fmla="*/ 683 w 1179"/>
                  <a:gd name="T11" fmla="*/ 530 h 530"/>
                  <a:gd name="T12" fmla="*/ 1155 w 1179"/>
                  <a:gd name="T13" fmla="*/ 224 h 530"/>
                  <a:gd name="T14" fmla="*/ 1155 w 1179"/>
                  <a:gd name="T15" fmla="*/ 87 h 530"/>
                  <a:gd name="T16" fmla="*/ 672 w 1179"/>
                  <a:gd name="T17" fmla="*/ 509 h 530"/>
                  <a:gd name="T18" fmla="*/ 670 w 1179"/>
                  <a:gd name="T19" fmla="*/ 509 h 530"/>
                  <a:gd name="T20" fmla="*/ 342 w 1179"/>
                  <a:gd name="T21" fmla="*/ 444 h 530"/>
                  <a:gd name="T22" fmla="*/ 66 w 1179"/>
                  <a:gd name="T23" fmla="*/ 362 h 530"/>
                  <a:gd name="T24" fmla="*/ 59 w 1179"/>
                  <a:gd name="T25" fmla="*/ 194 h 530"/>
                  <a:gd name="T26" fmla="*/ 671 w 1179"/>
                  <a:gd name="T27" fmla="*/ 291 h 530"/>
                  <a:gd name="T28" fmla="*/ 672 w 1179"/>
                  <a:gd name="T29" fmla="*/ 509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9" h="530">
                    <a:moveTo>
                      <a:pt x="1155" y="87"/>
                    </a:moveTo>
                    <a:cubicBezTo>
                      <a:pt x="890" y="5"/>
                      <a:pt x="578" y="0"/>
                      <a:pt x="578" y="0"/>
                    </a:cubicBezTo>
                    <a:cubicBezTo>
                      <a:pt x="44" y="178"/>
                      <a:pt x="44" y="178"/>
                      <a:pt x="44" y="178"/>
                    </a:cubicBezTo>
                    <a:cubicBezTo>
                      <a:pt x="0" y="301"/>
                      <a:pt x="53" y="378"/>
                      <a:pt x="53" y="378"/>
                    </a:cubicBezTo>
                    <a:cubicBezTo>
                      <a:pt x="53" y="378"/>
                      <a:pt x="118" y="402"/>
                      <a:pt x="337" y="462"/>
                    </a:cubicBezTo>
                    <a:cubicBezTo>
                      <a:pt x="556" y="522"/>
                      <a:pt x="683" y="530"/>
                      <a:pt x="683" y="530"/>
                    </a:cubicBezTo>
                    <a:cubicBezTo>
                      <a:pt x="1155" y="224"/>
                      <a:pt x="1155" y="224"/>
                      <a:pt x="1155" y="224"/>
                    </a:cubicBezTo>
                    <a:cubicBezTo>
                      <a:pt x="1179" y="159"/>
                      <a:pt x="1155" y="87"/>
                      <a:pt x="1155" y="87"/>
                    </a:cubicBezTo>
                    <a:close/>
                    <a:moveTo>
                      <a:pt x="672" y="509"/>
                    </a:moveTo>
                    <a:cubicBezTo>
                      <a:pt x="671" y="509"/>
                      <a:pt x="670" y="509"/>
                      <a:pt x="670" y="509"/>
                    </a:cubicBezTo>
                    <a:cubicBezTo>
                      <a:pt x="631" y="505"/>
                      <a:pt x="515" y="491"/>
                      <a:pt x="342" y="444"/>
                    </a:cubicBezTo>
                    <a:cubicBezTo>
                      <a:pt x="163" y="395"/>
                      <a:pt x="87" y="369"/>
                      <a:pt x="66" y="362"/>
                    </a:cubicBezTo>
                    <a:cubicBezTo>
                      <a:pt x="57" y="345"/>
                      <a:pt x="30" y="284"/>
                      <a:pt x="59" y="194"/>
                    </a:cubicBezTo>
                    <a:cubicBezTo>
                      <a:pt x="671" y="291"/>
                      <a:pt x="671" y="291"/>
                      <a:pt x="671" y="291"/>
                    </a:cubicBezTo>
                    <a:cubicBezTo>
                      <a:pt x="671" y="291"/>
                      <a:pt x="712" y="379"/>
                      <a:pt x="672" y="5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dirty="0">
                  <a:solidFill>
                    <a:srgbClr val="505050"/>
                  </a:solidFill>
                </a:endParaRPr>
              </a:p>
            </p:txBody>
          </p:sp>
          <p:sp>
            <p:nvSpPr>
              <p:cNvPr id="17" name="Freeform 513"/>
              <p:cNvSpPr>
                <a:spLocks/>
              </p:cNvSpPr>
              <p:nvPr/>
            </p:nvSpPr>
            <p:spPr bwMode="auto">
              <a:xfrm>
                <a:off x="4530725" y="2452688"/>
                <a:ext cx="638175" cy="180975"/>
              </a:xfrm>
              <a:custGeom>
                <a:avLst/>
                <a:gdLst>
                  <a:gd name="T0" fmla="*/ 402 w 402"/>
                  <a:gd name="T1" fmla="*/ 114 h 114"/>
                  <a:gd name="T2" fmla="*/ 0 w 402"/>
                  <a:gd name="T3" fmla="*/ 31 h 114"/>
                  <a:gd name="T4" fmla="*/ 0 w 402"/>
                  <a:gd name="T5" fmla="*/ 0 h 114"/>
                  <a:gd name="T6" fmla="*/ 402 w 402"/>
                  <a:gd name="T7" fmla="*/ 75 h 114"/>
                  <a:gd name="T8" fmla="*/ 402 w 402"/>
                  <a:gd name="T9" fmla="*/ 114 h 114"/>
                </a:gdLst>
                <a:ahLst/>
                <a:cxnLst>
                  <a:cxn ang="0">
                    <a:pos x="T0" y="T1"/>
                  </a:cxn>
                  <a:cxn ang="0">
                    <a:pos x="T2" y="T3"/>
                  </a:cxn>
                  <a:cxn ang="0">
                    <a:pos x="T4" y="T5"/>
                  </a:cxn>
                  <a:cxn ang="0">
                    <a:pos x="T6" y="T7"/>
                  </a:cxn>
                  <a:cxn ang="0">
                    <a:pos x="T8" y="T9"/>
                  </a:cxn>
                </a:cxnLst>
                <a:rect l="0" t="0" r="r" b="b"/>
                <a:pathLst>
                  <a:path w="402" h="114">
                    <a:moveTo>
                      <a:pt x="402" y="114"/>
                    </a:moveTo>
                    <a:lnTo>
                      <a:pt x="0" y="31"/>
                    </a:lnTo>
                    <a:lnTo>
                      <a:pt x="0" y="0"/>
                    </a:lnTo>
                    <a:lnTo>
                      <a:pt x="402" y="75"/>
                    </a:lnTo>
                    <a:lnTo>
                      <a:pt x="402"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dirty="0">
                  <a:solidFill>
                    <a:srgbClr val="505050"/>
                  </a:solidFill>
                </a:endParaRPr>
              </a:p>
            </p:txBody>
          </p:sp>
        </p:grpSp>
      </p:grpSp>
      <p:grpSp>
        <p:nvGrpSpPr>
          <p:cNvPr id="24" name="Group 23"/>
          <p:cNvGrpSpPr/>
          <p:nvPr/>
        </p:nvGrpSpPr>
        <p:grpSpPr>
          <a:xfrm>
            <a:off x="1597974" y="2191553"/>
            <a:ext cx="2742010" cy="3056083"/>
            <a:chOff x="708365" y="2217929"/>
            <a:chExt cx="2742010" cy="3056083"/>
          </a:xfrm>
        </p:grpSpPr>
        <p:sp>
          <p:nvSpPr>
            <p:cNvPr id="13" name="TextBox 12"/>
            <p:cNvSpPr txBox="1"/>
            <p:nvPr/>
          </p:nvSpPr>
          <p:spPr>
            <a:xfrm>
              <a:off x="708365" y="3383751"/>
              <a:ext cx="2742010" cy="1890261"/>
            </a:xfrm>
            <a:prstGeom prst="rect">
              <a:avLst/>
            </a:prstGeom>
            <a:noFill/>
          </p:spPr>
          <p:txBody>
            <a:bodyPr wrap="square" lIns="0" tIns="0" rIns="0" bIns="0" rtlCol="0">
              <a:spAutoFit/>
            </a:bodyPr>
            <a:lstStyle/>
            <a:p>
              <a:pPr defTabSz="914363">
                <a:lnSpc>
                  <a:spcPct val="90000"/>
                </a:lnSpc>
              </a:pPr>
              <a:r>
                <a:rPr lang="en-US" sz="3800" spc="-61" dirty="0">
                  <a:gradFill>
                    <a:gsLst>
                      <a:gs pos="2917">
                        <a:srgbClr val="00188F"/>
                      </a:gs>
                      <a:gs pos="30000">
                        <a:srgbClr val="00188F"/>
                      </a:gs>
                    </a:gsLst>
                    <a:lin ang="5400000" scaled="0"/>
                  </a:gradFill>
                  <a:latin typeface="Segoe UI Light"/>
                </a:rPr>
                <a:t>Deploy from DVD/ISO</a:t>
              </a:r>
            </a:p>
            <a:p>
              <a:pPr defTabSz="914363">
                <a:lnSpc>
                  <a:spcPct val="90000"/>
                </a:lnSpc>
                <a:spcBef>
                  <a:spcPts val="720"/>
                </a:spcBef>
              </a:pPr>
              <a:r>
                <a:rPr lang="en-US" spc="-61" dirty="0">
                  <a:gradFill>
                    <a:gsLst>
                      <a:gs pos="2917">
                        <a:srgbClr val="505050"/>
                      </a:gs>
                      <a:gs pos="30000">
                        <a:srgbClr val="505050"/>
                      </a:gs>
                    </a:gsLst>
                    <a:lin ang="5400000" scaled="0"/>
                  </a:gradFill>
                </a:rPr>
                <a:t>Create bootable DVD from Windows Server/Hyper-V Server source ISO</a:t>
              </a:r>
            </a:p>
          </p:txBody>
        </p:sp>
        <p:grpSp>
          <p:nvGrpSpPr>
            <p:cNvPr id="20" name="Group 19"/>
            <p:cNvGrpSpPr/>
            <p:nvPr/>
          </p:nvGrpSpPr>
          <p:grpSpPr>
            <a:xfrm>
              <a:off x="708365" y="2217929"/>
              <a:ext cx="1078302" cy="1078302"/>
              <a:chOff x="3638960" y="2093164"/>
              <a:chExt cx="1078302" cy="1078302"/>
            </a:xfrm>
          </p:grpSpPr>
          <p:sp>
            <p:nvSpPr>
              <p:cNvPr id="18" name="Oval 17"/>
              <p:cNvSpPr/>
              <p:nvPr/>
            </p:nvSpPr>
            <p:spPr bwMode="auto">
              <a:xfrm>
                <a:off x="3638960" y="2093164"/>
                <a:ext cx="1078302" cy="1078302"/>
              </a:xfrm>
              <a:prstGeom prst="ellipse">
                <a:avLst/>
              </a:prstGeom>
              <a:solidFill>
                <a:srgbClr val="00126B"/>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EFEFEF"/>
                      </a:gs>
                      <a:gs pos="100000">
                        <a:srgbClr val="EFEFEF"/>
                      </a:gs>
                    </a:gsLst>
                    <a:lin ang="5400000" scaled="0"/>
                  </a:gradFill>
                </a:endParaRPr>
              </a:p>
            </p:txBody>
          </p:sp>
          <p:sp>
            <p:nvSpPr>
              <p:cNvPr id="19" name="Oval 18"/>
              <p:cNvSpPr/>
              <p:nvPr/>
            </p:nvSpPr>
            <p:spPr bwMode="auto">
              <a:xfrm>
                <a:off x="4071032" y="2527540"/>
                <a:ext cx="214158" cy="214158"/>
              </a:xfrm>
              <a:prstGeom prst="ellipse">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EFEFEF"/>
                      </a:gs>
                      <a:gs pos="100000">
                        <a:srgbClr val="EFEFEF"/>
                      </a:gs>
                    </a:gsLst>
                    <a:lin ang="5400000" scaled="0"/>
                  </a:gradFill>
                </a:endParaRPr>
              </a:p>
            </p:txBody>
          </p:sp>
        </p:grpSp>
      </p:grpSp>
      <p:grpSp>
        <p:nvGrpSpPr>
          <p:cNvPr id="21" name="Group 20"/>
          <p:cNvGrpSpPr/>
          <p:nvPr/>
        </p:nvGrpSpPr>
        <p:grpSpPr>
          <a:xfrm>
            <a:off x="7657222" y="2361278"/>
            <a:ext cx="3276620" cy="2892894"/>
            <a:chOff x="9277330" y="3091213"/>
            <a:chExt cx="3276620" cy="2892894"/>
          </a:xfrm>
        </p:grpSpPr>
        <p:sp>
          <p:nvSpPr>
            <p:cNvPr id="22" name="TextBox 21"/>
            <p:cNvSpPr txBox="1"/>
            <p:nvPr/>
          </p:nvSpPr>
          <p:spPr>
            <a:xfrm>
              <a:off x="9295351" y="4093846"/>
              <a:ext cx="3258599" cy="1890261"/>
            </a:xfrm>
            <a:prstGeom prst="rect">
              <a:avLst/>
            </a:prstGeom>
            <a:noFill/>
          </p:spPr>
          <p:txBody>
            <a:bodyPr wrap="square" lIns="0" tIns="0" rIns="0" bIns="0" rtlCol="0">
              <a:spAutoFit/>
            </a:bodyPr>
            <a:lstStyle/>
            <a:p>
              <a:pPr defTabSz="914363">
                <a:lnSpc>
                  <a:spcPct val="90000"/>
                </a:lnSpc>
              </a:pPr>
              <a:r>
                <a:rPr lang="en-US" sz="3800" spc="-61" dirty="0">
                  <a:gradFill>
                    <a:gsLst>
                      <a:gs pos="2917">
                        <a:srgbClr val="00188F"/>
                      </a:gs>
                      <a:gs pos="30000">
                        <a:srgbClr val="00188F"/>
                      </a:gs>
                    </a:gsLst>
                    <a:lin ang="5400000" scaled="0"/>
                  </a:gradFill>
                  <a:latin typeface="Segoe UI Light"/>
                </a:rPr>
                <a:t>Network Deployment</a:t>
              </a:r>
            </a:p>
            <a:p>
              <a:pPr defTabSz="914363">
                <a:lnSpc>
                  <a:spcPct val="90000"/>
                </a:lnSpc>
                <a:spcBef>
                  <a:spcPts val="720"/>
                </a:spcBef>
              </a:pPr>
              <a:r>
                <a:rPr lang="en-US" spc="-61" dirty="0">
                  <a:gradFill>
                    <a:gsLst>
                      <a:gs pos="2917">
                        <a:srgbClr val="505050"/>
                      </a:gs>
                      <a:gs pos="30000">
                        <a:srgbClr val="505050"/>
                      </a:gs>
                    </a:gsLst>
                    <a:lin ang="5400000" scaled="0"/>
                  </a:gradFill>
                </a:rPr>
                <a:t>PXE boot physical hosts and deploy a Windows Server/Hyper-V Server image over the network</a:t>
              </a:r>
            </a:p>
          </p:txBody>
        </p:sp>
        <p:pic>
          <p:nvPicPr>
            <p:cNvPr id="23" name="Picture 11"/>
            <p:cNvPicPr>
              <a:picLocks noChangeAspect="1" noChangeArrowheads="1"/>
            </p:cNvPicPr>
            <p:nvPr/>
          </p:nvPicPr>
          <p:blipFill>
            <a:blip r:embed="rId3" cstate="email">
              <a:lum bright="-50000"/>
              <a:extLst>
                <a:ext uri="{28A0092B-C50C-407E-A947-70E740481C1C}">
                  <a14:useLocalDpi xmlns:a14="http://schemas.microsoft.com/office/drawing/2010/main"/>
                </a:ext>
              </a:extLst>
            </a:blip>
            <a:srcRect/>
            <a:stretch>
              <a:fillRect/>
            </a:stretch>
          </p:blipFill>
          <p:spPr bwMode="auto">
            <a:xfrm>
              <a:off x="9277330" y="3091213"/>
              <a:ext cx="1647320" cy="9500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6" name="Group 25"/>
          <p:cNvGrpSpPr/>
          <p:nvPr/>
        </p:nvGrpSpPr>
        <p:grpSpPr>
          <a:xfrm>
            <a:off x="8440913" y="166320"/>
            <a:ext cx="3749500" cy="872456"/>
            <a:chOff x="8439325" y="166320"/>
            <a:chExt cx="3749500" cy="872456"/>
          </a:xfrm>
        </p:grpSpPr>
        <p:grpSp>
          <p:nvGrpSpPr>
            <p:cNvPr id="27" name="Group 26"/>
            <p:cNvGrpSpPr/>
            <p:nvPr/>
          </p:nvGrpSpPr>
          <p:grpSpPr>
            <a:xfrm>
              <a:off x="8439325" y="166320"/>
              <a:ext cx="3749500" cy="872456"/>
              <a:chOff x="8439325" y="166320"/>
              <a:chExt cx="3749500" cy="872456"/>
            </a:xfrm>
          </p:grpSpPr>
          <p:sp>
            <p:nvSpPr>
              <p:cNvPr id="29" name="Rectangle 37"/>
              <p:cNvSpPr>
                <a:spLocks noChangeArrowheads="1"/>
              </p:cNvSpPr>
              <p:nvPr/>
            </p:nvSpPr>
            <p:spPr bwMode="auto">
              <a:xfrm>
                <a:off x="8440515" y="167230"/>
                <a:ext cx="3748310" cy="871546"/>
              </a:xfrm>
              <a:prstGeom prst="rect">
                <a:avLst/>
              </a:prstGeom>
              <a:solidFill>
                <a:schemeClr val="bg2">
                  <a:lumMod val="20000"/>
                  <a:lumOff val="80000"/>
                </a:schemeClr>
              </a:solidFill>
              <a:ln>
                <a:noFill/>
              </a:ln>
            </p:spPr>
            <p:txBody>
              <a:bodyPr vert="horz" wrap="square" lIns="1188720" tIns="182880" rIns="109742" bIns="182880" numCol="1" anchor="ctr" anchorCtr="0" compatLnSpc="1">
                <a:prstTxWarp prst="textNoShape">
                  <a:avLst/>
                </a:prstTxWarp>
              </a:bodyPr>
              <a:lstStyle/>
              <a:p>
                <a:pPr defTabSz="914363"/>
                <a:r>
                  <a:rPr lang="en-US" sz="1600" b="1" spc="-61" dirty="0">
                    <a:gradFill>
                      <a:gsLst>
                        <a:gs pos="1250">
                          <a:srgbClr val="00188F"/>
                        </a:gs>
                        <a:gs pos="100000">
                          <a:srgbClr val="00188F"/>
                        </a:gs>
                      </a:gsLst>
                      <a:lin ang="5400000" scaled="0"/>
                    </a:gradFill>
                  </a:rPr>
                  <a:t>Compares with</a:t>
                </a:r>
                <a:endParaRPr lang="en-US" sz="1600" spc="-61" dirty="0">
                  <a:gradFill>
                    <a:gsLst>
                      <a:gs pos="1250">
                        <a:srgbClr val="00188F"/>
                      </a:gs>
                      <a:gs pos="100000">
                        <a:srgbClr val="00188F"/>
                      </a:gs>
                    </a:gsLst>
                    <a:lin ang="5400000" scaled="0"/>
                  </a:gradFill>
                </a:endParaRPr>
              </a:p>
              <a:p>
                <a:pPr defTabSz="914363"/>
                <a:r>
                  <a:rPr lang="en-US" sz="1600" spc="-61" dirty="0">
                    <a:gradFill>
                      <a:gsLst>
                        <a:gs pos="1250">
                          <a:srgbClr val="00188F"/>
                        </a:gs>
                        <a:gs pos="100000">
                          <a:srgbClr val="00188F"/>
                        </a:gs>
                      </a:gsLst>
                      <a:lin ang="5400000" scaled="0"/>
                    </a:gradFill>
                  </a:rPr>
                  <a:t>PXE &amp; Auto Deploy</a:t>
                </a:r>
              </a:p>
            </p:txBody>
          </p:sp>
          <p:sp>
            <p:nvSpPr>
              <p:cNvPr id="30" name="Rectangle 29"/>
              <p:cNvSpPr/>
              <p:nvPr/>
            </p:nvSpPr>
            <p:spPr bwMode="auto">
              <a:xfrm>
                <a:off x="8439325" y="166320"/>
                <a:ext cx="1048624" cy="872455"/>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EFEFEF"/>
                      </a:gs>
                      <a:gs pos="100000">
                        <a:srgbClr val="EFEFEF"/>
                      </a:gs>
                    </a:gsLst>
                    <a:lin ang="5400000" scaled="0"/>
                  </a:gradFill>
                </a:endParaRPr>
              </a:p>
            </p:txBody>
          </p:sp>
        </p:grpSp>
        <p:pic>
          <p:nvPicPr>
            <p:cNvPr id="28" name="Picture 27" descr="http://theitbros.com/wp-content/uploads/2011/02/vmware-logo.png"/>
            <p:cNvPicPr>
              <a:picLocks noChangeAspect="1" noChangeArrowheads="1"/>
            </p:cNvPicPr>
            <p:nvPr/>
          </p:nvPicPr>
          <p:blipFill rotWithShape="1">
            <a:blip r:embed="rId4" cstate="screen">
              <a:extLst>
                <a:ext uri="{BEBA8EAE-BF5A-486C-A8C5-ECC9F3942E4B}">
                  <a14:imgProps xmlns:a14="http://schemas.microsoft.com/office/drawing/2010/main">
                    <a14:imgLayer r:embed="rId5">
                      <a14:imgEffect>
                        <a14:backgroundRemoval t="2381" b="88095" l="881" r="99119">
                          <a14:foregroundMark x1="3965" y1="14286" x2="3965" y2="14286"/>
                          <a14:foregroundMark x1="3965" y1="14286" x2="9251" y2="76190"/>
                          <a14:foregroundMark x1="41850" y1="33333" x2="41850" y2="33333"/>
                          <a14:foregroundMark x1="68282" y1="14286" x2="68282" y2="14286"/>
                          <a14:foregroundMark x1="77093" y1="21429" x2="77093" y2="21429"/>
                          <a14:foregroundMark x1="87665" y1="19048" x2="87665" y2="19048"/>
                        </a14:backgroundRemoval>
                      </a14:imgEffect>
                      <a14:imgEffect>
                        <a14:brightnessContrast bright="100000"/>
                      </a14:imgEffect>
                    </a14:imgLayer>
                  </a14:imgProps>
                </a:ext>
                <a:ext uri="{28A0092B-C50C-407E-A947-70E740481C1C}">
                  <a14:useLocalDpi xmlns:a14="http://schemas.microsoft.com/office/drawing/2010/main"/>
                </a:ext>
              </a:extLst>
            </a:blip>
            <a:srcRect/>
            <a:stretch/>
          </p:blipFill>
          <p:spPr bwMode="auto">
            <a:xfrm>
              <a:off x="8491748" y="517718"/>
              <a:ext cx="943778" cy="17561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69980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mph" presetSubtype="0" nodeType="clickEffect">
                                  <p:stCondLst>
                                    <p:cond delay="0"/>
                                  </p:stCondLst>
                                  <p:childTnLst>
                                    <p:set>
                                      <p:cBhvr rctx="PPT">
                                        <p:cTn id="13" dur="indefinite"/>
                                        <p:tgtEl>
                                          <p:spTgt spid="24"/>
                                        </p:tgtEl>
                                        <p:attrNameLst>
                                          <p:attrName>style.opacity</p:attrName>
                                        </p:attrNameLst>
                                      </p:cBhvr>
                                      <p:to>
                                        <p:strVal val="0.25"/>
                                      </p:to>
                                    </p:set>
                                    <p:animEffect filter="image" prLst="opacity: 0.25">
                                      <p:cBhvr rctx="IE">
                                        <p:cTn id="14" dur="indefinite"/>
                                        <p:tgtEl>
                                          <p:spTgt spid="24"/>
                                        </p:tgtEl>
                                      </p:cBhvr>
                                    </p:animEffect>
                                  </p:childTnLst>
                                </p:cTn>
                              </p:par>
                              <p:par>
                                <p:cTn id="15" presetID="42"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0"/>
                                        <p:tgtEl>
                                          <p:spTgt spid="25"/>
                                        </p:tgtEl>
                                      </p:cBhvr>
                                    </p:animEffect>
                                    <p:anim calcmode="lin" valueType="num">
                                      <p:cBhvr>
                                        <p:cTn id="18" dur="1000" fill="hold"/>
                                        <p:tgtEl>
                                          <p:spTgt spid="25"/>
                                        </p:tgtEl>
                                        <p:attrNameLst>
                                          <p:attrName>ppt_x</p:attrName>
                                        </p:attrNameLst>
                                      </p:cBhvr>
                                      <p:tavLst>
                                        <p:tav tm="0">
                                          <p:val>
                                            <p:strVal val="#ppt_x"/>
                                          </p:val>
                                        </p:tav>
                                        <p:tav tm="100000">
                                          <p:val>
                                            <p:strVal val="#ppt_x"/>
                                          </p:val>
                                        </p:tav>
                                      </p:tavLst>
                                    </p:anim>
                                    <p:anim calcmode="lin" valueType="num">
                                      <p:cBhvr>
                                        <p:cTn id="1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25"/>
                                        </p:tgtEl>
                                        <p:attrNameLst>
                                          <p:attrName>style.opacity</p:attrName>
                                        </p:attrNameLst>
                                      </p:cBhvr>
                                      <p:to>
                                        <p:strVal val="0.25"/>
                                      </p:to>
                                    </p:set>
                                    <p:animEffect filter="image" prLst="opacity: 0.25">
                                      <p:cBhvr rctx="IE">
                                        <p:cTn id="24" dur="indefinite"/>
                                        <p:tgtEl>
                                          <p:spTgt spid="25"/>
                                        </p:tgtEl>
                                      </p:cBhvr>
                                    </p:animEffect>
                                  </p:childTnLst>
                                </p:cTn>
                              </p:par>
                              <p:par>
                                <p:cTn id="25" presetID="42"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2" presetClass="entr" presetSubtype="2" decel="100000" fill="hold" nodeType="after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1000" fill="hold"/>
                                        <p:tgtEl>
                                          <p:spTgt spid="26"/>
                                        </p:tgtEl>
                                        <p:attrNameLst>
                                          <p:attrName>ppt_x</p:attrName>
                                        </p:attrNameLst>
                                      </p:cBhvr>
                                      <p:tavLst>
                                        <p:tav tm="0">
                                          <p:val>
                                            <p:strVal val="1+#ppt_w/2"/>
                                          </p:val>
                                        </p:tav>
                                        <p:tav tm="100000">
                                          <p:val>
                                            <p:strVal val="#ppt_x"/>
                                          </p:val>
                                        </p:tav>
                                      </p:tavLst>
                                    </p:anim>
                                    <p:anim calcmode="lin" valueType="num">
                                      <p:cBhvr additive="base">
                                        <p:cTn id="34" dur="10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ight Triangle 25"/>
          <p:cNvSpPr/>
          <p:nvPr/>
        </p:nvSpPr>
        <p:spPr bwMode="auto">
          <a:xfrm flipH="1" flipV="1">
            <a:off x="519251" y="2221595"/>
            <a:ext cx="224109" cy="224109"/>
          </a:xfrm>
          <a:prstGeom prst="rtTriangle">
            <a:avLst/>
          </a:prstGeom>
          <a:solidFill>
            <a:schemeClr val="accent3"/>
          </a:solidFill>
          <a:ln w="1079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defRPr/>
            </a:pPr>
            <a:endParaRPr lang="en-US" sz="2000" kern="0" spc="-50" dirty="0">
              <a:gradFill>
                <a:gsLst>
                  <a:gs pos="0">
                    <a:srgbClr val="EFEFEF"/>
                  </a:gs>
                  <a:gs pos="100000">
                    <a:srgbClr val="EFEFEF"/>
                  </a:gs>
                </a:gsLst>
                <a:lin ang="5400000" scaled="0"/>
              </a:gradFill>
            </a:endParaRPr>
          </a:p>
        </p:txBody>
      </p:sp>
      <p:sp>
        <p:nvSpPr>
          <p:cNvPr id="27" name="Trapezoid 26"/>
          <p:cNvSpPr/>
          <p:nvPr/>
        </p:nvSpPr>
        <p:spPr bwMode="auto">
          <a:xfrm rot="16200000">
            <a:off x="549268" y="1701871"/>
            <a:ext cx="4880898" cy="4514585"/>
          </a:xfrm>
          <a:prstGeom prst="trapezoid">
            <a:avLst>
              <a:gd name="adj" fmla="val 9839"/>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 wrap="square" lIns="0" tIns="0" rIns="640080" bIns="137160" numCol="1" rtlCol="0" anchor="t" anchorCtr="0" compatLnSpc="1">
            <a:prstTxWarp prst="textNoShape">
              <a:avLst/>
            </a:prstTxWarp>
          </a:bodyPr>
          <a:lstStyle/>
          <a:p>
            <a:pPr marL="0" lvl="1" defTabSz="462394">
              <a:lnSpc>
                <a:spcPct val="90000"/>
              </a:lnSpc>
              <a:spcBef>
                <a:spcPts val="300"/>
              </a:spcBef>
              <a:spcAft>
                <a:spcPts val="600"/>
              </a:spcAft>
              <a:buClr>
                <a:srgbClr val="EFEFEF"/>
              </a:buClr>
            </a:pPr>
            <a:r>
              <a:rPr lang="en-US" sz="1550" dirty="0">
                <a:solidFill>
                  <a:srgbClr val="EFEFEF"/>
                </a:solidFill>
                <a:cs typeface="Segoe UI" pitchFamily="34" charset="0"/>
              </a:rPr>
              <a:t>Through integration with the BMC, VMM can wake a physical server &amp; collect information to determine appropriate deployment</a:t>
            </a:r>
          </a:p>
          <a:p>
            <a:pPr marL="342900" lvl="1" indent="-342900" defTabSz="462394">
              <a:lnSpc>
                <a:spcPct val="90000"/>
              </a:lnSpc>
              <a:spcBef>
                <a:spcPts val="300"/>
              </a:spcBef>
              <a:spcAft>
                <a:spcPts val="600"/>
              </a:spcAft>
              <a:buClr>
                <a:srgbClr val="EFEFEF"/>
              </a:buClr>
              <a:buFont typeface="+mj-lt"/>
              <a:buAutoNum type="arabicPeriod"/>
            </a:pPr>
            <a:r>
              <a:rPr lang="en-US" sz="1550" dirty="0">
                <a:solidFill>
                  <a:srgbClr val="EFEFEF"/>
                </a:solidFill>
                <a:cs typeface="Segoe UI" pitchFamily="34" charset="0"/>
              </a:rPr>
              <a:t>OOB Reboot</a:t>
            </a:r>
          </a:p>
          <a:p>
            <a:pPr marL="342900" lvl="1" indent="-342900" defTabSz="462394">
              <a:lnSpc>
                <a:spcPct val="90000"/>
              </a:lnSpc>
              <a:spcBef>
                <a:spcPts val="300"/>
              </a:spcBef>
              <a:spcAft>
                <a:spcPts val="600"/>
              </a:spcAft>
              <a:buClr>
                <a:srgbClr val="EFEFEF"/>
              </a:buClr>
              <a:buFont typeface="+mj-lt"/>
              <a:buAutoNum type="arabicPeriod"/>
            </a:pPr>
            <a:r>
              <a:rPr lang="en-US" sz="1550" dirty="0">
                <a:solidFill>
                  <a:srgbClr val="EFEFEF"/>
                </a:solidFill>
                <a:cs typeface="Segoe UI" pitchFamily="34" charset="0"/>
              </a:rPr>
              <a:t>Boot from PXE</a:t>
            </a:r>
          </a:p>
          <a:p>
            <a:pPr marL="342900" lvl="1" indent="-342900" defTabSz="462394">
              <a:lnSpc>
                <a:spcPct val="90000"/>
              </a:lnSpc>
              <a:spcBef>
                <a:spcPts val="300"/>
              </a:spcBef>
              <a:spcAft>
                <a:spcPts val="600"/>
              </a:spcAft>
              <a:buClr>
                <a:srgbClr val="EFEFEF"/>
              </a:buClr>
              <a:buFont typeface="+mj-lt"/>
              <a:buAutoNum type="arabicPeriod"/>
            </a:pPr>
            <a:r>
              <a:rPr lang="en-US" sz="1550" dirty="0">
                <a:solidFill>
                  <a:srgbClr val="EFEFEF"/>
                </a:solidFill>
                <a:cs typeface="Segoe UI" pitchFamily="34" charset="0"/>
              </a:rPr>
              <a:t>Authorize PXE boot</a:t>
            </a:r>
          </a:p>
          <a:p>
            <a:pPr marL="342900" lvl="1" indent="-342900" defTabSz="462394">
              <a:lnSpc>
                <a:spcPct val="90000"/>
              </a:lnSpc>
              <a:spcBef>
                <a:spcPts val="300"/>
              </a:spcBef>
              <a:spcAft>
                <a:spcPts val="600"/>
              </a:spcAft>
              <a:buClr>
                <a:srgbClr val="EFEFEF"/>
              </a:buClr>
              <a:buFont typeface="+mj-lt"/>
              <a:buAutoNum type="arabicPeriod"/>
            </a:pPr>
            <a:r>
              <a:rPr lang="en-US" sz="1550" dirty="0">
                <a:solidFill>
                  <a:srgbClr val="EFEFEF"/>
                </a:solidFill>
                <a:cs typeface="Segoe UI" pitchFamily="34" charset="0"/>
              </a:rPr>
              <a:t>Download VMM customized WinPE</a:t>
            </a:r>
          </a:p>
          <a:p>
            <a:pPr marL="342900" lvl="1" indent="-342900" defTabSz="462394">
              <a:lnSpc>
                <a:spcPct val="90000"/>
              </a:lnSpc>
              <a:spcBef>
                <a:spcPts val="300"/>
              </a:spcBef>
              <a:spcAft>
                <a:spcPts val="600"/>
              </a:spcAft>
              <a:buClr>
                <a:srgbClr val="EFEFEF"/>
              </a:buClr>
              <a:buFont typeface="+mj-lt"/>
              <a:buAutoNum type="arabicPeriod"/>
            </a:pPr>
            <a:r>
              <a:rPr lang="en-US" sz="1550" dirty="0">
                <a:solidFill>
                  <a:srgbClr val="EFEFEF"/>
                </a:solidFill>
                <a:cs typeface="Segoe UI" pitchFamily="34" charset="0"/>
              </a:rPr>
              <a:t>Execute a set of calls in WinPE to collect hardware inventory data (network </a:t>
            </a:r>
            <a:br>
              <a:rPr lang="en-US" sz="1550" dirty="0">
                <a:solidFill>
                  <a:srgbClr val="EFEFEF"/>
                </a:solidFill>
                <a:cs typeface="Segoe UI" pitchFamily="34" charset="0"/>
              </a:rPr>
            </a:br>
            <a:r>
              <a:rPr lang="en-US" sz="1550" dirty="0">
                <a:solidFill>
                  <a:srgbClr val="EFEFEF"/>
                </a:solidFill>
                <a:cs typeface="Segoe UI" pitchFamily="34" charset="0"/>
              </a:rPr>
              <a:t>adapters and disks)</a:t>
            </a:r>
          </a:p>
          <a:p>
            <a:pPr marL="342900" lvl="1" indent="-342900" defTabSz="462394">
              <a:lnSpc>
                <a:spcPct val="90000"/>
              </a:lnSpc>
              <a:spcBef>
                <a:spcPts val="300"/>
              </a:spcBef>
              <a:spcAft>
                <a:spcPts val="600"/>
              </a:spcAft>
              <a:buClr>
                <a:srgbClr val="EFEFEF"/>
              </a:buClr>
              <a:buFont typeface="+mj-lt"/>
              <a:buAutoNum type="arabicPeriod"/>
            </a:pPr>
            <a:r>
              <a:rPr lang="en-US" sz="1550" dirty="0">
                <a:solidFill>
                  <a:srgbClr val="EFEFEF"/>
                </a:solidFill>
                <a:cs typeface="Segoe UI" pitchFamily="34" charset="0"/>
              </a:rPr>
              <a:t>Send hardware data back to VMM</a:t>
            </a:r>
          </a:p>
          <a:p>
            <a:pPr marL="342900" lvl="1" indent="-342900" defTabSz="462394">
              <a:lnSpc>
                <a:spcPct val="90000"/>
              </a:lnSpc>
              <a:spcBef>
                <a:spcPts val="300"/>
              </a:spcBef>
              <a:spcAft>
                <a:spcPts val="600"/>
              </a:spcAft>
              <a:buClr>
                <a:srgbClr val="EFEFEF"/>
              </a:buClr>
              <a:buFont typeface="+mj-lt"/>
              <a:buAutoNum type="arabicPeriod"/>
            </a:pPr>
            <a:endParaRPr lang="en-US" sz="1600" dirty="0">
              <a:solidFill>
                <a:srgbClr val="EFEFEF"/>
              </a:solidFill>
              <a:cs typeface="Segoe UI" pitchFamily="34" charset="0"/>
            </a:endParaRPr>
          </a:p>
          <a:p>
            <a:pPr marL="342900" lvl="1" indent="-342900" defTabSz="462394">
              <a:lnSpc>
                <a:spcPct val="90000"/>
              </a:lnSpc>
              <a:spcBef>
                <a:spcPts val="300"/>
              </a:spcBef>
              <a:spcAft>
                <a:spcPts val="600"/>
              </a:spcAft>
              <a:buClr>
                <a:srgbClr val="EFEFEF"/>
              </a:buClr>
              <a:buFont typeface="+mj-lt"/>
              <a:buAutoNum type="arabicPeriod"/>
            </a:pPr>
            <a:endParaRPr lang="en-US" sz="1600" dirty="0">
              <a:solidFill>
                <a:srgbClr val="EFEFEF"/>
              </a:solidFill>
              <a:cs typeface="Segoe UI" pitchFamily="34" charset="0"/>
            </a:endParaRPr>
          </a:p>
        </p:txBody>
      </p:sp>
      <p:sp>
        <p:nvSpPr>
          <p:cNvPr id="28" name="Rectangle 27"/>
          <p:cNvSpPr/>
          <p:nvPr/>
        </p:nvSpPr>
        <p:spPr>
          <a:xfrm>
            <a:off x="519249" y="1230996"/>
            <a:ext cx="4294434" cy="990599"/>
          </a:xfrm>
          <a:prstGeom prst="rect">
            <a:avLst/>
          </a:prstGeom>
          <a:solidFill>
            <a:srgbClr val="002152"/>
          </a:solidFill>
          <a:ln w="57150" cmpd="sng">
            <a:solidFill>
              <a:srgbClr val="FFFFFF"/>
            </a:solidFill>
          </a:ln>
        </p:spPr>
        <p:txBody>
          <a:bodyPr wrap="square" lIns="182880" tIns="91440" rIns="182880" bIns="91440" anchor="ctr">
            <a:noAutofit/>
          </a:bodyPr>
          <a:lstStyle/>
          <a:p>
            <a:pPr>
              <a:spcBef>
                <a:spcPct val="75000"/>
              </a:spcBef>
              <a:buClr>
                <a:srgbClr val="002050"/>
              </a:buClr>
            </a:pPr>
            <a:r>
              <a:rPr lang="en-US" sz="2400" kern="0" dirty="0">
                <a:solidFill>
                  <a:srgbClr val="FFFFFF"/>
                </a:solidFill>
                <a:latin typeface="Segoe UI Light"/>
              </a:rPr>
              <a:t>Deep Discovery Prior to Hyper-V Deployment</a:t>
            </a:r>
          </a:p>
        </p:txBody>
      </p:sp>
      <p:sp>
        <p:nvSpPr>
          <p:cNvPr id="34" name="Text Box 14"/>
          <p:cNvSpPr txBox="1">
            <a:spLocks noChangeArrowheads="1"/>
          </p:cNvSpPr>
          <p:nvPr/>
        </p:nvSpPr>
        <p:spPr bwMode="auto">
          <a:xfrm>
            <a:off x="6135540" y="1876709"/>
            <a:ext cx="1165049" cy="1165049"/>
          </a:xfrm>
          <a:prstGeom prst="rect">
            <a:avLst/>
          </a:prstGeom>
          <a:solidFill>
            <a:srgbClr val="002060"/>
          </a:solidFill>
          <a:ln w="9525">
            <a:noFill/>
            <a:miter lim="800000"/>
            <a:headEnd/>
            <a:tailEnd/>
          </a:ln>
        </p:spPr>
        <p:txBody>
          <a:bodyPr wrap="square" lIns="179238" tIns="143391" rIns="44810" bIns="44810">
            <a:noAutofit/>
          </a:bodyPr>
          <a:lstStyle>
            <a:defPPr>
              <a:defRPr lang="en-US"/>
            </a:defPPr>
            <a:lvl1pPr>
              <a:defRPr sz="1200">
                <a:gradFill>
                  <a:gsLst>
                    <a:gs pos="8750">
                      <a:schemeClr val="tx1"/>
                    </a:gs>
                    <a:gs pos="25000">
                      <a:schemeClr val="tx1"/>
                    </a:gs>
                  </a:gsLst>
                  <a:lin ang="5400000" scaled="0"/>
                </a:gradFill>
              </a:defRPr>
            </a:lvl1pPr>
          </a:lstStyle>
          <a:p>
            <a:pPr>
              <a:lnSpc>
                <a:spcPct val="90000"/>
              </a:lnSpc>
            </a:pPr>
            <a:r>
              <a:rPr lang="en-US" sz="1372" dirty="0">
                <a:gradFill>
                  <a:gsLst>
                    <a:gs pos="8750">
                      <a:srgbClr val="FFFFFF"/>
                    </a:gs>
                    <a:gs pos="25000">
                      <a:srgbClr val="FFFFFF"/>
                    </a:gs>
                  </a:gsLst>
                  <a:lin ang="5400000" scaled="0"/>
                </a:gradFill>
              </a:rPr>
              <a:t>WDS </a:t>
            </a:r>
            <a:br>
              <a:rPr lang="en-US" sz="1372" dirty="0">
                <a:gradFill>
                  <a:gsLst>
                    <a:gs pos="8750">
                      <a:srgbClr val="FFFFFF"/>
                    </a:gs>
                    <a:gs pos="25000">
                      <a:srgbClr val="FFFFFF"/>
                    </a:gs>
                  </a:gsLst>
                  <a:lin ang="5400000" scaled="0"/>
                </a:gradFill>
              </a:rPr>
            </a:br>
            <a:r>
              <a:rPr lang="en-US" sz="1372" dirty="0">
                <a:gradFill>
                  <a:gsLst>
                    <a:gs pos="8750">
                      <a:srgbClr val="FFFFFF"/>
                    </a:gs>
                    <a:gs pos="25000">
                      <a:srgbClr val="FFFFFF"/>
                    </a:gs>
                  </a:gsLst>
                  <a:lin ang="5400000" scaled="0"/>
                </a:gradFill>
              </a:rPr>
              <a:t>server</a:t>
            </a:r>
          </a:p>
        </p:txBody>
      </p:sp>
      <p:sp>
        <p:nvSpPr>
          <p:cNvPr id="35" name="Text Box 14"/>
          <p:cNvSpPr txBox="1">
            <a:spLocks noChangeArrowheads="1"/>
          </p:cNvSpPr>
          <p:nvPr/>
        </p:nvSpPr>
        <p:spPr bwMode="auto">
          <a:xfrm>
            <a:off x="6135540" y="4799620"/>
            <a:ext cx="1165049" cy="1165049"/>
          </a:xfrm>
          <a:prstGeom prst="rect">
            <a:avLst/>
          </a:prstGeom>
          <a:solidFill>
            <a:srgbClr val="00317B"/>
          </a:solidFill>
          <a:ln w="9525">
            <a:noFill/>
            <a:miter lim="800000"/>
            <a:headEnd/>
            <a:tailEnd/>
          </a:ln>
        </p:spPr>
        <p:txBody>
          <a:bodyPr wrap="square" lIns="179238" tIns="143391" rIns="44810" bIns="44810">
            <a:noAutofit/>
          </a:bodyPr>
          <a:lstStyle>
            <a:defPPr>
              <a:defRPr lang="en-US"/>
            </a:defPPr>
            <a:lvl1pPr>
              <a:defRPr sz="1200">
                <a:gradFill>
                  <a:gsLst>
                    <a:gs pos="8750">
                      <a:schemeClr val="tx1"/>
                    </a:gs>
                    <a:gs pos="25000">
                      <a:schemeClr val="tx1"/>
                    </a:gs>
                  </a:gsLst>
                  <a:lin ang="5400000" scaled="0"/>
                </a:gradFill>
              </a:defRPr>
            </a:lvl1pPr>
          </a:lstStyle>
          <a:p>
            <a:pPr>
              <a:lnSpc>
                <a:spcPct val="90000"/>
              </a:lnSpc>
            </a:pPr>
            <a:r>
              <a:rPr lang="en-US" sz="1372" dirty="0">
                <a:gradFill>
                  <a:gsLst>
                    <a:gs pos="8750">
                      <a:srgbClr val="FFFFFF"/>
                    </a:gs>
                    <a:gs pos="25000">
                      <a:srgbClr val="FFFFFF"/>
                    </a:gs>
                  </a:gsLst>
                  <a:lin ang="5400000" scaled="0"/>
                </a:gradFill>
              </a:rPr>
              <a:t>VMM </a:t>
            </a:r>
            <a:br>
              <a:rPr lang="en-US" sz="1372" dirty="0">
                <a:gradFill>
                  <a:gsLst>
                    <a:gs pos="8750">
                      <a:srgbClr val="FFFFFF"/>
                    </a:gs>
                    <a:gs pos="25000">
                      <a:srgbClr val="FFFFFF"/>
                    </a:gs>
                  </a:gsLst>
                  <a:lin ang="5400000" scaled="0"/>
                </a:gradFill>
              </a:rPr>
            </a:br>
            <a:r>
              <a:rPr lang="en-US" sz="1372" dirty="0">
                <a:gradFill>
                  <a:gsLst>
                    <a:gs pos="8750">
                      <a:srgbClr val="FFFFFF"/>
                    </a:gs>
                    <a:gs pos="25000">
                      <a:srgbClr val="FFFFFF"/>
                    </a:gs>
                  </a:gsLst>
                  <a:lin ang="5400000" scaled="0"/>
                </a:gradFill>
              </a:rPr>
              <a:t>server</a:t>
            </a:r>
          </a:p>
        </p:txBody>
      </p:sp>
      <p:sp>
        <p:nvSpPr>
          <p:cNvPr id="36" name="Text Box 14"/>
          <p:cNvSpPr txBox="1">
            <a:spLocks noChangeArrowheads="1"/>
          </p:cNvSpPr>
          <p:nvPr/>
        </p:nvSpPr>
        <p:spPr bwMode="auto">
          <a:xfrm>
            <a:off x="8606299" y="1749948"/>
            <a:ext cx="3121026" cy="1375514"/>
          </a:xfrm>
          <a:prstGeom prst="rect">
            <a:avLst/>
          </a:prstGeom>
          <a:noFill/>
          <a:ln w="9525" algn="ctr">
            <a:noFill/>
            <a:miter lim="800000"/>
            <a:headEnd/>
            <a:tailEnd/>
          </a:ln>
        </p:spPr>
        <p:txBody>
          <a:bodyPr wrap="square" lIns="179238" tIns="143391" rIns="89619" bIns="143391">
            <a:spAutoFit/>
          </a:bodyPr>
          <a:lstStyle/>
          <a:p>
            <a:pPr>
              <a:lnSpc>
                <a:spcPct val="90000"/>
              </a:lnSpc>
            </a:pPr>
            <a:r>
              <a:rPr lang="en-US" sz="3920" spc="-78" dirty="0">
                <a:gradFill>
                  <a:gsLst>
                    <a:gs pos="11667">
                      <a:srgbClr val="505050"/>
                    </a:gs>
                    <a:gs pos="18744">
                      <a:srgbClr val="505050"/>
                    </a:gs>
                  </a:gsLst>
                  <a:lin ang="5400000" scaled="0"/>
                </a:gradFill>
                <a:latin typeface="Segoe UI Light"/>
              </a:rPr>
              <a:t>Bare-metal </a:t>
            </a:r>
            <a:br>
              <a:rPr lang="en-US" sz="3920" spc="-78" dirty="0">
                <a:gradFill>
                  <a:gsLst>
                    <a:gs pos="11667">
                      <a:srgbClr val="505050"/>
                    </a:gs>
                    <a:gs pos="18744">
                      <a:srgbClr val="505050"/>
                    </a:gs>
                  </a:gsLst>
                  <a:lin ang="5400000" scaled="0"/>
                </a:gradFill>
                <a:latin typeface="Segoe UI Light"/>
              </a:rPr>
            </a:br>
            <a:r>
              <a:rPr lang="en-US" sz="3920" spc="-78" dirty="0">
                <a:gradFill>
                  <a:gsLst>
                    <a:gs pos="11667">
                      <a:srgbClr val="505050"/>
                    </a:gs>
                    <a:gs pos="18744">
                      <a:srgbClr val="505050"/>
                    </a:gs>
                  </a:gsLst>
                  <a:lin ang="5400000" scaled="0"/>
                </a:gradFill>
                <a:latin typeface="Segoe UI Light"/>
              </a:rPr>
              <a:t>server</a:t>
            </a:r>
          </a:p>
        </p:txBody>
      </p:sp>
      <p:sp>
        <p:nvSpPr>
          <p:cNvPr id="37" name="Rectangle 43"/>
          <p:cNvSpPr>
            <a:spLocks noChangeArrowheads="1"/>
          </p:cNvSpPr>
          <p:nvPr/>
        </p:nvSpPr>
        <p:spPr bwMode="auto">
          <a:xfrm>
            <a:off x="8606300" y="1825319"/>
            <a:ext cx="2547911" cy="4141764"/>
          </a:xfrm>
          <a:prstGeom prst="rect">
            <a:avLst/>
          </a:prstGeom>
          <a:noFill/>
          <a:ln w="31750" cap="sq">
            <a:solidFill>
              <a:schemeClr val="tx1"/>
            </a:solidFill>
            <a:miter lim="800000"/>
            <a:headEnd/>
            <a:tailEnd/>
          </a:ln>
        </p:spPr>
        <p:txBody>
          <a:bodyPr wrap="none" lIns="91421" tIns="45710" rIns="91421" bIns="45710" anchor="ctr"/>
          <a:lstStyle/>
          <a:p>
            <a:endParaRPr lang="en-US" sz="1764" dirty="0">
              <a:solidFill>
                <a:srgbClr val="000000"/>
              </a:solidFill>
            </a:endParaRPr>
          </a:p>
        </p:txBody>
      </p:sp>
      <p:cxnSp>
        <p:nvCxnSpPr>
          <p:cNvPr id="38" name="Straight Arrow Connector 37"/>
          <p:cNvCxnSpPr>
            <a:stCxn id="34" idx="2"/>
            <a:endCxn id="35" idx="0"/>
          </p:cNvCxnSpPr>
          <p:nvPr/>
        </p:nvCxnSpPr>
        <p:spPr>
          <a:xfrm>
            <a:off x="6718063" y="3041757"/>
            <a:ext cx="0" cy="1757862"/>
          </a:xfrm>
          <a:prstGeom prst="straightConnector1">
            <a:avLst/>
          </a:prstGeom>
          <a:ln w="3175">
            <a:solidFill>
              <a:schemeClr val="bg2"/>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7300589" y="5522808"/>
            <a:ext cx="1305711" cy="0"/>
          </a:xfrm>
          <a:prstGeom prst="straightConnector1">
            <a:avLst/>
          </a:prstGeom>
          <a:ln w="3175">
            <a:solidFill>
              <a:schemeClr val="bg2"/>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7300588" y="2598582"/>
            <a:ext cx="1305712" cy="1501"/>
          </a:xfrm>
          <a:prstGeom prst="straightConnector1">
            <a:avLst/>
          </a:prstGeom>
          <a:ln w="3175">
            <a:solidFill>
              <a:schemeClr val="bg2"/>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7300588" y="2145913"/>
            <a:ext cx="1305712" cy="1501"/>
          </a:xfrm>
          <a:prstGeom prst="straightConnector1">
            <a:avLst/>
          </a:prstGeom>
          <a:ln w="3175">
            <a:solidFill>
              <a:schemeClr val="bg2"/>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2" name="Oval 68"/>
          <p:cNvSpPr>
            <a:spLocks noChangeArrowheads="1"/>
          </p:cNvSpPr>
          <p:nvPr/>
        </p:nvSpPr>
        <p:spPr bwMode="auto">
          <a:xfrm>
            <a:off x="10550380" y="3616710"/>
            <a:ext cx="216924" cy="216836"/>
          </a:xfrm>
          <a:prstGeom prst="rect">
            <a:avLst/>
          </a:prstGeom>
          <a:solidFill>
            <a:schemeClr val="tx2"/>
          </a:solidFill>
          <a:ln w="9525">
            <a:noFill/>
            <a:round/>
            <a:headEnd/>
            <a:tailEnd/>
          </a:ln>
        </p:spPr>
        <p:txBody>
          <a:bodyPr wrap="none" lIns="91421" tIns="45710" rIns="91421" bIns="45710" anchor="ctr"/>
          <a:lstStyle/>
          <a:p>
            <a:pPr algn="ctr"/>
            <a:r>
              <a:rPr lang="en-US" sz="1372" b="1" dirty="0">
                <a:solidFill>
                  <a:srgbClr val="EFEFEF"/>
                </a:solidFill>
              </a:rPr>
              <a:t>5</a:t>
            </a:r>
          </a:p>
        </p:txBody>
      </p:sp>
      <p:grpSp>
        <p:nvGrpSpPr>
          <p:cNvPr id="43" name="Group 42"/>
          <p:cNvGrpSpPr/>
          <p:nvPr/>
        </p:nvGrpSpPr>
        <p:grpSpPr>
          <a:xfrm>
            <a:off x="10035874" y="2965203"/>
            <a:ext cx="783292" cy="716593"/>
            <a:chOff x="5690188" y="2800883"/>
            <a:chExt cx="799207" cy="731153"/>
          </a:xfrm>
        </p:grpSpPr>
        <p:sp>
          <p:nvSpPr>
            <p:cNvPr id="44" name="Block Arc 43"/>
            <p:cNvSpPr/>
            <p:nvPr/>
          </p:nvSpPr>
          <p:spPr bwMode="auto">
            <a:xfrm rot="7725774">
              <a:off x="5747914" y="2790556"/>
              <a:ext cx="731153" cy="751808"/>
            </a:xfrm>
            <a:prstGeom prst="blockArc">
              <a:avLst>
                <a:gd name="adj1" fmla="val 4105831"/>
                <a:gd name="adj2" fmla="val 16706539"/>
                <a:gd name="adj3" fmla="val 1167"/>
              </a:avLst>
            </a:prstGeom>
            <a:solidFill>
              <a:schemeClr val="tx1"/>
            </a:solidFill>
            <a:ln>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505050"/>
                    </a:gs>
                    <a:gs pos="10417">
                      <a:srgbClr val="505050"/>
                    </a:gs>
                  </a:gsLst>
                  <a:lin ang="5400000" scaled="0"/>
                </a:gradFill>
              </a:endParaRPr>
            </a:p>
          </p:txBody>
        </p:sp>
        <p:sp>
          <p:nvSpPr>
            <p:cNvPr id="45" name="Isosceles Triangle 44"/>
            <p:cNvSpPr/>
            <p:nvPr/>
          </p:nvSpPr>
          <p:spPr bwMode="auto">
            <a:xfrm rot="700520" flipV="1">
              <a:off x="5690188" y="3003791"/>
              <a:ext cx="149095" cy="136402"/>
            </a:xfrm>
            <a:prstGeom prst="triangle">
              <a:avLst/>
            </a:prstGeom>
            <a:solidFill>
              <a:schemeClr val="tx1"/>
            </a:solidFill>
            <a:ln>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505050"/>
                    </a:gs>
                    <a:gs pos="10417">
                      <a:srgbClr val="505050"/>
                    </a:gs>
                  </a:gsLst>
                  <a:lin ang="5400000" scaled="0"/>
                </a:gradFill>
              </a:endParaRPr>
            </a:p>
          </p:txBody>
        </p:sp>
      </p:grpSp>
      <p:cxnSp>
        <p:nvCxnSpPr>
          <p:cNvPr id="46" name="Straight Arrow Connector 45"/>
          <p:cNvCxnSpPr/>
          <p:nvPr/>
        </p:nvCxnSpPr>
        <p:spPr>
          <a:xfrm flipV="1">
            <a:off x="7300589" y="5051185"/>
            <a:ext cx="1305711" cy="0"/>
          </a:xfrm>
          <a:prstGeom prst="straightConnector1">
            <a:avLst/>
          </a:prstGeom>
          <a:ln w="3175">
            <a:solidFill>
              <a:schemeClr val="bg2"/>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47" name="Oval 68"/>
          <p:cNvSpPr>
            <a:spLocks noChangeArrowheads="1"/>
          </p:cNvSpPr>
          <p:nvPr/>
        </p:nvSpPr>
        <p:spPr bwMode="auto">
          <a:xfrm>
            <a:off x="6609601" y="3660645"/>
            <a:ext cx="216924" cy="216836"/>
          </a:xfrm>
          <a:prstGeom prst="rect">
            <a:avLst/>
          </a:prstGeom>
          <a:solidFill>
            <a:schemeClr val="tx2"/>
          </a:solidFill>
          <a:ln w="9525">
            <a:noFill/>
            <a:round/>
            <a:headEnd/>
            <a:tailEnd/>
          </a:ln>
        </p:spPr>
        <p:txBody>
          <a:bodyPr wrap="none" lIns="91421" tIns="45710" rIns="91421" bIns="45710" anchor="ctr"/>
          <a:lstStyle/>
          <a:p>
            <a:pPr algn="ctr"/>
            <a:r>
              <a:rPr lang="en-US" sz="1372" b="1" dirty="0">
                <a:solidFill>
                  <a:srgbClr val="EFEFEF"/>
                </a:solidFill>
              </a:rPr>
              <a:t>3</a:t>
            </a:r>
          </a:p>
        </p:txBody>
      </p:sp>
      <p:sp>
        <p:nvSpPr>
          <p:cNvPr id="48" name="Oval 68"/>
          <p:cNvSpPr>
            <a:spLocks noChangeArrowheads="1"/>
          </p:cNvSpPr>
          <p:nvPr/>
        </p:nvSpPr>
        <p:spPr bwMode="auto">
          <a:xfrm>
            <a:off x="7833968" y="5429368"/>
            <a:ext cx="216924" cy="216836"/>
          </a:xfrm>
          <a:prstGeom prst="rect">
            <a:avLst/>
          </a:prstGeom>
          <a:solidFill>
            <a:schemeClr val="tx2"/>
          </a:solidFill>
          <a:ln w="9525">
            <a:noFill/>
            <a:round/>
            <a:headEnd/>
            <a:tailEnd/>
          </a:ln>
        </p:spPr>
        <p:txBody>
          <a:bodyPr wrap="none" lIns="91421" tIns="45710" rIns="91421" bIns="45710" anchor="ctr"/>
          <a:lstStyle/>
          <a:p>
            <a:pPr algn="ctr"/>
            <a:r>
              <a:rPr lang="en-US" sz="1372" b="1" dirty="0">
                <a:solidFill>
                  <a:srgbClr val="EFEFEF"/>
                </a:solidFill>
              </a:rPr>
              <a:t>1</a:t>
            </a:r>
          </a:p>
        </p:txBody>
      </p:sp>
      <p:sp>
        <p:nvSpPr>
          <p:cNvPr id="49" name="Oval 68"/>
          <p:cNvSpPr>
            <a:spLocks noChangeArrowheads="1"/>
          </p:cNvSpPr>
          <p:nvPr/>
        </p:nvSpPr>
        <p:spPr bwMode="auto">
          <a:xfrm>
            <a:off x="7833968" y="2490163"/>
            <a:ext cx="216924" cy="216836"/>
          </a:xfrm>
          <a:prstGeom prst="rect">
            <a:avLst/>
          </a:prstGeom>
          <a:solidFill>
            <a:schemeClr val="tx2"/>
          </a:solidFill>
          <a:ln w="9525">
            <a:noFill/>
            <a:round/>
            <a:headEnd/>
            <a:tailEnd/>
          </a:ln>
        </p:spPr>
        <p:txBody>
          <a:bodyPr wrap="none" lIns="91421" tIns="45710" rIns="91421" bIns="45710" anchor="ctr"/>
          <a:lstStyle/>
          <a:p>
            <a:pPr algn="ctr"/>
            <a:r>
              <a:rPr lang="en-US" sz="1372" b="1" dirty="0">
                <a:solidFill>
                  <a:srgbClr val="EFEFEF"/>
                </a:solidFill>
              </a:rPr>
              <a:t>2</a:t>
            </a:r>
          </a:p>
        </p:txBody>
      </p:sp>
      <p:sp>
        <p:nvSpPr>
          <p:cNvPr id="50" name="Oval 68"/>
          <p:cNvSpPr>
            <a:spLocks noChangeArrowheads="1"/>
          </p:cNvSpPr>
          <p:nvPr/>
        </p:nvSpPr>
        <p:spPr bwMode="auto">
          <a:xfrm>
            <a:off x="7833968" y="2045890"/>
            <a:ext cx="216924" cy="216836"/>
          </a:xfrm>
          <a:prstGeom prst="rect">
            <a:avLst/>
          </a:prstGeom>
          <a:solidFill>
            <a:schemeClr val="tx2"/>
          </a:solidFill>
          <a:ln w="9525">
            <a:noFill/>
            <a:round/>
            <a:headEnd/>
            <a:tailEnd/>
          </a:ln>
        </p:spPr>
        <p:txBody>
          <a:bodyPr wrap="none" lIns="91421" tIns="45710" rIns="91421" bIns="45710" anchor="ctr"/>
          <a:lstStyle/>
          <a:p>
            <a:pPr algn="ctr"/>
            <a:r>
              <a:rPr lang="en-US" sz="1372" b="1" dirty="0">
                <a:solidFill>
                  <a:srgbClr val="EFEFEF"/>
                </a:solidFill>
              </a:rPr>
              <a:t>4</a:t>
            </a:r>
          </a:p>
        </p:txBody>
      </p:sp>
      <p:sp>
        <p:nvSpPr>
          <p:cNvPr id="51" name="Oval 68"/>
          <p:cNvSpPr>
            <a:spLocks noChangeArrowheads="1"/>
          </p:cNvSpPr>
          <p:nvPr/>
        </p:nvSpPr>
        <p:spPr bwMode="auto">
          <a:xfrm>
            <a:off x="7833968" y="4937431"/>
            <a:ext cx="216924" cy="216836"/>
          </a:xfrm>
          <a:prstGeom prst="rect">
            <a:avLst/>
          </a:prstGeom>
          <a:solidFill>
            <a:schemeClr val="tx2"/>
          </a:solidFill>
          <a:ln w="9525">
            <a:noFill/>
            <a:round/>
            <a:headEnd/>
            <a:tailEnd/>
          </a:ln>
        </p:spPr>
        <p:txBody>
          <a:bodyPr wrap="none" lIns="91421" tIns="45710" rIns="91421" bIns="45710" anchor="ctr"/>
          <a:lstStyle/>
          <a:p>
            <a:pPr algn="ctr"/>
            <a:r>
              <a:rPr lang="en-US" sz="1372" b="1" dirty="0">
                <a:solidFill>
                  <a:srgbClr val="EFEFEF"/>
                </a:solidFill>
              </a:rPr>
              <a:t>6</a:t>
            </a:r>
          </a:p>
        </p:txBody>
      </p:sp>
      <p:grpSp>
        <p:nvGrpSpPr>
          <p:cNvPr id="52" name="Group 4"/>
          <p:cNvGrpSpPr>
            <a:grpSpLocks noChangeAspect="1"/>
          </p:cNvGrpSpPr>
          <p:nvPr/>
        </p:nvGrpSpPr>
        <p:grpSpPr bwMode="auto">
          <a:xfrm>
            <a:off x="9172874" y="3270483"/>
            <a:ext cx="1319009" cy="2616512"/>
            <a:chOff x="3655" y="1795"/>
            <a:chExt cx="368" cy="730"/>
          </a:xfrm>
        </p:grpSpPr>
        <p:sp>
          <p:nvSpPr>
            <p:cNvPr id="53" name="AutoShape 3"/>
            <p:cNvSpPr>
              <a:spLocks noChangeAspect="1" noChangeArrowheads="1" noTextEdit="1"/>
            </p:cNvSpPr>
            <p:nvPr/>
          </p:nvSpPr>
          <p:spPr bwMode="auto">
            <a:xfrm>
              <a:off x="3655" y="1795"/>
              <a:ext cx="368" cy="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FFFFFF"/>
                </a:solidFill>
              </a:endParaRPr>
            </a:p>
          </p:txBody>
        </p:sp>
        <p:sp>
          <p:nvSpPr>
            <p:cNvPr id="54" name="Freeform 5"/>
            <p:cNvSpPr>
              <a:spLocks noEditPoints="1"/>
            </p:cNvSpPr>
            <p:nvPr/>
          </p:nvSpPr>
          <p:spPr bwMode="auto">
            <a:xfrm>
              <a:off x="3655" y="1794"/>
              <a:ext cx="368" cy="732"/>
            </a:xfrm>
            <a:custGeom>
              <a:avLst/>
              <a:gdLst>
                <a:gd name="T0" fmla="*/ 245 w 368"/>
                <a:gd name="T1" fmla="*/ 0 h 732"/>
                <a:gd name="T2" fmla="*/ 2 w 368"/>
                <a:gd name="T3" fmla="*/ 40 h 732"/>
                <a:gd name="T4" fmla="*/ 0 w 368"/>
                <a:gd name="T5" fmla="*/ 685 h 732"/>
                <a:gd name="T6" fmla="*/ 241 w 368"/>
                <a:gd name="T7" fmla="*/ 732 h 732"/>
                <a:gd name="T8" fmla="*/ 364 w 368"/>
                <a:gd name="T9" fmla="*/ 671 h 732"/>
                <a:gd name="T10" fmla="*/ 368 w 368"/>
                <a:gd name="T11" fmla="*/ 53 h 732"/>
                <a:gd name="T12" fmla="*/ 245 w 368"/>
                <a:gd name="T13" fmla="*/ 0 h 732"/>
                <a:gd name="T14" fmla="*/ 221 w 368"/>
                <a:gd name="T15" fmla="*/ 710 h 732"/>
                <a:gd name="T16" fmla="*/ 16 w 368"/>
                <a:gd name="T17" fmla="*/ 672 h 732"/>
                <a:gd name="T18" fmla="*/ 16 w 368"/>
                <a:gd name="T19" fmla="*/ 439 h 732"/>
                <a:gd name="T20" fmla="*/ 223 w 368"/>
                <a:gd name="T21" fmla="*/ 451 h 732"/>
                <a:gd name="T22" fmla="*/ 221 w 368"/>
                <a:gd name="T23" fmla="*/ 710 h 732"/>
                <a:gd name="T24" fmla="*/ 223 w 368"/>
                <a:gd name="T25" fmla="*/ 433 h 732"/>
                <a:gd name="T26" fmla="*/ 16 w 368"/>
                <a:gd name="T27" fmla="*/ 422 h 732"/>
                <a:gd name="T28" fmla="*/ 16 w 368"/>
                <a:gd name="T29" fmla="*/ 375 h 732"/>
                <a:gd name="T30" fmla="*/ 223 w 368"/>
                <a:gd name="T31" fmla="*/ 379 h 732"/>
                <a:gd name="T32" fmla="*/ 223 w 368"/>
                <a:gd name="T33" fmla="*/ 433 h 732"/>
                <a:gd name="T34" fmla="*/ 223 w 368"/>
                <a:gd name="T35" fmla="*/ 361 h 732"/>
                <a:gd name="T36" fmla="*/ 16 w 368"/>
                <a:gd name="T37" fmla="*/ 359 h 732"/>
                <a:gd name="T38" fmla="*/ 17 w 368"/>
                <a:gd name="T39" fmla="*/ 311 h 732"/>
                <a:gd name="T40" fmla="*/ 223 w 368"/>
                <a:gd name="T41" fmla="*/ 308 h 732"/>
                <a:gd name="T42" fmla="*/ 223 w 368"/>
                <a:gd name="T43" fmla="*/ 361 h 732"/>
                <a:gd name="T44" fmla="*/ 223 w 368"/>
                <a:gd name="T45" fmla="*/ 290 h 732"/>
                <a:gd name="T46" fmla="*/ 17 w 368"/>
                <a:gd name="T47" fmla="*/ 295 h 732"/>
                <a:gd name="T48" fmla="*/ 17 w 368"/>
                <a:gd name="T49" fmla="*/ 247 h 732"/>
                <a:gd name="T50" fmla="*/ 224 w 368"/>
                <a:gd name="T51" fmla="*/ 237 h 732"/>
                <a:gd name="T52" fmla="*/ 223 w 368"/>
                <a:gd name="T53" fmla="*/ 290 h 732"/>
                <a:gd name="T54" fmla="*/ 224 w 368"/>
                <a:gd name="T55" fmla="*/ 218 h 732"/>
                <a:gd name="T56" fmla="*/ 17 w 368"/>
                <a:gd name="T57" fmla="*/ 230 h 732"/>
                <a:gd name="T58" fmla="*/ 17 w 368"/>
                <a:gd name="T59" fmla="*/ 183 h 732"/>
                <a:gd name="T60" fmla="*/ 224 w 368"/>
                <a:gd name="T61" fmla="*/ 165 h 732"/>
                <a:gd name="T62" fmla="*/ 224 w 368"/>
                <a:gd name="T63" fmla="*/ 218 h 732"/>
                <a:gd name="T64" fmla="*/ 225 w 368"/>
                <a:gd name="T65" fmla="*/ 147 h 732"/>
                <a:gd name="T66" fmla="*/ 18 w 368"/>
                <a:gd name="T67" fmla="*/ 166 h 732"/>
                <a:gd name="T68" fmla="*/ 18 w 368"/>
                <a:gd name="T69" fmla="*/ 119 h 732"/>
                <a:gd name="T70" fmla="*/ 225 w 368"/>
                <a:gd name="T71" fmla="*/ 94 h 732"/>
                <a:gd name="T72" fmla="*/ 225 w 368"/>
                <a:gd name="T73" fmla="*/ 147 h 732"/>
                <a:gd name="T74" fmla="*/ 225 w 368"/>
                <a:gd name="T75" fmla="*/ 75 h 732"/>
                <a:gd name="T76" fmla="*/ 18 w 368"/>
                <a:gd name="T77" fmla="*/ 102 h 732"/>
                <a:gd name="T78" fmla="*/ 18 w 368"/>
                <a:gd name="T79" fmla="*/ 54 h 732"/>
                <a:gd name="T80" fmla="*/ 225 w 368"/>
                <a:gd name="T81" fmla="*/ 22 h 732"/>
                <a:gd name="T82" fmla="*/ 225 w 368"/>
                <a:gd name="T83" fmla="*/ 75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68" h="732">
                  <a:moveTo>
                    <a:pt x="245" y="0"/>
                  </a:moveTo>
                  <a:lnTo>
                    <a:pt x="2" y="40"/>
                  </a:lnTo>
                  <a:lnTo>
                    <a:pt x="0" y="685"/>
                  </a:lnTo>
                  <a:lnTo>
                    <a:pt x="241" y="732"/>
                  </a:lnTo>
                  <a:lnTo>
                    <a:pt x="364" y="671"/>
                  </a:lnTo>
                  <a:lnTo>
                    <a:pt x="368" y="53"/>
                  </a:lnTo>
                  <a:lnTo>
                    <a:pt x="245" y="0"/>
                  </a:lnTo>
                  <a:close/>
                  <a:moveTo>
                    <a:pt x="221" y="710"/>
                  </a:moveTo>
                  <a:lnTo>
                    <a:pt x="16" y="672"/>
                  </a:lnTo>
                  <a:lnTo>
                    <a:pt x="16" y="439"/>
                  </a:lnTo>
                  <a:lnTo>
                    <a:pt x="223" y="451"/>
                  </a:lnTo>
                  <a:lnTo>
                    <a:pt x="221" y="710"/>
                  </a:lnTo>
                  <a:close/>
                  <a:moveTo>
                    <a:pt x="223" y="433"/>
                  </a:moveTo>
                  <a:lnTo>
                    <a:pt x="16" y="422"/>
                  </a:lnTo>
                  <a:lnTo>
                    <a:pt x="16" y="375"/>
                  </a:lnTo>
                  <a:lnTo>
                    <a:pt x="223" y="379"/>
                  </a:lnTo>
                  <a:lnTo>
                    <a:pt x="223" y="433"/>
                  </a:lnTo>
                  <a:close/>
                  <a:moveTo>
                    <a:pt x="223" y="361"/>
                  </a:moveTo>
                  <a:lnTo>
                    <a:pt x="16" y="359"/>
                  </a:lnTo>
                  <a:lnTo>
                    <a:pt x="17" y="311"/>
                  </a:lnTo>
                  <a:lnTo>
                    <a:pt x="223" y="308"/>
                  </a:lnTo>
                  <a:lnTo>
                    <a:pt x="223" y="361"/>
                  </a:lnTo>
                  <a:close/>
                  <a:moveTo>
                    <a:pt x="223" y="290"/>
                  </a:moveTo>
                  <a:lnTo>
                    <a:pt x="17" y="295"/>
                  </a:lnTo>
                  <a:lnTo>
                    <a:pt x="17" y="247"/>
                  </a:lnTo>
                  <a:lnTo>
                    <a:pt x="224" y="237"/>
                  </a:lnTo>
                  <a:lnTo>
                    <a:pt x="223" y="290"/>
                  </a:lnTo>
                  <a:close/>
                  <a:moveTo>
                    <a:pt x="224" y="218"/>
                  </a:moveTo>
                  <a:lnTo>
                    <a:pt x="17" y="230"/>
                  </a:lnTo>
                  <a:lnTo>
                    <a:pt x="17" y="183"/>
                  </a:lnTo>
                  <a:lnTo>
                    <a:pt x="224" y="165"/>
                  </a:lnTo>
                  <a:lnTo>
                    <a:pt x="224" y="218"/>
                  </a:lnTo>
                  <a:close/>
                  <a:moveTo>
                    <a:pt x="225" y="147"/>
                  </a:moveTo>
                  <a:lnTo>
                    <a:pt x="18" y="166"/>
                  </a:lnTo>
                  <a:lnTo>
                    <a:pt x="18" y="119"/>
                  </a:lnTo>
                  <a:lnTo>
                    <a:pt x="225" y="94"/>
                  </a:lnTo>
                  <a:lnTo>
                    <a:pt x="225" y="147"/>
                  </a:lnTo>
                  <a:close/>
                  <a:moveTo>
                    <a:pt x="225" y="75"/>
                  </a:moveTo>
                  <a:lnTo>
                    <a:pt x="18" y="102"/>
                  </a:lnTo>
                  <a:lnTo>
                    <a:pt x="18" y="54"/>
                  </a:lnTo>
                  <a:lnTo>
                    <a:pt x="225" y="22"/>
                  </a:lnTo>
                  <a:lnTo>
                    <a:pt x="225" y="75"/>
                  </a:ln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FFFFFF"/>
                </a:solidFill>
              </a:endParaRPr>
            </a:p>
          </p:txBody>
        </p:sp>
      </p:grpSp>
      <p:grpSp>
        <p:nvGrpSpPr>
          <p:cNvPr id="55" name="Group 4"/>
          <p:cNvGrpSpPr>
            <a:grpSpLocks noChangeAspect="1"/>
          </p:cNvGrpSpPr>
          <p:nvPr/>
        </p:nvGrpSpPr>
        <p:grpSpPr bwMode="auto">
          <a:xfrm>
            <a:off x="6302593" y="2438674"/>
            <a:ext cx="245086" cy="486175"/>
            <a:chOff x="3655" y="1795"/>
            <a:chExt cx="368" cy="730"/>
          </a:xfrm>
        </p:grpSpPr>
        <p:sp>
          <p:nvSpPr>
            <p:cNvPr id="56" name="AutoShape 3"/>
            <p:cNvSpPr>
              <a:spLocks noChangeAspect="1" noChangeArrowheads="1" noTextEdit="1"/>
            </p:cNvSpPr>
            <p:nvPr/>
          </p:nvSpPr>
          <p:spPr bwMode="auto">
            <a:xfrm>
              <a:off x="3655" y="1795"/>
              <a:ext cx="368" cy="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FFFFFF"/>
                </a:solidFill>
              </a:endParaRPr>
            </a:p>
          </p:txBody>
        </p:sp>
        <p:sp>
          <p:nvSpPr>
            <p:cNvPr id="57" name="Freeform 5"/>
            <p:cNvSpPr>
              <a:spLocks noEditPoints="1"/>
            </p:cNvSpPr>
            <p:nvPr/>
          </p:nvSpPr>
          <p:spPr bwMode="auto">
            <a:xfrm>
              <a:off x="3655" y="1794"/>
              <a:ext cx="368" cy="732"/>
            </a:xfrm>
            <a:custGeom>
              <a:avLst/>
              <a:gdLst>
                <a:gd name="T0" fmla="*/ 245 w 368"/>
                <a:gd name="T1" fmla="*/ 0 h 732"/>
                <a:gd name="T2" fmla="*/ 2 w 368"/>
                <a:gd name="T3" fmla="*/ 40 h 732"/>
                <a:gd name="T4" fmla="*/ 0 w 368"/>
                <a:gd name="T5" fmla="*/ 685 h 732"/>
                <a:gd name="T6" fmla="*/ 241 w 368"/>
                <a:gd name="T7" fmla="*/ 732 h 732"/>
                <a:gd name="T8" fmla="*/ 364 w 368"/>
                <a:gd name="T9" fmla="*/ 671 h 732"/>
                <a:gd name="T10" fmla="*/ 368 w 368"/>
                <a:gd name="T11" fmla="*/ 53 h 732"/>
                <a:gd name="T12" fmla="*/ 245 w 368"/>
                <a:gd name="T13" fmla="*/ 0 h 732"/>
                <a:gd name="T14" fmla="*/ 221 w 368"/>
                <a:gd name="T15" fmla="*/ 710 h 732"/>
                <a:gd name="T16" fmla="*/ 16 w 368"/>
                <a:gd name="T17" fmla="*/ 672 h 732"/>
                <a:gd name="T18" fmla="*/ 16 w 368"/>
                <a:gd name="T19" fmla="*/ 439 h 732"/>
                <a:gd name="T20" fmla="*/ 223 w 368"/>
                <a:gd name="T21" fmla="*/ 451 h 732"/>
                <a:gd name="T22" fmla="*/ 221 w 368"/>
                <a:gd name="T23" fmla="*/ 710 h 732"/>
                <a:gd name="T24" fmla="*/ 223 w 368"/>
                <a:gd name="T25" fmla="*/ 433 h 732"/>
                <a:gd name="T26" fmla="*/ 16 w 368"/>
                <a:gd name="T27" fmla="*/ 422 h 732"/>
                <a:gd name="T28" fmla="*/ 16 w 368"/>
                <a:gd name="T29" fmla="*/ 375 h 732"/>
                <a:gd name="T30" fmla="*/ 223 w 368"/>
                <a:gd name="T31" fmla="*/ 379 h 732"/>
                <a:gd name="T32" fmla="*/ 223 w 368"/>
                <a:gd name="T33" fmla="*/ 433 h 732"/>
                <a:gd name="T34" fmla="*/ 223 w 368"/>
                <a:gd name="T35" fmla="*/ 361 h 732"/>
                <a:gd name="T36" fmla="*/ 16 w 368"/>
                <a:gd name="T37" fmla="*/ 359 h 732"/>
                <a:gd name="T38" fmla="*/ 17 w 368"/>
                <a:gd name="T39" fmla="*/ 311 h 732"/>
                <a:gd name="T40" fmla="*/ 223 w 368"/>
                <a:gd name="T41" fmla="*/ 308 h 732"/>
                <a:gd name="T42" fmla="*/ 223 w 368"/>
                <a:gd name="T43" fmla="*/ 361 h 732"/>
                <a:gd name="T44" fmla="*/ 223 w 368"/>
                <a:gd name="T45" fmla="*/ 290 h 732"/>
                <a:gd name="T46" fmla="*/ 17 w 368"/>
                <a:gd name="T47" fmla="*/ 295 h 732"/>
                <a:gd name="T48" fmla="*/ 17 w 368"/>
                <a:gd name="T49" fmla="*/ 247 h 732"/>
                <a:gd name="T50" fmla="*/ 224 w 368"/>
                <a:gd name="T51" fmla="*/ 237 h 732"/>
                <a:gd name="T52" fmla="*/ 223 w 368"/>
                <a:gd name="T53" fmla="*/ 290 h 732"/>
                <a:gd name="T54" fmla="*/ 224 w 368"/>
                <a:gd name="T55" fmla="*/ 218 h 732"/>
                <a:gd name="T56" fmla="*/ 17 w 368"/>
                <a:gd name="T57" fmla="*/ 230 h 732"/>
                <a:gd name="T58" fmla="*/ 17 w 368"/>
                <a:gd name="T59" fmla="*/ 183 h 732"/>
                <a:gd name="T60" fmla="*/ 224 w 368"/>
                <a:gd name="T61" fmla="*/ 165 h 732"/>
                <a:gd name="T62" fmla="*/ 224 w 368"/>
                <a:gd name="T63" fmla="*/ 218 h 732"/>
                <a:gd name="T64" fmla="*/ 225 w 368"/>
                <a:gd name="T65" fmla="*/ 147 h 732"/>
                <a:gd name="T66" fmla="*/ 18 w 368"/>
                <a:gd name="T67" fmla="*/ 166 h 732"/>
                <a:gd name="T68" fmla="*/ 18 w 368"/>
                <a:gd name="T69" fmla="*/ 119 h 732"/>
                <a:gd name="T70" fmla="*/ 225 w 368"/>
                <a:gd name="T71" fmla="*/ 94 h 732"/>
                <a:gd name="T72" fmla="*/ 225 w 368"/>
                <a:gd name="T73" fmla="*/ 147 h 732"/>
                <a:gd name="T74" fmla="*/ 225 w 368"/>
                <a:gd name="T75" fmla="*/ 75 h 732"/>
                <a:gd name="T76" fmla="*/ 18 w 368"/>
                <a:gd name="T77" fmla="*/ 102 h 732"/>
                <a:gd name="T78" fmla="*/ 18 w 368"/>
                <a:gd name="T79" fmla="*/ 54 h 732"/>
                <a:gd name="T80" fmla="*/ 225 w 368"/>
                <a:gd name="T81" fmla="*/ 22 h 732"/>
                <a:gd name="T82" fmla="*/ 225 w 368"/>
                <a:gd name="T83" fmla="*/ 75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68" h="732">
                  <a:moveTo>
                    <a:pt x="245" y="0"/>
                  </a:moveTo>
                  <a:lnTo>
                    <a:pt x="2" y="40"/>
                  </a:lnTo>
                  <a:lnTo>
                    <a:pt x="0" y="685"/>
                  </a:lnTo>
                  <a:lnTo>
                    <a:pt x="241" y="732"/>
                  </a:lnTo>
                  <a:lnTo>
                    <a:pt x="364" y="671"/>
                  </a:lnTo>
                  <a:lnTo>
                    <a:pt x="368" y="53"/>
                  </a:lnTo>
                  <a:lnTo>
                    <a:pt x="245" y="0"/>
                  </a:lnTo>
                  <a:close/>
                  <a:moveTo>
                    <a:pt x="221" y="710"/>
                  </a:moveTo>
                  <a:lnTo>
                    <a:pt x="16" y="672"/>
                  </a:lnTo>
                  <a:lnTo>
                    <a:pt x="16" y="439"/>
                  </a:lnTo>
                  <a:lnTo>
                    <a:pt x="223" y="451"/>
                  </a:lnTo>
                  <a:lnTo>
                    <a:pt x="221" y="710"/>
                  </a:lnTo>
                  <a:close/>
                  <a:moveTo>
                    <a:pt x="223" y="433"/>
                  </a:moveTo>
                  <a:lnTo>
                    <a:pt x="16" y="422"/>
                  </a:lnTo>
                  <a:lnTo>
                    <a:pt x="16" y="375"/>
                  </a:lnTo>
                  <a:lnTo>
                    <a:pt x="223" y="379"/>
                  </a:lnTo>
                  <a:lnTo>
                    <a:pt x="223" y="433"/>
                  </a:lnTo>
                  <a:close/>
                  <a:moveTo>
                    <a:pt x="223" y="361"/>
                  </a:moveTo>
                  <a:lnTo>
                    <a:pt x="16" y="359"/>
                  </a:lnTo>
                  <a:lnTo>
                    <a:pt x="17" y="311"/>
                  </a:lnTo>
                  <a:lnTo>
                    <a:pt x="223" y="308"/>
                  </a:lnTo>
                  <a:lnTo>
                    <a:pt x="223" y="361"/>
                  </a:lnTo>
                  <a:close/>
                  <a:moveTo>
                    <a:pt x="223" y="290"/>
                  </a:moveTo>
                  <a:lnTo>
                    <a:pt x="17" y="295"/>
                  </a:lnTo>
                  <a:lnTo>
                    <a:pt x="17" y="247"/>
                  </a:lnTo>
                  <a:lnTo>
                    <a:pt x="224" y="237"/>
                  </a:lnTo>
                  <a:lnTo>
                    <a:pt x="223" y="290"/>
                  </a:lnTo>
                  <a:close/>
                  <a:moveTo>
                    <a:pt x="224" y="218"/>
                  </a:moveTo>
                  <a:lnTo>
                    <a:pt x="17" y="230"/>
                  </a:lnTo>
                  <a:lnTo>
                    <a:pt x="17" y="183"/>
                  </a:lnTo>
                  <a:lnTo>
                    <a:pt x="224" y="165"/>
                  </a:lnTo>
                  <a:lnTo>
                    <a:pt x="224" y="218"/>
                  </a:lnTo>
                  <a:close/>
                  <a:moveTo>
                    <a:pt x="225" y="147"/>
                  </a:moveTo>
                  <a:lnTo>
                    <a:pt x="18" y="166"/>
                  </a:lnTo>
                  <a:lnTo>
                    <a:pt x="18" y="119"/>
                  </a:lnTo>
                  <a:lnTo>
                    <a:pt x="225" y="94"/>
                  </a:lnTo>
                  <a:lnTo>
                    <a:pt x="225" y="147"/>
                  </a:lnTo>
                  <a:close/>
                  <a:moveTo>
                    <a:pt x="225" y="75"/>
                  </a:moveTo>
                  <a:lnTo>
                    <a:pt x="18" y="102"/>
                  </a:lnTo>
                  <a:lnTo>
                    <a:pt x="18" y="54"/>
                  </a:lnTo>
                  <a:lnTo>
                    <a:pt x="225" y="22"/>
                  </a:lnTo>
                  <a:lnTo>
                    <a:pt x="225" y="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FFFFFF"/>
                </a:solidFill>
              </a:endParaRPr>
            </a:p>
          </p:txBody>
        </p:sp>
      </p:grpSp>
      <p:grpSp>
        <p:nvGrpSpPr>
          <p:cNvPr id="58" name="Group 4"/>
          <p:cNvGrpSpPr>
            <a:grpSpLocks noChangeAspect="1"/>
          </p:cNvGrpSpPr>
          <p:nvPr/>
        </p:nvGrpSpPr>
        <p:grpSpPr bwMode="auto">
          <a:xfrm>
            <a:off x="6302593" y="5365680"/>
            <a:ext cx="245086" cy="486175"/>
            <a:chOff x="3655" y="1795"/>
            <a:chExt cx="368" cy="730"/>
          </a:xfrm>
        </p:grpSpPr>
        <p:sp>
          <p:nvSpPr>
            <p:cNvPr id="59" name="AutoShape 3"/>
            <p:cNvSpPr>
              <a:spLocks noChangeAspect="1" noChangeArrowheads="1" noTextEdit="1"/>
            </p:cNvSpPr>
            <p:nvPr/>
          </p:nvSpPr>
          <p:spPr bwMode="auto">
            <a:xfrm>
              <a:off x="3655" y="1795"/>
              <a:ext cx="368" cy="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FFFFFF"/>
                </a:solidFill>
              </a:endParaRPr>
            </a:p>
          </p:txBody>
        </p:sp>
        <p:sp>
          <p:nvSpPr>
            <p:cNvPr id="60" name="Freeform 5"/>
            <p:cNvSpPr>
              <a:spLocks noEditPoints="1"/>
            </p:cNvSpPr>
            <p:nvPr/>
          </p:nvSpPr>
          <p:spPr bwMode="auto">
            <a:xfrm>
              <a:off x="3655" y="1794"/>
              <a:ext cx="368" cy="732"/>
            </a:xfrm>
            <a:custGeom>
              <a:avLst/>
              <a:gdLst>
                <a:gd name="T0" fmla="*/ 245 w 368"/>
                <a:gd name="T1" fmla="*/ 0 h 732"/>
                <a:gd name="T2" fmla="*/ 2 w 368"/>
                <a:gd name="T3" fmla="*/ 40 h 732"/>
                <a:gd name="T4" fmla="*/ 0 w 368"/>
                <a:gd name="T5" fmla="*/ 685 h 732"/>
                <a:gd name="T6" fmla="*/ 241 w 368"/>
                <a:gd name="T7" fmla="*/ 732 h 732"/>
                <a:gd name="T8" fmla="*/ 364 w 368"/>
                <a:gd name="T9" fmla="*/ 671 h 732"/>
                <a:gd name="T10" fmla="*/ 368 w 368"/>
                <a:gd name="T11" fmla="*/ 53 h 732"/>
                <a:gd name="T12" fmla="*/ 245 w 368"/>
                <a:gd name="T13" fmla="*/ 0 h 732"/>
                <a:gd name="T14" fmla="*/ 221 w 368"/>
                <a:gd name="T15" fmla="*/ 710 h 732"/>
                <a:gd name="T16" fmla="*/ 16 w 368"/>
                <a:gd name="T17" fmla="*/ 672 h 732"/>
                <a:gd name="T18" fmla="*/ 16 w 368"/>
                <a:gd name="T19" fmla="*/ 439 h 732"/>
                <a:gd name="T20" fmla="*/ 223 w 368"/>
                <a:gd name="T21" fmla="*/ 451 h 732"/>
                <a:gd name="T22" fmla="*/ 221 w 368"/>
                <a:gd name="T23" fmla="*/ 710 h 732"/>
                <a:gd name="T24" fmla="*/ 223 w 368"/>
                <a:gd name="T25" fmla="*/ 433 h 732"/>
                <a:gd name="T26" fmla="*/ 16 w 368"/>
                <a:gd name="T27" fmla="*/ 422 h 732"/>
                <a:gd name="T28" fmla="*/ 16 w 368"/>
                <a:gd name="T29" fmla="*/ 375 h 732"/>
                <a:gd name="T30" fmla="*/ 223 w 368"/>
                <a:gd name="T31" fmla="*/ 379 h 732"/>
                <a:gd name="T32" fmla="*/ 223 w 368"/>
                <a:gd name="T33" fmla="*/ 433 h 732"/>
                <a:gd name="T34" fmla="*/ 223 w 368"/>
                <a:gd name="T35" fmla="*/ 361 h 732"/>
                <a:gd name="T36" fmla="*/ 16 w 368"/>
                <a:gd name="T37" fmla="*/ 359 h 732"/>
                <a:gd name="T38" fmla="*/ 17 w 368"/>
                <a:gd name="T39" fmla="*/ 311 h 732"/>
                <a:gd name="T40" fmla="*/ 223 w 368"/>
                <a:gd name="T41" fmla="*/ 308 h 732"/>
                <a:gd name="T42" fmla="*/ 223 w 368"/>
                <a:gd name="T43" fmla="*/ 361 h 732"/>
                <a:gd name="T44" fmla="*/ 223 w 368"/>
                <a:gd name="T45" fmla="*/ 290 h 732"/>
                <a:gd name="T46" fmla="*/ 17 w 368"/>
                <a:gd name="T47" fmla="*/ 295 h 732"/>
                <a:gd name="T48" fmla="*/ 17 w 368"/>
                <a:gd name="T49" fmla="*/ 247 h 732"/>
                <a:gd name="T50" fmla="*/ 224 w 368"/>
                <a:gd name="T51" fmla="*/ 237 h 732"/>
                <a:gd name="T52" fmla="*/ 223 w 368"/>
                <a:gd name="T53" fmla="*/ 290 h 732"/>
                <a:gd name="T54" fmla="*/ 224 w 368"/>
                <a:gd name="T55" fmla="*/ 218 h 732"/>
                <a:gd name="T56" fmla="*/ 17 w 368"/>
                <a:gd name="T57" fmla="*/ 230 h 732"/>
                <a:gd name="T58" fmla="*/ 17 w 368"/>
                <a:gd name="T59" fmla="*/ 183 h 732"/>
                <a:gd name="T60" fmla="*/ 224 w 368"/>
                <a:gd name="T61" fmla="*/ 165 h 732"/>
                <a:gd name="T62" fmla="*/ 224 w 368"/>
                <a:gd name="T63" fmla="*/ 218 h 732"/>
                <a:gd name="T64" fmla="*/ 225 w 368"/>
                <a:gd name="T65" fmla="*/ 147 h 732"/>
                <a:gd name="T66" fmla="*/ 18 w 368"/>
                <a:gd name="T67" fmla="*/ 166 h 732"/>
                <a:gd name="T68" fmla="*/ 18 w 368"/>
                <a:gd name="T69" fmla="*/ 119 h 732"/>
                <a:gd name="T70" fmla="*/ 225 w 368"/>
                <a:gd name="T71" fmla="*/ 94 h 732"/>
                <a:gd name="T72" fmla="*/ 225 w 368"/>
                <a:gd name="T73" fmla="*/ 147 h 732"/>
                <a:gd name="T74" fmla="*/ 225 w 368"/>
                <a:gd name="T75" fmla="*/ 75 h 732"/>
                <a:gd name="T76" fmla="*/ 18 w 368"/>
                <a:gd name="T77" fmla="*/ 102 h 732"/>
                <a:gd name="T78" fmla="*/ 18 w 368"/>
                <a:gd name="T79" fmla="*/ 54 h 732"/>
                <a:gd name="T80" fmla="*/ 225 w 368"/>
                <a:gd name="T81" fmla="*/ 22 h 732"/>
                <a:gd name="T82" fmla="*/ 225 w 368"/>
                <a:gd name="T83" fmla="*/ 75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68" h="732">
                  <a:moveTo>
                    <a:pt x="245" y="0"/>
                  </a:moveTo>
                  <a:lnTo>
                    <a:pt x="2" y="40"/>
                  </a:lnTo>
                  <a:lnTo>
                    <a:pt x="0" y="685"/>
                  </a:lnTo>
                  <a:lnTo>
                    <a:pt x="241" y="732"/>
                  </a:lnTo>
                  <a:lnTo>
                    <a:pt x="364" y="671"/>
                  </a:lnTo>
                  <a:lnTo>
                    <a:pt x="368" y="53"/>
                  </a:lnTo>
                  <a:lnTo>
                    <a:pt x="245" y="0"/>
                  </a:lnTo>
                  <a:close/>
                  <a:moveTo>
                    <a:pt x="221" y="710"/>
                  </a:moveTo>
                  <a:lnTo>
                    <a:pt x="16" y="672"/>
                  </a:lnTo>
                  <a:lnTo>
                    <a:pt x="16" y="439"/>
                  </a:lnTo>
                  <a:lnTo>
                    <a:pt x="223" y="451"/>
                  </a:lnTo>
                  <a:lnTo>
                    <a:pt x="221" y="710"/>
                  </a:lnTo>
                  <a:close/>
                  <a:moveTo>
                    <a:pt x="223" y="433"/>
                  </a:moveTo>
                  <a:lnTo>
                    <a:pt x="16" y="422"/>
                  </a:lnTo>
                  <a:lnTo>
                    <a:pt x="16" y="375"/>
                  </a:lnTo>
                  <a:lnTo>
                    <a:pt x="223" y="379"/>
                  </a:lnTo>
                  <a:lnTo>
                    <a:pt x="223" y="433"/>
                  </a:lnTo>
                  <a:close/>
                  <a:moveTo>
                    <a:pt x="223" y="361"/>
                  </a:moveTo>
                  <a:lnTo>
                    <a:pt x="16" y="359"/>
                  </a:lnTo>
                  <a:lnTo>
                    <a:pt x="17" y="311"/>
                  </a:lnTo>
                  <a:lnTo>
                    <a:pt x="223" y="308"/>
                  </a:lnTo>
                  <a:lnTo>
                    <a:pt x="223" y="361"/>
                  </a:lnTo>
                  <a:close/>
                  <a:moveTo>
                    <a:pt x="223" y="290"/>
                  </a:moveTo>
                  <a:lnTo>
                    <a:pt x="17" y="295"/>
                  </a:lnTo>
                  <a:lnTo>
                    <a:pt x="17" y="247"/>
                  </a:lnTo>
                  <a:lnTo>
                    <a:pt x="224" y="237"/>
                  </a:lnTo>
                  <a:lnTo>
                    <a:pt x="223" y="290"/>
                  </a:lnTo>
                  <a:close/>
                  <a:moveTo>
                    <a:pt x="224" y="218"/>
                  </a:moveTo>
                  <a:lnTo>
                    <a:pt x="17" y="230"/>
                  </a:lnTo>
                  <a:lnTo>
                    <a:pt x="17" y="183"/>
                  </a:lnTo>
                  <a:lnTo>
                    <a:pt x="224" y="165"/>
                  </a:lnTo>
                  <a:lnTo>
                    <a:pt x="224" y="218"/>
                  </a:lnTo>
                  <a:close/>
                  <a:moveTo>
                    <a:pt x="225" y="147"/>
                  </a:moveTo>
                  <a:lnTo>
                    <a:pt x="18" y="166"/>
                  </a:lnTo>
                  <a:lnTo>
                    <a:pt x="18" y="119"/>
                  </a:lnTo>
                  <a:lnTo>
                    <a:pt x="225" y="94"/>
                  </a:lnTo>
                  <a:lnTo>
                    <a:pt x="225" y="147"/>
                  </a:lnTo>
                  <a:close/>
                  <a:moveTo>
                    <a:pt x="225" y="75"/>
                  </a:moveTo>
                  <a:lnTo>
                    <a:pt x="18" y="102"/>
                  </a:lnTo>
                  <a:lnTo>
                    <a:pt x="18" y="54"/>
                  </a:lnTo>
                  <a:lnTo>
                    <a:pt x="225" y="22"/>
                  </a:lnTo>
                  <a:lnTo>
                    <a:pt x="225" y="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FFFFFF"/>
                </a:solidFill>
              </a:endParaRPr>
            </a:p>
          </p:txBody>
        </p:sp>
      </p:grpSp>
      <p:sp>
        <p:nvSpPr>
          <p:cNvPr id="4" name="Title 3"/>
          <p:cNvSpPr>
            <a:spLocks noGrp="1"/>
          </p:cNvSpPr>
          <p:nvPr>
            <p:ph type="title"/>
          </p:nvPr>
        </p:nvSpPr>
        <p:spPr/>
        <p:txBody>
          <a:bodyPr/>
          <a:lstStyle/>
          <a:p>
            <a:r>
              <a:rPr lang="en-US" dirty="0"/>
              <a:t>Virtualization Deployment with VMM</a:t>
            </a:r>
          </a:p>
        </p:txBody>
      </p:sp>
    </p:spTree>
    <p:extLst>
      <p:ext uri="{BB962C8B-B14F-4D97-AF65-F5344CB8AC3E}">
        <p14:creationId xmlns:p14="http://schemas.microsoft.com/office/powerpoint/2010/main" val="12917952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xEl>
                                              <p:pRg st="1" end="1"/>
                                            </p:txEl>
                                          </p:spTgt>
                                        </p:tgtEl>
                                        <p:attrNameLst>
                                          <p:attrName>style.visibility</p:attrName>
                                        </p:attrNameLst>
                                      </p:cBhvr>
                                      <p:to>
                                        <p:strVal val="visible"/>
                                      </p:to>
                                    </p:set>
                                    <p:animEffect transition="in" filter="fade">
                                      <p:cBhvr>
                                        <p:cTn id="7" dur="500"/>
                                        <p:tgtEl>
                                          <p:spTgt spid="27">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wipe(left)">
                                      <p:cBhvr>
                                        <p:cTn id="10" dur="500"/>
                                        <p:tgtEl>
                                          <p:spTgt spid="3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7">
                                            <p:txEl>
                                              <p:pRg st="2" end="2"/>
                                            </p:txEl>
                                          </p:spTgt>
                                        </p:tgtEl>
                                        <p:attrNameLst>
                                          <p:attrName>style.visibility</p:attrName>
                                        </p:attrNameLst>
                                      </p:cBhvr>
                                      <p:to>
                                        <p:strVal val="visible"/>
                                      </p:to>
                                    </p:set>
                                    <p:animEffect transition="in" filter="fade">
                                      <p:cBhvr>
                                        <p:cTn id="18" dur="500"/>
                                        <p:tgtEl>
                                          <p:spTgt spid="27">
                                            <p:txEl>
                                              <p:pRg st="2" end="2"/>
                                            </p:txEl>
                                          </p:spTgt>
                                        </p:tgtEl>
                                      </p:cBhvr>
                                    </p:animEffect>
                                  </p:childTnLst>
                                </p:cTn>
                              </p:par>
                              <p:par>
                                <p:cTn id="19" presetID="22" presetClass="entr" presetSubtype="2"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wipe(right)">
                                      <p:cBhvr>
                                        <p:cTn id="21" dur="500"/>
                                        <p:tgtEl>
                                          <p:spTgt spid="4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fade">
                                      <p:cBhvr>
                                        <p:cTn id="24" dur="500"/>
                                        <p:tgtEl>
                                          <p:spTgt spid="4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7">
                                            <p:txEl>
                                              <p:pRg st="3" end="3"/>
                                            </p:txEl>
                                          </p:spTgt>
                                        </p:tgtEl>
                                        <p:attrNameLst>
                                          <p:attrName>style.visibility</p:attrName>
                                        </p:attrNameLst>
                                      </p:cBhvr>
                                      <p:to>
                                        <p:strVal val="visible"/>
                                      </p:to>
                                    </p:set>
                                    <p:animEffect transition="in" filter="fade">
                                      <p:cBhvr>
                                        <p:cTn id="29" dur="500"/>
                                        <p:tgtEl>
                                          <p:spTgt spid="27">
                                            <p:txEl>
                                              <p:pRg st="3" end="3"/>
                                            </p:txEl>
                                          </p:spTgt>
                                        </p:tgtEl>
                                      </p:cBhvr>
                                    </p:animEffect>
                                  </p:childTnLst>
                                </p:cTn>
                              </p:par>
                              <p:par>
                                <p:cTn id="30" presetID="22" presetClass="entr" presetSubtype="1" fill="hold" nodeType="with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wipe(up)">
                                      <p:cBhvr>
                                        <p:cTn id="32" dur="500"/>
                                        <p:tgtEl>
                                          <p:spTgt spid="3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fade">
                                      <p:cBhvr>
                                        <p:cTn id="35" dur="500"/>
                                        <p:tgtEl>
                                          <p:spTgt spid="4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7">
                                            <p:txEl>
                                              <p:pRg st="4" end="4"/>
                                            </p:txEl>
                                          </p:spTgt>
                                        </p:tgtEl>
                                        <p:attrNameLst>
                                          <p:attrName>style.visibility</p:attrName>
                                        </p:attrNameLst>
                                      </p:cBhvr>
                                      <p:to>
                                        <p:strVal val="visible"/>
                                      </p:to>
                                    </p:set>
                                    <p:animEffect transition="in" filter="fade">
                                      <p:cBhvr>
                                        <p:cTn id="40" dur="500"/>
                                        <p:tgtEl>
                                          <p:spTgt spid="27">
                                            <p:txEl>
                                              <p:pRg st="4" end="4"/>
                                            </p:txEl>
                                          </p:spTgt>
                                        </p:tgtEl>
                                      </p:cBhvr>
                                    </p:animEffect>
                                  </p:childTnLst>
                                </p:cTn>
                              </p:par>
                              <p:par>
                                <p:cTn id="41" presetID="22" presetClass="entr" presetSubtype="8" fill="hold" nodeType="with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left)">
                                      <p:cBhvr>
                                        <p:cTn id="43" dur="500"/>
                                        <p:tgtEl>
                                          <p:spTgt spid="4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fade">
                                      <p:cBhvr>
                                        <p:cTn id="46" dur="500"/>
                                        <p:tgtEl>
                                          <p:spTgt spid="5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7">
                                            <p:txEl>
                                              <p:pRg st="5" end="5"/>
                                            </p:txEl>
                                          </p:spTgt>
                                        </p:tgtEl>
                                        <p:attrNameLst>
                                          <p:attrName>style.visibility</p:attrName>
                                        </p:attrNameLst>
                                      </p:cBhvr>
                                      <p:to>
                                        <p:strVal val="visible"/>
                                      </p:to>
                                    </p:set>
                                    <p:animEffect transition="in" filter="fade">
                                      <p:cBhvr>
                                        <p:cTn id="51" dur="500"/>
                                        <p:tgtEl>
                                          <p:spTgt spid="27">
                                            <p:txEl>
                                              <p:pRg st="5" end="5"/>
                                            </p:txEl>
                                          </p:spTgt>
                                        </p:tgtEl>
                                      </p:cBhvr>
                                    </p:animEffect>
                                  </p:childTnLst>
                                </p:cTn>
                              </p:par>
                              <p:par>
                                <p:cTn id="52" presetID="22" presetClass="entr" presetSubtype="2" fill="hold" nodeType="with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wipe(right)">
                                      <p:cBhvr>
                                        <p:cTn id="54" dur="500"/>
                                        <p:tgtEl>
                                          <p:spTgt spid="4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fade">
                                      <p:cBhvr>
                                        <p:cTn id="57" dur="500"/>
                                        <p:tgtEl>
                                          <p:spTgt spid="4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7">
                                            <p:txEl>
                                              <p:pRg st="6" end="6"/>
                                            </p:txEl>
                                          </p:spTgt>
                                        </p:tgtEl>
                                        <p:attrNameLst>
                                          <p:attrName>style.visibility</p:attrName>
                                        </p:attrNameLst>
                                      </p:cBhvr>
                                      <p:to>
                                        <p:strVal val="visible"/>
                                      </p:to>
                                    </p:set>
                                    <p:animEffect transition="in" filter="fade">
                                      <p:cBhvr>
                                        <p:cTn id="62" dur="500"/>
                                        <p:tgtEl>
                                          <p:spTgt spid="27">
                                            <p:txEl>
                                              <p:pRg st="6" end="6"/>
                                            </p:txEl>
                                          </p:spTgt>
                                        </p:tgtEl>
                                      </p:cBhvr>
                                    </p:animEffect>
                                  </p:childTnLst>
                                </p:cTn>
                              </p:par>
                              <p:par>
                                <p:cTn id="63" presetID="22" presetClass="entr" presetSubtype="2" fill="hold" nodeType="with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wipe(right)">
                                      <p:cBhvr>
                                        <p:cTn id="65" dur="500"/>
                                        <p:tgtEl>
                                          <p:spTgt spid="4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fade">
                                      <p:cBhvr>
                                        <p:cTn id="6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7" grpId="0" animBg="1"/>
      <p:bldP spid="48" grpId="0" animBg="1"/>
      <p:bldP spid="49" grpId="0" animBg="1"/>
      <p:bldP spid="50" grpId="0" animBg="1"/>
      <p:bldP spid="5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5633813" y="1851664"/>
            <a:ext cx="1246274" cy="4344731"/>
            <a:chOff x="5395389" y="1719665"/>
            <a:chExt cx="1246274" cy="4344731"/>
          </a:xfrm>
        </p:grpSpPr>
        <p:grpSp>
          <p:nvGrpSpPr>
            <p:cNvPr id="118" name="Group 117"/>
            <p:cNvGrpSpPr/>
            <p:nvPr/>
          </p:nvGrpSpPr>
          <p:grpSpPr>
            <a:xfrm>
              <a:off x="5395389" y="1719665"/>
              <a:ext cx="1246274" cy="4344731"/>
              <a:chOff x="231131" y="2596979"/>
              <a:chExt cx="1271596" cy="4433006"/>
            </a:xfrm>
          </p:grpSpPr>
          <p:sp>
            <p:nvSpPr>
              <p:cNvPr id="119" name="Rectangle 118"/>
              <p:cNvSpPr/>
              <p:nvPr/>
            </p:nvSpPr>
            <p:spPr bwMode="auto">
              <a:xfrm>
                <a:off x="268286" y="2596979"/>
                <a:ext cx="1234441" cy="4433006"/>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505050"/>
                      </a:gs>
                      <a:gs pos="10417">
                        <a:srgbClr val="505050"/>
                      </a:gs>
                    </a:gsLst>
                    <a:lin ang="5400000" scaled="0"/>
                  </a:gradFill>
                </a:endParaRPr>
              </a:p>
            </p:txBody>
          </p:sp>
          <p:sp>
            <p:nvSpPr>
              <p:cNvPr id="120" name="Text Box 14"/>
              <p:cNvSpPr txBox="1">
                <a:spLocks noChangeArrowheads="1"/>
              </p:cNvSpPr>
              <p:nvPr/>
            </p:nvSpPr>
            <p:spPr bwMode="auto">
              <a:xfrm>
                <a:off x="449710" y="3534231"/>
                <a:ext cx="754222" cy="590856"/>
              </a:xfrm>
              <a:prstGeom prst="rect">
                <a:avLst/>
              </a:prstGeom>
              <a:noFill/>
              <a:ln w="9525">
                <a:noFill/>
                <a:miter lim="800000"/>
                <a:headEnd/>
                <a:tailEnd/>
              </a:ln>
            </p:spPr>
            <p:txBody>
              <a:bodyPr wrap="square" lIns="179238" tIns="44810" rIns="44810" bIns="44810">
                <a:spAutoFit/>
              </a:bodyPr>
              <a:lstStyle>
                <a:defPPr>
                  <a:defRPr lang="en-US"/>
                </a:defPPr>
                <a:lvl1pPr>
                  <a:defRPr sz="1200">
                    <a:gradFill>
                      <a:gsLst>
                        <a:gs pos="8750">
                          <a:schemeClr val="tx1"/>
                        </a:gs>
                        <a:gs pos="25000">
                          <a:schemeClr val="tx1"/>
                        </a:gs>
                      </a:gsLst>
                      <a:lin ang="5400000" scaled="0"/>
                    </a:gradFill>
                  </a:defRPr>
                </a:lvl1pPr>
              </a:lstStyle>
              <a:p>
                <a:pPr algn="ctr">
                  <a:lnSpc>
                    <a:spcPct val="90000"/>
                  </a:lnSpc>
                </a:pPr>
                <a:r>
                  <a:rPr lang="en-US" sz="1176" dirty="0">
                    <a:gradFill>
                      <a:gsLst>
                        <a:gs pos="8750">
                          <a:srgbClr val="FFFFFF"/>
                        </a:gs>
                        <a:gs pos="25000">
                          <a:srgbClr val="FFFFFF"/>
                        </a:gs>
                      </a:gsLst>
                      <a:lin ang="5400000" scaled="0"/>
                    </a:gradFill>
                  </a:rPr>
                  <a:t>Virtual Hard Disk</a:t>
                </a:r>
              </a:p>
            </p:txBody>
          </p:sp>
          <p:sp>
            <p:nvSpPr>
              <p:cNvPr id="121" name="Text Box 14"/>
              <p:cNvSpPr txBox="1">
                <a:spLocks noChangeArrowheads="1"/>
              </p:cNvSpPr>
              <p:nvPr/>
            </p:nvSpPr>
            <p:spPr bwMode="auto">
              <a:xfrm>
                <a:off x="373031" y="4963818"/>
                <a:ext cx="967438" cy="590856"/>
              </a:xfrm>
              <a:prstGeom prst="rect">
                <a:avLst/>
              </a:prstGeom>
              <a:noFill/>
              <a:ln w="9525">
                <a:noFill/>
                <a:miter lim="800000"/>
                <a:headEnd/>
                <a:tailEnd/>
              </a:ln>
            </p:spPr>
            <p:txBody>
              <a:bodyPr wrap="square" lIns="179238" tIns="44810" rIns="44810" bIns="44810">
                <a:spAutoFit/>
              </a:bodyPr>
              <a:lstStyle>
                <a:defPPr>
                  <a:defRPr lang="en-US"/>
                </a:defPPr>
                <a:lvl1pPr>
                  <a:defRPr sz="1200">
                    <a:gradFill>
                      <a:gsLst>
                        <a:gs pos="8750">
                          <a:schemeClr val="tx1"/>
                        </a:gs>
                        <a:gs pos="25000">
                          <a:schemeClr val="tx1"/>
                        </a:gs>
                      </a:gsLst>
                      <a:lin ang="5400000" scaled="0"/>
                    </a:gradFill>
                  </a:defRPr>
                </a:lvl1pPr>
              </a:lstStyle>
              <a:p>
                <a:pPr algn="ctr">
                  <a:lnSpc>
                    <a:spcPct val="90000"/>
                  </a:lnSpc>
                </a:pPr>
                <a:r>
                  <a:rPr lang="en-US" sz="1176" dirty="0">
                    <a:gradFill>
                      <a:gsLst>
                        <a:gs pos="8750">
                          <a:srgbClr val="FFFFFF"/>
                        </a:gs>
                        <a:gs pos="25000">
                          <a:srgbClr val="FFFFFF"/>
                        </a:gs>
                      </a:gsLst>
                      <a:lin ang="5400000" scaled="0"/>
                    </a:gradFill>
                  </a:rPr>
                  <a:t>Physical Hardware Drivers</a:t>
                </a:r>
              </a:p>
            </p:txBody>
          </p:sp>
          <p:sp>
            <p:nvSpPr>
              <p:cNvPr id="122" name="Text Box 14"/>
              <p:cNvSpPr txBox="1">
                <a:spLocks noChangeArrowheads="1"/>
              </p:cNvSpPr>
              <p:nvPr/>
            </p:nvSpPr>
            <p:spPr bwMode="auto">
              <a:xfrm>
                <a:off x="231131" y="6319735"/>
                <a:ext cx="1180782" cy="692422"/>
              </a:xfrm>
              <a:prstGeom prst="rect">
                <a:avLst/>
              </a:prstGeom>
              <a:noFill/>
              <a:ln w="9525">
                <a:noFill/>
                <a:miter lim="800000"/>
                <a:headEnd/>
                <a:tailEnd/>
              </a:ln>
            </p:spPr>
            <p:txBody>
              <a:bodyPr wrap="square" lIns="179238" tIns="44810" rIns="44810" bIns="143391">
                <a:spAutoFit/>
              </a:bodyPr>
              <a:lstStyle>
                <a:defPPr>
                  <a:defRPr lang="en-US"/>
                </a:defPPr>
                <a:lvl1pPr>
                  <a:defRPr sz="1200">
                    <a:gradFill>
                      <a:gsLst>
                        <a:gs pos="8750">
                          <a:schemeClr val="tx1"/>
                        </a:gs>
                        <a:gs pos="25000">
                          <a:schemeClr val="tx1"/>
                        </a:gs>
                      </a:gsLst>
                      <a:lin ang="5400000" scaled="0"/>
                    </a:gradFill>
                  </a:defRPr>
                </a:lvl1pPr>
              </a:lstStyle>
              <a:p>
                <a:pPr algn="ctr">
                  <a:lnSpc>
                    <a:spcPct val="90000"/>
                  </a:lnSpc>
                </a:pPr>
                <a:r>
                  <a:rPr lang="en-US" sz="1176" dirty="0">
                    <a:gradFill>
                      <a:gsLst>
                        <a:gs pos="8750">
                          <a:srgbClr val="FFFFFF"/>
                        </a:gs>
                        <a:gs pos="25000">
                          <a:srgbClr val="FFFFFF"/>
                        </a:gs>
                      </a:gsLst>
                      <a:lin ang="5400000" scaled="0"/>
                    </a:gradFill>
                  </a:rPr>
                  <a:t>Physical Computer Profile</a:t>
                </a:r>
              </a:p>
            </p:txBody>
          </p:sp>
          <p:sp>
            <p:nvSpPr>
              <p:cNvPr id="123" name="Freeform 7"/>
              <p:cNvSpPr>
                <a:spLocks noChangeAspect="1" noEditPoints="1"/>
              </p:cNvSpPr>
              <p:nvPr/>
            </p:nvSpPr>
            <p:spPr bwMode="auto">
              <a:xfrm>
                <a:off x="426137" y="2814993"/>
                <a:ext cx="912358" cy="654668"/>
              </a:xfrm>
              <a:custGeom>
                <a:avLst/>
                <a:gdLst>
                  <a:gd name="T0" fmla="*/ 117 w 277"/>
                  <a:gd name="T1" fmla="*/ 168 h 199"/>
                  <a:gd name="T2" fmla="*/ 117 w 277"/>
                  <a:gd name="T3" fmla="*/ 159 h 199"/>
                  <a:gd name="T4" fmla="*/ 7 w 277"/>
                  <a:gd name="T5" fmla="*/ 90 h 199"/>
                  <a:gd name="T6" fmla="*/ 3 w 277"/>
                  <a:gd name="T7" fmla="*/ 116 h 199"/>
                  <a:gd name="T8" fmla="*/ 7 w 277"/>
                  <a:gd name="T9" fmla="*/ 90 h 199"/>
                  <a:gd name="T10" fmla="*/ 142 w 277"/>
                  <a:gd name="T11" fmla="*/ 40 h 199"/>
                  <a:gd name="T12" fmla="*/ 142 w 277"/>
                  <a:gd name="T13" fmla="*/ 159 h 199"/>
                  <a:gd name="T14" fmla="*/ 142 w 277"/>
                  <a:gd name="T15" fmla="*/ 40 h 199"/>
                  <a:gd name="T16" fmla="*/ 13 w 277"/>
                  <a:gd name="T17" fmla="*/ 83 h 199"/>
                  <a:gd name="T18" fmla="*/ 140 w 277"/>
                  <a:gd name="T19" fmla="*/ 39 h 199"/>
                  <a:gd name="T20" fmla="*/ 13 w 277"/>
                  <a:gd name="T21" fmla="*/ 83 h 199"/>
                  <a:gd name="T22" fmla="*/ 37 w 277"/>
                  <a:gd name="T23" fmla="*/ 99 h 199"/>
                  <a:gd name="T24" fmla="*/ 13 w 277"/>
                  <a:gd name="T25" fmla="*/ 114 h 199"/>
                  <a:gd name="T26" fmla="*/ 13 w 277"/>
                  <a:gd name="T27" fmla="*/ 116 h 199"/>
                  <a:gd name="T28" fmla="*/ 132 w 277"/>
                  <a:gd name="T29" fmla="*/ 171 h 199"/>
                  <a:gd name="T30" fmla="*/ 140 w 277"/>
                  <a:gd name="T31" fmla="*/ 164 h 199"/>
                  <a:gd name="T32" fmla="*/ 39 w 277"/>
                  <a:gd name="T33" fmla="*/ 101 h 199"/>
                  <a:gd name="T34" fmla="*/ 135 w 277"/>
                  <a:gd name="T35" fmla="*/ 171 h 199"/>
                  <a:gd name="T36" fmla="*/ 139 w 277"/>
                  <a:gd name="T37" fmla="*/ 190 h 199"/>
                  <a:gd name="T38" fmla="*/ 140 w 277"/>
                  <a:gd name="T39" fmla="*/ 168 h 199"/>
                  <a:gd name="T40" fmla="*/ 135 w 277"/>
                  <a:gd name="T41" fmla="*/ 171 h 199"/>
                  <a:gd name="T42" fmla="*/ 27 w 277"/>
                  <a:gd name="T43" fmla="*/ 131 h 199"/>
                  <a:gd name="T44" fmla="*/ 142 w 277"/>
                  <a:gd name="T45" fmla="*/ 199 h 199"/>
                  <a:gd name="T46" fmla="*/ 137 w 277"/>
                  <a:gd name="T47" fmla="*/ 196 h 199"/>
                  <a:gd name="T48" fmla="*/ 134 w 277"/>
                  <a:gd name="T49" fmla="*/ 197 h 199"/>
                  <a:gd name="T50" fmla="*/ 132 w 277"/>
                  <a:gd name="T51" fmla="*/ 196 h 199"/>
                  <a:gd name="T52" fmla="*/ 55 w 277"/>
                  <a:gd name="T53" fmla="*/ 147 h 199"/>
                  <a:gd name="T54" fmla="*/ 9 w 277"/>
                  <a:gd name="T55" fmla="*/ 120 h 199"/>
                  <a:gd name="T56" fmla="*/ 7 w 277"/>
                  <a:gd name="T57" fmla="*/ 117 h 199"/>
                  <a:gd name="T58" fmla="*/ 2 w 277"/>
                  <a:gd name="T59" fmla="*/ 119 h 199"/>
                  <a:gd name="T60" fmla="*/ 0 w 277"/>
                  <a:gd name="T61" fmla="*/ 119 h 199"/>
                  <a:gd name="T62" fmla="*/ 0 w 277"/>
                  <a:gd name="T63" fmla="*/ 93 h 199"/>
                  <a:gd name="T64" fmla="*/ 7 w 277"/>
                  <a:gd name="T65" fmla="*/ 88 h 199"/>
                  <a:gd name="T66" fmla="*/ 7 w 277"/>
                  <a:gd name="T67" fmla="*/ 79 h 199"/>
                  <a:gd name="T68" fmla="*/ 140 w 277"/>
                  <a:gd name="T69" fmla="*/ 1 h 199"/>
                  <a:gd name="T70" fmla="*/ 144 w 277"/>
                  <a:gd name="T71" fmla="*/ 1 h 199"/>
                  <a:gd name="T72" fmla="*/ 277 w 277"/>
                  <a:gd name="T73" fmla="*/ 79 h 199"/>
                  <a:gd name="T74" fmla="*/ 277 w 277"/>
                  <a:gd name="T75" fmla="*/ 79 h 199"/>
                  <a:gd name="T76" fmla="*/ 277 w 277"/>
                  <a:gd name="T77" fmla="*/ 117 h 199"/>
                  <a:gd name="T78" fmla="*/ 275 w 277"/>
                  <a:gd name="T79" fmla="*/ 120 h 199"/>
                  <a:gd name="T80" fmla="*/ 272 w 277"/>
                  <a:gd name="T81" fmla="*/ 116 h 199"/>
                  <a:gd name="T82" fmla="*/ 144 w 277"/>
                  <a:gd name="T83" fmla="*/ 160 h 199"/>
                  <a:gd name="T84" fmla="*/ 272 w 277"/>
                  <a:gd name="T85" fmla="*/ 116 h 199"/>
                  <a:gd name="T86" fmla="*/ 246 w 277"/>
                  <a:gd name="T87" fmla="*/ 99 h 199"/>
                  <a:gd name="T88" fmla="*/ 272 w 277"/>
                  <a:gd name="T89" fmla="*/ 85 h 199"/>
                  <a:gd name="T90" fmla="*/ 272 w 277"/>
                  <a:gd name="T91" fmla="*/ 83 h 199"/>
                  <a:gd name="T92" fmla="*/ 144 w 277"/>
                  <a:gd name="T93" fmla="*/ 39 h 199"/>
                  <a:gd name="T94" fmla="*/ 272 w 277"/>
                  <a:gd name="T95" fmla="*/ 83 h 199"/>
                  <a:gd name="T96" fmla="*/ 98 w 277"/>
                  <a:gd name="T97" fmla="*/ 152 h 199"/>
                  <a:gd name="T98" fmla="*/ 108 w 277"/>
                  <a:gd name="T99" fmla="*/ 15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77" h="199">
                    <a:moveTo>
                      <a:pt x="122" y="166"/>
                    </a:moveTo>
                    <a:cubicBezTo>
                      <a:pt x="122" y="169"/>
                      <a:pt x="120" y="170"/>
                      <a:pt x="117" y="168"/>
                    </a:cubicBezTo>
                    <a:cubicBezTo>
                      <a:pt x="114" y="167"/>
                      <a:pt x="112" y="163"/>
                      <a:pt x="112" y="160"/>
                    </a:cubicBezTo>
                    <a:cubicBezTo>
                      <a:pt x="112" y="159"/>
                      <a:pt x="114" y="158"/>
                      <a:pt x="117" y="159"/>
                    </a:cubicBezTo>
                    <a:cubicBezTo>
                      <a:pt x="120" y="160"/>
                      <a:pt x="122" y="163"/>
                      <a:pt x="122" y="166"/>
                    </a:cubicBezTo>
                    <a:close/>
                    <a:moveTo>
                      <a:pt x="7" y="90"/>
                    </a:moveTo>
                    <a:cubicBezTo>
                      <a:pt x="3" y="93"/>
                      <a:pt x="3" y="93"/>
                      <a:pt x="3" y="93"/>
                    </a:cubicBezTo>
                    <a:cubicBezTo>
                      <a:pt x="3" y="116"/>
                      <a:pt x="3" y="116"/>
                      <a:pt x="3" y="116"/>
                    </a:cubicBezTo>
                    <a:cubicBezTo>
                      <a:pt x="7" y="113"/>
                      <a:pt x="7" y="113"/>
                      <a:pt x="7" y="113"/>
                    </a:cubicBezTo>
                    <a:cubicBezTo>
                      <a:pt x="7" y="90"/>
                      <a:pt x="7" y="90"/>
                      <a:pt x="7" y="90"/>
                    </a:cubicBezTo>
                    <a:cubicBezTo>
                      <a:pt x="7" y="90"/>
                      <a:pt x="7" y="90"/>
                      <a:pt x="7" y="90"/>
                    </a:cubicBezTo>
                    <a:close/>
                    <a:moveTo>
                      <a:pt x="142" y="40"/>
                    </a:moveTo>
                    <a:cubicBezTo>
                      <a:pt x="41" y="99"/>
                      <a:pt x="41" y="99"/>
                      <a:pt x="41" y="99"/>
                    </a:cubicBezTo>
                    <a:cubicBezTo>
                      <a:pt x="142" y="159"/>
                      <a:pt x="142" y="159"/>
                      <a:pt x="142" y="159"/>
                    </a:cubicBezTo>
                    <a:cubicBezTo>
                      <a:pt x="243" y="99"/>
                      <a:pt x="243" y="99"/>
                      <a:pt x="243" y="99"/>
                    </a:cubicBezTo>
                    <a:cubicBezTo>
                      <a:pt x="142" y="40"/>
                      <a:pt x="142" y="40"/>
                      <a:pt x="142" y="40"/>
                    </a:cubicBezTo>
                    <a:cubicBezTo>
                      <a:pt x="142" y="40"/>
                      <a:pt x="142" y="40"/>
                      <a:pt x="142" y="40"/>
                    </a:cubicBezTo>
                    <a:close/>
                    <a:moveTo>
                      <a:pt x="13" y="83"/>
                    </a:moveTo>
                    <a:cubicBezTo>
                      <a:pt x="39" y="98"/>
                      <a:pt x="39" y="98"/>
                      <a:pt x="39" y="98"/>
                    </a:cubicBezTo>
                    <a:cubicBezTo>
                      <a:pt x="140" y="39"/>
                      <a:pt x="140" y="39"/>
                      <a:pt x="140" y="39"/>
                    </a:cubicBezTo>
                    <a:cubicBezTo>
                      <a:pt x="140" y="7"/>
                      <a:pt x="140" y="7"/>
                      <a:pt x="140" y="7"/>
                    </a:cubicBezTo>
                    <a:cubicBezTo>
                      <a:pt x="13" y="83"/>
                      <a:pt x="13" y="83"/>
                      <a:pt x="13" y="83"/>
                    </a:cubicBezTo>
                    <a:close/>
                    <a:moveTo>
                      <a:pt x="13" y="114"/>
                    </a:moveTo>
                    <a:cubicBezTo>
                      <a:pt x="37" y="99"/>
                      <a:pt x="37" y="99"/>
                      <a:pt x="37" y="99"/>
                    </a:cubicBezTo>
                    <a:cubicBezTo>
                      <a:pt x="13" y="85"/>
                      <a:pt x="13" y="85"/>
                      <a:pt x="13" y="85"/>
                    </a:cubicBezTo>
                    <a:cubicBezTo>
                      <a:pt x="13" y="114"/>
                      <a:pt x="13" y="114"/>
                      <a:pt x="13" y="114"/>
                    </a:cubicBezTo>
                    <a:cubicBezTo>
                      <a:pt x="13" y="114"/>
                      <a:pt x="13" y="114"/>
                      <a:pt x="13" y="114"/>
                    </a:cubicBezTo>
                    <a:close/>
                    <a:moveTo>
                      <a:pt x="13" y="116"/>
                    </a:moveTo>
                    <a:cubicBezTo>
                      <a:pt x="132" y="187"/>
                      <a:pt x="132" y="187"/>
                      <a:pt x="132" y="187"/>
                    </a:cubicBezTo>
                    <a:cubicBezTo>
                      <a:pt x="132" y="171"/>
                      <a:pt x="132" y="171"/>
                      <a:pt x="132" y="171"/>
                    </a:cubicBezTo>
                    <a:cubicBezTo>
                      <a:pt x="132" y="170"/>
                      <a:pt x="132" y="169"/>
                      <a:pt x="133" y="169"/>
                    </a:cubicBezTo>
                    <a:cubicBezTo>
                      <a:pt x="140" y="164"/>
                      <a:pt x="140" y="164"/>
                      <a:pt x="140" y="164"/>
                    </a:cubicBezTo>
                    <a:cubicBezTo>
                      <a:pt x="140" y="160"/>
                      <a:pt x="140" y="160"/>
                      <a:pt x="140" y="160"/>
                    </a:cubicBezTo>
                    <a:cubicBezTo>
                      <a:pt x="39" y="101"/>
                      <a:pt x="39" y="101"/>
                      <a:pt x="39" y="101"/>
                    </a:cubicBezTo>
                    <a:cubicBezTo>
                      <a:pt x="13" y="116"/>
                      <a:pt x="13" y="116"/>
                      <a:pt x="13" y="116"/>
                    </a:cubicBezTo>
                    <a:close/>
                    <a:moveTo>
                      <a:pt x="135" y="171"/>
                    </a:moveTo>
                    <a:cubicBezTo>
                      <a:pt x="135" y="189"/>
                      <a:pt x="135" y="189"/>
                      <a:pt x="135" y="189"/>
                    </a:cubicBezTo>
                    <a:cubicBezTo>
                      <a:pt x="139" y="190"/>
                      <a:pt x="139" y="190"/>
                      <a:pt x="139" y="190"/>
                    </a:cubicBezTo>
                    <a:cubicBezTo>
                      <a:pt x="140" y="189"/>
                      <a:pt x="140" y="189"/>
                      <a:pt x="140" y="189"/>
                    </a:cubicBezTo>
                    <a:cubicBezTo>
                      <a:pt x="140" y="168"/>
                      <a:pt x="140" y="168"/>
                      <a:pt x="140" y="168"/>
                    </a:cubicBezTo>
                    <a:cubicBezTo>
                      <a:pt x="135" y="171"/>
                      <a:pt x="135" y="171"/>
                      <a:pt x="135" y="171"/>
                    </a:cubicBezTo>
                    <a:cubicBezTo>
                      <a:pt x="135" y="171"/>
                      <a:pt x="135" y="171"/>
                      <a:pt x="135" y="171"/>
                    </a:cubicBezTo>
                    <a:close/>
                    <a:moveTo>
                      <a:pt x="53" y="146"/>
                    </a:moveTo>
                    <a:cubicBezTo>
                      <a:pt x="27" y="131"/>
                      <a:pt x="27" y="131"/>
                      <a:pt x="27" y="131"/>
                    </a:cubicBezTo>
                    <a:moveTo>
                      <a:pt x="144" y="198"/>
                    </a:moveTo>
                    <a:cubicBezTo>
                      <a:pt x="142" y="199"/>
                      <a:pt x="142" y="199"/>
                      <a:pt x="142" y="199"/>
                    </a:cubicBezTo>
                    <a:cubicBezTo>
                      <a:pt x="140" y="198"/>
                      <a:pt x="140" y="198"/>
                      <a:pt x="140" y="198"/>
                    </a:cubicBezTo>
                    <a:cubicBezTo>
                      <a:pt x="137" y="196"/>
                      <a:pt x="137" y="196"/>
                      <a:pt x="137" y="196"/>
                    </a:cubicBezTo>
                    <a:cubicBezTo>
                      <a:pt x="135" y="197"/>
                      <a:pt x="135" y="197"/>
                      <a:pt x="135" y="197"/>
                    </a:cubicBezTo>
                    <a:cubicBezTo>
                      <a:pt x="134" y="197"/>
                      <a:pt x="134" y="197"/>
                      <a:pt x="134" y="197"/>
                    </a:cubicBezTo>
                    <a:cubicBezTo>
                      <a:pt x="133" y="197"/>
                      <a:pt x="133" y="197"/>
                      <a:pt x="133" y="197"/>
                    </a:cubicBezTo>
                    <a:cubicBezTo>
                      <a:pt x="132" y="197"/>
                      <a:pt x="132" y="196"/>
                      <a:pt x="132" y="196"/>
                    </a:cubicBezTo>
                    <a:cubicBezTo>
                      <a:pt x="132" y="193"/>
                      <a:pt x="132" y="193"/>
                      <a:pt x="132" y="193"/>
                    </a:cubicBezTo>
                    <a:cubicBezTo>
                      <a:pt x="55" y="147"/>
                      <a:pt x="55" y="147"/>
                      <a:pt x="55" y="147"/>
                    </a:cubicBezTo>
                    <a:cubicBezTo>
                      <a:pt x="21" y="128"/>
                      <a:pt x="21" y="128"/>
                      <a:pt x="21" y="128"/>
                    </a:cubicBezTo>
                    <a:cubicBezTo>
                      <a:pt x="9" y="120"/>
                      <a:pt x="9" y="120"/>
                      <a:pt x="9" y="120"/>
                    </a:cubicBezTo>
                    <a:cubicBezTo>
                      <a:pt x="7" y="119"/>
                      <a:pt x="7" y="119"/>
                      <a:pt x="7" y="119"/>
                    </a:cubicBezTo>
                    <a:cubicBezTo>
                      <a:pt x="7" y="117"/>
                      <a:pt x="7" y="117"/>
                      <a:pt x="7" y="117"/>
                    </a:cubicBezTo>
                    <a:cubicBezTo>
                      <a:pt x="7" y="117"/>
                      <a:pt x="7" y="117"/>
                      <a:pt x="7" y="117"/>
                    </a:cubicBezTo>
                    <a:cubicBezTo>
                      <a:pt x="2" y="119"/>
                      <a:pt x="2" y="119"/>
                      <a:pt x="2" y="119"/>
                    </a:cubicBezTo>
                    <a:cubicBezTo>
                      <a:pt x="2" y="119"/>
                      <a:pt x="2" y="119"/>
                      <a:pt x="1" y="119"/>
                    </a:cubicBezTo>
                    <a:cubicBezTo>
                      <a:pt x="1" y="119"/>
                      <a:pt x="1" y="119"/>
                      <a:pt x="0" y="119"/>
                    </a:cubicBezTo>
                    <a:cubicBezTo>
                      <a:pt x="0" y="118"/>
                      <a:pt x="0" y="118"/>
                      <a:pt x="0" y="118"/>
                    </a:cubicBezTo>
                    <a:cubicBezTo>
                      <a:pt x="0" y="93"/>
                      <a:pt x="0" y="93"/>
                      <a:pt x="0" y="93"/>
                    </a:cubicBezTo>
                    <a:cubicBezTo>
                      <a:pt x="0" y="92"/>
                      <a:pt x="0" y="91"/>
                      <a:pt x="0" y="91"/>
                    </a:cubicBezTo>
                    <a:cubicBezTo>
                      <a:pt x="7" y="88"/>
                      <a:pt x="7" y="88"/>
                      <a:pt x="7" y="88"/>
                    </a:cubicBezTo>
                    <a:cubicBezTo>
                      <a:pt x="7" y="81"/>
                      <a:pt x="7" y="81"/>
                      <a:pt x="7" y="81"/>
                    </a:cubicBezTo>
                    <a:cubicBezTo>
                      <a:pt x="7" y="79"/>
                      <a:pt x="7" y="79"/>
                      <a:pt x="7" y="79"/>
                    </a:cubicBezTo>
                    <a:cubicBezTo>
                      <a:pt x="9" y="78"/>
                      <a:pt x="9" y="78"/>
                      <a:pt x="9" y="78"/>
                    </a:cubicBezTo>
                    <a:cubicBezTo>
                      <a:pt x="140" y="1"/>
                      <a:pt x="140" y="1"/>
                      <a:pt x="140" y="1"/>
                    </a:cubicBezTo>
                    <a:cubicBezTo>
                      <a:pt x="142" y="0"/>
                      <a:pt x="142" y="0"/>
                      <a:pt x="142" y="0"/>
                    </a:cubicBezTo>
                    <a:cubicBezTo>
                      <a:pt x="144" y="1"/>
                      <a:pt x="144" y="1"/>
                      <a:pt x="144" y="1"/>
                    </a:cubicBezTo>
                    <a:cubicBezTo>
                      <a:pt x="275" y="78"/>
                      <a:pt x="275" y="78"/>
                      <a:pt x="275" y="78"/>
                    </a:cubicBezTo>
                    <a:cubicBezTo>
                      <a:pt x="277" y="79"/>
                      <a:pt x="277" y="79"/>
                      <a:pt x="277" y="79"/>
                    </a:cubicBezTo>
                    <a:cubicBezTo>
                      <a:pt x="277" y="79"/>
                      <a:pt x="277" y="79"/>
                      <a:pt x="277" y="79"/>
                    </a:cubicBezTo>
                    <a:cubicBezTo>
                      <a:pt x="277" y="79"/>
                      <a:pt x="277" y="79"/>
                      <a:pt x="277" y="79"/>
                    </a:cubicBezTo>
                    <a:cubicBezTo>
                      <a:pt x="277" y="82"/>
                      <a:pt x="277" y="82"/>
                      <a:pt x="277" y="82"/>
                    </a:cubicBezTo>
                    <a:cubicBezTo>
                      <a:pt x="277" y="117"/>
                      <a:pt x="277" y="117"/>
                      <a:pt x="277" y="117"/>
                    </a:cubicBezTo>
                    <a:cubicBezTo>
                      <a:pt x="277" y="119"/>
                      <a:pt x="277" y="119"/>
                      <a:pt x="277" y="119"/>
                    </a:cubicBezTo>
                    <a:cubicBezTo>
                      <a:pt x="275" y="120"/>
                      <a:pt x="275" y="120"/>
                      <a:pt x="275" y="120"/>
                    </a:cubicBezTo>
                    <a:cubicBezTo>
                      <a:pt x="262" y="128"/>
                      <a:pt x="144" y="198"/>
                      <a:pt x="144" y="198"/>
                    </a:cubicBezTo>
                    <a:close/>
                    <a:moveTo>
                      <a:pt x="272" y="116"/>
                    </a:moveTo>
                    <a:cubicBezTo>
                      <a:pt x="244" y="101"/>
                      <a:pt x="244" y="101"/>
                      <a:pt x="244" y="101"/>
                    </a:cubicBezTo>
                    <a:cubicBezTo>
                      <a:pt x="144" y="160"/>
                      <a:pt x="144" y="160"/>
                      <a:pt x="144" y="160"/>
                    </a:cubicBezTo>
                    <a:cubicBezTo>
                      <a:pt x="144" y="191"/>
                      <a:pt x="144" y="191"/>
                      <a:pt x="144" y="191"/>
                    </a:cubicBezTo>
                    <a:cubicBezTo>
                      <a:pt x="272" y="116"/>
                      <a:pt x="272" y="116"/>
                      <a:pt x="272" y="116"/>
                    </a:cubicBezTo>
                    <a:close/>
                    <a:moveTo>
                      <a:pt x="272" y="85"/>
                    </a:moveTo>
                    <a:cubicBezTo>
                      <a:pt x="246" y="99"/>
                      <a:pt x="246" y="99"/>
                      <a:pt x="246" y="99"/>
                    </a:cubicBezTo>
                    <a:cubicBezTo>
                      <a:pt x="272" y="114"/>
                      <a:pt x="272" y="114"/>
                      <a:pt x="272" y="114"/>
                    </a:cubicBezTo>
                    <a:cubicBezTo>
                      <a:pt x="272" y="85"/>
                      <a:pt x="272" y="85"/>
                      <a:pt x="272" y="85"/>
                    </a:cubicBezTo>
                    <a:cubicBezTo>
                      <a:pt x="272" y="85"/>
                      <a:pt x="272" y="85"/>
                      <a:pt x="272" y="85"/>
                    </a:cubicBezTo>
                    <a:close/>
                    <a:moveTo>
                      <a:pt x="272" y="83"/>
                    </a:moveTo>
                    <a:cubicBezTo>
                      <a:pt x="144" y="7"/>
                      <a:pt x="144" y="7"/>
                      <a:pt x="144" y="7"/>
                    </a:cubicBezTo>
                    <a:cubicBezTo>
                      <a:pt x="144" y="39"/>
                      <a:pt x="144" y="39"/>
                      <a:pt x="144" y="39"/>
                    </a:cubicBezTo>
                    <a:cubicBezTo>
                      <a:pt x="244" y="98"/>
                      <a:pt x="244" y="98"/>
                      <a:pt x="244" y="98"/>
                    </a:cubicBezTo>
                    <a:cubicBezTo>
                      <a:pt x="272" y="83"/>
                      <a:pt x="272" y="83"/>
                      <a:pt x="272" y="83"/>
                    </a:cubicBezTo>
                    <a:close/>
                    <a:moveTo>
                      <a:pt x="103" y="150"/>
                    </a:moveTo>
                    <a:cubicBezTo>
                      <a:pt x="100" y="148"/>
                      <a:pt x="98" y="149"/>
                      <a:pt x="98" y="152"/>
                    </a:cubicBezTo>
                    <a:cubicBezTo>
                      <a:pt x="98" y="155"/>
                      <a:pt x="100" y="159"/>
                      <a:pt x="103" y="160"/>
                    </a:cubicBezTo>
                    <a:cubicBezTo>
                      <a:pt x="106" y="161"/>
                      <a:pt x="108" y="160"/>
                      <a:pt x="108" y="158"/>
                    </a:cubicBezTo>
                    <a:cubicBezTo>
                      <a:pt x="108" y="155"/>
                      <a:pt x="106" y="152"/>
                      <a:pt x="103" y="150"/>
                    </a:cubicBezTo>
                    <a:close/>
                  </a:path>
                </a:pathLst>
              </a:custGeom>
              <a:solidFill>
                <a:schemeClr val="tx1"/>
              </a:solidFill>
              <a:ln>
                <a:noFill/>
              </a:ln>
            </p:spPr>
            <p:txBody>
              <a:bodyPr vert="horz" wrap="square" lIns="89619" tIns="44810" rIns="89619" bIns="44810" numCol="1" anchor="t" anchorCtr="0" compatLnSpc="1">
                <a:prstTxWarp prst="textNoShape">
                  <a:avLst/>
                </a:prstTxWarp>
              </a:bodyPr>
              <a:lstStyle/>
              <a:p>
                <a:endParaRPr lang="en-US" sz="1764" dirty="0">
                  <a:solidFill>
                    <a:srgbClr val="FFFFFF"/>
                  </a:solidFill>
                </a:endParaRPr>
              </a:p>
            </p:txBody>
          </p:sp>
        </p:grpSp>
        <p:grpSp>
          <p:nvGrpSpPr>
            <p:cNvPr id="156" name="Group 4"/>
            <p:cNvGrpSpPr>
              <a:grpSpLocks noChangeAspect="1"/>
            </p:cNvGrpSpPr>
            <p:nvPr/>
          </p:nvGrpSpPr>
          <p:grpSpPr bwMode="auto">
            <a:xfrm>
              <a:off x="5628400" y="3317714"/>
              <a:ext cx="821039" cy="659802"/>
              <a:chOff x="3452" y="1849"/>
              <a:chExt cx="774" cy="622"/>
            </a:xfrm>
          </p:grpSpPr>
          <p:sp>
            <p:nvSpPr>
              <p:cNvPr id="157" name="AutoShape 3"/>
              <p:cNvSpPr>
                <a:spLocks noChangeAspect="1" noChangeArrowheads="1" noTextEdit="1"/>
              </p:cNvSpPr>
              <p:nvPr/>
            </p:nvSpPr>
            <p:spPr bwMode="auto">
              <a:xfrm>
                <a:off x="3452" y="1849"/>
                <a:ext cx="774" cy="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FFFFFF"/>
                  </a:solidFill>
                </a:endParaRPr>
              </a:p>
            </p:txBody>
          </p:sp>
          <p:sp>
            <p:nvSpPr>
              <p:cNvPr id="158" name="Freeform 5"/>
              <p:cNvSpPr>
                <a:spLocks noEditPoints="1"/>
              </p:cNvSpPr>
              <p:nvPr/>
            </p:nvSpPr>
            <p:spPr bwMode="auto">
              <a:xfrm>
                <a:off x="3736" y="1979"/>
                <a:ext cx="491" cy="493"/>
              </a:xfrm>
              <a:custGeom>
                <a:avLst/>
                <a:gdLst>
                  <a:gd name="T0" fmla="*/ 661 w 754"/>
                  <a:gd name="T1" fmla="*/ 493 h 755"/>
                  <a:gd name="T2" fmla="*/ 750 w 754"/>
                  <a:gd name="T3" fmla="*/ 427 h 755"/>
                  <a:gd name="T4" fmla="*/ 750 w 754"/>
                  <a:gd name="T5" fmla="*/ 328 h 755"/>
                  <a:gd name="T6" fmla="*/ 661 w 754"/>
                  <a:gd name="T7" fmla="*/ 261 h 755"/>
                  <a:gd name="T8" fmla="*/ 678 w 754"/>
                  <a:gd name="T9" fmla="*/ 152 h 755"/>
                  <a:gd name="T10" fmla="*/ 607 w 754"/>
                  <a:gd name="T11" fmla="*/ 80 h 755"/>
                  <a:gd name="T12" fmla="*/ 497 w 754"/>
                  <a:gd name="T13" fmla="*/ 95 h 755"/>
                  <a:gd name="T14" fmla="*/ 432 w 754"/>
                  <a:gd name="T15" fmla="*/ 5 h 755"/>
                  <a:gd name="T16" fmla="*/ 323 w 754"/>
                  <a:gd name="T17" fmla="*/ 5 h 755"/>
                  <a:gd name="T18" fmla="*/ 257 w 754"/>
                  <a:gd name="T19" fmla="*/ 95 h 755"/>
                  <a:gd name="T20" fmla="*/ 147 w 754"/>
                  <a:gd name="T21" fmla="*/ 80 h 755"/>
                  <a:gd name="T22" fmla="*/ 77 w 754"/>
                  <a:gd name="T23" fmla="*/ 151 h 755"/>
                  <a:gd name="T24" fmla="*/ 94 w 754"/>
                  <a:gd name="T25" fmla="*/ 261 h 755"/>
                  <a:gd name="T26" fmla="*/ 5 w 754"/>
                  <a:gd name="T27" fmla="*/ 328 h 755"/>
                  <a:gd name="T28" fmla="*/ 5 w 754"/>
                  <a:gd name="T29" fmla="*/ 427 h 755"/>
                  <a:gd name="T30" fmla="*/ 94 w 754"/>
                  <a:gd name="T31" fmla="*/ 493 h 755"/>
                  <a:gd name="T32" fmla="*/ 77 w 754"/>
                  <a:gd name="T33" fmla="*/ 603 h 755"/>
                  <a:gd name="T34" fmla="*/ 148 w 754"/>
                  <a:gd name="T35" fmla="*/ 675 h 755"/>
                  <a:gd name="T36" fmla="*/ 258 w 754"/>
                  <a:gd name="T37" fmla="*/ 659 h 755"/>
                  <a:gd name="T38" fmla="*/ 323 w 754"/>
                  <a:gd name="T39" fmla="*/ 749 h 755"/>
                  <a:gd name="T40" fmla="*/ 432 w 754"/>
                  <a:gd name="T41" fmla="*/ 749 h 755"/>
                  <a:gd name="T42" fmla="*/ 497 w 754"/>
                  <a:gd name="T43" fmla="*/ 659 h 755"/>
                  <a:gd name="T44" fmla="*/ 607 w 754"/>
                  <a:gd name="T45" fmla="*/ 674 h 755"/>
                  <a:gd name="T46" fmla="*/ 678 w 754"/>
                  <a:gd name="T47" fmla="*/ 603 h 755"/>
                  <a:gd name="T48" fmla="*/ 661 w 754"/>
                  <a:gd name="T49" fmla="*/ 493 h 755"/>
                  <a:gd name="T50" fmla="*/ 288 w 754"/>
                  <a:gd name="T51" fmla="*/ 587 h 755"/>
                  <a:gd name="T52" fmla="*/ 168 w 754"/>
                  <a:gd name="T53" fmla="*/ 288 h 755"/>
                  <a:gd name="T54" fmla="*/ 466 w 754"/>
                  <a:gd name="T55" fmla="*/ 167 h 755"/>
                  <a:gd name="T56" fmla="*/ 587 w 754"/>
                  <a:gd name="T57" fmla="*/ 466 h 755"/>
                  <a:gd name="T58" fmla="*/ 288 w 754"/>
                  <a:gd name="T59" fmla="*/ 587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54" h="755">
                    <a:moveTo>
                      <a:pt x="661" y="493"/>
                    </a:moveTo>
                    <a:cubicBezTo>
                      <a:pt x="677" y="455"/>
                      <a:pt x="712" y="431"/>
                      <a:pt x="750" y="427"/>
                    </a:cubicBezTo>
                    <a:cubicBezTo>
                      <a:pt x="754" y="394"/>
                      <a:pt x="754" y="360"/>
                      <a:pt x="750" y="328"/>
                    </a:cubicBezTo>
                    <a:cubicBezTo>
                      <a:pt x="712" y="324"/>
                      <a:pt x="677" y="299"/>
                      <a:pt x="661" y="261"/>
                    </a:cubicBezTo>
                    <a:cubicBezTo>
                      <a:pt x="646" y="223"/>
                      <a:pt x="653" y="181"/>
                      <a:pt x="678" y="152"/>
                    </a:cubicBezTo>
                    <a:cubicBezTo>
                      <a:pt x="658" y="125"/>
                      <a:pt x="634" y="101"/>
                      <a:pt x="607" y="80"/>
                    </a:cubicBezTo>
                    <a:cubicBezTo>
                      <a:pt x="577" y="104"/>
                      <a:pt x="535" y="111"/>
                      <a:pt x="497" y="95"/>
                    </a:cubicBezTo>
                    <a:cubicBezTo>
                      <a:pt x="459" y="79"/>
                      <a:pt x="435" y="44"/>
                      <a:pt x="432" y="5"/>
                    </a:cubicBezTo>
                    <a:cubicBezTo>
                      <a:pt x="395" y="0"/>
                      <a:pt x="358" y="0"/>
                      <a:pt x="323" y="5"/>
                    </a:cubicBezTo>
                    <a:cubicBezTo>
                      <a:pt x="319" y="44"/>
                      <a:pt x="295" y="79"/>
                      <a:pt x="257" y="95"/>
                    </a:cubicBezTo>
                    <a:cubicBezTo>
                      <a:pt x="219" y="111"/>
                      <a:pt x="177" y="104"/>
                      <a:pt x="147" y="80"/>
                    </a:cubicBezTo>
                    <a:cubicBezTo>
                      <a:pt x="121" y="100"/>
                      <a:pt x="97" y="124"/>
                      <a:pt x="77" y="151"/>
                    </a:cubicBezTo>
                    <a:cubicBezTo>
                      <a:pt x="102" y="181"/>
                      <a:pt x="109" y="223"/>
                      <a:pt x="94" y="261"/>
                    </a:cubicBezTo>
                    <a:cubicBezTo>
                      <a:pt x="78" y="299"/>
                      <a:pt x="43" y="324"/>
                      <a:pt x="5" y="328"/>
                    </a:cubicBezTo>
                    <a:cubicBezTo>
                      <a:pt x="0" y="361"/>
                      <a:pt x="0" y="394"/>
                      <a:pt x="5" y="427"/>
                    </a:cubicBezTo>
                    <a:cubicBezTo>
                      <a:pt x="43" y="431"/>
                      <a:pt x="78" y="455"/>
                      <a:pt x="94" y="493"/>
                    </a:cubicBezTo>
                    <a:cubicBezTo>
                      <a:pt x="109" y="531"/>
                      <a:pt x="101" y="573"/>
                      <a:pt x="77" y="603"/>
                    </a:cubicBezTo>
                    <a:cubicBezTo>
                      <a:pt x="97" y="630"/>
                      <a:pt x="121" y="654"/>
                      <a:pt x="148" y="675"/>
                    </a:cubicBezTo>
                    <a:cubicBezTo>
                      <a:pt x="178" y="651"/>
                      <a:pt x="220" y="643"/>
                      <a:pt x="258" y="659"/>
                    </a:cubicBezTo>
                    <a:cubicBezTo>
                      <a:pt x="296" y="676"/>
                      <a:pt x="320" y="711"/>
                      <a:pt x="323" y="749"/>
                    </a:cubicBezTo>
                    <a:cubicBezTo>
                      <a:pt x="360" y="755"/>
                      <a:pt x="396" y="754"/>
                      <a:pt x="432" y="749"/>
                    </a:cubicBezTo>
                    <a:cubicBezTo>
                      <a:pt x="435" y="711"/>
                      <a:pt x="459" y="675"/>
                      <a:pt x="497" y="659"/>
                    </a:cubicBezTo>
                    <a:cubicBezTo>
                      <a:pt x="535" y="643"/>
                      <a:pt x="577" y="650"/>
                      <a:pt x="607" y="674"/>
                    </a:cubicBezTo>
                    <a:cubicBezTo>
                      <a:pt x="634" y="654"/>
                      <a:pt x="657" y="630"/>
                      <a:pt x="678" y="603"/>
                    </a:cubicBezTo>
                    <a:cubicBezTo>
                      <a:pt x="653" y="573"/>
                      <a:pt x="645" y="532"/>
                      <a:pt x="661" y="493"/>
                    </a:cubicBezTo>
                    <a:close/>
                    <a:moveTo>
                      <a:pt x="288" y="587"/>
                    </a:moveTo>
                    <a:cubicBezTo>
                      <a:pt x="172" y="538"/>
                      <a:pt x="118" y="404"/>
                      <a:pt x="168" y="288"/>
                    </a:cubicBezTo>
                    <a:cubicBezTo>
                      <a:pt x="217" y="172"/>
                      <a:pt x="351" y="118"/>
                      <a:pt x="466" y="167"/>
                    </a:cubicBezTo>
                    <a:cubicBezTo>
                      <a:pt x="582" y="217"/>
                      <a:pt x="636" y="350"/>
                      <a:pt x="587" y="466"/>
                    </a:cubicBezTo>
                    <a:cubicBezTo>
                      <a:pt x="538" y="582"/>
                      <a:pt x="404" y="636"/>
                      <a:pt x="288" y="58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FFFFFF"/>
                  </a:solidFill>
                </a:endParaRPr>
              </a:p>
            </p:txBody>
          </p:sp>
          <p:sp>
            <p:nvSpPr>
              <p:cNvPr id="159" name="Freeform 6"/>
              <p:cNvSpPr>
                <a:spLocks noEditPoints="1"/>
              </p:cNvSpPr>
              <p:nvPr/>
            </p:nvSpPr>
            <p:spPr bwMode="auto">
              <a:xfrm>
                <a:off x="3866" y="2110"/>
                <a:ext cx="232" cy="231"/>
              </a:xfrm>
              <a:custGeom>
                <a:avLst/>
                <a:gdLst>
                  <a:gd name="T0" fmla="*/ 238 w 355"/>
                  <a:gd name="T1" fmla="*/ 34 h 355"/>
                  <a:gd name="T2" fmla="*/ 34 w 355"/>
                  <a:gd name="T3" fmla="*/ 116 h 355"/>
                  <a:gd name="T4" fmla="*/ 116 w 355"/>
                  <a:gd name="T5" fmla="*/ 321 h 355"/>
                  <a:gd name="T6" fmla="*/ 321 w 355"/>
                  <a:gd name="T7" fmla="*/ 238 h 355"/>
                  <a:gd name="T8" fmla="*/ 238 w 355"/>
                  <a:gd name="T9" fmla="*/ 34 h 355"/>
                  <a:gd name="T10" fmla="*/ 146 w 355"/>
                  <a:gd name="T11" fmla="*/ 251 h 355"/>
                  <a:gd name="T12" fmla="*/ 103 w 355"/>
                  <a:gd name="T13" fmla="*/ 146 h 355"/>
                  <a:gd name="T14" fmla="*/ 209 w 355"/>
                  <a:gd name="T15" fmla="*/ 103 h 355"/>
                  <a:gd name="T16" fmla="*/ 251 w 355"/>
                  <a:gd name="T17" fmla="*/ 209 h 355"/>
                  <a:gd name="T18" fmla="*/ 146 w 355"/>
                  <a:gd name="T19" fmla="*/ 251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5" h="355">
                    <a:moveTo>
                      <a:pt x="238" y="34"/>
                    </a:moveTo>
                    <a:cubicBezTo>
                      <a:pt x="159" y="0"/>
                      <a:pt x="67" y="37"/>
                      <a:pt x="34" y="116"/>
                    </a:cubicBezTo>
                    <a:cubicBezTo>
                      <a:pt x="0" y="196"/>
                      <a:pt x="37" y="287"/>
                      <a:pt x="116" y="321"/>
                    </a:cubicBezTo>
                    <a:cubicBezTo>
                      <a:pt x="196" y="355"/>
                      <a:pt x="287" y="318"/>
                      <a:pt x="321" y="238"/>
                    </a:cubicBezTo>
                    <a:cubicBezTo>
                      <a:pt x="355" y="159"/>
                      <a:pt x="318" y="67"/>
                      <a:pt x="238" y="34"/>
                    </a:cubicBezTo>
                    <a:close/>
                    <a:moveTo>
                      <a:pt x="146" y="251"/>
                    </a:moveTo>
                    <a:cubicBezTo>
                      <a:pt x="105" y="234"/>
                      <a:pt x="86" y="187"/>
                      <a:pt x="103" y="146"/>
                    </a:cubicBezTo>
                    <a:cubicBezTo>
                      <a:pt x="121" y="105"/>
                      <a:pt x="168" y="86"/>
                      <a:pt x="209" y="103"/>
                    </a:cubicBezTo>
                    <a:cubicBezTo>
                      <a:pt x="250" y="121"/>
                      <a:pt x="269" y="168"/>
                      <a:pt x="251" y="209"/>
                    </a:cubicBezTo>
                    <a:cubicBezTo>
                      <a:pt x="234" y="249"/>
                      <a:pt x="187" y="268"/>
                      <a:pt x="146" y="25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FFFFFF"/>
                  </a:solidFill>
                </a:endParaRPr>
              </a:p>
            </p:txBody>
          </p:sp>
          <p:sp>
            <p:nvSpPr>
              <p:cNvPr id="160" name="Freeform 7"/>
              <p:cNvSpPr>
                <a:spLocks noEditPoints="1"/>
              </p:cNvSpPr>
              <p:nvPr/>
            </p:nvSpPr>
            <p:spPr bwMode="auto">
              <a:xfrm>
                <a:off x="3451" y="1849"/>
                <a:ext cx="322" cy="323"/>
              </a:xfrm>
              <a:custGeom>
                <a:avLst/>
                <a:gdLst>
                  <a:gd name="T0" fmla="*/ 433 w 495"/>
                  <a:gd name="T1" fmla="*/ 324 h 495"/>
                  <a:gd name="T2" fmla="*/ 492 w 495"/>
                  <a:gd name="T3" fmla="*/ 280 h 495"/>
                  <a:gd name="T4" fmla="*/ 492 w 495"/>
                  <a:gd name="T5" fmla="*/ 215 h 495"/>
                  <a:gd name="T6" fmla="*/ 433 w 495"/>
                  <a:gd name="T7" fmla="*/ 171 h 495"/>
                  <a:gd name="T8" fmla="*/ 444 w 495"/>
                  <a:gd name="T9" fmla="*/ 99 h 495"/>
                  <a:gd name="T10" fmla="*/ 398 w 495"/>
                  <a:gd name="T11" fmla="*/ 52 h 495"/>
                  <a:gd name="T12" fmla="*/ 326 w 495"/>
                  <a:gd name="T13" fmla="*/ 62 h 495"/>
                  <a:gd name="T14" fmla="*/ 283 w 495"/>
                  <a:gd name="T15" fmla="*/ 3 h 495"/>
                  <a:gd name="T16" fmla="*/ 212 w 495"/>
                  <a:gd name="T17" fmla="*/ 3 h 495"/>
                  <a:gd name="T18" fmla="*/ 169 w 495"/>
                  <a:gd name="T19" fmla="*/ 62 h 495"/>
                  <a:gd name="T20" fmla="*/ 96 w 495"/>
                  <a:gd name="T21" fmla="*/ 52 h 495"/>
                  <a:gd name="T22" fmla="*/ 50 w 495"/>
                  <a:gd name="T23" fmla="*/ 99 h 495"/>
                  <a:gd name="T24" fmla="*/ 61 w 495"/>
                  <a:gd name="T25" fmla="*/ 171 h 495"/>
                  <a:gd name="T26" fmla="*/ 3 w 495"/>
                  <a:gd name="T27" fmla="*/ 215 h 495"/>
                  <a:gd name="T28" fmla="*/ 3 w 495"/>
                  <a:gd name="T29" fmla="*/ 280 h 495"/>
                  <a:gd name="T30" fmla="*/ 61 w 495"/>
                  <a:gd name="T31" fmla="*/ 323 h 495"/>
                  <a:gd name="T32" fmla="*/ 50 w 495"/>
                  <a:gd name="T33" fmla="*/ 395 h 495"/>
                  <a:gd name="T34" fmla="*/ 97 w 495"/>
                  <a:gd name="T35" fmla="*/ 443 h 495"/>
                  <a:gd name="T36" fmla="*/ 169 w 495"/>
                  <a:gd name="T37" fmla="*/ 432 h 495"/>
                  <a:gd name="T38" fmla="*/ 212 w 495"/>
                  <a:gd name="T39" fmla="*/ 491 h 495"/>
                  <a:gd name="T40" fmla="*/ 283 w 495"/>
                  <a:gd name="T41" fmla="*/ 491 h 495"/>
                  <a:gd name="T42" fmla="*/ 326 w 495"/>
                  <a:gd name="T43" fmla="*/ 432 h 495"/>
                  <a:gd name="T44" fmla="*/ 398 w 495"/>
                  <a:gd name="T45" fmla="*/ 442 h 495"/>
                  <a:gd name="T46" fmla="*/ 444 w 495"/>
                  <a:gd name="T47" fmla="*/ 396 h 495"/>
                  <a:gd name="T48" fmla="*/ 433 w 495"/>
                  <a:gd name="T49" fmla="*/ 324 h 495"/>
                  <a:gd name="T50" fmla="*/ 189 w 495"/>
                  <a:gd name="T51" fmla="*/ 385 h 495"/>
                  <a:gd name="T52" fmla="*/ 110 w 495"/>
                  <a:gd name="T53" fmla="*/ 189 h 495"/>
                  <a:gd name="T54" fmla="*/ 306 w 495"/>
                  <a:gd name="T55" fmla="*/ 110 h 495"/>
                  <a:gd name="T56" fmla="*/ 385 w 495"/>
                  <a:gd name="T57" fmla="*/ 306 h 495"/>
                  <a:gd name="T58" fmla="*/ 189 w 495"/>
                  <a:gd name="T59" fmla="*/ 385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95" h="495">
                    <a:moveTo>
                      <a:pt x="433" y="324"/>
                    </a:moveTo>
                    <a:cubicBezTo>
                      <a:pt x="444" y="299"/>
                      <a:pt x="467" y="283"/>
                      <a:pt x="492" y="280"/>
                    </a:cubicBezTo>
                    <a:cubicBezTo>
                      <a:pt x="495" y="258"/>
                      <a:pt x="495" y="236"/>
                      <a:pt x="492" y="215"/>
                    </a:cubicBezTo>
                    <a:cubicBezTo>
                      <a:pt x="467" y="212"/>
                      <a:pt x="444" y="196"/>
                      <a:pt x="433" y="171"/>
                    </a:cubicBezTo>
                    <a:cubicBezTo>
                      <a:pt x="423" y="146"/>
                      <a:pt x="428" y="119"/>
                      <a:pt x="444" y="99"/>
                    </a:cubicBezTo>
                    <a:cubicBezTo>
                      <a:pt x="431" y="82"/>
                      <a:pt x="416" y="66"/>
                      <a:pt x="398" y="52"/>
                    </a:cubicBezTo>
                    <a:cubicBezTo>
                      <a:pt x="378" y="68"/>
                      <a:pt x="351" y="73"/>
                      <a:pt x="326" y="62"/>
                    </a:cubicBezTo>
                    <a:cubicBezTo>
                      <a:pt x="301" y="52"/>
                      <a:pt x="285" y="29"/>
                      <a:pt x="283" y="3"/>
                    </a:cubicBezTo>
                    <a:cubicBezTo>
                      <a:pt x="259" y="0"/>
                      <a:pt x="235" y="0"/>
                      <a:pt x="212" y="3"/>
                    </a:cubicBezTo>
                    <a:cubicBezTo>
                      <a:pt x="209" y="29"/>
                      <a:pt x="194" y="52"/>
                      <a:pt x="169" y="62"/>
                    </a:cubicBezTo>
                    <a:cubicBezTo>
                      <a:pt x="144" y="73"/>
                      <a:pt x="116" y="68"/>
                      <a:pt x="96" y="52"/>
                    </a:cubicBezTo>
                    <a:cubicBezTo>
                      <a:pt x="79" y="66"/>
                      <a:pt x="64" y="81"/>
                      <a:pt x="50" y="99"/>
                    </a:cubicBezTo>
                    <a:cubicBezTo>
                      <a:pt x="66" y="119"/>
                      <a:pt x="72" y="146"/>
                      <a:pt x="61" y="171"/>
                    </a:cubicBezTo>
                    <a:cubicBezTo>
                      <a:pt x="51" y="196"/>
                      <a:pt x="28" y="212"/>
                      <a:pt x="3" y="215"/>
                    </a:cubicBezTo>
                    <a:cubicBezTo>
                      <a:pt x="0" y="237"/>
                      <a:pt x="0" y="258"/>
                      <a:pt x="3" y="280"/>
                    </a:cubicBezTo>
                    <a:cubicBezTo>
                      <a:pt x="28" y="282"/>
                      <a:pt x="51" y="298"/>
                      <a:pt x="61" y="323"/>
                    </a:cubicBezTo>
                    <a:cubicBezTo>
                      <a:pt x="71" y="348"/>
                      <a:pt x="66" y="376"/>
                      <a:pt x="50" y="395"/>
                    </a:cubicBezTo>
                    <a:cubicBezTo>
                      <a:pt x="63" y="413"/>
                      <a:pt x="79" y="429"/>
                      <a:pt x="97" y="443"/>
                    </a:cubicBezTo>
                    <a:cubicBezTo>
                      <a:pt x="116" y="427"/>
                      <a:pt x="144" y="422"/>
                      <a:pt x="169" y="432"/>
                    </a:cubicBezTo>
                    <a:cubicBezTo>
                      <a:pt x="194" y="443"/>
                      <a:pt x="209" y="466"/>
                      <a:pt x="212" y="491"/>
                    </a:cubicBezTo>
                    <a:cubicBezTo>
                      <a:pt x="236" y="495"/>
                      <a:pt x="260" y="495"/>
                      <a:pt x="283" y="491"/>
                    </a:cubicBezTo>
                    <a:cubicBezTo>
                      <a:pt x="285" y="466"/>
                      <a:pt x="301" y="443"/>
                      <a:pt x="326" y="432"/>
                    </a:cubicBezTo>
                    <a:cubicBezTo>
                      <a:pt x="351" y="422"/>
                      <a:pt x="378" y="427"/>
                      <a:pt x="398" y="442"/>
                    </a:cubicBezTo>
                    <a:cubicBezTo>
                      <a:pt x="415" y="429"/>
                      <a:pt x="431" y="413"/>
                      <a:pt x="444" y="396"/>
                    </a:cubicBezTo>
                    <a:cubicBezTo>
                      <a:pt x="428" y="376"/>
                      <a:pt x="423" y="349"/>
                      <a:pt x="433" y="324"/>
                    </a:cubicBezTo>
                    <a:close/>
                    <a:moveTo>
                      <a:pt x="189" y="385"/>
                    </a:moveTo>
                    <a:cubicBezTo>
                      <a:pt x="113" y="353"/>
                      <a:pt x="77" y="265"/>
                      <a:pt x="110" y="189"/>
                    </a:cubicBezTo>
                    <a:cubicBezTo>
                      <a:pt x="142" y="113"/>
                      <a:pt x="230" y="78"/>
                      <a:pt x="306" y="110"/>
                    </a:cubicBezTo>
                    <a:cubicBezTo>
                      <a:pt x="382" y="142"/>
                      <a:pt x="417" y="230"/>
                      <a:pt x="385" y="306"/>
                    </a:cubicBezTo>
                    <a:cubicBezTo>
                      <a:pt x="353" y="382"/>
                      <a:pt x="265" y="417"/>
                      <a:pt x="189" y="38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FFFFFF"/>
                  </a:solidFill>
                </a:endParaRPr>
              </a:p>
            </p:txBody>
          </p:sp>
          <p:sp>
            <p:nvSpPr>
              <p:cNvPr id="161" name="Freeform 8"/>
              <p:cNvSpPr>
                <a:spLocks noEditPoints="1"/>
              </p:cNvSpPr>
              <p:nvPr/>
            </p:nvSpPr>
            <p:spPr bwMode="auto">
              <a:xfrm>
                <a:off x="3536" y="1934"/>
                <a:ext cx="152" cy="152"/>
              </a:xfrm>
              <a:custGeom>
                <a:avLst/>
                <a:gdLst>
                  <a:gd name="T0" fmla="*/ 156 w 233"/>
                  <a:gd name="T1" fmla="*/ 22 h 233"/>
                  <a:gd name="T2" fmla="*/ 22 w 233"/>
                  <a:gd name="T3" fmla="*/ 76 h 233"/>
                  <a:gd name="T4" fmla="*/ 76 w 233"/>
                  <a:gd name="T5" fmla="*/ 211 h 233"/>
                  <a:gd name="T6" fmla="*/ 211 w 233"/>
                  <a:gd name="T7" fmla="*/ 156 h 233"/>
                  <a:gd name="T8" fmla="*/ 156 w 233"/>
                  <a:gd name="T9" fmla="*/ 22 h 233"/>
                  <a:gd name="T10" fmla="*/ 96 w 233"/>
                  <a:gd name="T11" fmla="*/ 165 h 233"/>
                  <a:gd name="T12" fmla="*/ 68 w 233"/>
                  <a:gd name="T13" fmla="*/ 96 h 233"/>
                  <a:gd name="T14" fmla="*/ 137 w 233"/>
                  <a:gd name="T15" fmla="*/ 68 h 233"/>
                  <a:gd name="T16" fmla="*/ 165 w 233"/>
                  <a:gd name="T17" fmla="*/ 137 h 233"/>
                  <a:gd name="T18" fmla="*/ 96 w 233"/>
                  <a:gd name="T19" fmla="*/ 16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233">
                    <a:moveTo>
                      <a:pt x="156" y="22"/>
                    </a:moveTo>
                    <a:cubicBezTo>
                      <a:pt x="104" y="0"/>
                      <a:pt x="44" y="24"/>
                      <a:pt x="22" y="76"/>
                    </a:cubicBezTo>
                    <a:cubicBezTo>
                      <a:pt x="0" y="128"/>
                      <a:pt x="24" y="189"/>
                      <a:pt x="76" y="211"/>
                    </a:cubicBezTo>
                    <a:cubicBezTo>
                      <a:pt x="128" y="233"/>
                      <a:pt x="188" y="208"/>
                      <a:pt x="211" y="156"/>
                    </a:cubicBezTo>
                    <a:cubicBezTo>
                      <a:pt x="233" y="104"/>
                      <a:pt x="208" y="44"/>
                      <a:pt x="156" y="22"/>
                    </a:cubicBezTo>
                    <a:close/>
                    <a:moveTo>
                      <a:pt x="96" y="165"/>
                    </a:moveTo>
                    <a:cubicBezTo>
                      <a:pt x="69" y="154"/>
                      <a:pt x="56" y="123"/>
                      <a:pt x="68" y="96"/>
                    </a:cubicBezTo>
                    <a:cubicBezTo>
                      <a:pt x="79" y="69"/>
                      <a:pt x="110" y="57"/>
                      <a:pt x="137" y="68"/>
                    </a:cubicBezTo>
                    <a:cubicBezTo>
                      <a:pt x="164" y="79"/>
                      <a:pt x="176" y="110"/>
                      <a:pt x="165" y="137"/>
                    </a:cubicBezTo>
                    <a:cubicBezTo>
                      <a:pt x="153" y="164"/>
                      <a:pt x="123" y="176"/>
                      <a:pt x="96" y="16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FFFFFF"/>
                  </a:solidFill>
                </a:endParaRPr>
              </a:p>
            </p:txBody>
          </p:sp>
        </p:grpSp>
        <p:sp>
          <p:nvSpPr>
            <p:cNvPr id="166" name="Freeform 207"/>
            <p:cNvSpPr>
              <a:spLocks noEditPoints="1"/>
            </p:cNvSpPr>
            <p:nvPr/>
          </p:nvSpPr>
          <p:spPr bwMode="gray">
            <a:xfrm>
              <a:off x="5607718" y="4649136"/>
              <a:ext cx="881662" cy="676250"/>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p:spPr>
          <p:txBody>
            <a:bodyPr vert="horz" wrap="square" lIns="914400" tIns="0" rIns="0" bIns="210312" numCol="1" anchor="b" anchorCtr="0" compatLnSpc="1">
              <a:prstTxWarp prst="textNoShape">
                <a:avLst/>
              </a:prstTxWarp>
            </a:bodyPr>
            <a:lstStyle/>
            <a:p>
              <a:endParaRPr lang="en-US" sz="1400" dirty="0">
                <a:solidFill>
                  <a:srgbClr val="EFEFEF"/>
                </a:solidFill>
              </a:endParaRPr>
            </a:p>
          </p:txBody>
        </p:sp>
      </p:grpSp>
      <p:sp>
        <p:nvSpPr>
          <p:cNvPr id="2" name="Title 1"/>
          <p:cNvSpPr>
            <a:spLocks noGrp="1"/>
          </p:cNvSpPr>
          <p:nvPr>
            <p:ph type="title"/>
          </p:nvPr>
        </p:nvSpPr>
        <p:spPr/>
        <p:txBody>
          <a:bodyPr/>
          <a:lstStyle/>
          <a:p>
            <a:r>
              <a:rPr lang="en-US" dirty="0"/>
              <a:t>Virtualization Deployment with VMM</a:t>
            </a:r>
          </a:p>
        </p:txBody>
      </p:sp>
      <p:sp>
        <p:nvSpPr>
          <p:cNvPr id="26" name="Right Triangle 25"/>
          <p:cNvSpPr/>
          <p:nvPr/>
        </p:nvSpPr>
        <p:spPr bwMode="auto">
          <a:xfrm flipH="1" flipV="1">
            <a:off x="517506" y="2301806"/>
            <a:ext cx="224109" cy="224109"/>
          </a:xfrm>
          <a:prstGeom prst="rtTriangle">
            <a:avLst/>
          </a:prstGeom>
          <a:solidFill>
            <a:schemeClr val="accent3"/>
          </a:solidFill>
          <a:ln w="1079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defRPr/>
            </a:pPr>
            <a:endParaRPr lang="en-US" sz="2000" kern="0" spc="-50" dirty="0">
              <a:gradFill>
                <a:gsLst>
                  <a:gs pos="0">
                    <a:srgbClr val="EFEFEF"/>
                  </a:gs>
                  <a:gs pos="100000">
                    <a:srgbClr val="EFEFEF"/>
                  </a:gs>
                </a:gsLst>
                <a:lin ang="5400000" scaled="0"/>
              </a:gradFill>
            </a:endParaRPr>
          </a:p>
        </p:txBody>
      </p:sp>
      <p:sp>
        <p:nvSpPr>
          <p:cNvPr id="27" name="Trapezoid 26"/>
          <p:cNvSpPr/>
          <p:nvPr/>
        </p:nvSpPr>
        <p:spPr bwMode="auto">
          <a:xfrm rot="16200000">
            <a:off x="496723" y="1832882"/>
            <a:ext cx="4982500" cy="4514585"/>
          </a:xfrm>
          <a:prstGeom prst="trapezoid">
            <a:avLst>
              <a:gd name="adj" fmla="val 9839"/>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 wrap="square" lIns="0" tIns="0" rIns="640080" bIns="137160" numCol="1" rtlCol="0" anchor="t" anchorCtr="0" compatLnSpc="1">
            <a:prstTxWarp prst="textNoShape">
              <a:avLst/>
            </a:prstTxWarp>
          </a:bodyPr>
          <a:lstStyle/>
          <a:p>
            <a:pPr marL="0" lvl="1" defTabSz="462394">
              <a:lnSpc>
                <a:spcPct val="90000"/>
              </a:lnSpc>
              <a:spcBef>
                <a:spcPts val="300"/>
              </a:spcBef>
              <a:spcAft>
                <a:spcPts val="600"/>
              </a:spcAft>
              <a:buClr>
                <a:srgbClr val="EFEFEF"/>
              </a:buClr>
            </a:pPr>
            <a:r>
              <a:rPr lang="en-US" sz="1600" dirty="0">
                <a:solidFill>
                  <a:srgbClr val="EFEFEF"/>
                </a:solidFill>
                <a:cs typeface="Segoe UI" pitchFamily="34" charset="0"/>
              </a:rPr>
              <a:t>Post-deep discovery, VMM will deploy a Hyper-V image to the physical server</a:t>
            </a:r>
          </a:p>
          <a:p>
            <a:pPr marL="342900" lvl="1" indent="-342900" defTabSz="462394">
              <a:lnSpc>
                <a:spcPct val="90000"/>
              </a:lnSpc>
              <a:spcBef>
                <a:spcPts val="300"/>
              </a:spcBef>
              <a:spcAft>
                <a:spcPts val="600"/>
              </a:spcAft>
              <a:buClr>
                <a:srgbClr val="EFEFEF"/>
              </a:buClr>
              <a:buFont typeface="+mj-lt"/>
              <a:buAutoNum type="arabicPeriod"/>
            </a:pPr>
            <a:r>
              <a:rPr lang="en-US" sz="1600" dirty="0">
                <a:solidFill>
                  <a:srgbClr val="EFEFEF"/>
                </a:solidFill>
                <a:cs typeface="Segoe UI" pitchFamily="34" charset="0"/>
              </a:rPr>
              <a:t>OOB Reboot</a:t>
            </a:r>
          </a:p>
          <a:p>
            <a:pPr marL="342900" lvl="1" indent="-342900" defTabSz="462394">
              <a:lnSpc>
                <a:spcPct val="90000"/>
              </a:lnSpc>
              <a:spcBef>
                <a:spcPts val="300"/>
              </a:spcBef>
              <a:spcAft>
                <a:spcPts val="600"/>
              </a:spcAft>
              <a:buClr>
                <a:srgbClr val="EFEFEF"/>
              </a:buClr>
              <a:buFont typeface="+mj-lt"/>
              <a:buAutoNum type="arabicPeriod"/>
            </a:pPr>
            <a:r>
              <a:rPr lang="en-US" sz="1600" dirty="0">
                <a:solidFill>
                  <a:srgbClr val="EFEFEF"/>
                </a:solidFill>
                <a:cs typeface="Segoe UI" pitchFamily="34" charset="0"/>
              </a:rPr>
              <a:t>Boot from PXE</a:t>
            </a:r>
          </a:p>
          <a:p>
            <a:pPr marL="342900" lvl="1" indent="-342900" defTabSz="462394">
              <a:lnSpc>
                <a:spcPct val="90000"/>
              </a:lnSpc>
              <a:spcBef>
                <a:spcPts val="300"/>
              </a:spcBef>
              <a:spcAft>
                <a:spcPts val="600"/>
              </a:spcAft>
              <a:buClr>
                <a:srgbClr val="EFEFEF"/>
              </a:buClr>
              <a:buFont typeface="+mj-lt"/>
              <a:buAutoNum type="arabicPeriod"/>
            </a:pPr>
            <a:r>
              <a:rPr lang="en-US" sz="1600" dirty="0">
                <a:solidFill>
                  <a:srgbClr val="EFEFEF"/>
                </a:solidFill>
                <a:cs typeface="Segoe UI" pitchFamily="34" charset="0"/>
              </a:rPr>
              <a:t>Authorize PXE boot</a:t>
            </a:r>
          </a:p>
          <a:p>
            <a:pPr marL="342900" lvl="1" indent="-342900" defTabSz="462394">
              <a:lnSpc>
                <a:spcPct val="90000"/>
              </a:lnSpc>
              <a:spcBef>
                <a:spcPts val="300"/>
              </a:spcBef>
              <a:spcAft>
                <a:spcPts val="600"/>
              </a:spcAft>
              <a:buClr>
                <a:srgbClr val="EFEFEF"/>
              </a:buClr>
              <a:buFont typeface="+mj-lt"/>
              <a:buAutoNum type="arabicPeriod"/>
            </a:pPr>
            <a:r>
              <a:rPr lang="en-US" sz="1600" dirty="0">
                <a:solidFill>
                  <a:srgbClr val="EFEFEF"/>
                </a:solidFill>
                <a:cs typeface="Segoe UI" pitchFamily="34" charset="0"/>
              </a:rPr>
              <a:t>Download VMM customized WinPE</a:t>
            </a:r>
          </a:p>
          <a:p>
            <a:pPr marL="342900" lvl="1" indent="-342900" defTabSz="462394">
              <a:lnSpc>
                <a:spcPct val="90000"/>
              </a:lnSpc>
              <a:spcBef>
                <a:spcPts val="300"/>
              </a:spcBef>
              <a:spcAft>
                <a:spcPts val="600"/>
              </a:spcAft>
              <a:buClr>
                <a:srgbClr val="EFEFEF"/>
              </a:buClr>
              <a:buFont typeface="+mj-lt"/>
              <a:buAutoNum type="arabicPeriod"/>
            </a:pPr>
            <a:r>
              <a:rPr lang="en-US" sz="1600" dirty="0">
                <a:solidFill>
                  <a:srgbClr val="EFEFEF"/>
                </a:solidFill>
                <a:cs typeface="Segoe UI" pitchFamily="34" charset="0"/>
              </a:rPr>
              <a:t>Run generic command execution scripts and configure partitions </a:t>
            </a:r>
          </a:p>
          <a:p>
            <a:pPr marL="342900" lvl="1" indent="-342900" defTabSz="462394">
              <a:lnSpc>
                <a:spcPct val="90000"/>
              </a:lnSpc>
              <a:spcBef>
                <a:spcPts val="300"/>
              </a:spcBef>
              <a:spcAft>
                <a:spcPts val="600"/>
              </a:spcAft>
              <a:buClr>
                <a:srgbClr val="EFEFEF"/>
              </a:buClr>
              <a:buFont typeface="+mj-lt"/>
              <a:buAutoNum type="arabicPeriod"/>
            </a:pPr>
            <a:r>
              <a:rPr lang="en-US" sz="1600" dirty="0">
                <a:solidFill>
                  <a:srgbClr val="EFEFEF"/>
                </a:solidFill>
                <a:cs typeface="Segoe UI" pitchFamily="34" charset="0"/>
              </a:rPr>
              <a:t>Download VHD &amp; Inject Drivers</a:t>
            </a:r>
          </a:p>
          <a:p>
            <a:pPr marL="0" lvl="1" defTabSz="462394">
              <a:lnSpc>
                <a:spcPct val="90000"/>
              </a:lnSpc>
              <a:spcBef>
                <a:spcPts val="300"/>
              </a:spcBef>
              <a:spcAft>
                <a:spcPts val="600"/>
              </a:spcAft>
              <a:buClr>
                <a:srgbClr val="EFEFEF"/>
              </a:buClr>
            </a:pPr>
            <a:r>
              <a:rPr lang="en-US" sz="1600" dirty="0">
                <a:solidFill>
                  <a:srgbClr val="EFEFEF"/>
                </a:solidFill>
                <a:cs typeface="Segoe UI" pitchFamily="34" charset="0"/>
              </a:rPr>
              <a:t>The host is then domain joined, added to VMM Management &amp; post-install scripts executed</a:t>
            </a:r>
          </a:p>
        </p:txBody>
      </p:sp>
      <p:sp>
        <p:nvSpPr>
          <p:cNvPr id="28" name="Rectangle 27"/>
          <p:cNvSpPr/>
          <p:nvPr/>
        </p:nvSpPr>
        <p:spPr>
          <a:xfrm>
            <a:off x="517504" y="1311207"/>
            <a:ext cx="4294434" cy="990599"/>
          </a:xfrm>
          <a:prstGeom prst="rect">
            <a:avLst/>
          </a:prstGeom>
          <a:solidFill>
            <a:schemeClr val="accent5"/>
          </a:solidFill>
          <a:ln w="57150" cmpd="sng">
            <a:solidFill>
              <a:schemeClr val="tx1"/>
            </a:solidFill>
          </a:ln>
        </p:spPr>
        <p:txBody>
          <a:bodyPr wrap="square" lIns="182880" tIns="91440" rIns="182880" bIns="91440" anchor="ctr">
            <a:noAutofit/>
          </a:bodyPr>
          <a:lstStyle/>
          <a:p>
            <a:pPr>
              <a:spcBef>
                <a:spcPct val="75000"/>
              </a:spcBef>
              <a:buClr>
                <a:srgbClr val="002050"/>
              </a:buClr>
            </a:pPr>
            <a:r>
              <a:rPr lang="en-US" sz="2400" kern="0" dirty="0">
                <a:solidFill>
                  <a:srgbClr val="FFFFFF"/>
                </a:solidFill>
                <a:latin typeface="Segoe UI Light"/>
              </a:rPr>
              <a:t>Centralized, Automated Bare Metal Hyper-V Deployment</a:t>
            </a:r>
          </a:p>
        </p:txBody>
      </p:sp>
      <p:grpSp>
        <p:nvGrpSpPr>
          <p:cNvPr id="113" name="Group 4"/>
          <p:cNvGrpSpPr>
            <a:grpSpLocks noChangeAspect="1"/>
          </p:cNvGrpSpPr>
          <p:nvPr/>
        </p:nvGrpSpPr>
        <p:grpSpPr bwMode="auto">
          <a:xfrm>
            <a:off x="9786741" y="3449267"/>
            <a:ext cx="1319009" cy="2616512"/>
            <a:chOff x="3655" y="1795"/>
            <a:chExt cx="368" cy="730"/>
          </a:xfrm>
        </p:grpSpPr>
        <p:sp>
          <p:nvSpPr>
            <p:cNvPr id="114" name="AutoShape 3"/>
            <p:cNvSpPr>
              <a:spLocks noChangeAspect="1" noChangeArrowheads="1" noTextEdit="1"/>
            </p:cNvSpPr>
            <p:nvPr/>
          </p:nvSpPr>
          <p:spPr bwMode="auto">
            <a:xfrm>
              <a:off x="3655" y="1795"/>
              <a:ext cx="368" cy="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FFFFFF"/>
                </a:solidFill>
              </a:endParaRPr>
            </a:p>
          </p:txBody>
        </p:sp>
        <p:sp>
          <p:nvSpPr>
            <p:cNvPr id="115" name="Freeform 5"/>
            <p:cNvSpPr>
              <a:spLocks noEditPoints="1"/>
            </p:cNvSpPr>
            <p:nvPr/>
          </p:nvSpPr>
          <p:spPr bwMode="auto">
            <a:xfrm>
              <a:off x="3655" y="1794"/>
              <a:ext cx="368" cy="732"/>
            </a:xfrm>
            <a:custGeom>
              <a:avLst/>
              <a:gdLst>
                <a:gd name="T0" fmla="*/ 245 w 368"/>
                <a:gd name="T1" fmla="*/ 0 h 732"/>
                <a:gd name="T2" fmla="*/ 2 w 368"/>
                <a:gd name="T3" fmla="*/ 40 h 732"/>
                <a:gd name="T4" fmla="*/ 0 w 368"/>
                <a:gd name="T5" fmla="*/ 685 h 732"/>
                <a:gd name="T6" fmla="*/ 241 w 368"/>
                <a:gd name="T7" fmla="*/ 732 h 732"/>
                <a:gd name="T8" fmla="*/ 364 w 368"/>
                <a:gd name="T9" fmla="*/ 671 h 732"/>
                <a:gd name="T10" fmla="*/ 368 w 368"/>
                <a:gd name="T11" fmla="*/ 53 h 732"/>
                <a:gd name="T12" fmla="*/ 245 w 368"/>
                <a:gd name="T13" fmla="*/ 0 h 732"/>
                <a:gd name="T14" fmla="*/ 221 w 368"/>
                <a:gd name="T15" fmla="*/ 710 h 732"/>
                <a:gd name="T16" fmla="*/ 16 w 368"/>
                <a:gd name="T17" fmla="*/ 672 h 732"/>
                <a:gd name="T18" fmla="*/ 16 w 368"/>
                <a:gd name="T19" fmla="*/ 439 h 732"/>
                <a:gd name="T20" fmla="*/ 223 w 368"/>
                <a:gd name="T21" fmla="*/ 451 h 732"/>
                <a:gd name="T22" fmla="*/ 221 w 368"/>
                <a:gd name="T23" fmla="*/ 710 h 732"/>
                <a:gd name="T24" fmla="*/ 223 w 368"/>
                <a:gd name="T25" fmla="*/ 433 h 732"/>
                <a:gd name="T26" fmla="*/ 16 w 368"/>
                <a:gd name="T27" fmla="*/ 422 h 732"/>
                <a:gd name="T28" fmla="*/ 16 w 368"/>
                <a:gd name="T29" fmla="*/ 375 h 732"/>
                <a:gd name="T30" fmla="*/ 223 w 368"/>
                <a:gd name="T31" fmla="*/ 379 h 732"/>
                <a:gd name="T32" fmla="*/ 223 w 368"/>
                <a:gd name="T33" fmla="*/ 433 h 732"/>
                <a:gd name="T34" fmla="*/ 223 w 368"/>
                <a:gd name="T35" fmla="*/ 361 h 732"/>
                <a:gd name="T36" fmla="*/ 16 w 368"/>
                <a:gd name="T37" fmla="*/ 359 h 732"/>
                <a:gd name="T38" fmla="*/ 17 w 368"/>
                <a:gd name="T39" fmla="*/ 311 h 732"/>
                <a:gd name="T40" fmla="*/ 223 w 368"/>
                <a:gd name="T41" fmla="*/ 308 h 732"/>
                <a:gd name="T42" fmla="*/ 223 w 368"/>
                <a:gd name="T43" fmla="*/ 361 h 732"/>
                <a:gd name="T44" fmla="*/ 223 w 368"/>
                <a:gd name="T45" fmla="*/ 290 h 732"/>
                <a:gd name="T46" fmla="*/ 17 w 368"/>
                <a:gd name="T47" fmla="*/ 295 h 732"/>
                <a:gd name="T48" fmla="*/ 17 w 368"/>
                <a:gd name="T49" fmla="*/ 247 h 732"/>
                <a:gd name="T50" fmla="*/ 224 w 368"/>
                <a:gd name="T51" fmla="*/ 237 h 732"/>
                <a:gd name="T52" fmla="*/ 223 w 368"/>
                <a:gd name="T53" fmla="*/ 290 h 732"/>
                <a:gd name="T54" fmla="*/ 224 w 368"/>
                <a:gd name="T55" fmla="*/ 218 h 732"/>
                <a:gd name="T56" fmla="*/ 17 w 368"/>
                <a:gd name="T57" fmla="*/ 230 h 732"/>
                <a:gd name="T58" fmla="*/ 17 w 368"/>
                <a:gd name="T59" fmla="*/ 183 h 732"/>
                <a:gd name="T60" fmla="*/ 224 w 368"/>
                <a:gd name="T61" fmla="*/ 165 h 732"/>
                <a:gd name="T62" fmla="*/ 224 w 368"/>
                <a:gd name="T63" fmla="*/ 218 h 732"/>
                <a:gd name="T64" fmla="*/ 225 w 368"/>
                <a:gd name="T65" fmla="*/ 147 h 732"/>
                <a:gd name="T66" fmla="*/ 18 w 368"/>
                <a:gd name="T67" fmla="*/ 166 h 732"/>
                <a:gd name="T68" fmla="*/ 18 w 368"/>
                <a:gd name="T69" fmla="*/ 119 h 732"/>
                <a:gd name="T70" fmla="*/ 225 w 368"/>
                <a:gd name="T71" fmla="*/ 94 h 732"/>
                <a:gd name="T72" fmla="*/ 225 w 368"/>
                <a:gd name="T73" fmla="*/ 147 h 732"/>
                <a:gd name="T74" fmla="*/ 225 w 368"/>
                <a:gd name="T75" fmla="*/ 75 h 732"/>
                <a:gd name="T76" fmla="*/ 18 w 368"/>
                <a:gd name="T77" fmla="*/ 102 h 732"/>
                <a:gd name="T78" fmla="*/ 18 w 368"/>
                <a:gd name="T79" fmla="*/ 54 h 732"/>
                <a:gd name="T80" fmla="*/ 225 w 368"/>
                <a:gd name="T81" fmla="*/ 22 h 732"/>
                <a:gd name="T82" fmla="*/ 225 w 368"/>
                <a:gd name="T83" fmla="*/ 75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68" h="732">
                  <a:moveTo>
                    <a:pt x="245" y="0"/>
                  </a:moveTo>
                  <a:lnTo>
                    <a:pt x="2" y="40"/>
                  </a:lnTo>
                  <a:lnTo>
                    <a:pt x="0" y="685"/>
                  </a:lnTo>
                  <a:lnTo>
                    <a:pt x="241" y="732"/>
                  </a:lnTo>
                  <a:lnTo>
                    <a:pt x="364" y="671"/>
                  </a:lnTo>
                  <a:lnTo>
                    <a:pt x="368" y="53"/>
                  </a:lnTo>
                  <a:lnTo>
                    <a:pt x="245" y="0"/>
                  </a:lnTo>
                  <a:close/>
                  <a:moveTo>
                    <a:pt x="221" y="710"/>
                  </a:moveTo>
                  <a:lnTo>
                    <a:pt x="16" y="672"/>
                  </a:lnTo>
                  <a:lnTo>
                    <a:pt x="16" y="439"/>
                  </a:lnTo>
                  <a:lnTo>
                    <a:pt x="223" y="451"/>
                  </a:lnTo>
                  <a:lnTo>
                    <a:pt x="221" y="710"/>
                  </a:lnTo>
                  <a:close/>
                  <a:moveTo>
                    <a:pt x="223" y="433"/>
                  </a:moveTo>
                  <a:lnTo>
                    <a:pt x="16" y="422"/>
                  </a:lnTo>
                  <a:lnTo>
                    <a:pt x="16" y="375"/>
                  </a:lnTo>
                  <a:lnTo>
                    <a:pt x="223" y="379"/>
                  </a:lnTo>
                  <a:lnTo>
                    <a:pt x="223" y="433"/>
                  </a:lnTo>
                  <a:close/>
                  <a:moveTo>
                    <a:pt x="223" y="361"/>
                  </a:moveTo>
                  <a:lnTo>
                    <a:pt x="16" y="359"/>
                  </a:lnTo>
                  <a:lnTo>
                    <a:pt x="17" y="311"/>
                  </a:lnTo>
                  <a:lnTo>
                    <a:pt x="223" y="308"/>
                  </a:lnTo>
                  <a:lnTo>
                    <a:pt x="223" y="361"/>
                  </a:lnTo>
                  <a:close/>
                  <a:moveTo>
                    <a:pt x="223" y="290"/>
                  </a:moveTo>
                  <a:lnTo>
                    <a:pt x="17" y="295"/>
                  </a:lnTo>
                  <a:lnTo>
                    <a:pt x="17" y="247"/>
                  </a:lnTo>
                  <a:lnTo>
                    <a:pt x="224" y="237"/>
                  </a:lnTo>
                  <a:lnTo>
                    <a:pt x="223" y="290"/>
                  </a:lnTo>
                  <a:close/>
                  <a:moveTo>
                    <a:pt x="224" y="218"/>
                  </a:moveTo>
                  <a:lnTo>
                    <a:pt x="17" y="230"/>
                  </a:lnTo>
                  <a:lnTo>
                    <a:pt x="17" y="183"/>
                  </a:lnTo>
                  <a:lnTo>
                    <a:pt x="224" y="165"/>
                  </a:lnTo>
                  <a:lnTo>
                    <a:pt x="224" y="218"/>
                  </a:lnTo>
                  <a:close/>
                  <a:moveTo>
                    <a:pt x="225" y="147"/>
                  </a:moveTo>
                  <a:lnTo>
                    <a:pt x="18" y="166"/>
                  </a:lnTo>
                  <a:lnTo>
                    <a:pt x="18" y="119"/>
                  </a:lnTo>
                  <a:lnTo>
                    <a:pt x="225" y="94"/>
                  </a:lnTo>
                  <a:lnTo>
                    <a:pt x="225" y="147"/>
                  </a:lnTo>
                  <a:close/>
                  <a:moveTo>
                    <a:pt x="225" y="75"/>
                  </a:moveTo>
                  <a:lnTo>
                    <a:pt x="18" y="102"/>
                  </a:lnTo>
                  <a:lnTo>
                    <a:pt x="18" y="54"/>
                  </a:lnTo>
                  <a:lnTo>
                    <a:pt x="225" y="22"/>
                  </a:lnTo>
                  <a:lnTo>
                    <a:pt x="225" y="75"/>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FFFFFF"/>
                </a:solidFill>
              </a:endParaRPr>
            </a:p>
          </p:txBody>
        </p:sp>
      </p:grpSp>
      <p:sp>
        <p:nvSpPr>
          <p:cNvPr id="116" name="Text Box 14"/>
          <p:cNvSpPr txBox="1">
            <a:spLocks noChangeArrowheads="1"/>
          </p:cNvSpPr>
          <p:nvPr/>
        </p:nvSpPr>
        <p:spPr bwMode="auto">
          <a:xfrm>
            <a:off x="9147205" y="1847846"/>
            <a:ext cx="2499103" cy="1375514"/>
          </a:xfrm>
          <a:prstGeom prst="rect">
            <a:avLst/>
          </a:prstGeom>
          <a:noFill/>
          <a:ln w="9525" algn="ctr">
            <a:noFill/>
            <a:miter lim="800000"/>
            <a:headEnd/>
            <a:tailEnd/>
          </a:ln>
        </p:spPr>
        <p:txBody>
          <a:bodyPr wrap="square" lIns="179238" tIns="143391" rIns="89619" bIns="143391">
            <a:spAutoFit/>
          </a:bodyPr>
          <a:lstStyle/>
          <a:p>
            <a:pPr>
              <a:lnSpc>
                <a:spcPct val="90000"/>
              </a:lnSpc>
            </a:pPr>
            <a:r>
              <a:rPr lang="en-US" sz="3920" spc="-78" dirty="0">
                <a:gradFill>
                  <a:gsLst>
                    <a:gs pos="11667">
                      <a:srgbClr val="505050"/>
                    </a:gs>
                    <a:gs pos="18744">
                      <a:srgbClr val="505050"/>
                    </a:gs>
                  </a:gsLst>
                  <a:lin ang="5400000" scaled="0"/>
                </a:gradFill>
                <a:latin typeface="Segoe UI Light"/>
              </a:rPr>
              <a:t>Bare-metal </a:t>
            </a:r>
            <a:br>
              <a:rPr lang="en-US" sz="3920" spc="-78" dirty="0">
                <a:gradFill>
                  <a:gsLst>
                    <a:gs pos="11667">
                      <a:srgbClr val="505050"/>
                    </a:gs>
                    <a:gs pos="18744">
                      <a:srgbClr val="505050"/>
                    </a:gs>
                  </a:gsLst>
                  <a:lin ang="5400000" scaled="0"/>
                </a:gradFill>
                <a:latin typeface="Segoe UI Light"/>
              </a:rPr>
            </a:br>
            <a:r>
              <a:rPr lang="en-US" sz="3920" spc="-78" dirty="0">
                <a:gradFill>
                  <a:gsLst>
                    <a:gs pos="11667">
                      <a:srgbClr val="505050"/>
                    </a:gs>
                    <a:gs pos="18744">
                      <a:srgbClr val="505050"/>
                    </a:gs>
                  </a:gsLst>
                  <a:lin ang="5400000" scaled="0"/>
                </a:gradFill>
                <a:latin typeface="Segoe UI Light"/>
              </a:rPr>
              <a:t>server</a:t>
            </a:r>
          </a:p>
        </p:txBody>
      </p:sp>
      <p:cxnSp>
        <p:nvCxnSpPr>
          <p:cNvPr id="125" name="Straight Arrow Connector 124"/>
          <p:cNvCxnSpPr>
            <a:endCxn id="143" idx="0"/>
          </p:cNvCxnSpPr>
          <p:nvPr/>
        </p:nvCxnSpPr>
        <p:spPr>
          <a:xfrm flipH="1">
            <a:off x="7878036" y="2999397"/>
            <a:ext cx="3179" cy="465410"/>
          </a:xfrm>
          <a:prstGeom prst="straightConnector1">
            <a:avLst/>
          </a:prstGeom>
          <a:ln w="3175">
            <a:solidFill>
              <a:schemeClr val="bg2"/>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26" name="Oval 68"/>
          <p:cNvSpPr>
            <a:spLocks noChangeArrowheads="1"/>
          </p:cNvSpPr>
          <p:nvPr/>
        </p:nvSpPr>
        <p:spPr bwMode="auto">
          <a:xfrm>
            <a:off x="7581417" y="3063319"/>
            <a:ext cx="239015" cy="238919"/>
          </a:xfrm>
          <a:prstGeom prst="rect">
            <a:avLst/>
          </a:prstGeom>
          <a:solidFill>
            <a:schemeClr val="tx2"/>
          </a:solidFill>
          <a:ln w="9525">
            <a:noFill/>
            <a:round/>
            <a:headEnd/>
            <a:tailEnd/>
          </a:ln>
        </p:spPr>
        <p:txBody>
          <a:bodyPr wrap="none" lIns="91421" tIns="45710" rIns="91421" bIns="45710" anchor="ctr"/>
          <a:lstStyle/>
          <a:p>
            <a:pPr algn="ctr"/>
            <a:r>
              <a:rPr lang="en-US" sz="1372" b="1" dirty="0">
                <a:solidFill>
                  <a:srgbClr val="00188F"/>
                </a:solidFill>
              </a:rPr>
              <a:t>3</a:t>
            </a:r>
          </a:p>
        </p:txBody>
      </p:sp>
      <p:cxnSp>
        <p:nvCxnSpPr>
          <p:cNvPr id="127" name="Straight Arrow Connector 126"/>
          <p:cNvCxnSpPr/>
          <p:nvPr/>
        </p:nvCxnSpPr>
        <p:spPr>
          <a:xfrm>
            <a:off x="8271809" y="4065408"/>
            <a:ext cx="775274" cy="1"/>
          </a:xfrm>
          <a:prstGeom prst="straightConnector1">
            <a:avLst/>
          </a:prstGeom>
          <a:ln w="3175">
            <a:solidFill>
              <a:schemeClr val="bg2"/>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28" name="Oval 68"/>
          <p:cNvSpPr>
            <a:spLocks noChangeArrowheads="1"/>
          </p:cNvSpPr>
          <p:nvPr/>
        </p:nvSpPr>
        <p:spPr bwMode="auto">
          <a:xfrm>
            <a:off x="8541594" y="3945950"/>
            <a:ext cx="239015" cy="238919"/>
          </a:xfrm>
          <a:prstGeom prst="rect">
            <a:avLst/>
          </a:prstGeom>
          <a:solidFill>
            <a:schemeClr val="tx2"/>
          </a:solidFill>
          <a:ln w="9525">
            <a:noFill/>
            <a:round/>
            <a:headEnd/>
            <a:tailEnd/>
          </a:ln>
        </p:spPr>
        <p:txBody>
          <a:bodyPr wrap="none" lIns="91421" tIns="45710" rIns="91421" bIns="45710" anchor="ctr"/>
          <a:lstStyle/>
          <a:p>
            <a:pPr algn="ctr"/>
            <a:r>
              <a:rPr lang="en-US" sz="1372" b="1" dirty="0">
                <a:gradFill>
                  <a:gsLst>
                    <a:gs pos="66972">
                      <a:srgbClr val="00188F"/>
                    </a:gs>
                    <a:gs pos="43000">
                      <a:srgbClr val="00188F"/>
                    </a:gs>
                  </a:gsLst>
                  <a:lin ang="5400000" scaled="0"/>
                </a:gradFill>
              </a:rPr>
              <a:t>1</a:t>
            </a:r>
          </a:p>
        </p:txBody>
      </p:sp>
      <p:cxnSp>
        <p:nvCxnSpPr>
          <p:cNvPr id="129" name="Straight Arrow Connector 128"/>
          <p:cNvCxnSpPr/>
          <p:nvPr/>
        </p:nvCxnSpPr>
        <p:spPr>
          <a:xfrm flipH="1" flipV="1">
            <a:off x="8460561" y="2199029"/>
            <a:ext cx="586522" cy="11830"/>
          </a:xfrm>
          <a:prstGeom prst="straightConnector1">
            <a:avLst/>
          </a:prstGeom>
          <a:ln w="3175">
            <a:solidFill>
              <a:schemeClr val="bg2"/>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a:off x="8277629" y="2639001"/>
            <a:ext cx="769454" cy="0"/>
          </a:xfrm>
          <a:prstGeom prst="straightConnector1">
            <a:avLst/>
          </a:prstGeom>
          <a:ln w="3175">
            <a:solidFill>
              <a:schemeClr val="bg2"/>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31" name="Oval 68"/>
          <p:cNvSpPr>
            <a:spLocks noChangeArrowheads="1"/>
          </p:cNvSpPr>
          <p:nvPr/>
        </p:nvSpPr>
        <p:spPr bwMode="auto">
          <a:xfrm>
            <a:off x="8530480" y="2516949"/>
            <a:ext cx="239015" cy="238919"/>
          </a:xfrm>
          <a:prstGeom prst="rect">
            <a:avLst/>
          </a:prstGeom>
          <a:solidFill>
            <a:schemeClr val="tx2"/>
          </a:solidFill>
          <a:ln w="9525">
            <a:noFill/>
            <a:round/>
            <a:headEnd/>
            <a:tailEnd/>
          </a:ln>
        </p:spPr>
        <p:txBody>
          <a:bodyPr wrap="none" lIns="91421" tIns="45710" rIns="91421" bIns="45710" anchor="ctr"/>
          <a:lstStyle/>
          <a:p>
            <a:pPr algn="ctr"/>
            <a:r>
              <a:rPr lang="en-US" sz="1372" b="1" dirty="0">
                <a:gradFill>
                  <a:gsLst>
                    <a:gs pos="66972">
                      <a:srgbClr val="00188F"/>
                    </a:gs>
                    <a:gs pos="43000">
                      <a:srgbClr val="00188F"/>
                    </a:gs>
                  </a:gsLst>
                  <a:lin ang="5400000" scaled="0"/>
                </a:gradFill>
              </a:rPr>
              <a:t>4</a:t>
            </a:r>
          </a:p>
        </p:txBody>
      </p:sp>
      <p:sp>
        <p:nvSpPr>
          <p:cNvPr id="132" name="Oval 68"/>
          <p:cNvSpPr>
            <a:spLocks noChangeArrowheads="1"/>
          </p:cNvSpPr>
          <p:nvPr/>
        </p:nvSpPr>
        <p:spPr bwMode="auto">
          <a:xfrm>
            <a:off x="11148233" y="3802662"/>
            <a:ext cx="239015" cy="238919"/>
          </a:xfrm>
          <a:prstGeom prst="rect">
            <a:avLst/>
          </a:prstGeom>
          <a:solidFill>
            <a:schemeClr val="tx2"/>
          </a:solidFill>
          <a:ln w="9525">
            <a:noFill/>
            <a:round/>
            <a:headEnd/>
            <a:tailEnd/>
          </a:ln>
        </p:spPr>
        <p:txBody>
          <a:bodyPr wrap="none" lIns="91421" tIns="45710" rIns="91421" bIns="45710" anchor="ctr"/>
          <a:lstStyle/>
          <a:p>
            <a:pPr algn="ctr"/>
            <a:r>
              <a:rPr lang="en-US" sz="1372" b="1" dirty="0">
                <a:solidFill>
                  <a:srgbClr val="00188F"/>
                </a:solidFill>
              </a:rPr>
              <a:t>5</a:t>
            </a:r>
          </a:p>
        </p:txBody>
      </p:sp>
      <p:grpSp>
        <p:nvGrpSpPr>
          <p:cNvPr id="133" name="Group 132"/>
          <p:cNvGrpSpPr/>
          <p:nvPr/>
        </p:nvGrpSpPr>
        <p:grpSpPr>
          <a:xfrm>
            <a:off x="10633726" y="3074488"/>
            <a:ext cx="783292" cy="716593"/>
            <a:chOff x="5690188" y="2800883"/>
            <a:chExt cx="799207" cy="731153"/>
          </a:xfrm>
        </p:grpSpPr>
        <p:sp>
          <p:nvSpPr>
            <p:cNvPr id="134" name="Block Arc 133"/>
            <p:cNvSpPr/>
            <p:nvPr/>
          </p:nvSpPr>
          <p:spPr bwMode="auto">
            <a:xfrm rot="7725774">
              <a:off x="5747914" y="2790556"/>
              <a:ext cx="731153" cy="751808"/>
            </a:xfrm>
            <a:prstGeom prst="blockArc">
              <a:avLst>
                <a:gd name="adj1" fmla="val 4105831"/>
                <a:gd name="adj2" fmla="val 16706539"/>
                <a:gd name="adj3" fmla="val 1167"/>
              </a:avLst>
            </a:prstGeom>
            <a:solidFill>
              <a:schemeClr val="tx1"/>
            </a:solidFill>
            <a:ln>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505050"/>
                    </a:gs>
                    <a:gs pos="10417">
                      <a:srgbClr val="505050"/>
                    </a:gs>
                  </a:gsLst>
                  <a:lin ang="5400000" scaled="0"/>
                </a:gradFill>
              </a:endParaRPr>
            </a:p>
          </p:txBody>
        </p:sp>
        <p:sp>
          <p:nvSpPr>
            <p:cNvPr id="135" name="Isosceles Triangle 134"/>
            <p:cNvSpPr/>
            <p:nvPr/>
          </p:nvSpPr>
          <p:spPr bwMode="auto">
            <a:xfrm rot="700520" flipV="1">
              <a:off x="5690188" y="3003791"/>
              <a:ext cx="149095" cy="136402"/>
            </a:xfrm>
            <a:prstGeom prst="triangle">
              <a:avLst/>
            </a:prstGeom>
            <a:solidFill>
              <a:schemeClr val="tx1"/>
            </a:solidFill>
            <a:ln>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908" fontAlgn="base">
                <a:lnSpc>
                  <a:spcPct val="90000"/>
                </a:lnSpc>
                <a:spcBef>
                  <a:spcPct val="0"/>
                </a:spcBef>
                <a:spcAft>
                  <a:spcPct val="0"/>
                </a:spcAft>
              </a:pPr>
              <a:endParaRPr lang="en-US" sz="1960" spc="-49" dirty="0">
                <a:gradFill>
                  <a:gsLst>
                    <a:gs pos="1250">
                      <a:srgbClr val="505050"/>
                    </a:gs>
                    <a:gs pos="10417">
                      <a:srgbClr val="505050"/>
                    </a:gs>
                  </a:gsLst>
                  <a:lin ang="5400000" scaled="0"/>
                </a:gradFill>
              </a:endParaRPr>
            </a:p>
          </p:txBody>
        </p:sp>
      </p:grpSp>
      <p:cxnSp>
        <p:nvCxnSpPr>
          <p:cNvPr id="136" name="Straight Arrow Connector 135"/>
          <p:cNvCxnSpPr/>
          <p:nvPr/>
        </p:nvCxnSpPr>
        <p:spPr>
          <a:xfrm>
            <a:off x="8271809" y="5613870"/>
            <a:ext cx="775274" cy="1500"/>
          </a:xfrm>
          <a:prstGeom prst="straightConnector1">
            <a:avLst/>
          </a:prstGeom>
          <a:ln w="3175">
            <a:solidFill>
              <a:schemeClr val="bg2"/>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42" name="Text Box 14"/>
          <p:cNvSpPr txBox="1">
            <a:spLocks noChangeArrowheads="1"/>
          </p:cNvSpPr>
          <p:nvPr/>
        </p:nvSpPr>
        <p:spPr bwMode="auto">
          <a:xfrm>
            <a:off x="7295512" y="1851664"/>
            <a:ext cx="1165049" cy="1165049"/>
          </a:xfrm>
          <a:prstGeom prst="rect">
            <a:avLst/>
          </a:prstGeom>
          <a:solidFill>
            <a:schemeClr val="accent5"/>
          </a:solidFill>
          <a:ln w="9525">
            <a:noFill/>
            <a:miter lim="800000"/>
            <a:headEnd/>
            <a:tailEnd/>
          </a:ln>
        </p:spPr>
        <p:txBody>
          <a:bodyPr wrap="square" lIns="179238" tIns="143391" rIns="44810" bIns="44810">
            <a:noAutofit/>
          </a:bodyPr>
          <a:lstStyle>
            <a:defPPr>
              <a:defRPr lang="en-US"/>
            </a:defPPr>
            <a:lvl1pPr>
              <a:defRPr sz="1200">
                <a:gradFill>
                  <a:gsLst>
                    <a:gs pos="8750">
                      <a:schemeClr val="tx1"/>
                    </a:gs>
                    <a:gs pos="25000">
                      <a:schemeClr val="tx1"/>
                    </a:gs>
                  </a:gsLst>
                  <a:lin ang="5400000" scaled="0"/>
                </a:gradFill>
              </a:defRPr>
            </a:lvl1pPr>
          </a:lstStyle>
          <a:p>
            <a:pPr>
              <a:lnSpc>
                <a:spcPct val="90000"/>
              </a:lnSpc>
            </a:pPr>
            <a:r>
              <a:rPr lang="en-US" sz="1372" dirty="0">
                <a:gradFill>
                  <a:gsLst>
                    <a:gs pos="8750">
                      <a:srgbClr val="FFFFFF"/>
                    </a:gs>
                    <a:gs pos="25000">
                      <a:srgbClr val="FFFFFF"/>
                    </a:gs>
                  </a:gsLst>
                  <a:lin ang="5400000" scaled="0"/>
                </a:gradFill>
              </a:rPr>
              <a:t>WDS </a:t>
            </a:r>
            <a:br>
              <a:rPr lang="en-US" sz="1372" dirty="0">
                <a:gradFill>
                  <a:gsLst>
                    <a:gs pos="8750">
                      <a:srgbClr val="FFFFFF"/>
                    </a:gs>
                    <a:gs pos="25000">
                      <a:srgbClr val="FFFFFF"/>
                    </a:gs>
                  </a:gsLst>
                  <a:lin ang="5400000" scaled="0"/>
                </a:gradFill>
              </a:rPr>
            </a:br>
            <a:r>
              <a:rPr lang="en-US" sz="1372" dirty="0">
                <a:gradFill>
                  <a:gsLst>
                    <a:gs pos="8750">
                      <a:srgbClr val="FFFFFF"/>
                    </a:gs>
                    <a:gs pos="25000">
                      <a:srgbClr val="FFFFFF"/>
                    </a:gs>
                  </a:gsLst>
                  <a:lin ang="5400000" scaled="0"/>
                </a:gradFill>
              </a:rPr>
              <a:t>server</a:t>
            </a:r>
          </a:p>
        </p:txBody>
      </p:sp>
      <p:sp>
        <p:nvSpPr>
          <p:cNvPr id="143" name="Text Box 14"/>
          <p:cNvSpPr txBox="1">
            <a:spLocks noChangeArrowheads="1"/>
          </p:cNvSpPr>
          <p:nvPr/>
        </p:nvSpPr>
        <p:spPr bwMode="auto">
          <a:xfrm>
            <a:off x="7295512" y="3464808"/>
            <a:ext cx="1165049" cy="1165049"/>
          </a:xfrm>
          <a:prstGeom prst="rect">
            <a:avLst/>
          </a:prstGeom>
          <a:solidFill>
            <a:schemeClr val="accent5"/>
          </a:solidFill>
          <a:ln w="9525">
            <a:noFill/>
            <a:miter lim="800000"/>
            <a:headEnd/>
            <a:tailEnd/>
          </a:ln>
        </p:spPr>
        <p:txBody>
          <a:bodyPr wrap="square" lIns="179238" tIns="143391" rIns="44810" bIns="44810">
            <a:noAutofit/>
          </a:bodyPr>
          <a:lstStyle>
            <a:defPPr>
              <a:defRPr lang="en-US"/>
            </a:defPPr>
            <a:lvl1pPr>
              <a:defRPr sz="1200">
                <a:gradFill>
                  <a:gsLst>
                    <a:gs pos="8750">
                      <a:schemeClr val="tx1"/>
                    </a:gs>
                    <a:gs pos="25000">
                      <a:schemeClr val="tx1"/>
                    </a:gs>
                  </a:gsLst>
                  <a:lin ang="5400000" scaled="0"/>
                </a:gradFill>
              </a:defRPr>
            </a:lvl1pPr>
          </a:lstStyle>
          <a:p>
            <a:pPr>
              <a:lnSpc>
                <a:spcPct val="90000"/>
              </a:lnSpc>
            </a:pPr>
            <a:r>
              <a:rPr lang="en-US" sz="1372" dirty="0">
                <a:gradFill>
                  <a:gsLst>
                    <a:gs pos="8750">
                      <a:srgbClr val="FFFFFF"/>
                    </a:gs>
                    <a:gs pos="25000">
                      <a:srgbClr val="FFFFFF"/>
                    </a:gs>
                  </a:gsLst>
                  <a:lin ang="5400000" scaled="0"/>
                </a:gradFill>
              </a:rPr>
              <a:t>VMM </a:t>
            </a:r>
            <a:br>
              <a:rPr lang="en-US" sz="1372" dirty="0">
                <a:gradFill>
                  <a:gsLst>
                    <a:gs pos="8750">
                      <a:srgbClr val="FFFFFF"/>
                    </a:gs>
                    <a:gs pos="25000">
                      <a:srgbClr val="FFFFFF"/>
                    </a:gs>
                  </a:gsLst>
                  <a:lin ang="5400000" scaled="0"/>
                </a:gradFill>
              </a:rPr>
            </a:br>
            <a:r>
              <a:rPr lang="en-US" sz="1372" dirty="0">
                <a:gradFill>
                  <a:gsLst>
                    <a:gs pos="8750">
                      <a:srgbClr val="FFFFFF"/>
                    </a:gs>
                    <a:gs pos="25000">
                      <a:srgbClr val="FFFFFF"/>
                    </a:gs>
                  </a:gsLst>
                  <a:lin ang="5400000" scaled="0"/>
                </a:gradFill>
              </a:rPr>
              <a:t>server</a:t>
            </a:r>
          </a:p>
        </p:txBody>
      </p:sp>
      <p:sp>
        <p:nvSpPr>
          <p:cNvPr id="144" name="Text Box 14"/>
          <p:cNvSpPr txBox="1">
            <a:spLocks noChangeArrowheads="1"/>
          </p:cNvSpPr>
          <p:nvPr/>
        </p:nvSpPr>
        <p:spPr bwMode="auto">
          <a:xfrm>
            <a:off x="7295512" y="5031346"/>
            <a:ext cx="1165049" cy="1165049"/>
          </a:xfrm>
          <a:prstGeom prst="rect">
            <a:avLst/>
          </a:prstGeom>
          <a:solidFill>
            <a:schemeClr val="accent5"/>
          </a:solidFill>
          <a:ln w="9525">
            <a:noFill/>
            <a:miter lim="800000"/>
            <a:headEnd/>
            <a:tailEnd/>
          </a:ln>
        </p:spPr>
        <p:txBody>
          <a:bodyPr wrap="square" lIns="179238" tIns="143391" rIns="44810" bIns="44810">
            <a:noAutofit/>
          </a:bodyPr>
          <a:lstStyle>
            <a:defPPr>
              <a:defRPr lang="en-US"/>
            </a:defPPr>
            <a:lvl1pPr>
              <a:defRPr sz="1200">
                <a:gradFill>
                  <a:gsLst>
                    <a:gs pos="8750">
                      <a:schemeClr val="tx1"/>
                    </a:gs>
                    <a:gs pos="25000">
                      <a:schemeClr val="tx1"/>
                    </a:gs>
                  </a:gsLst>
                  <a:lin ang="5400000" scaled="0"/>
                </a:gradFill>
              </a:defRPr>
            </a:lvl1pPr>
          </a:lstStyle>
          <a:p>
            <a:pPr>
              <a:lnSpc>
                <a:spcPct val="90000"/>
              </a:lnSpc>
            </a:pPr>
            <a:r>
              <a:rPr lang="en-US" sz="1372" dirty="0">
                <a:gradFill>
                  <a:gsLst>
                    <a:gs pos="8750">
                      <a:srgbClr val="FFFFFF"/>
                    </a:gs>
                    <a:gs pos="25000">
                      <a:srgbClr val="FFFFFF"/>
                    </a:gs>
                  </a:gsLst>
                  <a:lin ang="5400000" scaled="0"/>
                </a:gradFill>
              </a:rPr>
              <a:t>Library server</a:t>
            </a:r>
          </a:p>
        </p:txBody>
      </p:sp>
      <p:sp>
        <p:nvSpPr>
          <p:cNvPr id="145" name="Oval 68"/>
          <p:cNvSpPr>
            <a:spLocks noChangeArrowheads="1"/>
          </p:cNvSpPr>
          <p:nvPr/>
        </p:nvSpPr>
        <p:spPr bwMode="auto">
          <a:xfrm>
            <a:off x="8694881" y="2081379"/>
            <a:ext cx="239015" cy="238919"/>
          </a:xfrm>
          <a:prstGeom prst="rect">
            <a:avLst/>
          </a:prstGeom>
          <a:solidFill>
            <a:schemeClr val="tx2"/>
          </a:solidFill>
          <a:ln w="9525">
            <a:noFill/>
            <a:round/>
            <a:headEnd/>
            <a:tailEnd/>
          </a:ln>
        </p:spPr>
        <p:txBody>
          <a:bodyPr wrap="none" lIns="91421" tIns="45710" rIns="91421" bIns="45710" anchor="ctr"/>
          <a:lstStyle/>
          <a:p>
            <a:pPr algn="ctr"/>
            <a:r>
              <a:rPr lang="en-US" sz="1372" b="1" dirty="0">
                <a:gradFill>
                  <a:gsLst>
                    <a:gs pos="66972">
                      <a:srgbClr val="00188F"/>
                    </a:gs>
                    <a:gs pos="43000">
                      <a:srgbClr val="00188F"/>
                    </a:gs>
                  </a:gsLst>
                  <a:lin ang="5400000" scaled="0"/>
                </a:gradFill>
              </a:rPr>
              <a:t>2</a:t>
            </a:r>
          </a:p>
        </p:txBody>
      </p:sp>
      <p:sp>
        <p:nvSpPr>
          <p:cNvPr id="146" name="Oval 68"/>
          <p:cNvSpPr>
            <a:spLocks noChangeArrowheads="1"/>
          </p:cNvSpPr>
          <p:nvPr/>
        </p:nvSpPr>
        <p:spPr bwMode="auto">
          <a:xfrm>
            <a:off x="8541769" y="5491813"/>
            <a:ext cx="239015" cy="238919"/>
          </a:xfrm>
          <a:prstGeom prst="rect">
            <a:avLst/>
          </a:prstGeom>
          <a:solidFill>
            <a:schemeClr val="tx2"/>
          </a:solidFill>
          <a:ln w="9525">
            <a:noFill/>
            <a:round/>
            <a:headEnd/>
            <a:tailEnd/>
          </a:ln>
        </p:spPr>
        <p:txBody>
          <a:bodyPr wrap="none" lIns="91421" tIns="45710" rIns="91421" bIns="45710" anchor="ctr"/>
          <a:lstStyle/>
          <a:p>
            <a:pPr algn="ctr"/>
            <a:r>
              <a:rPr lang="en-US" sz="1372" b="1" dirty="0">
                <a:gradFill>
                  <a:gsLst>
                    <a:gs pos="66972">
                      <a:srgbClr val="00188F"/>
                    </a:gs>
                    <a:gs pos="43000">
                      <a:srgbClr val="00188F"/>
                    </a:gs>
                  </a:gsLst>
                  <a:lin ang="5400000" scaled="0"/>
                </a:gradFill>
              </a:rPr>
              <a:t>6</a:t>
            </a:r>
          </a:p>
        </p:txBody>
      </p:sp>
      <p:grpSp>
        <p:nvGrpSpPr>
          <p:cNvPr id="147" name="Group 4"/>
          <p:cNvGrpSpPr>
            <a:grpSpLocks noChangeAspect="1"/>
          </p:cNvGrpSpPr>
          <p:nvPr/>
        </p:nvGrpSpPr>
        <p:grpSpPr bwMode="auto">
          <a:xfrm>
            <a:off x="7408462" y="2434188"/>
            <a:ext cx="245086" cy="486175"/>
            <a:chOff x="3655" y="1795"/>
            <a:chExt cx="368" cy="730"/>
          </a:xfrm>
        </p:grpSpPr>
        <p:sp>
          <p:nvSpPr>
            <p:cNvPr id="148" name="AutoShape 3"/>
            <p:cNvSpPr>
              <a:spLocks noChangeAspect="1" noChangeArrowheads="1" noTextEdit="1"/>
            </p:cNvSpPr>
            <p:nvPr/>
          </p:nvSpPr>
          <p:spPr bwMode="auto">
            <a:xfrm>
              <a:off x="3655" y="1795"/>
              <a:ext cx="368" cy="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FFFFFF"/>
                </a:solidFill>
              </a:endParaRPr>
            </a:p>
          </p:txBody>
        </p:sp>
        <p:sp>
          <p:nvSpPr>
            <p:cNvPr id="149" name="Freeform 5"/>
            <p:cNvSpPr>
              <a:spLocks noEditPoints="1"/>
            </p:cNvSpPr>
            <p:nvPr/>
          </p:nvSpPr>
          <p:spPr bwMode="auto">
            <a:xfrm>
              <a:off x="3655" y="1794"/>
              <a:ext cx="368" cy="732"/>
            </a:xfrm>
            <a:custGeom>
              <a:avLst/>
              <a:gdLst>
                <a:gd name="T0" fmla="*/ 245 w 368"/>
                <a:gd name="T1" fmla="*/ 0 h 732"/>
                <a:gd name="T2" fmla="*/ 2 w 368"/>
                <a:gd name="T3" fmla="*/ 40 h 732"/>
                <a:gd name="T4" fmla="*/ 0 w 368"/>
                <a:gd name="T5" fmla="*/ 685 h 732"/>
                <a:gd name="T6" fmla="*/ 241 w 368"/>
                <a:gd name="T7" fmla="*/ 732 h 732"/>
                <a:gd name="T8" fmla="*/ 364 w 368"/>
                <a:gd name="T9" fmla="*/ 671 h 732"/>
                <a:gd name="T10" fmla="*/ 368 w 368"/>
                <a:gd name="T11" fmla="*/ 53 h 732"/>
                <a:gd name="T12" fmla="*/ 245 w 368"/>
                <a:gd name="T13" fmla="*/ 0 h 732"/>
                <a:gd name="T14" fmla="*/ 221 w 368"/>
                <a:gd name="T15" fmla="*/ 710 h 732"/>
                <a:gd name="T16" fmla="*/ 16 w 368"/>
                <a:gd name="T17" fmla="*/ 672 h 732"/>
                <a:gd name="T18" fmla="*/ 16 w 368"/>
                <a:gd name="T19" fmla="*/ 439 h 732"/>
                <a:gd name="T20" fmla="*/ 223 w 368"/>
                <a:gd name="T21" fmla="*/ 451 h 732"/>
                <a:gd name="T22" fmla="*/ 221 w 368"/>
                <a:gd name="T23" fmla="*/ 710 h 732"/>
                <a:gd name="T24" fmla="*/ 223 w 368"/>
                <a:gd name="T25" fmla="*/ 433 h 732"/>
                <a:gd name="T26" fmla="*/ 16 w 368"/>
                <a:gd name="T27" fmla="*/ 422 h 732"/>
                <a:gd name="T28" fmla="*/ 16 w 368"/>
                <a:gd name="T29" fmla="*/ 375 h 732"/>
                <a:gd name="T30" fmla="*/ 223 w 368"/>
                <a:gd name="T31" fmla="*/ 379 h 732"/>
                <a:gd name="T32" fmla="*/ 223 w 368"/>
                <a:gd name="T33" fmla="*/ 433 h 732"/>
                <a:gd name="T34" fmla="*/ 223 w 368"/>
                <a:gd name="T35" fmla="*/ 361 h 732"/>
                <a:gd name="T36" fmla="*/ 16 w 368"/>
                <a:gd name="T37" fmla="*/ 359 h 732"/>
                <a:gd name="T38" fmla="*/ 17 w 368"/>
                <a:gd name="T39" fmla="*/ 311 h 732"/>
                <a:gd name="T40" fmla="*/ 223 w 368"/>
                <a:gd name="T41" fmla="*/ 308 h 732"/>
                <a:gd name="T42" fmla="*/ 223 w 368"/>
                <a:gd name="T43" fmla="*/ 361 h 732"/>
                <a:gd name="T44" fmla="*/ 223 w 368"/>
                <a:gd name="T45" fmla="*/ 290 h 732"/>
                <a:gd name="T46" fmla="*/ 17 w 368"/>
                <a:gd name="T47" fmla="*/ 295 h 732"/>
                <a:gd name="T48" fmla="*/ 17 w 368"/>
                <a:gd name="T49" fmla="*/ 247 h 732"/>
                <a:gd name="T50" fmla="*/ 224 w 368"/>
                <a:gd name="T51" fmla="*/ 237 h 732"/>
                <a:gd name="T52" fmla="*/ 223 w 368"/>
                <a:gd name="T53" fmla="*/ 290 h 732"/>
                <a:gd name="T54" fmla="*/ 224 w 368"/>
                <a:gd name="T55" fmla="*/ 218 h 732"/>
                <a:gd name="T56" fmla="*/ 17 w 368"/>
                <a:gd name="T57" fmla="*/ 230 h 732"/>
                <a:gd name="T58" fmla="*/ 17 w 368"/>
                <a:gd name="T59" fmla="*/ 183 h 732"/>
                <a:gd name="T60" fmla="*/ 224 w 368"/>
                <a:gd name="T61" fmla="*/ 165 h 732"/>
                <a:gd name="T62" fmla="*/ 224 w 368"/>
                <a:gd name="T63" fmla="*/ 218 h 732"/>
                <a:gd name="T64" fmla="*/ 225 w 368"/>
                <a:gd name="T65" fmla="*/ 147 h 732"/>
                <a:gd name="T66" fmla="*/ 18 w 368"/>
                <a:gd name="T67" fmla="*/ 166 h 732"/>
                <a:gd name="T68" fmla="*/ 18 w 368"/>
                <a:gd name="T69" fmla="*/ 119 h 732"/>
                <a:gd name="T70" fmla="*/ 225 w 368"/>
                <a:gd name="T71" fmla="*/ 94 h 732"/>
                <a:gd name="T72" fmla="*/ 225 w 368"/>
                <a:gd name="T73" fmla="*/ 147 h 732"/>
                <a:gd name="T74" fmla="*/ 225 w 368"/>
                <a:gd name="T75" fmla="*/ 75 h 732"/>
                <a:gd name="T76" fmla="*/ 18 w 368"/>
                <a:gd name="T77" fmla="*/ 102 h 732"/>
                <a:gd name="T78" fmla="*/ 18 w 368"/>
                <a:gd name="T79" fmla="*/ 54 h 732"/>
                <a:gd name="T80" fmla="*/ 225 w 368"/>
                <a:gd name="T81" fmla="*/ 22 h 732"/>
                <a:gd name="T82" fmla="*/ 225 w 368"/>
                <a:gd name="T83" fmla="*/ 75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68" h="732">
                  <a:moveTo>
                    <a:pt x="245" y="0"/>
                  </a:moveTo>
                  <a:lnTo>
                    <a:pt x="2" y="40"/>
                  </a:lnTo>
                  <a:lnTo>
                    <a:pt x="0" y="685"/>
                  </a:lnTo>
                  <a:lnTo>
                    <a:pt x="241" y="732"/>
                  </a:lnTo>
                  <a:lnTo>
                    <a:pt x="364" y="671"/>
                  </a:lnTo>
                  <a:lnTo>
                    <a:pt x="368" y="53"/>
                  </a:lnTo>
                  <a:lnTo>
                    <a:pt x="245" y="0"/>
                  </a:lnTo>
                  <a:close/>
                  <a:moveTo>
                    <a:pt x="221" y="710"/>
                  </a:moveTo>
                  <a:lnTo>
                    <a:pt x="16" y="672"/>
                  </a:lnTo>
                  <a:lnTo>
                    <a:pt x="16" y="439"/>
                  </a:lnTo>
                  <a:lnTo>
                    <a:pt x="223" y="451"/>
                  </a:lnTo>
                  <a:lnTo>
                    <a:pt x="221" y="710"/>
                  </a:lnTo>
                  <a:close/>
                  <a:moveTo>
                    <a:pt x="223" y="433"/>
                  </a:moveTo>
                  <a:lnTo>
                    <a:pt x="16" y="422"/>
                  </a:lnTo>
                  <a:lnTo>
                    <a:pt x="16" y="375"/>
                  </a:lnTo>
                  <a:lnTo>
                    <a:pt x="223" y="379"/>
                  </a:lnTo>
                  <a:lnTo>
                    <a:pt x="223" y="433"/>
                  </a:lnTo>
                  <a:close/>
                  <a:moveTo>
                    <a:pt x="223" y="361"/>
                  </a:moveTo>
                  <a:lnTo>
                    <a:pt x="16" y="359"/>
                  </a:lnTo>
                  <a:lnTo>
                    <a:pt x="17" y="311"/>
                  </a:lnTo>
                  <a:lnTo>
                    <a:pt x="223" y="308"/>
                  </a:lnTo>
                  <a:lnTo>
                    <a:pt x="223" y="361"/>
                  </a:lnTo>
                  <a:close/>
                  <a:moveTo>
                    <a:pt x="223" y="290"/>
                  </a:moveTo>
                  <a:lnTo>
                    <a:pt x="17" y="295"/>
                  </a:lnTo>
                  <a:lnTo>
                    <a:pt x="17" y="247"/>
                  </a:lnTo>
                  <a:lnTo>
                    <a:pt x="224" y="237"/>
                  </a:lnTo>
                  <a:lnTo>
                    <a:pt x="223" y="290"/>
                  </a:lnTo>
                  <a:close/>
                  <a:moveTo>
                    <a:pt x="224" y="218"/>
                  </a:moveTo>
                  <a:lnTo>
                    <a:pt x="17" y="230"/>
                  </a:lnTo>
                  <a:lnTo>
                    <a:pt x="17" y="183"/>
                  </a:lnTo>
                  <a:lnTo>
                    <a:pt x="224" y="165"/>
                  </a:lnTo>
                  <a:lnTo>
                    <a:pt x="224" y="218"/>
                  </a:lnTo>
                  <a:close/>
                  <a:moveTo>
                    <a:pt x="225" y="147"/>
                  </a:moveTo>
                  <a:lnTo>
                    <a:pt x="18" y="166"/>
                  </a:lnTo>
                  <a:lnTo>
                    <a:pt x="18" y="119"/>
                  </a:lnTo>
                  <a:lnTo>
                    <a:pt x="225" y="94"/>
                  </a:lnTo>
                  <a:lnTo>
                    <a:pt x="225" y="147"/>
                  </a:lnTo>
                  <a:close/>
                  <a:moveTo>
                    <a:pt x="225" y="75"/>
                  </a:moveTo>
                  <a:lnTo>
                    <a:pt x="18" y="102"/>
                  </a:lnTo>
                  <a:lnTo>
                    <a:pt x="18" y="54"/>
                  </a:lnTo>
                  <a:lnTo>
                    <a:pt x="225" y="22"/>
                  </a:lnTo>
                  <a:lnTo>
                    <a:pt x="225" y="7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FFFFFF"/>
                </a:solidFill>
              </a:endParaRPr>
            </a:p>
          </p:txBody>
        </p:sp>
      </p:grpSp>
      <p:grpSp>
        <p:nvGrpSpPr>
          <p:cNvPr id="150" name="Group 4"/>
          <p:cNvGrpSpPr>
            <a:grpSpLocks noChangeAspect="1"/>
          </p:cNvGrpSpPr>
          <p:nvPr/>
        </p:nvGrpSpPr>
        <p:grpSpPr bwMode="auto">
          <a:xfrm>
            <a:off x="7408462" y="4048833"/>
            <a:ext cx="245086" cy="486175"/>
            <a:chOff x="3655" y="1795"/>
            <a:chExt cx="368" cy="730"/>
          </a:xfrm>
        </p:grpSpPr>
        <p:sp>
          <p:nvSpPr>
            <p:cNvPr id="151" name="AutoShape 3"/>
            <p:cNvSpPr>
              <a:spLocks noChangeAspect="1" noChangeArrowheads="1" noTextEdit="1"/>
            </p:cNvSpPr>
            <p:nvPr/>
          </p:nvSpPr>
          <p:spPr bwMode="auto">
            <a:xfrm>
              <a:off x="3655" y="1795"/>
              <a:ext cx="368" cy="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FFFFFF"/>
                </a:solidFill>
              </a:endParaRPr>
            </a:p>
          </p:txBody>
        </p:sp>
        <p:sp>
          <p:nvSpPr>
            <p:cNvPr id="152" name="Freeform 5"/>
            <p:cNvSpPr>
              <a:spLocks noEditPoints="1"/>
            </p:cNvSpPr>
            <p:nvPr/>
          </p:nvSpPr>
          <p:spPr bwMode="auto">
            <a:xfrm>
              <a:off x="3655" y="1794"/>
              <a:ext cx="368" cy="732"/>
            </a:xfrm>
            <a:custGeom>
              <a:avLst/>
              <a:gdLst>
                <a:gd name="T0" fmla="*/ 245 w 368"/>
                <a:gd name="T1" fmla="*/ 0 h 732"/>
                <a:gd name="T2" fmla="*/ 2 w 368"/>
                <a:gd name="T3" fmla="*/ 40 h 732"/>
                <a:gd name="T4" fmla="*/ 0 w 368"/>
                <a:gd name="T5" fmla="*/ 685 h 732"/>
                <a:gd name="T6" fmla="*/ 241 w 368"/>
                <a:gd name="T7" fmla="*/ 732 h 732"/>
                <a:gd name="T8" fmla="*/ 364 w 368"/>
                <a:gd name="T9" fmla="*/ 671 h 732"/>
                <a:gd name="T10" fmla="*/ 368 w 368"/>
                <a:gd name="T11" fmla="*/ 53 h 732"/>
                <a:gd name="T12" fmla="*/ 245 w 368"/>
                <a:gd name="T13" fmla="*/ 0 h 732"/>
                <a:gd name="T14" fmla="*/ 221 w 368"/>
                <a:gd name="T15" fmla="*/ 710 h 732"/>
                <a:gd name="T16" fmla="*/ 16 w 368"/>
                <a:gd name="T17" fmla="*/ 672 h 732"/>
                <a:gd name="T18" fmla="*/ 16 w 368"/>
                <a:gd name="T19" fmla="*/ 439 h 732"/>
                <a:gd name="T20" fmla="*/ 223 w 368"/>
                <a:gd name="T21" fmla="*/ 451 h 732"/>
                <a:gd name="T22" fmla="*/ 221 w 368"/>
                <a:gd name="T23" fmla="*/ 710 h 732"/>
                <a:gd name="T24" fmla="*/ 223 w 368"/>
                <a:gd name="T25" fmla="*/ 433 h 732"/>
                <a:gd name="T26" fmla="*/ 16 w 368"/>
                <a:gd name="T27" fmla="*/ 422 h 732"/>
                <a:gd name="T28" fmla="*/ 16 w 368"/>
                <a:gd name="T29" fmla="*/ 375 h 732"/>
                <a:gd name="T30" fmla="*/ 223 w 368"/>
                <a:gd name="T31" fmla="*/ 379 h 732"/>
                <a:gd name="T32" fmla="*/ 223 w 368"/>
                <a:gd name="T33" fmla="*/ 433 h 732"/>
                <a:gd name="T34" fmla="*/ 223 w 368"/>
                <a:gd name="T35" fmla="*/ 361 h 732"/>
                <a:gd name="T36" fmla="*/ 16 w 368"/>
                <a:gd name="T37" fmla="*/ 359 h 732"/>
                <a:gd name="T38" fmla="*/ 17 w 368"/>
                <a:gd name="T39" fmla="*/ 311 h 732"/>
                <a:gd name="T40" fmla="*/ 223 w 368"/>
                <a:gd name="T41" fmla="*/ 308 h 732"/>
                <a:gd name="T42" fmla="*/ 223 w 368"/>
                <a:gd name="T43" fmla="*/ 361 h 732"/>
                <a:gd name="T44" fmla="*/ 223 w 368"/>
                <a:gd name="T45" fmla="*/ 290 h 732"/>
                <a:gd name="T46" fmla="*/ 17 w 368"/>
                <a:gd name="T47" fmla="*/ 295 h 732"/>
                <a:gd name="T48" fmla="*/ 17 w 368"/>
                <a:gd name="T49" fmla="*/ 247 h 732"/>
                <a:gd name="T50" fmla="*/ 224 w 368"/>
                <a:gd name="T51" fmla="*/ 237 h 732"/>
                <a:gd name="T52" fmla="*/ 223 w 368"/>
                <a:gd name="T53" fmla="*/ 290 h 732"/>
                <a:gd name="T54" fmla="*/ 224 w 368"/>
                <a:gd name="T55" fmla="*/ 218 h 732"/>
                <a:gd name="T56" fmla="*/ 17 w 368"/>
                <a:gd name="T57" fmla="*/ 230 h 732"/>
                <a:gd name="T58" fmla="*/ 17 w 368"/>
                <a:gd name="T59" fmla="*/ 183 h 732"/>
                <a:gd name="T60" fmla="*/ 224 w 368"/>
                <a:gd name="T61" fmla="*/ 165 h 732"/>
                <a:gd name="T62" fmla="*/ 224 w 368"/>
                <a:gd name="T63" fmla="*/ 218 h 732"/>
                <a:gd name="T64" fmla="*/ 225 w 368"/>
                <a:gd name="T65" fmla="*/ 147 h 732"/>
                <a:gd name="T66" fmla="*/ 18 w 368"/>
                <a:gd name="T67" fmla="*/ 166 h 732"/>
                <a:gd name="T68" fmla="*/ 18 w 368"/>
                <a:gd name="T69" fmla="*/ 119 h 732"/>
                <a:gd name="T70" fmla="*/ 225 w 368"/>
                <a:gd name="T71" fmla="*/ 94 h 732"/>
                <a:gd name="T72" fmla="*/ 225 w 368"/>
                <a:gd name="T73" fmla="*/ 147 h 732"/>
                <a:gd name="T74" fmla="*/ 225 w 368"/>
                <a:gd name="T75" fmla="*/ 75 h 732"/>
                <a:gd name="T76" fmla="*/ 18 w 368"/>
                <a:gd name="T77" fmla="*/ 102 h 732"/>
                <a:gd name="T78" fmla="*/ 18 w 368"/>
                <a:gd name="T79" fmla="*/ 54 h 732"/>
                <a:gd name="T80" fmla="*/ 225 w 368"/>
                <a:gd name="T81" fmla="*/ 22 h 732"/>
                <a:gd name="T82" fmla="*/ 225 w 368"/>
                <a:gd name="T83" fmla="*/ 75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68" h="732">
                  <a:moveTo>
                    <a:pt x="245" y="0"/>
                  </a:moveTo>
                  <a:lnTo>
                    <a:pt x="2" y="40"/>
                  </a:lnTo>
                  <a:lnTo>
                    <a:pt x="0" y="685"/>
                  </a:lnTo>
                  <a:lnTo>
                    <a:pt x="241" y="732"/>
                  </a:lnTo>
                  <a:lnTo>
                    <a:pt x="364" y="671"/>
                  </a:lnTo>
                  <a:lnTo>
                    <a:pt x="368" y="53"/>
                  </a:lnTo>
                  <a:lnTo>
                    <a:pt x="245" y="0"/>
                  </a:lnTo>
                  <a:close/>
                  <a:moveTo>
                    <a:pt x="221" y="710"/>
                  </a:moveTo>
                  <a:lnTo>
                    <a:pt x="16" y="672"/>
                  </a:lnTo>
                  <a:lnTo>
                    <a:pt x="16" y="439"/>
                  </a:lnTo>
                  <a:lnTo>
                    <a:pt x="223" y="451"/>
                  </a:lnTo>
                  <a:lnTo>
                    <a:pt x="221" y="710"/>
                  </a:lnTo>
                  <a:close/>
                  <a:moveTo>
                    <a:pt x="223" y="433"/>
                  </a:moveTo>
                  <a:lnTo>
                    <a:pt x="16" y="422"/>
                  </a:lnTo>
                  <a:lnTo>
                    <a:pt x="16" y="375"/>
                  </a:lnTo>
                  <a:lnTo>
                    <a:pt x="223" y="379"/>
                  </a:lnTo>
                  <a:lnTo>
                    <a:pt x="223" y="433"/>
                  </a:lnTo>
                  <a:close/>
                  <a:moveTo>
                    <a:pt x="223" y="361"/>
                  </a:moveTo>
                  <a:lnTo>
                    <a:pt x="16" y="359"/>
                  </a:lnTo>
                  <a:lnTo>
                    <a:pt x="17" y="311"/>
                  </a:lnTo>
                  <a:lnTo>
                    <a:pt x="223" y="308"/>
                  </a:lnTo>
                  <a:lnTo>
                    <a:pt x="223" y="361"/>
                  </a:lnTo>
                  <a:close/>
                  <a:moveTo>
                    <a:pt x="223" y="290"/>
                  </a:moveTo>
                  <a:lnTo>
                    <a:pt x="17" y="295"/>
                  </a:lnTo>
                  <a:lnTo>
                    <a:pt x="17" y="247"/>
                  </a:lnTo>
                  <a:lnTo>
                    <a:pt x="224" y="237"/>
                  </a:lnTo>
                  <a:lnTo>
                    <a:pt x="223" y="290"/>
                  </a:lnTo>
                  <a:close/>
                  <a:moveTo>
                    <a:pt x="224" y="218"/>
                  </a:moveTo>
                  <a:lnTo>
                    <a:pt x="17" y="230"/>
                  </a:lnTo>
                  <a:lnTo>
                    <a:pt x="17" y="183"/>
                  </a:lnTo>
                  <a:lnTo>
                    <a:pt x="224" y="165"/>
                  </a:lnTo>
                  <a:lnTo>
                    <a:pt x="224" y="218"/>
                  </a:lnTo>
                  <a:close/>
                  <a:moveTo>
                    <a:pt x="225" y="147"/>
                  </a:moveTo>
                  <a:lnTo>
                    <a:pt x="18" y="166"/>
                  </a:lnTo>
                  <a:lnTo>
                    <a:pt x="18" y="119"/>
                  </a:lnTo>
                  <a:lnTo>
                    <a:pt x="225" y="94"/>
                  </a:lnTo>
                  <a:lnTo>
                    <a:pt x="225" y="147"/>
                  </a:lnTo>
                  <a:close/>
                  <a:moveTo>
                    <a:pt x="225" y="75"/>
                  </a:moveTo>
                  <a:lnTo>
                    <a:pt x="18" y="102"/>
                  </a:lnTo>
                  <a:lnTo>
                    <a:pt x="18" y="54"/>
                  </a:lnTo>
                  <a:lnTo>
                    <a:pt x="225" y="22"/>
                  </a:lnTo>
                  <a:lnTo>
                    <a:pt x="225" y="7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FFFFFF"/>
                </a:solidFill>
              </a:endParaRPr>
            </a:p>
          </p:txBody>
        </p:sp>
      </p:grpSp>
      <p:grpSp>
        <p:nvGrpSpPr>
          <p:cNvPr id="153" name="Group 4"/>
          <p:cNvGrpSpPr>
            <a:grpSpLocks noChangeAspect="1"/>
          </p:cNvGrpSpPr>
          <p:nvPr/>
        </p:nvGrpSpPr>
        <p:grpSpPr bwMode="auto">
          <a:xfrm>
            <a:off x="7388919" y="5615371"/>
            <a:ext cx="245086" cy="486175"/>
            <a:chOff x="3655" y="1795"/>
            <a:chExt cx="368" cy="730"/>
          </a:xfrm>
        </p:grpSpPr>
        <p:sp>
          <p:nvSpPr>
            <p:cNvPr id="154" name="AutoShape 3"/>
            <p:cNvSpPr>
              <a:spLocks noChangeAspect="1" noChangeArrowheads="1" noTextEdit="1"/>
            </p:cNvSpPr>
            <p:nvPr/>
          </p:nvSpPr>
          <p:spPr bwMode="auto">
            <a:xfrm>
              <a:off x="3655" y="1795"/>
              <a:ext cx="368" cy="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FFFFFF"/>
                </a:solidFill>
              </a:endParaRPr>
            </a:p>
          </p:txBody>
        </p:sp>
        <p:sp>
          <p:nvSpPr>
            <p:cNvPr id="155" name="Freeform 5"/>
            <p:cNvSpPr>
              <a:spLocks noEditPoints="1"/>
            </p:cNvSpPr>
            <p:nvPr/>
          </p:nvSpPr>
          <p:spPr bwMode="auto">
            <a:xfrm>
              <a:off x="3655" y="1794"/>
              <a:ext cx="368" cy="732"/>
            </a:xfrm>
            <a:custGeom>
              <a:avLst/>
              <a:gdLst>
                <a:gd name="T0" fmla="*/ 245 w 368"/>
                <a:gd name="T1" fmla="*/ 0 h 732"/>
                <a:gd name="T2" fmla="*/ 2 w 368"/>
                <a:gd name="T3" fmla="*/ 40 h 732"/>
                <a:gd name="T4" fmla="*/ 0 w 368"/>
                <a:gd name="T5" fmla="*/ 685 h 732"/>
                <a:gd name="T6" fmla="*/ 241 w 368"/>
                <a:gd name="T7" fmla="*/ 732 h 732"/>
                <a:gd name="T8" fmla="*/ 364 w 368"/>
                <a:gd name="T9" fmla="*/ 671 h 732"/>
                <a:gd name="T10" fmla="*/ 368 w 368"/>
                <a:gd name="T11" fmla="*/ 53 h 732"/>
                <a:gd name="T12" fmla="*/ 245 w 368"/>
                <a:gd name="T13" fmla="*/ 0 h 732"/>
                <a:gd name="T14" fmla="*/ 221 w 368"/>
                <a:gd name="T15" fmla="*/ 710 h 732"/>
                <a:gd name="T16" fmla="*/ 16 w 368"/>
                <a:gd name="T17" fmla="*/ 672 h 732"/>
                <a:gd name="T18" fmla="*/ 16 w 368"/>
                <a:gd name="T19" fmla="*/ 439 h 732"/>
                <a:gd name="T20" fmla="*/ 223 w 368"/>
                <a:gd name="T21" fmla="*/ 451 h 732"/>
                <a:gd name="T22" fmla="*/ 221 w 368"/>
                <a:gd name="T23" fmla="*/ 710 h 732"/>
                <a:gd name="T24" fmla="*/ 223 w 368"/>
                <a:gd name="T25" fmla="*/ 433 h 732"/>
                <a:gd name="T26" fmla="*/ 16 w 368"/>
                <a:gd name="T27" fmla="*/ 422 h 732"/>
                <a:gd name="T28" fmla="*/ 16 w 368"/>
                <a:gd name="T29" fmla="*/ 375 h 732"/>
                <a:gd name="T30" fmla="*/ 223 w 368"/>
                <a:gd name="T31" fmla="*/ 379 h 732"/>
                <a:gd name="T32" fmla="*/ 223 w 368"/>
                <a:gd name="T33" fmla="*/ 433 h 732"/>
                <a:gd name="T34" fmla="*/ 223 w 368"/>
                <a:gd name="T35" fmla="*/ 361 h 732"/>
                <a:gd name="T36" fmla="*/ 16 w 368"/>
                <a:gd name="T37" fmla="*/ 359 h 732"/>
                <a:gd name="T38" fmla="*/ 17 w 368"/>
                <a:gd name="T39" fmla="*/ 311 h 732"/>
                <a:gd name="T40" fmla="*/ 223 w 368"/>
                <a:gd name="T41" fmla="*/ 308 h 732"/>
                <a:gd name="T42" fmla="*/ 223 w 368"/>
                <a:gd name="T43" fmla="*/ 361 h 732"/>
                <a:gd name="T44" fmla="*/ 223 w 368"/>
                <a:gd name="T45" fmla="*/ 290 h 732"/>
                <a:gd name="T46" fmla="*/ 17 w 368"/>
                <a:gd name="T47" fmla="*/ 295 h 732"/>
                <a:gd name="T48" fmla="*/ 17 w 368"/>
                <a:gd name="T49" fmla="*/ 247 h 732"/>
                <a:gd name="T50" fmla="*/ 224 w 368"/>
                <a:gd name="T51" fmla="*/ 237 h 732"/>
                <a:gd name="T52" fmla="*/ 223 w 368"/>
                <a:gd name="T53" fmla="*/ 290 h 732"/>
                <a:gd name="T54" fmla="*/ 224 w 368"/>
                <a:gd name="T55" fmla="*/ 218 h 732"/>
                <a:gd name="T56" fmla="*/ 17 w 368"/>
                <a:gd name="T57" fmla="*/ 230 h 732"/>
                <a:gd name="T58" fmla="*/ 17 w 368"/>
                <a:gd name="T59" fmla="*/ 183 h 732"/>
                <a:gd name="T60" fmla="*/ 224 w 368"/>
                <a:gd name="T61" fmla="*/ 165 h 732"/>
                <a:gd name="T62" fmla="*/ 224 w 368"/>
                <a:gd name="T63" fmla="*/ 218 h 732"/>
                <a:gd name="T64" fmla="*/ 225 w 368"/>
                <a:gd name="T65" fmla="*/ 147 h 732"/>
                <a:gd name="T66" fmla="*/ 18 w 368"/>
                <a:gd name="T67" fmla="*/ 166 h 732"/>
                <a:gd name="T68" fmla="*/ 18 w 368"/>
                <a:gd name="T69" fmla="*/ 119 h 732"/>
                <a:gd name="T70" fmla="*/ 225 w 368"/>
                <a:gd name="T71" fmla="*/ 94 h 732"/>
                <a:gd name="T72" fmla="*/ 225 w 368"/>
                <a:gd name="T73" fmla="*/ 147 h 732"/>
                <a:gd name="T74" fmla="*/ 225 w 368"/>
                <a:gd name="T75" fmla="*/ 75 h 732"/>
                <a:gd name="T76" fmla="*/ 18 w 368"/>
                <a:gd name="T77" fmla="*/ 102 h 732"/>
                <a:gd name="T78" fmla="*/ 18 w 368"/>
                <a:gd name="T79" fmla="*/ 54 h 732"/>
                <a:gd name="T80" fmla="*/ 225 w 368"/>
                <a:gd name="T81" fmla="*/ 22 h 732"/>
                <a:gd name="T82" fmla="*/ 225 w 368"/>
                <a:gd name="T83" fmla="*/ 75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68" h="732">
                  <a:moveTo>
                    <a:pt x="245" y="0"/>
                  </a:moveTo>
                  <a:lnTo>
                    <a:pt x="2" y="40"/>
                  </a:lnTo>
                  <a:lnTo>
                    <a:pt x="0" y="685"/>
                  </a:lnTo>
                  <a:lnTo>
                    <a:pt x="241" y="732"/>
                  </a:lnTo>
                  <a:lnTo>
                    <a:pt x="364" y="671"/>
                  </a:lnTo>
                  <a:lnTo>
                    <a:pt x="368" y="53"/>
                  </a:lnTo>
                  <a:lnTo>
                    <a:pt x="245" y="0"/>
                  </a:lnTo>
                  <a:close/>
                  <a:moveTo>
                    <a:pt x="221" y="710"/>
                  </a:moveTo>
                  <a:lnTo>
                    <a:pt x="16" y="672"/>
                  </a:lnTo>
                  <a:lnTo>
                    <a:pt x="16" y="439"/>
                  </a:lnTo>
                  <a:lnTo>
                    <a:pt x="223" y="451"/>
                  </a:lnTo>
                  <a:lnTo>
                    <a:pt x="221" y="710"/>
                  </a:lnTo>
                  <a:close/>
                  <a:moveTo>
                    <a:pt x="223" y="433"/>
                  </a:moveTo>
                  <a:lnTo>
                    <a:pt x="16" y="422"/>
                  </a:lnTo>
                  <a:lnTo>
                    <a:pt x="16" y="375"/>
                  </a:lnTo>
                  <a:lnTo>
                    <a:pt x="223" y="379"/>
                  </a:lnTo>
                  <a:lnTo>
                    <a:pt x="223" y="433"/>
                  </a:lnTo>
                  <a:close/>
                  <a:moveTo>
                    <a:pt x="223" y="361"/>
                  </a:moveTo>
                  <a:lnTo>
                    <a:pt x="16" y="359"/>
                  </a:lnTo>
                  <a:lnTo>
                    <a:pt x="17" y="311"/>
                  </a:lnTo>
                  <a:lnTo>
                    <a:pt x="223" y="308"/>
                  </a:lnTo>
                  <a:lnTo>
                    <a:pt x="223" y="361"/>
                  </a:lnTo>
                  <a:close/>
                  <a:moveTo>
                    <a:pt x="223" y="290"/>
                  </a:moveTo>
                  <a:lnTo>
                    <a:pt x="17" y="295"/>
                  </a:lnTo>
                  <a:lnTo>
                    <a:pt x="17" y="247"/>
                  </a:lnTo>
                  <a:lnTo>
                    <a:pt x="224" y="237"/>
                  </a:lnTo>
                  <a:lnTo>
                    <a:pt x="223" y="290"/>
                  </a:lnTo>
                  <a:close/>
                  <a:moveTo>
                    <a:pt x="224" y="218"/>
                  </a:moveTo>
                  <a:lnTo>
                    <a:pt x="17" y="230"/>
                  </a:lnTo>
                  <a:lnTo>
                    <a:pt x="17" y="183"/>
                  </a:lnTo>
                  <a:lnTo>
                    <a:pt x="224" y="165"/>
                  </a:lnTo>
                  <a:lnTo>
                    <a:pt x="224" y="218"/>
                  </a:lnTo>
                  <a:close/>
                  <a:moveTo>
                    <a:pt x="225" y="147"/>
                  </a:moveTo>
                  <a:lnTo>
                    <a:pt x="18" y="166"/>
                  </a:lnTo>
                  <a:lnTo>
                    <a:pt x="18" y="119"/>
                  </a:lnTo>
                  <a:lnTo>
                    <a:pt x="225" y="94"/>
                  </a:lnTo>
                  <a:lnTo>
                    <a:pt x="225" y="147"/>
                  </a:lnTo>
                  <a:close/>
                  <a:moveTo>
                    <a:pt x="225" y="75"/>
                  </a:moveTo>
                  <a:lnTo>
                    <a:pt x="18" y="102"/>
                  </a:lnTo>
                  <a:lnTo>
                    <a:pt x="18" y="54"/>
                  </a:lnTo>
                  <a:lnTo>
                    <a:pt x="225" y="22"/>
                  </a:lnTo>
                  <a:lnTo>
                    <a:pt x="225" y="7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FFFFFF"/>
                </a:solidFill>
              </a:endParaRPr>
            </a:p>
          </p:txBody>
        </p:sp>
      </p:grpSp>
      <p:sp>
        <p:nvSpPr>
          <p:cNvPr id="124" name="Freeform 9"/>
          <p:cNvSpPr>
            <a:spLocks noEditPoints="1"/>
          </p:cNvSpPr>
          <p:nvPr/>
        </p:nvSpPr>
        <p:spPr bwMode="auto">
          <a:xfrm>
            <a:off x="6887695" y="5421718"/>
            <a:ext cx="382748" cy="384304"/>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accent5"/>
          </a:solidFill>
          <a:ln>
            <a:noFill/>
          </a:ln>
        </p:spPr>
        <p:txBody>
          <a:bodyPr vert="horz" wrap="square" lIns="89619" tIns="44810" rIns="89619" bIns="44810" numCol="1" anchor="t" anchorCtr="0" compatLnSpc="1">
            <a:prstTxWarp prst="textNoShape">
              <a:avLst/>
            </a:prstTxWarp>
          </a:bodyPr>
          <a:lstStyle/>
          <a:p>
            <a:pPr defTabSz="896167"/>
            <a:endParaRPr lang="en-US" sz="1764" dirty="0">
              <a:solidFill>
                <a:srgbClr val="FFFFFF"/>
              </a:solidFill>
            </a:endParaRPr>
          </a:p>
        </p:txBody>
      </p:sp>
      <p:sp>
        <p:nvSpPr>
          <p:cNvPr id="53" name="Rectangle 43"/>
          <p:cNvSpPr>
            <a:spLocks noChangeArrowheads="1"/>
          </p:cNvSpPr>
          <p:nvPr/>
        </p:nvSpPr>
        <p:spPr bwMode="auto">
          <a:xfrm>
            <a:off x="9151730" y="1825319"/>
            <a:ext cx="2547911" cy="4371076"/>
          </a:xfrm>
          <a:prstGeom prst="rect">
            <a:avLst/>
          </a:prstGeom>
          <a:noFill/>
          <a:ln w="31750" cap="sq">
            <a:solidFill>
              <a:schemeClr val="bg1"/>
            </a:solidFill>
            <a:miter lim="800000"/>
            <a:headEnd/>
            <a:tailEnd/>
          </a:ln>
        </p:spPr>
        <p:txBody>
          <a:bodyPr wrap="none" lIns="91421" tIns="45710" rIns="91421" bIns="45710" anchor="ctr"/>
          <a:lstStyle/>
          <a:p>
            <a:endParaRPr lang="en-US" sz="1764" dirty="0">
              <a:solidFill>
                <a:srgbClr val="000000"/>
              </a:solidFill>
            </a:endParaRPr>
          </a:p>
        </p:txBody>
      </p:sp>
    </p:spTree>
    <p:extLst>
      <p:ext uri="{BB962C8B-B14F-4D97-AF65-F5344CB8AC3E}">
        <p14:creationId xmlns:p14="http://schemas.microsoft.com/office/powerpoint/2010/main" val="20249941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5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xEl>
                                              <p:pRg st="1" end="1"/>
                                            </p:txEl>
                                          </p:spTgt>
                                        </p:tgtEl>
                                        <p:attrNameLst>
                                          <p:attrName>style.visibility</p:attrName>
                                        </p:attrNameLst>
                                      </p:cBhvr>
                                      <p:to>
                                        <p:strVal val="visible"/>
                                      </p:to>
                                    </p:set>
                                    <p:animEffect transition="in" filter="fade">
                                      <p:cBhvr>
                                        <p:cTn id="12" dur="500"/>
                                        <p:tgtEl>
                                          <p:spTgt spid="27">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127"/>
                                        </p:tgtEl>
                                        <p:attrNameLst>
                                          <p:attrName>style.visibility</p:attrName>
                                        </p:attrNameLst>
                                      </p:cBhvr>
                                      <p:to>
                                        <p:strVal val="visible"/>
                                      </p:to>
                                    </p:set>
                                    <p:animEffect transition="in" filter="wipe(left)">
                                      <p:cBhvr>
                                        <p:cTn id="15" dur="500"/>
                                        <p:tgtEl>
                                          <p:spTgt spid="12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7">
                                            <p:txEl>
                                              <p:pRg st="2" end="2"/>
                                            </p:txEl>
                                          </p:spTgt>
                                        </p:tgtEl>
                                        <p:attrNameLst>
                                          <p:attrName>style.visibility</p:attrName>
                                        </p:attrNameLst>
                                      </p:cBhvr>
                                      <p:to>
                                        <p:strVal val="visible"/>
                                      </p:to>
                                    </p:set>
                                    <p:animEffect transition="in" filter="fade">
                                      <p:cBhvr>
                                        <p:cTn id="23" dur="500"/>
                                        <p:tgtEl>
                                          <p:spTgt spid="27">
                                            <p:txEl>
                                              <p:pRg st="2" end="2"/>
                                            </p:txEl>
                                          </p:spTgt>
                                        </p:tgtEl>
                                      </p:cBhvr>
                                    </p:animEffect>
                                  </p:childTnLst>
                                </p:cTn>
                              </p:par>
                              <p:par>
                                <p:cTn id="24" presetID="22" presetClass="entr" presetSubtype="2" fill="hold" nodeType="withEffect">
                                  <p:stCondLst>
                                    <p:cond delay="0"/>
                                  </p:stCondLst>
                                  <p:childTnLst>
                                    <p:set>
                                      <p:cBhvr>
                                        <p:cTn id="25" dur="1" fill="hold">
                                          <p:stCondLst>
                                            <p:cond delay="0"/>
                                          </p:stCondLst>
                                        </p:cTn>
                                        <p:tgtEl>
                                          <p:spTgt spid="129"/>
                                        </p:tgtEl>
                                        <p:attrNameLst>
                                          <p:attrName>style.visibility</p:attrName>
                                        </p:attrNameLst>
                                      </p:cBhvr>
                                      <p:to>
                                        <p:strVal val="visible"/>
                                      </p:to>
                                    </p:set>
                                    <p:animEffect transition="in" filter="wipe(right)">
                                      <p:cBhvr>
                                        <p:cTn id="26" dur="500"/>
                                        <p:tgtEl>
                                          <p:spTgt spid="12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5"/>
                                        </p:tgtEl>
                                        <p:attrNameLst>
                                          <p:attrName>style.visibility</p:attrName>
                                        </p:attrNameLst>
                                      </p:cBhvr>
                                      <p:to>
                                        <p:strVal val="visible"/>
                                      </p:to>
                                    </p:set>
                                    <p:animEffect transition="in" filter="fade">
                                      <p:cBhvr>
                                        <p:cTn id="29" dur="500"/>
                                        <p:tgtEl>
                                          <p:spTgt spid="14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7">
                                            <p:txEl>
                                              <p:pRg st="3" end="3"/>
                                            </p:txEl>
                                          </p:spTgt>
                                        </p:tgtEl>
                                        <p:attrNameLst>
                                          <p:attrName>style.visibility</p:attrName>
                                        </p:attrNameLst>
                                      </p:cBhvr>
                                      <p:to>
                                        <p:strVal val="visible"/>
                                      </p:to>
                                    </p:set>
                                    <p:animEffect transition="in" filter="fade">
                                      <p:cBhvr>
                                        <p:cTn id="34" dur="500"/>
                                        <p:tgtEl>
                                          <p:spTgt spid="27">
                                            <p:txEl>
                                              <p:pRg st="3" end="3"/>
                                            </p:txEl>
                                          </p:spTgt>
                                        </p:tgtEl>
                                      </p:cBhvr>
                                    </p:animEffect>
                                  </p:childTnLst>
                                </p:cTn>
                              </p:par>
                              <p:par>
                                <p:cTn id="35" presetID="22" presetClass="entr" presetSubtype="1" fill="hold" nodeType="withEffect">
                                  <p:stCondLst>
                                    <p:cond delay="0"/>
                                  </p:stCondLst>
                                  <p:childTnLst>
                                    <p:set>
                                      <p:cBhvr>
                                        <p:cTn id="36" dur="1" fill="hold">
                                          <p:stCondLst>
                                            <p:cond delay="0"/>
                                          </p:stCondLst>
                                        </p:cTn>
                                        <p:tgtEl>
                                          <p:spTgt spid="125"/>
                                        </p:tgtEl>
                                        <p:attrNameLst>
                                          <p:attrName>style.visibility</p:attrName>
                                        </p:attrNameLst>
                                      </p:cBhvr>
                                      <p:to>
                                        <p:strVal val="visible"/>
                                      </p:to>
                                    </p:set>
                                    <p:animEffect transition="in" filter="wipe(up)">
                                      <p:cBhvr>
                                        <p:cTn id="37" dur="500"/>
                                        <p:tgtEl>
                                          <p:spTgt spid="12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6"/>
                                        </p:tgtEl>
                                        <p:attrNameLst>
                                          <p:attrName>style.visibility</p:attrName>
                                        </p:attrNameLst>
                                      </p:cBhvr>
                                      <p:to>
                                        <p:strVal val="visible"/>
                                      </p:to>
                                    </p:set>
                                    <p:animEffect transition="in" filter="fade">
                                      <p:cBhvr>
                                        <p:cTn id="40" dur="500"/>
                                        <p:tgtEl>
                                          <p:spTgt spid="12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7">
                                            <p:txEl>
                                              <p:pRg st="4" end="4"/>
                                            </p:txEl>
                                          </p:spTgt>
                                        </p:tgtEl>
                                        <p:attrNameLst>
                                          <p:attrName>style.visibility</p:attrName>
                                        </p:attrNameLst>
                                      </p:cBhvr>
                                      <p:to>
                                        <p:strVal val="visible"/>
                                      </p:to>
                                    </p:set>
                                    <p:animEffect transition="in" filter="fade">
                                      <p:cBhvr>
                                        <p:cTn id="45" dur="500"/>
                                        <p:tgtEl>
                                          <p:spTgt spid="27">
                                            <p:txEl>
                                              <p:pRg st="4" end="4"/>
                                            </p:txEl>
                                          </p:spTgt>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130"/>
                                        </p:tgtEl>
                                        <p:attrNameLst>
                                          <p:attrName>style.visibility</p:attrName>
                                        </p:attrNameLst>
                                      </p:cBhvr>
                                      <p:to>
                                        <p:strVal val="visible"/>
                                      </p:to>
                                    </p:set>
                                    <p:animEffect transition="in" filter="wipe(left)">
                                      <p:cBhvr>
                                        <p:cTn id="49" dur="500"/>
                                        <p:tgtEl>
                                          <p:spTgt spid="13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1"/>
                                        </p:tgtEl>
                                        <p:attrNameLst>
                                          <p:attrName>style.visibility</p:attrName>
                                        </p:attrNameLst>
                                      </p:cBhvr>
                                      <p:to>
                                        <p:strVal val="visible"/>
                                      </p:to>
                                    </p:set>
                                    <p:animEffect transition="in" filter="fade">
                                      <p:cBhvr>
                                        <p:cTn id="52" dur="500"/>
                                        <p:tgtEl>
                                          <p:spTgt spid="13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7">
                                            <p:txEl>
                                              <p:pRg st="5" end="5"/>
                                            </p:txEl>
                                          </p:spTgt>
                                        </p:tgtEl>
                                        <p:attrNameLst>
                                          <p:attrName>style.visibility</p:attrName>
                                        </p:attrNameLst>
                                      </p:cBhvr>
                                      <p:to>
                                        <p:strVal val="visible"/>
                                      </p:to>
                                    </p:set>
                                    <p:animEffect transition="in" filter="fade">
                                      <p:cBhvr>
                                        <p:cTn id="57" dur="500"/>
                                        <p:tgtEl>
                                          <p:spTgt spid="27">
                                            <p:txEl>
                                              <p:pRg st="5" end="5"/>
                                            </p:txEl>
                                          </p:spTgt>
                                        </p:tgtEl>
                                      </p:cBhvr>
                                    </p:animEffect>
                                  </p:childTnLst>
                                </p:cTn>
                              </p:par>
                            </p:childTnLst>
                          </p:cTn>
                        </p:par>
                        <p:par>
                          <p:cTn id="58" fill="hold">
                            <p:stCondLst>
                              <p:cond delay="500"/>
                            </p:stCondLst>
                            <p:childTnLst>
                              <p:par>
                                <p:cTn id="59" presetID="22" presetClass="entr" presetSubtype="2" fill="hold" nodeType="afterEffect">
                                  <p:stCondLst>
                                    <p:cond delay="0"/>
                                  </p:stCondLst>
                                  <p:childTnLst>
                                    <p:set>
                                      <p:cBhvr>
                                        <p:cTn id="60" dur="1" fill="hold">
                                          <p:stCondLst>
                                            <p:cond delay="0"/>
                                          </p:stCondLst>
                                        </p:cTn>
                                        <p:tgtEl>
                                          <p:spTgt spid="133"/>
                                        </p:tgtEl>
                                        <p:attrNameLst>
                                          <p:attrName>style.visibility</p:attrName>
                                        </p:attrNameLst>
                                      </p:cBhvr>
                                      <p:to>
                                        <p:strVal val="visible"/>
                                      </p:to>
                                    </p:set>
                                    <p:animEffect transition="in" filter="wipe(right)">
                                      <p:cBhvr>
                                        <p:cTn id="61" dur="500"/>
                                        <p:tgtEl>
                                          <p:spTgt spid="13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32"/>
                                        </p:tgtEl>
                                        <p:attrNameLst>
                                          <p:attrName>style.visibility</p:attrName>
                                        </p:attrNameLst>
                                      </p:cBhvr>
                                      <p:to>
                                        <p:strVal val="visible"/>
                                      </p:to>
                                    </p:set>
                                    <p:animEffect transition="in" filter="fade">
                                      <p:cBhvr>
                                        <p:cTn id="64" dur="500"/>
                                        <p:tgtEl>
                                          <p:spTgt spid="132"/>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27">
                                            <p:txEl>
                                              <p:pRg st="6" end="6"/>
                                            </p:txEl>
                                          </p:spTgt>
                                        </p:tgtEl>
                                        <p:attrNameLst>
                                          <p:attrName>style.visibility</p:attrName>
                                        </p:attrNameLst>
                                      </p:cBhvr>
                                      <p:to>
                                        <p:strVal val="visible"/>
                                      </p:to>
                                    </p:set>
                                    <p:animEffect transition="in" filter="fade">
                                      <p:cBhvr>
                                        <p:cTn id="69" dur="500"/>
                                        <p:tgtEl>
                                          <p:spTgt spid="27">
                                            <p:txEl>
                                              <p:pRg st="6" end="6"/>
                                            </p:txEl>
                                          </p:spTgt>
                                        </p:tgtEl>
                                      </p:cBhvr>
                                    </p:animEffect>
                                  </p:childTnLst>
                                </p:cTn>
                              </p:par>
                            </p:childTnLst>
                          </p:cTn>
                        </p:par>
                        <p:par>
                          <p:cTn id="70" fill="hold">
                            <p:stCondLst>
                              <p:cond delay="500"/>
                            </p:stCondLst>
                            <p:childTnLst>
                              <p:par>
                                <p:cTn id="71" presetID="22" presetClass="entr" presetSubtype="8" fill="hold" nodeType="afterEffect">
                                  <p:stCondLst>
                                    <p:cond delay="0"/>
                                  </p:stCondLst>
                                  <p:childTnLst>
                                    <p:set>
                                      <p:cBhvr>
                                        <p:cTn id="72" dur="1" fill="hold">
                                          <p:stCondLst>
                                            <p:cond delay="0"/>
                                          </p:stCondLst>
                                        </p:cTn>
                                        <p:tgtEl>
                                          <p:spTgt spid="136"/>
                                        </p:tgtEl>
                                        <p:attrNameLst>
                                          <p:attrName>style.visibility</p:attrName>
                                        </p:attrNameLst>
                                      </p:cBhvr>
                                      <p:to>
                                        <p:strVal val="visible"/>
                                      </p:to>
                                    </p:set>
                                    <p:animEffect transition="in" filter="wipe(left)">
                                      <p:cBhvr>
                                        <p:cTn id="73" dur="500"/>
                                        <p:tgtEl>
                                          <p:spTgt spid="13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46"/>
                                        </p:tgtEl>
                                        <p:attrNameLst>
                                          <p:attrName>style.visibility</p:attrName>
                                        </p:attrNameLst>
                                      </p:cBhvr>
                                      <p:to>
                                        <p:strVal val="visible"/>
                                      </p:to>
                                    </p:set>
                                    <p:animEffect transition="in" filter="fade">
                                      <p:cBhvr>
                                        <p:cTn id="76" dur="500"/>
                                        <p:tgtEl>
                                          <p:spTgt spid="146"/>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27">
                                            <p:txEl>
                                              <p:pRg st="7" end="7"/>
                                            </p:txEl>
                                          </p:spTgt>
                                        </p:tgtEl>
                                        <p:attrNameLst>
                                          <p:attrName>style.visibility</p:attrName>
                                        </p:attrNameLst>
                                      </p:cBhvr>
                                      <p:to>
                                        <p:strVal val="visible"/>
                                      </p:to>
                                    </p:set>
                                    <p:animEffect transition="in" filter="fade">
                                      <p:cBhvr>
                                        <p:cTn id="81" dur="500"/>
                                        <p:tgtEl>
                                          <p:spTgt spid="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P spid="128" grpId="0" animBg="1"/>
      <p:bldP spid="131" grpId="0" animBg="1"/>
      <p:bldP spid="132" grpId="0" animBg="1"/>
      <p:bldP spid="145" grpId="0" animBg="1"/>
      <p:bldP spid="14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VMware Comparison</a:t>
            </a:r>
          </a:p>
        </p:txBody>
      </p:sp>
      <p:graphicFrame>
        <p:nvGraphicFramePr>
          <p:cNvPr id="4" name="Table 3"/>
          <p:cNvGraphicFramePr>
            <a:graphicFrameLocks noGrp="1"/>
          </p:cNvGraphicFramePr>
          <p:nvPr/>
        </p:nvGraphicFramePr>
        <p:xfrm>
          <a:off x="534987" y="1290189"/>
          <a:ext cx="11160183" cy="1948959"/>
        </p:xfrm>
        <a:graphic>
          <a:graphicData uri="http://schemas.openxmlformats.org/drawingml/2006/table">
            <a:tbl>
              <a:tblPr firstRow="1">
                <a:noFill/>
                <a:tableStyleId>{5C22544A-7EE6-4342-B048-85BDC9FD1C3A}</a:tableStyleId>
              </a:tblPr>
              <a:tblGrid>
                <a:gridCol w="3143867">
                  <a:extLst>
                    <a:ext uri="{9D8B030D-6E8A-4147-A177-3AD203B41FA5}">
                      <a16:colId xmlns:a16="http://schemas.microsoft.com/office/drawing/2014/main" val="20000"/>
                    </a:ext>
                  </a:extLst>
                </a:gridCol>
                <a:gridCol w="4008158">
                  <a:extLst>
                    <a:ext uri="{9D8B030D-6E8A-4147-A177-3AD203B41FA5}">
                      <a16:colId xmlns:a16="http://schemas.microsoft.com/office/drawing/2014/main" val="20001"/>
                    </a:ext>
                  </a:extLst>
                </a:gridCol>
                <a:gridCol w="4008158">
                  <a:extLst>
                    <a:ext uri="{9D8B030D-6E8A-4147-A177-3AD203B41FA5}">
                      <a16:colId xmlns:a16="http://schemas.microsoft.com/office/drawing/2014/main" val="20002"/>
                    </a:ext>
                  </a:extLst>
                </a:gridCol>
              </a:tblGrid>
              <a:tr h="485919">
                <a:tc>
                  <a:txBody>
                    <a:bodyPr/>
                    <a:lstStyle/>
                    <a:p>
                      <a:r>
                        <a:rPr lang="en-US" sz="1600" dirty="0"/>
                        <a:t>Capability</a:t>
                      </a:r>
                    </a:p>
                  </a:txBody>
                  <a:tcPr anchor="ctr"/>
                </a:tc>
                <a:tc>
                  <a:txBody>
                    <a:bodyPr/>
                    <a:lstStyle/>
                    <a:p>
                      <a:pPr algn="ctr"/>
                      <a:r>
                        <a:rPr lang="en-US" sz="1600" dirty="0"/>
                        <a:t>Microsoft</a:t>
                      </a:r>
                    </a:p>
                  </a:txBody>
                  <a:tcPr anchor="ctr"/>
                </a:tc>
                <a:tc>
                  <a:txBody>
                    <a:bodyPr/>
                    <a:lstStyle/>
                    <a:p>
                      <a:pPr algn="ctr"/>
                      <a:r>
                        <a:rPr lang="en-US" sz="1600" dirty="0"/>
                        <a:t>VMware</a:t>
                      </a:r>
                    </a:p>
                  </a:txBody>
                  <a:tcPr anchor="ctr"/>
                </a:tc>
                <a:extLst>
                  <a:ext uri="{0D108BD9-81ED-4DB2-BD59-A6C34878D82A}">
                    <a16:rowId xmlns:a16="http://schemas.microsoft.com/office/drawing/2014/main" val="10000"/>
                  </a:ext>
                </a:extLst>
              </a:tr>
              <a:tr h="291551">
                <a:tc>
                  <a:txBody>
                    <a:bodyPr/>
                    <a:lstStyle/>
                    <a:p>
                      <a:r>
                        <a:rPr lang="en-US" sz="1800" dirty="0"/>
                        <a:t>Deployment from DVD</a:t>
                      </a:r>
                    </a:p>
                  </a:txBody>
                  <a:tcPr anchor="ctr">
                    <a:solidFill>
                      <a:schemeClr val="bg1">
                        <a:lumMod val="90000"/>
                      </a:schemeClr>
                    </a:solidFill>
                  </a:tcPr>
                </a:tc>
                <a:tc>
                  <a:txBody>
                    <a:bodyPr/>
                    <a:lstStyle/>
                    <a:p>
                      <a:pPr algn="ctr"/>
                      <a:r>
                        <a:rPr lang="en-US" sz="1800" b="1" dirty="0">
                          <a:solidFill>
                            <a:schemeClr val="tx1"/>
                          </a:solidFill>
                        </a:rPr>
                        <a:t>Yes</a:t>
                      </a:r>
                    </a:p>
                  </a:txBody>
                  <a:tcPr anchor="ctr"/>
                </a:tc>
                <a:tc>
                  <a:txBody>
                    <a:bodyPr/>
                    <a:lstStyle/>
                    <a:p>
                      <a:pPr algn="ctr"/>
                      <a:r>
                        <a:rPr lang="en-US" sz="1800" b="0" dirty="0">
                          <a:solidFill>
                            <a:schemeClr val="tx1"/>
                          </a:solidFill>
                        </a:rPr>
                        <a:t>Yes</a:t>
                      </a:r>
                    </a:p>
                  </a:txBody>
                  <a:tcPr anchor="ctr"/>
                </a:tc>
                <a:extLst>
                  <a:ext uri="{0D108BD9-81ED-4DB2-BD59-A6C34878D82A}">
                    <a16:rowId xmlns:a16="http://schemas.microsoft.com/office/drawing/2014/main" val="10001"/>
                  </a:ext>
                </a:extLst>
              </a:tr>
              <a:tr h="291551">
                <a:tc>
                  <a:txBody>
                    <a:bodyPr/>
                    <a:lstStyle/>
                    <a:p>
                      <a:r>
                        <a:rPr lang="en-US" sz="1800" dirty="0"/>
                        <a:t>Deployment from USB</a:t>
                      </a:r>
                    </a:p>
                  </a:txBody>
                  <a:tcPr anchor="ctr">
                    <a:solidFill>
                      <a:schemeClr val="bg1">
                        <a:lumMod val="90000"/>
                      </a:schemeClr>
                    </a:solidFill>
                  </a:tcPr>
                </a:tc>
                <a:tc>
                  <a:txBody>
                    <a:bodyPr/>
                    <a:lstStyle/>
                    <a:p>
                      <a:pPr algn="ctr"/>
                      <a:r>
                        <a:rPr lang="en-US" sz="1800" b="1" dirty="0">
                          <a:solidFill>
                            <a:schemeClr val="tx1"/>
                          </a:solidFill>
                        </a:rPr>
                        <a:t>Yes</a:t>
                      </a:r>
                    </a:p>
                  </a:txBody>
                  <a:tcPr anchor="ctr"/>
                </a:tc>
                <a:tc>
                  <a:txBody>
                    <a:bodyPr/>
                    <a:lstStyle/>
                    <a:p>
                      <a:pPr algn="ctr"/>
                      <a:r>
                        <a:rPr lang="en-US" sz="1800" b="0" dirty="0">
                          <a:solidFill>
                            <a:schemeClr val="tx1"/>
                          </a:solidFill>
                        </a:rPr>
                        <a:t>Yes</a:t>
                      </a:r>
                    </a:p>
                  </a:txBody>
                  <a:tcPr anchor="ctr"/>
                </a:tc>
                <a:extLst>
                  <a:ext uri="{0D108BD9-81ED-4DB2-BD59-A6C34878D82A}">
                    <a16:rowId xmlns:a16="http://schemas.microsoft.com/office/drawing/2014/main" val="10002"/>
                  </a:ext>
                </a:extLst>
              </a:tr>
              <a:tr h="291551">
                <a:tc>
                  <a:txBody>
                    <a:bodyPr/>
                    <a:lstStyle/>
                    <a:p>
                      <a:r>
                        <a:rPr lang="en-US" sz="1800" dirty="0"/>
                        <a:t>PXE Deployment - Stateful</a:t>
                      </a:r>
                    </a:p>
                  </a:txBody>
                  <a:tcPr anchor="ctr">
                    <a:solidFill>
                      <a:schemeClr val="bg1">
                        <a:lumMod val="90000"/>
                      </a:schemeClr>
                    </a:solidFill>
                  </a:tcPr>
                </a:tc>
                <a:tc>
                  <a:txBody>
                    <a:bodyPr/>
                    <a:lstStyle/>
                    <a:p>
                      <a:pPr algn="ctr"/>
                      <a:r>
                        <a:rPr lang="en-US" sz="1800" b="1" dirty="0">
                          <a:solidFill>
                            <a:schemeClr val="tx1"/>
                          </a:solidFill>
                        </a:rPr>
                        <a:t>Yes – WDS, MDT, SCCM, SCVMM</a:t>
                      </a:r>
                    </a:p>
                  </a:txBody>
                  <a:tcPr anchor="ctr"/>
                </a:tc>
                <a:tc>
                  <a:txBody>
                    <a:bodyPr/>
                    <a:lstStyle/>
                    <a:p>
                      <a:pPr algn="ctr"/>
                      <a:r>
                        <a:rPr lang="en-US" sz="1800" b="0" kern="1200" dirty="0">
                          <a:solidFill>
                            <a:schemeClr val="tx1"/>
                          </a:solidFill>
                          <a:effectLst/>
                          <a:latin typeface="+mn-lt"/>
                          <a:ea typeface="+mn-ea"/>
                          <a:cs typeface="+mn-cs"/>
                        </a:rPr>
                        <a:t>Yes</a:t>
                      </a:r>
                      <a:r>
                        <a:rPr lang="en-US" sz="1800" b="0" kern="1200" baseline="0" dirty="0">
                          <a:solidFill>
                            <a:schemeClr val="tx1"/>
                          </a:solidFill>
                          <a:effectLst/>
                          <a:latin typeface="+mn-lt"/>
                          <a:ea typeface="+mn-ea"/>
                          <a:cs typeface="+mn-cs"/>
                        </a:rPr>
                        <a:t> – PXE/Auto Deploy</a:t>
                      </a:r>
                      <a:r>
                        <a:rPr lang="en-US" sz="1800" b="0" kern="1200" baseline="30000" dirty="0">
                          <a:solidFill>
                            <a:schemeClr val="tx1"/>
                          </a:solidFill>
                          <a:effectLst/>
                          <a:latin typeface="+mn-lt"/>
                          <a:ea typeface="+mn-ea"/>
                          <a:cs typeface="+mn-cs"/>
                        </a:rPr>
                        <a:t>1</a:t>
                      </a:r>
                    </a:p>
                  </a:txBody>
                  <a:tcPr anchor="ctr"/>
                </a:tc>
                <a:extLst>
                  <a:ext uri="{0D108BD9-81ED-4DB2-BD59-A6C34878D82A}">
                    <a16:rowId xmlns:a16="http://schemas.microsoft.com/office/drawing/2014/main" val="10003"/>
                  </a:ext>
                </a:extLst>
              </a:tr>
              <a:tr h="291551">
                <a:tc>
                  <a:txBody>
                    <a:bodyPr/>
                    <a:lstStyle/>
                    <a:p>
                      <a:r>
                        <a:rPr lang="en-US" sz="1800" dirty="0"/>
                        <a:t>PXE Deployment - Stateless</a:t>
                      </a:r>
                    </a:p>
                  </a:txBody>
                  <a:tcPr anchor="ctr">
                    <a:solidFill>
                      <a:schemeClr val="bg1">
                        <a:lumMod val="90000"/>
                      </a:schemeClr>
                    </a:solidFill>
                  </a:tcPr>
                </a:tc>
                <a:tc>
                  <a:txBody>
                    <a:bodyPr/>
                    <a:lstStyle/>
                    <a:p>
                      <a:pPr algn="ctr"/>
                      <a:r>
                        <a:rPr lang="en-US" sz="1800" b="1" dirty="0">
                          <a:solidFill>
                            <a:schemeClr val="tx1"/>
                          </a:solidFill>
                        </a:rPr>
                        <a:t>No</a:t>
                      </a:r>
                    </a:p>
                  </a:txBody>
                  <a:tcPr anchor="ctr"/>
                </a:tc>
                <a:tc>
                  <a:txBody>
                    <a:bodyPr/>
                    <a:lstStyle/>
                    <a:p>
                      <a:pPr algn="ctr"/>
                      <a:r>
                        <a:rPr lang="en-US" sz="1800" b="0" kern="1200" dirty="0">
                          <a:solidFill>
                            <a:schemeClr val="tx1"/>
                          </a:solidFill>
                          <a:effectLst/>
                          <a:latin typeface="+mn-lt"/>
                          <a:ea typeface="+mn-ea"/>
                          <a:cs typeface="+mn-cs"/>
                        </a:rPr>
                        <a:t>Yes – Auto Deploy</a:t>
                      </a:r>
                    </a:p>
                  </a:txBody>
                  <a:tcPr anchor="ctr"/>
                </a:tc>
                <a:extLst>
                  <a:ext uri="{0D108BD9-81ED-4DB2-BD59-A6C34878D82A}">
                    <a16:rowId xmlns:a16="http://schemas.microsoft.com/office/drawing/2014/main" val="10004"/>
                  </a:ext>
                </a:extLst>
              </a:tr>
            </a:tbl>
          </a:graphicData>
        </a:graphic>
      </p:graphicFrame>
      <p:sp>
        <p:nvSpPr>
          <p:cNvPr id="6" name="TextBox 5"/>
          <p:cNvSpPr txBox="1"/>
          <p:nvPr/>
        </p:nvSpPr>
        <p:spPr>
          <a:xfrm>
            <a:off x="550446" y="3486781"/>
            <a:ext cx="11089521" cy="166199"/>
          </a:xfrm>
          <a:prstGeom prst="rect">
            <a:avLst/>
          </a:prstGeom>
          <a:noFill/>
        </p:spPr>
        <p:txBody>
          <a:bodyPr wrap="square" lIns="0" tIns="0" rIns="0" bIns="0" rtlCol="0">
            <a:spAutoFit/>
          </a:bodyPr>
          <a:lstStyle/>
          <a:p>
            <a:pPr marL="457200" indent="-457200" defTabSz="914363">
              <a:lnSpc>
                <a:spcPct val="90000"/>
              </a:lnSpc>
              <a:buFont typeface="+mj-lt"/>
              <a:buAutoNum type="arabicPeriod"/>
            </a:pPr>
            <a:r>
              <a:rPr lang="en-US" sz="1200" spc="-50" dirty="0">
                <a:gradFill>
                  <a:gsLst>
                    <a:gs pos="2917">
                      <a:srgbClr val="505050"/>
                    </a:gs>
                    <a:gs pos="30000">
                      <a:srgbClr val="505050"/>
                    </a:gs>
                  </a:gsLst>
                  <a:lin ang="5400000" scaled="0"/>
                </a:gradFill>
              </a:rPr>
              <a:t>A Stateful option for Auto Deploy was introduced in vSphere 5.1 after previously only providing a stateless, in-memory version in 5.0.</a:t>
            </a:r>
          </a:p>
        </p:txBody>
      </p:sp>
    </p:spTree>
    <p:extLst>
      <p:ext uri="{BB962C8B-B14F-4D97-AF65-F5344CB8AC3E}">
        <p14:creationId xmlns:p14="http://schemas.microsoft.com/office/powerpoint/2010/main" val="3150853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C48906-3E27-1B84-7367-A0AC85D153BC}"/>
              </a:ext>
            </a:extLst>
          </p:cNvPr>
          <p:cNvSpPr>
            <a:spLocks noGrp="1"/>
          </p:cNvSpPr>
          <p:nvPr>
            <p:ph type="title"/>
          </p:nvPr>
        </p:nvSpPr>
        <p:spPr/>
        <p:txBody>
          <a:bodyPr/>
          <a:lstStyle/>
          <a:p>
            <a:r>
              <a:rPr lang="es-PE" dirty="0"/>
              <a:t>Introduction to vSphere Components</a:t>
            </a:r>
          </a:p>
        </p:txBody>
      </p:sp>
      <p:sp>
        <p:nvSpPr>
          <p:cNvPr id="3" name="Marcador de texto 2">
            <a:extLst>
              <a:ext uri="{FF2B5EF4-FFF2-40B4-BE49-F238E27FC236}">
                <a16:creationId xmlns:a16="http://schemas.microsoft.com/office/drawing/2014/main" id="{87054365-5F0D-0DA0-4F07-36DBA707591E}"/>
              </a:ext>
            </a:extLst>
          </p:cNvPr>
          <p:cNvSpPr>
            <a:spLocks noGrp="1"/>
          </p:cNvSpPr>
          <p:nvPr>
            <p:ph type="body" sz="quarter" idx="10"/>
          </p:nvPr>
        </p:nvSpPr>
        <p:spPr>
          <a:xfrm>
            <a:off x="519248" y="1447799"/>
            <a:ext cx="11151917" cy="4776692"/>
          </a:xfrm>
        </p:spPr>
        <p:txBody>
          <a:bodyPr/>
          <a:lstStyle/>
          <a:p>
            <a:r>
              <a:rPr lang="es-PE" sz="3200" dirty="0"/>
              <a:t>1. ESXi (vSphere Hypervisor)</a:t>
            </a:r>
          </a:p>
          <a:p>
            <a:r>
              <a:rPr lang="es-PE" sz="3200" dirty="0"/>
              <a:t>2. vCenter Server</a:t>
            </a:r>
          </a:p>
          <a:p>
            <a:r>
              <a:rPr lang="es-PE" sz="3200" dirty="0"/>
              <a:t>3. vSphere Client</a:t>
            </a:r>
          </a:p>
          <a:p>
            <a:r>
              <a:rPr lang="en-US" sz="3200" dirty="0"/>
              <a:t>4. VMFS (Virtual Machine File System)</a:t>
            </a:r>
            <a:endParaRPr lang="es-PE" sz="3200" dirty="0"/>
          </a:p>
          <a:p>
            <a:r>
              <a:rPr lang="es-PE" sz="3200" dirty="0"/>
              <a:t>5. vMotion</a:t>
            </a:r>
          </a:p>
          <a:p>
            <a:r>
              <a:rPr lang="en-US" sz="3200" dirty="0"/>
              <a:t>6. vSphere Distributed Resource Scheduler (DRS)</a:t>
            </a:r>
            <a:endParaRPr lang="es-PE" sz="3200" dirty="0"/>
          </a:p>
          <a:p>
            <a:r>
              <a:rPr lang="en-US" sz="3200" dirty="0"/>
              <a:t>7. vSphere High Availability (HA)</a:t>
            </a:r>
            <a:endParaRPr lang="es-PE" sz="3200" dirty="0"/>
          </a:p>
          <a:p>
            <a:r>
              <a:rPr lang="en-US" sz="3200" dirty="0"/>
              <a:t>8. vSphere Distributed Switch (</a:t>
            </a:r>
            <a:r>
              <a:rPr lang="en-US" sz="3200" dirty="0" err="1"/>
              <a:t>vDS</a:t>
            </a:r>
            <a:r>
              <a:rPr lang="en-US" sz="3200" dirty="0"/>
              <a:t>)</a:t>
            </a:r>
            <a:endParaRPr lang="es-PE" sz="3200" dirty="0"/>
          </a:p>
          <a:p>
            <a:r>
              <a:rPr lang="es-PE" sz="3200" dirty="0"/>
              <a:t>9. vSAN (Virtual SAN)</a:t>
            </a:r>
          </a:p>
        </p:txBody>
      </p:sp>
    </p:spTree>
    <p:extLst>
      <p:ext uri="{BB962C8B-B14F-4D97-AF65-F5344CB8AC3E}">
        <p14:creationId xmlns:p14="http://schemas.microsoft.com/office/powerpoint/2010/main" val="288574278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692A5E-2566-C234-81B1-5CB0EE6BC814}"/>
              </a:ext>
            </a:extLst>
          </p:cNvPr>
          <p:cNvSpPr>
            <a:spLocks noGrp="1"/>
          </p:cNvSpPr>
          <p:nvPr>
            <p:ph type="title"/>
          </p:nvPr>
        </p:nvSpPr>
        <p:spPr/>
        <p:txBody>
          <a:bodyPr/>
          <a:lstStyle/>
          <a:p>
            <a:r>
              <a:rPr lang="es-ES" dirty="0"/>
              <a:t>Introduce to vSphere Components</a:t>
            </a:r>
            <a:endParaRPr lang="es-PE" dirty="0"/>
          </a:p>
        </p:txBody>
      </p:sp>
      <p:pic>
        <p:nvPicPr>
          <p:cNvPr id="5" name="Imagen 4">
            <a:extLst>
              <a:ext uri="{FF2B5EF4-FFF2-40B4-BE49-F238E27FC236}">
                <a16:creationId xmlns:a16="http://schemas.microsoft.com/office/drawing/2014/main" id="{2CCC5F05-5BD2-263C-3D81-9BA320BE3DFE}"/>
              </a:ext>
            </a:extLst>
          </p:cNvPr>
          <p:cNvPicPr>
            <a:picLocks noChangeAspect="1"/>
          </p:cNvPicPr>
          <p:nvPr/>
        </p:nvPicPr>
        <p:blipFill>
          <a:blip r:embed="rId3"/>
          <a:stretch>
            <a:fillRect/>
          </a:stretch>
        </p:blipFill>
        <p:spPr>
          <a:xfrm>
            <a:off x="451499" y="1328702"/>
            <a:ext cx="7244205" cy="5163538"/>
          </a:xfrm>
          <a:prstGeom prst="rect">
            <a:avLst/>
          </a:prstGeom>
        </p:spPr>
      </p:pic>
      <p:sp>
        <p:nvSpPr>
          <p:cNvPr id="6" name="AutoShape 4" descr="vCenter">
            <a:extLst>
              <a:ext uri="{FF2B5EF4-FFF2-40B4-BE49-F238E27FC236}">
                <a16:creationId xmlns:a16="http://schemas.microsoft.com/office/drawing/2014/main" id="{BC23D641-6228-CE11-6463-68742FE75FC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8" name="Imagen 7">
            <a:extLst>
              <a:ext uri="{FF2B5EF4-FFF2-40B4-BE49-F238E27FC236}">
                <a16:creationId xmlns:a16="http://schemas.microsoft.com/office/drawing/2014/main" id="{DB0D2202-EE12-BD6B-FCC5-5615299F3DA2}"/>
              </a:ext>
            </a:extLst>
          </p:cNvPr>
          <p:cNvPicPr>
            <a:picLocks noChangeAspect="1"/>
          </p:cNvPicPr>
          <p:nvPr/>
        </p:nvPicPr>
        <p:blipFill>
          <a:blip r:embed="rId4"/>
          <a:stretch>
            <a:fillRect/>
          </a:stretch>
        </p:blipFill>
        <p:spPr>
          <a:xfrm>
            <a:off x="7695704" y="1371600"/>
            <a:ext cx="4160371" cy="2347877"/>
          </a:xfrm>
          <a:prstGeom prst="rect">
            <a:avLst/>
          </a:prstGeom>
        </p:spPr>
      </p:pic>
    </p:spTree>
    <p:extLst>
      <p:ext uri="{BB962C8B-B14F-4D97-AF65-F5344CB8AC3E}">
        <p14:creationId xmlns:p14="http://schemas.microsoft.com/office/powerpoint/2010/main" val="127504946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793506-63D2-AB8F-38D0-E4DA271D90EB}"/>
              </a:ext>
            </a:extLst>
          </p:cNvPr>
          <p:cNvSpPr>
            <a:spLocks noGrp="1"/>
          </p:cNvSpPr>
          <p:nvPr>
            <p:ph type="title"/>
          </p:nvPr>
        </p:nvSpPr>
        <p:spPr/>
        <p:txBody>
          <a:bodyPr/>
          <a:lstStyle/>
          <a:p>
            <a:r>
              <a:rPr lang="es-ES" dirty="0"/>
              <a:t>Lab</a:t>
            </a:r>
            <a:endParaRPr lang="es-PE" dirty="0"/>
          </a:p>
        </p:txBody>
      </p:sp>
      <p:sp>
        <p:nvSpPr>
          <p:cNvPr id="3" name="Marcador de texto 2">
            <a:extLst>
              <a:ext uri="{FF2B5EF4-FFF2-40B4-BE49-F238E27FC236}">
                <a16:creationId xmlns:a16="http://schemas.microsoft.com/office/drawing/2014/main" id="{B5F1A70D-A5A3-BDA8-B3E5-9CB8488E19C4}"/>
              </a:ext>
            </a:extLst>
          </p:cNvPr>
          <p:cNvSpPr>
            <a:spLocks noGrp="1"/>
          </p:cNvSpPr>
          <p:nvPr>
            <p:ph type="body" sz="quarter" idx="10"/>
          </p:nvPr>
        </p:nvSpPr>
        <p:spPr>
          <a:xfrm>
            <a:off x="519248" y="1447799"/>
            <a:ext cx="11151917" cy="553998"/>
          </a:xfrm>
        </p:spPr>
        <p:txBody>
          <a:bodyPr/>
          <a:lstStyle/>
          <a:p>
            <a:r>
              <a:rPr lang="es-ES" dirty="0"/>
              <a:t>Quiz 1</a:t>
            </a:r>
            <a:endParaRPr lang="es-PE" dirty="0"/>
          </a:p>
        </p:txBody>
      </p:sp>
    </p:spTree>
    <p:extLst>
      <p:ext uri="{BB962C8B-B14F-4D97-AF65-F5344CB8AC3E}">
        <p14:creationId xmlns:p14="http://schemas.microsoft.com/office/powerpoint/2010/main" val="357309601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graphicFrame>
        <p:nvGraphicFramePr>
          <p:cNvPr id="5" name="Table 4"/>
          <p:cNvGraphicFramePr>
            <a:graphicFrameLocks noGrp="1"/>
          </p:cNvGraphicFramePr>
          <p:nvPr>
            <p:extLst>
              <p:ext uri="{D42A27DB-BD31-4B8C-83A1-F6EECF244321}">
                <p14:modId xmlns:p14="http://schemas.microsoft.com/office/powerpoint/2010/main" val="849368680"/>
              </p:ext>
            </p:extLst>
          </p:nvPr>
        </p:nvGraphicFramePr>
        <p:xfrm>
          <a:off x="448524" y="1025280"/>
          <a:ext cx="11019128" cy="3098172"/>
        </p:xfrm>
        <a:graphic>
          <a:graphicData uri="http://schemas.openxmlformats.org/drawingml/2006/table">
            <a:tbl>
              <a:tblPr firstRow="1">
                <a:noFill/>
                <a:tableStyleId>{5C22544A-7EE6-4342-B048-85BDC9FD1C3A}</a:tableStyleId>
              </a:tblPr>
              <a:tblGrid>
                <a:gridCol w="1498610">
                  <a:extLst>
                    <a:ext uri="{9D8B030D-6E8A-4147-A177-3AD203B41FA5}">
                      <a16:colId xmlns:a16="http://schemas.microsoft.com/office/drawing/2014/main" val="20000"/>
                    </a:ext>
                  </a:extLst>
                </a:gridCol>
                <a:gridCol w="9520518">
                  <a:extLst>
                    <a:ext uri="{9D8B030D-6E8A-4147-A177-3AD203B41FA5}">
                      <a16:colId xmlns:a16="http://schemas.microsoft.com/office/drawing/2014/main" val="20001"/>
                    </a:ext>
                  </a:extLst>
                </a:gridCol>
              </a:tblGrid>
              <a:tr h="358570">
                <a:tc>
                  <a:txBody>
                    <a:bodyPr/>
                    <a:lstStyle/>
                    <a:p>
                      <a:pPr algn="ctr"/>
                      <a:r>
                        <a:rPr lang="en-US" sz="2800" b="0" dirty="0">
                          <a:latin typeface="+mj-lt"/>
                        </a:rPr>
                        <a:t>Module</a:t>
                      </a:r>
                    </a:p>
                  </a:txBody>
                  <a:tcPr marL="89642" marR="89642" marT="44821" marB="44821" anchor="ctr"/>
                </a:tc>
                <a:tc>
                  <a:txBody>
                    <a:bodyPr/>
                    <a:lstStyle/>
                    <a:p>
                      <a:pPr algn="l"/>
                      <a:r>
                        <a:rPr lang="en-US" sz="2800" b="0" dirty="0">
                          <a:latin typeface="+mj-lt"/>
                        </a:rPr>
                        <a:t>Title</a:t>
                      </a:r>
                    </a:p>
                  </a:txBody>
                  <a:tcPr marL="89642" marR="89642" marT="44821" marB="44821" anchor="ctr"/>
                </a:tc>
                <a:extLst>
                  <a:ext uri="{0D108BD9-81ED-4DB2-BD59-A6C34878D82A}">
                    <a16:rowId xmlns:a16="http://schemas.microsoft.com/office/drawing/2014/main" val="10000"/>
                  </a:ext>
                </a:extLst>
              </a:tr>
              <a:tr h="358570">
                <a:tc>
                  <a:txBody>
                    <a:bodyPr/>
                    <a:lstStyle/>
                    <a:p>
                      <a:pPr marL="0" indent="0" algn="l">
                        <a:buFont typeface="+mj-lt"/>
                        <a:buNone/>
                      </a:pPr>
                      <a:r>
                        <a:rPr lang="en-US" sz="2800" b="0" baseline="0" dirty="0">
                          <a:latin typeface="+mj-lt"/>
                        </a:rPr>
                        <a:t>1</a:t>
                      </a:r>
                    </a:p>
                  </a:txBody>
                  <a:tcPr marL="89642" marR="89642" marT="44821" marB="44821" anchor="ctr">
                    <a:solidFill>
                      <a:schemeClr val="bg1">
                        <a:lumMod val="90000"/>
                      </a:schemeClr>
                    </a:solidFill>
                  </a:tcPr>
                </a:tc>
                <a:tc>
                  <a:txBody>
                    <a:bodyPr/>
                    <a:lstStyle/>
                    <a:p>
                      <a:pPr algn="l"/>
                      <a:r>
                        <a:rPr lang="en-US" sz="2800" b="0" baseline="0" dirty="0">
                          <a:solidFill>
                            <a:schemeClr val="tx1"/>
                          </a:solidFill>
                          <a:latin typeface="+mj-lt"/>
                        </a:rPr>
                        <a:t>Introduction to Virtualization Technologies</a:t>
                      </a:r>
                    </a:p>
                  </a:txBody>
                  <a:tcPr marL="89642" marR="89642" marT="44821" marB="44821" anchor="ctr"/>
                </a:tc>
                <a:extLst>
                  <a:ext uri="{0D108BD9-81ED-4DB2-BD59-A6C34878D82A}">
                    <a16:rowId xmlns:a16="http://schemas.microsoft.com/office/drawing/2014/main" val="10001"/>
                  </a:ext>
                </a:extLst>
              </a:tr>
              <a:tr h="358570">
                <a:tc>
                  <a:txBody>
                    <a:bodyPr/>
                    <a:lstStyle/>
                    <a:p>
                      <a:pPr marL="0" indent="0" algn="l">
                        <a:buFont typeface="+mj-lt"/>
                        <a:buNone/>
                      </a:pPr>
                      <a:r>
                        <a:rPr lang="en-US" sz="2800" b="0" baseline="0" dirty="0">
                          <a:latin typeface="+mj-lt"/>
                        </a:rPr>
                        <a:t>2</a:t>
                      </a:r>
                    </a:p>
                  </a:txBody>
                  <a:tcPr marL="89642" marR="89642" marT="44821" marB="44821" anchor="ctr">
                    <a:solidFill>
                      <a:schemeClr val="bg1">
                        <a:lumMod val="90000"/>
                      </a:schemeClr>
                    </a:solidFill>
                  </a:tcPr>
                </a:tc>
                <a:tc>
                  <a:txBody>
                    <a:bodyPr/>
                    <a:lstStyle/>
                    <a:p>
                      <a:pPr algn="l"/>
                      <a:r>
                        <a:rPr lang="en-US" sz="2800" b="0" baseline="0" dirty="0">
                          <a:solidFill>
                            <a:schemeClr val="tx1"/>
                          </a:solidFill>
                          <a:latin typeface="+mj-lt"/>
                        </a:rPr>
                        <a:t>Introduction to VMware Virtualization</a:t>
                      </a:r>
                    </a:p>
                  </a:txBody>
                  <a:tcPr marL="89642" marR="89642" marT="44821" marB="44821" anchor="ctr"/>
                </a:tc>
                <a:extLst>
                  <a:ext uri="{0D108BD9-81ED-4DB2-BD59-A6C34878D82A}">
                    <a16:rowId xmlns:a16="http://schemas.microsoft.com/office/drawing/2014/main" val="10002"/>
                  </a:ext>
                </a:extLst>
              </a:tr>
              <a:tr h="358570">
                <a:tc>
                  <a:txBody>
                    <a:bodyPr/>
                    <a:lstStyle/>
                    <a:p>
                      <a:pPr marL="0" indent="0" algn="l">
                        <a:buFont typeface="+mj-lt"/>
                        <a:buNone/>
                      </a:pPr>
                      <a:r>
                        <a:rPr lang="en-US" sz="2800" b="0" baseline="0" dirty="0">
                          <a:latin typeface="+mj-lt"/>
                        </a:rPr>
                        <a:t>3</a:t>
                      </a:r>
                    </a:p>
                  </a:txBody>
                  <a:tcPr marL="89642" marR="89642" marT="44821" marB="44821" anchor="ctr">
                    <a:solidFill>
                      <a:schemeClr val="bg1">
                        <a:lumMod val="90000"/>
                      </a:schemeClr>
                    </a:solidFill>
                  </a:tcPr>
                </a:tc>
                <a:tc>
                  <a:txBody>
                    <a:bodyPr/>
                    <a:lstStyle/>
                    <a:p>
                      <a:pPr marL="0" marR="0" indent="0" algn="l" defTabSz="914448" rtl="0" eaLnBrk="1" fontAlgn="auto" latinLnBrk="0" hangingPunct="1">
                        <a:lnSpc>
                          <a:spcPct val="100000"/>
                        </a:lnSpc>
                        <a:spcBef>
                          <a:spcPts val="0"/>
                        </a:spcBef>
                        <a:spcAft>
                          <a:spcPts val="0"/>
                        </a:spcAft>
                        <a:buClrTx/>
                        <a:buSzTx/>
                        <a:buFontTx/>
                        <a:buNone/>
                        <a:tabLst/>
                        <a:defRPr/>
                      </a:pPr>
                      <a:r>
                        <a:rPr lang="en-US" sz="2800" b="0" baseline="0" dirty="0">
                          <a:solidFill>
                            <a:schemeClr val="tx1"/>
                          </a:solidFill>
                          <a:latin typeface="+mj-lt"/>
                        </a:rPr>
                        <a:t>VMware ESX and ESXi (ESX/ESXi 4.1)</a:t>
                      </a:r>
                    </a:p>
                  </a:txBody>
                  <a:tcPr marL="89642" marR="89642" marT="44821" marB="44821" anchor="ctr"/>
                </a:tc>
                <a:extLst>
                  <a:ext uri="{0D108BD9-81ED-4DB2-BD59-A6C34878D82A}">
                    <a16:rowId xmlns:a16="http://schemas.microsoft.com/office/drawing/2014/main" val="10003"/>
                  </a:ext>
                </a:extLst>
              </a:tr>
              <a:tr h="358570">
                <a:tc>
                  <a:txBody>
                    <a:bodyPr/>
                    <a:lstStyle/>
                    <a:p>
                      <a:pPr marL="0" indent="0" algn="l">
                        <a:buFont typeface="+mj-lt"/>
                        <a:buNone/>
                      </a:pPr>
                      <a:r>
                        <a:rPr lang="en-US" sz="2800" b="0" baseline="0" dirty="0">
                          <a:latin typeface="+mj-lt"/>
                        </a:rPr>
                        <a:t>4</a:t>
                      </a:r>
                    </a:p>
                  </a:txBody>
                  <a:tcPr marL="89642" marR="89642" marT="44821" marB="44821" anchor="ctr">
                    <a:solidFill>
                      <a:schemeClr val="bg1">
                        <a:lumMod val="90000"/>
                      </a:schemeClr>
                    </a:solidFill>
                  </a:tcPr>
                </a:tc>
                <a:tc>
                  <a:txBody>
                    <a:bodyPr/>
                    <a:lstStyle/>
                    <a:p>
                      <a:r>
                        <a:rPr lang="en-US" sz="2800" b="0" dirty="0">
                          <a:latin typeface="+mj-lt"/>
                        </a:rPr>
                        <a:t>VMware vCenter Server</a:t>
                      </a:r>
                    </a:p>
                  </a:txBody>
                  <a:tcPr marL="89642" marR="89642" marT="44821" marB="44821" anchor="ctr"/>
                </a:tc>
                <a:extLst>
                  <a:ext uri="{0D108BD9-81ED-4DB2-BD59-A6C34878D82A}">
                    <a16:rowId xmlns:a16="http://schemas.microsoft.com/office/drawing/2014/main" val="10004"/>
                  </a:ext>
                </a:extLst>
              </a:tr>
              <a:tr h="358570">
                <a:tc>
                  <a:txBody>
                    <a:bodyPr/>
                    <a:lstStyle/>
                    <a:p>
                      <a:pPr marL="0" indent="0" algn="l">
                        <a:buFont typeface="+mj-lt"/>
                        <a:buNone/>
                      </a:pPr>
                      <a:r>
                        <a:rPr lang="en-US" sz="2800" b="0" baseline="0" dirty="0">
                          <a:latin typeface="+mj-lt"/>
                        </a:rPr>
                        <a:t>5</a:t>
                      </a:r>
                    </a:p>
                  </a:txBody>
                  <a:tcPr marL="89642" marR="89642" marT="44821" marB="44821" anchor="ctr">
                    <a:solidFill>
                      <a:schemeClr val="bg1">
                        <a:lumMod val="90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800" b="0" baseline="0" dirty="0">
                          <a:solidFill>
                            <a:schemeClr val="tx1"/>
                          </a:solidFill>
                          <a:latin typeface="+mj-lt"/>
                        </a:rPr>
                        <a:t>Networking</a:t>
                      </a:r>
                    </a:p>
                  </a:txBody>
                  <a:tcPr marL="89642" marR="89642" marT="44821" marB="44821"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7910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graphicFrame>
        <p:nvGraphicFramePr>
          <p:cNvPr id="5" name="Table 4"/>
          <p:cNvGraphicFramePr>
            <a:graphicFrameLocks noGrp="1"/>
          </p:cNvGraphicFramePr>
          <p:nvPr>
            <p:extLst>
              <p:ext uri="{D42A27DB-BD31-4B8C-83A1-F6EECF244321}">
                <p14:modId xmlns:p14="http://schemas.microsoft.com/office/powerpoint/2010/main" val="1186233226"/>
              </p:ext>
            </p:extLst>
          </p:nvPr>
        </p:nvGraphicFramePr>
        <p:xfrm>
          <a:off x="448524" y="1025280"/>
          <a:ext cx="11019128" cy="3098172"/>
        </p:xfrm>
        <a:graphic>
          <a:graphicData uri="http://schemas.openxmlformats.org/drawingml/2006/table">
            <a:tbl>
              <a:tblPr firstRow="1">
                <a:noFill/>
                <a:tableStyleId>{5C22544A-7EE6-4342-B048-85BDC9FD1C3A}</a:tableStyleId>
              </a:tblPr>
              <a:tblGrid>
                <a:gridCol w="1498610">
                  <a:extLst>
                    <a:ext uri="{9D8B030D-6E8A-4147-A177-3AD203B41FA5}">
                      <a16:colId xmlns:a16="http://schemas.microsoft.com/office/drawing/2014/main" val="20000"/>
                    </a:ext>
                  </a:extLst>
                </a:gridCol>
                <a:gridCol w="9520518">
                  <a:extLst>
                    <a:ext uri="{9D8B030D-6E8A-4147-A177-3AD203B41FA5}">
                      <a16:colId xmlns:a16="http://schemas.microsoft.com/office/drawing/2014/main" val="20001"/>
                    </a:ext>
                  </a:extLst>
                </a:gridCol>
              </a:tblGrid>
              <a:tr h="358570">
                <a:tc>
                  <a:txBody>
                    <a:bodyPr/>
                    <a:lstStyle/>
                    <a:p>
                      <a:pPr algn="ctr"/>
                      <a:r>
                        <a:rPr lang="en-US" sz="2800" b="0" dirty="0">
                          <a:latin typeface="+mj-lt"/>
                        </a:rPr>
                        <a:t>Module</a:t>
                      </a:r>
                    </a:p>
                  </a:txBody>
                  <a:tcPr marL="89642" marR="89642" marT="44821" marB="44821" anchor="ctr"/>
                </a:tc>
                <a:tc>
                  <a:txBody>
                    <a:bodyPr/>
                    <a:lstStyle/>
                    <a:p>
                      <a:pPr algn="l"/>
                      <a:r>
                        <a:rPr lang="en-US" sz="2800" b="0" dirty="0">
                          <a:latin typeface="+mj-lt"/>
                        </a:rPr>
                        <a:t>Title</a:t>
                      </a:r>
                    </a:p>
                  </a:txBody>
                  <a:tcPr marL="89642" marR="89642" marT="44821" marB="44821" anchor="ctr"/>
                </a:tc>
                <a:extLst>
                  <a:ext uri="{0D108BD9-81ED-4DB2-BD59-A6C34878D82A}">
                    <a16:rowId xmlns:a16="http://schemas.microsoft.com/office/drawing/2014/main" val="10000"/>
                  </a:ext>
                </a:extLst>
              </a:tr>
              <a:tr h="358570">
                <a:tc>
                  <a:txBody>
                    <a:bodyPr/>
                    <a:lstStyle/>
                    <a:p>
                      <a:pPr marL="0" indent="0" algn="l">
                        <a:buFont typeface="+mj-lt"/>
                        <a:buNone/>
                      </a:pPr>
                      <a:r>
                        <a:rPr lang="en-US" sz="2800" b="0" baseline="0" dirty="0">
                          <a:latin typeface="+mj-lt"/>
                        </a:rPr>
                        <a:t>6</a:t>
                      </a:r>
                    </a:p>
                  </a:txBody>
                  <a:tcPr marL="89642" marR="89642" marT="44821" marB="44821" anchor="ctr">
                    <a:solidFill>
                      <a:schemeClr val="bg1">
                        <a:lumMod val="90000"/>
                      </a:schemeClr>
                    </a:solidFill>
                  </a:tcPr>
                </a:tc>
                <a:tc>
                  <a:txBody>
                    <a:bodyPr/>
                    <a:lstStyle/>
                    <a:p>
                      <a:pPr algn="l"/>
                      <a:r>
                        <a:rPr lang="en-US" sz="2800" b="0" baseline="0" dirty="0">
                          <a:solidFill>
                            <a:schemeClr val="tx1"/>
                          </a:solidFill>
                          <a:latin typeface="+mj-lt"/>
                        </a:rPr>
                        <a:t>Storage</a:t>
                      </a:r>
                    </a:p>
                  </a:txBody>
                  <a:tcPr marL="89642" marR="89642" marT="44821" marB="44821" anchor="ctr"/>
                </a:tc>
                <a:extLst>
                  <a:ext uri="{0D108BD9-81ED-4DB2-BD59-A6C34878D82A}">
                    <a16:rowId xmlns:a16="http://schemas.microsoft.com/office/drawing/2014/main" val="10001"/>
                  </a:ext>
                </a:extLst>
              </a:tr>
              <a:tr h="358570">
                <a:tc>
                  <a:txBody>
                    <a:bodyPr/>
                    <a:lstStyle/>
                    <a:p>
                      <a:pPr marL="0" indent="0" algn="l">
                        <a:buFont typeface="+mj-lt"/>
                        <a:buNone/>
                      </a:pPr>
                      <a:r>
                        <a:rPr lang="en-US" sz="2800" b="0" baseline="0" dirty="0">
                          <a:latin typeface="+mj-lt"/>
                        </a:rPr>
                        <a:t>7</a:t>
                      </a:r>
                    </a:p>
                  </a:txBody>
                  <a:tcPr marL="89642" marR="89642" marT="44821" marB="44821" anchor="ctr">
                    <a:solidFill>
                      <a:schemeClr val="bg1">
                        <a:lumMod val="90000"/>
                      </a:schemeClr>
                    </a:solidFill>
                  </a:tcPr>
                </a:tc>
                <a:tc>
                  <a:txBody>
                    <a:bodyPr/>
                    <a:lstStyle/>
                    <a:p>
                      <a:pPr algn="l"/>
                      <a:r>
                        <a:rPr lang="en-US" sz="2800" b="0" baseline="0" dirty="0">
                          <a:solidFill>
                            <a:schemeClr val="tx1"/>
                          </a:solidFill>
                          <a:latin typeface="+mj-lt"/>
                        </a:rPr>
                        <a:t>Virtual Machines</a:t>
                      </a:r>
                    </a:p>
                  </a:txBody>
                  <a:tcPr marL="89642" marR="89642" marT="44821" marB="44821" anchor="ctr"/>
                </a:tc>
                <a:extLst>
                  <a:ext uri="{0D108BD9-81ED-4DB2-BD59-A6C34878D82A}">
                    <a16:rowId xmlns:a16="http://schemas.microsoft.com/office/drawing/2014/main" val="10002"/>
                  </a:ext>
                </a:extLst>
              </a:tr>
              <a:tr h="358570">
                <a:tc>
                  <a:txBody>
                    <a:bodyPr/>
                    <a:lstStyle/>
                    <a:p>
                      <a:pPr marL="0" indent="0" algn="l">
                        <a:buFont typeface="+mj-lt"/>
                        <a:buNone/>
                      </a:pPr>
                      <a:r>
                        <a:rPr lang="en-US" sz="2800" b="0" baseline="0" dirty="0">
                          <a:latin typeface="+mj-lt"/>
                        </a:rPr>
                        <a:t>8</a:t>
                      </a:r>
                    </a:p>
                  </a:txBody>
                  <a:tcPr marL="89642" marR="89642" marT="44821" marB="44821" anchor="ctr">
                    <a:solidFill>
                      <a:schemeClr val="bg1">
                        <a:lumMod val="90000"/>
                      </a:schemeClr>
                    </a:solidFill>
                  </a:tcPr>
                </a:tc>
                <a:tc>
                  <a:txBody>
                    <a:bodyPr/>
                    <a:lstStyle/>
                    <a:p>
                      <a:pPr marL="0" marR="0" indent="0" algn="l" defTabSz="914448" rtl="0" eaLnBrk="1" fontAlgn="auto" latinLnBrk="0" hangingPunct="1">
                        <a:lnSpc>
                          <a:spcPct val="100000"/>
                        </a:lnSpc>
                        <a:spcBef>
                          <a:spcPts val="0"/>
                        </a:spcBef>
                        <a:spcAft>
                          <a:spcPts val="0"/>
                        </a:spcAft>
                        <a:buClrTx/>
                        <a:buSzTx/>
                        <a:buFontTx/>
                        <a:buNone/>
                        <a:tabLst/>
                        <a:defRPr/>
                      </a:pPr>
                      <a:r>
                        <a:rPr lang="en-US" sz="2800" b="0" baseline="0" dirty="0">
                          <a:solidFill>
                            <a:schemeClr val="tx1"/>
                          </a:solidFill>
                          <a:latin typeface="+mj-lt"/>
                        </a:rPr>
                        <a:t>Access Control</a:t>
                      </a:r>
                    </a:p>
                  </a:txBody>
                  <a:tcPr marL="89642" marR="89642" marT="44821" marB="44821" anchor="ctr"/>
                </a:tc>
                <a:extLst>
                  <a:ext uri="{0D108BD9-81ED-4DB2-BD59-A6C34878D82A}">
                    <a16:rowId xmlns:a16="http://schemas.microsoft.com/office/drawing/2014/main" val="10003"/>
                  </a:ext>
                </a:extLst>
              </a:tr>
              <a:tr h="358570">
                <a:tc>
                  <a:txBody>
                    <a:bodyPr/>
                    <a:lstStyle/>
                    <a:p>
                      <a:pPr marL="0" indent="0" algn="l">
                        <a:buFont typeface="+mj-lt"/>
                        <a:buNone/>
                      </a:pPr>
                      <a:r>
                        <a:rPr lang="en-US" sz="2800" b="0" baseline="0" dirty="0">
                          <a:latin typeface="+mj-lt"/>
                        </a:rPr>
                        <a:t>9</a:t>
                      </a:r>
                    </a:p>
                  </a:txBody>
                  <a:tcPr marL="89642" marR="89642" marT="44821" marB="44821" anchor="ctr">
                    <a:solidFill>
                      <a:schemeClr val="bg1">
                        <a:lumMod val="90000"/>
                      </a:schemeClr>
                    </a:solidFill>
                  </a:tcPr>
                </a:tc>
                <a:tc>
                  <a:txBody>
                    <a:bodyPr/>
                    <a:lstStyle/>
                    <a:p>
                      <a:r>
                        <a:rPr lang="en-US" sz="2800" b="0" dirty="0">
                          <a:latin typeface="+mj-lt"/>
                        </a:rPr>
                        <a:t>Resource Monitoring</a:t>
                      </a:r>
                    </a:p>
                  </a:txBody>
                  <a:tcPr marL="89642" marR="89642" marT="44821" marB="44821" anchor="ctr"/>
                </a:tc>
                <a:extLst>
                  <a:ext uri="{0D108BD9-81ED-4DB2-BD59-A6C34878D82A}">
                    <a16:rowId xmlns:a16="http://schemas.microsoft.com/office/drawing/2014/main" val="10004"/>
                  </a:ext>
                </a:extLst>
              </a:tr>
              <a:tr h="358570">
                <a:tc>
                  <a:txBody>
                    <a:bodyPr/>
                    <a:lstStyle/>
                    <a:p>
                      <a:pPr marL="0" indent="0" algn="l">
                        <a:buFont typeface="+mj-lt"/>
                        <a:buNone/>
                      </a:pPr>
                      <a:r>
                        <a:rPr lang="en-US" sz="2800" b="0" baseline="0" dirty="0">
                          <a:latin typeface="+mj-lt"/>
                        </a:rPr>
                        <a:t>10</a:t>
                      </a:r>
                    </a:p>
                  </a:txBody>
                  <a:tcPr marL="89642" marR="89642" marT="44821" marB="44821" anchor="ctr">
                    <a:solidFill>
                      <a:schemeClr val="bg1">
                        <a:lumMod val="90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800" b="0" baseline="0" dirty="0">
                          <a:solidFill>
                            <a:schemeClr val="tx1"/>
                          </a:solidFill>
                          <a:latin typeface="+mj-lt"/>
                        </a:rPr>
                        <a:t>Data Protection</a:t>
                      </a:r>
                    </a:p>
                  </a:txBody>
                  <a:tcPr marL="89642" marR="89642" marT="44821" marB="44821"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11497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a:t>Senior Infrastructure Architect</a:t>
            </a:r>
          </a:p>
          <a:p>
            <a:pPr lvl="1"/>
            <a:r>
              <a:rPr lang="en-US" dirty="0"/>
              <a:t>Red Hat Trainer, Private Cloud, System Center &amp; Hyper-V</a:t>
            </a:r>
          </a:p>
          <a:p>
            <a:pPr lvl="1"/>
            <a:r>
              <a:rPr lang="en-US" dirty="0"/>
              <a:t>MCSE Private Cloud, Red Hat and VMware  Certified Trainer </a:t>
            </a:r>
          </a:p>
          <a:p>
            <a:r>
              <a:rPr lang="en-US" dirty="0"/>
              <a:t>Recognized Industry Expert, Speaker</a:t>
            </a:r>
          </a:p>
          <a:p>
            <a:pPr lvl="1"/>
            <a:r>
              <a:rPr lang="en-US" dirty="0"/>
              <a:t>Datacenter management, cloud, virtualization, high-availability, disaster recovery, mobile technologies and social media</a:t>
            </a:r>
          </a:p>
          <a:p>
            <a:pPr lvl="1"/>
            <a:r>
              <a:rPr lang="en-US" dirty="0"/>
              <a:t>Vmware Tanzu, Red Hat Openshift, Suse Rancher Implementer</a:t>
            </a:r>
          </a:p>
        </p:txBody>
      </p:sp>
      <p:sp>
        <p:nvSpPr>
          <p:cNvPr id="2" name="Title 1"/>
          <p:cNvSpPr>
            <a:spLocks noGrp="1"/>
          </p:cNvSpPr>
          <p:nvPr>
            <p:ph type="title"/>
          </p:nvPr>
        </p:nvSpPr>
        <p:spPr/>
        <p:txBody>
          <a:bodyPr/>
          <a:lstStyle/>
          <a:p>
            <a:r>
              <a:rPr lang="en-US" dirty="0"/>
              <a:t>Carlos Carreño</a:t>
            </a:r>
          </a:p>
        </p:txBody>
      </p:sp>
      <p:sp>
        <p:nvSpPr>
          <p:cNvPr id="15" name="TextBox 14"/>
          <p:cNvSpPr txBox="1"/>
          <p:nvPr/>
        </p:nvSpPr>
        <p:spPr>
          <a:xfrm>
            <a:off x="9925665" y="1996618"/>
            <a:ext cx="2060501" cy="217175"/>
          </a:xfrm>
          <a:prstGeom prst="rect">
            <a:avLst/>
          </a:prstGeom>
          <a:noFill/>
        </p:spPr>
        <p:txBody>
          <a:bodyPr wrap="square" lIns="0" tIns="0" rIns="0" bIns="0" rtlCol="0">
            <a:spAutoFit/>
          </a:bodyPr>
          <a:lstStyle/>
          <a:p>
            <a:pPr algn="ctr" defTabSz="913505" fontAlgn="base">
              <a:lnSpc>
                <a:spcPct val="90000"/>
              </a:lnSpc>
              <a:spcBef>
                <a:spcPct val="0"/>
              </a:spcBef>
              <a:spcAft>
                <a:spcPts val="588"/>
              </a:spcAft>
            </a:pPr>
            <a:r>
              <a:rPr lang="en-US" sz="1568" dirty="0">
                <a:gradFill>
                  <a:gsLst>
                    <a:gs pos="2917">
                      <a:srgbClr val="505050"/>
                    </a:gs>
                    <a:gs pos="30000">
                      <a:srgbClr val="505050"/>
                    </a:gs>
                  </a:gsLst>
                  <a:lin ang="5400000" scaled="0"/>
                </a:gradFill>
                <a:ea typeface="MS PGothic" panose="020B0600070205080204" pitchFamily="34" charset="-128"/>
              </a:rPr>
              <a:t>ccarrenovi@Gmail.com</a:t>
            </a:r>
          </a:p>
        </p:txBody>
      </p:sp>
      <p:pic>
        <p:nvPicPr>
          <p:cNvPr id="3" name="Imagen 2">
            <a:extLst>
              <a:ext uri="{FF2B5EF4-FFF2-40B4-BE49-F238E27FC236}">
                <a16:creationId xmlns:a16="http://schemas.microsoft.com/office/drawing/2014/main" id="{DE0604C8-6569-815E-8FA8-44718D828D54}"/>
              </a:ext>
            </a:extLst>
          </p:cNvPr>
          <p:cNvPicPr>
            <a:picLocks noChangeAspect="1"/>
          </p:cNvPicPr>
          <p:nvPr/>
        </p:nvPicPr>
        <p:blipFill>
          <a:blip r:embed="rId3">
            <a:lum/>
            <a:alphaModFix/>
          </a:blip>
          <a:srcRect/>
          <a:stretch>
            <a:fillRect/>
          </a:stretch>
        </p:blipFill>
        <p:spPr>
          <a:xfrm>
            <a:off x="9989072" y="125306"/>
            <a:ext cx="1933688" cy="1871312"/>
          </a:xfrm>
          <a:prstGeom prst="rect">
            <a:avLst/>
          </a:prstGeom>
          <a:noFill/>
          <a:ln>
            <a:noFill/>
          </a:ln>
        </p:spPr>
      </p:pic>
    </p:spTree>
    <p:extLst>
      <p:ext uri="{BB962C8B-B14F-4D97-AF65-F5344CB8AC3E}">
        <p14:creationId xmlns:p14="http://schemas.microsoft.com/office/powerpoint/2010/main" val="409644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vert="horz" wrap="square" lIns="319968" tIns="868483" rIns="457200" bIns="868483" numCol="1" rtlCol="0" anchor="ctr" anchorCtr="0" compatLnSpc="1">
            <a:prstTxWarp prst="textNoShape">
              <a:avLst/>
            </a:prstTxWarp>
            <a:noAutofit/>
          </a:bodyPr>
          <a:lstStyle/>
          <a:p>
            <a:br>
              <a:rPr lang="en-US" sz="4800" dirty="0"/>
            </a:br>
            <a:br>
              <a:rPr lang="en-US" sz="4800" dirty="0"/>
            </a:br>
            <a:br>
              <a:rPr lang="en-US" sz="4800" dirty="0"/>
            </a:br>
            <a:r>
              <a:rPr lang="en-US" sz="4800" dirty="0"/>
              <a:t>Introduction to VMware Virtualization</a:t>
            </a:r>
            <a:br>
              <a:rPr lang="en-US" sz="4800" dirty="0"/>
            </a:br>
            <a:br>
              <a:rPr lang="en-US" sz="4800" dirty="0"/>
            </a:br>
            <a:r>
              <a:rPr lang="en-US" sz="2400" dirty="0"/>
              <a:t>Module 2</a:t>
            </a:r>
            <a:br>
              <a:rPr lang="en-US" sz="4800" dirty="0"/>
            </a:br>
            <a:br>
              <a:rPr lang="en-US" sz="2400" dirty="0"/>
            </a:br>
            <a:br>
              <a:rPr lang="en-US" sz="2400" dirty="0"/>
            </a:br>
            <a:endParaRPr lang="en-US" sz="2000" b="1" spc="-100" dirty="0">
              <a:latin typeface="+mn-lt"/>
            </a:endParaRPr>
          </a:p>
        </p:txBody>
      </p:sp>
    </p:spTree>
    <p:extLst>
      <p:ext uri="{BB962C8B-B14F-4D97-AF65-F5344CB8AC3E}">
        <p14:creationId xmlns:p14="http://schemas.microsoft.com/office/powerpoint/2010/main" val="1582701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EA221E-DC58-27E6-0ACD-0753763FAE26}"/>
              </a:ext>
            </a:extLst>
          </p:cNvPr>
          <p:cNvSpPr>
            <a:spLocks noGrp="1"/>
          </p:cNvSpPr>
          <p:nvPr>
            <p:ph type="title"/>
          </p:nvPr>
        </p:nvSpPr>
        <p:spPr/>
        <p:txBody>
          <a:bodyPr/>
          <a:lstStyle/>
          <a:p>
            <a:r>
              <a:rPr lang="es-PE" dirty="0"/>
              <a:t>Introduce Virtualization</a:t>
            </a:r>
          </a:p>
        </p:txBody>
      </p:sp>
      <p:pic>
        <p:nvPicPr>
          <p:cNvPr id="6146" name="Picture 2" descr="Virtualization - Definition and Details">
            <a:extLst>
              <a:ext uri="{FF2B5EF4-FFF2-40B4-BE49-F238E27FC236}">
                <a16:creationId xmlns:a16="http://schemas.microsoft.com/office/drawing/2014/main" id="{F902FA43-ED5B-356D-B267-2CA95AF04A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0428" y="1314797"/>
            <a:ext cx="4289136" cy="506118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29D4399-364E-F358-77C6-AFFB9ACC25CB}"/>
              </a:ext>
            </a:extLst>
          </p:cNvPr>
          <p:cNvSpPr txBox="1"/>
          <p:nvPr/>
        </p:nvSpPr>
        <p:spPr>
          <a:xfrm>
            <a:off x="387926" y="1403928"/>
            <a:ext cx="6849919" cy="2659190"/>
          </a:xfrm>
          <a:prstGeom prst="rect">
            <a:avLst/>
          </a:prstGeom>
          <a:noFill/>
        </p:spPr>
        <p:txBody>
          <a:bodyPr wrap="square" lIns="0" tIns="0" rIns="0" bIns="0" rtlCol="0">
            <a:spAutoFit/>
          </a:bodyPr>
          <a:lstStyle/>
          <a:p>
            <a:pPr>
              <a:lnSpc>
                <a:spcPct val="90000"/>
              </a:lnSpc>
            </a:pPr>
            <a:r>
              <a:rPr lang="en-US" sz="2400" b="1" dirty="0"/>
              <a:t>Virtualization</a:t>
            </a:r>
            <a:r>
              <a:rPr lang="en-US" sz="2400" dirty="0"/>
              <a:t> is a technology that allows multiple operating systems and applications to run simultaneously on a single physical machine by abstracting the underlying hardware. This process creates virtual versions of computing resources—such as servers, storage devices, networks, and operating systems—enabling more efficient use of hardware and greater flexibility in IT environments.</a:t>
            </a:r>
            <a:endParaRPr lang="es-PE" sz="2400" spc="-5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6338128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2DC6EE-2282-BF41-7A32-FEC2201663D4}"/>
              </a:ext>
            </a:extLst>
          </p:cNvPr>
          <p:cNvSpPr>
            <a:spLocks noGrp="1"/>
          </p:cNvSpPr>
          <p:nvPr>
            <p:ph type="title"/>
          </p:nvPr>
        </p:nvSpPr>
        <p:spPr/>
        <p:txBody>
          <a:bodyPr/>
          <a:lstStyle/>
          <a:p>
            <a:r>
              <a:rPr lang="es-ES" dirty="0"/>
              <a:t>Virtualization: Key Concepts</a:t>
            </a:r>
            <a:endParaRPr lang="es-PE" dirty="0"/>
          </a:p>
        </p:txBody>
      </p:sp>
      <p:pic>
        <p:nvPicPr>
          <p:cNvPr id="4" name="Imagen 3">
            <a:extLst>
              <a:ext uri="{FF2B5EF4-FFF2-40B4-BE49-F238E27FC236}">
                <a16:creationId xmlns:a16="http://schemas.microsoft.com/office/drawing/2014/main" id="{F1B3AA28-F5C7-AA7E-CF56-3495BC13BA1A}"/>
              </a:ext>
            </a:extLst>
          </p:cNvPr>
          <p:cNvPicPr>
            <a:picLocks noChangeAspect="1"/>
          </p:cNvPicPr>
          <p:nvPr/>
        </p:nvPicPr>
        <p:blipFill>
          <a:blip r:embed="rId2"/>
          <a:stretch>
            <a:fillRect/>
          </a:stretch>
        </p:blipFill>
        <p:spPr>
          <a:xfrm>
            <a:off x="5800436" y="1467820"/>
            <a:ext cx="5712264" cy="3558882"/>
          </a:xfrm>
          <a:prstGeom prst="rect">
            <a:avLst/>
          </a:prstGeom>
        </p:spPr>
      </p:pic>
      <p:sp>
        <p:nvSpPr>
          <p:cNvPr id="5" name="CuadroTexto 4">
            <a:extLst>
              <a:ext uri="{FF2B5EF4-FFF2-40B4-BE49-F238E27FC236}">
                <a16:creationId xmlns:a16="http://schemas.microsoft.com/office/drawing/2014/main" id="{51D1C541-80F6-E356-2C86-58AE03FFBADE}"/>
              </a:ext>
            </a:extLst>
          </p:cNvPr>
          <p:cNvSpPr txBox="1"/>
          <p:nvPr/>
        </p:nvSpPr>
        <p:spPr>
          <a:xfrm>
            <a:off x="803564" y="1939636"/>
            <a:ext cx="4782656" cy="2326791"/>
          </a:xfrm>
          <a:prstGeom prst="rect">
            <a:avLst/>
          </a:prstGeom>
          <a:noFill/>
        </p:spPr>
        <p:txBody>
          <a:bodyPr wrap="none" lIns="0" tIns="0" rIns="0" bIns="0" rtlCol="0">
            <a:spAutoFit/>
          </a:bodyPr>
          <a:lstStyle/>
          <a:p>
            <a:pPr marL="342900" indent="-342900">
              <a:lnSpc>
                <a:spcPct val="90000"/>
              </a:lnSpc>
              <a:buFont typeface="Arial" panose="020B0604020202020204" pitchFamily="34" charset="0"/>
              <a:buChar char="•"/>
            </a:pPr>
            <a:r>
              <a:rPr lang="es-ES" sz="2400" spc="-50" dirty="0">
                <a:gradFill>
                  <a:gsLst>
                    <a:gs pos="2917">
                      <a:schemeClr val="tx1"/>
                    </a:gs>
                    <a:gs pos="30000">
                      <a:schemeClr val="tx1"/>
                    </a:gs>
                  </a:gsLst>
                  <a:lin ang="5400000" scaled="0"/>
                </a:gradFill>
              </a:rPr>
              <a:t>Virtual Machine</a:t>
            </a:r>
          </a:p>
          <a:p>
            <a:pPr marL="342900" indent="-342900">
              <a:lnSpc>
                <a:spcPct val="90000"/>
              </a:lnSpc>
              <a:buFont typeface="Arial" panose="020B0604020202020204" pitchFamily="34" charset="0"/>
              <a:buChar char="•"/>
            </a:pPr>
            <a:r>
              <a:rPr lang="es-ES" sz="2400" spc="-50" dirty="0" err="1">
                <a:gradFill>
                  <a:gsLst>
                    <a:gs pos="2917">
                      <a:schemeClr val="tx1"/>
                    </a:gs>
                    <a:gs pos="30000">
                      <a:schemeClr val="tx1"/>
                    </a:gs>
                  </a:gsLst>
                  <a:lin ang="5400000" scaled="0"/>
                </a:gradFill>
              </a:rPr>
              <a:t>Hypervisor</a:t>
            </a:r>
            <a:endParaRPr lang="es-ES" sz="2400" spc="-50" dirty="0">
              <a:gradFill>
                <a:gsLst>
                  <a:gs pos="2917">
                    <a:schemeClr val="tx1"/>
                  </a:gs>
                  <a:gs pos="30000">
                    <a:schemeClr val="tx1"/>
                  </a:gs>
                </a:gsLst>
                <a:lin ang="5400000" scaled="0"/>
              </a:gradFill>
            </a:endParaRPr>
          </a:p>
          <a:p>
            <a:pPr marL="800100" lvl="1" indent="-342900">
              <a:lnSpc>
                <a:spcPct val="90000"/>
              </a:lnSpc>
              <a:buFont typeface="Arial" panose="020B0604020202020204" pitchFamily="34" charset="0"/>
              <a:buChar char="•"/>
            </a:pPr>
            <a:r>
              <a:rPr lang="es-ES" sz="2400" spc="-50" dirty="0">
                <a:gradFill>
                  <a:gsLst>
                    <a:gs pos="2917">
                      <a:schemeClr val="tx1"/>
                    </a:gs>
                    <a:gs pos="30000">
                      <a:schemeClr val="tx1"/>
                    </a:gs>
                  </a:gsLst>
                  <a:lin ang="5400000" scaled="0"/>
                </a:gradFill>
              </a:rPr>
              <a:t>Type 1 </a:t>
            </a:r>
            <a:r>
              <a:rPr lang="es-ES" sz="2400" spc="-50" dirty="0" err="1">
                <a:gradFill>
                  <a:gsLst>
                    <a:gs pos="2917">
                      <a:schemeClr val="tx1"/>
                    </a:gs>
                    <a:gs pos="30000">
                      <a:schemeClr val="tx1"/>
                    </a:gs>
                  </a:gsLst>
                  <a:lin ang="5400000" scaled="0"/>
                </a:gradFill>
              </a:rPr>
              <a:t>Hypervisor</a:t>
            </a:r>
            <a:r>
              <a:rPr lang="es-ES" sz="2400" spc="-50" dirty="0">
                <a:gradFill>
                  <a:gsLst>
                    <a:gs pos="2917">
                      <a:schemeClr val="tx1"/>
                    </a:gs>
                    <a:gs pos="30000">
                      <a:schemeClr val="tx1"/>
                    </a:gs>
                  </a:gsLst>
                  <a:lin ang="5400000" scaled="0"/>
                </a:gradFill>
              </a:rPr>
              <a:t> (</a:t>
            </a:r>
            <a:r>
              <a:rPr lang="es-ES" sz="2400" spc="-50" dirty="0" err="1">
                <a:gradFill>
                  <a:gsLst>
                    <a:gs pos="2917">
                      <a:schemeClr val="tx1"/>
                    </a:gs>
                    <a:gs pos="30000">
                      <a:schemeClr val="tx1"/>
                    </a:gs>
                  </a:gsLst>
                  <a:lin ang="5400000" scaled="0"/>
                </a:gradFill>
              </a:rPr>
              <a:t>Bare</a:t>
            </a:r>
            <a:r>
              <a:rPr lang="es-ES" sz="2400" spc="-50" dirty="0">
                <a:gradFill>
                  <a:gsLst>
                    <a:gs pos="2917">
                      <a:schemeClr val="tx1"/>
                    </a:gs>
                    <a:gs pos="30000">
                      <a:schemeClr val="tx1"/>
                    </a:gs>
                  </a:gsLst>
                  <a:lin ang="5400000" scaled="0"/>
                </a:gradFill>
              </a:rPr>
              <a:t> Metal)</a:t>
            </a:r>
          </a:p>
          <a:p>
            <a:pPr marL="800100" lvl="1" indent="-342900">
              <a:lnSpc>
                <a:spcPct val="90000"/>
              </a:lnSpc>
              <a:buFont typeface="Arial" panose="020B0604020202020204" pitchFamily="34" charset="0"/>
              <a:buChar char="•"/>
            </a:pPr>
            <a:r>
              <a:rPr lang="es-ES" sz="2400" spc="-50" dirty="0">
                <a:gradFill>
                  <a:gsLst>
                    <a:gs pos="2917">
                      <a:schemeClr val="tx1"/>
                    </a:gs>
                    <a:gs pos="30000">
                      <a:schemeClr val="tx1"/>
                    </a:gs>
                  </a:gsLst>
                  <a:lin ang="5400000" scaled="0"/>
                </a:gradFill>
              </a:rPr>
              <a:t>Type 2 </a:t>
            </a:r>
            <a:r>
              <a:rPr lang="es-ES" sz="2400" spc="-50" dirty="0" err="1">
                <a:gradFill>
                  <a:gsLst>
                    <a:gs pos="2917">
                      <a:schemeClr val="tx1"/>
                    </a:gs>
                    <a:gs pos="30000">
                      <a:schemeClr val="tx1"/>
                    </a:gs>
                  </a:gsLst>
                  <a:lin ang="5400000" scaled="0"/>
                </a:gradFill>
              </a:rPr>
              <a:t>Hypervisor</a:t>
            </a:r>
            <a:r>
              <a:rPr lang="es-ES" sz="2400" spc="-50" dirty="0">
                <a:gradFill>
                  <a:gsLst>
                    <a:gs pos="2917">
                      <a:schemeClr val="tx1"/>
                    </a:gs>
                    <a:gs pos="30000">
                      <a:schemeClr val="tx1"/>
                    </a:gs>
                  </a:gsLst>
                  <a:lin ang="5400000" scaled="0"/>
                </a:gradFill>
              </a:rPr>
              <a:t> (</a:t>
            </a:r>
            <a:r>
              <a:rPr lang="es-ES" sz="2400" spc="-50" dirty="0" err="1">
                <a:gradFill>
                  <a:gsLst>
                    <a:gs pos="2917">
                      <a:schemeClr val="tx1"/>
                    </a:gs>
                    <a:gs pos="30000">
                      <a:schemeClr val="tx1"/>
                    </a:gs>
                  </a:gsLst>
                  <a:lin ang="5400000" scaled="0"/>
                </a:gradFill>
              </a:rPr>
              <a:t>Hosted</a:t>
            </a:r>
            <a:r>
              <a:rPr lang="es-ES" sz="2400" spc="-50" dirty="0">
                <a:gradFill>
                  <a:gsLst>
                    <a:gs pos="2917">
                      <a:schemeClr val="tx1"/>
                    </a:gs>
                    <a:gs pos="30000">
                      <a:schemeClr val="tx1"/>
                    </a:gs>
                  </a:gsLst>
                  <a:lin ang="5400000" scaled="0"/>
                </a:gradFill>
              </a:rPr>
              <a:t>)</a:t>
            </a:r>
          </a:p>
          <a:p>
            <a:pPr marL="342900" indent="-342900">
              <a:lnSpc>
                <a:spcPct val="90000"/>
              </a:lnSpc>
              <a:buFont typeface="Arial" panose="020B0604020202020204" pitchFamily="34" charset="0"/>
              <a:buChar char="•"/>
            </a:pPr>
            <a:r>
              <a:rPr lang="es-ES" sz="2400" spc="-50" dirty="0">
                <a:gradFill>
                  <a:gsLst>
                    <a:gs pos="2917">
                      <a:schemeClr val="tx1"/>
                    </a:gs>
                    <a:gs pos="30000">
                      <a:schemeClr val="tx1"/>
                    </a:gs>
                  </a:gsLst>
                  <a:lin ang="5400000" scaled="0"/>
                </a:gradFill>
              </a:rPr>
              <a:t>Host Machine</a:t>
            </a:r>
          </a:p>
          <a:p>
            <a:pPr marL="342900" indent="-342900">
              <a:lnSpc>
                <a:spcPct val="90000"/>
              </a:lnSpc>
              <a:buFont typeface="Arial" panose="020B0604020202020204" pitchFamily="34" charset="0"/>
              <a:buChar char="•"/>
            </a:pPr>
            <a:r>
              <a:rPr lang="es-ES" sz="2400" spc="-50" dirty="0" err="1">
                <a:gradFill>
                  <a:gsLst>
                    <a:gs pos="2917">
                      <a:schemeClr val="tx1"/>
                    </a:gs>
                    <a:gs pos="30000">
                      <a:schemeClr val="tx1"/>
                    </a:gs>
                  </a:gsLst>
                  <a:lin ang="5400000" scaled="0"/>
                </a:gradFill>
              </a:rPr>
              <a:t>Guest</a:t>
            </a:r>
            <a:r>
              <a:rPr lang="es-ES" sz="2400" spc="-50" dirty="0">
                <a:gradFill>
                  <a:gsLst>
                    <a:gs pos="2917">
                      <a:schemeClr val="tx1"/>
                    </a:gs>
                    <a:gs pos="30000">
                      <a:schemeClr val="tx1"/>
                    </a:gs>
                  </a:gsLst>
                  <a:lin ang="5400000" scaled="0"/>
                </a:gradFill>
              </a:rPr>
              <a:t> Machine</a:t>
            </a:r>
          </a:p>
          <a:p>
            <a:pPr>
              <a:lnSpc>
                <a:spcPct val="90000"/>
              </a:lnSpc>
            </a:pPr>
            <a:endParaRPr lang="es-PE" sz="2400" spc="-5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75411290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9CA6A9-CC26-004B-1FE5-B2E96D0B38F8}"/>
              </a:ext>
            </a:extLst>
          </p:cNvPr>
          <p:cNvSpPr>
            <a:spLocks noGrp="1"/>
          </p:cNvSpPr>
          <p:nvPr>
            <p:ph type="title"/>
          </p:nvPr>
        </p:nvSpPr>
        <p:spPr/>
        <p:txBody>
          <a:bodyPr/>
          <a:lstStyle/>
          <a:p>
            <a:r>
              <a:rPr lang="es-PE" dirty="0"/>
              <a:t>Introduce Virtual Machines</a:t>
            </a:r>
          </a:p>
        </p:txBody>
      </p:sp>
      <p:pic>
        <p:nvPicPr>
          <p:cNvPr id="4" name="Imagen 3">
            <a:extLst>
              <a:ext uri="{FF2B5EF4-FFF2-40B4-BE49-F238E27FC236}">
                <a16:creationId xmlns:a16="http://schemas.microsoft.com/office/drawing/2014/main" id="{3E839552-4651-E3E4-98BB-3B59E90D037F}"/>
              </a:ext>
            </a:extLst>
          </p:cNvPr>
          <p:cNvPicPr>
            <a:picLocks noChangeAspect="1"/>
          </p:cNvPicPr>
          <p:nvPr/>
        </p:nvPicPr>
        <p:blipFill>
          <a:blip r:embed="rId2"/>
          <a:stretch>
            <a:fillRect/>
          </a:stretch>
        </p:blipFill>
        <p:spPr>
          <a:xfrm>
            <a:off x="4839555" y="1398427"/>
            <a:ext cx="6982992" cy="2337573"/>
          </a:xfrm>
          <a:prstGeom prst="rect">
            <a:avLst/>
          </a:prstGeom>
        </p:spPr>
      </p:pic>
      <p:sp>
        <p:nvSpPr>
          <p:cNvPr id="5" name="CuadroTexto 4">
            <a:extLst>
              <a:ext uri="{FF2B5EF4-FFF2-40B4-BE49-F238E27FC236}">
                <a16:creationId xmlns:a16="http://schemas.microsoft.com/office/drawing/2014/main" id="{B5216506-3F7F-93B9-8E16-614FEB64F3FD}"/>
              </a:ext>
            </a:extLst>
          </p:cNvPr>
          <p:cNvSpPr txBox="1"/>
          <p:nvPr/>
        </p:nvSpPr>
        <p:spPr>
          <a:xfrm>
            <a:off x="600364" y="1409209"/>
            <a:ext cx="4036291" cy="4321183"/>
          </a:xfrm>
          <a:prstGeom prst="rect">
            <a:avLst/>
          </a:prstGeom>
          <a:noFill/>
        </p:spPr>
        <p:txBody>
          <a:bodyPr wrap="square" lIns="0" tIns="0" rIns="0" bIns="0" rtlCol="0">
            <a:spAutoFit/>
          </a:bodyPr>
          <a:lstStyle/>
          <a:p>
            <a:pPr>
              <a:lnSpc>
                <a:spcPct val="90000"/>
              </a:lnSpc>
            </a:pPr>
            <a:r>
              <a:rPr lang="en-US" sz="2400" dirty="0"/>
              <a:t>A </a:t>
            </a:r>
            <a:r>
              <a:rPr lang="en-US" sz="2400" b="1" dirty="0"/>
              <a:t>Virtual Machine (VM)</a:t>
            </a:r>
            <a:r>
              <a:rPr lang="en-US" sz="2400" dirty="0"/>
              <a:t> is a software-based emulation of a physical computer that runs an operating system (OS) and applications just like a physical machine would. VMs are created and managed by a hypervisor, which allocates a portion of the host system's resources—such as CPU, memory, storage, and network connectivity—to each virtual machine.</a:t>
            </a:r>
            <a:endParaRPr lang="es-PE" sz="2400" spc="-50" dirty="0">
              <a:gradFill>
                <a:gsLst>
                  <a:gs pos="2917">
                    <a:schemeClr val="tx1"/>
                  </a:gs>
                  <a:gs pos="30000">
                    <a:schemeClr val="tx1"/>
                  </a:gs>
                </a:gsLst>
                <a:lin ang="5400000" scaled="0"/>
              </a:gradFill>
            </a:endParaRPr>
          </a:p>
        </p:txBody>
      </p:sp>
      <p:sp>
        <p:nvSpPr>
          <p:cNvPr id="6" name="CuadroTexto 5">
            <a:extLst>
              <a:ext uri="{FF2B5EF4-FFF2-40B4-BE49-F238E27FC236}">
                <a16:creationId xmlns:a16="http://schemas.microsoft.com/office/drawing/2014/main" id="{A0CF3B56-390F-376E-D5FA-A353567F39F5}"/>
              </a:ext>
            </a:extLst>
          </p:cNvPr>
          <p:cNvSpPr txBox="1"/>
          <p:nvPr/>
        </p:nvSpPr>
        <p:spPr>
          <a:xfrm>
            <a:off x="4987636" y="3888509"/>
            <a:ext cx="4659289" cy="332399"/>
          </a:xfrm>
          <a:prstGeom prst="rect">
            <a:avLst/>
          </a:prstGeom>
          <a:noFill/>
        </p:spPr>
        <p:txBody>
          <a:bodyPr wrap="none" lIns="0" tIns="0" rIns="0" bIns="0" rtlCol="0">
            <a:spAutoFit/>
          </a:bodyPr>
          <a:lstStyle/>
          <a:p>
            <a:pPr>
              <a:lnSpc>
                <a:spcPct val="90000"/>
              </a:lnSpc>
            </a:pPr>
            <a:r>
              <a:rPr lang="es-ES" sz="2400" b="1" spc="-50" dirty="0">
                <a:gradFill>
                  <a:gsLst>
                    <a:gs pos="2917">
                      <a:schemeClr val="tx1"/>
                    </a:gs>
                    <a:gs pos="30000">
                      <a:schemeClr val="tx1"/>
                    </a:gs>
                  </a:gsLst>
                  <a:lin ang="5400000" scaled="0"/>
                </a:gradFill>
              </a:rPr>
              <a:t>Components of a Virtual Machine</a:t>
            </a:r>
            <a:endParaRPr lang="es-PE" sz="2400" b="1" spc="-50" dirty="0">
              <a:gradFill>
                <a:gsLst>
                  <a:gs pos="2917">
                    <a:schemeClr val="tx1"/>
                  </a:gs>
                  <a:gs pos="30000">
                    <a:schemeClr val="tx1"/>
                  </a:gs>
                </a:gsLst>
                <a:lin ang="5400000" scaled="0"/>
              </a:gradFill>
            </a:endParaRPr>
          </a:p>
        </p:txBody>
      </p:sp>
      <p:sp>
        <p:nvSpPr>
          <p:cNvPr id="7" name="CuadroTexto 6">
            <a:extLst>
              <a:ext uri="{FF2B5EF4-FFF2-40B4-BE49-F238E27FC236}">
                <a16:creationId xmlns:a16="http://schemas.microsoft.com/office/drawing/2014/main" id="{3D278C57-14BC-57E4-844A-5C6B69D4D7E6}"/>
              </a:ext>
            </a:extLst>
          </p:cNvPr>
          <p:cNvSpPr txBox="1"/>
          <p:nvPr/>
        </p:nvSpPr>
        <p:spPr>
          <a:xfrm>
            <a:off x="5200073" y="4373417"/>
            <a:ext cx="4280916" cy="1994392"/>
          </a:xfrm>
          <a:prstGeom prst="rect">
            <a:avLst/>
          </a:prstGeom>
          <a:noFill/>
        </p:spPr>
        <p:txBody>
          <a:bodyPr wrap="none" lIns="0" tIns="0" rIns="0" bIns="0" rtlCol="0">
            <a:spAutoFit/>
          </a:bodyPr>
          <a:lstStyle/>
          <a:p>
            <a:pPr marL="342900" indent="-342900">
              <a:lnSpc>
                <a:spcPct val="90000"/>
              </a:lnSpc>
              <a:buFont typeface="Arial" panose="020B0604020202020204" pitchFamily="34" charset="0"/>
              <a:buChar char="•"/>
            </a:pPr>
            <a:r>
              <a:rPr lang="es-ES" sz="2400" spc="-50" dirty="0">
                <a:gradFill>
                  <a:gsLst>
                    <a:gs pos="2917">
                      <a:schemeClr val="tx1"/>
                    </a:gs>
                    <a:gs pos="30000">
                      <a:schemeClr val="tx1"/>
                    </a:gs>
                  </a:gsLst>
                  <a:lin ang="5400000" scaled="0"/>
                </a:gradFill>
              </a:rPr>
              <a:t>Virtual CPU</a:t>
            </a:r>
          </a:p>
          <a:p>
            <a:pPr marL="342900" indent="-342900">
              <a:lnSpc>
                <a:spcPct val="90000"/>
              </a:lnSpc>
              <a:buFont typeface="Arial" panose="020B0604020202020204" pitchFamily="34" charset="0"/>
              <a:buChar char="•"/>
            </a:pPr>
            <a:r>
              <a:rPr lang="es-ES" sz="2400" spc="-50" dirty="0">
                <a:gradFill>
                  <a:gsLst>
                    <a:gs pos="2917">
                      <a:schemeClr val="tx1"/>
                    </a:gs>
                    <a:gs pos="30000">
                      <a:schemeClr val="tx1"/>
                    </a:gs>
                  </a:gsLst>
                  <a:lin ang="5400000" scaled="0"/>
                </a:gradFill>
              </a:rPr>
              <a:t>Virtual </a:t>
            </a:r>
            <a:r>
              <a:rPr lang="es-ES" sz="2400" spc="-50" dirty="0" err="1">
                <a:gradFill>
                  <a:gsLst>
                    <a:gs pos="2917">
                      <a:schemeClr val="tx1"/>
                    </a:gs>
                    <a:gs pos="30000">
                      <a:schemeClr val="tx1"/>
                    </a:gs>
                  </a:gsLst>
                  <a:lin ang="5400000" scaled="0"/>
                </a:gradFill>
              </a:rPr>
              <a:t>Memory</a:t>
            </a:r>
            <a:endParaRPr lang="es-ES" sz="2400" spc="-50" dirty="0">
              <a:gradFill>
                <a:gsLst>
                  <a:gs pos="2917">
                    <a:schemeClr val="tx1"/>
                  </a:gs>
                  <a:gs pos="30000">
                    <a:schemeClr val="tx1"/>
                  </a:gs>
                </a:gsLst>
                <a:lin ang="5400000" scaled="0"/>
              </a:gradFill>
            </a:endParaRPr>
          </a:p>
          <a:p>
            <a:pPr marL="342900" indent="-342900">
              <a:lnSpc>
                <a:spcPct val="90000"/>
              </a:lnSpc>
              <a:buFont typeface="Arial" panose="020B0604020202020204" pitchFamily="34" charset="0"/>
              <a:buChar char="•"/>
            </a:pPr>
            <a:r>
              <a:rPr lang="es-ES" sz="2400" spc="-50" dirty="0">
                <a:gradFill>
                  <a:gsLst>
                    <a:gs pos="2917">
                      <a:schemeClr val="tx1"/>
                    </a:gs>
                    <a:gs pos="30000">
                      <a:schemeClr val="tx1"/>
                    </a:gs>
                  </a:gsLst>
                  <a:lin ang="5400000" scaled="0"/>
                </a:gradFill>
              </a:rPr>
              <a:t>Virtual Disk</a:t>
            </a:r>
          </a:p>
          <a:p>
            <a:pPr marL="342900" indent="-342900">
              <a:lnSpc>
                <a:spcPct val="90000"/>
              </a:lnSpc>
              <a:buFont typeface="Arial" panose="020B0604020202020204" pitchFamily="34" charset="0"/>
              <a:buChar char="•"/>
            </a:pPr>
            <a:r>
              <a:rPr lang="es-ES" sz="2400" spc="-50" dirty="0">
                <a:gradFill>
                  <a:gsLst>
                    <a:gs pos="2917">
                      <a:schemeClr val="tx1"/>
                    </a:gs>
                    <a:gs pos="30000">
                      <a:schemeClr val="tx1"/>
                    </a:gs>
                  </a:gsLst>
                  <a:lin ang="5400000" scaled="0"/>
                </a:gradFill>
              </a:rPr>
              <a:t>Virtual Network Interface </a:t>
            </a:r>
            <a:r>
              <a:rPr lang="es-ES" sz="2400" spc="-50" dirty="0" err="1">
                <a:gradFill>
                  <a:gsLst>
                    <a:gs pos="2917">
                      <a:schemeClr val="tx1"/>
                    </a:gs>
                    <a:gs pos="30000">
                      <a:schemeClr val="tx1"/>
                    </a:gs>
                  </a:gsLst>
                  <a:lin ang="5400000" scaled="0"/>
                </a:gradFill>
              </a:rPr>
              <a:t>Card</a:t>
            </a:r>
            <a:endParaRPr lang="es-ES" sz="2400" spc="-50" dirty="0">
              <a:gradFill>
                <a:gsLst>
                  <a:gs pos="2917">
                    <a:schemeClr val="tx1"/>
                  </a:gs>
                  <a:gs pos="30000">
                    <a:schemeClr val="tx1"/>
                  </a:gs>
                </a:gsLst>
                <a:lin ang="5400000" scaled="0"/>
              </a:gradFill>
            </a:endParaRPr>
          </a:p>
          <a:p>
            <a:pPr marL="342900" indent="-342900">
              <a:lnSpc>
                <a:spcPct val="90000"/>
              </a:lnSpc>
              <a:buFont typeface="Arial" panose="020B0604020202020204" pitchFamily="34" charset="0"/>
              <a:buChar char="•"/>
            </a:pPr>
            <a:r>
              <a:rPr lang="es-ES" sz="2400" spc="-50" dirty="0">
                <a:gradFill>
                  <a:gsLst>
                    <a:gs pos="2917">
                      <a:schemeClr val="tx1"/>
                    </a:gs>
                    <a:gs pos="30000">
                      <a:schemeClr val="tx1"/>
                    </a:gs>
                  </a:gsLst>
                  <a:lin ang="5400000" scaled="0"/>
                </a:gradFill>
              </a:rPr>
              <a:t>Virtual </a:t>
            </a:r>
            <a:r>
              <a:rPr lang="es-ES" sz="2400" spc="-50" dirty="0" err="1">
                <a:gradFill>
                  <a:gsLst>
                    <a:gs pos="2917">
                      <a:schemeClr val="tx1"/>
                    </a:gs>
                    <a:gs pos="30000">
                      <a:schemeClr val="tx1"/>
                    </a:gs>
                  </a:gsLst>
                  <a:lin ang="5400000" scaled="0"/>
                </a:gradFill>
              </a:rPr>
              <a:t>Bios</a:t>
            </a:r>
            <a:r>
              <a:rPr lang="es-ES" sz="2400" spc="-50" dirty="0">
                <a:gradFill>
                  <a:gsLst>
                    <a:gs pos="2917">
                      <a:schemeClr val="tx1"/>
                    </a:gs>
                    <a:gs pos="30000">
                      <a:schemeClr val="tx1"/>
                    </a:gs>
                  </a:gsLst>
                  <a:lin ang="5400000" scaled="0"/>
                </a:gradFill>
              </a:rPr>
              <a:t>/EFI</a:t>
            </a:r>
          </a:p>
          <a:p>
            <a:pPr marL="342900" indent="-342900">
              <a:lnSpc>
                <a:spcPct val="90000"/>
              </a:lnSpc>
              <a:buFont typeface="Arial" panose="020B0604020202020204" pitchFamily="34" charset="0"/>
              <a:buChar char="•"/>
            </a:pPr>
            <a:r>
              <a:rPr lang="es-ES" sz="2400" spc="-50" dirty="0" err="1">
                <a:gradFill>
                  <a:gsLst>
                    <a:gs pos="2917">
                      <a:schemeClr val="tx1"/>
                    </a:gs>
                    <a:gs pos="30000">
                      <a:schemeClr val="tx1"/>
                    </a:gs>
                  </a:gsLst>
                  <a:lin ang="5400000" scaled="0"/>
                </a:gradFill>
              </a:rPr>
              <a:t>Guest</a:t>
            </a:r>
            <a:r>
              <a:rPr lang="es-ES" sz="2400" spc="-50" dirty="0">
                <a:gradFill>
                  <a:gsLst>
                    <a:gs pos="2917">
                      <a:schemeClr val="tx1"/>
                    </a:gs>
                    <a:gs pos="30000">
                      <a:schemeClr val="tx1"/>
                    </a:gs>
                  </a:gsLst>
                  <a:lin ang="5400000" scaled="0"/>
                </a:gradFill>
              </a:rPr>
              <a:t> </a:t>
            </a:r>
            <a:r>
              <a:rPr lang="es-ES" sz="2400" spc="-50" dirty="0" err="1">
                <a:gradFill>
                  <a:gsLst>
                    <a:gs pos="2917">
                      <a:schemeClr val="tx1"/>
                    </a:gs>
                    <a:gs pos="30000">
                      <a:schemeClr val="tx1"/>
                    </a:gs>
                  </a:gsLst>
                  <a:lin ang="5400000" scaled="0"/>
                </a:gradFill>
              </a:rPr>
              <a:t>Operating</a:t>
            </a:r>
            <a:r>
              <a:rPr lang="es-ES" sz="2400" spc="-50" dirty="0">
                <a:gradFill>
                  <a:gsLst>
                    <a:gs pos="2917">
                      <a:schemeClr val="tx1"/>
                    </a:gs>
                    <a:gs pos="30000">
                      <a:schemeClr val="tx1"/>
                    </a:gs>
                  </a:gsLst>
                  <a:lin ang="5400000" scaled="0"/>
                </a:gradFill>
              </a:rPr>
              <a:t> </a:t>
            </a:r>
            <a:r>
              <a:rPr lang="es-ES" sz="2400" spc="-50" dirty="0" err="1">
                <a:gradFill>
                  <a:gsLst>
                    <a:gs pos="2917">
                      <a:schemeClr val="tx1"/>
                    </a:gs>
                    <a:gs pos="30000">
                      <a:schemeClr val="tx1"/>
                    </a:gs>
                  </a:gsLst>
                  <a:lin ang="5400000" scaled="0"/>
                </a:gradFill>
              </a:rPr>
              <a:t>System</a:t>
            </a:r>
            <a:endParaRPr lang="es-PE" sz="2400" spc="-5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742677110"/>
      </p:ext>
    </p:extLst>
  </p:cSld>
  <p:clrMapOvr>
    <a:masterClrMapping/>
  </p:clrMapOvr>
  <p:transition>
    <p:fade/>
  </p:transition>
</p:sld>
</file>

<file path=ppt/theme/theme1.xml><?xml version="1.0" encoding="utf-8"?>
<a:theme xmlns:a="http://schemas.openxmlformats.org/drawingml/2006/main" name="Windows_Server_Management_Marketing_Template_16x9_v10">
  <a:themeElements>
    <a:clrScheme name="WSMM_v02">
      <a:dk1>
        <a:srgbClr val="505050"/>
      </a:dk1>
      <a:lt1>
        <a:srgbClr val="EFEFEF"/>
      </a:lt1>
      <a:dk2>
        <a:srgbClr val="00188F"/>
      </a:dk2>
      <a:lt2>
        <a:srgbClr val="969696"/>
      </a:lt2>
      <a:accent1>
        <a:srgbClr val="00188F"/>
      </a:accent1>
      <a:accent2>
        <a:srgbClr val="7FBA00"/>
      </a:accent2>
      <a:accent3>
        <a:srgbClr val="FF8C00"/>
      </a:accent3>
      <a:accent4>
        <a:srgbClr val="002050"/>
      </a:accent4>
      <a:accent5>
        <a:srgbClr val="007233"/>
      </a:accent5>
      <a:accent6>
        <a:srgbClr val="FFB900"/>
      </a:accent6>
      <a:hlink>
        <a:srgbClr val="00188F"/>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lnSpc>
            <a:spcPct val="90000"/>
          </a:lnSpc>
          <a:spcBef>
            <a:spcPct val="0"/>
          </a:spcBef>
          <a:spcAft>
            <a:spcPct val="0"/>
          </a:spcAft>
          <a:defRPr sz="2000" spc="-50" dirty="0" smtClean="0">
            <a:gradFill>
              <a:gsLst>
                <a:gs pos="0">
                  <a:schemeClr val="bg1"/>
                </a:gs>
                <a:gs pos="100000">
                  <a:schemeClr val="bg1"/>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0000"/>
          </a:lnSpc>
          <a:defRPr sz="2400" spc="-50" dirty="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Windows Server">
  <a:themeElements>
    <a:clrScheme name="Windows Server">
      <a:dk1>
        <a:srgbClr val="505050"/>
      </a:dk1>
      <a:lt1>
        <a:srgbClr val="FFFFFF"/>
      </a:lt1>
      <a:dk2>
        <a:srgbClr val="00188F"/>
      </a:dk2>
      <a:lt2>
        <a:srgbClr val="D2D2D2"/>
      </a:lt2>
      <a:accent1>
        <a:srgbClr val="0072C6"/>
      </a:accent1>
      <a:accent2>
        <a:srgbClr val="DC3C00"/>
      </a:accent2>
      <a:accent3>
        <a:srgbClr val="008272"/>
      </a:accent3>
      <a:accent4>
        <a:srgbClr val="68217A"/>
      </a:accent4>
      <a:accent5>
        <a:srgbClr val="002050"/>
      </a:accent5>
      <a:accent6>
        <a:srgbClr val="442359"/>
      </a:accent6>
      <a:hlink>
        <a:srgbClr val="F2F2F2"/>
      </a:hlink>
      <a:folHlink>
        <a:srgbClr val="F2F2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0.potx" id="{C84D88CE-7AA4-4218-9395-76B8B7EAF8E0}" vid="{4AC7A6BC-AB5D-4DE5-B5BD-CC59E25753DD}"/>
    </a:ext>
  </a:extLst>
</a:theme>
</file>

<file path=ppt/theme/theme3.xml><?xml version="1.0" encoding="utf-8"?>
<a:theme xmlns:a="http://schemas.openxmlformats.org/drawingml/2006/main" name="3_Windows_Server_Management_Marketing_Template_16x9_v10">
  <a:themeElements>
    <a:clrScheme name="WSMM_v02">
      <a:dk1>
        <a:srgbClr val="505050"/>
      </a:dk1>
      <a:lt1>
        <a:srgbClr val="EFEFEF"/>
      </a:lt1>
      <a:dk2>
        <a:srgbClr val="00188F"/>
      </a:dk2>
      <a:lt2>
        <a:srgbClr val="969696"/>
      </a:lt2>
      <a:accent1>
        <a:srgbClr val="00188F"/>
      </a:accent1>
      <a:accent2>
        <a:srgbClr val="7FBA00"/>
      </a:accent2>
      <a:accent3>
        <a:srgbClr val="FF8C00"/>
      </a:accent3>
      <a:accent4>
        <a:srgbClr val="002050"/>
      </a:accent4>
      <a:accent5>
        <a:srgbClr val="007233"/>
      </a:accent5>
      <a:accent6>
        <a:srgbClr val="FFB900"/>
      </a:accent6>
      <a:hlink>
        <a:srgbClr val="00188F"/>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lnSpc>
            <a:spcPct val="90000"/>
          </a:lnSpc>
          <a:spcBef>
            <a:spcPct val="0"/>
          </a:spcBef>
          <a:spcAft>
            <a:spcPct val="0"/>
          </a:spcAft>
          <a:defRPr sz="2000" spc="-50" dirty="0" smtClean="0">
            <a:gradFill>
              <a:gsLst>
                <a:gs pos="0">
                  <a:schemeClr val="bg1"/>
                </a:gs>
                <a:gs pos="100000">
                  <a:schemeClr val="bg1"/>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0000"/>
          </a:lnSpc>
          <a:defRPr sz="2400" spc="-50" dirty="0"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1_Windows Server">
  <a:themeElements>
    <a:clrScheme name="Windows Server">
      <a:dk1>
        <a:srgbClr val="505050"/>
      </a:dk1>
      <a:lt1>
        <a:srgbClr val="FFFFFF"/>
      </a:lt1>
      <a:dk2>
        <a:srgbClr val="00188F"/>
      </a:dk2>
      <a:lt2>
        <a:srgbClr val="D2D2D2"/>
      </a:lt2>
      <a:accent1>
        <a:srgbClr val="0072C6"/>
      </a:accent1>
      <a:accent2>
        <a:srgbClr val="DC3C00"/>
      </a:accent2>
      <a:accent3>
        <a:srgbClr val="008272"/>
      </a:accent3>
      <a:accent4>
        <a:srgbClr val="68217A"/>
      </a:accent4>
      <a:accent5>
        <a:srgbClr val="002050"/>
      </a:accent5>
      <a:accent6>
        <a:srgbClr val="442359"/>
      </a:accent6>
      <a:hlink>
        <a:srgbClr val="F2F2F2"/>
      </a:hlink>
      <a:folHlink>
        <a:srgbClr val="F2F2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0.potx" id="{C84D88CE-7AA4-4218-9395-76B8B7EAF8E0}" vid="{4AC7A6BC-AB5D-4DE5-B5BD-CC59E25753D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862C41987E78469C82EA2B83CD954C" ma:contentTypeVersion="" ma:contentTypeDescription="Create a new document." ma:contentTypeScope="" ma:versionID="0ad2cb6768e0289d904c41b9feb473e6">
  <xsd:schema xmlns:xsd="http://www.w3.org/2001/XMLSchema" xmlns:xs="http://www.w3.org/2001/XMLSchema" xmlns:p="http://schemas.microsoft.com/office/2006/metadata/properties" xmlns:ns2="DD86A22B-8ABA-4686-9E70-7B979CA35012" targetNamespace="http://schemas.microsoft.com/office/2006/metadata/properties" ma:root="true" ma:fieldsID="ada01931c3cb34c909531bf3e4e904fd" ns2:_="">
    <xsd:import namespace="DD86A22B-8ABA-4686-9E70-7B979CA35012"/>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86A22B-8ABA-4686-9E70-7B979CA35012"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Promo Package"/>
          <xsd:enumeration value="Slide Presentation"/>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DD86A22B-8ABA-4686-9E70-7B979CA35012">Final</Status>
    <Module xmlns="DD86A22B-8ABA-4686-9E70-7B979CA35012">1</Module>
    <Content_x0020_Type xmlns="DD86A22B-8ABA-4686-9E70-7B979CA35012">Slide Presentation</Content_x0020_Type>
  </documentManagement>
</p:properties>
</file>

<file path=customXml/itemProps1.xml><?xml version="1.0" encoding="utf-8"?>
<ds:datastoreItem xmlns:ds="http://schemas.openxmlformats.org/officeDocument/2006/customXml" ds:itemID="{5FC07764-2FB5-45BA-AE98-9C5E194190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86A22B-8ABA-4686-9E70-7B979CA3501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BE86550-C5CA-4E09-97FA-53D39FCD37EE}">
  <ds:schemaRefs>
    <ds:schemaRef ds:uri="http://schemas.microsoft.com/sharepoint/v3/contenttype/forms"/>
  </ds:schemaRefs>
</ds:datastoreItem>
</file>

<file path=customXml/itemProps3.xml><?xml version="1.0" encoding="utf-8"?>
<ds:datastoreItem xmlns:ds="http://schemas.openxmlformats.org/officeDocument/2006/customXml" ds:itemID="{9F622256-9DDF-4481-B240-FD72BF07B333}">
  <ds:schemaRefs>
    <ds:schemaRef ds:uri="http://schemas.microsoft.com/office/2006/metadata/properties"/>
    <ds:schemaRef ds:uri="http://schemas.microsoft.com/office/infopath/2007/PartnerControls"/>
    <ds:schemaRef ds:uri="DD86A22B-8ABA-4686-9E70-7B979CA35012"/>
  </ds:schemaRefs>
</ds:datastoreItem>
</file>

<file path=docProps/app.xml><?xml version="1.0" encoding="utf-8"?>
<Properties xmlns="http://schemas.openxmlformats.org/officeDocument/2006/extended-properties" xmlns:vt="http://schemas.openxmlformats.org/officeDocument/2006/docPropsVTypes">
  <TotalTime>326</TotalTime>
  <Words>9575</Words>
  <Application>Microsoft Office PowerPoint</Application>
  <PresentationFormat>Panorámica</PresentationFormat>
  <Paragraphs>709</Paragraphs>
  <Slides>26</Slides>
  <Notes>19</Notes>
  <HiddenSlides>0</HiddenSlides>
  <MMClips>0</MMClips>
  <ScaleCrop>false</ScaleCrop>
  <HeadingPairs>
    <vt:vector size="6" baseType="variant">
      <vt:variant>
        <vt:lpstr>Fuentes usadas</vt:lpstr>
      </vt:variant>
      <vt:variant>
        <vt:i4>7</vt:i4>
      </vt:variant>
      <vt:variant>
        <vt:lpstr>Tema</vt:lpstr>
      </vt:variant>
      <vt:variant>
        <vt:i4>4</vt:i4>
      </vt:variant>
      <vt:variant>
        <vt:lpstr>Títulos de diapositiva</vt:lpstr>
      </vt:variant>
      <vt:variant>
        <vt:i4>26</vt:i4>
      </vt:variant>
    </vt:vector>
  </HeadingPairs>
  <TitlesOfParts>
    <vt:vector size="37" baseType="lpstr">
      <vt:lpstr>MS PGothic</vt:lpstr>
      <vt:lpstr>Arial</vt:lpstr>
      <vt:lpstr>Calibri</vt:lpstr>
      <vt:lpstr>Consolas</vt:lpstr>
      <vt:lpstr>Segoe UI</vt:lpstr>
      <vt:lpstr>Segoe UI Light</vt:lpstr>
      <vt:lpstr>Wingdings</vt:lpstr>
      <vt:lpstr>Windows_Server_Management_Marketing_Template_16x9_v10</vt:lpstr>
      <vt:lpstr>Windows Server</vt:lpstr>
      <vt:lpstr>3_Windows_Server_Management_Marketing_Template_16x9_v10</vt:lpstr>
      <vt:lpstr>1_Windows Server</vt:lpstr>
      <vt:lpstr>Presentación de PowerPoint</vt:lpstr>
      <vt:lpstr>   Course Introduction     </vt:lpstr>
      <vt:lpstr>Modules</vt:lpstr>
      <vt:lpstr>Modules</vt:lpstr>
      <vt:lpstr>Carlos Carreño</vt:lpstr>
      <vt:lpstr>   Introduction to VMware Virtualization  Module 2   </vt:lpstr>
      <vt:lpstr>Introduce Virtualization</vt:lpstr>
      <vt:lpstr>Virtualization: Key Concepts</vt:lpstr>
      <vt:lpstr>Introduce Virtual Machines</vt:lpstr>
      <vt:lpstr>Key Technologies</vt:lpstr>
      <vt:lpstr>Key Technologies - Licensing</vt:lpstr>
      <vt:lpstr>Hyper-V Deployment Options</vt:lpstr>
      <vt:lpstr>Before Windows Server 2012 R2</vt:lpstr>
      <vt:lpstr>Physical &amp; Virtual Scalability</vt:lpstr>
      <vt:lpstr>VMware Comparison</vt:lpstr>
      <vt:lpstr>Virtualization Management</vt:lpstr>
      <vt:lpstr>VMM Architecture</vt:lpstr>
      <vt:lpstr>VMM Architecture - HA</vt:lpstr>
      <vt:lpstr>System Center for the Datacenter</vt:lpstr>
      <vt:lpstr>Deploying Hyper-V</vt:lpstr>
      <vt:lpstr>Virtualization Deployment with VMM</vt:lpstr>
      <vt:lpstr>Virtualization Deployment with VMM</vt:lpstr>
      <vt:lpstr>VMware Comparison</vt:lpstr>
      <vt:lpstr>Introduction to vSphere Components</vt:lpstr>
      <vt:lpstr>Introduce to vSphere Components</vt:lpstr>
      <vt:lpstr>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Microsoft Virtualization &amp; Host Configuration</dc:title>
  <dc:creator>Christopher Chapman</dc:creator>
  <cp:lastModifiedBy>Carlos Augusto Carreño Villarreyes</cp:lastModifiedBy>
  <cp:revision>34</cp:revision>
  <dcterms:created xsi:type="dcterms:W3CDTF">2014-02-19T15:58:05Z</dcterms:created>
  <dcterms:modified xsi:type="dcterms:W3CDTF">2024-08-14T22:11:51Z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0x0101006B862C41987E78469C82EA2B83CD954C</vt:lpwstr>
  </property>
</Properties>
</file>