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30"/>
  </p:notesMasterIdLst>
  <p:sldIdLst>
    <p:sldId id="257" r:id="rId8"/>
    <p:sldId id="259" r:id="rId9"/>
    <p:sldId id="258" r:id="rId10"/>
    <p:sldId id="344" r:id="rId11"/>
    <p:sldId id="260" r:id="rId12"/>
    <p:sldId id="317" r:id="rId13"/>
    <p:sldId id="359" r:id="rId14"/>
    <p:sldId id="363" r:id="rId15"/>
    <p:sldId id="362" r:id="rId16"/>
    <p:sldId id="346" r:id="rId17"/>
    <p:sldId id="361" r:id="rId18"/>
    <p:sldId id="364" r:id="rId19"/>
    <p:sldId id="366" r:id="rId20"/>
    <p:sldId id="367" r:id="rId21"/>
    <p:sldId id="368" r:id="rId22"/>
    <p:sldId id="360" r:id="rId23"/>
    <p:sldId id="365" r:id="rId24"/>
    <p:sldId id="369" r:id="rId25"/>
    <p:sldId id="370" r:id="rId26"/>
    <p:sldId id="371" r:id="rId27"/>
    <p:sldId id="350" r:id="rId28"/>
    <p:sldId id="31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8/14/2024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Install and configure vCenter Server components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fontScale="700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1. vCenter Server Core Components:</a:t>
            </a:r>
          </a:p>
          <a:p>
            <a:pPr lvl="1"/>
            <a:r>
              <a:rPr lang="en-US" b="1" dirty="0"/>
              <a:t>a. vCenter Server Database:</a:t>
            </a:r>
          </a:p>
          <a:p>
            <a:pPr lvl="2">
              <a:buFont typeface="Arial" panose="020B0604020202020204" pitchFamily="34" charset="0"/>
              <a:buChar char="•"/>
            </a:pPr>
            <a:r>
              <a:rPr lang="en-US" b="1" dirty="0"/>
              <a:t>Purpose:</a:t>
            </a:r>
            <a:r>
              <a:rPr lang="en-US" dirty="0"/>
              <a:t> The vCenter Server database stores all configuration, inventory, and performance data for the VMware environment. This includes information about hosts, clusters, resource pools, virtual machines, datastores, and more.</a:t>
            </a:r>
          </a:p>
          <a:p>
            <a:pPr lvl="2">
              <a:buFont typeface="Arial" panose="020B0604020202020204" pitchFamily="34" charset="0"/>
              <a:buChar char="•"/>
            </a:pPr>
            <a:r>
              <a:rPr lang="en-US" b="1" dirty="0"/>
              <a:t>Types:</a:t>
            </a:r>
            <a:r>
              <a:rPr lang="en-US" dirty="0"/>
              <a:t> The database can be an external database (like Microsoft SQL Server or Oracle) or the embedded PostgreSQL database that comes with the vCenter Server Appliance (VCSA).</a:t>
            </a:r>
          </a:p>
          <a:p>
            <a:pPr lvl="1"/>
            <a:r>
              <a:rPr lang="en-US" b="1" dirty="0"/>
              <a:t>b. vCenter Single Sign-On (SSO):</a:t>
            </a:r>
          </a:p>
          <a:p>
            <a:pPr lvl="2">
              <a:buFont typeface="Arial" panose="020B0604020202020204" pitchFamily="34" charset="0"/>
              <a:buChar char="•"/>
            </a:pPr>
            <a:r>
              <a:rPr lang="en-US" b="1" dirty="0"/>
              <a:t>Purpose:</a:t>
            </a:r>
            <a:r>
              <a:rPr lang="en-US" dirty="0"/>
              <a:t> SSO is a security component that provides authentication services to vSphere components. It allows users to log in once and gain access to all vSphere components without needing to log in again.</a:t>
            </a:r>
          </a:p>
          <a:p>
            <a:pPr lvl="2">
              <a:buFont typeface="Arial" panose="020B0604020202020204" pitchFamily="34" charset="0"/>
              <a:buChar char="•"/>
            </a:pPr>
            <a:r>
              <a:rPr lang="en-US" b="1" dirty="0"/>
              <a:t>Features:</a:t>
            </a:r>
            <a:r>
              <a:rPr lang="en-US" dirty="0"/>
              <a:t> SSO supports various authentication methods, including username/password, smart cards, and integration with Active Directory (AD) or other LDAP services.</a:t>
            </a:r>
          </a:p>
          <a:p>
            <a:pPr lvl="2">
              <a:buFont typeface="Arial" panose="020B0604020202020204" pitchFamily="34" charset="0"/>
              <a:buChar char="•"/>
            </a:pPr>
            <a:r>
              <a:rPr lang="en-US" b="1" dirty="0"/>
              <a:t>Components:</a:t>
            </a:r>
            <a:r>
              <a:rPr lang="en-US" dirty="0"/>
              <a:t> SSO includes a Security Token Service (STS), administration server, and identity sources.</a:t>
            </a:r>
          </a:p>
          <a:p>
            <a:pPr lvl="1"/>
            <a:r>
              <a:rPr lang="en-US" b="1" dirty="0"/>
              <a:t>c. vSphere Web Client/HTML5 Client:</a:t>
            </a:r>
          </a:p>
          <a:p>
            <a:pPr lvl="2">
              <a:buFont typeface="Arial" panose="020B0604020202020204" pitchFamily="34" charset="0"/>
              <a:buChar char="•"/>
            </a:pPr>
            <a:r>
              <a:rPr lang="en-US" b="1" dirty="0"/>
              <a:t>Purpose:</a:t>
            </a:r>
            <a:r>
              <a:rPr lang="en-US" dirty="0"/>
              <a:t> The vSphere Web Client and the newer HTML5-based vSphere Client are web-based management interfaces used to interact with vCenter Server. Administrators use these clients to manage and monitor ESXi hosts, VMs, clusters, and other resources.</a:t>
            </a:r>
          </a:p>
          <a:p>
            <a:pPr lvl="2">
              <a:buFont typeface="Arial" panose="020B0604020202020204" pitchFamily="34" charset="0"/>
              <a:buChar char="•"/>
            </a:pPr>
            <a:r>
              <a:rPr lang="en-US" b="1" dirty="0"/>
              <a:t>Evolution:</a:t>
            </a:r>
            <a:r>
              <a:rPr lang="en-US" dirty="0"/>
              <a:t> The HTML5-based vSphere Client has largely replaced the older Flash-based Web Client, providing a more modern and responsive user experience.</a:t>
            </a:r>
          </a:p>
          <a:p>
            <a:endParaRPr lang="en-US" dirty="0"/>
          </a:p>
        </p:txBody>
      </p:sp>
    </p:spTree>
    <p:extLst>
      <p:ext uri="{BB962C8B-B14F-4D97-AF65-F5344CB8AC3E}">
        <p14:creationId xmlns:p14="http://schemas.microsoft.com/office/powerpoint/2010/main" val="17431889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continue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fontScale="775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b="1" dirty="0"/>
              <a:t>d. vCenter Server Inventory Service:</a:t>
            </a:r>
          </a:p>
          <a:p>
            <a:pPr lvl="2">
              <a:buFont typeface="Arial" panose="020B0604020202020204" pitchFamily="34" charset="0"/>
              <a:buChar char="•"/>
            </a:pPr>
            <a:r>
              <a:rPr lang="en-US" b="1" dirty="0"/>
              <a:t>Purpose:</a:t>
            </a:r>
            <a:r>
              <a:rPr lang="en-US" dirty="0"/>
              <a:t> The Inventory Service manages and caches the vSphere inventory objects like data centers, clusters, hosts, and VMs. It enhances performance by reducing the load on the vCenter Server database.</a:t>
            </a:r>
          </a:p>
          <a:p>
            <a:pPr lvl="2">
              <a:buFont typeface="Arial" panose="020B0604020202020204" pitchFamily="34" charset="0"/>
              <a:buChar char="•"/>
            </a:pPr>
            <a:r>
              <a:rPr lang="en-US" b="1" dirty="0"/>
              <a:t>Functionality:</a:t>
            </a:r>
            <a:r>
              <a:rPr lang="en-US" dirty="0"/>
              <a:t> It allows vSphere clients to browse the inventory faster, especially in large environments with many objects.</a:t>
            </a:r>
          </a:p>
          <a:p>
            <a:pPr lvl="1"/>
            <a:r>
              <a:rPr lang="en-US" b="1" dirty="0"/>
              <a:t>e. vCenter Server Management Web Interface (VAMI):</a:t>
            </a:r>
          </a:p>
          <a:p>
            <a:pPr lvl="2">
              <a:buFont typeface="Arial" panose="020B0604020202020204" pitchFamily="34" charset="0"/>
              <a:buChar char="•"/>
            </a:pPr>
            <a:r>
              <a:rPr lang="en-US" b="1" dirty="0"/>
              <a:t>Purpose:</a:t>
            </a:r>
            <a:r>
              <a:rPr lang="en-US" dirty="0"/>
              <a:t> VAMI (vCenter Appliance Management Interface) is a web-based interface specifically for managing the vCenter Server Appliance (VCSA). It is used for tasks like monitoring the health of the appliance, configuring network settings, updating the appliance, and managing services.</a:t>
            </a:r>
          </a:p>
          <a:p>
            <a:pPr lvl="2">
              <a:buFont typeface="Arial" panose="020B0604020202020204" pitchFamily="34" charset="0"/>
              <a:buChar char="•"/>
            </a:pPr>
            <a:r>
              <a:rPr lang="en-US" b="1" dirty="0"/>
              <a:t>Access:</a:t>
            </a:r>
            <a:r>
              <a:rPr lang="en-US" dirty="0"/>
              <a:t> VAMI is typically accessed via https://&lt;vcenter-ip&gt;:5480.</a:t>
            </a:r>
          </a:p>
          <a:p>
            <a:pPr lvl="1"/>
            <a:r>
              <a:rPr lang="en-US" b="1" dirty="0"/>
              <a:t>f. vCenter Server Licensing:</a:t>
            </a:r>
          </a:p>
          <a:p>
            <a:pPr lvl="2">
              <a:buFont typeface="Arial" panose="020B0604020202020204" pitchFamily="34" charset="0"/>
              <a:buChar char="•"/>
            </a:pPr>
            <a:r>
              <a:rPr lang="en-US" b="1" dirty="0"/>
              <a:t>Purpose:</a:t>
            </a:r>
            <a:r>
              <a:rPr lang="en-US" dirty="0"/>
              <a:t> The licensing component manages and enforces the licensing of vCenter Server and the vSphere environment. It controls which features are available based on the installed licenses.</a:t>
            </a:r>
          </a:p>
          <a:p>
            <a:pPr lvl="2">
              <a:buFont typeface="Arial" panose="020B0604020202020204" pitchFamily="34" charset="0"/>
              <a:buChar char="•"/>
            </a:pPr>
            <a:r>
              <a:rPr lang="en-US" b="1" dirty="0"/>
              <a:t>Functionality:</a:t>
            </a:r>
            <a:r>
              <a:rPr lang="en-US" dirty="0"/>
              <a:t> Administrators can assign and manage licenses for vCenter Server, ESXi hosts, and other VMware products.</a:t>
            </a:r>
          </a:p>
          <a:p>
            <a:endParaRPr lang="en-US" dirty="0"/>
          </a:p>
        </p:txBody>
      </p:sp>
    </p:spTree>
    <p:extLst>
      <p:ext uri="{BB962C8B-B14F-4D97-AF65-F5344CB8AC3E}">
        <p14:creationId xmlns:p14="http://schemas.microsoft.com/office/powerpoint/2010/main" val="131845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continue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fontScale="700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2. vSphere Distributed Services:</a:t>
            </a:r>
          </a:p>
          <a:p>
            <a:pPr lvl="1"/>
            <a:r>
              <a:rPr lang="en-US" b="1" dirty="0"/>
              <a:t>a. vSphere Distributed Resource Scheduler (DRS):</a:t>
            </a:r>
          </a:p>
          <a:p>
            <a:pPr lvl="2">
              <a:buFont typeface="Arial" panose="020B0604020202020204" pitchFamily="34" charset="0"/>
              <a:buChar char="•"/>
            </a:pPr>
            <a:r>
              <a:rPr lang="en-US" b="1" dirty="0"/>
              <a:t>Purpose:</a:t>
            </a:r>
            <a:r>
              <a:rPr lang="en-US" dirty="0"/>
              <a:t> DRS automatically balances the workload across ESXi hosts in a cluster by migrating VMs using vMotion. It optimizes resource utilization and ensures that VMs have the necessary resources to operate efficiently.</a:t>
            </a:r>
          </a:p>
          <a:p>
            <a:pPr lvl="2">
              <a:buFont typeface="Arial" panose="020B0604020202020204" pitchFamily="34" charset="0"/>
              <a:buChar char="•"/>
            </a:pPr>
            <a:r>
              <a:rPr lang="en-US" b="1" dirty="0"/>
              <a:t>Functionality:</a:t>
            </a:r>
            <a:r>
              <a:rPr lang="en-US" dirty="0"/>
              <a:t> DRS uses rules and policies defined by the administrator to manage resource allocation and balance across the cluster.</a:t>
            </a:r>
          </a:p>
          <a:p>
            <a:pPr lvl="1"/>
            <a:r>
              <a:rPr lang="en-US" b="1" dirty="0"/>
              <a:t>b. vSphere High Availability (HA):</a:t>
            </a:r>
          </a:p>
          <a:p>
            <a:pPr lvl="2">
              <a:buFont typeface="Arial" panose="020B0604020202020204" pitchFamily="34" charset="0"/>
              <a:buChar char="•"/>
            </a:pPr>
            <a:r>
              <a:rPr lang="en-US" b="1" dirty="0"/>
              <a:t>Purpose:</a:t>
            </a:r>
            <a:r>
              <a:rPr lang="en-US" dirty="0"/>
              <a:t> VMware HA provides automatic failover in case of a host failure. It restarts VMs on other hosts in the cluster to minimize downtime.</a:t>
            </a:r>
          </a:p>
          <a:p>
            <a:pPr lvl="2">
              <a:buFont typeface="Arial" panose="020B0604020202020204" pitchFamily="34" charset="0"/>
              <a:buChar char="•"/>
            </a:pPr>
            <a:r>
              <a:rPr lang="en-US" b="1" dirty="0"/>
              <a:t>Components:</a:t>
            </a:r>
            <a:r>
              <a:rPr lang="en-US" dirty="0"/>
              <a:t> HA includes an agent on each host that communicates with the vCenter Server to monitor the health of hosts and VMs.</a:t>
            </a:r>
          </a:p>
          <a:p>
            <a:pPr lvl="1"/>
            <a:r>
              <a:rPr lang="en-US" b="1" dirty="0"/>
              <a:t>c. vSphere vMotion:</a:t>
            </a:r>
          </a:p>
          <a:p>
            <a:pPr lvl="2">
              <a:buFont typeface="Arial" panose="020B0604020202020204" pitchFamily="34" charset="0"/>
              <a:buChar char="•"/>
            </a:pPr>
            <a:r>
              <a:rPr lang="en-US" b="1" dirty="0"/>
              <a:t>Purpose:</a:t>
            </a:r>
            <a:r>
              <a:rPr lang="en-US" dirty="0"/>
              <a:t> vMotion enables the live migration of running VMs from one ESXi host to another without downtime. It is critical for load balancing, maintenance, and reducing downtime during hardware upgrades.</a:t>
            </a:r>
          </a:p>
          <a:p>
            <a:pPr lvl="2">
              <a:buFont typeface="Arial" panose="020B0604020202020204" pitchFamily="34" charset="0"/>
              <a:buChar char="•"/>
            </a:pPr>
            <a:r>
              <a:rPr lang="en-US" b="1" dirty="0"/>
              <a:t>Functionality:</a:t>
            </a:r>
            <a:r>
              <a:rPr lang="en-US" dirty="0"/>
              <a:t> vMotion requires a shared storage environment and a consistent network configuration between the source and destination hosts.</a:t>
            </a:r>
          </a:p>
          <a:p>
            <a:endParaRPr lang="en-US" dirty="0"/>
          </a:p>
        </p:txBody>
      </p:sp>
    </p:spTree>
    <p:extLst>
      <p:ext uri="{BB962C8B-B14F-4D97-AF65-F5344CB8AC3E}">
        <p14:creationId xmlns:p14="http://schemas.microsoft.com/office/powerpoint/2010/main" val="36837196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continue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b="1" dirty="0"/>
              <a:t>d. vSphere Storage vMotion:</a:t>
            </a:r>
          </a:p>
          <a:p>
            <a:pPr lvl="2">
              <a:buFont typeface="Arial" panose="020B0604020202020204" pitchFamily="34" charset="0"/>
              <a:buChar char="•"/>
            </a:pPr>
            <a:r>
              <a:rPr lang="en-US" b="1" dirty="0"/>
              <a:t>Purpose:</a:t>
            </a:r>
            <a:r>
              <a:rPr lang="en-US" dirty="0"/>
              <a:t> Storage vMotion allows the migration of a VM's disk files from one datastore to another while the VM is running. This is useful for balancing storage loads and performing maintenance on storage devices.</a:t>
            </a:r>
          </a:p>
          <a:p>
            <a:pPr lvl="2">
              <a:buFont typeface="Arial" panose="020B0604020202020204" pitchFamily="34" charset="0"/>
              <a:buChar char="•"/>
            </a:pPr>
            <a:r>
              <a:rPr lang="en-US" b="1" dirty="0"/>
              <a:t>Functionality:</a:t>
            </a:r>
            <a:r>
              <a:rPr lang="en-US" dirty="0"/>
              <a:t> Like vMotion, Storage vMotion operates without disrupting VM operations, providing flexibility in managing storage resources.</a:t>
            </a:r>
          </a:p>
          <a:p>
            <a:pPr lvl="1"/>
            <a:r>
              <a:rPr lang="en-US" b="1" dirty="0"/>
              <a:t>e. vSphere Update Manager (VUM):</a:t>
            </a:r>
          </a:p>
          <a:p>
            <a:pPr lvl="2">
              <a:buFont typeface="Arial" panose="020B0604020202020204" pitchFamily="34" charset="0"/>
              <a:buChar char="•"/>
            </a:pPr>
            <a:r>
              <a:rPr lang="en-US" b="1" dirty="0"/>
              <a:t>Purpose:</a:t>
            </a:r>
            <a:r>
              <a:rPr lang="en-US" dirty="0"/>
              <a:t> VUM automates the patching and upgrading of ESXi hosts, VMs, and virtual appliances. It helps ensure that the environment remains up-to-date and secure.</a:t>
            </a:r>
          </a:p>
          <a:p>
            <a:pPr lvl="2">
              <a:buFont typeface="Arial" panose="020B0604020202020204" pitchFamily="34" charset="0"/>
              <a:buChar char="•"/>
            </a:pPr>
            <a:r>
              <a:rPr lang="en-US" b="1" dirty="0"/>
              <a:t>Components:</a:t>
            </a:r>
            <a:r>
              <a:rPr lang="en-US" dirty="0"/>
              <a:t> VUM consists of a patch repository, remediation scheduler, and compliance checker, and integrates with the vSphere Client for management.</a:t>
            </a:r>
          </a:p>
          <a:p>
            <a:endParaRPr lang="en-US" dirty="0"/>
          </a:p>
        </p:txBody>
      </p:sp>
    </p:spTree>
    <p:extLst>
      <p:ext uri="{BB962C8B-B14F-4D97-AF65-F5344CB8AC3E}">
        <p14:creationId xmlns:p14="http://schemas.microsoft.com/office/powerpoint/2010/main" val="38076350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continue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fontScale="775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3. vCenter Server Optional Components:</a:t>
            </a:r>
          </a:p>
          <a:p>
            <a:pPr lvl="1"/>
            <a:r>
              <a:rPr lang="en-US" b="1" dirty="0"/>
              <a:t>a. vCenter Orchestrator (</a:t>
            </a:r>
            <a:r>
              <a:rPr lang="en-US" b="1" dirty="0" err="1"/>
              <a:t>vRO</a:t>
            </a:r>
            <a:r>
              <a:rPr lang="en-US" b="1" dirty="0"/>
              <a:t>):</a:t>
            </a:r>
          </a:p>
          <a:p>
            <a:pPr lvl="2">
              <a:buFont typeface="Arial" panose="020B0604020202020204" pitchFamily="34" charset="0"/>
              <a:buChar char="•"/>
            </a:pPr>
            <a:r>
              <a:rPr lang="en-US" b="1" dirty="0"/>
              <a:t>Purpose:</a:t>
            </a:r>
            <a:r>
              <a:rPr lang="en-US" dirty="0"/>
              <a:t> </a:t>
            </a:r>
            <a:r>
              <a:rPr lang="en-US" dirty="0" err="1"/>
              <a:t>vRO</a:t>
            </a:r>
            <a:r>
              <a:rPr lang="en-US" dirty="0"/>
              <a:t> is an automation tool that allows administrators to create complex workflows for automating tasks in the vSphere environment. It integrates with vCenter Server and other VMware products.</a:t>
            </a:r>
          </a:p>
          <a:p>
            <a:pPr lvl="2">
              <a:buFont typeface="Arial" panose="020B0604020202020204" pitchFamily="34" charset="0"/>
              <a:buChar char="•"/>
            </a:pPr>
            <a:r>
              <a:rPr lang="en-US" b="1" dirty="0"/>
              <a:t>Functionality:</a:t>
            </a:r>
            <a:r>
              <a:rPr lang="en-US" dirty="0"/>
              <a:t> </a:t>
            </a:r>
            <a:r>
              <a:rPr lang="en-US" dirty="0" err="1"/>
              <a:t>vRO</a:t>
            </a:r>
            <a:r>
              <a:rPr lang="en-US" dirty="0"/>
              <a:t> includes a drag-and-drop workflow designer, pre-built workflows, and the ability to integrate with third-party tools via plugins.</a:t>
            </a:r>
          </a:p>
          <a:p>
            <a:pPr lvl="1"/>
            <a:r>
              <a:rPr lang="en-US" b="1" dirty="0"/>
              <a:t>b. vCenter Server Linked Mode:</a:t>
            </a:r>
          </a:p>
          <a:p>
            <a:pPr lvl="2">
              <a:buFont typeface="Arial" panose="020B0604020202020204" pitchFamily="34" charset="0"/>
              <a:buChar char="•"/>
            </a:pPr>
            <a:r>
              <a:rPr lang="en-US" b="1" dirty="0"/>
              <a:t>Purpose:</a:t>
            </a:r>
            <a:r>
              <a:rPr lang="en-US" dirty="0"/>
              <a:t> Linked Mode allows multiple vCenter Servers to be linked together, providing a single pane of glass for managing multiple vCenter instances. It allows for centralized management of roles, permissions, and licenses across the linked vCenter Servers.</a:t>
            </a:r>
          </a:p>
          <a:p>
            <a:pPr lvl="2">
              <a:buFont typeface="Arial" panose="020B0604020202020204" pitchFamily="34" charset="0"/>
              <a:buChar char="•"/>
            </a:pPr>
            <a:r>
              <a:rPr lang="en-US" b="1" dirty="0"/>
              <a:t>Enhanced Linked Mode (ELM):</a:t>
            </a:r>
            <a:r>
              <a:rPr lang="en-US" dirty="0"/>
              <a:t> ELM provides a more robust and integrated experience, especially when using the vCenter Server Appliance, allowing for consistent management across multiple sites.</a:t>
            </a:r>
          </a:p>
          <a:p>
            <a:pPr lvl="1"/>
            <a:r>
              <a:rPr lang="en-US" b="1" dirty="0"/>
              <a:t>c. vCenter Server Heartbeat (Deprecated):</a:t>
            </a:r>
          </a:p>
          <a:p>
            <a:pPr lvl="2">
              <a:buFont typeface="Arial" panose="020B0604020202020204" pitchFamily="34" charset="0"/>
              <a:buChar char="•"/>
            </a:pPr>
            <a:r>
              <a:rPr lang="en-US" b="1" dirty="0"/>
              <a:t>Purpose:</a:t>
            </a:r>
            <a:r>
              <a:rPr lang="en-US" dirty="0"/>
              <a:t> vCenter Server Heartbeat was used to provide high availability and disaster recovery for the vCenter Server service by replicating it to a secondary server. It has been deprecated, and its functionality is now incorporated into other VMware solutions.</a:t>
            </a:r>
          </a:p>
          <a:p>
            <a:endParaRPr lang="en-US" dirty="0"/>
          </a:p>
        </p:txBody>
      </p:sp>
    </p:spTree>
    <p:extLst>
      <p:ext uri="{BB962C8B-B14F-4D97-AF65-F5344CB8AC3E}">
        <p14:creationId xmlns:p14="http://schemas.microsoft.com/office/powerpoint/2010/main" val="17046888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continue</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5893435" cy="4162425"/>
          </a:xfrm>
          <a:prstGeom prst="rect">
            <a:avLst/>
          </a:prstGeom>
        </p:spPr>
        <p:txBody>
          <a:bodyPr>
            <a:normAutofit fontScale="92500"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4. vCenter Server API and SDK:</a:t>
            </a:r>
          </a:p>
          <a:p>
            <a:pPr lvl="1">
              <a:buFont typeface="Arial" panose="020B0604020202020204" pitchFamily="34" charset="0"/>
              <a:buChar char="•"/>
            </a:pPr>
            <a:r>
              <a:rPr lang="en-US" b="1" dirty="0"/>
              <a:t>Purpose:</a:t>
            </a:r>
            <a:r>
              <a:rPr lang="en-US" dirty="0"/>
              <a:t> vCenter Server exposes a rich set of APIs that allow developers and administrators to interact programmatically with the vSphere environment. This enables integration with third-party tools, custom automation, and advanced scripting.</a:t>
            </a:r>
          </a:p>
          <a:p>
            <a:pPr lvl="1">
              <a:buFont typeface="Arial" panose="020B0604020202020204" pitchFamily="34" charset="0"/>
              <a:buChar char="•"/>
            </a:pPr>
            <a:r>
              <a:rPr lang="en-US" b="1" dirty="0"/>
              <a:t>SDKs:</a:t>
            </a:r>
            <a:r>
              <a:rPr lang="en-US" dirty="0"/>
              <a:t> VMware provides SDKs for various programming languages (e.g., Java, Python, PowerShell) to facilitate the development of applications and scripts that interact with vCenter Server.</a:t>
            </a:r>
          </a:p>
          <a:p>
            <a:endParaRPr lang="en-US" dirty="0"/>
          </a:p>
        </p:txBody>
      </p:sp>
      <p:pic>
        <p:nvPicPr>
          <p:cNvPr id="1026" name="Picture 2" descr="vSphere 6.0 – vCenter Server (Components, Deployment Model) « | OneVirtual |">
            <a:extLst>
              <a:ext uri="{FF2B5EF4-FFF2-40B4-BE49-F238E27FC236}">
                <a16:creationId xmlns:a16="http://schemas.microsoft.com/office/drawing/2014/main" id="{934D96BB-B384-0DC5-A89D-82E933999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292" y="1287336"/>
            <a:ext cx="3663799" cy="524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717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Manage vCenter Server inventory objects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dirty="0" err="1"/>
              <a:t>Managing</a:t>
            </a:r>
            <a:r>
              <a:rPr lang="es-PE" dirty="0"/>
              <a:t> vCenter Server inventory objects </a:t>
            </a:r>
            <a:r>
              <a:rPr lang="es-PE" dirty="0" err="1"/>
              <a:t>involves</a:t>
            </a:r>
            <a:r>
              <a:rPr lang="es-PE" dirty="0"/>
              <a:t> </a:t>
            </a:r>
            <a:r>
              <a:rPr lang="es-PE" dirty="0" err="1"/>
              <a:t>organizing</a:t>
            </a:r>
            <a:r>
              <a:rPr lang="es-PE" dirty="0"/>
              <a:t> and </a:t>
            </a:r>
            <a:r>
              <a:rPr lang="es-PE" dirty="0" err="1"/>
              <a:t>handling</a:t>
            </a:r>
            <a:r>
              <a:rPr lang="es-PE" dirty="0"/>
              <a:t> </a:t>
            </a:r>
            <a:r>
              <a:rPr lang="es-PE" dirty="0" err="1"/>
              <a:t>the</a:t>
            </a:r>
            <a:r>
              <a:rPr lang="es-PE" dirty="0"/>
              <a:t> </a:t>
            </a:r>
            <a:r>
              <a:rPr lang="es-PE" dirty="0" err="1"/>
              <a:t>various</a:t>
            </a:r>
            <a:r>
              <a:rPr lang="es-PE" dirty="0"/>
              <a:t> components </a:t>
            </a:r>
            <a:r>
              <a:rPr lang="es-PE" dirty="0" err="1"/>
              <a:t>within</a:t>
            </a:r>
            <a:r>
              <a:rPr lang="es-PE" dirty="0"/>
              <a:t> a VMware vSphere </a:t>
            </a:r>
            <a:r>
              <a:rPr lang="es-PE" dirty="0" err="1"/>
              <a:t>environment</a:t>
            </a:r>
            <a:r>
              <a:rPr lang="es-PE" dirty="0"/>
              <a:t>. Inventory objects in vCenter Server </a:t>
            </a:r>
            <a:r>
              <a:rPr lang="es-PE" dirty="0" err="1"/>
              <a:t>include</a:t>
            </a:r>
            <a:r>
              <a:rPr lang="es-PE" dirty="0"/>
              <a:t> data centers, </a:t>
            </a:r>
            <a:r>
              <a:rPr lang="es-PE" dirty="0" err="1"/>
              <a:t>clusters</a:t>
            </a:r>
            <a:r>
              <a:rPr lang="es-PE" dirty="0"/>
              <a:t>, hosts, virtual machines (</a:t>
            </a:r>
            <a:r>
              <a:rPr lang="es-PE" dirty="0" err="1"/>
              <a:t>VMs</a:t>
            </a:r>
            <a:r>
              <a:rPr lang="es-PE" dirty="0"/>
              <a:t>), </a:t>
            </a:r>
            <a:r>
              <a:rPr lang="es-PE" dirty="0" err="1"/>
              <a:t>datastores</a:t>
            </a:r>
            <a:r>
              <a:rPr lang="es-PE" dirty="0"/>
              <a:t>, </a:t>
            </a:r>
            <a:r>
              <a:rPr lang="es-PE" dirty="0" err="1"/>
              <a:t>networks</a:t>
            </a:r>
            <a:r>
              <a:rPr lang="es-PE" dirty="0"/>
              <a:t>, and more.</a:t>
            </a:r>
            <a:endParaRPr lang="en-US" dirty="0"/>
          </a:p>
        </p:txBody>
      </p:sp>
    </p:spTree>
    <p:extLst>
      <p:ext uri="{BB962C8B-B14F-4D97-AF65-F5344CB8AC3E}">
        <p14:creationId xmlns:p14="http://schemas.microsoft.com/office/powerpoint/2010/main" val="1519422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s-PE" dirty="0"/>
              <a:t>Understanding vCenter Server Inventory Objects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fontScale="92500" lnSpcReduction="2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Data Center</a:t>
            </a:r>
            <a:r>
              <a:rPr lang="en-US" b="1" dirty="0"/>
              <a:t>: A logical container that groups clusters, hosts, networks, and datastores. It serves as the highest-level organizational unit.</a:t>
            </a:r>
          </a:p>
          <a:p>
            <a:r>
              <a:rPr lang="en-US" b="1" dirty="0">
                <a:solidFill>
                  <a:srgbClr val="0070C0"/>
                </a:solidFill>
              </a:rPr>
              <a:t>Cluster</a:t>
            </a:r>
            <a:r>
              <a:rPr lang="en-US" b="1" dirty="0"/>
              <a:t>: A group of ESXi hosts that work together as a single entity for features like HA (High Availability), DRS (Distributed Resource Scheduler), and FT (Fault Tolerance).</a:t>
            </a:r>
          </a:p>
          <a:p>
            <a:r>
              <a:rPr lang="en-US" b="1" dirty="0">
                <a:solidFill>
                  <a:srgbClr val="0070C0"/>
                </a:solidFill>
              </a:rPr>
              <a:t>Host</a:t>
            </a:r>
            <a:r>
              <a:rPr lang="en-US" b="1" dirty="0"/>
              <a:t>: An ESXi physical server that provides resources like CPU, memory, storage, and networking for VMs.</a:t>
            </a:r>
          </a:p>
          <a:p>
            <a:r>
              <a:rPr lang="en-US" b="1" dirty="0">
                <a:solidFill>
                  <a:srgbClr val="0070C0"/>
                </a:solidFill>
              </a:rPr>
              <a:t>Virtual Machine (VM)</a:t>
            </a:r>
            <a:r>
              <a:rPr lang="en-US" b="1" dirty="0"/>
              <a:t>: A software-based emulation of a physical computer that runs an operating system and applications.</a:t>
            </a:r>
            <a:endParaRPr lang="en-US" dirty="0"/>
          </a:p>
        </p:txBody>
      </p:sp>
    </p:spTree>
    <p:extLst>
      <p:ext uri="{BB962C8B-B14F-4D97-AF65-F5344CB8AC3E}">
        <p14:creationId xmlns:p14="http://schemas.microsoft.com/office/powerpoint/2010/main" val="15846000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s-PE" dirty="0"/>
              <a:t>Understanding vCenter Server Inventory Objects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rPr>
              <a:t>Resource Pool</a:t>
            </a:r>
            <a:r>
              <a:rPr lang="en-US" b="1" dirty="0"/>
              <a:t>: A logical abstraction for dividing and allocating resources (CPU and memory) among VMs and other resource pools.</a:t>
            </a:r>
          </a:p>
          <a:p>
            <a:r>
              <a:rPr lang="en-US" b="1" dirty="0">
                <a:solidFill>
                  <a:srgbClr val="0070C0"/>
                </a:solidFill>
              </a:rPr>
              <a:t>Datastore</a:t>
            </a:r>
            <a:r>
              <a:rPr lang="en-US" b="1" dirty="0"/>
              <a:t>: A storage container that holds VM files, such as VM disk files (VMDKs), snapshots, and ISO images.</a:t>
            </a:r>
          </a:p>
          <a:p>
            <a:r>
              <a:rPr lang="en-US" b="1" dirty="0">
                <a:solidFill>
                  <a:srgbClr val="0070C0"/>
                </a:solidFill>
              </a:rPr>
              <a:t>Network</a:t>
            </a:r>
            <a:r>
              <a:rPr lang="en-US" b="1" dirty="0"/>
              <a:t>: Includes standard and distributed virtual switches (</a:t>
            </a:r>
            <a:r>
              <a:rPr lang="en-US" b="1" dirty="0" err="1"/>
              <a:t>vSwitches</a:t>
            </a:r>
            <a:r>
              <a:rPr lang="en-US" b="1" dirty="0"/>
              <a:t>), port groups, and </a:t>
            </a:r>
            <a:r>
              <a:rPr lang="en-US" b="1" dirty="0" err="1"/>
              <a:t>VMkernel</a:t>
            </a:r>
            <a:r>
              <a:rPr lang="en-US" b="1" dirty="0"/>
              <a:t> ports for managing network traffic.</a:t>
            </a:r>
            <a:endParaRPr lang="en-US" dirty="0"/>
          </a:p>
        </p:txBody>
      </p:sp>
    </p:spTree>
    <p:extLst>
      <p:ext uri="{BB962C8B-B14F-4D97-AF65-F5344CB8AC3E}">
        <p14:creationId xmlns:p14="http://schemas.microsoft.com/office/powerpoint/2010/main" val="959085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Creating and Organizing Inventory Objects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Creating a Data Center:</a:t>
            </a:r>
          </a:p>
          <a:p>
            <a:pPr lvl="1">
              <a:buFont typeface="Arial" panose="020B0604020202020204" pitchFamily="34" charset="0"/>
              <a:buChar char="•"/>
            </a:pPr>
            <a:r>
              <a:rPr lang="en-US" b="1" dirty="0"/>
              <a:t>Steps:</a:t>
            </a:r>
            <a:endParaRPr lang="en-US" dirty="0"/>
          </a:p>
          <a:p>
            <a:pPr marL="1139847" lvl="2" indent="-457200">
              <a:buFont typeface="+mj-lt"/>
              <a:buAutoNum type="arabicPeriod"/>
            </a:pPr>
            <a:r>
              <a:rPr lang="en-US" dirty="0"/>
              <a:t>Log in to the vSphere Client.</a:t>
            </a:r>
          </a:p>
          <a:p>
            <a:pPr marL="1139847" lvl="2" indent="-457200">
              <a:buFont typeface="+mj-lt"/>
              <a:buAutoNum type="arabicPeriod"/>
            </a:pPr>
            <a:r>
              <a:rPr lang="en-US" dirty="0"/>
              <a:t>Right-click the vCenter Server instance in the inventory pane.</a:t>
            </a:r>
          </a:p>
          <a:p>
            <a:pPr marL="1139847" lvl="2" indent="-457200">
              <a:buFont typeface="+mj-lt"/>
              <a:buAutoNum type="arabicPeriod"/>
            </a:pPr>
            <a:r>
              <a:rPr lang="en-US" dirty="0"/>
              <a:t>Select </a:t>
            </a:r>
            <a:r>
              <a:rPr lang="en-US" b="1" dirty="0"/>
              <a:t>New Datacenter</a:t>
            </a:r>
            <a:r>
              <a:rPr lang="en-US" dirty="0"/>
              <a:t>.</a:t>
            </a:r>
          </a:p>
          <a:p>
            <a:pPr marL="1139847" lvl="2" indent="-457200">
              <a:buFont typeface="+mj-lt"/>
              <a:buAutoNum type="arabicPeriod"/>
            </a:pPr>
            <a:r>
              <a:rPr lang="en-US" dirty="0"/>
              <a:t>Enter a name for the data center and click </a:t>
            </a:r>
            <a:r>
              <a:rPr lang="en-US" b="1" dirty="0"/>
              <a:t>OK</a:t>
            </a:r>
            <a:r>
              <a:rPr lang="en-US" dirty="0"/>
              <a:t>.</a:t>
            </a:r>
          </a:p>
          <a:p>
            <a:pPr lvl="1">
              <a:buFont typeface="Arial" panose="020B0604020202020204" pitchFamily="34" charset="0"/>
              <a:buChar char="•"/>
            </a:pPr>
            <a:r>
              <a:rPr lang="en-US" b="1" dirty="0"/>
              <a:t>Purpose:</a:t>
            </a:r>
            <a:r>
              <a:rPr lang="en-US" dirty="0"/>
              <a:t> A data center organizes clusters, hosts, and associated resources.</a:t>
            </a:r>
          </a:p>
        </p:txBody>
      </p:sp>
    </p:spTree>
    <p:extLst>
      <p:ext uri="{BB962C8B-B14F-4D97-AF65-F5344CB8AC3E}">
        <p14:creationId xmlns:p14="http://schemas.microsoft.com/office/powerpoint/2010/main" val="37171606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Creating and Organizing Inventory Objects</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Creating a Cluster:</a:t>
            </a:r>
          </a:p>
          <a:p>
            <a:pPr lvl="1">
              <a:buFont typeface="Arial" panose="020B0604020202020204" pitchFamily="34" charset="0"/>
              <a:buChar char="•"/>
            </a:pPr>
            <a:r>
              <a:rPr lang="en-US" b="1" dirty="0"/>
              <a:t>Steps:</a:t>
            </a:r>
            <a:endParaRPr lang="en-US" dirty="0"/>
          </a:p>
          <a:p>
            <a:pPr marL="1139847" lvl="2" indent="-457200">
              <a:buFont typeface="+mj-lt"/>
              <a:buAutoNum type="arabicPeriod"/>
            </a:pPr>
            <a:r>
              <a:rPr lang="en-US" dirty="0"/>
              <a:t>Right-click the data center where you want to create a cluster.</a:t>
            </a:r>
          </a:p>
          <a:p>
            <a:pPr marL="1139847" lvl="2" indent="-457200">
              <a:buFont typeface="+mj-lt"/>
              <a:buAutoNum type="arabicPeriod"/>
            </a:pPr>
            <a:r>
              <a:rPr lang="en-US" dirty="0"/>
              <a:t>Select </a:t>
            </a:r>
            <a:r>
              <a:rPr lang="en-US" b="1" dirty="0"/>
              <a:t>New Cluster</a:t>
            </a:r>
            <a:r>
              <a:rPr lang="en-US" dirty="0"/>
              <a:t>.</a:t>
            </a:r>
          </a:p>
          <a:p>
            <a:pPr marL="1139847" lvl="2" indent="-457200">
              <a:buFont typeface="+mj-lt"/>
              <a:buAutoNum type="arabicPeriod"/>
            </a:pPr>
            <a:r>
              <a:rPr lang="en-US" dirty="0"/>
              <a:t>Enter a name and configure options such as DRS, HA, and EVC (Enhanced vMotion Compatibility).</a:t>
            </a:r>
          </a:p>
          <a:p>
            <a:pPr marL="1139847" lvl="2" indent="-457200">
              <a:buFont typeface="+mj-lt"/>
              <a:buAutoNum type="arabicPeriod"/>
            </a:pPr>
            <a:r>
              <a:rPr lang="en-US" dirty="0"/>
              <a:t>Click </a:t>
            </a:r>
            <a:r>
              <a:rPr lang="en-US" b="1" dirty="0"/>
              <a:t>OK</a:t>
            </a:r>
            <a:r>
              <a:rPr lang="en-US" dirty="0"/>
              <a:t> to create the cluster.</a:t>
            </a:r>
          </a:p>
          <a:p>
            <a:pPr lvl="1">
              <a:buFont typeface="Arial" panose="020B0604020202020204" pitchFamily="34" charset="0"/>
              <a:buChar char="•"/>
            </a:pPr>
            <a:r>
              <a:rPr lang="en-US" b="1" dirty="0"/>
              <a:t>Purpose:</a:t>
            </a:r>
            <a:r>
              <a:rPr lang="en-US" dirty="0"/>
              <a:t> Clusters enable the pooling of host resources and support advanced features like HA and DRS.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8618922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Install Vmware vCenter</a:t>
            </a:r>
          </a:p>
        </p:txBody>
      </p:sp>
    </p:spTree>
    <p:extLst>
      <p:ext uri="{BB962C8B-B14F-4D97-AF65-F5344CB8AC3E}">
        <p14:creationId xmlns:p14="http://schemas.microsoft.com/office/powerpoint/2010/main" val="37391357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VMware vCenter Server</a:t>
            </a:r>
            <a:br>
              <a:rPr lang="en-US" dirty="0"/>
            </a:br>
            <a:br>
              <a:rPr lang="en-US" dirty="0"/>
            </a:br>
            <a:r>
              <a:rPr lang="en-US" sz="2400" dirty="0"/>
              <a:t>Module 4</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VMware vCenter Server</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Install and configure vCenter Server components</a:t>
            </a:r>
          </a:p>
          <a:p>
            <a:r>
              <a:rPr lang="en-US" dirty="0"/>
              <a:t>Manage vCenter Server inventory objects</a:t>
            </a:r>
          </a:p>
        </p:txBody>
      </p:sp>
    </p:spTree>
    <p:extLst>
      <p:ext uri="{BB962C8B-B14F-4D97-AF65-F5344CB8AC3E}">
        <p14:creationId xmlns:p14="http://schemas.microsoft.com/office/powerpoint/2010/main" val="7953747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VMware vCenter Server</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876424"/>
            <a:ext cx="11655078" cy="4162425"/>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VMware vCenter Server</a:t>
            </a:r>
            <a:r>
              <a:rPr lang="en-US" dirty="0"/>
              <a:t> is a centralized management platform for VMware vSphere environments. It allows administrators to manage multiple ESXi hosts and their associated virtual machines (VMs) from a single interface. vCenter Server is essential for managing larger VMware deployments, as it provides a wide range of features that enhance the functionality, scalability, and ease of use of a VMware environment.</a:t>
            </a:r>
          </a:p>
        </p:txBody>
      </p:sp>
    </p:spTree>
    <p:extLst>
      <p:ext uri="{BB962C8B-B14F-4D97-AF65-F5344CB8AC3E}">
        <p14:creationId xmlns:p14="http://schemas.microsoft.com/office/powerpoint/2010/main" val="259180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ESXi and vCenter</a:t>
            </a:r>
            <a:endParaRPr lang="es-PE" dirty="0"/>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pic>
        <p:nvPicPr>
          <p:cNvPr id="6" name="Imagen 5">
            <a:extLst>
              <a:ext uri="{FF2B5EF4-FFF2-40B4-BE49-F238E27FC236}">
                <a16:creationId xmlns:a16="http://schemas.microsoft.com/office/drawing/2014/main" id="{AFA640DD-EEB9-806D-52FA-AB0C755D09BE}"/>
              </a:ext>
            </a:extLst>
          </p:cNvPr>
          <p:cNvPicPr>
            <a:picLocks noChangeAspect="1"/>
          </p:cNvPicPr>
          <p:nvPr/>
        </p:nvPicPr>
        <p:blipFill>
          <a:blip r:embed="rId2"/>
          <a:stretch>
            <a:fillRect/>
          </a:stretch>
        </p:blipFill>
        <p:spPr>
          <a:xfrm>
            <a:off x="519249" y="990347"/>
            <a:ext cx="7204079" cy="5444646"/>
          </a:xfrm>
          <a:prstGeom prst="rect">
            <a:avLst/>
          </a:prstGeom>
        </p:spPr>
      </p:pic>
    </p:spTree>
    <p:extLst>
      <p:ext uri="{BB962C8B-B14F-4D97-AF65-F5344CB8AC3E}">
        <p14:creationId xmlns:p14="http://schemas.microsoft.com/office/powerpoint/2010/main" val="3845729770"/>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customXml/itemProps2.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E86550-C5CA-4E09-97FA-53D39FCD3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TotalTime>
  <Words>1867</Words>
  <Application>Microsoft Office PowerPoint</Application>
  <PresentationFormat>Panorámica</PresentationFormat>
  <Paragraphs>140</Paragraphs>
  <Slides>22</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22</vt:i4>
      </vt:variant>
    </vt:vector>
  </HeadingPairs>
  <TitlesOfParts>
    <vt:vector size="33"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VMware vCenter Server  Module 4</vt:lpstr>
      <vt:lpstr>VMware vCenter Server</vt:lpstr>
      <vt:lpstr>VMware vCenter Server</vt:lpstr>
      <vt:lpstr>ESXi and vCenter</vt:lpstr>
      <vt:lpstr>Install and configure vCenter Server components</vt:lpstr>
      <vt:lpstr>continue</vt:lpstr>
      <vt:lpstr>continue</vt:lpstr>
      <vt:lpstr>continue</vt:lpstr>
      <vt:lpstr>continue</vt:lpstr>
      <vt:lpstr>continue</vt:lpstr>
      <vt:lpstr>Manage vCenter Server inventory objects</vt:lpstr>
      <vt:lpstr>Understanding vCenter Server Inventory Objects</vt:lpstr>
      <vt:lpstr>Understanding vCenter Server Inventory Objects</vt:lpstr>
      <vt:lpstr>Creating and Organizing Inventory Objects</vt:lpstr>
      <vt:lpstr>Creating and Organizing Inventory Objects</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Augusto Carreño Villarreyes</cp:lastModifiedBy>
  <cp:revision>45</cp:revision>
  <dcterms:created xsi:type="dcterms:W3CDTF">2014-02-19T15:58:05Z</dcterms:created>
  <dcterms:modified xsi:type="dcterms:W3CDTF">2024-08-14T20:33:10Z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