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13" r:id="rId6"/>
    <p:sldMasterId id="2147483734" r:id="rId7"/>
  </p:sldMasterIdLst>
  <p:notesMasterIdLst>
    <p:notesMasterId r:id="rId26"/>
  </p:notesMasterIdLst>
  <p:sldIdLst>
    <p:sldId id="257" r:id="rId8"/>
    <p:sldId id="259" r:id="rId9"/>
    <p:sldId id="258" r:id="rId10"/>
    <p:sldId id="344" r:id="rId11"/>
    <p:sldId id="260" r:id="rId12"/>
    <p:sldId id="317" r:id="rId13"/>
    <p:sldId id="345" r:id="rId14"/>
    <p:sldId id="348" r:id="rId15"/>
    <p:sldId id="356" r:id="rId16"/>
    <p:sldId id="351" r:id="rId17"/>
    <p:sldId id="352" r:id="rId18"/>
    <p:sldId id="353" r:id="rId19"/>
    <p:sldId id="354" r:id="rId20"/>
    <p:sldId id="355" r:id="rId21"/>
    <p:sldId id="357" r:id="rId22"/>
    <p:sldId id="358" r:id="rId23"/>
    <p:sldId id="350" r:id="rId24"/>
    <p:sldId id="3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315" autoAdjust="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F825E-0908-4274-ACAA-6DEEB31DB407}"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9BD1-FB16-4E58-9FAE-BCB7FE179BF5}" type="slidenum">
              <a:rPr lang="en-US" smtClean="0"/>
              <a:t>‹Nº›</a:t>
            </a:fld>
            <a:endParaRPr lang="en-US"/>
          </a:p>
        </p:txBody>
      </p:sp>
    </p:spTree>
    <p:extLst>
      <p:ext uri="{BB962C8B-B14F-4D97-AF65-F5344CB8AC3E}">
        <p14:creationId xmlns:p14="http://schemas.microsoft.com/office/powerpoint/2010/main" val="3193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Virtualizing your Datacenter with Windows Server 2012 R2 &amp; System Center 2012 R2</a:t>
            </a:r>
            <a:endParaRPr lang="en-US" sz="1200" dirty="0"/>
          </a:p>
          <a:p>
            <a:endParaRPr lang="en-US" dirty="0"/>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Attend this IT Camp, Virtualizing your Datacenter with Windows Server 2012 R2 &amp; System Center 2012 R2, to gain a deep understanding of the strides made in helping businesses consolidate workloads and improve server utilization while reducing costs through comprehensive management using System Center. </a:t>
            </a:r>
          </a:p>
          <a:p>
            <a:pPr marL="0" marR="0">
              <a:spcBef>
                <a:spcPts val="0"/>
              </a:spcBef>
              <a:spcAft>
                <a:spcPts val="0"/>
              </a:spcAft>
            </a:pPr>
            <a:endParaRPr lang="en-US" sz="1200" kern="1200" dirty="0">
              <a:solidFill>
                <a:srgbClr val="000000"/>
              </a:solidFill>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 this event, you will get hands-on experience on how System Center helps you realize the most value from Hyper-V infrastructure. You will learn how System Center Virtual Machine Manager provides powerful management capabilities for a VMware environment through virtual machine management, monitoring, and automation. Finally, the camp will walk you through some of the options for migrating virtual machines from VMware to Microsoft.</a:t>
            </a:r>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3284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8/14/2024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2</a:t>
            </a:fld>
            <a:endParaRPr lang="en-US" b="1" dirty="0">
              <a:solidFill>
                <a:prstClr val="black"/>
              </a:solidFill>
            </a:endParaRPr>
          </a:p>
        </p:txBody>
      </p:sp>
    </p:spTree>
    <p:extLst>
      <p:ext uri="{BB962C8B-B14F-4D97-AF65-F5344CB8AC3E}">
        <p14:creationId xmlns:p14="http://schemas.microsoft.com/office/powerpoint/2010/main" val="207505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me just introduce myself briefly here. I am a Technical Evangelist working with Microsoft.</a:t>
            </a:r>
            <a:r>
              <a:rPr lang="en-US" baseline="0" dirty="0"/>
              <a:t>  I have been with Microsoft almost 6 years now, spending 4 years working on the product engineering group at Windows Server high availability , so building clusters and designing virtual machines to run on those clusters.  In my current role I am a Technical Evangelist covering all of our private cloud technologies which includes virtualization, Systems Center Suite and several pieces of Windows Server and I am joined by Matt today, why don’t you introduce yourself?</a:t>
            </a:r>
            <a:endParaRPr lang="en-US" dirty="0"/>
          </a:p>
        </p:txBody>
      </p:sp>
      <p:sp>
        <p:nvSpPr>
          <p:cNvPr id="4" name="Slide Number Placeholder 3"/>
          <p:cNvSpPr>
            <a:spLocks noGrp="1"/>
          </p:cNvSpPr>
          <p:nvPr>
            <p:ph type="sldNum" sz="quarter" idx="10"/>
          </p:nvPr>
        </p:nvSpPr>
        <p:spPr/>
        <p:txBody>
          <a:bodyPr/>
          <a:lstStyle/>
          <a:p>
            <a:fld id="{81DC36A6-A909-4762-91DC-585C3709597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205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EAB9BD1-FB16-4E58-9FAE-BCB7FE179BF5}" type="slidenum">
              <a:rPr lang="en-US" smtClean="0"/>
              <a:t>6</a:t>
            </a:fld>
            <a:endParaRPr lang="en-US"/>
          </a:p>
        </p:txBody>
      </p:sp>
    </p:spTree>
    <p:extLst>
      <p:ext uri="{BB962C8B-B14F-4D97-AF65-F5344CB8AC3E}">
        <p14:creationId xmlns:p14="http://schemas.microsoft.com/office/powerpoint/2010/main" val="367761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7047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33025916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7471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62925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4183819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749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986066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954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24769888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272495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82967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788693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240822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956" y="218533"/>
            <a:ext cx="11655840" cy="899665"/>
          </a:xfrm>
        </p:spPr>
        <p:txBody>
          <a:bodyPr/>
          <a:lstStyle>
            <a:lvl1pPr>
              <a:defRPr sz="55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91098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403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8052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1109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78493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333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80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743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262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104440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2897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7320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2285221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417261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5323660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897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959317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95236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100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28932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Color Layout 5">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85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17534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39208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65431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0026802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01937479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7626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121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53454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3997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835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9240" y="1287336"/>
            <a:ext cx="11655078" cy="4930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p:nvSpPr>
        <p:spPr bwMode="auto">
          <a:xfrm>
            <a:off x="0" y="6019535"/>
            <a:ext cx="12182566" cy="829028"/>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bIns="89642" anchor="b" anchorCtr="0"/>
          <a:lstStyle/>
          <a:p>
            <a:pPr algn="r" defTabSz="914367">
              <a:lnSpc>
                <a:spcPct val="90000"/>
              </a:lnSpc>
              <a:spcAft>
                <a:spcPts val="588"/>
              </a:spcAft>
              <a:defRPr/>
            </a:pPr>
            <a:endParaRPr lang="en-US" sz="1765" dirty="0">
              <a:solidFill>
                <a:srgbClr val="FFFFFF"/>
              </a:solidFill>
              <a:latin typeface="Segoe UI Light"/>
              <a:ea typeface="ＭＳ Ｐゴシック" charset="0"/>
              <a:cs typeface="Verdana" charset="0"/>
            </a:endParaRPr>
          </a:p>
        </p:txBody>
      </p:sp>
      <p:sp>
        <p:nvSpPr>
          <p:cNvPr id="3" name="Title 2"/>
          <p:cNvSpPr>
            <a:spLocks noGrp="1"/>
          </p:cNvSpPr>
          <p:nvPr userDrawn="1">
            <p:ph type="title"/>
          </p:nvPr>
        </p:nvSpPr>
        <p:spPr/>
        <p:txBody>
          <a:bodyPr/>
          <a:lstStyle/>
          <a:p>
            <a:r>
              <a:rPr lang="en-US" dirty="0"/>
              <a:t>Click to edit Master title style</a:t>
            </a:r>
          </a:p>
        </p:txBody>
      </p:sp>
      <p:pic>
        <p:nvPicPr>
          <p:cNvPr id="4" name="Imagen 3">
            <a:extLst>
              <a:ext uri="{FF2B5EF4-FFF2-40B4-BE49-F238E27FC236}">
                <a16:creationId xmlns:a16="http://schemas.microsoft.com/office/drawing/2014/main" id="{83E7DFB1-3412-3B3D-F139-4754882E6DF6}"/>
              </a:ext>
            </a:extLst>
          </p:cNvPr>
          <p:cNvPicPr>
            <a:picLocks noChangeAspect="1"/>
          </p:cNvPicPr>
          <p:nvPr userDrawn="1"/>
        </p:nvPicPr>
        <p:blipFill>
          <a:blip r:embed="rId2"/>
          <a:stretch>
            <a:fillRect/>
          </a:stretch>
        </p:blipFill>
        <p:spPr>
          <a:xfrm>
            <a:off x="267682" y="6072048"/>
            <a:ext cx="762106" cy="724001"/>
          </a:xfrm>
          <a:prstGeom prst="rect">
            <a:avLst/>
          </a:prstGeom>
        </p:spPr>
      </p:pic>
    </p:spTree>
    <p:extLst>
      <p:ext uri="{BB962C8B-B14F-4D97-AF65-F5344CB8AC3E}">
        <p14:creationId xmlns:p14="http://schemas.microsoft.com/office/powerpoint/2010/main" val="2615429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277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794678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312560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icrosoft logo 3">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1387262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979755"/>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70" y="6437243"/>
            <a:ext cx="555596" cy="134483"/>
          </a:xfrm>
          <a:prstGeom prst="rect">
            <a:avLst/>
          </a:prstGeom>
        </p:spPr>
        <p:txBody>
          <a:bodyPr/>
          <a:lstStyle/>
          <a:p>
            <a:fld id="{27258FFF-F925-446B-8502-81C933981705}" type="slidenum">
              <a:rPr lang="en-US" smtClean="0">
                <a:solidFill>
                  <a:srgbClr val="505050"/>
                </a:solidFill>
              </a:rPr>
              <a:pPr/>
              <a:t>‹Nº›</a:t>
            </a:fld>
            <a:endParaRPr lang="en-US">
              <a:solidFill>
                <a:srgbClr val="505050"/>
              </a:solidFill>
            </a:endParaRPr>
          </a:p>
        </p:txBody>
      </p:sp>
    </p:spTree>
    <p:extLst>
      <p:ext uri="{BB962C8B-B14F-4D97-AF65-F5344CB8AC3E}">
        <p14:creationId xmlns:p14="http://schemas.microsoft.com/office/powerpoint/2010/main" val="30119170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4180078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7360763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39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2742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1580534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496957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51782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994444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1071542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917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38358398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816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65921526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559228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583094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398306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51578801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bg1"/>
                    </a:gs>
                    <a:gs pos="31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77031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1254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8755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219276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25790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9352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67163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273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5146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0322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3246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538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43360315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4443648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10287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5071903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34927"/>
      </p:ext>
    </p:extLst>
  </p:cSld>
  <p:clrMap bg1="lt1" tx1="dk1" bg2="lt2" tx2="dk2" accent1="accent1" accent2="accent2" accent3="accent3" accent4="accent4" accent5="accent5" accent6="accent6" hlink="hlink" folHlink="folHlink"/>
  <p:sldLayoutIdLst>
    <p:sldLayoutId id="2147483666" r:id="rId1"/>
    <p:sldLayoutId id="2147483672" r:id="rId2"/>
    <p:sldLayoutId id="2147483677" r:id="rId3"/>
    <p:sldLayoutId id="2147483680" r:id="rId4"/>
    <p:sldLayoutId id="2147483681" r:id="rId5"/>
  </p:sldLayoutIdLst>
  <p:transition>
    <p:fade/>
  </p:transition>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04500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9429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transition>
    <p:fade/>
  </p:transition>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36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txBox="1">
            <a:spLocks noChangeArrowheads="1"/>
          </p:cNvSpPr>
          <p:nvPr/>
        </p:nvSpPr>
        <p:spPr bwMode="auto">
          <a:xfrm>
            <a:off x="459470" y="1525290"/>
            <a:ext cx="11969990" cy="20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ct val="20000"/>
              </a:spcBef>
              <a:buSzPct val="90000"/>
              <a:buFont typeface="Arial" panose="020B0604020202020204" pitchFamily="34" charset="0"/>
              <a:buChar char="•"/>
              <a:defRPr sz="3200">
                <a:solidFill>
                  <a:schemeClr val="tx1"/>
                </a:solidFill>
                <a:latin typeface="Segoe UI" panose="020B0502040204020203" pitchFamily="34" charset="0"/>
                <a:ea typeface="MS PGothic" panose="020B0600070205080204" pitchFamily="34" charset="-128"/>
              </a:defRPr>
            </a:lvl1pPr>
            <a:lvl2pPr marL="37931725" indent="-37474525">
              <a:lnSpc>
                <a:spcPct val="90000"/>
              </a:lnSpc>
              <a:spcBef>
                <a:spcPct val="20000"/>
              </a:spcBef>
              <a:buSzPct val="90000"/>
              <a:buFont typeface="Arial" panose="020B0604020202020204" pitchFamily="34" charset="0"/>
              <a:buChar char="•"/>
              <a:tabLst>
                <a:tab pos="630238" algn="l"/>
              </a:tabLst>
              <a:defRPr sz="2800">
                <a:solidFill>
                  <a:schemeClr val="tx1"/>
                </a:solidFill>
                <a:latin typeface="Segoe UI" panose="020B0502040204020203" pitchFamily="34" charset="0"/>
                <a:ea typeface="MS PGothic" panose="020B0600070205080204" pitchFamily="34" charset="-128"/>
              </a:defRPr>
            </a:lvl2pPr>
            <a:lvl3pPr marL="914400" indent="-284163">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3pPr>
            <a:lvl4pPr marL="1482725" indent="-223838">
              <a:lnSpc>
                <a:spcPct val="90000"/>
              </a:lnSpc>
              <a:spcBef>
                <a:spcPct val="20000"/>
              </a:spcBef>
              <a:buSzPct val="90000"/>
              <a:buFont typeface="Arial" panose="020B0604020202020204" pitchFamily="34" charset="0"/>
              <a:buChar char="•"/>
              <a:tabLst>
                <a:tab pos="914400" algn="l"/>
              </a:tabLst>
              <a:defRPr sz="2000">
                <a:solidFill>
                  <a:schemeClr val="tx1"/>
                </a:solidFill>
                <a:latin typeface="Segoe UI" panose="020B0502040204020203" pitchFamily="34" charset="0"/>
                <a:ea typeface="MS PGothic" panose="020B0600070205080204" pitchFamily="34" charset="-128"/>
              </a:defRPr>
            </a:lvl4pPr>
            <a:lvl5pPr marL="1712913" indent="-230188">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5pPr>
            <a:lvl6pPr marL="21701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6pPr>
            <a:lvl7pPr marL="26273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7pPr>
            <a:lvl8pPr marL="30845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8pPr>
            <a:lvl9pPr marL="35417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9pPr>
          </a:lstStyle>
          <a:p>
            <a:pPr defTabSz="912452" fontAlgn="base">
              <a:spcBef>
                <a:spcPct val="0"/>
              </a:spcBef>
              <a:spcAft>
                <a:spcPct val="0"/>
              </a:spcAft>
              <a:buSzTx/>
              <a:buFont typeface="Arial" panose="020B0604020202020204" pitchFamily="34" charset="0"/>
              <a:buNone/>
            </a:pPr>
            <a:r>
              <a:rPr lang="en-US" sz="6597" dirty="0">
                <a:solidFill>
                  <a:schemeClr val="bg1">
                    <a:lumMod val="25000"/>
                  </a:schemeClr>
                </a:solidFill>
                <a:latin typeface="Segoe UI Light" panose="020B0502040204020203" pitchFamily="34" charset="0"/>
                <a:cs typeface="Arial" panose="020B0604020202020204" pitchFamily="34" charset="0"/>
              </a:rPr>
              <a:t>Vmware ESXi</a:t>
            </a:r>
          </a:p>
          <a:p>
            <a:pPr defTabSz="912452" fontAlgn="base">
              <a:spcBef>
                <a:spcPct val="0"/>
              </a:spcBef>
              <a:spcAft>
                <a:spcPct val="0"/>
              </a:spcAft>
              <a:buSzTx/>
              <a:buFont typeface="Arial" panose="020B0604020202020204" pitchFamily="34" charset="0"/>
              <a:buNone/>
            </a:pPr>
            <a:endParaRPr lang="en-US" sz="4399" dirty="0">
              <a:solidFill>
                <a:schemeClr val="bg1">
                  <a:lumMod val="25000"/>
                </a:schemeClr>
              </a:solidFill>
              <a:latin typeface="Segoe UI Light" panose="020B0502040204020203" pitchFamily="34" charset="0"/>
              <a:cs typeface="Arial" panose="020B0604020202020204" pitchFamily="34" charset="0"/>
            </a:endParaRPr>
          </a:p>
          <a:p>
            <a:pPr defTabSz="912452" fontAlgn="base">
              <a:spcBef>
                <a:spcPct val="0"/>
              </a:spcBef>
              <a:spcAft>
                <a:spcPct val="0"/>
              </a:spcAft>
              <a:buSzTx/>
              <a:buFont typeface="Arial" panose="020B0604020202020204" pitchFamily="34" charset="0"/>
              <a:buNone/>
            </a:pPr>
            <a:r>
              <a:rPr lang="en-US" sz="3600" dirty="0">
                <a:solidFill>
                  <a:schemeClr val="bg1">
                    <a:lumMod val="25000"/>
                  </a:schemeClr>
                </a:solidFill>
                <a:latin typeface="Segoe UI Light" panose="020B0502040204020203" pitchFamily="34" charset="0"/>
                <a:cs typeface="Arial" panose="020B0604020202020204" pitchFamily="34" charset="0"/>
              </a:rPr>
              <a:t>Virtualization with Vmware ESXi</a:t>
            </a:r>
          </a:p>
        </p:txBody>
      </p:sp>
      <p:pic>
        <p:nvPicPr>
          <p:cNvPr id="3" name="Imagen 2">
            <a:extLst>
              <a:ext uri="{FF2B5EF4-FFF2-40B4-BE49-F238E27FC236}">
                <a16:creationId xmlns:a16="http://schemas.microsoft.com/office/drawing/2014/main" id="{9019F487-847C-28D4-9A7E-81AAE142078F}"/>
              </a:ext>
            </a:extLst>
          </p:cNvPr>
          <p:cNvPicPr>
            <a:picLocks noChangeAspect="1"/>
          </p:cNvPicPr>
          <p:nvPr/>
        </p:nvPicPr>
        <p:blipFill>
          <a:blip r:embed="rId3"/>
          <a:stretch>
            <a:fillRect/>
          </a:stretch>
        </p:blipFill>
        <p:spPr>
          <a:xfrm>
            <a:off x="659869" y="5491022"/>
            <a:ext cx="927392" cy="881023"/>
          </a:xfrm>
          <a:prstGeom prst="rect">
            <a:avLst/>
          </a:prstGeom>
        </p:spPr>
      </p:pic>
    </p:spTree>
    <p:extLst>
      <p:ext uri="{BB962C8B-B14F-4D97-AF65-F5344CB8AC3E}">
        <p14:creationId xmlns:p14="http://schemas.microsoft.com/office/powerpoint/2010/main" val="15602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Networking Components and Services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fontScale="925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 a. </a:t>
            </a:r>
            <a:r>
              <a:rPr lang="en-US" b="1" dirty="0" err="1"/>
              <a:t>VMkernel</a:t>
            </a:r>
            <a:r>
              <a:rPr lang="en-US" b="1" dirty="0"/>
              <a:t> Adapters (</a:t>
            </a:r>
            <a:r>
              <a:rPr lang="en-US" b="1" dirty="0" err="1"/>
              <a:t>vmk</a:t>
            </a:r>
            <a:r>
              <a:rPr lang="en-US" b="1" dirty="0"/>
              <a:t>):</a:t>
            </a:r>
          </a:p>
          <a:p>
            <a:pPr lvl="1">
              <a:buFont typeface="Arial" panose="020B0604020202020204" pitchFamily="34" charset="0"/>
              <a:buChar char="•"/>
            </a:pPr>
            <a:r>
              <a:rPr lang="en-US" b="1" dirty="0"/>
              <a:t>Purpose:</a:t>
            </a:r>
            <a:r>
              <a:rPr lang="en-US" dirty="0"/>
              <a:t> </a:t>
            </a:r>
            <a:r>
              <a:rPr lang="en-US" dirty="0" err="1"/>
              <a:t>VMkernel</a:t>
            </a:r>
            <a:r>
              <a:rPr lang="en-US" dirty="0"/>
              <a:t> adapters are used for network services like management traffic, vMotion, fault tolerance (FT), and storage (iSCSI, NFS). Each service can be assigned a dedicated </a:t>
            </a:r>
            <a:r>
              <a:rPr lang="en-US" dirty="0" err="1"/>
              <a:t>VMkernel</a:t>
            </a:r>
            <a:r>
              <a:rPr lang="en-US" dirty="0"/>
              <a:t> adapter with its own IP address.</a:t>
            </a:r>
          </a:p>
          <a:p>
            <a:pPr lvl="1">
              <a:buFont typeface="Arial" panose="020B0604020202020204" pitchFamily="34" charset="0"/>
              <a:buChar char="•"/>
            </a:pPr>
            <a:r>
              <a:rPr lang="en-US" b="1" dirty="0"/>
              <a:t>Configuration:</a:t>
            </a:r>
            <a:r>
              <a:rPr lang="en-US" dirty="0"/>
              <a:t> Created and managed through the host’s networking settings in the vSphere Client. Each adapter can be bound to a specific port group on a </a:t>
            </a:r>
            <a:r>
              <a:rPr lang="en-US" dirty="0" err="1"/>
              <a:t>vSwitch</a:t>
            </a:r>
            <a:r>
              <a:rPr lang="en-US" dirty="0"/>
              <a:t>.</a:t>
            </a:r>
          </a:p>
          <a:p>
            <a:r>
              <a:rPr lang="en-US" b="1" dirty="0"/>
              <a:t>b. VLANs and VLAN Tagging:</a:t>
            </a:r>
          </a:p>
          <a:p>
            <a:pPr lvl="1">
              <a:buFont typeface="Arial" panose="020B0604020202020204" pitchFamily="34" charset="0"/>
              <a:buChar char="•"/>
            </a:pPr>
            <a:r>
              <a:rPr lang="en-US" b="1" dirty="0"/>
              <a:t>VLAN ID Assignment:</a:t>
            </a:r>
            <a:r>
              <a:rPr lang="en-US" dirty="0"/>
              <a:t> VLAN IDs are assigned to port groups to segment traffic. VMs connected to a port group with a VLAN ID will have their traffic tagged with that VLAN ID.</a:t>
            </a:r>
          </a:p>
          <a:p>
            <a:pPr lvl="1">
              <a:buFont typeface="Arial" panose="020B0604020202020204" pitchFamily="34" charset="0"/>
              <a:buChar char="•"/>
            </a:pPr>
            <a:r>
              <a:rPr lang="en-US" b="1" dirty="0"/>
              <a:t>Trunk Ports:</a:t>
            </a:r>
            <a:r>
              <a:rPr lang="en-US" dirty="0"/>
              <a:t> Physical NICs connected to a </a:t>
            </a:r>
            <a:r>
              <a:rPr lang="en-US" dirty="0" err="1"/>
              <a:t>vSwitch</a:t>
            </a:r>
            <a:r>
              <a:rPr lang="en-US" dirty="0"/>
              <a:t> must be configured as trunk ports on the physical switch to allow VLAN-tagged traffic.</a:t>
            </a:r>
          </a:p>
          <a:p>
            <a:endParaRPr lang="en-US" dirty="0"/>
          </a:p>
        </p:txBody>
      </p:sp>
    </p:spTree>
    <p:extLst>
      <p:ext uri="{BB962C8B-B14F-4D97-AF65-F5344CB8AC3E}">
        <p14:creationId xmlns:p14="http://schemas.microsoft.com/office/powerpoint/2010/main" val="14377297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continue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lnSpcReduction="1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c. NIC Teaming and Load Balancing:</a:t>
            </a:r>
          </a:p>
          <a:p>
            <a:pPr lvl="1">
              <a:buFont typeface="Arial" panose="020B0604020202020204" pitchFamily="34" charset="0"/>
              <a:buChar char="•"/>
            </a:pPr>
            <a:r>
              <a:rPr lang="en-US" b="1" dirty="0"/>
              <a:t>Purpose:</a:t>
            </a:r>
            <a:r>
              <a:rPr lang="en-US" dirty="0"/>
              <a:t> NIC teaming is used to provide network redundancy and load balancing. Multiple physical NICs can be grouped to form a single logical network adapter, enhancing network performance and fault tolerance.</a:t>
            </a:r>
          </a:p>
          <a:p>
            <a:pPr lvl="1">
              <a:buFont typeface="Arial" panose="020B0604020202020204" pitchFamily="34" charset="0"/>
              <a:buChar char="•"/>
            </a:pPr>
            <a:r>
              <a:rPr lang="en-US" b="1" dirty="0"/>
              <a:t>Load Balancing Algorithms:</a:t>
            </a:r>
            <a:r>
              <a:rPr lang="en-US" dirty="0"/>
              <a:t> Includes options like "Route based on originating virtual port," "Route based on IP hash," and "Route based on source MAC hash."</a:t>
            </a:r>
          </a:p>
          <a:p>
            <a:r>
              <a:rPr lang="en-US" b="1" dirty="0"/>
              <a:t>d. Network I/O Control (NIOC):</a:t>
            </a:r>
          </a:p>
          <a:p>
            <a:pPr lvl="1">
              <a:buFont typeface="Arial" panose="020B0604020202020204" pitchFamily="34" charset="0"/>
              <a:buChar char="•"/>
            </a:pPr>
            <a:r>
              <a:rPr lang="en-US" b="1" dirty="0"/>
              <a:t>Purpose:</a:t>
            </a:r>
            <a:r>
              <a:rPr lang="en-US" dirty="0"/>
              <a:t> NIOC allows for the allocation of bandwidth to different types of network traffic, ensuring critical traffic like vMotion or management has enough bandwidth even under high load conditions.</a:t>
            </a:r>
          </a:p>
          <a:p>
            <a:pPr lvl="1">
              <a:buFont typeface="Arial" panose="020B0604020202020204" pitchFamily="34" charset="0"/>
              <a:buChar char="•"/>
            </a:pPr>
            <a:r>
              <a:rPr lang="en-US" b="1" dirty="0"/>
              <a:t>Configuration:</a:t>
            </a:r>
            <a:r>
              <a:rPr lang="en-US" dirty="0"/>
              <a:t> NIOC is configured on a </a:t>
            </a:r>
            <a:r>
              <a:rPr lang="en-US" dirty="0" err="1"/>
              <a:t>vDS</a:t>
            </a:r>
            <a:r>
              <a:rPr lang="en-US" dirty="0"/>
              <a:t> and allows administrators to set shares, limits, and reservations for different traffic types.</a:t>
            </a:r>
          </a:p>
          <a:p>
            <a:endParaRPr lang="en-US" dirty="0"/>
          </a:p>
        </p:txBody>
      </p:sp>
    </p:spTree>
    <p:extLst>
      <p:ext uri="{BB962C8B-B14F-4D97-AF65-F5344CB8AC3E}">
        <p14:creationId xmlns:p14="http://schemas.microsoft.com/office/powerpoint/2010/main" val="24761761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continue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e. Private VLANs (PVLANs):</a:t>
            </a:r>
          </a:p>
          <a:p>
            <a:pPr lvl="1">
              <a:buFont typeface="Arial" panose="020B0604020202020204" pitchFamily="34" charset="0"/>
              <a:buChar char="•"/>
            </a:pPr>
            <a:r>
              <a:rPr lang="en-US" b="1" dirty="0"/>
              <a:t>Purpose:</a:t>
            </a:r>
            <a:r>
              <a:rPr lang="en-US" dirty="0"/>
              <a:t> PVLANs provide additional security by isolating VMs at the second layer (L2) of the OSI model, even if they are on the same VLAN.</a:t>
            </a:r>
          </a:p>
          <a:p>
            <a:pPr lvl="1">
              <a:buFont typeface="Arial" panose="020B0604020202020204" pitchFamily="34" charset="0"/>
              <a:buChar char="•"/>
            </a:pPr>
            <a:r>
              <a:rPr lang="en-US" b="1" dirty="0"/>
              <a:t>Configuration:</a:t>
            </a:r>
            <a:r>
              <a:rPr lang="en-US" dirty="0"/>
              <a:t> PVLANs are configured on a </a:t>
            </a:r>
            <a:r>
              <a:rPr lang="en-US" dirty="0" err="1"/>
              <a:t>vDS</a:t>
            </a:r>
            <a:r>
              <a:rPr lang="en-US" dirty="0"/>
              <a:t> and include primary VLANs (promiscuous) and secondary VLANs (isolated and community).</a:t>
            </a:r>
          </a:p>
          <a:p>
            <a:endParaRPr lang="en-US" dirty="0"/>
          </a:p>
        </p:txBody>
      </p:sp>
      <p:pic>
        <p:nvPicPr>
          <p:cNvPr id="7" name="Imagen 6">
            <a:extLst>
              <a:ext uri="{FF2B5EF4-FFF2-40B4-BE49-F238E27FC236}">
                <a16:creationId xmlns:a16="http://schemas.microsoft.com/office/drawing/2014/main" id="{770A74BB-5B68-4A81-9DF5-BF554C287A63}"/>
              </a:ext>
            </a:extLst>
          </p:cNvPr>
          <p:cNvPicPr>
            <a:picLocks noChangeAspect="1"/>
          </p:cNvPicPr>
          <p:nvPr/>
        </p:nvPicPr>
        <p:blipFill>
          <a:blip r:embed="rId2"/>
          <a:stretch>
            <a:fillRect/>
          </a:stretch>
        </p:blipFill>
        <p:spPr>
          <a:xfrm>
            <a:off x="1023574" y="3586893"/>
            <a:ext cx="4119926" cy="3103126"/>
          </a:xfrm>
          <a:prstGeom prst="rect">
            <a:avLst/>
          </a:prstGeom>
        </p:spPr>
      </p:pic>
    </p:spTree>
    <p:extLst>
      <p:ext uri="{BB962C8B-B14F-4D97-AF65-F5344CB8AC3E}">
        <p14:creationId xmlns:p14="http://schemas.microsoft.com/office/powerpoint/2010/main" val="32962578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n-US" dirty="0"/>
              <a:t>Best Practices for VMware Networking</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fontScale="700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rPr>
              <a:t>Use Distributed Switches (</a:t>
            </a:r>
            <a:r>
              <a:rPr lang="en-US" b="1" dirty="0" err="1">
                <a:solidFill>
                  <a:srgbClr val="0070C0"/>
                </a:solidFill>
              </a:rPr>
              <a:t>vDS</a:t>
            </a:r>
            <a:r>
              <a:rPr lang="en-US" b="1" dirty="0">
                <a:solidFill>
                  <a:srgbClr val="0070C0"/>
                </a:solidFill>
              </a:rPr>
              <a:t>) in Larger Environments</a:t>
            </a:r>
            <a:r>
              <a:rPr lang="en-US" dirty="0"/>
              <a:t>: </a:t>
            </a:r>
            <a:r>
              <a:rPr lang="en-US" dirty="0" err="1"/>
              <a:t>vDS</a:t>
            </a:r>
            <a:r>
              <a:rPr lang="en-US" dirty="0"/>
              <a:t> provides centralized management and advanced features that simplify network administration and improve scalability.</a:t>
            </a:r>
          </a:p>
          <a:p>
            <a:r>
              <a:rPr lang="en-US" b="1" dirty="0">
                <a:solidFill>
                  <a:srgbClr val="0070C0"/>
                </a:solidFill>
              </a:rPr>
              <a:t>Implement NIC Teaming</a:t>
            </a:r>
            <a:r>
              <a:rPr lang="en-US" dirty="0"/>
              <a:t>: Ensure high availability and load balancing by configuring NIC teaming on both </a:t>
            </a:r>
            <a:r>
              <a:rPr lang="en-US" dirty="0" err="1"/>
              <a:t>vSS</a:t>
            </a:r>
            <a:r>
              <a:rPr lang="en-US" dirty="0"/>
              <a:t> and </a:t>
            </a:r>
            <a:r>
              <a:rPr lang="en-US" dirty="0" err="1"/>
              <a:t>vDS</a:t>
            </a:r>
            <a:r>
              <a:rPr lang="en-US" dirty="0"/>
              <a:t>.</a:t>
            </a:r>
          </a:p>
          <a:p>
            <a:r>
              <a:rPr lang="en-US" b="1" dirty="0">
                <a:solidFill>
                  <a:srgbClr val="0070C0"/>
                </a:solidFill>
              </a:rPr>
              <a:t>Segment Traffic with VLANs</a:t>
            </a:r>
            <a:r>
              <a:rPr lang="en-US" dirty="0"/>
              <a:t>: Use VLANs to separate different types of network traffic (e.g., management, storage, VM traffic) for security and performance reasons.</a:t>
            </a:r>
          </a:p>
          <a:p>
            <a:r>
              <a:rPr lang="en-US" b="1" dirty="0">
                <a:solidFill>
                  <a:srgbClr val="0070C0"/>
                </a:solidFill>
              </a:rPr>
              <a:t>Regularly Monitor Network Performance</a:t>
            </a:r>
            <a:r>
              <a:rPr lang="en-US" dirty="0"/>
              <a:t>: Utilize monitoring tools to keep an eye on network performance and address issues proactively.</a:t>
            </a:r>
          </a:p>
          <a:p>
            <a:r>
              <a:rPr lang="en-US" b="1" dirty="0">
                <a:solidFill>
                  <a:srgbClr val="0070C0"/>
                </a:solidFill>
              </a:rPr>
              <a:t>Leverage NIOC for Critical Traffic</a:t>
            </a:r>
            <a:r>
              <a:rPr lang="en-US" dirty="0"/>
              <a:t>: Ensure that essential services like vMotion and management traffic have sufficient bandwidth through NIOC configurations.</a:t>
            </a:r>
          </a:p>
          <a:p>
            <a:r>
              <a:rPr lang="en-US" b="1" dirty="0">
                <a:solidFill>
                  <a:srgbClr val="0070C0"/>
                </a:solidFill>
              </a:rPr>
              <a:t>Secure Your Network</a:t>
            </a:r>
            <a:r>
              <a:rPr lang="en-US" dirty="0"/>
              <a:t>: Apply security policies and consider integrating NSX for advanced security features like micro-segmentation.</a:t>
            </a:r>
          </a:p>
        </p:txBody>
      </p:sp>
    </p:spTree>
    <p:extLst>
      <p:ext uri="{BB962C8B-B14F-4D97-AF65-F5344CB8AC3E}">
        <p14:creationId xmlns:p14="http://schemas.microsoft.com/office/powerpoint/2010/main" val="3247728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1"/>
            <a:ext cx="11151918" cy="1571624"/>
          </a:xfrm>
        </p:spPr>
        <p:txBody>
          <a:bodyPr/>
          <a:lstStyle/>
          <a:p>
            <a:r>
              <a:rPr lang="en-US" dirty="0"/>
              <a:t>Create, configure and manage vNetwork standard switches</a:t>
            </a:r>
            <a:br>
              <a:rPr lang="en-US" dirty="0"/>
            </a:b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952624"/>
            <a:ext cx="11655078" cy="39338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5122" name="Picture 2" descr="Obj 2.1a Identify vNetwork Standard Switch (vSS) capabilities">
            <a:extLst>
              <a:ext uri="{FF2B5EF4-FFF2-40B4-BE49-F238E27FC236}">
                <a16:creationId xmlns:a16="http://schemas.microsoft.com/office/drawing/2014/main" id="{986D51D6-CFE3-20BE-FF78-701FB926A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971677"/>
            <a:ext cx="7067550" cy="444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5038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2285241"/>
          </a:xfrm>
        </p:spPr>
        <p:txBody>
          <a:bodyPr/>
          <a:lstStyle/>
          <a:p>
            <a:r>
              <a:rPr lang="en-US" dirty="0"/>
              <a:t>Create, configure and manage network connections</a:t>
            </a:r>
            <a:br>
              <a:rPr lang="en-US" dirty="0"/>
            </a:b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7170" name="Picture 2" descr="VMware vSphere 6.0 vMotion Enhancements | virten.net">
            <a:extLst>
              <a:ext uri="{FF2B5EF4-FFF2-40B4-BE49-F238E27FC236}">
                <a16:creationId xmlns:a16="http://schemas.microsoft.com/office/drawing/2014/main" id="{96EF9694-B97A-4355-3500-B93548D7C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846389"/>
            <a:ext cx="6967537" cy="430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108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2285241"/>
          </a:xfrm>
        </p:spPr>
        <p:txBody>
          <a:bodyPr/>
          <a:lstStyle/>
          <a:p>
            <a:r>
              <a:rPr lang="en-US" dirty="0"/>
              <a:t>Create, configure and manage port groups</a:t>
            </a:r>
            <a:br>
              <a:rPr lang="en-US" dirty="0"/>
            </a:b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6146" name="Picture 2" descr="Understand the basics of network management on VMware ESXi 7.0 and 6.7 -  VMware - Tutorials - InformatiWeb Pro">
            <a:extLst>
              <a:ext uri="{FF2B5EF4-FFF2-40B4-BE49-F238E27FC236}">
                <a16:creationId xmlns:a16="http://schemas.microsoft.com/office/drawing/2014/main" id="{93CBE3BC-4016-D0F7-CD32-B45737B8B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978030"/>
            <a:ext cx="6729412" cy="4651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7555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Lab</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Setting Vmware Networking</a:t>
            </a:r>
          </a:p>
        </p:txBody>
      </p:sp>
    </p:spTree>
    <p:extLst>
      <p:ext uri="{BB962C8B-B14F-4D97-AF65-F5344CB8AC3E}">
        <p14:creationId xmlns:p14="http://schemas.microsoft.com/office/powerpoint/2010/main" val="37391357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Come Back for More!</a:t>
            </a:r>
          </a:p>
        </p:txBody>
      </p:sp>
    </p:spTree>
    <p:extLst>
      <p:ext uri="{BB962C8B-B14F-4D97-AF65-F5344CB8AC3E}">
        <p14:creationId xmlns:p14="http://schemas.microsoft.com/office/powerpoint/2010/main" val="2973957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Course Introduction</a:t>
            </a:r>
            <a:br>
              <a:rPr lang="en-US" sz="4800" dirty="0"/>
            </a:br>
            <a:br>
              <a:rPr lang="en-US" sz="4800" dirty="0"/>
            </a:b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318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849368680"/>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1</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Virtualization Technologies</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2</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VMware Virtualization</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3</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VMware ESX and ESXi (ESX/ESXi 4.1)</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4</a:t>
                      </a:r>
                    </a:p>
                  </a:txBody>
                  <a:tcPr marL="89642" marR="89642" marT="44821" marB="44821" anchor="ctr">
                    <a:solidFill>
                      <a:schemeClr val="bg1">
                        <a:lumMod val="90000"/>
                      </a:schemeClr>
                    </a:solidFill>
                  </a:tcPr>
                </a:tc>
                <a:tc>
                  <a:txBody>
                    <a:bodyPr/>
                    <a:lstStyle/>
                    <a:p>
                      <a:r>
                        <a:rPr lang="en-US" sz="2800" b="0" dirty="0">
                          <a:latin typeface="+mj-lt"/>
                        </a:rPr>
                        <a:t>VMware vCenter Server</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5</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Networking</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91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1186233226"/>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6</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Storage</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7</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Virtual Machines</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8</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Access Control</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9</a:t>
                      </a:r>
                    </a:p>
                  </a:txBody>
                  <a:tcPr marL="89642" marR="89642" marT="44821" marB="44821" anchor="ctr">
                    <a:solidFill>
                      <a:schemeClr val="bg1">
                        <a:lumMod val="90000"/>
                      </a:schemeClr>
                    </a:solidFill>
                  </a:tcPr>
                </a:tc>
                <a:tc>
                  <a:txBody>
                    <a:bodyPr/>
                    <a:lstStyle/>
                    <a:p>
                      <a:r>
                        <a:rPr lang="en-US" sz="2800" b="0" dirty="0">
                          <a:latin typeface="+mj-lt"/>
                        </a:rPr>
                        <a:t>Resource Monitoring</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10</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Data Protection</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14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69240" y="1287336"/>
            <a:ext cx="11655078" cy="4599114"/>
          </a:xfrm>
        </p:spPr>
        <p:txBody>
          <a:bodyPr>
            <a:normAutofit/>
          </a:bodyPr>
          <a:lstStyle/>
          <a:p>
            <a:r>
              <a:rPr lang="en-US" dirty="0"/>
              <a:t>Senior Infrastructure Architect</a:t>
            </a:r>
          </a:p>
          <a:p>
            <a:pPr lvl="1"/>
            <a:r>
              <a:rPr lang="en-US" dirty="0"/>
              <a:t>Red Hat Trainer, Private Cloud, System Center &amp; Hyper-V</a:t>
            </a:r>
          </a:p>
          <a:p>
            <a:pPr lvl="1"/>
            <a:r>
              <a:rPr lang="en-US" dirty="0"/>
              <a:t>MCSE Private Cloud, Red Hat and VMware  Certified Trainer </a:t>
            </a:r>
          </a:p>
          <a:p>
            <a:r>
              <a:rPr lang="en-US" dirty="0"/>
              <a:t>Recognized Industry Expert, Speaker</a:t>
            </a:r>
          </a:p>
          <a:p>
            <a:pPr lvl="1"/>
            <a:r>
              <a:rPr lang="en-US" dirty="0"/>
              <a:t>Datacenter management, cloud, virtualization, high-availability, disaster recovery, mobile technologies and social media</a:t>
            </a:r>
          </a:p>
          <a:p>
            <a:pPr lvl="1"/>
            <a:r>
              <a:rPr lang="en-US" dirty="0"/>
              <a:t>Vmware Tanzu, Red Hat Openshift, Suse Rancher Implementer</a:t>
            </a:r>
          </a:p>
        </p:txBody>
      </p:sp>
      <p:sp>
        <p:nvSpPr>
          <p:cNvPr id="2" name="Title 1"/>
          <p:cNvSpPr>
            <a:spLocks noGrp="1"/>
          </p:cNvSpPr>
          <p:nvPr>
            <p:ph type="title"/>
          </p:nvPr>
        </p:nvSpPr>
        <p:spPr/>
        <p:txBody>
          <a:bodyPr/>
          <a:lstStyle/>
          <a:p>
            <a:r>
              <a:rPr lang="en-US" dirty="0"/>
              <a:t>Carlos Carreño</a:t>
            </a:r>
          </a:p>
        </p:txBody>
      </p:sp>
      <p:sp>
        <p:nvSpPr>
          <p:cNvPr id="15" name="TextBox 14"/>
          <p:cNvSpPr txBox="1"/>
          <p:nvPr/>
        </p:nvSpPr>
        <p:spPr>
          <a:xfrm>
            <a:off x="9925665" y="1996618"/>
            <a:ext cx="2060501" cy="217175"/>
          </a:xfrm>
          <a:prstGeom prst="rect">
            <a:avLst/>
          </a:prstGeom>
          <a:noFill/>
        </p:spPr>
        <p:txBody>
          <a:bodyPr wrap="square" lIns="0" tIns="0" rIns="0" bIns="0" rtlCol="0">
            <a:spAutoFit/>
          </a:bodyPr>
          <a:lstStyle/>
          <a:p>
            <a:pPr algn="ctr" defTabSz="913505" fontAlgn="base">
              <a:lnSpc>
                <a:spcPct val="90000"/>
              </a:lnSpc>
              <a:spcBef>
                <a:spcPct val="0"/>
              </a:spcBef>
              <a:spcAft>
                <a:spcPts val="588"/>
              </a:spcAft>
            </a:pPr>
            <a:r>
              <a:rPr lang="en-US" sz="1568" dirty="0">
                <a:gradFill>
                  <a:gsLst>
                    <a:gs pos="2917">
                      <a:srgbClr val="505050"/>
                    </a:gs>
                    <a:gs pos="30000">
                      <a:srgbClr val="505050"/>
                    </a:gs>
                  </a:gsLst>
                  <a:lin ang="5400000" scaled="0"/>
                </a:gradFill>
                <a:ea typeface="MS PGothic" panose="020B0600070205080204" pitchFamily="34" charset="-128"/>
              </a:rPr>
              <a:t>ccarrenovi@Gmail.com</a:t>
            </a:r>
          </a:p>
        </p:txBody>
      </p:sp>
      <p:pic>
        <p:nvPicPr>
          <p:cNvPr id="3" name="Imagen 2">
            <a:extLst>
              <a:ext uri="{FF2B5EF4-FFF2-40B4-BE49-F238E27FC236}">
                <a16:creationId xmlns:a16="http://schemas.microsoft.com/office/drawing/2014/main" id="{DE0604C8-6569-815E-8FA8-44718D828D54}"/>
              </a:ext>
            </a:extLst>
          </p:cNvPr>
          <p:cNvPicPr>
            <a:picLocks noChangeAspect="1"/>
          </p:cNvPicPr>
          <p:nvPr/>
        </p:nvPicPr>
        <p:blipFill>
          <a:blip r:embed="rId3">
            <a:lum/>
            <a:alphaModFix/>
          </a:blip>
          <a:srcRect/>
          <a:stretch>
            <a:fillRect/>
          </a:stretch>
        </p:blipFill>
        <p:spPr>
          <a:xfrm>
            <a:off x="9989072" y="125306"/>
            <a:ext cx="1933688" cy="1871312"/>
          </a:xfrm>
          <a:prstGeom prst="rect">
            <a:avLst/>
          </a:prstGeom>
          <a:noFill/>
          <a:ln>
            <a:noFill/>
          </a:ln>
        </p:spPr>
      </p:pic>
    </p:spTree>
    <p:extLst>
      <p:ext uri="{BB962C8B-B14F-4D97-AF65-F5344CB8AC3E}">
        <p14:creationId xmlns:p14="http://schemas.microsoft.com/office/powerpoint/2010/main" val="40964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Networking</a:t>
            </a:r>
            <a:br>
              <a:rPr lang="en-US" dirty="0"/>
            </a:br>
            <a:br>
              <a:rPr lang="en-US" dirty="0"/>
            </a:br>
            <a:r>
              <a:rPr lang="en-US" sz="2400" dirty="0"/>
              <a:t>Module 5</a:t>
            </a:r>
          </a:p>
        </p:txBody>
      </p:sp>
    </p:spTree>
    <p:extLst>
      <p:ext uri="{BB962C8B-B14F-4D97-AF65-F5344CB8AC3E}">
        <p14:creationId xmlns:p14="http://schemas.microsoft.com/office/powerpoint/2010/main" val="3575306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Networking</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configure and manage vNetwork standard switches</a:t>
            </a:r>
          </a:p>
          <a:p>
            <a:r>
              <a:rPr lang="en-US" dirty="0"/>
              <a:t>Create, configure and manage network connections</a:t>
            </a:r>
          </a:p>
          <a:p>
            <a:r>
              <a:rPr lang="en-US" dirty="0"/>
              <a:t>Create, configure and manage port groups</a:t>
            </a:r>
          </a:p>
        </p:txBody>
      </p:sp>
    </p:spTree>
    <p:extLst>
      <p:ext uri="{BB962C8B-B14F-4D97-AF65-F5344CB8AC3E}">
        <p14:creationId xmlns:p14="http://schemas.microsoft.com/office/powerpoint/2010/main" val="21715095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Vmware Networking Concepts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fontScale="85000" lnSpcReduction="1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rPr>
              <a:t>Virtual Switch (</a:t>
            </a:r>
            <a:r>
              <a:rPr lang="en-US" b="1" dirty="0" err="1">
                <a:solidFill>
                  <a:srgbClr val="0070C0"/>
                </a:solidFill>
              </a:rPr>
              <a:t>vSwitch</a:t>
            </a:r>
            <a:r>
              <a:rPr lang="en-US" b="1" dirty="0">
                <a:solidFill>
                  <a:srgbClr val="0070C0"/>
                </a:solidFill>
              </a:rPr>
              <a:t>): </a:t>
            </a:r>
            <a:r>
              <a:rPr lang="en-US" dirty="0"/>
              <a:t>A virtual switch is a software-based switch that facilitates communication between VMs on the same host and between VMs and external networks. There are two types of virtual switches in VMware: Standard Switch (</a:t>
            </a:r>
            <a:r>
              <a:rPr lang="en-US" dirty="0" err="1"/>
              <a:t>vSS</a:t>
            </a:r>
            <a:r>
              <a:rPr lang="en-US" dirty="0"/>
              <a:t>) and Distributed Switch (</a:t>
            </a:r>
            <a:r>
              <a:rPr lang="en-US" dirty="0" err="1"/>
              <a:t>vDS</a:t>
            </a:r>
            <a:r>
              <a:rPr lang="en-US" dirty="0"/>
              <a:t>).</a:t>
            </a:r>
          </a:p>
          <a:p>
            <a:r>
              <a:rPr lang="en-US" b="1" dirty="0">
                <a:solidFill>
                  <a:srgbClr val="0070C0"/>
                </a:solidFill>
              </a:rPr>
              <a:t>Port Group: </a:t>
            </a:r>
            <a:r>
              <a:rPr lang="en-US" dirty="0"/>
              <a:t>A port group defines a set of network configurations that can be applied to VM network interfaces (</a:t>
            </a:r>
            <a:r>
              <a:rPr lang="en-US" dirty="0" err="1"/>
              <a:t>vNICs</a:t>
            </a:r>
            <a:r>
              <a:rPr lang="en-US" dirty="0"/>
              <a:t>). It acts as a template for network settings, such as VLAN IDs, security policies, and traffic shaping.</a:t>
            </a:r>
          </a:p>
          <a:p>
            <a:r>
              <a:rPr lang="en-US" b="1" dirty="0" err="1">
                <a:solidFill>
                  <a:srgbClr val="0070C0"/>
                </a:solidFill>
              </a:rPr>
              <a:t>VMkernel</a:t>
            </a:r>
            <a:r>
              <a:rPr lang="en-US" b="1" dirty="0">
                <a:solidFill>
                  <a:srgbClr val="0070C0"/>
                </a:solidFill>
              </a:rPr>
              <a:t> Interface (</a:t>
            </a:r>
            <a:r>
              <a:rPr lang="en-US" b="1" dirty="0" err="1">
                <a:solidFill>
                  <a:srgbClr val="0070C0"/>
                </a:solidFill>
              </a:rPr>
              <a:t>vmk</a:t>
            </a:r>
            <a:r>
              <a:rPr lang="en-US" b="1" dirty="0">
                <a:solidFill>
                  <a:srgbClr val="0070C0"/>
                </a:solidFill>
              </a:rPr>
              <a:t>): </a:t>
            </a:r>
            <a:r>
              <a:rPr lang="en-US" dirty="0"/>
              <a:t>A </a:t>
            </a:r>
            <a:r>
              <a:rPr lang="en-US" dirty="0" err="1"/>
              <a:t>VMkernel</a:t>
            </a:r>
            <a:r>
              <a:rPr lang="en-US" dirty="0"/>
              <a:t> interface is a special network interface on an ESXi host used for host management, vMotion, IP storage, and other host services. It is configured with an IP address to facilitate these services.</a:t>
            </a:r>
          </a:p>
          <a:p>
            <a:endParaRPr lang="en-US" dirty="0"/>
          </a:p>
          <a:p>
            <a:endParaRPr lang="en-US" dirty="0"/>
          </a:p>
        </p:txBody>
      </p:sp>
    </p:spTree>
    <p:extLst>
      <p:ext uri="{BB962C8B-B14F-4D97-AF65-F5344CB8AC3E}">
        <p14:creationId xmlns:p14="http://schemas.microsoft.com/office/powerpoint/2010/main" val="41763742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continue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fontScale="850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rPr>
              <a:t>VLAN (Virtual Local Area Network): </a:t>
            </a:r>
            <a:r>
              <a:rPr lang="en-US" dirty="0">
                <a:solidFill>
                  <a:schemeClr val="tx1"/>
                </a:solidFill>
              </a:rPr>
              <a:t>VLANs are used to segment network traffic logically, even if devices are on the same physical network. VLANs help in isolating traffic for security, performance, and organizational purposes.</a:t>
            </a:r>
          </a:p>
          <a:p>
            <a:endParaRPr lang="en-US" b="1" dirty="0">
              <a:solidFill>
                <a:srgbClr val="0070C0"/>
              </a:solidFill>
            </a:endParaRPr>
          </a:p>
          <a:p>
            <a:r>
              <a:rPr lang="en-US" b="1" dirty="0">
                <a:solidFill>
                  <a:srgbClr val="0070C0"/>
                </a:solidFill>
              </a:rPr>
              <a:t>NIC Teaming: </a:t>
            </a:r>
            <a:r>
              <a:rPr lang="en-US" dirty="0">
                <a:solidFill>
                  <a:schemeClr val="tx1"/>
                </a:solidFill>
              </a:rPr>
              <a:t>NIC teaming involves combining multiple physical network adapters (NICs) into a single logical network interface for redundancy and load balancing. This improves network performance and availability.</a:t>
            </a:r>
          </a:p>
          <a:p>
            <a:endParaRPr lang="en-US" b="1" dirty="0">
              <a:solidFill>
                <a:srgbClr val="0070C0"/>
              </a:solidFill>
            </a:endParaRPr>
          </a:p>
          <a:p>
            <a:r>
              <a:rPr lang="en-US" b="1" dirty="0">
                <a:solidFill>
                  <a:srgbClr val="0070C0"/>
                </a:solidFill>
              </a:rPr>
              <a:t>Network I/O Control (NIOC): </a:t>
            </a:r>
            <a:r>
              <a:rPr lang="en-US" dirty="0">
                <a:solidFill>
                  <a:schemeClr val="tx1"/>
                </a:solidFill>
              </a:rPr>
              <a:t>NIOC is a feature of the distributed switch that allows for the prioritization and allocation of network bandwidth based on the type of traffic, such as management, vMotion, or VM traffic.</a:t>
            </a:r>
          </a:p>
          <a:p>
            <a:endParaRPr lang="en-US" dirty="0"/>
          </a:p>
        </p:txBody>
      </p:sp>
    </p:spTree>
    <p:extLst>
      <p:ext uri="{BB962C8B-B14F-4D97-AF65-F5344CB8AC3E}">
        <p14:creationId xmlns:p14="http://schemas.microsoft.com/office/powerpoint/2010/main" val="1651133220"/>
      </p:ext>
    </p:extLst>
  </p:cSld>
  <p:clrMapOvr>
    <a:masterClrMapping/>
  </p:clrMapOvr>
  <p:transition>
    <p:fade/>
  </p:transition>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3.xml><?xml version="1.0" encoding="utf-8"?>
<a:theme xmlns:a="http://schemas.openxmlformats.org/drawingml/2006/main" name="3_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862C41987E78469C82EA2B83CD954C" ma:contentTypeVersion="" ma:contentTypeDescription="Create a new document." ma:contentTypeScope="" ma:versionID="0ad2cb6768e0289d904c41b9feb473e6">
  <xsd:schema xmlns:xsd="http://www.w3.org/2001/XMLSchema" xmlns:xs="http://www.w3.org/2001/XMLSchema" xmlns:p="http://schemas.microsoft.com/office/2006/metadata/properties" xmlns:ns2="DD86A22B-8ABA-4686-9E70-7B979CA35012" targetNamespace="http://schemas.microsoft.com/office/2006/metadata/properties" ma:root="true" ma:fieldsID="ada01931c3cb34c909531bf3e4e904fd" ns2:_="">
    <xsd:import namespace="DD86A22B-8ABA-4686-9E70-7B979CA35012"/>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6A22B-8ABA-4686-9E70-7B979CA3501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D86A22B-8ABA-4686-9E70-7B979CA35012">Final</Status>
    <Module xmlns="DD86A22B-8ABA-4686-9E70-7B979CA35012">1</Module>
    <Content_x0020_Type xmlns="DD86A22B-8ABA-4686-9E70-7B979CA35012">Slide Presentation</Content_x0020_Type>
  </documentManagement>
</p:properties>
</file>

<file path=customXml/itemProps1.xml><?xml version="1.0" encoding="utf-8"?>
<ds:datastoreItem xmlns:ds="http://schemas.openxmlformats.org/officeDocument/2006/customXml" ds:itemID="{5FC07764-2FB5-45BA-AE98-9C5E19419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6A22B-8ABA-4686-9E70-7B979CA35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E86550-C5CA-4E09-97FA-53D39FCD37EE}">
  <ds:schemaRefs>
    <ds:schemaRef ds:uri="http://schemas.microsoft.com/sharepoint/v3/contenttype/forms"/>
  </ds:schemaRefs>
</ds:datastoreItem>
</file>

<file path=customXml/itemProps3.xml><?xml version="1.0" encoding="utf-8"?>
<ds:datastoreItem xmlns:ds="http://schemas.openxmlformats.org/officeDocument/2006/customXml" ds:itemID="{9F622256-9DDF-4481-B240-FD72BF07B333}">
  <ds:schemaRefs>
    <ds:schemaRef ds:uri="http://schemas.microsoft.com/office/2006/metadata/properties"/>
    <ds:schemaRef ds:uri="http://schemas.microsoft.com/office/infopath/2007/PartnerControls"/>
    <ds:schemaRef ds:uri="DD86A22B-8ABA-4686-9E70-7B979CA35012"/>
  </ds:schemaRefs>
</ds:datastoreItem>
</file>

<file path=docProps/app.xml><?xml version="1.0" encoding="utf-8"?>
<Properties xmlns="http://schemas.openxmlformats.org/officeDocument/2006/extended-properties" xmlns:vt="http://schemas.openxmlformats.org/officeDocument/2006/docPropsVTypes">
  <TotalTime>222</TotalTime>
  <Words>1173</Words>
  <Application>Microsoft Office PowerPoint</Application>
  <PresentationFormat>Panorámica</PresentationFormat>
  <Paragraphs>95</Paragraphs>
  <Slides>18</Slides>
  <Notes>4</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18</vt:i4>
      </vt:variant>
    </vt:vector>
  </HeadingPairs>
  <TitlesOfParts>
    <vt:vector size="29" baseType="lpstr">
      <vt:lpstr>MS PGothic</vt:lpstr>
      <vt:lpstr>Arial</vt:lpstr>
      <vt:lpstr>Calibri</vt:lpstr>
      <vt:lpstr>Consolas</vt:lpstr>
      <vt:lpstr>Segoe UI</vt:lpstr>
      <vt:lpstr>Segoe UI Light</vt:lpstr>
      <vt:lpstr>Wingdings</vt:lpstr>
      <vt:lpstr>Windows_Server_Management_Marketing_Template_16x9_v10</vt:lpstr>
      <vt:lpstr>Windows Server</vt:lpstr>
      <vt:lpstr>3_Windows_Server_Management_Marketing_Template_16x9_v10</vt:lpstr>
      <vt:lpstr>1_Windows Server</vt:lpstr>
      <vt:lpstr>Presentación de PowerPoint</vt:lpstr>
      <vt:lpstr>   Course Introduction     </vt:lpstr>
      <vt:lpstr>Modules</vt:lpstr>
      <vt:lpstr>Modules</vt:lpstr>
      <vt:lpstr>Carlos Carreño</vt:lpstr>
      <vt:lpstr>Networking  Module 5</vt:lpstr>
      <vt:lpstr>Networking</vt:lpstr>
      <vt:lpstr>Vmware Networking Concepts</vt:lpstr>
      <vt:lpstr>continue</vt:lpstr>
      <vt:lpstr>Networking Components and Services</vt:lpstr>
      <vt:lpstr>continue</vt:lpstr>
      <vt:lpstr>continue</vt:lpstr>
      <vt:lpstr>Best Practices for VMware Networking</vt:lpstr>
      <vt:lpstr>Create, configure and manage vNetwork standard switches </vt:lpstr>
      <vt:lpstr>Create, configure and manage network connections </vt:lpstr>
      <vt:lpstr>Create, configure and manage port groups </vt:lpstr>
      <vt:lpstr>Lab</vt:lpstr>
      <vt:lpstr>Come Back for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Virtualization &amp; Host Configuration</dc:title>
  <dc:creator>Christopher Chapman</dc:creator>
  <cp:lastModifiedBy>Carlos Augusto Carreño Villarreyes</cp:lastModifiedBy>
  <cp:revision>43</cp:revision>
  <dcterms:created xsi:type="dcterms:W3CDTF">2014-02-19T15:58:05Z</dcterms:created>
  <dcterms:modified xsi:type="dcterms:W3CDTF">2024-08-14T20:55:20Z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0x0101006B862C41987E78469C82EA2B83CD954C</vt:lpwstr>
  </property>
</Properties>
</file>