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13" r:id="rId6"/>
    <p:sldMasterId id="2147483734" r:id="rId7"/>
  </p:sldMasterIdLst>
  <p:notesMasterIdLst>
    <p:notesMasterId r:id="rId21"/>
  </p:notesMasterIdLst>
  <p:sldIdLst>
    <p:sldId id="257" r:id="rId8"/>
    <p:sldId id="259" r:id="rId9"/>
    <p:sldId id="258" r:id="rId10"/>
    <p:sldId id="344" r:id="rId11"/>
    <p:sldId id="260" r:id="rId12"/>
    <p:sldId id="317" r:id="rId13"/>
    <p:sldId id="345" r:id="rId14"/>
    <p:sldId id="348" r:id="rId15"/>
    <p:sldId id="356" r:id="rId16"/>
    <p:sldId id="351" r:id="rId17"/>
    <p:sldId id="357" r:id="rId18"/>
    <p:sldId id="350" r:id="rId19"/>
    <p:sldId id="3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315" autoAdjust="0"/>
  </p:normalViewPr>
  <p:slideViewPr>
    <p:cSldViewPr snapToGrid="0">
      <p:cViewPr varScale="1">
        <p:scale>
          <a:sx n="63" d="100"/>
          <a:sy n="63" d="100"/>
        </p:scale>
        <p:origin x="10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F825E-0908-4274-ACAA-6DEEB31DB407}"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B9BD1-FB16-4E58-9FAE-BCB7FE179BF5}" type="slidenum">
              <a:rPr lang="en-US" smtClean="0"/>
              <a:t>‹Nº›</a:t>
            </a:fld>
            <a:endParaRPr lang="en-US"/>
          </a:p>
        </p:txBody>
      </p:sp>
    </p:spTree>
    <p:extLst>
      <p:ext uri="{BB962C8B-B14F-4D97-AF65-F5344CB8AC3E}">
        <p14:creationId xmlns:p14="http://schemas.microsoft.com/office/powerpoint/2010/main" val="319336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Virtualizing your Datacenter with Windows Server 2012 R2 &amp; System Center 2012 R2</a:t>
            </a:r>
            <a:endParaRPr lang="en-US" sz="1200" dirty="0"/>
          </a:p>
          <a:p>
            <a:endParaRPr lang="en-US" dirty="0"/>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Attend this IT Camp, Virtualizing your Datacenter with Windows Server 2012 R2 &amp; System Center 2012 R2, to gain a deep understanding of the strides made in helping businesses consolidate workloads and improve server utilization while reducing costs through comprehensive management using System Center. </a:t>
            </a:r>
          </a:p>
          <a:p>
            <a:pPr marL="0" marR="0">
              <a:spcBef>
                <a:spcPts val="0"/>
              </a:spcBef>
              <a:spcAft>
                <a:spcPts val="0"/>
              </a:spcAft>
            </a:pPr>
            <a:endParaRPr lang="en-US" sz="1200" kern="1200" dirty="0">
              <a:solidFill>
                <a:srgbClr val="000000"/>
              </a:solidFill>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 this event, you will get hands-on experience on how System Center helps you realize the most value from Hyper-V infrastructure. You will learn how System Center Virtual Machine Manager provides powerful management capabilities for a VMware environment through virtual machine management, monitoring, and automation. Finally, the camp will walk you through some of the options for migrating virtual machines from VMware to Microsoft.</a:t>
            </a:r>
          </a:p>
          <a:p>
            <a:endParaRPr lang="en-US" dirty="0"/>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3284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GB" sz="1000" dirty="0"/>
          </a:p>
        </p:txBody>
      </p:sp>
      <p:sp>
        <p:nvSpPr>
          <p:cNvPr id="5" name="Date Placeholder 7"/>
          <p:cNvSpPr>
            <a:spLocks noGrp="1"/>
          </p:cNvSpPr>
          <p:nvPr>
            <p:ph type="dt" idx="1"/>
          </p:nvPr>
        </p:nvSpPr>
        <p:spPr>
          <a:xfrm>
            <a:off x="0" y="0"/>
            <a:ext cx="3043238" cy="465138"/>
          </a:xfrm>
        </p:spPr>
        <p:txBody>
          <a:bodyPr/>
          <a:lstStyle/>
          <a:p>
            <a:pPr algn="l"/>
            <a:fld id="{FB5A6EE3-CD2A-48FC-8368-FDAF2CAA060B}" type="datetime1">
              <a:rPr lang="en-US" sz="1000" smtClean="0">
                <a:solidFill>
                  <a:prstClr val="black"/>
                </a:solidFill>
              </a:rPr>
              <a:pPr algn="l"/>
              <a:t>8/29/2024</a:t>
            </a:fld>
            <a:endParaRPr lang="en-US" sz="1000" dirty="0">
              <a:solidFill>
                <a:prstClr val="black"/>
              </a:solidFill>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a:solidFill>
                  <a:prstClr val="black"/>
                </a:solidFill>
              </a:rPr>
              <a:t>Page </a:t>
            </a:r>
            <a:fld id="{EDC14EA9-1EFE-41E1-9A14-102AE98DBB77}" type="slidenum">
              <a:rPr lang="en-US" b="1" smtClean="0">
                <a:solidFill>
                  <a:prstClr val="black"/>
                </a:solidFill>
              </a:rPr>
              <a:pPr>
                <a:defRPr/>
              </a:pPr>
              <a:t>2</a:t>
            </a:fld>
            <a:endParaRPr lang="en-US" b="1" dirty="0">
              <a:solidFill>
                <a:prstClr val="black"/>
              </a:solidFill>
            </a:endParaRPr>
          </a:p>
        </p:txBody>
      </p:sp>
    </p:spTree>
    <p:extLst>
      <p:ext uri="{BB962C8B-B14F-4D97-AF65-F5344CB8AC3E}">
        <p14:creationId xmlns:p14="http://schemas.microsoft.com/office/powerpoint/2010/main" val="207505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 me just introduce myself briefly here. I am a Technical Evangelist working with Microsoft.</a:t>
            </a:r>
            <a:r>
              <a:rPr lang="en-US" baseline="0" dirty="0"/>
              <a:t>  I have been with Microsoft almost 6 years now, spending 4 years working on the product engineering group at Windows Server high availability , so building clusters and designing virtual machines to run on those clusters.  In my current role I am a Technical Evangelist covering all of our private cloud technologies which includes virtualization, Systems Center Suite and several pieces of Windows Server and I am joined by Matt today, why don’t you introduce yourself?</a:t>
            </a:r>
            <a:endParaRPr lang="en-US" dirty="0"/>
          </a:p>
        </p:txBody>
      </p:sp>
      <p:sp>
        <p:nvSpPr>
          <p:cNvPr id="4" name="Slide Number Placeholder 3"/>
          <p:cNvSpPr>
            <a:spLocks noGrp="1"/>
          </p:cNvSpPr>
          <p:nvPr>
            <p:ph type="sldNum" sz="quarter" idx="10"/>
          </p:nvPr>
        </p:nvSpPr>
        <p:spPr/>
        <p:txBody>
          <a:bodyPr/>
          <a:lstStyle/>
          <a:p>
            <a:fld id="{81DC36A6-A909-4762-91DC-585C3709597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2053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EAB9BD1-FB16-4E58-9FAE-BCB7FE179BF5}" type="slidenum">
              <a:rPr lang="en-US" smtClean="0"/>
              <a:t>6</a:t>
            </a:fld>
            <a:endParaRPr lang="en-US"/>
          </a:p>
        </p:txBody>
      </p:sp>
    </p:spTree>
    <p:extLst>
      <p:ext uri="{BB962C8B-B14F-4D97-AF65-F5344CB8AC3E}">
        <p14:creationId xmlns:p14="http://schemas.microsoft.com/office/powerpoint/2010/main" val="367761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28600"/>
            <a:ext cx="11151918" cy="757131"/>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9" y="1447800"/>
            <a:ext cx="11151918" cy="2043636"/>
          </a:xfrm>
          <a:prstGeom prst="rect">
            <a:avLst/>
          </a:prstGeom>
        </p:spPr>
        <p:txBody>
          <a:bodyPr/>
          <a:lstStyle>
            <a:lvl1pPr marL="284190" indent="-284190">
              <a:buFont typeface="Wingdings" pitchFamily="2" charset="2"/>
              <a:buChar char=""/>
              <a:defRPr sz="4000"/>
            </a:lvl1pPr>
            <a:lvl2pPr marL="517574" indent="-233386">
              <a:buFont typeface="Wingdings" pitchFamily="2" charset="2"/>
              <a:buChar char=""/>
              <a:defRPr spc="-51" baseline="0">
                <a:latin typeface="+mn-lt"/>
              </a:defRPr>
            </a:lvl2pPr>
            <a:lvl3pPr marL="741432" indent="-223859">
              <a:buFont typeface="Wingdings" pitchFamily="2" charset="2"/>
              <a:buChar char=""/>
              <a:tabLst/>
              <a:defRPr spc="-51" baseline="0">
                <a:latin typeface="+mn-lt"/>
              </a:defRPr>
            </a:lvl3pPr>
            <a:lvl4pPr marL="914485" indent="-173055">
              <a:buFont typeface="Wingdings" pitchFamily="2" charset="2"/>
              <a:buChar char=""/>
              <a:defRPr spc="-51" baseline="0">
                <a:latin typeface="+mn-lt"/>
              </a:defRPr>
            </a:lvl4pPr>
            <a:lvl5pPr marL="1087539" indent="-173055">
              <a:buFont typeface="Wingdings" pitchFamily="2" charset="2"/>
              <a:buChar char=""/>
              <a:tabLst/>
              <a:defRPr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7047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33025916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574713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862925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4183819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7498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986066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49541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24769888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2724954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829670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788693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2240822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956" y="218533"/>
            <a:ext cx="11655840" cy="899665"/>
          </a:xfrm>
        </p:spPr>
        <p:txBody>
          <a:bodyPr/>
          <a:lstStyle>
            <a:lvl1pPr>
              <a:defRPr sz="55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6910988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403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8052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11090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3784935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3331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18006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6743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1262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104440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2897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557320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22852219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417261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5323660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89788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959317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695236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1007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a:t>Picture placeholder</a:t>
            </a:r>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2893273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Color Layout 5">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85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a:t>Click to edit master text styles</a:t>
            </a:r>
          </a:p>
        </p:txBody>
      </p:sp>
    </p:spTree>
    <p:extLst>
      <p:ext uri="{BB962C8B-B14F-4D97-AF65-F5344CB8AC3E}">
        <p14:creationId xmlns:p14="http://schemas.microsoft.com/office/powerpoint/2010/main" val="17534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39208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65431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00268025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401937479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76268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71212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53454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39976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8353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9240" y="1287336"/>
            <a:ext cx="11655078" cy="4930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p:nvSpPr>
        <p:spPr bwMode="auto">
          <a:xfrm>
            <a:off x="0" y="6019535"/>
            <a:ext cx="12182566" cy="829028"/>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bIns="89642" anchor="b" anchorCtr="0"/>
          <a:lstStyle/>
          <a:p>
            <a:pPr algn="r" defTabSz="914367">
              <a:lnSpc>
                <a:spcPct val="90000"/>
              </a:lnSpc>
              <a:spcAft>
                <a:spcPts val="588"/>
              </a:spcAft>
              <a:defRPr/>
            </a:pPr>
            <a:endParaRPr lang="en-US" sz="1765" dirty="0">
              <a:solidFill>
                <a:srgbClr val="FFFFFF"/>
              </a:solidFill>
              <a:latin typeface="Segoe UI Light"/>
              <a:ea typeface="ＭＳ Ｐゴシック" charset="0"/>
              <a:cs typeface="Verdana" charset="0"/>
            </a:endParaRPr>
          </a:p>
        </p:txBody>
      </p:sp>
      <p:sp>
        <p:nvSpPr>
          <p:cNvPr id="3" name="Title 2"/>
          <p:cNvSpPr>
            <a:spLocks noGrp="1"/>
          </p:cNvSpPr>
          <p:nvPr userDrawn="1">
            <p:ph type="title"/>
          </p:nvPr>
        </p:nvSpPr>
        <p:spPr/>
        <p:txBody>
          <a:bodyPr/>
          <a:lstStyle/>
          <a:p>
            <a:r>
              <a:rPr lang="en-US" dirty="0"/>
              <a:t>Click to edit Master title style</a:t>
            </a:r>
          </a:p>
        </p:txBody>
      </p:sp>
      <p:pic>
        <p:nvPicPr>
          <p:cNvPr id="4" name="Imagen 3">
            <a:extLst>
              <a:ext uri="{FF2B5EF4-FFF2-40B4-BE49-F238E27FC236}">
                <a16:creationId xmlns:a16="http://schemas.microsoft.com/office/drawing/2014/main" id="{83E7DFB1-3412-3B3D-F139-4754882E6DF6}"/>
              </a:ext>
            </a:extLst>
          </p:cNvPr>
          <p:cNvPicPr>
            <a:picLocks noChangeAspect="1"/>
          </p:cNvPicPr>
          <p:nvPr userDrawn="1"/>
        </p:nvPicPr>
        <p:blipFill>
          <a:blip r:embed="rId2"/>
          <a:stretch>
            <a:fillRect/>
          </a:stretch>
        </p:blipFill>
        <p:spPr>
          <a:xfrm>
            <a:off x="267682" y="6072048"/>
            <a:ext cx="762106" cy="724001"/>
          </a:xfrm>
          <a:prstGeom prst="rect">
            <a:avLst/>
          </a:prstGeom>
        </p:spPr>
      </p:pic>
    </p:spTree>
    <p:extLst>
      <p:ext uri="{BB962C8B-B14F-4D97-AF65-F5344CB8AC3E}">
        <p14:creationId xmlns:p14="http://schemas.microsoft.com/office/powerpoint/2010/main" val="26154298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277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1794678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3125607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Microsoft logo 3">
    <p:spTree>
      <p:nvGrpSpPr>
        <p:cNvPr id="1" name=""/>
        <p:cNvGrpSpPr/>
        <p:nvPr/>
      </p:nvGrpSpPr>
      <p:grpSpPr>
        <a:xfrm>
          <a:off x="0" y="0"/>
          <a:ext cx="0" cy="0"/>
          <a:chOff x="0" y="0"/>
          <a:chExt cx="0" cy="0"/>
        </a:xfrm>
      </p:grpSpPr>
      <p:sp>
        <p:nvSpPr>
          <p:cNvPr id="8" name="Rectangle 7"/>
          <p:cNvSpPr/>
          <p:nvPr userDrawn="1"/>
        </p:nvSpPr>
        <p:spPr>
          <a:xfrm>
            <a:off x="2"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9" tIns="38079" rIns="76159" bIns="38079" rtlCol="0" anchor="ctr"/>
          <a:lstStyle/>
          <a:p>
            <a:pPr algn="ctr" defTabSz="1087735"/>
            <a:endParaRPr lang="en-US" sz="2199" dirty="0">
              <a:solidFill>
                <a:srgbClr val="505050"/>
              </a:solidFill>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38844" y="3145040"/>
            <a:ext cx="4298378" cy="920774"/>
          </a:xfrm>
          <a:prstGeom prst="rect">
            <a:avLst/>
          </a:prstGeom>
        </p:spPr>
      </p:pic>
    </p:spTree>
    <p:extLst>
      <p:ext uri="{BB962C8B-B14F-4D97-AF65-F5344CB8AC3E}">
        <p14:creationId xmlns:p14="http://schemas.microsoft.com/office/powerpoint/2010/main" val="1387262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979755"/>
          </a:xfrm>
        </p:spPr>
        <p:txBody>
          <a:bodyPr lIns="146304" tIns="91440" rIns="146304" bIns="91440"/>
          <a:lstStyle>
            <a:lvl1pPr>
              <a:lnSpc>
                <a:spcPts val="6176"/>
              </a:lnSpc>
              <a:defRPr sz="5687"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3"/>
            <a:ext cx="3859607" cy="134483"/>
          </a:xfrm>
          <a:prstGeom prst="rect">
            <a:avLst/>
          </a:prstGeom>
        </p:spPr>
        <p:txBody>
          <a:bodyPr/>
          <a:lstStyle/>
          <a:p>
            <a:r>
              <a:rPr lang="en-US">
                <a:solidFill>
                  <a:srgbClr val="505050"/>
                </a:solidFill>
              </a:rPr>
              <a:t>Microsoft Confidential</a:t>
            </a:r>
          </a:p>
        </p:txBody>
      </p:sp>
      <p:sp>
        <p:nvSpPr>
          <p:cNvPr id="4" name="Slide Number Placeholder 3"/>
          <p:cNvSpPr>
            <a:spLocks noGrp="1"/>
          </p:cNvSpPr>
          <p:nvPr>
            <p:ph type="sldNum" sz="quarter" idx="11"/>
          </p:nvPr>
        </p:nvSpPr>
        <p:spPr>
          <a:xfrm>
            <a:off x="11367170" y="6437243"/>
            <a:ext cx="555596" cy="134483"/>
          </a:xfrm>
          <a:prstGeom prst="rect">
            <a:avLst/>
          </a:prstGeom>
        </p:spPr>
        <p:txBody>
          <a:bodyPr/>
          <a:lstStyle/>
          <a:p>
            <a:fld id="{27258FFF-F925-446B-8502-81C933981705}" type="slidenum">
              <a:rPr lang="en-US" smtClean="0">
                <a:solidFill>
                  <a:srgbClr val="505050"/>
                </a:solidFill>
              </a:rPr>
              <a:pPr/>
              <a:t>‹Nº›</a:t>
            </a:fld>
            <a:endParaRPr lang="en-US">
              <a:solidFill>
                <a:srgbClr val="505050"/>
              </a:solidFill>
            </a:endParaRPr>
          </a:p>
        </p:txBody>
      </p:sp>
    </p:spTree>
    <p:extLst>
      <p:ext uri="{BB962C8B-B14F-4D97-AF65-F5344CB8AC3E}">
        <p14:creationId xmlns:p14="http://schemas.microsoft.com/office/powerpoint/2010/main" val="30119170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4180078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7360763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2393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27429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15805343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5496957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517825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9944448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10715424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91727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38358398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816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65921526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5592282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2583094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398306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51578801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bg1"/>
                    </a:gs>
                    <a:gs pos="31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77031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1254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8755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2192767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3257905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9352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671638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27344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95146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03227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3246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5381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43360315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74443648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610287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50719035"/>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3.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2"/>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534927"/>
      </p:ext>
    </p:extLst>
  </p:cSld>
  <p:clrMap bg1="lt1" tx1="dk1" bg2="lt2" tx2="dk2" accent1="accent1" accent2="accent2" accent3="accent3" accent4="accent4" accent5="accent5" accent6="accent6" hlink="hlink" folHlink="folHlink"/>
  <p:sldLayoutIdLst>
    <p:sldLayoutId id="2147483666" r:id="rId1"/>
    <p:sldLayoutId id="2147483672" r:id="rId2"/>
    <p:sldLayoutId id="2147483677" r:id="rId3"/>
    <p:sldLayoutId id="2147483680" r:id="rId4"/>
    <p:sldLayoutId id="2147483681" r:id="rId5"/>
  </p:sldLayoutIdLst>
  <p:transition>
    <p:fade/>
  </p:transition>
  <p:hf hdr="0" dt="0"/>
  <p:txStyles>
    <p:titleStyle>
      <a:lvl1pPr algn="l" defTabSz="914448"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48" rtl="0" eaLnBrk="1" latinLnBrk="0" hangingPunct="1">
        <a:defRPr sz="1833" kern="1200">
          <a:solidFill>
            <a:schemeClr val="tx1"/>
          </a:solidFill>
          <a:latin typeface="+mn-lt"/>
          <a:ea typeface="+mn-ea"/>
          <a:cs typeface="+mn-cs"/>
        </a:defRPr>
      </a:lvl1pPr>
      <a:lvl2pPr marL="457224" algn="l" defTabSz="914448" rtl="0" eaLnBrk="1" latinLnBrk="0" hangingPunct="1">
        <a:defRPr sz="1833" kern="1200">
          <a:solidFill>
            <a:schemeClr val="tx1"/>
          </a:solidFill>
          <a:latin typeface="+mn-lt"/>
          <a:ea typeface="+mn-ea"/>
          <a:cs typeface="+mn-cs"/>
        </a:defRPr>
      </a:lvl2pPr>
      <a:lvl3pPr marL="914448" algn="l" defTabSz="914448" rtl="0" eaLnBrk="1" latinLnBrk="0" hangingPunct="1">
        <a:defRPr sz="1833" kern="1200">
          <a:solidFill>
            <a:schemeClr val="tx1"/>
          </a:solidFill>
          <a:latin typeface="+mn-lt"/>
          <a:ea typeface="+mn-ea"/>
          <a:cs typeface="+mn-cs"/>
        </a:defRPr>
      </a:lvl3pPr>
      <a:lvl4pPr marL="1371673" algn="l" defTabSz="914448" rtl="0" eaLnBrk="1" latinLnBrk="0" hangingPunct="1">
        <a:defRPr sz="1833" kern="1200">
          <a:solidFill>
            <a:schemeClr val="tx1"/>
          </a:solidFill>
          <a:latin typeface="+mn-lt"/>
          <a:ea typeface="+mn-ea"/>
          <a:cs typeface="+mn-cs"/>
        </a:defRPr>
      </a:lvl4pPr>
      <a:lvl5pPr marL="1828898" algn="l" defTabSz="914448" rtl="0" eaLnBrk="1" latinLnBrk="0" hangingPunct="1">
        <a:defRPr sz="1833" kern="1200">
          <a:solidFill>
            <a:schemeClr val="tx1"/>
          </a:solidFill>
          <a:latin typeface="+mn-lt"/>
          <a:ea typeface="+mn-ea"/>
          <a:cs typeface="+mn-cs"/>
        </a:defRPr>
      </a:lvl5pPr>
      <a:lvl6pPr marL="2286122" algn="l" defTabSz="914448" rtl="0" eaLnBrk="1" latinLnBrk="0" hangingPunct="1">
        <a:defRPr sz="1833" kern="1200">
          <a:solidFill>
            <a:schemeClr val="tx1"/>
          </a:solidFill>
          <a:latin typeface="+mn-lt"/>
          <a:ea typeface="+mn-ea"/>
          <a:cs typeface="+mn-cs"/>
        </a:defRPr>
      </a:lvl6pPr>
      <a:lvl7pPr marL="2743346" algn="l" defTabSz="914448" rtl="0" eaLnBrk="1" latinLnBrk="0" hangingPunct="1">
        <a:defRPr sz="1833" kern="1200">
          <a:solidFill>
            <a:schemeClr val="tx1"/>
          </a:solidFill>
          <a:latin typeface="+mn-lt"/>
          <a:ea typeface="+mn-ea"/>
          <a:cs typeface="+mn-cs"/>
        </a:defRPr>
      </a:lvl7pPr>
      <a:lvl8pPr marL="3200570" algn="l" defTabSz="914448" rtl="0" eaLnBrk="1" latinLnBrk="0" hangingPunct="1">
        <a:defRPr sz="1833" kern="1200">
          <a:solidFill>
            <a:schemeClr val="tx1"/>
          </a:solidFill>
          <a:latin typeface="+mn-lt"/>
          <a:ea typeface="+mn-ea"/>
          <a:cs typeface="+mn-cs"/>
        </a:defRPr>
      </a:lvl8pPr>
      <a:lvl9pPr marL="3657795" algn="l" defTabSz="914448"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204500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94296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Lst>
  <p:transition>
    <p:fade/>
  </p:transition>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636763"/>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txBox="1">
            <a:spLocks noChangeArrowheads="1"/>
          </p:cNvSpPr>
          <p:nvPr/>
        </p:nvSpPr>
        <p:spPr bwMode="auto">
          <a:xfrm>
            <a:off x="459470" y="1525290"/>
            <a:ext cx="11969990" cy="207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ct val="20000"/>
              </a:spcBef>
              <a:buSzPct val="90000"/>
              <a:buFont typeface="Arial" panose="020B0604020202020204" pitchFamily="34" charset="0"/>
              <a:buChar char="•"/>
              <a:defRPr sz="3200">
                <a:solidFill>
                  <a:schemeClr val="tx1"/>
                </a:solidFill>
                <a:latin typeface="Segoe UI" panose="020B0502040204020203" pitchFamily="34" charset="0"/>
                <a:ea typeface="MS PGothic" panose="020B0600070205080204" pitchFamily="34" charset="-128"/>
              </a:defRPr>
            </a:lvl1pPr>
            <a:lvl2pPr marL="37931725" indent="-37474525">
              <a:lnSpc>
                <a:spcPct val="90000"/>
              </a:lnSpc>
              <a:spcBef>
                <a:spcPct val="20000"/>
              </a:spcBef>
              <a:buSzPct val="90000"/>
              <a:buFont typeface="Arial" panose="020B0604020202020204" pitchFamily="34" charset="0"/>
              <a:buChar char="•"/>
              <a:tabLst>
                <a:tab pos="630238" algn="l"/>
              </a:tabLst>
              <a:defRPr sz="2800">
                <a:solidFill>
                  <a:schemeClr val="tx1"/>
                </a:solidFill>
                <a:latin typeface="Segoe UI" panose="020B0502040204020203" pitchFamily="34" charset="0"/>
                <a:ea typeface="MS PGothic" panose="020B0600070205080204" pitchFamily="34" charset="-128"/>
              </a:defRPr>
            </a:lvl2pPr>
            <a:lvl3pPr marL="914400" indent="-284163">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3pPr>
            <a:lvl4pPr marL="1482725" indent="-223838">
              <a:lnSpc>
                <a:spcPct val="90000"/>
              </a:lnSpc>
              <a:spcBef>
                <a:spcPct val="20000"/>
              </a:spcBef>
              <a:buSzPct val="90000"/>
              <a:buFont typeface="Arial" panose="020B0604020202020204" pitchFamily="34" charset="0"/>
              <a:buChar char="•"/>
              <a:tabLst>
                <a:tab pos="914400" algn="l"/>
              </a:tabLst>
              <a:defRPr sz="2000">
                <a:solidFill>
                  <a:schemeClr val="tx1"/>
                </a:solidFill>
                <a:latin typeface="Segoe UI" panose="020B0502040204020203" pitchFamily="34" charset="0"/>
                <a:ea typeface="MS PGothic" panose="020B0600070205080204" pitchFamily="34" charset="-128"/>
              </a:defRPr>
            </a:lvl4pPr>
            <a:lvl5pPr marL="1712913" indent="-230188">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5pPr>
            <a:lvl6pPr marL="21701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6pPr>
            <a:lvl7pPr marL="26273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7pPr>
            <a:lvl8pPr marL="30845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8pPr>
            <a:lvl9pPr marL="35417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9pPr>
          </a:lstStyle>
          <a:p>
            <a:pPr defTabSz="912452" fontAlgn="base">
              <a:spcBef>
                <a:spcPct val="0"/>
              </a:spcBef>
              <a:spcAft>
                <a:spcPct val="0"/>
              </a:spcAft>
              <a:buSzTx/>
              <a:buFont typeface="Arial" panose="020B0604020202020204" pitchFamily="34" charset="0"/>
              <a:buNone/>
            </a:pPr>
            <a:r>
              <a:rPr lang="en-US" sz="6597" dirty="0">
                <a:solidFill>
                  <a:schemeClr val="bg1">
                    <a:lumMod val="25000"/>
                  </a:schemeClr>
                </a:solidFill>
                <a:latin typeface="Segoe UI Light" panose="020B0502040204020203" pitchFamily="34" charset="0"/>
                <a:cs typeface="Arial" panose="020B0604020202020204" pitchFamily="34" charset="0"/>
              </a:rPr>
              <a:t>Vmware ESXi</a:t>
            </a:r>
          </a:p>
          <a:p>
            <a:pPr defTabSz="912452" fontAlgn="base">
              <a:spcBef>
                <a:spcPct val="0"/>
              </a:spcBef>
              <a:spcAft>
                <a:spcPct val="0"/>
              </a:spcAft>
              <a:buSzTx/>
              <a:buFont typeface="Arial" panose="020B0604020202020204" pitchFamily="34" charset="0"/>
              <a:buNone/>
            </a:pPr>
            <a:endParaRPr lang="en-US" sz="4399" dirty="0">
              <a:solidFill>
                <a:schemeClr val="bg1">
                  <a:lumMod val="25000"/>
                </a:schemeClr>
              </a:solidFill>
              <a:latin typeface="Segoe UI Light" panose="020B0502040204020203" pitchFamily="34" charset="0"/>
              <a:cs typeface="Arial" panose="020B0604020202020204" pitchFamily="34" charset="0"/>
            </a:endParaRPr>
          </a:p>
          <a:p>
            <a:pPr defTabSz="912452" fontAlgn="base">
              <a:spcBef>
                <a:spcPct val="0"/>
              </a:spcBef>
              <a:spcAft>
                <a:spcPct val="0"/>
              </a:spcAft>
              <a:buSzTx/>
              <a:buFont typeface="Arial" panose="020B0604020202020204" pitchFamily="34" charset="0"/>
              <a:buNone/>
            </a:pPr>
            <a:r>
              <a:rPr lang="en-US" sz="3600" dirty="0">
                <a:solidFill>
                  <a:schemeClr val="bg1">
                    <a:lumMod val="25000"/>
                  </a:schemeClr>
                </a:solidFill>
                <a:latin typeface="Segoe UI Light" panose="020B0502040204020203" pitchFamily="34" charset="0"/>
                <a:cs typeface="Arial" panose="020B0604020202020204" pitchFamily="34" charset="0"/>
              </a:rPr>
              <a:t>Virtualization with Vmware ESXi</a:t>
            </a:r>
          </a:p>
        </p:txBody>
      </p:sp>
      <p:pic>
        <p:nvPicPr>
          <p:cNvPr id="3" name="Imagen 2">
            <a:extLst>
              <a:ext uri="{FF2B5EF4-FFF2-40B4-BE49-F238E27FC236}">
                <a16:creationId xmlns:a16="http://schemas.microsoft.com/office/drawing/2014/main" id="{9019F487-847C-28D4-9A7E-81AAE142078F}"/>
              </a:ext>
            </a:extLst>
          </p:cNvPr>
          <p:cNvPicPr>
            <a:picLocks noChangeAspect="1"/>
          </p:cNvPicPr>
          <p:nvPr/>
        </p:nvPicPr>
        <p:blipFill>
          <a:blip r:embed="rId3"/>
          <a:stretch>
            <a:fillRect/>
          </a:stretch>
        </p:blipFill>
        <p:spPr>
          <a:xfrm>
            <a:off x="659869" y="5491022"/>
            <a:ext cx="927392" cy="881023"/>
          </a:xfrm>
          <a:prstGeom prst="rect">
            <a:avLst/>
          </a:prstGeom>
        </p:spPr>
      </p:pic>
    </p:spTree>
    <p:extLst>
      <p:ext uri="{BB962C8B-B14F-4D97-AF65-F5344CB8AC3E}">
        <p14:creationId xmlns:p14="http://schemas.microsoft.com/office/powerpoint/2010/main" val="156026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Perform Storage vMotion migrations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3074" name="Picture 2" descr="Migrate VMs to different clusters with vMotion - Guide">
            <a:extLst>
              <a:ext uri="{FF2B5EF4-FFF2-40B4-BE49-F238E27FC236}">
                <a16:creationId xmlns:a16="http://schemas.microsoft.com/office/drawing/2014/main" id="{3BFC7547-91B7-E1E1-EF94-A37D5134A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37" y="1287336"/>
            <a:ext cx="6907364" cy="4271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297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B2B3B-E377-A7C2-FE67-683B5B2DC0F6}"/>
              </a:ext>
            </a:extLst>
          </p:cNvPr>
          <p:cNvSpPr>
            <a:spLocks noGrp="1"/>
          </p:cNvSpPr>
          <p:nvPr>
            <p:ph type="title"/>
          </p:nvPr>
        </p:nvSpPr>
        <p:spPr/>
        <p:txBody>
          <a:bodyPr/>
          <a:lstStyle/>
          <a:p>
            <a:r>
              <a:rPr lang="es-ES" dirty="0"/>
              <a:t>Storage vMotion</a:t>
            </a:r>
            <a:endParaRPr lang="es-PE" dirty="0"/>
          </a:p>
        </p:txBody>
      </p:sp>
      <p:pic>
        <p:nvPicPr>
          <p:cNvPr id="4098" name="Picture 2" descr="Array migration | How InfoScale solutions work in a VMware environment |  About Veritas InfoScale solutions in a VMware environment | Section I.  Overview | Veritas InfoScale™ 7.4.2 Virtualization Guide - Linux on ESXi |  Veritas™">
            <a:extLst>
              <a:ext uri="{FF2B5EF4-FFF2-40B4-BE49-F238E27FC236}">
                <a16:creationId xmlns:a16="http://schemas.microsoft.com/office/drawing/2014/main" id="{6868A3C4-40F0-3965-F65D-864109D95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059" y="1525699"/>
            <a:ext cx="3728333" cy="3613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72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Lab</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 Virtual Machine for Elementary SO</a:t>
            </a:r>
          </a:p>
          <a:p>
            <a:pPr lvl="1"/>
            <a:r>
              <a:rPr lang="en-US" dirty="0"/>
              <a:t>Activities:</a:t>
            </a:r>
          </a:p>
          <a:p>
            <a:pPr lvl="2"/>
            <a:r>
              <a:rPr lang="en-US" dirty="0"/>
              <a:t>Download the ISO file of the Ubuntu or Elementary distribution.</a:t>
            </a:r>
          </a:p>
          <a:p>
            <a:pPr lvl="2"/>
            <a:r>
              <a:rPr lang="en-US" dirty="0"/>
              <a:t>Upload the ISO to a Datastore on the </a:t>
            </a:r>
            <a:r>
              <a:rPr lang="en-US" dirty="0" err="1"/>
              <a:t>ESXi</a:t>
            </a:r>
            <a:r>
              <a:rPr lang="en-US" dirty="0"/>
              <a:t> server</a:t>
            </a:r>
          </a:p>
          <a:p>
            <a:pPr lvl="2"/>
            <a:r>
              <a:rPr lang="en-US" dirty="0"/>
              <a:t>Create a VM in </a:t>
            </a:r>
            <a:r>
              <a:rPr lang="en-US" dirty="0" err="1"/>
              <a:t>ESXi</a:t>
            </a:r>
            <a:r>
              <a:rPr lang="en-US" dirty="0"/>
              <a:t> with the downloaded distribution, assign a 16 GB disk in the Datastore2 created in the previous LAB.</a:t>
            </a:r>
          </a:p>
          <a:p>
            <a:pPr lvl="1"/>
            <a:endParaRPr lang="en-US" dirty="0"/>
          </a:p>
        </p:txBody>
      </p:sp>
    </p:spTree>
    <p:extLst>
      <p:ext uri="{BB962C8B-B14F-4D97-AF65-F5344CB8AC3E}">
        <p14:creationId xmlns:p14="http://schemas.microsoft.com/office/powerpoint/2010/main" val="37391357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Come Back for More!</a:t>
            </a:r>
          </a:p>
        </p:txBody>
      </p:sp>
    </p:spTree>
    <p:extLst>
      <p:ext uri="{BB962C8B-B14F-4D97-AF65-F5344CB8AC3E}">
        <p14:creationId xmlns:p14="http://schemas.microsoft.com/office/powerpoint/2010/main" val="2973957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vert="horz" wrap="square" lIns="319968" tIns="868483" rIns="457200" bIns="868483" numCol="1" rtlCol="0" anchor="ctr" anchorCtr="0" compatLnSpc="1">
            <a:prstTxWarp prst="textNoShape">
              <a:avLst/>
            </a:prstTxWarp>
            <a:noAutofit/>
          </a:bodyPr>
          <a:lstStyle/>
          <a:p>
            <a:br>
              <a:rPr lang="en-US" sz="4800" dirty="0"/>
            </a:br>
            <a:br>
              <a:rPr lang="en-US" sz="4800" dirty="0"/>
            </a:br>
            <a:br>
              <a:rPr lang="en-US" sz="4800" dirty="0"/>
            </a:br>
            <a:r>
              <a:rPr lang="en-US" sz="4800" dirty="0"/>
              <a:t>Course Introduction</a:t>
            </a:r>
            <a:br>
              <a:rPr lang="en-US" sz="4800" dirty="0"/>
            </a:br>
            <a:br>
              <a:rPr lang="en-US" sz="4800" dirty="0"/>
            </a:br>
            <a:br>
              <a:rPr lang="en-US" sz="4800" dirty="0"/>
            </a:br>
            <a:br>
              <a:rPr lang="en-US" sz="2400" dirty="0"/>
            </a:br>
            <a:br>
              <a:rPr lang="en-US" sz="2400" dirty="0"/>
            </a:br>
            <a:endParaRPr lang="en-US" sz="2000" b="1" spc="-100" dirty="0">
              <a:latin typeface="+mn-lt"/>
            </a:endParaRPr>
          </a:p>
        </p:txBody>
      </p:sp>
    </p:spTree>
    <p:extLst>
      <p:ext uri="{BB962C8B-B14F-4D97-AF65-F5344CB8AC3E}">
        <p14:creationId xmlns:p14="http://schemas.microsoft.com/office/powerpoint/2010/main" val="131894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849368680"/>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1</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Virtualization Technologies</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2</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VMware Virtualization</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3</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VMware ESX and ESXi (ESX/ESXi 4.1)</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4</a:t>
                      </a:r>
                    </a:p>
                  </a:txBody>
                  <a:tcPr marL="89642" marR="89642" marT="44821" marB="44821" anchor="ctr">
                    <a:solidFill>
                      <a:schemeClr val="bg1">
                        <a:lumMod val="90000"/>
                      </a:schemeClr>
                    </a:solidFill>
                  </a:tcPr>
                </a:tc>
                <a:tc>
                  <a:txBody>
                    <a:bodyPr/>
                    <a:lstStyle/>
                    <a:p>
                      <a:r>
                        <a:rPr lang="en-US" sz="2800" b="0" dirty="0">
                          <a:latin typeface="+mj-lt"/>
                        </a:rPr>
                        <a:t>VMware vCenter Server</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5</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Networking</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910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1186233226"/>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6</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Storage</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7</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Virtual Machines</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8</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Access Control</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9</a:t>
                      </a:r>
                    </a:p>
                  </a:txBody>
                  <a:tcPr marL="89642" marR="89642" marT="44821" marB="44821" anchor="ctr">
                    <a:solidFill>
                      <a:schemeClr val="bg1">
                        <a:lumMod val="90000"/>
                      </a:schemeClr>
                    </a:solidFill>
                  </a:tcPr>
                </a:tc>
                <a:tc>
                  <a:txBody>
                    <a:bodyPr/>
                    <a:lstStyle/>
                    <a:p>
                      <a:r>
                        <a:rPr lang="en-US" sz="2800" b="0" dirty="0">
                          <a:latin typeface="+mj-lt"/>
                        </a:rPr>
                        <a:t>Resource Monitoring</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10</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Data Protection</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114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69240" y="1287336"/>
            <a:ext cx="11655078" cy="4599114"/>
          </a:xfrm>
        </p:spPr>
        <p:txBody>
          <a:bodyPr>
            <a:normAutofit/>
          </a:bodyPr>
          <a:lstStyle/>
          <a:p>
            <a:r>
              <a:rPr lang="en-US" dirty="0"/>
              <a:t>Senior Infrastructure Architect</a:t>
            </a:r>
          </a:p>
          <a:p>
            <a:pPr lvl="1"/>
            <a:r>
              <a:rPr lang="en-US" dirty="0"/>
              <a:t>Red Hat Trainer, Private Cloud, System Center &amp; Hyper-V</a:t>
            </a:r>
          </a:p>
          <a:p>
            <a:pPr lvl="1"/>
            <a:r>
              <a:rPr lang="en-US" dirty="0"/>
              <a:t>MCSE Private Cloud, Red Hat and VMware  Certified Trainer </a:t>
            </a:r>
          </a:p>
          <a:p>
            <a:r>
              <a:rPr lang="en-US" dirty="0"/>
              <a:t>Recognized Industry Expert, Speaker</a:t>
            </a:r>
          </a:p>
          <a:p>
            <a:pPr lvl="1"/>
            <a:r>
              <a:rPr lang="en-US" dirty="0"/>
              <a:t>Datacenter management, cloud, virtualization, high-availability, disaster recovery, mobile technologies and social media</a:t>
            </a:r>
          </a:p>
          <a:p>
            <a:pPr lvl="1"/>
            <a:r>
              <a:rPr lang="en-US" dirty="0"/>
              <a:t>Vmware Tanzu, Red Hat Openshift, Suse Rancher Implementer</a:t>
            </a:r>
          </a:p>
        </p:txBody>
      </p:sp>
      <p:sp>
        <p:nvSpPr>
          <p:cNvPr id="2" name="Title 1"/>
          <p:cNvSpPr>
            <a:spLocks noGrp="1"/>
          </p:cNvSpPr>
          <p:nvPr>
            <p:ph type="title"/>
          </p:nvPr>
        </p:nvSpPr>
        <p:spPr/>
        <p:txBody>
          <a:bodyPr/>
          <a:lstStyle/>
          <a:p>
            <a:r>
              <a:rPr lang="en-US" dirty="0"/>
              <a:t>Carlos Carreño</a:t>
            </a:r>
          </a:p>
        </p:txBody>
      </p:sp>
      <p:sp>
        <p:nvSpPr>
          <p:cNvPr id="15" name="TextBox 14"/>
          <p:cNvSpPr txBox="1"/>
          <p:nvPr/>
        </p:nvSpPr>
        <p:spPr>
          <a:xfrm>
            <a:off x="9925665" y="1996618"/>
            <a:ext cx="2060501" cy="217175"/>
          </a:xfrm>
          <a:prstGeom prst="rect">
            <a:avLst/>
          </a:prstGeom>
          <a:noFill/>
        </p:spPr>
        <p:txBody>
          <a:bodyPr wrap="square" lIns="0" tIns="0" rIns="0" bIns="0" rtlCol="0">
            <a:spAutoFit/>
          </a:bodyPr>
          <a:lstStyle/>
          <a:p>
            <a:pPr algn="ctr" defTabSz="913505" fontAlgn="base">
              <a:lnSpc>
                <a:spcPct val="90000"/>
              </a:lnSpc>
              <a:spcBef>
                <a:spcPct val="0"/>
              </a:spcBef>
              <a:spcAft>
                <a:spcPts val="588"/>
              </a:spcAft>
            </a:pPr>
            <a:r>
              <a:rPr lang="en-US" sz="1568" dirty="0">
                <a:gradFill>
                  <a:gsLst>
                    <a:gs pos="2917">
                      <a:srgbClr val="505050"/>
                    </a:gs>
                    <a:gs pos="30000">
                      <a:srgbClr val="505050"/>
                    </a:gs>
                  </a:gsLst>
                  <a:lin ang="5400000" scaled="0"/>
                </a:gradFill>
                <a:ea typeface="MS PGothic" panose="020B0600070205080204" pitchFamily="34" charset="-128"/>
              </a:rPr>
              <a:t>ccarrenovi@Gmail.com</a:t>
            </a:r>
          </a:p>
        </p:txBody>
      </p:sp>
      <p:pic>
        <p:nvPicPr>
          <p:cNvPr id="3" name="Imagen 2">
            <a:extLst>
              <a:ext uri="{FF2B5EF4-FFF2-40B4-BE49-F238E27FC236}">
                <a16:creationId xmlns:a16="http://schemas.microsoft.com/office/drawing/2014/main" id="{DE0604C8-6569-815E-8FA8-44718D828D54}"/>
              </a:ext>
            </a:extLst>
          </p:cNvPr>
          <p:cNvPicPr>
            <a:picLocks noChangeAspect="1"/>
          </p:cNvPicPr>
          <p:nvPr/>
        </p:nvPicPr>
        <p:blipFill>
          <a:blip r:embed="rId3">
            <a:lum/>
            <a:alphaModFix/>
          </a:blip>
          <a:srcRect/>
          <a:stretch>
            <a:fillRect/>
          </a:stretch>
        </p:blipFill>
        <p:spPr>
          <a:xfrm>
            <a:off x="9989072" y="125306"/>
            <a:ext cx="1933688" cy="1871312"/>
          </a:xfrm>
          <a:prstGeom prst="rect">
            <a:avLst/>
          </a:prstGeom>
          <a:noFill/>
          <a:ln>
            <a:noFill/>
          </a:ln>
        </p:spPr>
      </p:pic>
    </p:spTree>
    <p:extLst>
      <p:ext uri="{BB962C8B-B14F-4D97-AF65-F5344CB8AC3E}">
        <p14:creationId xmlns:p14="http://schemas.microsoft.com/office/powerpoint/2010/main" val="409644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Virtual Machines</a:t>
            </a:r>
            <a:br>
              <a:rPr lang="en-US" dirty="0"/>
            </a:br>
            <a:br>
              <a:rPr lang="en-US" dirty="0"/>
            </a:br>
            <a:r>
              <a:rPr lang="en-US" sz="2400" dirty="0"/>
              <a:t>Module 7</a:t>
            </a:r>
          </a:p>
        </p:txBody>
      </p:sp>
    </p:spTree>
    <p:extLst>
      <p:ext uri="{BB962C8B-B14F-4D97-AF65-F5344CB8AC3E}">
        <p14:creationId xmlns:p14="http://schemas.microsoft.com/office/powerpoint/2010/main" val="3575306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Virtual Machines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Deploy virtual machines using the Create New Virtual Machine wizard, templates, cloning and VMware vCenter Converter</a:t>
            </a:r>
          </a:p>
          <a:p>
            <a:r>
              <a:rPr lang="en-US" dirty="0"/>
              <a:t>Modify and manage virtual machines</a:t>
            </a:r>
          </a:p>
          <a:p>
            <a:r>
              <a:rPr lang="en-US" dirty="0"/>
              <a:t>Perform Storage vMotion migrations</a:t>
            </a:r>
          </a:p>
        </p:txBody>
      </p:sp>
    </p:spTree>
    <p:extLst>
      <p:ext uri="{BB962C8B-B14F-4D97-AF65-F5344CB8AC3E}">
        <p14:creationId xmlns:p14="http://schemas.microsoft.com/office/powerpoint/2010/main" val="21715095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828193"/>
          </a:xfrm>
        </p:spPr>
        <p:txBody>
          <a:bodyPr/>
          <a:lstStyle/>
          <a:p>
            <a:r>
              <a:rPr lang="en-US" sz="4400" dirty="0"/>
              <a:t>Deploy virtual machines using the Create New Virtual Machine wizard, templates, cloning and VMware vCenter Converter</a:t>
            </a:r>
            <a:endParaRPr lang="es-PE" sz="4400"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1769110" y="2971800"/>
            <a:ext cx="11655078" cy="437197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1030" name="Picture 6" descr="vSphere vs vCenter vs ESXi: What's the Difference? | Vinchin Backup">
            <a:extLst>
              <a:ext uri="{FF2B5EF4-FFF2-40B4-BE49-F238E27FC236}">
                <a16:creationId xmlns:a16="http://schemas.microsoft.com/office/drawing/2014/main" id="{E2CD1586-E3F9-0FF7-0366-2C4801096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31" y="2079267"/>
            <a:ext cx="5325551" cy="404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3742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n-US" dirty="0"/>
              <a:t>Modify and manage virtual machines</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8" name="Imagen 7">
            <a:extLst>
              <a:ext uri="{FF2B5EF4-FFF2-40B4-BE49-F238E27FC236}">
                <a16:creationId xmlns:a16="http://schemas.microsoft.com/office/drawing/2014/main" id="{F0FDA97E-36E7-A152-567B-2AF5B9BBDCBA}"/>
              </a:ext>
            </a:extLst>
          </p:cNvPr>
          <p:cNvPicPr>
            <a:picLocks noChangeAspect="1"/>
          </p:cNvPicPr>
          <p:nvPr/>
        </p:nvPicPr>
        <p:blipFill>
          <a:blip r:embed="rId2"/>
          <a:stretch>
            <a:fillRect/>
          </a:stretch>
        </p:blipFill>
        <p:spPr>
          <a:xfrm>
            <a:off x="732347" y="1188552"/>
            <a:ext cx="8326012" cy="4382112"/>
          </a:xfrm>
          <a:prstGeom prst="rect">
            <a:avLst/>
          </a:prstGeom>
        </p:spPr>
      </p:pic>
    </p:spTree>
    <p:extLst>
      <p:ext uri="{BB962C8B-B14F-4D97-AF65-F5344CB8AC3E}">
        <p14:creationId xmlns:p14="http://schemas.microsoft.com/office/powerpoint/2010/main" val="1651133220"/>
      </p:ext>
    </p:extLst>
  </p:cSld>
  <p:clrMapOvr>
    <a:masterClrMapping/>
  </p:clrMapOvr>
  <p:transition>
    <p:fade/>
  </p:transition>
</p:sld>
</file>

<file path=ppt/theme/theme1.xml><?xml version="1.0" encoding="utf-8"?>
<a:theme xmlns:a="http://schemas.openxmlformats.org/drawingml/2006/main" name="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3.xml><?xml version="1.0" encoding="utf-8"?>
<a:theme xmlns:a="http://schemas.openxmlformats.org/drawingml/2006/main" name="3_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DD86A22B-8ABA-4686-9E70-7B979CA35012">Final</Status>
    <Module xmlns="DD86A22B-8ABA-4686-9E70-7B979CA35012">1</Module>
    <Content_x0020_Type xmlns="DD86A22B-8ABA-4686-9E70-7B979CA35012">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862C41987E78469C82EA2B83CD954C" ma:contentTypeVersion="" ma:contentTypeDescription="Create a new document." ma:contentTypeScope="" ma:versionID="0ad2cb6768e0289d904c41b9feb473e6">
  <xsd:schema xmlns:xsd="http://www.w3.org/2001/XMLSchema" xmlns:xs="http://www.w3.org/2001/XMLSchema" xmlns:p="http://schemas.microsoft.com/office/2006/metadata/properties" xmlns:ns2="DD86A22B-8ABA-4686-9E70-7B979CA35012" targetNamespace="http://schemas.microsoft.com/office/2006/metadata/properties" ma:root="true" ma:fieldsID="ada01931c3cb34c909531bf3e4e904fd" ns2:_="">
    <xsd:import namespace="DD86A22B-8ABA-4686-9E70-7B979CA35012"/>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6A22B-8ABA-4686-9E70-7B979CA35012"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22256-9DDF-4481-B240-FD72BF07B333}">
  <ds:schemaRefs>
    <ds:schemaRef ds:uri="http://schemas.microsoft.com/office/2006/metadata/properties"/>
    <ds:schemaRef ds:uri="http://schemas.microsoft.com/office/infopath/2007/PartnerControls"/>
    <ds:schemaRef ds:uri="DD86A22B-8ABA-4686-9E70-7B979CA35012"/>
  </ds:schemaRefs>
</ds:datastoreItem>
</file>

<file path=customXml/itemProps2.xml><?xml version="1.0" encoding="utf-8"?>
<ds:datastoreItem xmlns:ds="http://schemas.openxmlformats.org/officeDocument/2006/customXml" ds:itemID="{5FC07764-2FB5-45BA-AE98-9C5E194190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6A22B-8ABA-4686-9E70-7B979CA350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E86550-C5CA-4E09-97FA-53D39FCD3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275</TotalTime>
  <Words>484</Words>
  <Application>Microsoft Office PowerPoint</Application>
  <PresentationFormat>Panorámica</PresentationFormat>
  <Paragraphs>65</Paragraphs>
  <Slides>13</Slides>
  <Notes>4</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13</vt:i4>
      </vt:variant>
    </vt:vector>
  </HeadingPairs>
  <TitlesOfParts>
    <vt:vector size="24" baseType="lpstr">
      <vt:lpstr>MS PGothic</vt:lpstr>
      <vt:lpstr>Arial</vt:lpstr>
      <vt:lpstr>Calibri</vt:lpstr>
      <vt:lpstr>Consolas</vt:lpstr>
      <vt:lpstr>Segoe UI</vt:lpstr>
      <vt:lpstr>Segoe UI Light</vt:lpstr>
      <vt:lpstr>Wingdings</vt:lpstr>
      <vt:lpstr>Windows_Server_Management_Marketing_Template_16x9_v10</vt:lpstr>
      <vt:lpstr>Windows Server</vt:lpstr>
      <vt:lpstr>3_Windows_Server_Management_Marketing_Template_16x9_v10</vt:lpstr>
      <vt:lpstr>1_Windows Server</vt:lpstr>
      <vt:lpstr>Presentación de PowerPoint</vt:lpstr>
      <vt:lpstr>   Course Introduction     </vt:lpstr>
      <vt:lpstr>Modules</vt:lpstr>
      <vt:lpstr>Modules</vt:lpstr>
      <vt:lpstr>Carlos Carreño</vt:lpstr>
      <vt:lpstr>Virtual Machines  Module 7</vt:lpstr>
      <vt:lpstr>Virtual Machines</vt:lpstr>
      <vt:lpstr>Deploy virtual machines using the Create New Virtual Machine wizard, templates, cloning and VMware vCenter Converter</vt:lpstr>
      <vt:lpstr>Modify and manage virtual machines</vt:lpstr>
      <vt:lpstr>Perform Storage vMotion migrations</vt:lpstr>
      <vt:lpstr>Storage vMotion</vt:lpstr>
      <vt:lpstr>Lab</vt:lpstr>
      <vt:lpstr>Come Back for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Virtualization &amp; Host Configuration</dc:title>
  <dc:creator>Christopher Chapman</dc:creator>
  <cp:lastModifiedBy>CARLOS CARREÑO</cp:lastModifiedBy>
  <cp:revision>46</cp:revision>
  <dcterms:created xsi:type="dcterms:W3CDTF">2014-02-19T15:58:05Z</dcterms:created>
  <dcterms:modified xsi:type="dcterms:W3CDTF">2024-08-30T00:54:42Z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0x0101006B862C41987E78469C82EA2B83CD954C</vt:lpwstr>
  </property>
</Properties>
</file>