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Montserrat SemiBold"/>
      <p:regular r:id="rId40"/>
      <p:bold r:id="rId41"/>
      <p:italic r:id="rId42"/>
      <p:boldItalic r:id="rId43"/>
    </p:embeddedFont>
    <p:embeddedFont>
      <p:font typeface="Roboto"/>
      <p:regular r:id="rId44"/>
      <p:bold r:id="rId45"/>
      <p:italic r:id="rId46"/>
      <p:boldItalic r:id="rId47"/>
    </p:embeddedFont>
    <p:embeddedFont>
      <p:font typeface="Montserrat"/>
      <p:regular r:id="rId48"/>
      <p:bold r:id="rId49"/>
      <p:italic r:id="rId50"/>
      <p:boldItalic r:id="rId51"/>
    </p:embeddedFont>
    <p:embeddedFont>
      <p:font typeface="Lato"/>
      <p:regular r:id="rId52"/>
      <p:bold r:id="rId53"/>
      <p:italic r:id="rId54"/>
      <p:boldItalic r:id="rId55"/>
    </p:embeddedFont>
    <p:embeddedFont>
      <p:font typeface="Montserrat ExtraBold"/>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58" roundtripDataSignature="AMtx7mhbW4hy2j8/NhEBiY688U6CVcTT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Roboto-regular.fntdata"/><Relationship Id="rId43" Type="http://schemas.openxmlformats.org/officeDocument/2006/relationships/font" Target="fonts/MontserratSemiBold-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Roboto-boldItalic.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MontserratExtraBold-boldItalic.fntdata"/><Relationship Id="rId12" Type="http://schemas.openxmlformats.org/officeDocument/2006/relationships/slide" Target="slides/slide7.xml"/><Relationship Id="rId56" Type="http://schemas.openxmlformats.org/officeDocument/2006/relationships/font" Target="fonts/MontserratExtraBold-bold.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3f03f32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3f03f32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235cc479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235cc479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35cc479a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235cc479a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4"/>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4"/>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34"/>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34"/>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34"/>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4"/>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35"/>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5"/>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35"/>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5"/>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35"/>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5"/>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35"/>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5"/>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35"/>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35"/>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35"/>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35"/>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36"/>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36"/>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36"/>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36"/>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36"/>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37"/>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37"/>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37"/>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7"/>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37"/>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7"/>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8"/>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38"/>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8"/>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8"/>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38"/>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39"/>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39"/>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9"/>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9"/>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40"/>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40"/>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40"/>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40"/>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1"/>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1"/>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1"/>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2"/>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2"/>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2"/>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33"/>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getbootstrap.com/docs/4.0/layout/grid/"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getbootstrap.com/docs/4.5/utilities/" TargetMode="External"/><Relationship Id="rId4" Type="http://schemas.openxmlformats.org/officeDocument/2006/relationships/hyperlink" Target="https://getbootstrap.com/docs/4.5/content/tables/" TargetMode="External"/><Relationship Id="rId5" Type="http://schemas.openxmlformats.org/officeDocument/2006/relationships/hyperlink" Target="https://getbootstrap.com/docs/4.5/content/images/" TargetMode="External"/><Relationship Id="rId6" Type="http://schemas.openxmlformats.org/officeDocument/2006/relationships/hyperlink" Target="https://mdbootstrap.com/docs/standard/components/button-group/" TargetMode="External"/><Relationship Id="rId7" Type="http://schemas.openxmlformats.org/officeDocument/2006/relationships/hyperlink" Target="https://www.w3schools.com/bootstrap4/default.asp" TargetMode="External"/><Relationship Id="rId8" Type="http://schemas.openxmlformats.org/officeDocument/2006/relationships/hyperlink" Target="https://responsive3breakpoint.netlify.a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getbootstrap.com/docs/5.1/components" TargetMode="External"/><Relationship Id="rId4"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hyperlink" Target="https://getbootstrap.com/docs/5.1/components/navbar/" TargetMode="External"/><Relationship Id="rId7" Type="http://schemas.openxmlformats.org/officeDocument/2006/relationships/hyperlink" Target="https://www.w3schools.com/bootstrap4/bootstrap_navbar.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hyperlink" Target="https://getbootstrap.com/docs/5.0/migration/#jumbotron" TargetMode="External"/><Relationship Id="rId5" Type="http://schemas.openxmlformats.org/officeDocument/2006/relationships/hyperlink" Target="https://getbootstrap.com/docs/4.6/components/jumbotron/" TargetMode="External"/><Relationship Id="rId6" Type="http://schemas.openxmlformats.org/officeDocument/2006/relationships/hyperlink" Target="https://www.w3schools.com/bootstrap4/bootstrap_jumbotron.asp" TargetMode="External"/><Relationship Id="rId7" Type="http://schemas.openxmlformats.org/officeDocument/2006/relationships/hyperlink" Target="https://getbootstrap.com/docs/5.1/components/alerts/" TargetMode="External"/><Relationship Id="rId8" Type="http://schemas.openxmlformats.org/officeDocument/2006/relationships/hyperlink" Target="https://www.w3schools.com/bootstrap4/bootstrap_alerts.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hyperlink" Target="https://getbootstrap.com/docs/5.1/components/carousel/" TargetMode="External"/><Relationship Id="rId5" Type="http://schemas.openxmlformats.org/officeDocument/2006/relationships/hyperlink" Target="https://www.w3schools.com/bootstrap4/bootstrap_carousel.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hyperlink" Target="https://getbootstrap.com/docs/5.1/components/dropdowns/" TargetMode="External"/><Relationship Id="rId6" Type="http://schemas.openxmlformats.org/officeDocument/2006/relationships/hyperlink" Target="https://www.w3schools.com/bootstrap4/bootstrap_dropdowns.asp" TargetMode="External"/><Relationship Id="rId7" Type="http://schemas.openxmlformats.org/officeDocument/2006/relationships/hyperlink" Target="https://getbootstrap.com/docs/5.1/components/breadcrum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hyperlink" Target="https://getbootstrap.com/docs/5.1/components/collapse/" TargetMode="External"/><Relationship Id="rId5" Type="http://schemas.openxmlformats.org/officeDocument/2006/relationships/hyperlink" Target="https://www.w3schools.com/bootstrap4/bootstrap_collapse.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hyperlink" Target="https://getbootstrap.com/docs/5.1/components/buttons/" TargetMode="External"/><Relationship Id="rId6" Type="http://schemas.openxmlformats.org/officeDocument/2006/relationships/hyperlink" Target="https://www.w3schools.com/bootstrap4/bootstrap_buttons.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38.png"/><Relationship Id="rId7" Type="http://schemas.openxmlformats.org/officeDocument/2006/relationships/hyperlink" Target="https://getbootstrap.com/docs/5.1/components/card/" TargetMode="External"/><Relationship Id="rId8" Type="http://schemas.openxmlformats.org/officeDocument/2006/relationships/hyperlink" Target="https://www.w3schools.com/bootstrap4/bootstrap_cards.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hyperlink" Target="https://getbootstrap.com/docs/5.1/forms/overview/" TargetMode="External"/><Relationship Id="rId5" Type="http://schemas.openxmlformats.org/officeDocument/2006/relationships/hyperlink" Target="https://www.w3schools.com/bootstrap4/bootstrap_forms.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hyperlink" Target="https://getbootstrap.com/docs/5.1/components/modal/" TargetMode="External"/><Relationship Id="rId5" Type="http://schemas.openxmlformats.org/officeDocument/2006/relationships/hyperlink" Target="https://www.w3schools.com/bootstrap4/bootstrap_modal.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getbootstrap.com/docs/5.1/content/tables/" TargetMode="External"/><Relationship Id="rId4" Type="http://schemas.openxmlformats.org/officeDocument/2006/relationships/hyperlink" Target="https://www.w3schools.com/bootstrap4/bootstrap_tables.asp" TargetMode="External"/><Relationship Id="rId9" Type="http://schemas.openxmlformats.org/officeDocument/2006/relationships/image" Target="../media/image46.png"/><Relationship Id="rId5" Type="http://schemas.openxmlformats.org/officeDocument/2006/relationships/image" Target="../media/image37.png"/><Relationship Id="rId6" Type="http://schemas.openxmlformats.org/officeDocument/2006/relationships/image" Target="../media/image33.png"/><Relationship Id="rId7" Type="http://schemas.openxmlformats.org/officeDocument/2006/relationships/hyperlink" Target="https://getbootstrap.com/docs/5.1/components/progress/" TargetMode="External"/><Relationship Id="rId8" Type="http://schemas.openxmlformats.org/officeDocument/2006/relationships/hyperlink" Target="https://www.w3schools.com/bootstrap4/bootstrap_progressbar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materializecss.com/" TargetMode="Externa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tailwindcss.com" TargetMode="Externa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youtu.be/8nEDw7gGLYM" TargetMode="External"/><Relationship Id="rId4" Type="http://schemas.openxmlformats.org/officeDocument/2006/relationships/hyperlink" Target="https://youtu.be/BkuYU7Rm_qg" TargetMode="External"/><Relationship Id="rId11" Type="http://schemas.openxmlformats.org/officeDocument/2006/relationships/hyperlink" Target="https://drive.google.com/file/d/1z9oH2sYSftYfnH8AMHpceqirEXiL3y4w/view?usp=sharing" TargetMode="External"/><Relationship Id="rId10" Type="http://schemas.openxmlformats.org/officeDocument/2006/relationships/hyperlink" Target="https://youtu.be/GiNTQaB4A60" TargetMode="External"/><Relationship Id="rId12" Type="http://schemas.openxmlformats.org/officeDocument/2006/relationships/hyperlink" Target="https://drive.google.com/file/d/1qe9CFGIFtpJP2gHWX5ItCkgzcwzAmRz4/view?usp=sharing" TargetMode="External"/><Relationship Id="rId9" Type="http://schemas.openxmlformats.org/officeDocument/2006/relationships/hyperlink" Target="https://youtu.be/6YT6xgHX3V0" TargetMode="External"/><Relationship Id="rId5" Type="http://schemas.openxmlformats.org/officeDocument/2006/relationships/hyperlink" Target="https://youtu.be/LoHV4O8PLXc" TargetMode="External"/><Relationship Id="rId6" Type="http://schemas.openxmlformats.org/officeDocument/2006/relationships/hyperlink" Target="https://drive.google.com/file/d/1z8QLWJk9cf-hOBDTZoYbppD48Rtq-7fM/view?usp=sharing" TargetMode="External"/><Relationship Id="rId7" Type="http://schemas.openxmlformats.org/officeDocument/2006/relationships/hyperlink" Target="https://youtu.be/cI3OnxPXlrA" TargetMode="External"/><Relationship Id="rId8" Type="http://schemas.openxmlformats.org/officeDocument/2006/relationships/hyperlink" Target="https://youtu.be/GiNTQaB4A6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drive.google.com/file/d/18YhKItqDauZd_eH_HIRxj-P1ODUrh6-q/view?usp=sharing" TargetMode="External"/><Relationship Id="rId4" Type="http://schemas.openxmlformats.org/officeDocument/2006/relationships/hyperlink" Target="https://getbootstrap.com/docs/5.1/examples/" TargetMode="External"/><Relationship Id="rId11" Type="http://schemas.openxmlformats.org/officeDocument/2006/relationships/hyperlink" Target="https://youtu.be/ZxSKUzpT38k" TargetMode="External"/><Relationship Id="rId10" Type="http://schemas.openxmlformats.org/officeDocument/2006/relationships/hyperlink" Target="https://youtu.be/VoJUGUA7eOQ" TargetMode="External"/><Relationship Id="rId9" Type="http://schemas.openxmlformats.org/officeDocument/2006/relationships/hyperlink" Target="https://www.w3schools.com/bootstrap/bootstrap_theme_band.asp" TargetMode="External"/><Relationship Id="rId5" Type="http://schemas.openxmlformats.org/officeDocument/2006/relationships/hyperlink" Target="https://www.w3schools.com/bootstrap/bootstrap_templates.asp" TargetMode="External"/><Relationship Id="rId6" Type="http://schemas.openxmlformats.org/officeDocument/2006/relationships/hyperlink" Target="https://www.w3schools.com/bootstrap4/bootstrap_utilities.asp" TargetMode="External"/><Relationship Id="rId7" Type="http://schemas.openxmlformats.org/officeDocument/2006/relationships/hyperlink" Target="https://www.w3schools.com/bootstrap/bootstrap_theme_company.asp" TargetMode="External"/><Relationship Id="rId8" Type="http://schemas.openxmlformats.org/officeDocument/2006/relationships/hyperlink" Target="https://www.w3schools.com/bootstrap/bootstrap_theme_me.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43.png"/><Relationship Id="rId5"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etbootstrap.com/" TargetMode="External"/><Relationship Id="rId4" Type="http://schemas.openxmlformats.org/officeDocument/2006/relationships/hyperlink" Target="https://getbootstrap.com/docs/5.1/getting-started/download/" TargetMode="External"/><Relationship Id="rId5" Type="http://schemas.openxmlformats.org/officeDocument/2006/relationships/hyperlink" Target="https://getbootstrap.com/docs/5.1/examples/starter-template/" TargetMode="External"/><Relationship Id="rId6" Type="http://schemas.openxmlformats.org/officeDocument/2006/relationships/hyperlink" Target="https://www.hostinger.com.ar/tutoriales/que-es-cd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Bootstrap</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79" name="Google Shape;79;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Introducción</a:t>
            </a:r>
            <a:endParaRPr b="1" i="1" sz="1400" u="none" cap="none" strike="noStrike">
              <a:solidFill>
                <a:srgbClr val="000000"/>
              </a:solidFill>
              <a:latin typeface="Arial"/>
              <a:ea typeface="Arial"/>
              <a:cs typeface="Arial"/>
              <a:sym typeface="Arial"/>
            </a:endParaRPr>
          </a:p>
        </p:txBody>
      </p:sp>
      <p:pic>
        <p:nvPicPr>
          <p:cNvPr id="80" name="Google Shape;80;p2"/>
          <p:cNvPicPr preferRelativeResize="0"/>
          <p:nvPr/>
        </p:nvPicPr>
        <p:blipFill rotWithShape="1">
          <a:blip r:embed="rId3">
            <a:alphaModFix/>
          </a:blip>
          <a:srcRect b="0" l="0" r="0" t="0"/>
          <a:stretch/>
        </p:blipFill>
        <p:spPr>
          <a:xfrm>
            <a:off x="3759044" y="2558676"/>
            <a:ext cx="1625911" cy="1625911"/>
          </a:xfrm>
          <a:prstGeom prst="rect">
            <a:avLst/>
          </a:prstGeom>
          <a:noFill/>
          <a:ln>
            <a:noFill/>
          </a:ln>
          <a:effectLst>
            <a:outerShdw blurRad="292100" rotWithShape="0" algn="tl" dir="2700000" dist="139700">
              <a:srgbClr val="333333">
                <a:alpha val="63137"/>
              </a:srgbClr>
            </a:outerShdw>
          </a:effectLst>
        </p:spPr>
      </p:pic>
      <p:sp>
        <p:nvSpPr>
          <p:cNvPr id="81" name="Google Shape;81;p2"/>
          <p:cNvSpPr txBox="1"/>
          <p:nvPr/>
        </p:nvSpPr>
        <p:spPr>
          <a:xfrm>
            <a:off x="853200" y="4405775"/>
            <a:ext cx="7333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150">
                <a:solidFill>
                  <a:srgbClr val="0D0D0D"/>
                </a:solidFill>
                <a:highlight>
                  <a:srgbClr val="FFFFFF"/>
                </a:highlight>
                <a:latin typeface="Roboto"/>
                <a:ea typeface="Roboto"/>
                <a:cs typeface="Roboto"/>
                <a:sym typeface="Roboto"/>
              </a:rPr>
              <a:t>Temas: que es bootstrap? como comenzar a utilizarlo? container, colores, botones, tablas, navbar, grid, card, carrousel, </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Sistema de grillas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66" name="Google Shape;166;p13"/>
          <p:cNvSpPr/>
          <p:nvPr/>
        </p:nvSpPr>
        <p:spPr>
          <a:xfrm>
            <a:off x="331786" y="1766880"/>
            <a:ext cx="8480430" cy="27435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67" name="Google Shape;167;p13"/>
          <p:cNvSpPr txBox="1"/>
          <p:nvPr/>
        </p:nvSpPr>
        <p:spPr>
          <a:xfrm>
            <a:off x="370649" y="1033466"/>
            <a:ext cx="8152000" cy="59311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12 COLUMNAS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1" lang="es-AR" sz="1400" u="none" cap="none" strike="noStrike">
                <a:solidFill>
                  <a:schemeClr val="dk1"/>
                </a:solidFill>
                <a:latin typeface="Montserrat"/>
                <a:ea typeface="Montserrat"/>
                <a:cs typeface="Montserrat"/>
                <a:sym typeface="Montserrat"/>
              </a:rPr>
              <a:t>Se utiliza una grilla de 12 columnas que se puede dividir en 2, 3, 4 o 6 partes.</a:t>
            </a:r>
            <a:endParaRPr b="0" i="1"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p:nvPr/>
        </p:nvSpPr>
        <p:spPr>
          <a:xfrm>
            <a:off x="5468814" y="8792"/>
            <a:ext cx="3675186" cy="5134708"/>
          </a:xfrm>
          <a:prstGeom prst="rect">
            <a:avLst/>
          </a:prstGeom>
          <a:solidFill>
            <a:srgbClr val="2326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"container"</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"row"</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&lt;!-- 2 columnas dentro de un div --&gt;</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Fila 1 - Columna 1 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Fila 1 - Columna 2 de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"row"</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&lt;!-- 3 columnas dentro de un div --&gt;</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Fila 2 - Columna 1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Fila 2 - Columna 2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Fila 2 - Columna 3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73" name="Google Shape;173;p10"/>
          <p:cNvSpPr txBox="1"/>
          <p:nvPr/>
        </p:nvSpPr>
        <p:spPr>
          <a:xfrm>
            <a:off x="243961" y="558135"/>
            <a:ext cx="5224853"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BOOTSTRAP | Grid</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174" name="Google Shape;174;p10"/>
          <p:cNvSpPr txBox="1"/>
          <p:nvPr/>
        </p:nvSpPr>
        <p:spPr>
          <a:xfrm>
            <a:off x="370649" y="1033466"/>
            <a:ext cx="4229926" cy="34692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ESTRUCTURA JERÁRQUICA: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   container</a:t>
            </a:r>
            <a:endParaRPr b="1"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      row</a:t>
            </a:r>
            <a:endParaRPr b="1"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         col</a:t>
            </a:r>
            <a:endParaRPr b="1"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1" sz="1400" u="none" cap="none" strike="noStrike">
              <a:solidFill>
                <a:schemeClr val="dk1"/>
              </a:solidFill>
              <a:latin typeface="Montserrat"/>
              <a:ea typeface="Montserrat"/>
              <a:cs typeface="Montserrat"/>
              <a:sym typeface="Montserrat"/>
            </a:endParaRPr>
          </a:p>
        </p:txBody>
      </p:sp>
      <p:sp>
        <p:nvSpPr>
          <p:cNvPr id="175" name="Google Shape;175;p10"/>
          <p:cNvSpPr txBox="1"/>
          <p:nvPr/>
        </p:nvSpPr>
        <p:spPr>
          <a:xfrm>
            <a:off x="531874" y="4447442"/>
            <a:ext cx="4649026" cy="57223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Si a la columna no le deﬁno un número (1-12) toma todo el ancho posible.</a:t>
            </a:r>
            <a:endParaRPr b="0" i="0" sz="1400" u="none" cap="none" strike="noStrike">
              <a:solidFill>
                <a:srgbClr val="000000"/>
              </a:solidFill>
              <a:latin typeface="Arial"/>
              <a:ea typeface="Arial"/>
              <a:cs typeface="Arial"/>
              <a:sym typeface="Arial"/>
            </a:endParaRPr>
          </a:p>
        </p:txBody>
      </p:sp>
      <p:pic>
        <p:nvPicPr>
          <p:cNvPr id="176" name="Google Shape;176;p10"/>
          <p:cNvPicPr preferRelativeResize="0"/>
          <p:nvPr/>
        </p:nvPicPr>
        <p:blipFill rotWithShape="1">
          <a:blip r:embed="rId3">
            <a:alphaModFix/>
          </a:blip>
          <a:srcRect b="0" l="0" r="0" t="0"/>
          <a:stretch/>
        </p:blipFill>
        <p:spPr>
          <a:xfrm>
            <a:off x="152400" y="2225721"/>
            <a:ext cx="5238750" cy="1080227"/>
          </a:xfrm>
          <a:prstGeom prst="rect">
            <a:avLst/>
          </a:prstGeom>
          <a:noFill/>
          <a:ln>
            <a:noFill/>
          </a:ln>
        </p:spPr>
      </p:pic>
      <p:sp>
        <p:nvSpPr>
          <p:cNvPr id="177" name="Google Shape;177;p10"/>
          <p:cNvSpPr txBox="1"/>
          <p:nvPr/>
        </p:nvSpPr>
        <p:spPr>
          <a:xfrm>
            <a:off x="346137" y="3303121"/>
            <a:ext cx="5020501" cy="104914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Debemos comprender la estructura anidada de Bootstrap: la clase container actúa de contenedor de filas (rows) que en su interior contienen columnas.</a:t>
            </a:r>
            <a:endParaRPr b="0" i="1" sz="1400" u="none" cap="none" strike="noStrike">
              <a:solidFill>
                <a:schemeClr val="dk1"/>
              </a:solidFill>
              <a:latin typeface="Montserrat"/>
              <a:ea typeface="Montserrat"/>
              <a:cs typeface="Montserrat"/>
              <a:sym typeface="Montserrat"/>
            </a:endParaRPr>
          </a:p>
        </p:txBody>
      </p:sp>
      <p:sp>
        <p:nvSpPr>
          <p:cNvPr id="178" name="Google Shape;178;p10"/>
          <p:cNvSpPr txBox="1"/>
          <p:nvPr/>
        </p:nvSpPr>
        <p:spPr>
          <a:xfrm>
            <a:off x="531874" y="4091039"/>
            <a:ext cx="4649026" cy="324583"/>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bootstrap-grid-1.html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nvSpPr>
        <p:spPr>
          <a:xfrm>
            <a:off x="243961" y="558135"/>
            <a:ext cx="5224853"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BOOTSTRAP | Grid</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184" name="Google Shape;184;p11"/>
          <p:cNvSpPr txBox="1"/>
          <p:nvPr/>
        </p:nvSpPr>
        <p:spPr>
          <a:xfrm>
            <a:off x="370648" y="1033466"/>
            <a:ext cx="5959814" cy="132287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establecer el ancho de una columna y hacer que las columnas hermanas tomen una nueva dimensión automáticamente a su alrededor. Las otras columnas cambiarán de tamaño sin importar el ancho de la columna central.</a:t>
            </a:r>
            <a:endParaRPr b="0" i="1" sz="1400" u="none" cap="none" strike="noStrike">
              <a:solidFill>
                <a:schemeClr val="dk1"/>
              </a:solidFill>
              <a:latin typeface="Montserrat"/>
              <a:ea typeface="Montserrat"/>
              <a:cs typeface="Montserrat"/>
              <a:sym typeface="Montserrat"/>
            </a:endParaRPr>
          </a:p>
        </p:txBody>
      </p:sp>
      <p:sp>
        <p:nvSpPr>
          <p:cNvPr id="185" name="Google Shape;185;p11"/>
          <p:cNvSpPr txBox="1"/>
          <p:nvPr/>
        </p:nvSpPr>
        <p:spPr>
          <a:xfrm>
            <a:off x="1681436" y="4469108"/>
            <a:ext cx="4649026" cy="324583"/>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bootstrap-grid-2.html</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6457149" y="0"/>
            <a:ext cx="2708031" cy="5143500"/>
          </a:xfrm>
          <a:prstGeom prst="rect">
            <a:avLst/>
          </a:prstGeom>
          <a:solidFill>
            <a:srgbClr val="23262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"container"</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"row"</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1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"col-6"</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2 de 3 (6 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3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"row"</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1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"col-5"</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2 de 3 (5 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class</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"col"</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3 de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&lt;/</a:t>
            </a: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87" name="Google Shape;187;p11"/>
          <p:cNvPicPr preferRelativeResize="0"/>
          <p:nvPr/>
        </p:nvPicPr>
        <p:blipFill rotWithShape="1">
          <a:blip r:embed="rId3">
            <a:alphaModFix/>
          </a:blip>
          <a:srcRect b="0" l="0" r="0" t="0"/>
          <a:stretch/>
        </p:blipFill>
        <p:spPr>
          <a:xfrm>
            <a:off x="491658" y="2388158"/>
            <a:ext cx="5717794" cy="754808"/>
          </a:xfrm>
          <a:prstGeom prst="rect">
            <a:avLst/>
          </a:prstGeom>
          <a:noFill/>
          <a:ln>
            <a:noFill/>
          </a:ln>
        </p:spPr>
      </p:pic>
      <p:pic>
        <p:nvPicPr>
          <p:cNvPr id="188" name="Google Shape;188;p11"/>
          <p:cNvPicPr preferRelativeResize="0"/>
          <p:nvPr/>
        </p:nvPicPr>
        <p:blipFill rotWithShape="1">
          <a:blip r:embed="rId4">
            <a:alphaModFix/>
          </a:blip>
          <a:srcRect b="0" l="0" r="0" t="0"/>
          <a:stretch/>
        </p:blipFill>
        <p:spPr>
          <a:xfrm>
            <a:off x="2030919" y="3682480"/>
            <a:ext cx="2639273" cy="720232"/>
          </a:xfrm>
          <a:prstGeom prst="rect">
            <a:avLst/>
          </a:prstGeom>
          <a:noFill/>
          <a:ln>
            <a:noFill/>
          </a:ln>
        </p:spPr>
      </p:pic>
      <p:cxnSp>
        <p:nvCxnSpPr>
          <p:cNvPr id="189" name="Google Shape;189;p11"/>
          <p:cNvCxnSpPr/>
          <p:nvPr/>
        </p:nvCxnSpPr>
        <p:spPr>
          <a:xfrm>
            <a:off x="2257585" y="3203434"/>
            <a:ext cx="0" cy="360000"/>
          </a:xfrm>
          <a:prstGeom prst="straightConnector1">
            <a:avLst/>
          </a:prstGeom>
          <a:noFill/>
          <a:ln cap="flat" cmpd="sng" w="9525">
            <a:solidFill>
              <a:srgbClr val="985FF6"/>
            </a:solidFill>
            <a:prstDash val="solid"/>
            <a:round/>
            <a:headEnd len="sm" w="sm" type="none"/>
            <a:tailEnd len="med" w="med" type="triangle"/>
          </a:ln>
        </p:spPr>
      </p:cxnSp>
      <p:cxnSp>
        <p:nvCxnSpPr>
          <p:cNvPr id="190" name="Google Shape;190;p11"/>
          <p:cNvCxnSpPr/>
          <p:nvPr/>
        </p:nvCxnSpPr>
        <p:spPr>
          <a:xfrm>
            <a:off x="4443525" y="3203434"/>
            <a:ext cx="0" cy="360000"/>
          </a:xfrm>
          <a:prstGeom prst="straightConnector1">
            <a:avLst/>
          </a:prstGeom>
          <a:noFill/>
          <a:ln cap="flat" cmpd="sng" w="9525">
            <a:solidFill>
              <a:srgbClr val="985FF6"/>
            </a:solidFill>
            <a:prstDash val="solid"/>
            <a:round/>
            <a:headEnd len="sm" w="sm" type="none"/>
            <a:tailEnd len="med" w="med" type="triangle"/>
          </a:ln>
        </p:spPr>
      </p:cxnSp>
      <p:sp>
        <p:nvSpPr>
          <p:cNvPr id="191" name="Google Shape;191;p11"/>
          <p:cNvSpPr txBox="1"/>
          <p:nvPr/>
        </p:nvSpPr>
        <p:spPr>
          <a:xfrm>
            <a:off x="2601604" y="3174302"/>
            <a:ext cx="1497902" cy="418265"/>
          </a:xfrm>
          <a:prstGeom prst="rect">
            <a:avLst/>
          </a:prstGeom>
          <a:noFill/>
          <a:ln>
            <a:noFill/>
          </a:ln>
        </p:spPr>
        <p:txBody>
          <a:bodyPr anchorCtr="0" anchor="ctr"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0" i="1" lang="es-AR" sz="1200" u="none" cap="none" strike="noStrike">
                <a:solidFill>
                  <a:schemeClr val="dk1"/>
                </a:solidFill>
                <a:latin typeface="Montserrat"/>
                <a:ea typeface="Montserrat"/>
                <a:cs typeface="Montserrat"/>
                <a:sym typeface="Montserrat"/>
              </a:rPr>
              <a:t>Achicando el viewport…</a:t>
            </a:r>
            <a:endParaRPr b="0" i="1"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nvSpPr>
        <p:spPr>
          <a:xfrm>
            <a:off x="243961" y="558135"/>
            <a:ext cx="5224853"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BOOTSTRAP | Layouts</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197" name="Google Shape;197;p12"/>
          <p:cNvSpPr txBox="1"/>
          <p:nvPr/>
        </p:nvSpPr>
        <p:spPr>
          <a:xfrm>
            <a:off x="370648" y="1033466"/>
            <a:ext cx="4810251" cy="34692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Diferentes layouts para distintos  dispositivos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t/>
            </a:r>
            <a:endParaRPr b="0" i="1" sz="1400" u="none" cap="none" strike="noStrike">
              <a:solidFill>
                <a:schemeClr val="dk1"/>
              </a:solidFill>
              <a:latin typeface="Montserrat"/>
              <a:ea typeface="Montserrat"/>
              <a:cs typeface="Montserrat"/>
              <a:sym typeface="Montserrat"/>
            </a:endParaRPr>
          </a:p>
        </p:txBody>
      </p:sp>
      <p:sp>
        <p:nvSpPr>
          <p:cNvPr id="198" name="Google Shape;198;p12"/>
          <p:cNvSpPr txBox="1"/>
          <p:nvPr/>
        </p:nvSpPr>
        <p:spPr>
          <a:xfrm>
            <a:off x="6109095" y="4451824"/>
            <a:ext cx="2515425" cy="324583"/>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layouts.html</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589724" y="2675777"/>
            <a:ext cx="5229226" cy="224676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"row"</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"col-sm-6 clo-xs-12 bg-success"</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&gt;Lorem ipsum dolor...&lt;/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"col-sm-6 clo-xs-12 bg-warning"</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&gt;Lorem ipsum dolor...&lt;/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589724" y="1380392"/>
            <a:ext cx="3877502" cy="10827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5941311" y="1450730"/>
            <a:ext cx="3034904"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Para cada dispositivo vamos a poder armar un Layout propio. Si tenemos un dispositivo chico podemos hacer que se muestre con cierto encolumnado, en cambio si es un dispositivo tipo notebook que se muestre con otro. De esta manera tendremos distintos tipos de maquetados según el dispositivo (siempre trabajando desde el estilo, no desde la estructura HTML).</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Sistema de grillas</a:t>
            </a:r>
            <a:endParaRPr b="0" i="0" sz="1400" u="none" cap="none" strike="noStrike">
              <a:solidFill>
                <a:srgbClr val="000000"/>
              </a:solidFill>
              <a:latin typeface="Arial"/>
              <a:ea typeface="Arial"/>
              <a:cs typeface="Arial"/>
              <a:sym typeface="Arial"/>
            </a:endParaRPr>
          </a:p>
        </p:txBody>
      </p:sp>
      <p:sp>
        <p:nvSpPr>
          <p:cNvPr id="207" name="Google Shape;207;p14"/>
          <p:cNvSpPr txBox="1"/>
          <p:nvPr/>
        </p:nvSpPr>
        <p:spPr>
          <a:xfrm>
            <a:off x="361857" y="1130835"/>
            <a:ext cx="8152000" cy="135738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sistema de grillas de Bootstrap permite </a:t>
            </a:r>
            <a:r>
              <a:rPr b="1" i="0" lang="es-AR" sz="1400" u="none" cap="none" strike="noStrike">
                <a:solidFill>
                  <a:schemeClr val="dk1"/>
                </a:solidFill>
                <a:latin typeface="Montserrat"/>
                <a:ea typeface="Montserrat"/>
                <a:cs typeface="Montserrat"/>
                <a:sym typeface="Montserrat"/>
              </a:rPr>
              <a:t>hasta 12 columnas en la página</a:t>
            </a:r>
            <a:r>
              <a:rPr b="0" i="0" lang="es-AR" sz="1400" u="none" cap="none" strike="noStrike">
                <a:solidFill>
                  <a:schemeClr val="dk1"/>
                </a:solidFill>
                <a:latin typeface="Montserrat"/>
                <a:ea typeface="Montserrat"/>
                <a:cs typeface="Montserrat"/>
                <a:sym typeface="Montserrat"/>
              </a:rPr>
              <a:t>. Es posible agrupar las columnas para crear columnas más amplias. Este sistema es responsive, por lo tanto, las columnas se reorganizarán automáticamente dependiendo del tamaño de la pantalla.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Más info:</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https://getbootstrap.com/docs/4.0/layout/grid/</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pic>
        <p:nvPicPr>
          <p:cNvPr id="208" name="Google Shape;208;p14"/>
          <p:cNvPicPr preferRelativeResize="0"/>
          <p:nvPr/>
        </p:nvPicPr>
        <p:blipFill rotWithShape="1">
          <a:blip r:embed="rId4">
            <a:alphaModFix/>
          </a:blip>
          <a:srcRect b="0" l="0" r="0" t="0"/>
          <a:stretch/>
        </p:blipFill>
        <p:spPr>
          <a:xfrm>
            <a:off x="847090" y="2576863"/>
            <a:ext cx="7760579" cy="1604434"/>
          </a:xfrm>
          <a:prstGeom prst="rect">
            <a:avLst/>
          </a:prstGeom>
          <a:noFill/>
          <a:ln>
            <a:noFill/>
          </a:ln>
          <a:effectLst>
            <a:outerShdw blurRad="292100" rotWithShape="0" algn="tl" dir="2700000" dist="139700">
              <a:srgbClr val="333333">
                <a:alpha val="63137"/>
              </a:srgbClr>
            </a:outerShdw>
          </a:effectLst>
        </p:spPr>
      </p:pic>
      <p:sp>
        <p:nvSpPr>
          <p:cNvPr id="209" name="Google Shape;209;p14"/>
          <p:cNvSpPr/>
          <p:nvPr/>
        </p:nvSpPr>
        <p:spPr>
          <a:xfrm>
            <a:off x="4107220" y="4428198"/>
            <a:ext cx="4667504" cy="539456"/>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Montserrat"/>
              <a:buNone/>
            </a:pPr>
            <a:r>
              <a:rPr b="1" i="0" lang="es-AR" sz="1600" u="none" cap="none" strike="noStrike">
                <a:solidFill>
                  <a:srgbClr val="9D66F9"/>
                </a:solidFill>
                <a:latin typeface="Montserrat"/>
                <a:ea typeface="Montserrat"/>
                <a:cs typeface="Montserrat"/>
                <a:sym typeface="Montserrat"/>
              </a:rPr>
              <a:t>RECORDEMOS:</a:t>
            </a:r>
            <a:r>
              <a:rPr b="0" i="1" lang="es-AR" sz="1600" u="none" cap="none" strike="noStrike">
                <a:solidFill>
                  <a:srgbClr val="9D66F9"/>
                </a:solidFill>
                <a:latin typeface="Montserrat"/>
                <a:ea typeface="Montserrat"/>
                <a:cs typeface="Montserrat"/>
                <a:sym typeface="Montserrat"/>
              </a:rPr>
              <a:t> Siempre deben sumar 12.</a:t>
            </a:r>
            <a:endParaRPr b="0" i="1" sz="16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Grid system</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15" name="Google Shape;215;p15"/>
          <p:cNvSpPr/>
          <p:nvPr/>
        </p:nvSpPr>
        <p:spPr>
          <a:xfrm>
            <a:off x="5342109" y="4654185"/>
            <a:ext cx="28729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grid-system.html</a:t>
            </a:r>
            <a:endParaRPr b="0" i="1" sz="1400" u="none" cap="none" strike="noStrike">
              <a:solidFill>
                <a:srgbClr val="9D66F9"/>
              </a:solidFill>
              <a:latin typeface="Montserrat"/>
              <a:ea typeface="Montserrat"/>
              <a:cs typeface="Montserrat"/>
              <a:sym typeface="Montserrat"/>
            </a:endParaRPr>
          </a:p>
        </p:txBody>
      </p:sp>
      <p:sp>
        <p:nvSpPr>
          <p:cNvPr id="216" name="Google Shape;216;p15"/>
          <p:cNvSpPr txBox="1"/>
          <p:nvPr/>
        </p:nvSpPr>
        <p:spPr>
          <a:xfrm>
            <a:off x="361857" y="1130835"/>
            <a:ext cx="8152000" cy="81226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Este ejemplo crea tres columnas iguales utilizando las clases del sistema grid predefinidas. Dichas columnas serán centradas en la página con el componente padre ​.container​.</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217" name="Google Shape;217;p15"/>
          <p:cNvSpPr/>
          <p:nvPr/>
        </p:nvSpPr>
        <p:spPr>
          <a:xfrm>
            <a:off x="593243" y="1943100"/>
            <a:ext cx="5381624"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"row"</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"col-sm"</a:t>
            </a:r>
            <a:r>
              <a:rPr b="0" i="0" lang="es-AR" sz="1400" u="none" cap="none" strike="noStrike">
                <a:solidFill>
                  <a:srgbClr val="D5CED9"/>
                </a:solidFill>
                <a:latin typeface="Consolas"/>
                <a:ea typeface="Consolas"/>
                <a:cs typeface="Consolas"/>
                <a:sym typeface="Consolas"/>
              </a:rPr>
              <a:t>&gt; Primer columna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"col-sm"</a:t>
            </a:r>
            <a:r>
              <a:rPr b="0" i="0" lang="es-AR" sz="1400" u="none" cap="none" strike="noStrike">
                <a:solidFill>
                  <a:srgbClr val="D5CED9"/>
                </a:solidFill>
                <a:latin typeface="Consolas"/>
                <a:ea typeface="Consolas"/>
                <a:cs typeface="Consolas"/>
                <a:sym typeface="Consolas"/>
              </a:rPr>
              <a:t>&gt; Segunda columna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"col-sm"</a:t>
            </a:r>
            <a:r>
              <a:rPr b="0" i="0" lang="es-AR" sz="1400" u="none" cap="none" strike="noStrike">
                <a:solidFill>
                  <a:srgbClr val="D5CED9"/>
                </a:solidFill>
                <a:latin typeface="Consolas"/>
                <a:ea typeface="Consolas"/>
                <a:cs typeface="Consolas"/>
                <a:sym typeface="Consolas"/>
              </a:rPr>
              <a:t>&gt; Tercer columna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218" name="Google Shape;218;p15"/>
          <p:cNvPicPr preferRelativeResize="0"/>
          <p:nvPr/>
        </p:nvPicPr>
        <p:blipFill rotWithShape="1">
          <a:blip r:embed="rId3">
            <a:alphaModFix/>
          </a:blip>
          <a:srcRect b="0" l="0" r="0" t="0"/>
          <a:stretch/>
        </p:blipFill>
        <p:spPr>
          <a:xfrm>
            <a:off x="447287" y="3807605"/>
            <a:ext cx="8443913" cy="297168"/>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19" name="Google Shape;219;p15"/>
          <p:cNvSpPr txBox="1"/>
          <p:nvPr/>
        </p:nvSpPr>
        <p:spPr>
          <a:xfrm>
            <a:off x="593243" y="4104773"/>
            <a:ext cx="8152000" cy="406133"/>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600"/>
              </a:spcAft>
              <a:buClr>
                <a:schemeClr val="dk1"/>
              </a:buClr>
              <a:buSzPts val="1200"/>
              <a:buFont typeface="Montserrat"/>
              <a:buNone/>
            </a:pPr>
            <a:r>
              <a:rPr b="0" i="1" lang="es-AR" sz="1200" u="none" cap="none" strike="noStrike">
                <a:solidFill>
                  <a:schemeClr val="dk1"/>
                </a:solidFill>
                <a:latin typeface="Montserrat"/>
                <a:ea typeface="Montserrat"/>
                <a:cs typeface="Montserrat"/>
                <a:sym typeface="Montserrat"/>
              </a:rPr>
              <a:t>Tres columnas de igual ancho en dispositivos pequeños, medianos, grandes y extra grandes</a:t>
            </a:r>
            <a:endParaRPr b="0" i="0" sz="1400" u="none" cap="none" strike="noStrike">
              <a:solidFill>
                <a:srgbClr val="000000"/>
              </a:solidFill>
              <a:latin typeface="Arial"/>
              <a:ea typeface="Arial"/>
              <a:cs typeface="Arial"/>
              <a:sym typeface="Arial"/>
            </a:endParaRPr>
          </a:p>
        </p:txBody>
      </p:sp>
      <p:sp>
        <p:nvSpPr>
          <p:cNvPr id="220" name="Google Shape;220;p15"/>
          <p:cNvSpPr txBox="1"/>
          <p:nvPr/>
        </p:nvSpPr>
        <p:spPr>
          <a:xfrm>
            <a:off x="5974867" y="2179917"/>
            <a:ext cx="2925175" cy="112680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Las columnas de la cuadrícula que no tengan un </a:t>
            </a:r>
            <a:r>
              <a:rPr b="1" i="1" lang="es-AR" sz="1200" u="none" cap="none" strike="noStrike">
                <a:solidFill>
                  <a:schemeClr val="dk1"/>
                </a:solidFill>
                <a:latin typeface="Montserrat"/>
                <a:ea typeface="Montserrat"/>
                <a:cs typeface="Montserrat"/>
                <a:sym typeface="Montserrat"/>
              </a:rPr>
              <a:t>width </a:t>
            </a:r>
            <a:r>
              <a:rPr b="0" i="0" lang="es-AR" sz="1200" u="none" cap="none" strike="noStrike">
                <a:solidFill>
                  <a:schemeClr val="dk1"/>
                </a:solidFill>
                <a:latin typeface="Montserrat"/>
                <a:ea typeface="Montserrat"/>
                <a:cs typeface="Montserrat"/>
                <a:sym typeface="Montserrat"/>
              </a:rPr>
              <a:t>específico se distribuirán automáticamente como columnas de igual ancho.</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6"/>
          <p:cNvPicPr preferRelativeResize="0"/>
          <p:nvPr/>
        </p:nvPicPr>
        <p:blipFill rotWithShape="1">
          <a:blip r:embed="rId3">
            <a:alphaModFix/>
          </a:blip>
          <a:srcRect b="0" l="0" r="0" t="0"/>
          <a:stretch/>
        </p:blipFill>
        <p:spPr>
          <a:xfrm>
            <a:off x="1464759" y="1155576"/>
            <a:ext cx="7009283" cy="3206746"/>
          </a:xfrm>
          <a:prstGeom prst="rect">
            <a:avLst/>
          </a:prstGeom>
          <a:noFill/>
          <a:ln>
            <a:noFill/>
          </a:ln>
        </p:spPr>
      </p:pic>
      <p:sp>
        <p:nvSpPr>
          <p:cNvPr id="226" name="Google Shape;226;p1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Grid system</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27" name="Google Shape;227;p16"/>
          <p:cNvSpPr/>
          <p:nvPr/>
        </p:nvSpPr>
        <p:spPr>
          <a:xfrm>
            <a:off x="5168329" y="4677663"/>
            <a:ext cx="33057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grilla-columnas.html</a:t>
            </a:r>
            <a:endParaRPr b="0" i="1" sz="1400" u="none" cap="none" strike="noStrike">
              <a:solidFill>
                <a:srgbClr val="9D66F9"/>
              </a:solidFill>
              <a:latin typeface="Montserrat"/>
              <a:ea typeface="Montserrat"/>
              <a:cs typeface="Montserrat"/>
              <a:sym typeface="Montserrat"/>
            </a:endParaRPr>
          </a:p>
        </p:txBody>
      </p:sp>
      <p:pic>
        <p:nvPicPr>
          <p:cNvPr id="228" name="Google Shape;228;p16"/>
          <p:cNvPicPr preferRelativeResize="0"/>
          <p:nvPr/>
        </p:nvPicPr>
        <p:blipFill rotWithShape="1">
          <a:blip r:embed="rId4">
            <a:alphaModFix/>
          </a:blip>
          <a:srcRect b="0" l="0" r="0" t="0"/>
          <a:stretch/>
        </p:blipFill>
        <p:spPr>
          <a:xfrm>
            <a:off x="3718442" y="3274305"/>
            <a:ext cx="5181600" cy="1395794"/>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nvSpPr>
        <p:spPr>
          <a:xfrm>
            <a:off x="243961" y="5493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Columnas receptivas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34" name="Google Shape;234;p17"/>
          <p:cNvSpPr/>
          <p:nvPr/>
        </p:nvSpPr>
        <p:spPr>
          <a:xfrm>
            <a:off x="532716" y="4362322"/>
            <a:ext cx="374173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columnas-receptivas.html</a:t>
            </a:r>
            <a:endParaRPr b="0" i="1" sz="1400" u="none" cap="none" strike="noStrike">
              <a:solidFill>
                <a:srgbClr val="9D66F9"/>
              </a:solidFill>
              <a:latin typeface="Montserrat"/>
              <a:ea typeface="Montserrat"/>
              <a:cs typeface="Montserrat"/>
              <a:sym typeface="Montserrat"/>
            </a:endParaRPr>
          </a:p>
        </p:txBody>
      </p:sp>
      <p:sp>
        <p:nvSpPr>
          <p:cNvPr id="235" name="Google Shape;235;p17"/>
          <p:cNvSpPr txBox="1"/>
          <p:nvPr/>
        </p:nvSpPr>
        <p:spPr>
          <a:xfrm>
            <a:off x="361856" y="1130835"/>
            <a:ext cx="8363043" cy="96466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siguiente ejemplo muestra cómo crear cuatro columnas de igual ancho comenzando en tablet y escalando a escritorios extra grandes. En teléfonos móviles o pantallas de menos de 768 px de ancho, las columnas se apilarán automáticamente una encima de la otra:</a:t>
            </a:r>
            <a:endParaRPr b="0" i="0" sz="1400" u="none" cap="none" strike="noStrike">
              <a:solidFill>
                <a:schemeClr val="dk1"/>
              </a:solidFill>
              <a:latin typeface="Montserrat"/>
              <a:ea typeface="Montserrat"/>
              <a:cs typeface="Montserrat"/>
              <a:sym typeface="Montserrat"/>
            </a:endParaRPr>
          </a:p>
        </p:txBody>
      </p:sp>
      <p:cxnSp>
        <p:nvCxnSpPr>
          <p:cNvPr id="236" name="Google Shape;236;p17"/>
          <p:cNvCxnSpPr/>
          <p:nvPr/>
        </p:nvCxnSpPr>
        <p:spPr>
          <a:xfrm>
            <a:off x="3505200" y="3026600"/>
            <a:ext cx="1266825" cy="957705"/>
          </a:xfrm>
          <a:prstGeom prst="straightConnector1">
            <a:avLst/>
          </a:prstGeom>
          <a:noFill/>
          <a:ln cap="flat" cmpd="sng" w="76200">
            <a:solidFill>
              <a:srgbClr val="985FF6"/>
            </a:solidFill>
            <a:prstDash val="solid"/>
            <a:round/>
            <a:headEnd len="sm" w="sm" type="none"/>
            <a:tailEnd len="med" w="med" type="triangle"/>
          </a:ln>
        </p:spPr>
      </p:cxnSp>
      <p:pic>
        <p:nvPicPr>
          <p:cNvPr id="237" name="Google Shape;237;p17"/>
          <p:cNvPicPr preferRelativeResize="0"/>
          <p:nvPr/>
        </p:nvPicPr>
        <p:blipFill rotWithShape="1">
          <a:blip r:embed="rId3">
            <a:alphaModFix/>
          </a:blip>
          <a:srcRect b="0" l="0" r="0" t="0"/>
          <a:stretch/>
        </p:blipFill>
        <p:spPr>
          <a:xfrm>
            <a:off x="676276" y="2203130"/>
            <a:ext cx="7791450" cy="71584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238" name="Google Shape;238;p17"/>
          <p:cNvPicPr preferRelativeResize="0"/>
          <p:nvPr/>
        </p:nvPicPr>
        <p:blipFill rotWithShape="1">
          <a:blip r:embed="rId4">
            <a:alphaModFix/>
          </a:blip>
          <a:srcRect b="0" l="0" r="0" t="0"/>
          <a:stretch/>
        </p:blipFill>
        <p:spPr>
          <a:xfrm>
            <a:off x="5041106" y="3144648"/>
            <a:ext cx="3014663" cy="1471156"/>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Clases receptivas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44" name="Google Shape;244;p18"/>
          <p:cNvSpPr/>
          <p:nvPr/>
        </p:nvSpPr>
        <p:spPr>
          <a:xfrm>
            <a:off x="5266901" y="4432660"/>
            <a:ext cx="34579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clases-receptivas.html</a:t>
            </a:r>
            <a:endParaRPr b="0" i="1" sz="1400" u="none" cap="none" strike="noStrike">
              <a:solidFill>
                <a:srgbClr val="9D66F9"/>
              </a:solidFill>
              <a:latin typeface="Montserrat"/>
              <a:ea typeface="Montserrat"/>
              <a:cs typeface="Montserrat"/>
              <a:sym typeface="Montserrat"/>
            </a:endParaRPr>
          </a:p>
        </p:txBody>
      </p:sp>
      <p:sp>
        <p:nvSpPr>
          <p:cNvPr id="245" name="Google Shape;245;p18"/>
          <p:cNvSpPr txBox="1"/>
          <p:nvPr/>
        </p:nvSpPr>
        <p:spPr>
          <a:xfrm>
            <a:off x="361856" y="1130835"/>
            <a:ext cx="8363043" cy="330182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sistema de cuadrícula Bootstrap 4 tiene cinco clases: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a:t>
            </a:r>
            <a:r>
              <a:rPr b="0" i="0" lang="es-AR" sz="1400" u="none" cap="none" strike="noStrike">
                <a:solidFill>
                  <a:schemeClr val="dk1"/>
                </a:solidFill>
                <a:latin typeface="Montserrat"/>
                <a:ea typeface="Montserrat"/>
                <a:cs typeface="Montserrat"/>
                <a:sym typeface="Montserrat"/>
              </a:rPr>
              <a:t> (dispositivos extra pequeños: ancho de pantalla inferior a 576 px)</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.col-sm-</a:t>
            </a:r>
            <a:r>
              <a:rPr b="0" i="0" lang="es-AR" sz="1400" u="none" cap="none" strike="noStrike">
                <a:solidFill>
                  <a:schemeClr val="dk1"/>
                </a:solidFill>
                <a:latin typeface="Montserrat"/>
                <a:ea typeface="Montserrat"/>
                <a:cs typeface="Montserrat"/>
                <a:sym typeface="Montserrat"/>
              </a:rPr>
              <a:t> (dispositivos pequeños: ancho de pantalla igual o superior a 576 px)</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.col-md-</a:t>
            </a:r>
            <a:r>
              <a:rPr b="0" i="0" lang="es-AR" sz="1400" u="none" cap="none" strike="noStrike">
                <a:solidFill>
                  <a:schemeClr val="dk1"/>
                </a:solidFill>
                <a:latin typeface="Montserrat"/>
                <a:ea typeface="Montserrat"/>
                <a:cs typeface="Montserrat"/>
                <a:sym typeface="Montserrat"/>
              </a:rPr>
              <a:t> (dispositivos medianos: ancho de pantalla igual o superior a 768 px)</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.col-lg- </a:t>
            </a:r>
            <a:r>
              <a:rPr b="0" i="0" lang="es-AR" sz="1400" u="none" cap="none" strike="noStrike">
                <a:solidFill>
                  <a:schemeClr val="dk1"/>
                </a:solidFill>
                <a:latin typeface="Montserrat"/>
                <a:ea typeface="Montserrat"/>
                <a:cs typeface="Montserrat"/>
                <a:sym typeface="Montserrat"/>
              </a:rPr>
              <a:t>(dispositivos grandes: ancho de pantalla igual o superior a 992 px)</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.col-xl- </a:t>
            </a:r>
            <a:r>
              <a:rPr b="0" i="0" lang="es-AR" sz="1400" u="none" cap="none" strike="noStrike">
                <a:solidFill>
                  <a:schemeClr val="dk1"/>
                </a:solidFill>
                <a:latin typeface="Montserrat"/>
                <a:ea typeface="Montserrat"/>
                <a:cs typeface="Montserrat"/>
                <a:sym typeface="Montserrat"/>
              </a:rPr>
              <a:t>(dispositivos xlarge: ancho de pantalla igual o superior a 1200 px)</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clases anteriores se pueden combinar para crear diseños más dinámicos y flexibles.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Consejo:</a:t>
            </a:r>
            <a:r>
              <a:rPr b="0" i="0" lang="es-AR" sz="1400" u="none" cap="none" strike="noStrike">
                <a:solidFill>
                  <a:schemeClr val="dk1"/>
                </a:solidFill>
                <a:latin typeface="Montserrat"/>
                <a:ea typeface="Montserrat"/>
                <a:cs typeface="Montserrat"/>
                <a:sym typeface="Montserrat"/>
              </a:rPr>
              <a:t> Cada clase se escala, por lo que si desea establecer los mismos anchos para </a:t>
            </a:r>
            <a:r>
              <a:rPr b="1" i="0" lang="es-AR" sz="1400" u="none" cap="none" strike="noStrike">
                <a:solidFill>
                  <a:schemeClr val="dk1"/>
                </a:solidFill>
                <a:latin typeface="Montserrat"/>
                <a:ea typeface="Montserrat"/>
                <a:cs typeface="Montserrat"/>
                <a:sym typeface="Montserrat"/>
              </a:rPr>
              <a:t>sm</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md</a:t>
            </a:r>
            <a:r>
              <a:rPr b="0" i="0" lang="es-AR" sz="1400" u="none" cap="none" strike="noStrike">
                <a:solidFill>
                  <a:schemeClr val="dk1"/>
                </a:solidFill>
                <a:latin typeface="Montserrat"/>
                <a:ea typeface="Montserrat"/>
                <a:cs typeface="Montserrat"/>
                <a:sym typeface="Montserrat"/>
              </a:rPr>
              <a:t>, solo necesita especificar </a:t>
            </a:r>
            <a:r>
              <a:rPr b="1" i="0" lang="es-AR" sz="1400" u="none" cap="none" strike="noStrike">
                <a:solidFill>
                  <a:schemeClr val="dk1"/>
                </a:solidFill>
                <a:latin typeface="Montserrat"/>
                <a:ea typeface="Montserrat"/>
                <a:cs typeface="Montserrat"/>
                <a:sym typeface="Montserrat"/>
              </a:rPr>
              <a:t>sm</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Bootstrap 5 incorpora una nueva clase para pantallas de dispositivos xxl, en línea con los avances tecnológicos en cuanto a pantallas muy grandes.</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nvSpPr>
        <p:spPr>
          <a:xfrm>
            <a:off x="648408" y="1195310"/>
            <a:ext cx="7493270" cy="22952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 Utilidades: </a:t>
            </a:r>
            <a:r>
              <a:rPr b="0" i="0" lang="es-AR" sz="1400" u="none" cap="none" strike="noStrike">
                <a:solidFill>
                  <a:schemeClr val="dk1"/>
                </a:solidFill>
                <a:latin typeface="Montserrat"/>
                <a:ea typeface="Montserrat"/>
                <a:cs typeface="Montserrat"/>
                <a:sym typeface="Montserrat"/>
              </a:rPr>
              <a:t>Se aplican estilos para bordes, texto, alineaciones, colores (texto y fondo), sombras, entre otros.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https://getbootstrap.com/docs/4.5/utilities/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 Tablas: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https://getbootstrap.com/docs/4.5/content/tables/</a:t>
            </a:r>
            <a:r>
              <a:rPr b="0" i="0" lang="es-AR" sz="1800" u="none" cap="none" strike="noStrike">
                <a:solidFill>
                  <a:schemeClr val="accent1"/>
                </a:solidFill>
                <a:latin typeface="Montserrat ExtraBold"/>
                <a:ea typeface="Montserrat ExtraBold"/>
                <a:cs typeface="Montserrat ExtraBold"/>
                <a:sym typeface="Montserrat ExtraBold"/>
              </a:rPr>
              <a:t>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 Imágenes: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https://getbootstrap.com/docs/4.5/content/images/</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 Botones agrupados: </a:t>
            </a: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https://mdbootstrap.com/docs/standard/components/button-group/</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 Ayuda de W3Schools: </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4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https://www.w3schools.com/bootstrap4/default.asp</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Para otros elementos ver </a:t>
            </a:r>
            <a:r>
              <a:rPr b="0" i="0" lang="es-AR" sz="1400" u="none" cap="none" strike="noStrike">
                <a:solidFill>
                  <a:schemeClr val="accent1"/>
                </a:solidFill>
                <a:latin typeface="Montserrat ExtraBold"/>
                <a:ea typeface="Montserrat ExtraBold"/>
                <a:cs typeface="Montserrat ExtraBold"/>
                <a:sym typeface="Montserrat ExtraBold"/>
              </a:rPr>
              <a:t>“Componentes”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120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p:txBody>
      </p:sp>
      <p:sp>
        <p:nvSpPr>
          <p:cNvPr id="251" name="Google Shape;251;p19"/>
          <p:cNvSpPr txBox="1"/>
          <p:nvPr/>
        </p:nvSpPr>
        <p:spPr>
          <a:xfrm>
            <a:off x="396361" y="7105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 Otros elementos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2" name="Google Shape;252;p19"/>
          <p:cNvSpPr/>
          <p:nvPr/>
        </p:nvSpPr>
        <p:spPr>
          <a:xfrm>
            <a:off x="4332386" y="4543396"/>
            <a:ext cx="43813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Ejemplo de uso de Bootstrap y CSS: abrir </a:t>
            </a:r>
            <a:r>
              <a:rPr b="0" i="1" lang="es-AR" sz="1400" u="sng" cap="none" strike="noStrike">
                <a:solidFill>
                  <a:srgbClr val="9D66F9"/>
                </a:solidFill>
                <a:latin typeface="Montserrat"/>
                <a:ea typeface="Montserrat"/>
                <a:cs typeface="Montserrat"/>
                <a:sym typeface="Montserrat"/>
                <a:hlinkClick r:id="rId8">
                  <a:extLst>
                    <a:ext uri="{A12FA001-AC4F-418D-AE19-62706E023703}">
                      <ahyp:hlinkClr val="tx"/>
                    </a:ext>
                  </a:extLst>
                </a:hlinkClick>
              </a:rPr>
              <a:t>aquí</a:t>
            </a:r>
            <a:endParaRPr b="0" i="1" sz="14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23f03f324e_0_2"/>
          <p:cNvSpPr txBox="1"/>
          <p:nvPr/>
        </p:nvSpPr>
        <p:spPr>
          <a:xfrm>
            <a:off x="662225" y="1083000"/>
            <a:ext cx="8046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AR">
                <a:latin typeface="Montserrat"/>
                <a:ea typeface="Montserrat"/>
                <a:cs typeface="Montserrat"/>
                <a:sym typeface="Montserrat"/>
              </a:rPr>
              <a:t>CSS Grid: </a:t>
            </a:r>
            <a:endParaRPr b="1">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display: grid;</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grid-template-columna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a:solidFill>
                  <a:schemeClr val="dk1"/>
                </a:solidFill>
                <a:latin typeface="Montserrat"/>
                <a:ea typeface="Montserrat"/>
                <a:cs typeface="Montserrat"/>
                <a:sym typeface="Montserrat"/>
              </a:rPr>
              <a:t>grid-template-row</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AR">
                <a:solidFill>
                  <a:schemeClr val="dk1"/>
                </a:solidFill>
                <a:latin typeface="Montserrat"/>
                <a:ea typeface="Montserrat"/>
                <a:cs typeface="Montserrat"/>
                <a:sym typeface="Montserrat"/>
              </a:rPr>
              <a:t>grid-template-area</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a:solidFill>
                  <a:schemeClr val="dk1"/>
                </a:solidFill>
                <a:latin typeface="Montserrat"/>
                <a:ea typeface="Montserrat"/>
                <a:cs typeface="Montserrat"/>
                <a:sym typeface="Montserrat"/>
              </a:rPr>
              <a:t>grid-area</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gap</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grid-line</a:t>
            </a:r>
            <a:endParaRPr>
              <a:latin typeface="Montserrat"/>
              <a:ea typeface="Montserrat"/>
              <a:cs typeface="Montserrat"/>
              <a:sym typeface="Montserrat"/>
            </a:endParaRPr>
          </a:p>
          <a:p>
            <a:pPr indent="0" lvl="0" marL="0" rtl="0" algn="l">
              <a:spcBef>
                <a:spcPts val="0"/>
              </a:spcBef>
              <a:spcAft>
                <a:spcPts val="0"/>
              </a:spcAft>
              <a:buNone/>
            </a:pPr>
            <a:r>
              <a:rPr lang="es-AR">
                <a:latin typeface="Montserrat"/>
                <a:ea typeface="Montserrat"/>
                <a:cs typeface="Montserrat"/>
                <a:sym typeface="Montserrat"/>
              </a:rPr>
              <a:t>justify-content</a:t>
            </a:r>
            <a:endParaRPr>
              <a:latin typeface="Montserrat"/>
              <a:ea typeface="Montserrat"/>
              <a:cs typeface="Montserrat"/>
              <a:sym typeface="Montserrat"/>
            </a:endParaRPr>
          </a:p>
          <a:p>
            <a:pPr indent="0" lvl="0" marL="0" rtl="0" algn="l">
              <a:spcBef>
                <a:spcPts val="0"/>
              </a:spcBef>
              <a:spcAft>
                <a:spcPts val="0"/>
              </a:spcAft>
              <a:buNone/>
            </a:pPr>
            <a:r>
              <a:rPr lang="es-AR">
                <a:solidFill>
                  <a:schemeClr val="dk1"/>
                </a:solidFill>
                <a:latin typeface="Montserrat"/>
                <a:ea typeface="Montserrat"/>
                <a:cs typeface="Montserrat"/>
                <a:sym typeface="Montserrat"/>
              </a:rPr>
              <a:t>align-content</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AR">
                <a:solidFill>
                  <a:schemeClr val="dk1"/>
                </a:solidFill>
                <a:latin typeface="Montserrat"/>
                <a:ea typeface="Montserrat"/>
                <a:cs typeface="Montserrat"/>
                <a:sym typeface="Montserrat"/>
              </a:rPr>
              <a:t>ver:  grid-responsive.html</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400"/>
              <a:buFont typeface="Montserrat"/>
              <a:buNone/>
            </a:pPr>
            <a:r>
              <a:t/>
            </a:r>
            <a:endParaRPr>
              <a:solidFill>
                <a:schemeClr val="dk1"/>
              </a:solidFill>
              <a:latin typeface="Montserrat"/>
              <a:ea typeface="Montserrat"/>
              <a:cs typeface="Montserrat"/>
              <a:sym typeface="Montserrat"/>
            </a:endParaRPr>
          </a:p>
        </p:txBody>
      </p:sp>
      <p:sp>
        <p:nvSpPr>
          <p:cNvPr id="87" name="Google Shape;87;g123f03f324e_0_2"/>
          <p:cNvSpPr txBox="1"/>
          <p:nvPr>
            <p:ph type="ctrTitle"/>
          </p:nvPr>
        </p:nvSpPr>
        <p:spPr>
          <a:xfrm>
            <a:off x="275200" y="211050"/>
            <a:ext cx="3582600" cy="6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a:t>Repaso</a:t>
            </a:r>
            <a:endParaRPr/>
          </a:p>
        </p:txBody>
      </p:sp>
      <p:pic>
        <p:nvPicPr>
          <p:cNvPr id="88" name="Google Shape;88;g123f03f324e_0_2"/>
          <p:cNvPicPr preferRelativeResize="0"/>
          <p:nvPr/>
        </p:nvPicPr>
        <p:blipFill>
          <a:blip r:embed="rId3">
            <a:alphaModFix/>
          </a:blip>
          <a:stretch>
            <a:fillRect/>
          </a:stretch>
        </p:blipFill>
        <p:spPr>
          <a:xfrm>
            <a:off x="3467296" y="2979975"/>
            <a:ext cx="2209400" cy="1949825"/>
          </a:xfrm>
          <a:prstGeom prst="rect">
            <a:avLst/>
          </a:prstGeom>
          <a:noFill/>
          <a:ln>
            <a:noFill/>
          </a:ln>
        </p:spPr>
      </p:pic>
      <p:pic>
        <p:nvPicPr>
          <p:cNvPr id="89" name="Google Shape;89;g123f03f324e_0_2"/>
          <p:cNvPicPr preferRelativeResize="0"/>
          <p:nvPr/>
        </p:nvPicPr>
        <p:blipFill>
          <a:blip r:embed="rId4">
            <a:alphaModFix/>
          </a:blip>
          <a:stretch>
            <a:fillRect/>
          </a:stretch>
        </p:blipFill>
        <p:spPr>
          <a:xfrm>
            <a:off x="7112805" y="2979975"/>
            <a:ext cx="1030370" cy="1949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Componentes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8" name="Google Shape;258;p20"/>
          <p:cNvSpPr txBox="1"/>
          <p:nvPr/>
        </p:nvSpPr>
        <p:spPr>
          <a:xfrm>
            <a:off x="361856" y="1130836"/>
            <a:ext cx="8363043" cy="59245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Permiten acelerar el proceso de diseño. Son soluciones que ya están programadas para que funcionen de cierta manera, se “copien y peguen”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259" name="Google Shape;259;p20"/>
          <p:cNvSpPr/>
          <p:nvPr/>
        </p:nvSpPr>
        <p:spPr>
          <a:xfrm>
            <a:off x="4099820" y="1802401"/>
            <a:ext cx="45191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https://getbootstrap.com/docs/5.1/components</a:t>
            </a:r>
            <a:endParaRPr b="0" i="0" sz="1400" u="none" cap="none" strike="noStrike">
              <a:solidFill>
                <a:srgbClr val="000000"/>
              </a:solidFill>
              <a:latin typeface="Montserrat"/>
              <a:ea typeface="Montserrat"/>
              <a:cs typeface="Montserrat"/>
              <a:sym typeface="Montserrat"/>
            </a:endParaRPr>
          </a:p>
        </p:txBody>
      </p:sp>
      <p:sp>
        <p:nvSpPr>
          <p:cNvPr id="260" name="Google Shape;260;p20"/>
          <p:cNvSpPr txBox="1"/>
          <p:nvPr/>
        </p:nvSpPr>
        <p:spPr>
          <a:xfrm>
            <a:off x="633046" y="1960695"/>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Navbar</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Permite crear un encabezado de navegación o barra de navegación. Ya viene preparado con el típico icono de ​hamburger​ (tres líneas horizontales) que aparece en la versión móvil sin que tengas que hacer nada.</a:t>
            </a:r>
            <a:endParaRPr b="0" i="0" sz="1400" u="none" cap="none" strike="noStrike">
              <a:solidFill>
                <a:schemeClr val="dk1"/>
              </a:solidFill>
              <a:latin typeface="Montserrat"/>
              <a:ea typeface="Montserrat"/>
              <a:cs typeface="Montserrat"/>
              <a:sym typeface="Montserrat"/>
            </a:endParaRPr>
          </a:p>
        </p:txBody>
      </p:sp>
      <p:pic>
        <p:nvPicPr>
          <p:cNvPr id="261" name="Google Shape;261;p20"/>
          <p:cNvPicPr preferRelativeResize="0"/>
          <p:nvPr/>
        </p:nvPicPr>
        <p:blipFill rotWithShape="1">
          <a:blip r:embed="rId4">
            <a:alphaModFix/>
          </a:blip>
          <a:srcRect b="0" l="0" r="0" t="0"/>
          <a:stretch/>
        </p:blipFill>
        <p:spPr>
          <a:xfrm>
            <a:off x="628101" y="3278120"/>
            <a:ext cx="7750969" cy="4286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262" name="Google Shape;262;p20"/>
          <p:cNvPicPr preferRelativeResize="0"/>
          <p:nvPr/>
        </p:nvPicPr>
        <p:blipFill rotWithShape="1">
          <a:blip r:embed="rId5">
            <a:alphaModFix/>
          </a:blip>
          <a:srcRect b="0" l="0" r="0" t="0"/>
          <a:stretch/>
        </p:blipFill>
        <p:spPr>
          <a:xfrm>
            <a:off x="767058" y="3641215"/>
            <a:ext cx="1845509" cy="117305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63" name="Google Shape;263;p20"/>
          <p:cNvSpPr/>
          <p:nvPr/>
        </p:nvSpPr>
        <p:spPr>
          <a:xfrm>
            <a:off x="6217579" y="4496747"/>
            <a:ext cx="24721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navbar.html</a:t>
            </a:r>
            <a:endParaRPr b="0" i="1" sz="1400" u="none" cap="none" strike="noStrike">
              <a:solidFill>
                <a:srgbClr val="9D66F9"/>
              </a:solidFill>
              <a:latin typeface="Montserrat"/>
              <a:ea typeface="Montserrat"/>
              <a:cs typeface="Montserrat"/>
              <a:sym typeface="Montserrat"/>
            </a:endParaRPr>
          </a:p>
        </p:txBody>
      </p:sp>
      <p:sp>
        <p:nvSpPr>
          <p:cNvPr id="264" name="Google Shape;264;p20"/>
          <p:cNvSpPr txBox="1"/>
          <p:nvPr/>
        </p:nvSpPr>
        <p:spPr>
          <a:xfrm>
            <a:off x="6575972" y="3260562"/>
            <a:ext cx="1425029"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Desktop</a:t>
            </a:r>
            <a:endParaRPr b="0" i="0" sz="1400" u="none" cap="none" strike="noStrike">
              <a:solidFill>
                <a:schemeClr val="dk1"/>
              </a:solidFill>
              <a:latin typeface="Montserrat"/>
              <a:ea typeface="Montserrat"/>
              <a:cs typeface="Montserrat"/>
              <a:sym typeface="Montserrat"/>
            </a:endParaRPr>
          </a:p>
        </p:txBody>
      </p:sp>
      <p:sp>
        <p:nvSpPr>
          <p:cNvPr id="265" name="Google Shape;265;p20"/>
          <p:cNvSpPr txBox="1"/>
          <p:nvPr/>
        </p:nvSpPr>
        <p:spPr>
          <a:xfrm>
            <a:off x="1654206" y="4376527"/>
            <a:ext cx="1002838"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Mobile</a:t>
            </a:r>
            <a:endParaRPr b="0" i="0" sz="1400" u="none" cap="none" strike="noStrike">
              <a:solidFill>
                <a:schemeClr val="dk1"/>
              </a:solidFill>
              <a:latin typeface="Montserrat"/>
              <a:ea typeface="Montserrat"/>
              <a:cs typeface="Montserrat"/>
              <a:sym typeface="Montserrat"/>
            </a:endParaRPr>
          </a:p>
        </p:txBody>
      </p:sp>
      <p:sp>
        <p:nvSpPr>
          <p:cNvPr id="266" name="Google Shape;266;p20"/>
          <p:cNvSpPr/>
          <p:nvPr/>
        </p:nvSpPr>
        <p:spPr>
          <a:xfrm>
            <a:off x="2870411" y="3840136"/>
            <a:ext cx="504817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https://getbootstrap.com/docs/5.1/components/navbar/</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https://www.w3schools.com/bootstrap4/bootstrap_navbar.asp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nvSpPr>
        <p:spPr>
          <a:xfrm>
            <a:off x="633046" y="413241"/>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Jumbotron</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Es un header con información, útil para destacar contenido importante en la página.</a:t>
            </a:r>
            <a:endParaRPr b="0" i="0" sz="1400" u="none" cap="none" strike="noStrike">
              <a:solidFill>
                <a:schemeClr val="dk1"/>
              </a:solidFill>
              <a:latin typeface="Montserrat"/>
              <a:ea typeface="Montserrat"/>
              <a:cs typeface="Montserrat"/>
              <a:sym typeface="Montserrat"/>
            </a:endParaRPr>
          </a:p>
        </p:txBody>
      </p:sp>
      <p:sp>
        <p:nvSpPr>
          <p:cNvPr id="272" name="Google Shape;272;p21"/>
          <p:cNvSpPr/>
          <p:nvPr/>
        </p:nvSpPr>
        <p:spPr>
          <a:xfrm>
            <a:off x="5021813" y="1324744"/>
            <a:ext cx="28648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jumbotron.html</a:t>
            </a:r>
            <a:endParaRPr b="0" i="1" sz="1400" u="none" cap="none" strike="noStrike">
              <a:solidFill>
                <a:srgbClr val="9D66F9"/>
              </a:solidFill>
              <a:latin typeface="Montserrat"/>
              <a:ea typeface="Montserrat"/>
              <a:cs typeface="Montserrat"/>
              <a:sym typeface="Montserrat"/>
            </a:endParaRPr>
          </a:p>
        </p:txBody>
      </p:sp>
      <p:pic>
        <p:nvPicPr>
          <p:cNvPr id="273" name="Google Shape;273;p21"/>
          <p:cNvPicPr preferRelativeResize="0"/>
          <p:nvPr/>
        </p:nvPicPr>
        <p:blipFill rotWithShape="1">
          <a:blip r:embed="rId3">
            <a:alphaModFix/>
          </a:blip>
          <a:srcRect b="0" l="0" r="0" t="0"/>
          <a:stretch/>
        </p:blipFill>
        <p:spPr>
          <a:xfrm>
            <a:off x="744415" y="1245355"/>
            <a:ext cx="4149222" cy="1372052"/>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4" name="Google Shape;274;p21"/>
          <p:cNvSpPr txBox="1"/>
          <p:nvPr/>
        </p:nvSpPr>
        <p:spPr>
          <a:xfrm>
            <a:off x="633046" y="3025880"/>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Alerts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p:txBody>
      </p:sp>
      <p:pic>
        <p:nvPicPr>
          <p:cNvPr id="275" name="Google Shape;275;p21"/>
          <p:cNvPicPr preferRelativeResize="0"/>
          <p:nvPr/>
        </p:nvPicPr>
        <p:blipFill rotWithShape="1">
          <a:blip r:embed="rId4">
            <a:alphaModFix/>
          </a:blip>
          <a:srcRect b="0" l="0" r="0" t="0"/>
          <a:stretch/>
        </p:blipFill>
        <p:spPr>
          <a:xfrm>
            <a:off x="744415" y="3430324"/>
            <a:ext cx="2359270" cy="1011116"/>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6" name="Google Shape;276;p21"/>
          <p:cNvSpPr/>
          <p:nvPr/>
        </p:nvSpPr>
        <p:spPr>
          <a:xfrm>
            <a:off x="3215054" y="3417171"/>
            <a:ext cx="482844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Son como cajas de texto con cierto tipo de diseño. Se suelen usar para darle información al usuario.</a:t>
            </a:r>
            <a:endParaRPr b="0" i="0" sz="1400" u="none" cap="none" strike="noStrike">
              <a:solidFill>
                <a:schemeClr val="dk1"/>
              </a:solidFill>
              <a:latin typeface="Montserrat"/>
              <a:ea typeface="Montserrat"/>
              <a:cs typeface="Montserrat"/>
              <a:sym typeface="Montserrat"/>
            </a:endParaRPr>
          </a:p>
        </p:txBody>
      </p:sp>
      <p:sp>
        <p:nvSpPr>
          <p:cNvPr id="277" name="Google Shape;277;p21"/>
          <p:cNvSpPr/>
          <p:nvPr/>
        </p:nvSpPr>
        <p:spPr>
          <a:xfrm>
            <a:off x="633046" y="4517825"/>
            <a:ext cx="24497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alertas.html</a:t>
            </a:r>
            <a:endParaRPr b="0" i="1" sz="1400" u="none" cap="none" strike="noStrike">
              <a:solidFill>
                <a:srgbClr val="9D66F9"/>
              </a:solidFill>
              <a:latin typeface="Montserrat"/>
              <a:ea typeface="Montserrat"/>
              <a:cs typeface="Montserrat"/>
              <a:sym typeface="Montserrat"/>
            </a:endParaRPr>
          </a:p>
        </p:txBody>
      </p:sp>
      <p:sp>
        <p:nvSpPr>
          <p:cNvPr id="278" name="Google Shape;278;p21"/>
          <p:cNvSpPr/>
          <p:nvPr/>
        </p:nvSpPr>
        <p:spPr>
          <a:xfrm>
            <a:off x="3807196" y="2661299"/>
            <a:ext cx="533680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https://getbootstrap.com/docs/4.6/components/jumbotron/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https://www.w3schools.com/bootstrap4/bootstrap_jumbotron.asp</a:t>
            </a:r>
            <a:endParaRPr b="0" i="0" sz="1200" u="none" cap="none" strike="noStrike">
              <a:solidFill>
                <a:srgbClr val="000000"/>
              </a:solidFill>
              <a:latin typeface="Montserrat"/>
              <a:ea typeface="Montserrat"/>
              <a:cs typeface="Montserrat"/>
              <a:sym typeface="Montserrat"/>
            </a:endParaRPr>
          </a:p>
        </p:txBody>
      </p:sp>
      <p:sp>
        <p:nvSpPr>
          <p:cNvPr id="279" name="Google Shape;279;p21"/>
          <p:cNvSpPr/>
          <p:nvPr/>
        </p:nvSpPr>
        <p:spPr>
          <a:xfrm>
            <a:off x="3215054" y="3952221"/>
            <a:ext cx="494077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https://getbootstrap.com/docs/5.1/components/alerts/</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https://www.w3schools.com/bootstrap4/bootstrap_alerts.asp</a:t>
            </a:r>
            <a:endParaRPr b="0" i="0" sz="1200" u="none" cap="none" strike="noStrike">
              <a:solidFill>
                <a:srgbClr val="000000"/>
              </a:solidFill>
              <a:latin typeface="Montserrat"/>
              <a:ea typeface="Montserrat"/>
              <a:cs typeface="Montserrat"/>
              <a:sym typeface="Montserrat"/>
            </a:endParaRPr>
          </a:p>
        </p:txBody>
      </p:sp>
      <p:sp>
        <p:nvSpPr>
          <p:cNvPr id="280" name="Google Shape;280;p21"/>
          <p:cNvSpPr txBox="1"/>
          <p:nvPr/>
        </p:nvSpPr>
        <p:spPr>
          <a:xfrm>
            <a:off x="4994093" y="2114240"/>
            <a:ext cx="2963009"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050" u="none" cap="none" strike="noStrike">
                <a:solidFill>
                  <a:schemeClr val="dk1"/>
                </a:solidFill>
                <a:latin typeface="Montserrat"/>
                <a:ea typeface="Montserrat"/>
                <a:cs typeface="Montserrat"/>
                <a:sym typeface="Montserrat"/>
              </a:rPr>
              <a:t>Nota</a:t>
            </a:r>
            <a:r>
              <a:rPr b="0" i="0" lang="es-AR" sz="1050" u="none" cap="none" strike="noStrike">
                <a:solidFill>
                  <a:schemeClr val="dk1"/>
                </a:solidFill>
                <a:latin typeface="Montserrat"/>
                <a:ea typeface="Montserrat"/>
                <a:cs typeface="Montserrat"/>
                <a:sym typeface="Montserrat"/>
              </a:rPr>
              <a:t>: Este elemento fue discontinuado en Bootstrap 5 (</a:t>
            </a:r>
            <a:r>
              <a:rPr b="0" i="0" lang="es-AR" sz="1050" u="sng" cap="none" strike="noStrike">
                <a:solidFill>
                  <a:schemeClr val="dk1"/>
                </a:solidFill>
                <a:latin typeface="Montserrat"/>
                <a:ea typeface="Montserrat"/>
                <a:cs typeface="Montserrat"/>
                <a:sym typeface="Montserrat"/>
                <a:hlinkClick r:id="rId9">
                  <a:extLst>
                    <a:ext uri="{A12FA001-AC4F-418D-AE19-62706E023703}">
                      <ahyp:hlinkClr val="tx"/>
                    </a:ext>
                  </a:extLst>
                </a:hlinkClick>
              </a:rPr>
              <a:t>+info</a:t>
            </a:r>
            <a:r>
              <a:rPr b="0" i="0" lang="es-AR" sz="1050" u="none" cap="none" strike="noStrike">
                <a:solidFill>
                  <a:schemeClr val="dk1"/>
                </a:solidFill>
                <a:latin typeface="Montserrat"/>
                <a:ea typeface="Montserrat"/>
                <a:cs typeface="Montserrat"/>
                <a:sym typeface="Montserrat"/>
              </a:rPr>
              <a:t>)</a:t>
            </a:r>
            <a:endParaRPr b="0" i="0" sz="105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nvSpPr>
        <p:spPr>
          <a:xfrm>
            <a:off x="633046" y="413241"/>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Carousel</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Utiliza un sistema de slide para recorrer varios elementos. Permite contener fotografías que van pasando dentro del mismo espacio. Es un componente de presentación de diapositivas para recorrer elementos (imágenes o diapositivas de texto) como un carrusel.</a:t>
            </a:r>
            <a:endParaRPr b="0" i="0" sz="1400" u="none" cap="none" strike="noStrike">
              <a:solidFill>
                <a:schemeClr val="dk1"/>
              </a:solidFill>
              <a:latin typeface="Montserrat"/>
              <a:ea typeface="Montserrat"/>
              <a:cs typeface="Montserrat"/>
              <a:sym typeface="Montserrat"/>
            </a:endParaRPr>
          </a:p>
        </p:txBody>
      </p:sp>
      <p:sp>
        <p:nvSpPr>
          <p:cNvPr id="286" name="Google Shape;286;p22"/>
          <p:cNvSpPr/>
          <p:nvPr/>
        </p:nvSpPr>
        <p:spPr>
          <a:xfrm>
            <a:off x="5174213" y="3618289"/>
            <a:ext cx="25923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carousel.html</a:t>
            </a:r>
            <a:endParaRPr b="0" i="1" sz="1400" u="none" cap="none" strike="noStrike">
              <a:solidFill>
                <a:srgbClr val="9D66F9"/>
              </a:solidFill>
              <a:latin typeface="Montserrat"/>
              <a:ea typeface="Montserrat"/>
              <a:cs typeface="Montserrat"/>
              <a:sym typeface="Montserrat"/>
            </a:endParaRPr>
          </a:p>
        </p:txBody>
      </p:sp>
      <p:pic>
        <p:nvPicPr>
          <p:cNvPr id="287" name="Google Shape;287;p22"/>
          <p:cNvPicPr preferRelativeResize="0"/>
          <p:nvPr/>
        </p:nvPicPr>
        <p:blipFill rotWithShape="1">
          <a:blip r:embed="rId3">
            <a:alphaModFix/>
          </a:blip>
          <a:srcRect b="0" l="0" r="0" t="0"/>
          <a:stretch/>
        </p:blipFill>
        <p:spPr>
          <a:xfrm>
            <a:off x="716459" y="1938338"/>
            <a:ext cx="4270429" cy="198929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88" name="Google Shape;288;p22"/>
          <p:cNvSpPr/>
          <p:nvPr/>
        </p:nvSpPr>
        <p:spPr>
          <a:xfrm>
            <a:off x="3743686" y="4189431"/>
            <a:ext cx="545342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https://getbootstrap.com/docs/5.1/components/carousel/</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https://www.w3schools.com/bootstrap4/bootstrap_carousel.asp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Dropdowns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p:txBody>
      </p:sp>
      <p:sp>
        <p:nvSpPr>
          <p:cNvPr id="294" name="Google Shape;294;p23"/>
          <p:cNvSpPr/>
          <p:nvPr/>
        </p:nvSpPr>
        <p:spPr>
          <a:xfrm>
            <a:off x="2831121" y="1875105"/>
            <a:ext cx="28103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dropdown.html</a:t>
            </a:r>
            <a:endParaRPr b="0" i="1" sz="1400" u="none" cap="none" strike="noStrike">
              <a:solidFill>
                <a:srgbClr val="9D66F9"/>
              </a:solidFill>
              <a:latin typeface="Montserrat"/>
              <a:ea typeface="Montserrat"/>
              <a:cs typeface="Montserrat"/>
              <a:sym typeface="Montserrat"/>
            </a:endParaRPr>
          </a:p>
        </p:txBody>
      </p:sp>
      <p:pic>
        <p:nvPicPr>
          <p:cNvPr id="295" name="Google Shape;295;p23"/>
          <p:cNvPicPr preferRelativeResize="0"/>
          <p:nvPr/>
        </p:nvPicPr>
        <p:blipFill rotWithShape="1">
          <a:blip r:embed="rId3">
            <a:alphaModFix/>
          </a:blip>
          <a:srcRect b="0" l="0" r="0" t="0"/>
          <a:stretch/>
        </p:blipFill>
        <p:spPr>
          <a:xfrm>
            <a:off x="708146" y="756141"/>
            <a:ext cx="2047875" cy="15621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96" name="Google Shape;296;p23"/>
          <p:cNvSpPr txBox="1"/>
          <p:nvPr/>
        </p:nvSpPr>
        <p:spPr>
          <a:xfrm>
            <a:off x="633046" y="2566481"/>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Breadcrumb</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p:txBody>
      </p:sp>
      <p:sp>
        <p:nvSpPr>
          <p:cNvPr id="297" name="Google Shape;297;p23"/>
          <p:cNvSpPr/>
          <p:nvPr/>
        </p:nvSpPr>
        <p:spPr>
          <a:xfrm>
            <a:off x="4147140" y="3993222"/>
            <a:ext cx="3057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breadcrumbs.html</a:t>
            </a:r>
            <a:endParaRPr b="0" i="1" sz="1400" u="none" cap="none" strike="noStrike">
              <a:solidFill>
                <a:srgbClr val="9D66F9"/>
              </a:solidFill>
              <a:latin typeface="Montserrat"/>
              <a:ea typeface="Montserrat"/>
              <a:cs typeface="Montserrat"/>
              <a:sym typeface="Montserrat"/>
            </a:endParaRPr>
          </a:p>
        </p:txBody>
      </p:sp>
      <p:pic>
        <p:nvPicPr>
          <p:cNvPr id="298" name="Google Shape;298;p23"/>
          <p:cNvPicPr preferRelativeResize="0"/>
          <p:nvPr/>
        </p:nvPicPr>
        <p:blipFill rotWithShape="1">
          <a:blip r:embed="rId4">
            <a:alphaModFix/>
          </a:blip>
          <a:srcRect b="0" l="0" r="0" t="0"/>
          <a:stretch/>
        </p:blipFill>
        <p:spPr>
          <a:xfrm>
            <a:off x="878129" y="3931935"/>
            <a:ext cx="3150946" cy="752289"/>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99" name="Google Shape;299;p23"/>
          <p:cNvSpPr/>
          <p:nvPr/>
        </p:nvSpPr>
        <p:spPr>
          <a:xfrm>
            <a:off x="2831121" y="712371"/>
            <a:ext cx="5838094"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Sirven para que el usuario pueda escoger una opción en un conjunto de posibilidades.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Genera un menú desplegable hacia abajo o hacia a la derecha que permite incluir vínculos. Con el atributo </a:t>
            </a:r>
            <a:r>
              <a:rPr b="1" i="1" lang="es-AR" sz="1200" u="none" cap="none" strike="noStrike">
                <a:solidFill>
                  <a:schemeClr val="dk1"/>
                </a:solidFill>
                <a:latin typeface="Montserrat"/>
                <a:ea typeface="Montserrat"/>
                <a:cs typeface="Montserrat"/>
                <a:sym typeface="Montserrat"/>
              </a:rPr>
              <a:t>active</a:t>
            </a:r>
            <a:r>
              <a:rPr b="0" i="0" lang="es-AR" sz="1200" u="none" cap="none" strike="noStrike">
                <a:solidFill>
                  <a:schemeClr val="dk1"/>
                </a:solidFill>
                <a:latin typeface="Montserrat"/>
                <a:ea typeface="Montserrat"/>
                <a:cs typeface="Montserrat"/>
                <a:sym typeface="Montserrat"/>
              </a:rPr>
              <a:t> se puede marcar alguna opción del menú.</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Se pueden alternar para mostrar listas de enlaces y más.</a:t>
            </a:r>
            <a:endParaRPr b="0" i="0" sz="1200" u="none" cap="none" strike="noStrike">
              <a:solidFill>
                <a:schemeClr val="dk1"/>
              </a:solidFill>
              <a:latin typeface="Montserrat"/>
              <a:ea typeface="Montserrat"/>
              <a:cs typeface="Montserrat"/>
              <a:sym typeface="Montserrat"/>
            </a:endParaRPr>
          </a:p>
        </p:txBody>
      </p:sp>
      <p:sp>
        <p:nvSpPr>
          <p:cNvPr id="300" name="Google Shape;300;p23"/>
          <p:cNvSpPr/>
          <p:nvPr/>
        </p:nvSpPr>
        <p:spPr>
          <a:xfrm>
            <a:off x="669621" y="2999765"/>
            <a:ext cx="799959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Llamadas también migas de pan, sirven para mostrar la situación del usuario dentro de una página. Indica al usuario dónde está y de dónde viene.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chemeClr val="dk1"/>
                </a:solidFill>
                <a:latin typeface="Montserrat"/>
                <a:ea typeface="Montserrat"/>
                <a:cs typeface="Montserrat"/>
                <a:sym typeface="Montserrat"/>
              </a:rPr>
              <a:t>Se agregan dentro de la etiqueta semántica &lt;nav&gt;. El atributo </a:t>
            </a:r>
            <a:r>
              <a:rPr b="1" i="1" lang="es-AR" sz="1200" u="none" cap="none" strike="noStrike">
                <a:solidFill>
                  <a:schemeClr val="dk1"/>
                </a:solidFill>
                <a:latin typeface="Montserrat"/>
                <a:ea typeface="Montserrat"/>
                <a:cs typeface="Montserrat"/>
                <a:sym typeface="Montserrat"/>
              </a:rPr>
              <a:t>active</a:t>
            </a:r>
            <a:r>
              <a:rPr b="0" i="0" lang="es-AR" sz="1200" u="none" cap="none" strike="noStrike">
                <a:solidFill>
                  <a:schemeClr val="dk1"/>
                </a:solidFill>
                <a:latin typeface="Montserrat"/>
                <a:ea typeface="Montserrat"/>
                <a:cs typeface="Montserrat"/>
                <a:sym typeface="Montserrat"/>
              </a:rPr>
              <a:t> es el que indica en qué página estamos ubicados. Se suelen usar referencias relativas (dentro del mismo sitio).</a:t>
            </a:r>
            <a:endParaRPr b="0" i="0" sz="1200" u="none" cap="none" strike="noStrike">
              <a:solidFill>
                <a:schemeClr val="dk1"/>
              </a:solidFill>
              <a:latin typeface="Montserrat"/>
              <a:ea typeface="Montserrat"/>
              <a:cs typeface="Montserrat"/>
              <a:sym typeface="Montserrat"/>
            </a:endParaRPr>
          </a:p>
        </p:txBody>
      </p:sp>
      <p:sp>
        <p:nvSpPr>
          <p:cNvPr id="301" name="Google Shape;301;p23"/>
          <p:cNvSpPr/>
          <p:nvPr/>
        </p:nvSpPr>
        <p:spPr>
          <a:xfrm>
            <a:off x="3724274" y="2182882"/>
            <a:ext cx="553779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https://getbootstrap.com/docs/5.1/components/dropdowns/</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https://www.w3schools.com/bootstrap4/bootstrap_dropdowns.asp</a:t>
            </a:r>
            <a:endParaRPr b="0" i="0" sz="1200" u="none" cap="none" strike="noStrike">
              <a:solidFill>
                <a:srgbClr val="000000"/>
              </a:solidFill>
              <a:latin typeface="Montserrat"/>
              <a:ea typeface="Montserrat"/>
              <a:cs typeface="Montserrat"/>
              <a:sym typeface="Montserrat"/>
            </a:endParaRPr>
          </a:p>
        </p:txBody>
      </p:sp>
      <p:sp>
        <p:nvSpPr>
          <p:cNvPr id="302" name="Google Shape;302;p23"/>
          <p:cNvSpPr/>
          <p:nvPr/>
        </p:nvSpPr>
        <p:spPr>
          <a:xfrm>
            <a:off x="4147140" y="4375784"/>
            <a:ext cx="511492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https://getbootstrap.com/docs/5.1/components/breadcrumb/</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Collapse (accordion)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Este elemento sirve para poder añadir un botón cuya funcionalidad sea poder ocultar y mostrar cierto contenido, es decir, crear elementos colapsables.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Son contenidos que se despliegan. Se suele usar mucho en la sección “preguntas frecuentes”.</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870155" y="4015359"/>
            <a:ext cx="25683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collapse.html</a:t>
            </a:r>
            <a:endParaRPr b="0" i="1" sz="1400" u="none" cap="none" strike="noStrike">
              <a:solidFill>
                <a:srgbClr val="9D66F9"/>
              </a:solidFill>
              <a:latin typeface="Montserrat"/>
              <a:ea typeface="Montserrat"/>
              <a:cs typeface="Montserrat"/>
              <a:sym typeface="Montserrat"/>
            </a:endParaRPr>
          </a:p>
        </p:txBody>
      </p:sp>
      <p:pic>
        <p:nvPicPr>
          <p:cNvPr id="309" name="Google Shape;309;p24"/>
          <p:cNvPicPr preferRelativeResize="0"/>
          <p:nvPr/>
        </p:nvPicPr>
        <p:blipFill rotWithShape="1">
          <a:blip r:embed="rId3">
            <a:alphaModFix/>
          </a:blip>
          <a:srcRect b="0" l="0" r="0" t="0"/>
          <a:stretch/>
        </p:blipFill>
        <p:spPr>
          <a:xfrm>
            <a:off x="1384505" y="1902601"/>
            <a:ext cx="6511802" cy="1923026"/>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10" name="Google Shape;310;p24"/>
          <p:cNvSpPr/>
          <p:nvPr/>
        </p:nvSpPr>
        <p:spPr>
          <a:xfrm>
            <a:off x="3848100" y="4169248"/>
            <a:ext cx="51625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https://getbootstrap.com/docs/5.1/components/collapse/</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https://www.w3schools.com/bootstrap4/bootstrap_collapse.asp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5"/>
          <p:cNvSpPr txBox="1"/>
          <p:nvPr/>
        </p:nvSpPr>
        <p:spPr>
          <a:xfrm>
            <a:off x="506908" y="559813"/>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Buttons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sng"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sng" cap="none" strike="noStrike">
                <a:solidFill>
                  <a:schemeClr val="dk1"/>
                </a:solidFill>
                <a:latin typeface="Montserrat"/>
                <a:ea typeface="Montserrat"/>
                <a:cs typeface="Montserrat"/>
                <a:sym typeface="Montserrat"/>
              </a:rPr>
              <a:t> </a:t>
            </a:r>
            <a:endParaRPr b="0" i="0" sz="1400" u="sng" cap="none" strike="noStrike">
              <a:solidFill>
                <a:schemeClr val="dk1"/>
              </a:solidFill>
              <a:latin typeface="Montserrat"/>
              <a:ea typeface="Montserrat"/>
              <a:cs typeface="Montserrat"/>
              <a:sym typeface="Montserrat"/>
            </a:endParaRPr>
          </a:p>
        </p:txBody>
      </p:sp>
      <p:pic>
        <p:nvPicPr>
          <p:cNvPr id="316" name="Google Shape;316;p25"/>
          <p:cNvPicPr preferRelativeResize="0"/>
          <p:nvPr/>
        </p:nvPicPr>
        <p:blipFill rotWithShape="1">
          <a:blip r:embed="rId3">
            <a:alphaModFix/>
          </a:blip>
          <a:srcRect b="0" l="0" r="0" t="0"/>
          <a:stretch/>
        </p:blipFill>
        <p:spPr>
          <a:xfrm>
            <a:off x="633046" y="964257"/>
            <a:ext cx="6905625" cy="5334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17" name="Google Shape;317;p25"/>
          <p:cNvSpPr/>
          <p:nvPr/>
        </p:nvSpPr>
        <p:spPr>
          <a:xfrm>
            <a:off x="6137357" y="4318103"/>
            <a:ext cx="25539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botones.html</a:t>
            </a:r>
            <a:endParaRPr b="0" i="1" sz="1400" u="none" cap="none" strike="noStrike">
              <a:solidFill>
                <a:srgbClr val="9D66F9"/>
              </a:solidFill>
              <a:latin typeface="Montserrat"/>
              <a:ea typeface="Montserrat"/>
              <a:cs typeface="Montserrat"/>
              <a:sym typeface="Montserrat"/>
            </a:endParaRPr>
          </a:p>
        </p:txBody>
      </p:sp>
      <p:sp>
        <p:nvSpPr>
          <p:cNvPr id="318" name="Google Shape;318;p25"/>
          <p:cNvSpPr/>
          <p:nvPr/>
        </p:nvSpPr>
        <p:spPr>
          <a:xfrm>
            <a:off x="747346" y="1681921"/>
            <a:ext cx="7781191" cy="119968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En los colores no hay mucho control, la idea es ofrecer soluciones rápidas de diseño que permitan resolver ciertas cosas.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Los botones por defecto son elementos inline (en línea, aparecerán uno al lado del otro), pero si quiero que esos botones se comporten como un </a:t>
            </a:r>
            <a:r>
              <a:rPr b="1" i="1" lang="es-AR" sz="1400" u="none" cap="none" strike="noStrike">
                <a:solidFill>
                  <a:srgbClr val="000000"/>
                </a:solidFill>
                <a:latin typeface="Montserrat"/>
                <a:ea typeface="Montserrat"/>
                <a:cs typeface="Montserrat"/>
                <a:sym typeface="Montserrat"/>
              </a:rPr>
              <a:t>div</a:t>
            </a:r>
            <a:r>
              <a:rPr b="0" i="0" lang="es-AR" sz="1400" u="none" cap="none" strike="noStrike">
                <a:solidFill>
                  <a:srgbClr val="000000"/>
                </a:solidFill>
                <a:latin typeface="Montserrat"/>
                <a:ea typeface="Montserrat"/>
                <a:cs typeface="Montserrat"/>
                <a:sym typeface="Montserrat"/>
              </a:rPr>
              <a:t> en este caso sería inline-block podemos aplicar la clase </a:t>
            </a:r>
            <a:r>
              <a:rPr b="1" i="1" lang="es-AR" sz="1400" u="none" cap="none" strike="noStrike">
                <a:solidFill>
                  <a:srgbClr val="000000"/>
                </a:solidFill>
                <a:latin typeface="Montserrat"/>
                <a:ea typeface="Montserrat"/>
                <a:cs typeface="Montserrat"/>
                <a:sym typeface="Montserrat"/>
              </a:rPr>
              <a:t>btn-block</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319" name="Google Shape;319;p25"/>
          <p:cNvPicPr preferRelativeResize="0"/>
          <p:nvPr/>
        </p:nvPicPr>
        <p:blipFill rotWithShape="1">
          <a:blip r:embed="rId4">
            <a:alphaModFix/>
          </a:blip>
          <a:srcRect b="0" l="0" r="0" t="0"/>
          <a:stretch/>
        </p:blipFill>
        <p:spPr>
          <a:xfrm>
            <a:off x="928681" y="3599273"/>
            <a:ext cx="7504980" cy="281525"/>
          </a:xfrm>
          <a:prstGeom prst="rect">
            <a:avLst/>
          </a:prstGeom>
          <a:noFill/>
          <a:ln>
            <a:noFill/>
          </a:ln>
        </p:spPr>
      </p:pic>
      <p:sp>
        <p:nvSpPr>
          <p:cNvPr id="320" name="Google Shape;320;p25"/>
          <p:cNvSpPr/>
          <p:nvPr/>
        </p:nvSpPr>
        <p:spPr>
          <a:xfrm>
            <a:off x="1823671" y="2995901"/>
            <a:ext cx="5715000"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type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"btn btn-primary btn-lg btn-block"</a:t>
            </a:r>
            <a:r>
              <a:rPr b="0" i="0" lang="es-AR" sz="1400" u="none" cap="none" strike="noStrike">
                <a:solidFill>
                  <a:srgbClr val="D5CED9"/>
                </a:solidFill>
                <a:latin typeface="Consolas"/>
                <a:ea typeface="Consolas"/>
                <a:cs typeface="Consolas"/>
                <a:sym typeface="Consolas"/>
              </a:rPr>
              <a:t>&gt;Block level button&lt;/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2553826" y="3960951"/>
            <a:ext cx="425469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En este caso ocupa todo el ancho de su contenedor</a:t>
            </a:r>
            <a:endParaRPr b="0" i="0" sz="1200" u="none" cap="none" strike="noStrike">
              <a:solidFill>
                <a:srgbClr val="9D66F9"/>
              </a:solidFill>
              <a:latin typeface="Montserrat"/>
              <a:ea typeface="Montserrat"/>
              <a:cs typeface="Montserrat"/>
              <a:sym typeface="Montserrat"/>
            </a:endParaRPr>
          </a:p>
        </p:txBody>
      </p:sp>
      <p:sp>
        <p:nvSpPr>
          <p:cNvPr id="322" name="Google Shape;322;p25"/>
          <p:cNvSpPr/>
          <p:nvPr/>
        </p:nvSpPr>
        <p:spPr>
          <a:xfrm>
            <a:off x="633046" y="4326441"/>
            <a:ext cx="56292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https://getbootstrap.com/docs/5.1/components/buttons/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https://www.w3schools.com/bootstrap4/bootstrap_buttons.asp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Cards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Las cards o tarjetas, sirven para agrupar contenido. Se suelen utilizar para crear listas de elementos, por ejemplo, artículos de blog, colecciones de elementos, etc.</a:t>
            </a:r>
            <a:endParaRPr b="0" i="0" sz="1400" u="none" cap="none" strike="noStrike">
              <a:solidFill>
                <a:schemeClr val="dk1"/>
              </a:solidFill>
              <a:latin typeface="Montserrat"/>
              <a:ea typeface="Montserrat"/>
              <a:cs typeface="Montserrat"/>
              <a:sym typeface="Montserrat"/>
            </a:endParaRPr>
          </a:p>
        </p:txBody>
      </p:sp>
      <p:sp>
        <p:nvSpPr>
          <p:cNvPr id="328" name="Google Shape;328;p26"/>
          <p:cNvSpPr/>
          <p:nvPr/>
        </p:nvSpPr>
        <p:spPr>
          <a:xfrm>
            <a:off x="2365457" y="3309283"/>
            <a:ext cx="23198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cards.html</a:t>
            </a:r>
            <a:endParaRPr b="0" i="1" sz="1400" u="none" cap="none" strike="noStrike">
              <a:solidFill>
                <a:srgbClr val="9D66F9"/>
              </a:solidFill>
              <a:latin typeface="Montserrat"/>
              <a:ea typeface="Montserrat"/>
              <a:cs typeface="Montserrat"/>
              <a:sym typeface="Montserrat"/>
            </a:endParaRPr>
          </a:p>
        </p:txBody>
      </p:sp>
      <p:pic>
        <p:nvPicPr>
          <p:cNvPr id="329" name="Google Shape;329;p26"/>
          <p:cNvPicPr preferRelativeResize="0"/>
          <p:nvPr/>
        </p:nvPicPr>
        <p:blipFill rotWithShape="1">
          <a:blip r:embed="rId3">
            <a:alphaModFix/>
          </a:blip>
          <a:srcRect b="0" l="0" r="0" t="0"/>
          <a:stretch/>
        </p:blipFill>
        <p:spPr>
          <a:xfrm>
            <a:off x="760535" y="1444015"/>
            <a:ext cx="1532621" cy="2140561"/>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30" name="Google Shape;330;p26"/>
          <p:cNvPicPr preferRelativeResize="0"/>
          <p:nvPr/>
        </p:nvPicPr>
        <p:blipFill rotWithShape="1">
          <a:blip r:embed="rId4">
            <a:alphaModFix/>
          </a:blip>
          <a:srcRect b="0" l="0" r="0" t="0"/>
          <a:stretch/>
        </p:blipFill>
        <p:spPr>
          <a:xfrm>
            <a:off x="2444081" y="1793236"/>
            <a:ext cx="1846565" cy="1091988"/>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31" name="Google Shape;331;p26"/>
          <p:cNvPicPr preferRelativeResize="0"/>
          <p:nvPr/>
        </p:nvPicPr>
        <p:blipFill rotWithShape="1">
          <a:blip r:embed="rId5">
            <a:alphaModFix/>
          </a:blip>
          <a:srcRect b="0" l="0" r="0" t="0"/>
          <a:stretch/>
        </p:blipFill>
        <p:spPr>
          <a:xfrm>
            <a:off x="4430721" y="1820843"/>
            <a:ext cx="1815891" cy="10367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32" name="Google Shape;332;p26"/>
          <p:cNvPicPr preferRelativeResize="0"/>
          <p:nvPr/>
        </p:nvPicPr>
        <p:blipFill rotWithShape="1">
          <a:blip r:embed="rId6">
            <a:alphaModFix/>
          </a:blip>
          <a:srcRect b="0" l="0" r="0" t="0"/>
          <a:stretch/>
        </p:blipFill>
        <p:spPr>
          <a:xfrm>
            <a:off x="6386687" y="1784034"/>
            <a:ext cx="1803622" cy="1110393"/>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3" name="Google Shape;333;p26"/>
          <p:cNvSpPr/>
          <p:nvPr/>
        </p:nvSpPr>
        <p:spPr>
          <a:xfrm>
            <a:off x="3731814" y="3810286"/>
            <a:ext cx="516822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https://getbootstrap.com/docs/5.1/components/card/</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https://www.w3schools.com/bootstrap4/bootstrap_cards.asp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Forms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Este elemento sirve para poder añadir un botón cuya funcionalidad sea poder ocultar y mostrar cierto contenido, es decir, crear elementos colapsables. </a:t>
            </a:r>
            <a:endParaRPr b="0" i="0" sz="1400" u="none" cap="none" strike="noStrike">
              <a:solidFill>
                <a:srgbClr val="000000"/>
              </a:solidFill>
              <a:latin typeface="Arial"/>
              <a:ea typeface="Arial"/>
              <a:cs typeface="Arial"/>
              <a:sym typeface="Arial"/>
            </a:endParaRPr>
          </a:p>
        </p:txBody>
      </p:sp>
      <p:pic>
        <p:nvPicPr>
          <p:cNvPr id="339" name="Google Shape;339;p27"/>
          <p:cNvPicPr preferRelativeResize="0"/>
          <p:nvPr/>
        </p:nvPicPr>
        <p:blipFill rotWithShape="1">
          <a:blip r:embed="rId3">
            <a:alphaModFix/>
          </a:blip>
          <a:srcRect b="0" l="0" r="0" t="0"/>
          <a:stretch/>
        </p:blipFill>
        <p:spPr>
          <a:xfrm>
            <a:off x="2608385" y="1559169"/>
            <a:ext cx="4838700" cy="2006961"/>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40" name="Google Shape;340;p27"/>
          <p:cNvSpPr/>
          <p:nvPr/>
        </p:nvSpPr>
        <p:spPr>
          <a:xfrm>
            <a:off x="6231848" y="4369158"/>
            <a:ext cx="24304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forms.html</a:t>
            </a:r>
            <a:endParaRPr b="0" i="1" sz="1400" u="none" cap="none" strike="noStrike">
              <a:solidFill>
                <a:srgbClr val="9D66F9"/>
              </a:solidFill>
              <a:latin typeface="Montserrat"/>
              <a:ea typeface="Montserrat"/>
              <a:cs typeface="Montserrat"/>
              <a:sym typeface="Montserrat"/>
            </a:endParaRPr>
          </a:p>
        </p:txBody>
      </p:sp>
      <p:sp>
        <p:nvSpPr>
          <p:cNvPr id="341" name="Google Shape;341;p27"/>
          <p:cNvSpPr/>
          <p:nvPr/>
        </p:nvSpPr>
        <p:spPr>
          <a:xfrm>
            <a:off x="3705877" y="3780075"/>
            <a:ext cx="50292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https://getbootstrap.com/docs/5.1/forms/overview/</a:t>
            </a:r>
            <a:r>
              <a:rPr b="0" i="0" lang="es-AR" sz="1200" u="none" cap="none" strike="noStrike">
                <a:solidFill>
                  <a:srgbClr val="000000"/>
                </a:solidFill>
                <a:latin typeface="Montserrat"/>
                <a:ea typeface="Montserrat"/>
                <a:cs typeface="Montserrat"/>
                <a:sym typeface="Montserrat"/>
              </a:rPr>
              <a:t>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https://www.w3schools.com/bootstrap4/bootstrap_forms.asp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8"/>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Modal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Los ​pop ups​ son ventanas emergentes que se abren cuando el usuario interacciona con cierto elemento de una página como un botón o un enlace. Para que el modal pueda funcionar, Bootstrap lo que hace es usar la etiqueta de </a:t>
            </a:r>
            <a:r>
              <a:rPr b="1" i="1" lang="es-AR" sz="1400" u="none" cap="none" strike="noStrike">
                <a:solidFill>
                  <a:schemeClr val="dk1"/>
                </a:solidFill>
                <a:latin typeface="Montserrat"/>
                <a:ea typeface="Montserrat"/>
                <a:cs typeface="Montserrat"/>
                <a:sym typeface="Montserrat"/>
              </a:rPr>
              <a:t>data-toggle</a:t>
            </a:r>
            <a:r>
              <a:rPr b="0" i="0" lang="es-AR" sz="1400" u="none" cap="none" strike="noStrike">
                <a:solidFill>
                  <a:schemeClr val="dk1"/>
                </a:solidFill>
                <a:latin typeface="Montserrat"/>
                <a:ea typeface="Montserrat"/>
                <a:cs typeface="Montserrat"/>
                <a:sym typeface="Montserrat"/>
              </a:rPr>
              <a:t> (en este caso modal) y la etiqueta de </a:t>
            </a:r>
            <a:r>
              <a:rPr b="1" i="1" lang="es-AR" sz="1400" u="none" cap="none" strike="noStrike">
                <a:solidFill>
                  <a:schemeClr val="dk1"/>
                </a:solidFill>
                <a:latin typeface="Montserrat"/>
                <a:ea typeface="Montserrat"/>
                <a:cs typeface="Montserrat"/>
                <a:sym typeface="Montserrat"/>
              </a:rPr>
              <a:t>data-target</a:t>
            </a:r>
            <a:r>
              <a:rPr b="0" i="0" lang="es-AR" sz="1400" u="none" cap="none" strike="noStrike">
                <a:solidFill>
                  <a:schemeClr val="dk1"/>
                </a:solidFill>
                <a:latin typeface="Montserrat"/>
                <a:ea typeface="Montserrat"/>
                <a:cs typeface="Montserrat"/>
                <a:sym typeface="Montserrat"/>
              </a:rPr>
              <a:t> (en el ejemplo es el id del modal que se crea abajo, es decir un id de referencia). Para cerrar el modal se usa la etiqueta html de </a:t>
            </a:r>
            <a:r>
              <a:rPr b="1" i="1" lang="es-AR" sz="1400" u="none" cap="none" strike="noStrike">
                <a:solidFill>
                  <a:schemeClr val="dk1"/>
                </a:solidFill>
                <a:latin typeface="Montserrat"/>
                <a:ea typeface="Montserrat"/>
                <a:cs typeface="Montserrat"/>
                <a:sym typeface="Montserrat"/>
              </a:rPr>
              <a:t>data-dismiss=”modal”</a:t>
            </a:r>
            <a:r>
              <a:rPr b="0" i="0" lang="es-AR" sz="1400" u="none" cap="none" strike="noStrike">
                <a:solidFill>
                  <a:schemeClr val="dk1"/>
                </a:solidFill>
                <a:latin typeface="Montserrat"/>
                <a:ea typeface="Montserrat"/>
                <a:cs typeface="Montserrat"/>
                <a:sym typeface="Montserrat"/>
              </a:rPr>
              <a:t>. Dentro del modal podes colocar el contenido que quieras.</a:t>
            </a:r>
            <a:endParaRPr b="0" i="0" sz="1400" u="none" cap="none" strike="noStrike">
              <a:solidFill>
                <a:schemeClr val="dk1"/>
              </a:solidFill>
              <a:latin typeface="Montserrat"/>
              <a:ea typeface="Montserrat"/>
              <a:cs typeface="Montserrat"/>
              <a:sym typeface="Montserrat"/>
            </a:endParaRPr>
          </a:p>
        </p:txBody>
      </p:sp>
      <p:sp>
        <p:nvSpPr>
          <p:cNvPr id="347" name="Google Shape;347;p28"/>
          <p:cNvSpPr/>
          <p:nvPr/>
        </p:nvSpPr>
        <p:spPr>
          <a:xfrm>
            <a:off x="633046" y="4453551"/>
            <a:ext cx="24064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rgbClr val="9D66F9"/>
                </a:solidFill>
                <a:latin typeface="Montserrat"/>
                <a:ea typeface="Montserrat"/>
                <a:cs typeface="Montserrat"/>
                <a:sym typeface="Montserrat"/>
              </a:rPr>
              <a:t>Ver ejemplo modal.html</a:t>
            </a:r>
            <a:endParaRPr b="0" i="1" sz="1400" u="none" cap="none" strike="noStrike">
              <a:solidFill>
                <a:srgbClr val="9D66F9"/>
              </a:solidFill>
              <a:latin typeface="Montserrat"/>
              <a:ea typeface="Montserrat"/>
              <a:cs typeface="Montserrat"/>
              <a:sym typeface="Montserrat"/>
            </a:endParaRPr>
          </a:p>
        </p:txBody>
      </p:sp>
      <p:pic>
        <p:nvPicPr>
          <p:cNvPr id="348" name="Google Shape;348;p28"/>
          <p:cNvPicPr preferRelativeResize="0"/>
          <p:nvPr/>
        </p:nvPicPr>
        <p:blipFill rotWithShape="1">
          <a:blip r:embed="rId3">
            <a:alphaModFix/>
          </a:blip>
          <a:srcRect b="0" l="0" r="0" t="0"/>
          <a:stretch/>
        </p:blipFill>
        <p:spPr>
          <a:xfrm>
            <a:off x="738554" y="2360756"/>
            <a:ext cx="6084277" cy="1661909"/>
          </a:xfrm>
          <a:prstGeom prst="rect">
            <a:avLst/>
          </a:prstGeom>
          <a:noFill/>
          <a:ln>
            <a:noFill/>
          </a:ln>
        </p:spPr>
      </p:pic>
      <p:sp>
        <p:nvSpPr>
          <p:cNvPr id="349" name="Google Shape;349;p28"/>
          <p:cNvSpPr/>
          <p:nvPr/>
        </p:nvSpPr>
        <p:spPr>
          <a:xfrm>
            <a:off x="1566125" y="4022665"/>
            <a:ext cx="413606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El vínculo entre ambos está marcado de color gris</a:t>
            </a:r>
            <a:endParaRPr b="0" i="1" sz="1200" u="none" cap="none" strike="noStrike">
              <a:solidFill>
                <a:srgbClr val="9D66F9"/>
              </a:solidFill>
              <a:latin typeface="Montserrat"/>
              <a:ea typeface="Montserrat"/>
              <a:cs typeface="Montserrat"/>
              <a:sym typeface="Montserrat"/>
            </a:endParaRPr>
          </a:p>
        </p:txBody>
      </p:sp>
      <p:sp>
        <p:nvSpPr>
          <p:cNvPr id="350" name="Google Shape;350;p28"/>
          <p:cNvSpPr/>
          <p:nvPr/>
        </p:nvSpPr>
        <p:spPr>
          <a:xfrm>
            <a:off x="3917486" y="4376608"/>
            <a:ext cx="53789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https://getbootstrap.com/docs/5.1/components/modal/</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https://www.w3schools.com/bootstrap4/bootstrap_modal.asp</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nvSpPr>
        <p:spPr>
          <a:xfrm>
            <a:off x="633046" y="35169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Tables</a:t>
            </a:r>
            <a:endParaRPr b="0" i="0" sz="1800" u="none" cap="none" strike="noStrike">
              <a:solidFill>
                <a:schemeClr val="accent1"/>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accent1"/>
              </a:buClr>
              <a:buSzPts val="2500"/>
              <a:buFont typeface="Montserrat ExtraBold"/>
              <a:buNone/>
            </a:pPr>
            <a:r>
              <a:rPr b="0" i="0" lang="es-AR" sz="1400" u="none" cap="none" strike="noStrike">
                <a:solidFill>
                  <a:schemeClr val="dk1"/>
                </a:solidFill>
                <a:latin typeface="Montserrat"/>
                <a:ea typeface="Montserrat"/>
                <a:cs typeface="Montserrat"/>
                <a:sym typeface="Montserrat"/>
              </a:rPr>
              <a:t>Tenemos distintas clases para dar estilo a las tablas, estas son algunas de ellas: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.table (por defecto)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.table-hover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.table-striped</a:t>
            </a:r>
            <a:endParaRPr b="0" i="0" sz="1400" u="none" cap="none" strike="noStrike">
              <a:solidFill>
                <a:schemeClr val="dk1"/>
              </a:solidFill>
              <a:latin typeface="Montserrat"/>
              <a:ea typeface="Montserrat"/>
              <a:cs typeface="Montserrat"/>
              <a:sym typeface="Montserrat"/>
            </a:endParaRPr>
          </a:p>
        </p:txBody>
      </p:sp>
      <p:sp>
        <p:nvSpPr>
          <p:cNvPr id="356" name="Google Shape;356;p29"/>
          <p:cNvSpPr/>
          <p:nvPr/>
        </p:nvSpPr>
        <p:spPr>
          <a:xfrm>
            <a:off x="3626945" y="2484157"/>
            <a:ext cx="49824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https://getbootstrap.com/docs/5.1/content/tables/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https://www.w3schools.com/bootstrap4/bootstrap_tables.asp</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pic>
        <p:nvPicPr>
          <p:cNvPr id="357" name="Google Shape;357;p29"/>
          <p:cNvPicPr preferRelativeResize="0"/>
          <p:nvPr/>
        </p:nvPicPr>
        <p:blipFill rotWithShape="1">
          <a:blip r:embed="rId5">
            <a:alphaModFix/>
          </a:blip>
          <a:srcRect b="0" l="0" r="0" t="0"/>
          <a:stretch/>
        </p:blipFill>
        <p:spPr>
          <a:xfrm>
            <a:off x="2728278" y="1493643"/>
            <a:ext cx="2662169" cy="91684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58" name="Google Shape;358;p29"/>
          <p:cNvPicPr preferRelativeResize="0"/>
          <p:nvPr/>
        </p:nvPicPr>
        <p:blipFill rotWithShape="1">
          <a:blip r:embed="rId6">
            <a:alphaModFix/>
          </a:blip>
          <a:srcRect b="0" l="0" r="0" t="0"/>
          <a:stretch/>
        </p:blipFill>
        <p:spPr>
          <a:xfrm>
            <a:off x="5713275" y="1249178"/>
            <a:ext cx="2192475" cy="1149248"/>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59" name="Google Shape;359;p29"/>
          <p:cNvSpPr txBox="1"/>
          <p:nvPr/>
        </p:nvSpPr>
        <p:spPr>
          <a:xfrm>
            <a:off x="633046" y="2862437"/>
            <a:ext cx="8266996" cy="40444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Progress (barras de progreso)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2500"/>
              <a:buFont typeface="Montserrat ExtraBold"/>
              <a:buNone/>
            </a:pPr>
            <a:r>
              <a:t/>
            </a:r>
            <a:endParaRPr b="0" i="0" sz="1400" u="none" cap="none" strike="noStrike">
              <a:solidFill>
                <a:schemeClr val="dk1"/>
              </a:solidFill>
              <a:latin typeface="Montserrat"/>
              <a:ea typeface="Montserrat"/>
              <a:cs typeface="Montserrat"/>
              <a:sym typeface="Montserrat"/>
            </a:endParaRPr>
          </a:p>
        </p:txBody>
      </p:sp>
      <p:sp>
        <p:nvSpPr>
          <p:cNvPr id="360" name="Google Shape;360;p29"/>
          <p:cNvSpPr/>
          <p:nvPr/>
        </p:nvSpPr>
        <p:spPr>
          <a:xfrm>
            <a:off x="2951140" y="4516786"/>
            <a:ext cx="55242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https://getbootstrap.com/docs/5.1/components/progress/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https://www.w3schools.com/bootstrap4/bootstrap_progressbars.asp</a:t>
            </a:r>
            <a:endParaRPr b="0" i="0" sz="1200" u="none" cap="none" strike="noStrike">
              <a:solidFill>
                <a:srgbClr val="000000"/>
              </a:solidFill>
              <a:latin typeface="Montserrat"/>
              <a:ea typeface="Montserrat"/>
              <a:cs typeface="Montserrat"/>
              <a:sym typeface="Montserrat"/>
            </a:endParaRPr>
          </a:p>
        </p:txBody>
      </p:sp>
      <p:pic>
        <p:nvPicPr>
          <p:cNvPr id="361" name="Google Shape;361;p29"/>
          <p:cNvPicPr preferRelativeResize="0"/>
          <p:nvPr/>
        </p:nvPicPr>
        <p:blipFill rotWithShape="1">
          <a:blip r:embed="rId9">
            <a:alphaModFix/>
          </a:blip>
          <a:srcRect b="5470" l="0" r="0" t="2671"/>
          <a:stretch/>
        </p:blipFill>
        <p:spPr>
          <a:xfrm>
            <a:off x="785178" y="3308216"/>
            <a:ext cx="5332994" cy="1122839"/>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un framework?</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95" name="Google Shape;95;p3"/>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 un conjunto de herramientas, librerías, convenciones y buenas prácticas que pretenden encapsular las tareas repetitivas en módulos genéricos fácilmente </a:t>
            </a:r>
            <a:r>
              <a:rPr b="1" i="0" lang="es-AR" sz="1400" u="none" cap="none" strike="noStrike">
                <a:solidFill>
                  <a:schemeClr val="dk1"/>
                </a:solidFill>
                <a:latin typeface="Montserrat"/>
                <a:ea typeface="Montserrat"/>
                <a:cs typeface="Montserrat"/>
                <a:sym typeface="Montserrat"/>
              </a:rPr>
              <a:t>reutilizables</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 framework CSS es un </a:t>
            </a:r>
            <a:r>
              <a:rPr b="0" i="1" lang="es-AR" sz="1400" u="none" cap="none" strike="noStrike">
                <a:solidFill>
                  <a:schemeClr val="dk1"/>
                </a:solidFill>
                <a:latin typeface="Montserrat"/>
                <a:ea typeface="Montserrat"/>
                <a:cs typeface="Montserrat"/>
                <a:sym typeface="Montserrat"/>
              </a:rPr>
              <a:t>marco</a:t>
            </a:r>
            <a:r>
              <a:rPr b="0" i="0" lang="es-AR" sz="1400" u="none" cap="none" strike="noStrike">
                <a:solidFill>
                  <a:schemeClr val="dk1"/>
                </a:solidFill>
                <a:latin typeface="Montserrat"/>
                <a:ea typeface="Montserrat"/>
                <a:cs typeface="Montserrat"/>
                <a:sym typeface="Montserrat"/>
              </a:rPr>
              <a:t> en el que definiremos piezas, en general es cerrado, es decir que debemos atenernos a las reglas especificadas en él. Contiene herramientas y hojas de estilos que permiten olvidarse de las tareas repetitivas para centrarse en los elementos únicos de cada diseño en los que puede aportar valor.</a:t>
            </a:r>
            <a:endParaRPr b="0" i="0" sz="1400" u="none" cap="none" strike="noStrike">
              <a:solidFill>
                <a:srgbClr val="000000"/>
              </a:solidFill>
              <a:latin typeface="Arial"/>
              <a:ea typeface="Arial"/>
              <a:cs typeface="Arial"/>
              <a:sym typeface="Arial"/>
            </a:endParaRPr>
          </a:p>
        </p:txBody>
      </p:sp>
      <p:pic>
        <p:nvPicPr>
          <p:cNvPr id="96" name="Google Shape;96;p3"/>
          <p:cNvPicPr preferRelativeResize="0"/>
          <p:nvPr/>
        </p:nvPicPr>
        <p:blipFill rotWithShape="1">
          <a:blip r:embed="rId3">
            <a:alphaModFix/>
          </a:blip>
          <a:srcRect b="0" l="0" r="0" t="0"/>
          <a:stretch/>
        </p:blipFill>
        <p:spPr>
          <a:xfrm>
            <a:off x="370648" y="2831668"/>
            <a:ext cx="1124687" cy="1124687"/>
          </a:xfrm>
          <a:prstGeom prst="rect">
            <a:avLst/>
          </a:prstGeom>
          <a:noFill/>
          <a:ln>
            <a:noFill/>
          </a:ln>
        </p:spPr>
      </p:pic>
      <p:sp>
        <p:nvSpPr>
          <p:cNvPr id="97" name="Google Shape;97;p3"/>
          <p:cNvSpPr txBox="1"/>
          <p:nvPr/>
        </p:nvSpPr>
        <p:spPr>
          <a:xfrm>
            <a:off x="1276257" y="2478697"/>
            <a:ext cx="7516052" cy="176079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Originalmente fue creado por Twitter y permite crear </a:t>
            </a:r>
            <a:r>
              <a:rPr b="1" i="0" lang="es-AR" sz="1400" u="none" cap="none" strike="noStrike">
                <a:solidFill>
                  <a:schemeClr val="dk1"/>
                </a:solidFill>
                <a:latin typeface="Montserrat"/>
                <a:ea typeface="Montserrat"/>
                <a:cs typeface="Montserrat"/>
                <a:sym typeface="Montserrat"/>
              </a:rPr>
              <a:t>interfaces web con CSS y JavaScript</a:t>
            </a:r>
            <a:r>
              <a:rPr b="0" i="0" lang="es-AR" sz="1400" u="none" cap="none" strike="noStrike">
                <a:solidFill>
                  <a:schemeClr val="dk1"/>
                </a:solidFill>
                <a:latin typeface="Montserrat"/>
                <a:ea typeface="Montserrat"/>
                <a:cs typeface="Montserrat"/>
                <a:sym typeface="Montserrat"/>
              </a:rPr>
              <a:t>, cuya particularidad es la de adaptar la interfaz del sitio web al tamaño del dispositivo en que se visualice. Es decir, el sitio web </a:t>
            </a:r>
            <a:r>
              <a:rPr b="1" i="0" lang="es-AR" sz="1400" u="none" cap="none" strike="noStrike">
                <a:solidFill>
                  <a:schemeClr val="dk1"/>
                </a:solidFill>
                <a:latin typeface="Montserrat"/>
                <a:ea typeface="Montserrat"/>
                <a:cs typeface="Montserrat"/>
                <a:sym typeface="Montserrat"/>
              </a:rPr>
              <a:t>se adapta automáticamente al tamaño de una PC, una Tablet u otro dispositivo </a:t>
            </a:r>
            <a:r>
              <a:rPr b="0" i="0" lang="es-AR" sz="1400" u="none" cap="none" strike="noStrike">
                <a:solidFill>
                  <a:schemeClr val="dk1"/>
                </a:solidFill>
                <a:latin typeface="Montserrat"/>
                <a:ea typeface="Montserrat"/>
                <a:cs typeface="Montserrat"/>
                <a:sym typeface="Montserrat"/>
              </a:rPr>
              <a:t>(técnica llamada “responsive design” o diseño adaptativo).</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beneficio de usar responsive design en un sitio web es principalmente que el sitio web se adapta automáticamente al dispositivo desde donde se acceda.</a:t>
            </a:r>
            <a:endParaRPr b="0" i="0" sz="1400" u="none" cap="none" strike="noStrike">
              <a:solidFill>
                <a:schemeClr val="dk1"/>
              </a:solidFill>
              <a:latin typeface="Montserrat"/>
              <a:ea typeface="Montserrat"/>
              <a:cs typeface="Montserrat"/>
              <a:sym typeface="Montserrat"/>
            </a:endParaRPr>
          </a:p>
        </p:txBody>
      </p:sp>
      <p:sp>
        <p:nvSpPr>
          <p:cNvPr id="98" name="Google Shape;98;p3"/>
          <p:cNvSpPr txBox="1"/>
          <p:nvPr/>
        </p:nvSpPr>
        <p:spPr>
          <a:xfrm>
            <a:off x="370647" y="4239495"/>
            <a:ext cx="8421661" cy="57063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Bootstrap es el marco de trabajo HTML, CSS y JavaScript más popular para desarrollar sitios web receptivos y móviles.</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235cc479ab_0_0"/>
          <p:cNvSpPr txBox="1"/>
          <p:nvPr/>
        </p:nvSpPr>
        <p:spPr>
          <a:xfrm>
            <a:off x="243961" y="549343"/>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Otros Frameworks CSS | Materialize CSS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67" name="Google Shape;367;g1235cc479ab_0_0"/>
          <p:cNvSpPr/>
          <p:nvPr/>
        </p:nvSpPr>
        <p:spPr>
          <a:xfrm>
            <a:off x="532716" y="4362322"/>
            <a:ext cx="374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chemeClr val="accent1"/>
                </a:solidFill>
                <a:latin typeface="Montserrat"/>
                <a:ea typeface="Montserrat"/>
                <a:cs typeface="Montserrat"/>
                <a:sym typeface="Montserrat"/>
              </a:rPr>
              <a:t>Enlace: </a:t>
            </a:r>
            <a:r>
              <a:rPr b="0" i="1" lang="es-AR" sz="14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https://materializecss.com/</a:t>
            </a:r>
            <a:r>
              <a:rPr b="0" i="1" lang="es-AR" sz="1400" u="none" cap="none" strike="noStrike">
                <a:solidFill>
                  <a:schemeClr val="accent1"/>
                </a:solidFill>
                <a:latin typeface="Montserrat"/>
                <a:ea typeface="Montserrat"/>
                <a:cs typeface="Montserrat"/>
                <a:sym typeface="Montserrat"/>
              </a:rPr>
              <a:t> </a:t>
            </a:r>
            <a:endParaRPr b="0" i="1" sz="1400" u="none" cap="none" strike="noStrike">
              <a:solidFill>
                <a:schemeClr val="accent1"/>
              </a:solidFill>
              <a:latin typeface="Montserrat"/>
              <a:ea typeface="Montserrat"/>
              <a:cs typeface="Montserrat"/>
              <a:sym typeface="Montserrat"/>
            </a:endParaRPr>
          </a:p>
        </p:txBody>
      </p:sp>
      <p:sp>
        <p:nvSpPr>
          <p:cNvPr id="368" name="Google Shape;368;g1235cc479ab_0_0"/>
          <p:cNvSpPr txBox="1"/>
          <p:nvPr/>
        </p:nvSpPr>
        <p:spPr>
          <a:xfrm>
            <a:off x="361850" y="1130818"/>
            <a:ext cx="8363100" cy="1625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100"/>
              <a:buFont typeface="Arial"/>
              <a:buNone/>
            </a:pPr>
            <a:r>
              <a:rPr b="0" i="0" lang="es-AR" sz="1400" u="none" cap="none" strike="noStrike">
                <a:solidFill>
                  <a:schemeClr val="dk1"/>
                </a:solidFill>
                <a:latin typeface="Montserrat"/>
                <a:ea typeface="Montserrat"/>
                <a:cs typeface="Montserrat"/>
                <a:sym typeface="Montserrat"/>
              </a:rPr>
              <a:t>Materialize es un framework CSS que implementa el tema de diseño “Material Design”. Ofrece componentes material listos para usar, que se pueden integrar de una manera cómoda en los sitios web, consiguiendo un diseño guiado por las directrices de aplicaciones y sitios de Google.</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framework es sencillo de usar, relativamente ligero, permite optimización y los componentes están altamente personalizados en su diseño.</a:t>
            </a:r>
            <a:endParaRPr b="0" i="0" sz="1400" u="none" cap="none" strike="noStrike">
              <a:solidFill>
                <a:schemeClr val="dk1"/>
              </a:solidFill>
              <a:latin typeface="Montserrat"/>
              <a:ea typeface="Montserrat"/>
              <a:cs typeface="Montserrat"/>
              <a:sym typeface="Montserrat"/>
            </a:endParaRPr>
          </a:p>
        </p:txBody>
      </p:sp>
      <p:pic>
        <p:nvPicPr>
          <p:cNvPr descr="C:\Users\marti\Desktop\descarga.png" id="369" name="Google Shape;369;g1235cc479ab_0_0"/>
          <p:cNvPicPr preferRelativeResize="0"/>
          <p:nvPr/>
        </p:nvPicPr>
        <p:blipFill rotWithShape="1">
          <a:blip r:embed="rId4">
            <a:alphaModFix/>
          </a:blip>
          <a:srcRect b="0" l="0" r="0" t="0"/>
          <a:stretch/>
        </p:blipFill>
        <p:spPr>
          <a:xfrm>
            <a:off x="5357525" y="2961030"/>
            <a:ext cx="3367425" cy="1709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235cc479ab_0_14"/>
          <p:cNvSpPr txBox="1"/>
          <p:nvPr/>
        </p:nvSpPr>
        <p:spPr>
          <a:xfrm>
            <a:off x="243961" y="549343"/>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Otros Frameworks CSS | Tailwind CSS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75" name="Google Shape;375;g1235cc479ab_0_14"/>
          <p:cNvSpPr/>
          <p:nvPr/>
        </p:nvSpPr>
        <p:spPr>
          <a:xfrm>
            <a:off x="532716" y="4362322"/>
            <a:ext cx="3741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1" lang="es-AR" sz="1400" u="none" cap="none" strike="noStrike">
                <a:solidFill>
                  <a:schemeClr val="accent1"/>
                </a:solidFill>
                <a:latin typeface="Montserrat"/>
                <a:ea typeface="Montserrat"/>
                <a:cs typeface="Montserrat"/>
                <a:sym typeface="Montserrat"/>
              </a:rPr>
              <a:t>Enlace: </a:t>
            </a:r>
            <a:r>
              <a:rPr b="0" i="1" lang="es-AR" sz="14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https://tailwindcss.com</a:t>
            </a:r>
            <a:r>
              <a:rPr b="0" i="1" lang="es-AR" sz="1400" u="none" cap="none" strike="noStrike">
                <a:solidFill>
                  <a:schemeClr val="accent1"/>
                </a:solidFill>
                <a:latin typeface="Montserrat"/>
                <a:ea typeface="Montserrat"/>
                <a:cs typeface="Montserrat"/>
                <a:sym typeface="Montserrat"/>
              </a:rPr>
              <a:t> </a:t>
            </a:r>
            <a:endParaRPr b="0" i="1" sz="1400" u="none" cap="none" strike="noStrike">
              <a:solidFill>
                <a:schemeClr val="accent1"/>
              </a:solidFill>
              <a:latin typeface="Montserrat"/>
              <a:ea typeface="Montserrat"/>
              <a:cs typeface="Montserrat"/>
              <a:sym typeface="Montserrat"/>
            </a:endParaRPr>
          </a:p>
        </p:txBody>
      </p:sp>
      <p:sp>
        <p:nvSpPr>
          <p:cNvPr id="376" name="Google Shape;376;g1235cc479ab_0_14"/>
          <p:cNvSpPr txBox="1"/>
          <p:nvPr/>
        </p:nvSpPr>
        <p:spPr>
          <a:xfrm>
            <a:off x="361850" y="1130818"/>
            <a:ext cx="8363100" cy="1625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100"/>
              <a:buFont typeface="Arial"/>
              <a:buNone/>
            </a:pPr>
            <a:r>
              <a:rPr b="0" i="0" lang="es-AR" sz="1400" u="none" cap="none" strike="noStrike">
                <a:solidFill>
                  <a:schemeClr val="dk1"/>
                </a:solidFill>
                <a:latin typeface="Montserrat"/>
                <a:ea typeface="Montserrat"/>
                <a:cs typeface="Montserrat"/>
                <a:sym typeface="Montserrat"/>
              </a:rPr>
              <a:t>Este es un framework CSS que ofrece un enfoque diferente a otros como Bootstrap. Tailwind CSS en realidad tiene clases. Una gran biblioteca que te permitirá acelerar el proceso de diseño de cualquier sitio web. Estos frameworks se llaman también "utility first" y ofrecen estilos CSS atómicos. Aunque también permite crear componentes, lo deja más del lado del desarrollador, que los podrá personalizar a su gusto.</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Tailwind CSS tiene la característica de ser muy maleable y adaptarse muy bien a lo que el desarrollador necesite. Con el framework puedes hacer builds de clases CSS totalmente personalizadas, que se parezcan o no a las que se ofrecen de manera predeterminada.</a:t>
            </a:r>
            <a:endParaRPr b="0" i="0" sz="1400" u="none" cap="none" strike="noStrike">
              <a:solidFill>
                <a:schemeClr val="dk1"/>
              </a:solidFill>
              <a:latin typeface="Montserrat"/>
              <a:ea typeface="Montserrat"/>
              <a:cs typeface="Montserrat"/>
              <a:sym typeface="Montserrat"/>
            </a:endParaRPr>
          </a:p>
        </p:txBody>
      </p:sp>
      <p:pic>
        <p:nvPicPr>
          <p:cNvPr descr="C:\Users\marti\Desktop\descarga (2).png" id="377" name="Google Shape;377;g1235cc479ab_0_14"/>
          <p:cNvPicPr preferRelativeResize="0"/>
          <p:nvPr/>
        </p:nvPicPr>
        <p:blipFill rotWithShape="1">
          <a:blip r:embed="rId4">
            <a:alphaModFix/>
          </a:blip>
          <a:srcRect b="0" l="0" r="0" t="0"/>
          <a:stretch/>
        </p:blipFill>
        <p:spPr>
          <a:xfrm>
            <a:off x="2089950" y="3326199"/>
            <a:ext cx="6635000" cy="810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nvSpPr>
        <p:spPr>
          <a:xfrm>
            <a:off x="243961" y="7916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Material complementario (sitios y videos)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3" name="Google Shape;383;p30"/>
          <p:cNvSpPr txBox="1"/>
          <p:nvPr/>
        </p:nvSpPr>
        <p:spPr>
          <a:xfrm>
            <a:off x="361856" y="555155"/>
            <a:ext cx="8363043" cy="3920130"/>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¿Qué es Bootstrap?:</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https://youtu.be/8nEDw7gGLYM</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¿Cómo instalar Bootstrap 4?:</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https://youtu.be/BkuYU7Rm_qg</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Instalación via CDN:</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https://youtu.be/LoHV4O8PLXc</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Uso y funcionamiento:</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https://drive.google.com/file/d/1z8QLWJk9cf-hOBDTZoYbppD48Rtq-7fM/view?usp=sharing</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Container y Grid System:</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https://youtu.be/cI3OnxPXlrA</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Columnas Bootstrap 4 Responsive:</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8">
                  <a:extLst>
                    <a:ext uri="{A12FA001-AC4F-418D-AE19-62706E023703}">
                      <ahyp:hlinkClr val="tx"/>
                    </a:ext>
                  </a:extLst>
                </a:hlinkClick>
              </a:rPr>
              <a:t>https://youtu.be/GiNTQaB4A60</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4 vs. Bootstrap 5:</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9">
                  <a:extLst>
                    <a:ext uri="{A12FA001-AC4F-418D-AE19-62706E023703}">
                      <ahyp:hlinkClr val="tx"/>
                    </a:ext>
                  </a:extLst>
                </a:hlinkClick>
              </a:rPr>
              <a:t>https://youtu.be/6YT6xgHX3V0</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Tutorial sobre columnas responsivas en Bootstrap:</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rPr>
              <a:t>https://youtu.be/GiNTQaB4A60</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Cuadrícula en Bootstrap:</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11">
                  <a:extLst>
                    <a:ext uri="{A12FA001-AC4F-418D-AE19-62706E023703}">
                      <ahyp:hlinkClr val="tx"/>
                    </a:ext>
                  </a:extLst>
                </a:hlinkClick>
              </a:rPr>
              <a:t>https://drive.google.com/file/d/1z9oH2sYSftYfnH8AMHpceqirEXiL3y4w/view?usp=sharing</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40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Formularios y Botones:</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12">
                  <a:extLst>
                    <a:ext uri="{A12FA001-AC4F-418D-AE19-62706E023703}">
                      <ahyp:hlinkClr val="tx"/>
                    </a:ext>
                  </a:extLst>
                </a:hlinkClick>
              </a:rPr>
              <a:t>https://drive.google.com/file/d/1qe9CFGIFtpJP2gHWX5ItCkgzcwzAmRz4/view?usp=sharing</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nvSpPr>
        <p:spPr>
          <a:xfrm>
            <a:off x="243961" y="7916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Material complementario (sitios y videos)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9" name="Google Shape;389;p31"/>
          <p:cNvSpPr txBox="1"/>
          <p:nvPr/>
        </p:nvSpPr>
        <p:spPr>
          <a:xfrm>
            <a:off x="361856" y="555154"/>
            <a:ext cx="8363043" cy="4368538"/>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Usuario y Clave:</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https://drive.google.com/file/d/18YhKItqDauZd_eH_HIRxj-P1ODUrh6-q/view?usp=sharing</a:t>
            </a:r>
            <a:endParaRPr b="1"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Examples (getbootstrap.com):</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https://getbootstrap.com/docs/5.1/examples/</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Themes (w3schools):</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https://www.w3schools.com/bootstrap/bootstrap_templates.asp</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Utilities (w3schools):</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https://www.w3schools.com/bootstrap4/bootstrap_utilities.asp</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Theme “Company” (w3schools): </a:t>
            </a:r>
            <a:r>
              <a:rPr b="0" i="0" lang="es-AR" sz="14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https://www.w3schools.com/bootstrap/bootstrap_theme_company.asp</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Theme “Simply Me” (w3schools): </a:t>
            </a:r>
            <a:r>
              <a:rPr b="0" i="0" lang="es-AR" sz="1400" u="sng" cap="none" strike="noStrike">
                <a:solidFill>
                  <a:schemeClr val="dk1"/>
                </a:solidFill>
                <a:latin typeface="Montserrat"/>
                <a:ea typeface="Montserrat"/>
                <a:cs typeface="Montserrat"/>
                <a:sym typeface="Montserrat"/>
                <a:hlinkClick r:id="rId8">
                  <a:extLst>
                    <a:ext uri="{A12FA001-AC4F-418D-AE19-62706E023703}">
                      <ahyp:hlinkClr val="tx"/>
                    </a:ext>
                  </a:extLst>
                </a:hlinkClick>
              </a:rPr>
              <a:t>https://www.w3schools.com/bootstrap/bootstrap_theme_me.asp</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Theme “Band” (w3schools): </a:t>
            </a:r>
            <a:r>
              <a:rPr b="0" i="0" lang="es-AR" sz="1400" u="sng" cap="none" strike="noStrike">
                <a:solidFill>
                  <a:schemeClr val="dk1"/>
                </a:solidFill>
                <a:latin typeface="Montserrat"/>
                <a:ea typeface="Montserrat"/>
                <a:cs typeface="Montserrat"/>
                <a:sym typeface="Montserrat"/>
                <a:hlinkClick r:id="rId9">
                  <a:extLst>
                    <a:ext uri="{A12FA001-AC4F-418D-AE19-62706E023703}">
                      <ahyp:hlinkClr val="tx"/>
                    </a:ext>
                  </a:extLst>
                </a:hlinkClick>
              </a:rPr>
              <a:t>https://www.w3schools.com/bootstrap/bootstrap_theme_band.asp</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4 Responsive:</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rPr>
              <a:t>https://youtu.be/VoJUGUA7eOQ</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Bootstrap 4 (Espaciados - Estilos de Texto - Colores - Fondos):</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11">
                  <a:extLst>
                    <a:ext uri="{A12FA001-AC4F-418D-AE19-62706E023703}">
                      <ahyp:hlinkClr val="tx"/>
                    </a:ext>
                  </a:extLst>
                </a:hlinkClick>
              </a:rPr>
              <a:t>https://youtu.be/ZxSKUzpT38k</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4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4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4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400"/>
              </a:spcBef>
              <a:spcAft>
                <a:spcPts val="4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400" u="none" cap="none" strike="noStrike">
                <a:solidFill>
                  <a:schemeClr val="accent1"/>
                </a:solidFill>
                <a:latin typeface="Montserrat ExtraBold"/>
                <a:ea typeface="Montserrat ExtraBold"/>
                <a:cs typeface="Montserrat ExtraBold"/>
                <a:sym typeface="Montserrat ExtraBold"/>
              </a:rPr>
              <a:t>Herramientas (Vista de diseño adaptativo en Firefox)</a:t>
            </a:r>
            <a:endParaRPr b="0" i="0" sz="2400" u="none" cap="none" strike="noStrike">
              <a:solidFill>
                <a:schemeClr val="accent1"/>
              </a:solidFill>
              <a:latin typeface="Montserrat ExtraBold"/>
              <a:ea typeface="Montserrat ExtraBold"/>
              <a:cs typeface="Montserrat ExtraBold"/>
              <a:sym typeface="Montserrat ExtraBold"/>
            </a:endParaRPr>
          </a:p>
        </p:txBody>
      </p:sp>
      <p:pic>
        <p:nvPicPr>
          <p:cNvPr id="395" name="Google Shape;395;p32"/>
          <p:cNvPicPr preferRelativeResize="0"/>
          <p:nvPr/>
        </p:nvPicPr>
        <p:blipFill rotWithShape="1">
          <a:blip r:embed="rId3">
            <a:alphaModFix/>
          </a:blip>
          <a:srcRect b="0" l="0" r="0" t="0"/>
          <a:stretch/>
        </p:blipFill>
        <p:spPr>
          <a:xfrm>
            <a:off x="412017" y="1221882"/>
            <a:ext cx="1753858" cy="3555465"/>
          </a:xfrm>
          <a:prstGeom prst="rect">
            <a:avLst/>
          </a:prstGeom>
          <a:noFill/>
          <a:ln>
            <a:noFill/>
          </a:ln>
        </p:spPr>
      </p:pic>
      <p:pic>
        <p:nvPicPr>
          <p:cNvPr id="396" name="Google Shape;396;p32"/>
          <p:cNvPicPr preferRelativeResize="0"/>
          <p:nvPr/>
        </p:nvPicPr>
        <p:blipFill rotWithShape="1">
          <a:blip r:embed="rId4">
            <a:alphaModFix/>
          </a:blip>
          <a:srcRect b="0" l="0" r="0" t="0"/>
          <a:stretch/>
        </p:blipFill>
        <p:spPr>
          <a:xfrm>
            <a:off x="3099074" y="1312930"/>
            <a:ext cx="1783993" cy="3373369"/>
          </a:xfrm>
          <a:prstGeom prst="rect">
            <a:avLst/>
          </a:prstGeom>
          <a:noFill/>
          <a:ln>
            <a:noFill/>
          </a:ln>
        </p:spPr>
      </p:pic>
      <p:pic>
        <p:nvPicPr>
          <p:cNvPr id="397" name="Google Shape;397;p32"/>
          <p:cNvPicPr preferRelativeResize="0"/>
          <p:nvPr/>
        </p:nvPicPr>
        <p:blipFill rotWithShape="1">
          <a:blip r:embed="rId5">
            <a:alphaModFix/>
          </a:blip>
          <a:srcRect b="0" l="0" r="0" t="0"/>
          <a:stretch/>
        </p:blipFill>
        <p:spPr>
          <a:xfrm>
            <a:off x="5816268" y="1456832"/>
            <a:ext cx="2834734" cy="3085565"/>
          </a:xfrm>
          <a:prstGeom prst="rect">
            <a:avLst/>
          </a:prstGeom>
          <a:noFill/>
          <a:ln>
            <a:noFill/>
          </a:ln>
        </p:spPr>
      </p:pic>
      <p:cxnSp>
        <p:nvCxnSpPr>
          <p:cNvPr id="398" name="Google Shape;398;p32"/>
          <p:cNvCxnSpPr/>
          <p:nvPr/>
        </p:nvCxnSpPr>
        <p:spPr>
          <a:xfrm>
            <a:off x="4940824" y="2999614"/>
            <a:ext cx="817685" cy="0"/>
          </a:xfrm>
          <a:prstGeom prst="straightConnector1">
            <a:avLst/>
          </a:prstGeom>
          <a:noFill/>
          <a:ln cap="flat" cmpd="sng" w="76200">
            <a:solidFill>
              <a:srgbClr val="985FF6"/>
            </a:solidFill>
            <a:prstDash val="solid"/>
            <a:round/>
            <a:headEnd len="sm" w="sm" type="none"/>
            <a:tailEnd len="med" w="med" type="triangle"/>
          </a:ln>
        </p:spPr>
      </p:cxnSp>
      <p:cxnSp>
        <p:nvCxnSpPr>
          <p:cNvPr id="399" name="Google Shape;399;p32"/>
          <p:cNvCxnSpPr/>
          <p:nvPr/>
        </p:nvCxnSpPr>
        <p:spPr>
          <a:xfrm>
            <a:off x="2223632" y="2999614"/>
            <a:ext cx="817685" cy="0"/>
          </a:xfrm>
          <a:prstGeom prst="straightConnector1">
            <a:avLst/>
          </a:prstGeom>
          <a:noFill/>
          <a:ln cap="flat" cmpd="sng" w="76200">
            <a:solidFill>
              <a:srgbClr val="985FF6"/>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Media Query en Bootstrap | Onubaweb" id="103" name="Google Shape;103;p4"/>
          <p:cNvPicPr preferRelativeResize="0"/>
          <p:nvPr/>
        </p:nvPicPr>
        <p:blipFill rotWithShape="1">
          <a:blip r:embed="rId3">
            <a:alphaModFix/>
          </a:blip>
          <a:srcRect b="0" l="0" r="0" t="0"/>
          <a:stretch/>
        </p:blipFill>
        <p:spPr>
          <a:xfrm>
            <a:off x="5953124" y="462347"/>
            <a:ext cx="2520950" cy="945356"/>
          </a:xfrm>
          <a:prstGeom prst="rect">
            <a:avLst/>
          </a:prstGeom>
          <a:noFill/>
          <a:ln>
            <a:noFill/>
          </a:ln>
        </p:spPr>
      </p:pic>
      <p:sp>
        <p:nvSpPr>
          <p:cNvPr id="104" name="Google Shape;104;p4"/>
          <p:cNvSpPr/>
          <p:nvPr/>
        </p:nvSpPr>
        <p:spPr>
          <a:xfrm>
            <a:off x="285749" y="462347"/>
            <a:ext cx="5553075" cy="147122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Bootstrap​ incluye un archivo CSS que se añade en los proyectos para tener una serie de </a:t>
            </a:r>
            <a:r>
              <a:rPr b="1" i="0" lang="es-AR" sz="1400" u="none" cap="none" strike="noStrike">
                <a:solidFill>
                  <a:schemeClr val="dk1"/>
                </a:solidFill>
                <a:latin typeface="Montserrat"/>
                <a:ea typeface="Montserrat"/>
                <a:cs typeface="Montserrat"/>
                <a:sym typeface="Montserrat"/>
              </a:rPr>
              <a:t>estilos ya preparados</a:t>
            </a:r>
            <a:r>
              <a:rPr b="0" i="0" lang="es-AR" sz="1400" u="none" cap="none" strike="noStrike">
                <a:solidFill>
                  <a:schemeClr val="dk1"/>
                </a:solidFill>
                <a:latin typeface="Montserrat"/>
                <a:ea typeface="Montserrat"/>
                <a:cs typeface="Montserrat"/>
                <a:sym typeface="Montserrat"/>
              </a:rPr>
              <a:t> para utilizar. Este tipo de librerías CSS suelen incluir estilos para los elementos </a:t>
            </a:r>
            <a:r>
              <a:rPr b="1" i="0" lang="es-AR" sz="1400" u="none" cap="none" strike="noStrike">
                <a:solidFill>
                  <a:schemeClr val="dk1"/>
                </a:solidFill>
                <a:latin typeface="Montserrat"/>
                <a:ea typeface="Montserrat"/>
                <a:cs typeface="Montserrat"/>
                <a:sym typeface="Montserrat"/>
              </a:rPr>
              <a:t>más comunes</a:t>
            </a:r>
            <a:r>
              <a:rPr b="0" i="0" lang="es-AR" sz="1400" u="none" cap="none" strike="noStrike">
                <a:solidFill>
                  <a:schemeClr val="dk1"/>
                </a:solidFill>
                <a:latin typeface="Montserrat"/>
                <a:ea typeface="Montserrat"/>
                <a:cs typeface="Montserrat"/>
                <a:sym typeface="Montserrat"/>
              </a:rPr>
              <a:t> de una página web, como por ejemplo, botones, navbars, etc. Además tiene una serie de estilos para crear columnas fácilmente.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105" name="Google Shape;105;p4"/>
          <p:cNvSpPr/>
          <p:nvPr/>
        </p:nvSpPr>
        <p:spPr>
          <a:xfrm>
            <a:off x="5953124" y="1407703"/>
            <a:ext cx="2520950" cy="90687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Su principal objetivo es permitir la construcción de sitios web responsive para dispositivos móviles.</a:t>
            </a:r>
            <a:endParaRPr b="0" i="0" sz="1400" u="none" cap="none" strike="noStrike">
              <a:solidFill>
                <a:srgbClr val="000000"/>
              </a:solidFill>
              <a:latin typeface="Arial"/>
              <a:ea typeface="Arial"/>
              <a:cs typeface="Arial"/>
              <a:sym typeface="Arial"/>
            </a:endParaRPr>
          </a:p>
        </p:txBody>
      </p:sp>
      <p:sp>
        <p:nvSpPr>
          <p:cNvPr id="106" name="Google Shape;106;p4"/>
          <p:cNvSpPr txBox="1"/>
          <p:nvPr/>
        </p:nvSpPr>
        <p:spPr>
          <a:xfrm>
            <a:off x="171450" y="1861150"/>
            <a:ext cx="5945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Ventajas de usar Bootstrap</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7" name="Google Shape;107;p4"/>
          <p:cNvSpPr/>
          <p:nvPr/>
        </p:nvSpPr>
        <p:spPr>
          <a:xfrm>
            <a:off x="285749" y="2353059"/>
            <a:ext cx="8680904" cy="1995115"/>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Fácil de usar</a:t>
            </a:r>
            <a:r>
              <a:rPr b="0" i="0" lang="es-AR" sz="1400" u="none" cap="none" strike="noStrike">
                <a:solidFill>
                  <a:schemeClr val="dk1"/>
                </a:solidFill>
                <a:latin typeface="Montserrat"/>
                <a:ea typeface="Montserrat"/>
                <a:cs typeface="Montserrat"/>
                <a:sym typeface="Montserrat"/>
              </a:rPr>
              <a:t>: Agregamos las clases de Bootstrap a los elementos HTML y listo.</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60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Responsive</a:t>
            </a:r>
            <a:r>
              <a:rPr b="0" i="0" lang="es-AR" sz="1400" u="none" cap="none" strike="noStrike">
                <a:solidFill>
                  <a:schemeClr val="dk1"/>
                </a:solidFill>
                <a:latin typeface="Montserrat"/>
                <a:ea typeface="Montserrat"/>
                <a:cs typeface="Montserrat"/>
                <a:sym typeface="Montserrat"/>
              </a:rPr>
              <a:t>. Con su sistema de grilla dividida en 12 columnas permite crear páginas Web adaptables a cualquier dispositivo.</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285749" y="3190244"/>
            <a:ext cx="4572000" cy="1892826"/>
          </a:xfrm>
          <a:prstGeom prst="rect">
            <a:avLst/>
          </a:prstGeom>
          <a:noFill/>
          <a:ln>
            <a:noFill/>
          </a:ln>
        </p:spPr>
        <p:txBody>
          <a:bodyPr anchorCtr="0" anchor="t" bIns="45700" lIns="91425" spcFirstLastPara="1" rIns="91425" wrap="square" tIns="45700">
            <a:sp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Personalizable</a:t>
            </a:r>
            <a:r>
              <a:rPr b="0" i="0" lang="es-AR" sz="1400" u="none" cap="none" strike="noStrike">
                <a:solidFill>
                  <a:schemeClr val="dk1"/>
                </a:solidFill>
                <a:latin typeface="Montserrat"/>
                <a:ea typeface="Montserrat"/>
                <a:cs typeface="Montserrat"/>
                <a:sym typeface="Montserrat"/>
              </a:rPr>
              <a:t>: Puedes personalizar su descarga para usar los elementos que necesites o utilizarlo online.</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Gran comunidad</a:t>
            </a:r>
            <a:r>
              <a:rPr b="0" i="0" lang="es-AR" sz="1400" u="none" cap="none" strike="noStrike">
                <a:solidFill>
                  <a:schemeClr val="dk1"/>
                </a:solidFill>
                <a:latin typeface="Montserrat"/>
                <a:ea typeface="Montserrat"/>
                <a:cs typeface="Montserrat"/>
                <a:sym typeface="Montserrat"/>
              </a:rPr>
              <a:t>: Este framework está muy extendido y si tenemos un problema podremos encontrar mucha información en Internet. Tanto en sitios oficiales como en comunidades.</a:t>
            </a:r>
            <a:endParaRPr b="0" i="0" sz="1400" u="none" cap="none" strike="noStrike">
              <a:solidFill>
                <a:schemeClr val="dk1"/>
              </a:solidFill>
              <a:latin typeface="Montserrat"/>
              <a:ea typeface="Montserrat"/>
              <a:cs typeface="Montserrat"/>
              <a:sym typeface="Montserrat"/>
            </a:endParaRPr>
          </a:p>
        </p:txBody>
      </p:sp>
      <p:pic>
        <p:nvPicPr>
          <p:cNvPr id="109" name="Google Shape;109;p4"/>
          <p:cNvPicPr preferRelativeResize="0"/>
          <p:nvPr/>
        </p:nvPicPr>
        <p:blipFill rotWithShape="1">
          <a:blip r:embed="rId4">
            <a:alphaModFix/>
          </a:blip>
          <a:srcRect b="0" l="0" r="0" t="0"/>
          <a:stretch/>
        </p:blipFill>
        <p:spPr>
          <a:xfrm>
            <a:off x="5000758" y="3190244"/>
            <a:ext cx="3822885" cy="1287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377312" y="626458"/>
            <a:ext cx="7474892" cy="334766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¿Cuáles son las novedades de Bootstrap 5?</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Hay numerosos </a:t>
            </a:r>
            <a:r>
              <a:rPr b="1" i="0" lang="es-AR" sz="1400" u="none" cap="none" strike="noStrike">
                <a:solidFill>
                  <a:schemeClr val="dk1"/>
                </a:solidFill>
                <a:latin typeface="Montserrat"/>
                <a:ea typeface="Montserrat"/>
                <a:cs typeface="Montserrat"/>
                <a:sym typeface="Montserrat"/>
              </a:rPr>
              <a:t>cambios</a:t>
            </a:r>
            <a:r>
              <a:rPr b="0" i="0" lang="es-AR" sz="1400" u="none" cap="none" strike="noStrike">
                <a:solidFill>
                  <a:schemeClr val="dk1"/>
                </a:solidFill>
                <a:latin typeface="Montserrat"/>
                <a:ea typeface="Montserrat"/>
                <a:cs typeface="Montserrat"/>
                <a:sym typeface="Montserrat"/>
              </a:rPr>
              <a:t> en la nueva versión de Bootstrap, algunos ya son funcionales en las versiones Alpha y Beta publicadas hasta el momento (marzo de 2021).</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Una de las bibliotecas más utilizadas en el desarrollo web es jQuery. Hasta ahora, Bootstrap ha sido compatible con esta biblioteca, pero ahora, en la versión 5 dejará de usarlo de forma nativa.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En esta nueva versión de Bootstrap se ha optado por no dar compatibilidad a los ya casi extintos navegadores web de Microsoft Internet Explorer 9 y 10. Bootstrap solo será compatible con Microsoft Edge.</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Mejoras en formularios.</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60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Mejoras en el excelente sistema de rejilla de Bootstrap 4. se ha añadido un nuevo breakpoint (xxl)</a:t>
            </a:r>
            <a:endParaRPr b="0" i="0" sz="1400" u="none" cap="none" strike="noStrike">
              <a:solidFill>
                <a:schemeClr val="dk1"/>
              </a:solidFill>
              <a:latin typeface="Montserrat"/>
              <a:ea typeface="Montserrat"/>
              <a:cs typeface="Montserrat"/>
              <a:sym typeface="Montserrat"/>
            </a:endParaRPr>
          </a:p>
        </p:txBody>
      </p:sp>
      <p:sp>
        <p:nvSpPr>
          <p:cNvPr id="115" name="Google Shape;115;p5"/>
          <p:cNvSpPr txBox="1"/>
          <p:nvPr/>
        </p:nvSpPr>
        <p:spPr>
          <a:xfrm>
            <a:off x="377312" y="180375"/>
            <a:ext cx="3127888"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Bootstrap 4 vs 5</a:t>
            </a:r>
            <a:endParaRPr b="0" i="0" sz="2500" u="none" cap="none" strike="noStrike">
              <a:solidFill>
                <a:schemeClr val="accent1"/>
              </a:solidFill>
              <a:latin typeface="Montserrat ExtraBold"/>
              <a:ea typeface="Montserrat ExtraBold"/>
              <a:cs typeface="Montserrat ExtraBold"/>
              <a:sym typeface="Montserrat ExtraBold"/>
            </a:endParaRPr>
          </a:p>
        </p:txBody>
      </p:sp>
      <p:grpSp>
        <p:nvGrpSpPr>
          <p:cNvPr id="116" name="Google Shape;116;p5"/>
          <p:cNvGrpSpPr/>
          <p:nvPr/>
        </p:nvGrpSpPr>
        <p:grpSpPr>
          <a:xfrm>
            <a:off x="7805634" y="829017"/>
            <a:ext cx="1310812" cy="1236796"/>
            <a:chOff x="7522136" y="1222131"/>
            <a:chExt cx="1310812" cy="1236796"/>
          </a:xfrm>
        </p:grpSpPr>
        <p:pic>
          <p:nvPicPr>
            <p:cNvPr descr="Boostrap 4 vs Boostrap 5 :Should you move ? What are the differences?" id="117" name="Google Shape;117;p5"/>
            <p:cNvPicPr preferRelativeResize="0"/>
            <p:nvPr/>
          </p:nvPicPr>
          <p:blipFill rotWithShape="1">
            <a:blip r:embed="rId3">
              <a:alphaModFix/>
            </a:blip>
            <a:srcRect b="0" l="0" r="0" t="17388"/>
            <a:stretch/>
          </p:blipFill>
          <p:spPr>
            <a:xfrm>
              <a:off x="7609849" y="1222131"/>
              <a:ext cx="1135387" cy="994386"/>
            </a:xfrm>
            <a:prstGeom prst="rect">
              <a:avLst/>
            </a:prstGeom>
            <a:noFill/>
            <a:ln>
              <a:noFill/>
            </a:ln>
          </p:spPr>
        </p:pic>
        <p:sp>
          <p:nvSpPr>
            <p:cNvPr id="118" name="Google Shape;118;p5"/>
            <p:cNvSpPr txBox="1"/>
            <p:nvPr/>
          </p:nvSpPr>
          <p:spPr>
            <a:xfrm>
              <a:off x="7522136" y="2123227"/>
              <a:ext cx="1310812" cy="3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Bootstrap 4</a:t>
              </a:r>
              <a:endParaRPr b="0" i="1" sz="1200" u="none" cap="none" strike="noStrike">
                <a:solidFill>
                  <a:schemeClr val="accent1"/>
                </a:solidFill>
                <a:latin typeface="Montserrat"/>
                <a:ea typeface="Montserrat"/>
                <a:cs typeface="Montserrat"/>
                <a:sym typeface="Montserrat"/>
              </a:endParaRPr>
            </a:p>
          </p:txBody>
        </p:sp>
      </p:grpSp>
      <p:grpSp>
        <p:nvGrpSpPr>
          <p:cNvPr id="119" name="Google Shape;119;p5"/>
          <p:cNvGrpSpPr/>
          <p:nvPr/>
        </p:nvGrpSpPr>
        <p:grpSpPr>
          <a:xfrm>
            <a:off x="7805634" y="2852521"/>
            <a:ext cx="1310812" cy="1291379"/>
            <a:chOff x="7798316" y="2945423"/>
            <a:chExt cx="1310812" cy="1291379"/>
          </a:xfrm>
        </p:grpSpPr>
        <p:pic>
          <p:nvPicPr>
            <p:cNvPr descr="Boostrap 4 vs Boostrap 5 :Should you move ? What are the differences?" id="120" name="Google Shape;120;p5"/>
            <p:cNvPicPr preferRelativeResize="0"/>
            <p:nvPr/>
          </p:nvPicPr>
          <p:blipFill rotWithShape="1">
            <a:blip r:embed="rId4">
              <a:alphaModFix/>
            </a:blip>
            <a:srcRect b="0" l="0" r="0" t="15492"/>
            <a:stretch/>
          </p:blipFill>
          <p:spPr>
            <a:xfrm>
              <a:off x="7815690" y="2945423"/>
              <a:ext cx="1276064" cy="1017214"/>
            </a:xfrm>
            <a:prstGeom prst="rect">
              <a:avLst/>
            </a:prstGeom>
            <a:noFill/>
            <a:ln>
              <a:noFill/>
            </a:ln>
          </p:spPr>
        </p:pic>
        <p:sp>
          <p:nvSpPr>
            <p:cNvPr id="121" name="Google Shape;121;p5"/>
            <p:cNvSpPr txBox="1"/>
            <p:nvPr/>
          </p:nvSpPr>
          <p:spPr>
            <a:xfrm>
              <a:off x="7798316" y="3901102"/>
              <a:ext cx="1310812" cy="3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1" lang="es-AR" sz="1200" u="none" cap="none" strike="noStrike">
                  <a:solidFill>
                    <a:schemeClr val="accent1"/>
                  </a:solidFill>
                  <a:latin typeface="Montserrat"/>
                  <a:ea typeface="Montserrat"/>
                  <a:cs typeface="Montserrat"/>
                  <a:sym typeface="Montserrat"/>
                </a:rPr>
                <a:t>Bootstrap 5</a:t>
              </a:r>
              <a:endParaRPr b="0" i="1" sz="1200" u="none" cap="none" strike="noStrike">
                <a:solidFill>
                  <a:schemeClr val="accent1"/>
                </a:solidFill>
                <a:latin typeface="Montserrat"/>
                <a:ea typeface="Montserrat"/>
                <a:cs typeface="Montserrat"/>
                <a:sym typeface="Montserrat"/>
              </a:endParaRPr>
            </a:p>
          </p:txBody>
        </p:sp>
      </p:grpSp>
      <p:sp>
        <p:nvSpPr>
          <p:cNvPr id="122" name="Google Shape;122;p5"/>
          <p:cNvSpPr/>
          <p:nvPr/>
        </p:nvSpPr>
        <p:spPr>
          <a:xfrm>
            <a:off x="377312" y="4071868"/>
            <a:ext cx="8485334" cy="692497"/>
          </a:xfrm>
          <a:prstGeom prst="rect">
            <a:avLst/>
          </a:prstGeom>
          <a:noFill/>
          <a:ln>
            <a:noFill/>
          </a:ln>
        </p:spPr>
        <p:txBody>
          <a:bodyPr anchorCtr="0" anchor="t" bIns="45700" lIns="91425" spcFirstLastPara="1" rIns="91425" wrap="square" tIns="45700">
            <a:spAutoFit/>
          </a:bodyPr>
          <a:lstStyle/>
          <a:p>
            <a:pPr indent="0" lvl="0" marL="114297" marR="0" rtl="0" algn="l">
              <a:lnSpc>
                <a:spcPct val="100000"/>
              </a:lnSpc>
              <a:spcBef>
                <a:spcPts val="0"/>
              </a:spcBef>
              <a:spcAft>
                <a:spcPts val="0"/>
              </a:spcAft>
              <a:buClr>
                <a:srgbClr val="000000"/>
              </a:buClr>
              <a:buSzPts val="1300"/>
              <a:buFont typeface="Arial"/>
              <a:buNone/>
            </a:pPr>
            <a:r>
              <a:rPr b="0" i="1" lang="es-AR" sz="1300" u="none" cap="none" strike="noStrike">
                <a:solidFill>
                  <a:srgbClr val="9D66F9"/>
                </a:solidFill>
                <a:latin typeface="Montserrat"/>
                <a:ea typeface="Montserrat"/>
                <a:cs typeface="Montserrat"/>
                <a:sym typeface="Montserrat"/>
              </a:rPr>
              <a:t>Bootstrap 5 no ha reinventado toda su estructura. Esto concuerda con la intención de sus desarrolladores, que pretendían hacer una transición fácil de la versión 4 a la 5. Los cambios prometen unos procesos de trabajo más simples y un código más ligero y rápido.</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8216864" y="2206091"/>
            <a:ext cx="488352" cy="581152"/>
          </a:xfrm>
          <a:prstGeom prst="downArrow">
            <a:avLst>
              <a:gd fmla="val 50000" name="adj1"/>
              <a:gd fmla="val 50000" name="adj2"/>
            </a:avLst>
          </a:prstGeom>
          <a:gradFill>
            <a:gsLst>
              <a:gs pos="0">
                <a:srgbClr val="E8DEFF"/>
              </a:gs>
              <a:gs pos="50000">
                <a:srgbClr val="563E7C"/>
              </a:gs>
              <a:gs pos="100000">
                <a:srgbClr val="7610F7"/>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243961" y="412329"/>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Instalación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9" name="Google Shape;129;p6"/>
          <p:cNvSpPr txBox="1"/>
          <p:nvPr/>
        </p:nvSpPr>
        <p:spPr>
          <a:xfrm>
            <a:off x="370648" y="887659"/>
            <a:ext cx="8324943" cy="273318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Hay dos maneras de comenzar a usar Bootstrap: </a:t>
            </a:r>
            <a:endParaRPr b="0" i="0" sz="1400" u="none" cap="none" strike="noStrike">
              <a:solidFill>
                <a:srgbClr val="000000"/>
              </a:solidFill>
              <a:latin typeface="Arial"/>
              <a:ea typeface="Arial"/>
              <a:cs typeface="Arial"/>
              <a:sym typeface="Arial"/>
            </a:endParaRPr>
          </a:p>
          <a:p>
            <a:pPr indent="-342900" lvl="0" marL="457197" marR="0" rtl="0" algn="l">
              <a:lnSpc>
                <a:spcPct val="100000"/>
              </a:lnSpc>
              <a:spcBef>
                <a:spcPts val="300"/>
              </a:spcBef>
              <a:spcAft>
                <a:spcPts val="0"/>
              </a:spcAft>
              <a:buClr>
                <a:schemeClr val="dk1"/>
              </a:buClr>
              <a:buSzPts val="1400"/>
              <a:buFont typeface="Arial"/>
              <a:buAutoNum type="arabicPeriod"/>
            </a:pPr>
            <a:r>
              <a:rPr b="0" i="0" lang="es-AR" sz="1400" u="none" cap="none" strike="noStrike">
                <a:solidFill>
                  <a:schemeClr val="dk1"/>
                </a:solidFill>
                <a:latin typeface="Montserrat"/>
                <a:ea typeface="Montserrat"/>
                <a:cs typeface="Montserrat"/>
                <a:sym typeface="Montserrat"/>
              </a:rPr>
              <a:t>Descargarlo desde:</a:t>
            </a:r>
            <a:endParaRPr b="0" i="0" sz="1400" u="none" cap="none" strike="noStrike">
              <a:solidFill>
                <a:srgbClr val="000000"/>
              </a:solidFill>
              <a:latin typeface="Arial"/>
              <a:ea typeface="Arial"/>
              <a:cs typeface="Arial"/>
              <a:sym typeface="Arial"/>
            </a:endParaRPr>
          </a:p>
          <a:p>
            <a:pPr indent="-285750" lvl="0" marL="720725" marR="0" rtl="0" algn="l">
              <a:lnSpc>
                <a:spcPct val="100000"/>
              </a:lnSpc>
              <a:spcBef>
                <a:spcPts val="300"/>
              </a:spcBef>
              <a:spcAft>
                <a:spcPts val="0"/>
              </a:spcAft>
              <a:buClr>
                <a:schemeClr val="dk1"/>
              </a:buClr>
              <a:buSzPts val="1400"/>
              <a:buFont typeface="Arial"/>
              <a:buChar char="•"/>
            </a:pP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https://getbootstrap.com/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285750" lvl="0" marL="720725" marR="0" rtl="0" algn="l">
              <a:lnSpc>
                <a:spcPct val="100000"/>
              </a:lnSpc>
              <a:spcBef>
                <a:spcPts val="300"/>
              </a:spcBef>
              <a:spcAft>
                <a:spcPts val="0"/>
              </a:spcAft>
              <a:buClr>
                <a:schemeClr val="dk1"/>
              </a:buClr>
              <a:buSzPts val="1400"/>
              <a:buFont typeface="Arial"/>
              <a:buChar char="•"/>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https://getbootstrap.com/docs/5.1/getting-started/download/</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285750" lvl="0" marL="720725" marR="0" rtl="0" algn="l">
              <a:lnSpc>
                <a:spcPct val="100000"/>
              </a:lnSpc>
              <a:spcBef>
                <a:spcPts val="300"/>
              </a:spcBef>
              <a:spcAft>
                <a:spcPts val="0"/>
              </a:spcAft>
              <a:buClr>
                <a:schemeClr val="dk1"/>
              </a:buClr>
              <a:buSzPts val="1400"/>
              <a:buFont typeface="Arial"/>
              <a:buChar char="•"/>
            </a:pP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https://getbootstrap.com/docs/5.1/examples/starter-template/</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434975" marR="0" rtl="0" algn="l">
              <a:lnSpc>
                <a:spcPct val="100000"/>
              </a:lnSpc>
              <a:spcBef>
                <a:spcPts val="3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este caso los archivos deberán estar en la misma carpeta del proyecto y referenciados como hacemos siempre. Este modo permite trabajar sin conexión.</a:t>
            </a:r>
            <a:endParaRPr b="0" i="0" sz="1400" u="none" cap="none" strike="noStrike">
              <a:solidFill>
                <a:schemeClr val="dk1"/>
              </a:solidFill>
              <a:latin typeface="Montserrat"/>
              <a:ea typeface="Montserrat"/>
              <a:cs typeface="Montserrat"/>
              <a:sym typeface="Montserrat"/>
            </a:endParaRPr>
          </a:p>
          <a:p>
            <a:pPr indent="-254000" lvl="0" marL="457197" marR="0" rtl="0" algn="l">
              <a:lnSpc>
                <a:spcPct val="100000"/>
              </a:lnSpc>
              <a:spcBef>
                <a:spcPts val="3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254000" lvl="0" marL="457197" marR="0" rtl="0" algn="l">
              <a:lnSpc>
                <a:spcPct val="100000"/>
              </a:lnSpc>
              <a:spcBef>
                <a:spcPts val="300"/>
              </a:spcBef>
              <a:spcAft>
                <a:spcPts val="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a:p>
            <a:pPr indent="-342900" lvl="0" marL="457197" marR="0" rtl="0" algn="l">
              <a:lnSpc>
                <a:spcPct val="100000"/>
              </a:lnSpc>
              <a:spcBef>
                <a:spcPts val="300"/>
              </a:spcBef>
              <a:spcAft>
                <a:spcPts val="300"/>
              </a:spcAft>
              <a:buClr>
                <a:schemeClr val="dk1"/>
              </a:buClr>
              <a:buSzPts val="1400"/>
              <a:buFont typeface="Arial"/>
              <a:buAutoNum type="arabicPeriod" startAt="2"/>
            </a:pPr>
            <a:r>
              <a:rPr b="0" i="0" lang="es-AR" sz="1400" u="none" cap="none" strike="noStrike">
                <a:solidFill>
                  <a:schemeClr val="dk1"/>
                </a:solidFill>
                <a:latin typeface="Montserrat"/>
                <a:ea typeface="Montserrat"/>
                <a:cs typeface="Montserrat"/>
                <a:sym typeface="Montserrat"/>
              </a:rPr>
              <a:t>Incluir </a:t>
            </a:r>
            <a:r>
              <a:rPr b="1" i="0" lang="es-AR" sz="1400" u="none" cap="none" strike="noStrike">
                <a:solidFill>
                  <a:schemeClr val="dk1"/>
                </a:solidFill>
                <a:latin typeface="Montserrat"/>
                <a:ea typeface="Montserrat"/>
                <a:cs typeface="Montserrat"/>
                <a:sym typeface="Montserrat"/>
              </a:rPr>
              <a:t>BootstrapCDN</a:t>
            </a:r>
            <a:r>
              <a:rPr b="0" i="0" lang="es-AR" sz="1400" u="none" cap="none" strike="noStrike">
                <a:solidFill>
                  <a:schemeClr val="dk1"/>
                </a:solidFill>
                <a:latin typeface="Montserrat"/>
                <a:ea typeface="Montserrat"/>
                <a:cs typeface="Montserrat"/>
                <a:sym typeface="Montserrat"/>
              </a:rPr>
              <a:t> (Content Delivery Network) en el </a:t>
            </a:r>
            <a:r>
              <a:rPr b="1" i="1" lang="es-AR" sz="1400" u="none" cap="none" strike="noStrike">
                <a:solidFill>
                  <a:schemeClr val="dk1"/>
                </a:solidFill>
                <a:latin typeface="Montserrat"/>
                <a:ea typeface="Montserrat"/>
                <a:cs typeface="Montserrat"/>
                <a:sym typeface="Montserrat"/>
              </a:rPr>
              <a:t>head</a:t>
            </a:r>
            <a:r>
              <a:rPr b="0" i="0" lang="es-AR" sz="1400" u="none" cap="none" strike="noStrike">
                <a:solidFill>
                  <a:schemeClr val="dk1"/>
                </a:solidFill>
                <a:latin typeface="Montserrat"/>
                <a:ea typeface="Montserrat"/>
                <a:cs typeface="Montserrat"/>
                <a:sym typeface="Montserrat"/>
              </a:rPr>
              <a:t>.</a:t>
            </a:r>
            <a:r>
              <a:rPr b="1" i="0" lang="es-AR" sz="1400" u="none" cap="none" strike="noStrike">
                <a:solidFill>
                  <a:schemeClr val="dk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El problema es que mi sitio va a estar comunicándose permanentemente con el sitio Web de Bootstrap, trayendo de allá los estilos.</a:t>
            </a:r>
            <a:endParaRPr b="0" i="0" sz="1400" u="none" cap="none" strike="noStrike">
              <a:solidFill>
                <a:srgbClr val="000000"/>
              </a:solidFill>
              <a:latin typeface="Arial"/>
              <a:ea typeface="Arial"/>
              <a:cs typeface="Arial"/>
              <a:sym typeface="Arial"/>
            </a:endParaRPr>
          </a:p>
        </p:txBody>
      </p:sp>
      <p:sp>
        <p:nvSpPr>
          <p:cNvPr id="130" name="Google Shape;130;p6"/>
          <p:cNvSpPr txBox="1"/>
          <p:nvPr/>
        </p:nvSpPr>
        <p:spPr>
          <a:xfrm>
            <a:off x="687225" y="4589865"/>
            <a:ext cx="7034618" cy="36679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Más info sobre CDN:</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https://www.hostinger.com.ar/tutoriales/que-es-cdn</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131" name="Google Shape;131;p6"/>
          <p:cNvSpPr/>
          <p:nvPr/>
        </p:nvSpPr>
        <p:spPr>
          <a:xfrm>
            <a:off x="5735554" y="804358"/>
            <a:ext cx="2960037" cy="768841"/>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Montserrat"/>
              <a:buNone/>
            </a:pPr>
            <a:r>
              <a:rPr b="0" i="1" lang="es-AR" sz="1100" u="none" cap="none" strike="noStrike">
                <a:solidFill>
                  <a:srgbClr val="9D66F9"/>
                </a:solidFill>
                <a:latin typeface="Montserrat"/>
                <a:ea typeface="Montserrat"/>
                <a:cs typeface="Montserrat"/>
                <a:sym typeface="Montserrat"/>
              </a:rPr>
              <a:t>Como buena práctica, las versiones </a:t>
            </a:r>
            <a:r>
              <a:rPr b="1" i="1" lang="es-AR" sz="1100" u="none" cap="none" strike="noStrike">
                <a:solidFill>
                  <a:srgbClr val="9D66F9"/>
                </a:solidFill>
                <a:latin typeface="Montserrat"/>
                <a:ea typeface="Montserrat"/>
                <a:cs typeface="Montserrat"/>
                <a:sym typeface="Montserrat"/>
              </a:rPr>
              <a:t>alfa</a:t>
            </a:r>
            <a:r>
              <a:rPr b="0" i="1" lang="es-AR" sz="1100" u="none" cap="none" strike="noStrike">
                <a:solidFill>
                  <a:srgbClr val="9D66F9"/>
                </a:solidFill>
                <a:latin typeface="Montserrat"/>
                <a:ea typeface="Montserrat"/>
                <a:cs typeface="Montserrat"/>
                <a:sym typeface="Montserrat"/>
              </a:rPr>
              <a:t> y </a:t>
            </a:r>
            <a:r>
              <a:rPr b="1" i="1" lang="es-AR" sz="1100" u="none" cap="none" strike="noStrike">
                <a:solidFill>
                  <a:srgbClr val="9D66F9"/>
                </a:solidFill>
                <a:latin typeface="Montserrat"/>
                <a:ea typeface="Montserrat"/>
                <a:cs typeface="Montserrat"/>
                <a:sym typeface="Montserrat"/>
              </a:rPr>
              <a:t>beta</a:t>
            </a:r>
            <a:r>
              <a:rPr b="0" i="1" lang="es-AR" sz="1100" u="none" cap="none" strike="noStrike">
                <a:solidFill>
                  <a:srgbClr val="9D66F9"/>
                </a:solidFill>
                <a:latin typeface="Montserrat"/>
                <a:ea typeface="Montserrat"/>
                <a:cs typeface="Montserrat"/>
                <a:sym typeface="Montserrat"/>
              </a:rPr>
              <a:t> no se suelen usar en sitios productivos. Siempre se trabaja con la última versión </a:t>
            </a:r>
            <a:r>
              <a:rPr b="1" i="1" lang="es-AR" sz="1100" u="none" cap="none" strike="noStrike">
                <a:solidFill>
                  <a:srgbClr val="9D66F9"/>
                </a:solidFill>
                <a:latin typeface="Montserrat"/>
                <a:ea typeface="Montserrat"/>
                <a:cs typeface="Montserrat"/>
                <a:sym typeface="Montserrat"/>
              </a:rPr>
              <a:t>estable</a:t>
            </a:r>
            <a:r>
              <a:rPr b="0" i="1" lang="es-AR" sz="1100" u="none" cap="none" strike="noStrike">
                <a:solidFill>
                  <a:srgbClr val="9D66F9"/>
                </a:solidFill>
                <a:latin typeface="Montserrat"/>
                <a:ea typeface="Montserrat"/>
                <a:cs typeface="Montserrat"/>
                <a:sym typeface="Montserrat"/>
              </a:rPr>
              <a:t> a la fecha. </a:t>
            </a:r>
            <a:endParaRPr b="0" i="1" sz="1100" u="none" cap="none" strike="noStrike">
              <a:solidFill>
                <a:srgbClr val="9D66F9"/>
              </a:solidFill>
              <a:latin typeface="Montserrat"/>
              <a:ea typeface="Montserrat"/>
              <a:cs typeface="Montserrat"/>
              <a:sym typeface="Montserrat"/>
            </a:endParaRPr>
          </a:p>
        </p:txBody>
      </p:sp>
      <p:sp>
        <p:nvSpPr>
          <p:cNvPr id="132" name="Google Shape;132;p6"/>
          <p:cNvSpPr/>
          <p:nvPr/>
        </p:nvSpPr>
        <p:spPr>
          <a:xfrm>
            <a:off x="2400300" y="2693769"/>
            <a:ext cx="4640179"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link</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rel</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"stylesheet"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href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"css/bootstrap.min.css"</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src</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"js/bootstrap.min.js"</a:t>
            </a:r>
            <a:r>
              <a:rPr b="0" i="0" lang="es-AR" sz="1200" u="none" cap="none" strike="noStrike">
                <a:solidFill>
                  <a:srgbClr val="D5CED9"/>
                </a:solidFill>
                <a:latin typeface="Consolas"/>
                <a:ea typeface="Consolas"/>
                <a:cs typeface="Consolas"/>
                <a:sym typeface="Consolas"/>
              </a:rPr>
              <a:t>&gt;&lt;/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832366" y="3941000"/>
            <a:ext cx="8067676" cy="64633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link</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href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"https://cdn.jsdelivr.net/npm/bootstrap@5.1.1/dist/css/bootstrap.min.css"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rel</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"stylesheet"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integrity</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"sha384-F3w7mX95PdgyTmZZMECAngseQB83DfGTowi0iMjiWaeVhAn4FJkqJByhZMI3AhiU"</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crossorigin</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"anonymous"</a:t>
            </a:r>
            <a:r>
              <a:rPr b="0" i="0" lang="es-AR"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243961" y="27238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Class Container</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9" name="Google Shape;139;p7"/>
          <p:cNvSpPr txBox="1"/>
          <p:nvPr/>
        </p:nvSpPr>
        <p:spPr>
          <a:xfrm>
            <a:off x="92197" y="747715"/>
            <a:ext cx="8642227" cy="135039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Los contenedores sirven para crear una </a:t>
            </a:r>
            <a:r>
              <a:rPr b="1" i="0" lang="es-AR" sz="1400" u="none" cap="none" strike="noStrike">
                <a:solidFill>
                  <a:schemeClr val="dk1"/>
                </a:solidFill>
                <a:latin typeface="Montserrat"/>
                <a:ea typeface="Montserrat"/>
                <a:cs typeface="Montserrat"/>
                <a:sym typeface="Montserrat"/>
              </a:rPr>
              <a:t>“caja” o “contenedor”</a:t>
            </a:r>
            <a:r>
              <a:rPr b="0" i="0" lang="es-AR" sz="1400" u="none" cap="none" strike="noStrike">
                <a:solidFill>
                  <a:schemeClr val="dk1"/>
                </a:solidFill>
                <a:latin typeface="Montserrat"/>
                <a:ea typeface="Montserrat"/>
                <a:cs typeface="Montserrat"/>
                <a:sym typeface="Montserrat"/>
              </a:rPr>
              <a:t> dentro de la que va el contenido de una página web.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Cuando le aplicas a un elemento HTML la clase ​container​ lo que ocurre es que a ese elemento se le aplica un ​</a:t>
            </a:r>
            <a:r>
              <a:rPr b="1" i="0" lang="es-AR" sz="1400" u="none" cap="none" strike="noStrike">
                <a:solidFill>
                  <a:schemeClr val="dk1"/>
                </a:solidFill>
                <a:latin typeface="Montserrat"/>
                <a:ea typeface="Montserrat"/>
                <a:cs typeface="Montserrat"/>
                <a:sym typeface="Montserrat"/>
              </a:rPr>
              <a:t>ancho​ y un ​padding​ determinado</a:t>
            </a:r>
            <a:r>
              <a:rPr b="0" i="0" lang="es-AR" sz="1400" u="none" cap="none" strike="noStrike">
                <a:solidFill>
                  <a:schemeClr val="dk1"/>
                </a:solidFill>
                <a:latin typeface="Montserrat"/>
                <a:ea typeface="Montserrat"/>
                <a:cs typeface="Montserrat"/>
                <a:sym typeface="Montserrat"/>
              </a:rPr>
              <a:t> y además se coloca en el centro ​de la página web. </a:t>
            </a:r>
            <a:endParaRPr b="0" i="0" sz="1400" u="none" cap="none" strike="noStrike">
              <a:solidFill>
                <a:srgbClr val="000000"/>
              </a:solidFill>
              <a:latin typeface="Arial"/>
              <a:ea typeface="Arial"/>
              <a:cs typeface="Arial"/>
              <a:sym typeface="Arial"/>
            </a:endParaRPr>
          </a:p>
        </p:txBody>
      </p:sp>
      <p:sp>
        <p:nvSpPr>
          <p:cNvPr id="140" name="Google Shape;140;p7"/>
          <p:cNvSpPr txBox="1"/>
          <p:nvPr/>
        </p:nvSpPr>
        <p:spPr>
          <a:xfrm>
            <a:off x="645856" y="4666228"/>
            <a:ext cx="7852289" cy="294782"/>
          </a:xfrm>
          <a:prstGeom prst="rect">
            <a:avLst/>
          </a:prstGeom>
          <a:noFill/>
          <a:ln>
            <a:noFill/>
          </a:ln>
        </p:spPr>
        <p:txBody>
          <a:bodyPr anchorCtr="0" anchor="t" bIns="91425" lIns="91425" spcFirstLastPara="1" rIns="91425" wrap="square" tIns="91425">
            <a:noAutofit/>
          </a:bodyPr>
          <a:lstStyle/>
          <a:p>
            <a:pPr indent="0" lvl="0" marL="114297" marR="0" rtl="0" algn="r">
              <a:lnSpc>
                <a:spcPct val="100000"/>
              </a:lnSpc>
              <a:spcBef>
                <a:spcPts val="0"/>
              </a:spcBef>
              <a:spcAft>
                <a:spcPts val="60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Ver ejemplos:</a:t>
            </a:r>
            <a:r>
              <a:rPr b="0" i="1" lang="es-AR" sz="1200" u="none" cap="none" strike="noStrike">
                <a:solidFill>
                  <a:srgbClr val="9D66F9"/>
                </a:solidFill>
                <a:latin typeface="Montserrat"/>
                <a:ea typeface="Montserrat"/>
                <a:cs typeface="Montserrat"/>
                <a:sym typeface="Montserrat"/>
              </a:rPr>
              <a:t> container.html, container-2.html y container-tipos.html</a:t>
            </a:r>
            <a:endParaRPr b="0" i="0" sz="1400" u="none" cap="none" strike="noStrike">
              <a:solidFill>
                <a:srgbClr val="000000"/>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7207890" y="2275656"/>
            <a:ext cx="1526534" cy="2258918"/>
          </a:xfrm>
          <a:prstGeom prst="rect">
            <a:avLst/>
          </a:prstGeom>
          <a:noFill/>
          <a:ln>
            <a:noFill/>
          </a:ln>
        </p:spPr>
      </p:pic>
      <p:sp>
        <p:nvSpPr>
          <p:cNvPr id="142" name="Google Shape;142;p7"/>
          <p:cNvSpPr txBox="1"/>
          <p:nvPr/>
        </p:nvSpPr>
        <p:spPr>
          <a:xfrm>
            <a:off x="92198" y="2054716"/>
            <a:ext cx="7184902" cy="234445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Bootstrap viene con tres contenedores diferentes: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.container (contenedor común)</a:t>
            </a:r>
            <a:r>
              <a:rPr b="0" i="0" lang="es-AR" sz="1200" u="none" cap="none" strike="noStrike">
                <a:solidFill>
                  <a:schemeClr val="dk1"/>
                </a:solidFill>
                <a:latin typeface="Montserrat"/>
                <a:ea typeface="Montserrat"/>
                <a:cs typeface="Montserrat"/>
                <a:sym typeface="Montserrat"/>
              </a:rPr>
              <a:t>, que establece un ancho máximo o ​max-width para determinados tamaños de pantalla ​en todos los breakpoints responsive. Es </a:t>
            </a:r>
            <a:r>
              <a:rPr b="1" i="0" lang="es-AR" sz="1200" u="none" cap="none" strike="noStrike">
                <a:solidFill>
                  <a:schemeClr val="dk1"/>
                </a:solidFill>
                <a:latin typeface="Montserrat"/>
                <a:ea typeface="Montserrat"/>
                <a:cs typeface="Montserrat"/>
                <a:sym typeface="Montserrat"/>
              </a:rPr>
              <a:t>sensible al dispositivo</a:t>
            </a:r>
            <a:r>
              <a:rPr b="0" i="0" lang="es-AR" sz="1200" u="none" cap="none" strike="noStrike">
                <a:solidFill>
                  <a:schemeClr val="dk1"/>
                </a:solidFill>
                <a:latin typeface="Montserrat"/>
                <a:ea typeface="Montserrat"/>
                <a:cs typeface="Montserrat"/>
                <a:sym typeface="Montserrat"/>
              </a:rPr>
              <a:t> que utilicemos. Va a tener un ancho determinado en función del ancho de viewport, a veces va a ser el 100% y a veces no, va a depender del ancho de viewport.</a:t>
            </a:r>
            <a:endParaRPr b="0" i="0" sz="12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.container-fluid</a:t>
            </a:r>
            <a:r>
              <a:rPr b="0" i="0" lang="es-AR" sz="1200" u="none" cap="none" strike="noStrike">
                <a:solidFill>
                  <a:schemeClr val="dk1"/>
                </a:solidFill>
                <a:latin typeface="Montserrat"/>
                <a:ea typeface="Montserrat"/>
                <a:cs typeface="Montserrat"/>
                <a:sym typeface="Montserrat"/>
              </a:rPr>
              <a:t>, que establece un ​width: 100%​ de viewport en todos los breakpoints. Para cualquier ancho de dispositivo </a:t>
            </a:r>
            <a:r>
              <a:rPr b="1" i="0" lang="es-AR" sz="1200" u="none" cap="none" strike="noStrike">
                <a:solidFill>
                  <a:schemeClr val="dk1"/>
                </a:solidFill>
                <a:latin typeface="Montserrat"/>
                <a:ea typeface="Montserrat"/>
                <a:cs typeface="Montserrat"/>
                <a:sym typeface="Montserrat"/>
              </a:rPr>
              <a:t>siempre</a:t>
            </a:r>
            <a:r>
              <a:rPr b="0" i="0" lang="es-AR" sz="1200" u="none" cap="none" strike="noStrike">
                <a:solidFill>
                  <a:schemeClr val="dk1"/>
                </a:solidFill>
                <a:latin typeface="Montserrat"/>
                <a:ea typeface="Montserrat"/>
                <a:cs typeface="Montserrat"/>
                <a:sym typeface="Montserrat"/>
              </a:rPr>
              <a:t> va a ocupar el 100% de la pantalla.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60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.container- {breakpoint}</a:t>
            </a:r>
            <a:r>
              <a:rPr b="0" i="0" lang="es-AR" sz="1200" u="none" cap="none" strike="noStrike">
                <a:solidFill>
                  <a:schemeClr val="dk1"/>
                </a:solidFill>
                <a:latin typeface="Montserrat"/>
                <a:ea typeface="Montserrat"/>
                <a:cs typeface="Montserrat"/>
                <a:sym typeface="Montserrat"/>
              </a:rPr>
              <a:t> es similar al fluido, pero vamos a poder lograr que algo que son 3 columnas sean 3 columnas en 2 filas, como si fuera un “</a:t>
            </a:r>
            <a:r>
              <a:rPr b="0" i="1" lang="es-AR" sz="1200" u="none" cap="none" strike="noStrike">
                <a:solidFill>
                  <a:schemeClr val="dk1"/>
                </a:solidFill>
                <a:latin typeface="Montserrat"/>
                <a:ea typeface="Montserrat"/>
                <a:cs typeface="Montserrat"/>
                <a:sym typeface="Montserrat"/>
              </a:rPr>
              <a:t>salto de página en Word</a:t>
            </a:r>
            <a:r>
              <a:rPr b="0" i="0" lang="es-AR" sz="1200" u="none" cap="none" strike="noStrike">
                <a:solidFill>
                  <a:schemeClr val="dk1"/>
                </a:solidFill>
                <a:latin typeface="Montserrat"/>
                <a:ea typeface="Montserrat"/>
                <a:cs typeface="Montserrat"/>
                <a:sym typeface="Montserrat"/>
              </a:rPr>
              <a:t>” (breakpoint). También tiene un ancho de 100% hasta el breakpoint definido.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Class Container (v. 5)</a:t>
            </a:r>
            <a:endParaRPr b="0" i="0" sz="2500" u="none" cap="none" strike="noStrike">
              <a:solidFill>
                <a:schemeClr val="accent1"/>
              </a:solidFill>
              <a:latin typeface="Montserrat ExtraBold"/>
              <a:ea typeface="Montserrat ExtraBold"/>
              <a:cs typeface="Montserrat ExtraBold"/>
              <a:sym typeface="Montserrat ExtraBold"/>
            </a:endParaRPr>
          </a:p>
        </p:txBody>
      </p:sp>
      <p:pic>
        <p:nvPicPr>
          <p:cNvPr id="148" name="Google Shape;148;p8"/>
          <p:cNvPicPr preferRelativeResize="0"/>
          <p:nvPr/>
        </p:nvPicPr>
        <p:blipFill rotWithShape="1">
          <a:blip r:embed="rId3">
            <a:alphaModFix/>
          </a:blip>
          <a:srcRect b="0" l="0" r="0" t="0"/>
          <a:stretch/>
        </p:blipFill>
        <p:spPr>
          <a:xfrm>
            <a:off x="513411" y="1313729"/>
            <a:ext cx="8386631" cy="3287033"/>
          </a:xfrm>
          <a:prstGeom prst="rect">
            <a:avLst/>
          </a:prstGeom>
          <a:noFill/>
          <a:ln>
            <a:noFill/>
          </a:ln>
        </p:spPr>
      </p:pic>
      <p:sp>
        <p:nvSpPr>
          <p:cNvPr id="149" name="Google Shape;149;p8"/>
          <p:cNvSpPr/>
          <p:nvPr/>
        </p:nvSpPr>
        <p:spPr>
          <a:xfrm rot="-5400000">
            <a:off x="5363767" y="-2133143"/>
            <a:ext cx="191103" cy="6630807"/>
          </a:xfrm>
          <a:prstGeom prst="rightBrace">
            <a:avLst>
              <a:gd fmla="val 8333" name="adj1"/>
              <a:gd fmla="val 50000" name="adj2"/>
            </a:avLst>
          </a:prstGeom>
          <a:noFill/>
          <a:ln cap="flat" cmpd="sng" w="2857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0" name="Google Shape;150;p8"/>
          <p:cNvSpPr txBox="1"/>
          <p:nvPr/>
        </p:nvSpPr>
        <p:spPr>
          <a:xfrm>
            <a:off x="4559071" y="755077"/>
            <a:ext cx="180049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Tamaño de pantalla</a:t>
            </a:r>
            <a:endParaRPr b="0" i="1" sz="1200" u="none" cap="none" strike="noStrike">
              <a:solidFill>
                <a:srgbClr val="9D66F9"/>
              </a:solidFill>
              <a:latin typeface="Montserrat"/>
              <a:ea typeface="Montserrat"/>
              <a:cs typeface="Montserrat"/>
              <a:sym typeface="Montserrat"/>
            </a:endParaRPr>
          </a:p>
        </p:txBody>
      </p:sp>
      <p:sp>
        <p:nvSpPr>
          <p:cNvPr id="151" name="Google Shape;151;p8"/>
          <p:cNvSpPr/>
          <p:nvPr/>
        </p:nvSpPr>
        <p:spPr>
          <a:xfrm rot="10800000">
            <a:off x="350711" y="1819287"/>
            <a:ext cx="255955" cy="2647203"/>
          </a:xfrm>
          <a:prstGeom prst="rightBrace">
            <a:avLst>
              <a:gd fmla="val 8333" name="adj1"/>
              <a:gd fmla="val 50000" name="adj2"/>
            </a:avLst>
          </a:prstGeom>
          <a:noFill/>
          <a:ln cap="flat" cmpd="sng" w="28575">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2" name="Google Shape;152;p8"/>
          <p:cNvSpPr txBox="1"/>
          <p:nvPr/>
        </p:nvSpPr>
        <p:spPr>
          <a:xfrm rot="-5400000">
            <a:off x="-114627" y="3015479"/>
            <a:ext cx="66877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clases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BOOTSTRAP | Grid</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158" name="Google Shape;158;p9"/>
          <p:cNvSpPr txBox="1"/>
          <p:nvPr/>
        </p:nvSpPr>
        <p:spPr>
          <a:xfrm>
            <a:off x="370649" y="1033466"/>
            <a:ext cx="1607620" cy="34692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ELEMENTOS</a:t>
            </a:r>
            <a:endParaRPr b="0" i="1" sz="1400" u="none" cap="none" strike="noStrike">
              <a:solidFill>
                <a:schemeClr val="dk1"/>
              </a:solidFill>
              <a:latin typeface="Montserrat"/>
              <a:ea typeface="Montserrat"/>
              <a:cs typeface="Montserrat"/>
              <a:sym typeface="Montserrat"/>
            </a:endParaRPr>
          </a:p>
        </p:txBody>
      </p:sp>
      <p:sp>
        <p:nvSpPr>
          <p:cNvPr id="159" name="Google Shape;159;p9"/>
          <p:cNvSpPr txBox="1"/>
          <p:nvPr/>
        </p:nvSpPr>
        <p:spPr>
          <a:xfrm>
            <a:off x="370649" y="1380392"/>
            <a:ext cx="2530813" cy="133831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container</a:t>
            </a:r>
            <a:r>
              <a:rPr b="0" i="0" lang="es-AR" sz="1400" u="none" cap="none" strike="noStrike">
                <a:solidFill>
                  <a:schemeClr val="dk1"/>
                </a:solidFill>
                <a:latin typeface="Montserrat"/>
                <a:ea typeface="Montserrat"/>
                <a:cs typeface="Montserrat"/>
                <a:sym typeface="Montserrat"/>
              </a:rPr>
              <a:t>: Delimita un ancho máximo de  acuerdo al tamaño de la pantalla.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row</a:t>
            </a:r>
            <a:r>
              <a:rPr b="0" i="0" lang="es-AR" sz="1400" u="none" cap="none" strike="noStrike">
                <a:solidFill>
                  <a:schemeClr val="dk1"/>
                </a:solidFill>
                <a:latin typeface="Montserrat"/>
                <a:ea typeface="Montserrat"/>
                <a:cs typeface="Montserrat"/>
                <a:sym typeface="Montserrat"/>
              </a:rPr>
              <a:t>: Grupo horizontal  de columnas.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col</a:t>
            </a:r>
            <a:r>
              <a:rPr b="0" i="0" lang="es-AR" sz="1400" u="none" cap="none" strike="noStrike">
                <a:solidFill>
                  <a:schemeClr val="dk1"/>
                </a:solidFill>
                <a:latin typeface="Montserrat"/>
                <a:ea typeface="Montserrat"/>
                <a:cs typeface="Montserrat"/>
                <a:sym typeface="Montserrat"/>
              </a:rPr>
              <a:t>: Contenedores de  contenido. Se disponen 12 por ﬁla.</a:t>
            </a:r>
            <a:endParaRPr b="0" i="0" sz="1400" u="none" cap="none" strike="noStrike">
              <a:solidFill>
                <a:schemeClr val="dk1"/>
              </a:solidFill>
              <a:latin typeface="Montserrat"/>
              <a:ea typeface="Montserrat"/>
              <a:cs typeface="Montserrat"/>
              <a:sym typeface="Montserrat"/>
            </a:endParaRPr>
          </a:p>
        </p:txBody>
      </p:sp>
      <p:sp>
        <p:nvSpPr>
          <p:cNvPr id="160" name="Google Shape;160;p9"/>
          <p:cNvSpPr/>
          <p:nvPr/>
        </p:nvSpPr>
        <p:spPr>
          <a:xfrm>
            <a:off x="2979039" y="1130835"/>
            <a:ext cx="5620459" cy="36811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