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5143500" cx="9144000"/>
  <p:notesSz cx="6858000" cy="9144000"/>
  <p:embeddedFontLst>
    <p:embeddedFont>
      <p:font typeface="Montserrat SemiBold"/>
      <p:regular r:id="rId50"/>
      <p:bold r:id="rId51"/>
      <p:italic r:id="rId52"/>
      <p:boldItalic r:id="rId53"/>
    </p:embeddedFont>
    <p:embeddedFont>
      <p:font typeface="Montserrat"/>
      <p:regular r:id="rId54"/>
      <p:bold r:id="rId55"/>
      <p:italic r:id="rId56"/>
      <p:boldItalic r:id="rId57"/>
    </p:embeddedFont>
    <p:embeddedFont>
      <p:font typeface="Lato"/>
      <p:regular r:id="rId58"/>
      <p:bold r:id="rId59"/>
      <p:italic r:id="rId60"/>
      <p:boldItalic r:id="rId61"/>
    </p:embeddedFont>
    <p:embeddedFont>
      <p:font typeface="Montserrat ExtraBold"/>
      <p:bold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64" roundtripDataSignature="AMtx7mjEA9Z69jkkPUUKIQ1IoNLN1gKJu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amiro Escalante Leiv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3D93ED-D721-48BC-B2B7-4F166B06A0AB}">
  <a:tblStyle styleId="{393D93ED-D721-48BC-B2B7-4F166B06A0AB}"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3FE91A8-6091-4D80-B95A-4F539024768A}"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B75EFCBA-AB22-4EDF-9D57-33F8ED160260}" styleName="Table_2">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MontserratExtraBold-bold.fntdata"/><Relationship Id="rId61" Type="http://schemas.openxmlformats.org/officeDocument/2006/relationships/font" Target="fonts/Lato-boldItalic.fntdata"/><Relationship Id="rId20" Type="http://schemas.openxmlformats.org/officeDocument/2006/relationships/slide" Target="slides/slide13.xml"/><Relationship Id="rId64" Type="http://customschemas.google.com/relationships/presentationmetadata" Target="metadata"/><Relationship Id="rId63" Type="http://schemas.openxmlformats.org/officeDocument/2006/relationships/font" Target="fonts/MontserratExtraBold-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Lato-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ontserratSemiBold-bold.fntdata"/><Relationship Id="rId50" Type="http://schemas.openxmlformats.org/officeDocument/2006/relationships/font" Target="fonts/MontserratSemiBold-regular.fntdata"/><Relationship Id="rId53" Type="http://schemas.openxmlformats.org/officeDocument/2006/relationships/font" Target="fonts/MontserratSemiBold-boldItalic.fntdata"/><Relationship Id="rId52" Type="http://schemas.openxmlformats.org/officeDocument/2006/relationships/font" Target="fonts/MontserratSemiBold-italic.fntdata"/><Relationship Id="rId11" Type="http://schemas.openxmlformats.org/officeDocument/2006/relationships/slide" Target="slides/slide4.xml"/><Relationship Id="rId55" Type="http://schemas.openxmlformats.org/officeDocument/2006/relationships/font" Target="fonts/Montserrat-bold.fntdata"/><Relationship Id="rId10" Type="http://schemas.openxmlformats.org/officeDocument/2006/relationships/slide" Target="slides/slide3.xml"/><Relationship Id="rId54" Type="http://schemas.openxmlformats.org/officeDocument/2006/relationships/font" Target="fonts/Montserrat-regular.fntdata"/><Relationship Id="rId13" Type="http://schemas.openxmlformats.org/officeDocument/2006/relationships/slide" Target="slides/slide6.xml"/><Relationship Id="rId57" Type="http://schemas.openxmlformats.org/officeDocument/2006/relationships/font" Target="fonts/Montserrat-boldItalic.fntdata"/><Relationship Id="rId12" Type="http://schemas.openxmlformats.org/officeDocument/2006/relationships/slide" Target="slides/slide5.xml"/><Relationship Id="rId56" Type="http://schemas.openxmlformats.org/officeDocument/2006/relationships/font" Target="fonts/Montserrat-italic.fntdata"/><Relationship Id="rId15" Type="http://schemas.openxmlformats.org/officeDocument/2006/relationships/slide" Target="slides/slide8.xml"/><Relationship Id="rId59" Type="http://schemas.openxmlformats.org/officeDocument/2006/relationships/font" Target="fonts/Lato-bold.fntdata"/><Relationship Id="rId14" Type="http://schemas.openxmlformats.org/officeDocument/2006/relationships/slide" Target="slides/slide7.xml"/><Relationship Id="rId58" Type="http://schemas.openxmlformats.org/officeDocument/2006/relationships/font" Target="fonts/Lato-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05T16:13:04.214">
    <p:pos x="197" y="461"/>
    <p:text>@juanpablo.nardone@bue.edu.ar Modifiqué la definición de Posicionamiento Absoluto porque estaba confusa.</p:text>
    <p:extLst>
      <p:ext uri="{C676402C-5697-4E1C-873F-D02D1690AC5C}">
        <p15:threadingInfo timeZoneBias="0"/>
      </p:ext>
      <p:ext uri="http://customooxmlschemas.google.com/">
        <go:slidesCustomData xmlns:go="http://customooxmlschemas.google.com/" commentPostId="AAAAOsMOlb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iwebsidad.com/libros/css/capitulo-5/posicionamiento" TargetMode="External"/><Relationship Id="rId3" Type="http://schemas.openxmlformats.org/officeDocument/2006/relationships/hyperlink" Target="https://uniwebsidad.com/libros/css/capitulo-5/posicionamiento-absoluto" TargetMode="External"/><Relationship Id="rId4" Type="http://schemas.openxmlformats.org/officeDocument/2006/relationships/hyperlink" Target="https://www.w3schools.com/howto/howto_css_sticky_element.asp"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AR"/>
              <a:t>Más info: </a:t>
            </a:r>
            <a:r>
              <a:rPr lang="es-AR"/>
              <a:t>https://www.mclibre.org/consultar/amaya/css/css-modelo-caja.html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u="sng">
                <a:solidFill>
                  <a:schemeClr val="hlink"/>
                </a:solidFill>
                <a:hlinkClick r:id="rId2"/>
              </a:rPr>
              <a:t>https://uniwebsidad.com/libros/css/capitulo-5/posicionamiento</a:t>
            </a:r>
            <a:endParaRPr/>
          </a:p>
          <a:p>
            <a:pPr indent="0" lvl="0" marL="0" rtl="0" algn="l">
              <a:lnSpc>
                <a:spcPct val="100000"/>
              </a:lnSpc>
              <a:spcBef>
                <a:spcPts val="0"/>
              </a:spcBef>
              <a:spcAft>
                <a:spcPts val="0"/>
              </a:spcAft>
              <a:buSzPts val="1100"/>
              <a:buNone/>
            </a:pPr>
            <a:r>
              <a:rPr lang="es-AR" u="sng">
                <a:solidFill>
                  <a:schemeClr val="hlink"/>
                </a:solidFill>
                <a:hlinkClick r:id="rId3"/>
              </a:rPr>
              <a:t>https://uniwebsidad.com/libros/css/capitulo-5/posicionamiento-absoluto</a:t>
            </a:r>
            <a:r>
              <a:rPr lang="es-AR"/>
              <a:t> </a:t>
            </a:r>
            <a:br>
              <a:rPr lang="es-AR"/>
            </a:br>
            <a:r>
              <a:rPr lang="es-AR" u="sng">
                <a:solidFill>
                  <a:schemeClr val="hlink"/>
                </a:solidFill>
                <a:hlinkClick r:id="rId4"/>
              </a:rPr>
              <a:t>https://www.w3schools.com/howto/howto_css_sticky_element.asp</a:t>
            </a:r>
            <a:r>
              <a:rPr lang="es-A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p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6"/>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6"/>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46"/>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46"/>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46"/>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6"/>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70" name="Shape 70"/>
        <p:cNvGrpSpPr/>
        <p:nvPr/>
      </p:nvGrpSpPr>
      <p:grpSpPr>
        <a:xfrm>
          <a:off x="0" y="0"/>
          <a:ext cx="0" cy="0"/>
          <a:chOff x="0" y="0"/>
          <a:chExt cx="0" cy="0"/>
        </a:xfrm>
      </p:grpSpPr>
      <p:cxnSp>
        <p:nvCxnSpPr>
          <p:cNvPr id="71" name="Google Shape;71;p55"/>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72" name="Google Shape;72;p55"/>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73" name="Google Shape;73;p55"/>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4" name="Google Shape;74;p55"/>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5" name="Google Shape;75;p55"/>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6" name="Google Shape;76;p5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7" name="Google Shape;77;p55"/>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78" name="Shape 78"/>
        <p:cNvGrpSpPr/>
        <p:nvPr/>
      </p:nvGrpSpPr>
      <p:grpSpPr>
        <a:xfrm>
          <a:off x="0" y="0"/>
          <a:ext cx="0" cy="0"/>
          <a:chOff x="0" y="0"/>
          <a:chExt cx="0" cy="0"/>
        </a:xfrm>
      </p:grpSpPr>
      <p:cxnSp>
        <p:nvCxnSpPr>
          <p:cNvPr id="79" name="Google Shape;79;p56"/>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80" name="Google Shape;80;p56"/>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81" name="Google Shape;81;p56"/>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82" name="Google Shape;82;p56"/>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3" name="Google Shape;83;p56"/>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84" name="Google Shape;84;p5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85" name="Google Shape;85;p56"/>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4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7"/>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 name="Google Shape;18;p4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4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4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 name="Shape 21"/>
        <p:cNvGrpSpPr/>
        <p:nvPr/>
      </p:nvGrpSpPr>
      <p:grpSpPr>
        <a:xfrm>
          <a:off x="0" y="0"/>
          <a:ext cx="0" cy="0"/>
          <a:chOff x="0" y="0"/>
          <a:chExt cx="0" cy="0"/>
        </a:xfrm>
      </p:grpSpPr>
      <p:sp>
        <p:nvSpPr>
          <p:cNvPr id="22" name="Google Shape;22;p48"/>
          <p:cNvSpPr txBox="1"/>
          <p:nvPr>
            <p:ph type="title"/>
          </p:nvPr>
        </p:nvSpPr>
        <p:spPr>
          <a:xfrm>
            <a:off x="2345400" y="1497250"/>
            <a:ext cx="4453200" cy="114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6000"/>
              <a:buNone/>
              <a:defRPr sz="7000">
                <a:solidFill>
                  <a:schemeClr val="accent1"/>
                </a:solidFill>
              </a:defRPr>
            </a:lvl1pPr>
            <a:lvl2pPr lvl="1" algn="ctr">
              <a:lnSpc>
                <a:spcPct val="100000"/>
              </a:lnSpc>
              <a:spcBef>
                <a:spcPts val="0"/>
              </a:spcBef>
              <a:spcAft>
                <a:spcPts val="0"/>
              </a:spcAft>
              <a:buClr>
                <a:schemeClr val="accent1"/>
              </a:buClr>
              <a:buSzPts val="6000"/>
              <a:buNone/>
              <a:defRPr sz="6000">
                <a:solidFill>
                  <a:schemeClr val="accent1"/>
                </a:solidFill>
              </a:defRPr>
            </a:lvl2pPr>
            <a:lvl3pPr lvl="2" algn="ctr">
              <a:lnSpc>
                <a:spcPct val="100000"/>
              </a:lnSpc>
              <a:spcBef>
                <a:spcPts val="0"/>
              </a:spcBef>
              <a:spcAft>
                <a:spcPts val="0"/>
              </a:spcAft>
              <a:buClr>
                <a:schemeClr val="accent1"/>
              </a:buClr>
              <a:buSzPts val="6000"/>
              <a:buNone/>
              <a:defRPr sz="6000">
                <a:solidFill>
                  <a:schemeClr val="accent1"/>
                </a:solidFill>
              </a:defRPr>
            </a:lvl3pPr>
            <a:lvl4pPr lvl="3" algn="ctr">
              <a:lnSpc>
                <a:spcPct val="100000"/>
              </a:lnSpc>
              <a:spcBef>
                <a:spcPts val="0"/>
              </a:spcBef>
              <a:spcAft>
                <a:spcPts val="0"/>
              </a:spcAft>
              <a:buClr>
                <a:schemeClr val="accent1"/>
              </a:buClr>
              <a:buSzPts val="6000"/>
              <a:buNone/>
              <a:defRPr sz="6000">
                <a:solidFill>
                  <a:schemeClr val="accent1"/>
                </a:solidFill>
              </a:defRPr>
            </a:lvl4pPr>
            <a:lvl5pPr lvl="4" algn="ctr">
              <a:lnSpc>
                <a:spcPct val="100000"/>
              </a:lnSpc>
              <a:spcBef>
                <a:spcPts val="0"/>
              </a:spcBef>
              <a:spcAft>
                <a:spcPts val="0"/>
              </a:spcAft>
              <a:buClr>
                <a:schemeClr val="accent1"/>
              </a:buClr>
              <a:buSzPts val="6000"/>
              <a:buNone/>
              <a:defRPr sz="6000">
                <a:solidFill>
                  <a:schemeClr val="accent1"/>
                </a:solidFill>
              </a:defRPr>
            </a:lvl5pPr>
            <a:lvl6pPr lvl="5" algn="ctr">
              <a:lnSpc>
                <a:spcPct val="100000"/>
              </a:lnSpc>
              <a:spcBef>
                <a:spcPts val="0"/>
              </a:spcBef>
              <a:spcAft>
                <a:spcPts val="0"/>
              </a:spcAft>
              <a:buClr>
                <a:schemeClr val="accent1"/>
              </a:buClr>
              <a:buSzPts val="6000"/>
              <a:buNone/>
              <a:defRPr sz="6000">
                <a:solidFill>
                  <a:schemeClr val="accent1"/>
                </a:solidFill>
              </a:defRPr>
            </a:lvl6pPr>
            <a:lvl7pPr lvl="6" algn="ctr">
              <a:lnSpc>
                <a:spcPct val="100000"/>
              </a:lnSpc>
              <a:spcBef>
                <a:spcPts val="0"/>
              </a:spcBef>
              <a:spcAft>
                <a:spcPts val="0"/>
              </a:spcAft>
              <a:buClr>
                <a:schemeClr val="accent1"/>
              </a:buClr>
              <a:buSzPts val="6000"/>
              <a:buNone/>
              <a:defRPr sz="6000">
                <a:solidFill>
                  <a:schemeClr val="accent1"/>
                </a:solidFill>
              </a:defRPr>
            </a:lvl7pPr>
            <a:lvl8pPr lvl="7" algn="ctr">
              <a:lnSpc>
                <a:spcPct val="100000"/>
              </a:lnSpc>
              <a:spcBef>
                <a:spcPts val="0"/>
              </a:spcBef>
              <a:spcAft>
                <a:spcPts val="0"/>
              </a:spcAft>
              <a:buClr>
                <a:schemeClr val="accent1"/>
              </a:buClr>
              <a:buSzPts val="6000"/>
              <a:buNone/>
              <a:defRPr sz="6000">
                <a:solidFill>
                  <a:schemeClr val="accent1"/>
                </a:solidFill>
              </a:defRPr>
            </a:lvl8pPr>
            <a:lvl9pPr lvl="8" algn="ctr">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48"/>
          <p:cNvSpPr txBox="1"/>
          <p:nvPr>
            <p:ph idx="1" type="subTitle"/>
          </p:nvPr>
        </p:nvSpPr>
        <p:spPr>
          <a:xfrm>
            <a:off x="2317500" y="2637550"/>
            <a:ext cx="4509000" cy="98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24" name="Google Shape;24;p48"/>
          <p:cNvSpPr/>
          <p:nvPr/>
        </p:nvSpPr>
        <p:spPr>
          <a:xfrm flipH="1">
            <a:off x="8837100" y="0"/>
            <a:ext cx="306900" cy="1786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5" name="Google Shape;25;p48"/>
          <p:cNvSpPr/>
          <p:nvPr/>
        </p:nvSpPr>
        <p:spPr>
          <a:xfrm flipH="1" rot="-5400000">
            <a:off x="22200" y="4706400"/>
            <a:ext cx="414900" cy="4593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6" name="Google Shape;26;p48"/>
          <p:cNvSpPr/>
          <p:nvPr/>
        </p:nvSpPr>
        <p:spPr>
          <a:xfrm>
            <a:off x="8715600" y="876525"/>
            <a:ext cx="255600" cy="1046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extLst>
    <p:ext uri="{DCECCB84-F9BA-43D5-87BE-67443E8EF086}">
      <p15:sldGuideLst>
        <p15:guide id="1" orient="horz" pos="324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27" name="Shape 27"/>
        <p:cNvGrpSpPr/>
        <p:nvPr/>
      </p:nvGrpSpPr>
      <p:grpSpPr>
        <a:xfrm>
          <a:off x="0" y="0"/>
          <a:ext cx="0" cy="0"/>
          <a:chOff x="0" y="0"/>
          <a:chExt cx="0" cy="0"/>
        </a:xfrm>
      </p:grpSpPr>
      <p:sp>
        <p:nvSpPr>
          <p:cNvPr id="28" name="Google Shape;28;p49"/>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49"/>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30" name="Google Shape;30;p49"/>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49"/>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32" name="Google Shape;32;p49"/>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49"/>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34" name="Google Shape;34;p49"/>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49"/>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36" name="Google Shape;36;p49"/>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37" name="Google Shape;37;p49"/>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8" name="Google Shape;38;p49"/>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49"/>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40" name="Shape 40"/>
        <p:cNvGrpSpPr/>
        <p:nvPr/>
      </p:nvGrpSpPr>
      <p:grpSpPr>
        <a:xfrm>
          <a:off x="0" y="0"/>
          <a:ext cx="0" cy="0"/>
          <a:chOff x="0" y="0"/>
          <a:chExt cx="0" cy="0"/>
        </a:xfrm>
      </p:grpSpPr>
      <p:sp>
        <p:nvSpPr>
          <p:cNvPr id="41" name="Google Shape;41;p50"/>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42" name="Google Shape;42;p50"/>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43" name="Google Shape;43;p50"/>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4" name="Google Shape;44;p50"/>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50"/>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0"/>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47" name="Shape 47"/>
        <p:cNvGrpSpPr/>
        <p:nvPr/>
      </p:nvGrpSpPr>
      <p:grpSpPr>
        <a:xfrm>
          <a:off x="0" y="0"/>
          <a:ext cx="0" cy="0"/>
          <a:chOff x="0" y="0"/>
          <a:chExt cx="0" cy="0"/>
        </a:xfrm>
      </p:grpSpPr>
      <p:sp>
        <p:nvSpPr>
          <p:cNvPr id="48" name="Google Shape;48;p51"/>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49" name="Google Shape;49;p51"/>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50" name="Google Shape;50;p51"/>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51"/>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51"/>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1"/>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52"/>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56" name="Google Shape;56;p52"/>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7" name="Google Shape;57;p52"/>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8" name="Google Shape;58;p52"/>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9" name="Google Shape;59;p52"/>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60" name="Shape 60"/>
        <p:cNvGrpSpPr/>
        <p:nvPr/>
      </p:nvGrpSpPr>
      <p:grpSpPr>
        <a:xfrm>
          <a:off x="0" y="0"/>
          <a:ext cx="0" cy="0"/>
          <a:chOff x="0" y="0"/>
          <a:chExt cx="0" cy="0"/>
        </a:xfrm>
      </p:grpSpPr>
      <p:sp>
        <p:nvSpPr>
          <p:cNvPr id="61" name="Google Shape;61;p53"/>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2" name="Google Shape;62;p53"/>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3" name="Google Shape;63;p53"/>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4" name="Google Shape;64;p53"/>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65" name="Shape 65"/>
        <p:cNvGrpSpPr/>
        <p:nvPr/>
      </p:nvGrpSpPr>
      <p:grpSpPr>
        <a:xfrm>
          <a:off x="0" y="0"/>
          <a:ext cx="0" cy="0"/>
          <a:chOff x="0" y="0"/>
          <a:chExt cx="0" cy="0"/>
        </a:xfrm>
      </p:grpSpPr>
      <p:sp>
        <p:nvSpPr>
          <p:cNvPr id="66" name="Google Shape;66;p54"/>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7" name="Google Shape;67;p54"/>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8" name="Google Shape;68;p54"/>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9" name="Google Shape;69;p54"/>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45"/>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hyperlink" Target="https://www.w3schools.com/css/css_overflow.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hyperlink" Target="https://www.w3schools.com/css/css_overflow.as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hyperlink" Target="https://www.w3schools.com/css/css_margin.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eveloper.mozilla.org/es/docs/Web/CSS/Specificity" TargetMode="External"/><Relationship Id="rId4" Type="http://schemas.openxmlformats.org/officeDocument/2006/relationships/hyperlink" Target="https://www.w3schools.com/css/css_specificity.as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hyperlink" Target="https://www.w3schools.com/css/css_border.asp" TargetMode="External"/><Relationship Id="rId5" Type="http://schemas.openxmlformats.org/officeDocument/2006/relationships/hyperlink" Target="https://www.w3schools.com/css/css_padding.asp" TargetMode="External"/><Relationship Id="rId6" Type="http://schemas.openxmlformats.org/officeDocument/2006/relationships/hyperlink" Target="https://www.w3schools.com/css/css3_borders.asp" TargetMode="External"/><Relationship Id="rId7" Type="http://schemas.openxmlformats.org/officeDocument/2006/relationships/hyperlink" Target="https://lenguajecss.com/css/modelo-de-cajas/border-radiu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hyperlink" Target="https://www.w3schools.com/css/css_padding.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lenguajecss.com/css/introduccion/herencia-css/" TargetMode="External"/><Relationship Id="rId4" Type="http://schemas.openxmlformats.org/officeDocument/2006/relationships/image" Target="../media/image25.png"/><Relationship Id="rId5"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hyperlink" Target="https://www.w3schools.com/css/css3_box-sizing.as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s://www.w3schools.com/css/css_units.asp" TargetMode="External"/><Relationship Id="rId4" Type="http://schemas.openxmlformats.org/officeDocument/2006/relationships/hyperlink" Target="https://lenguajecss.com/css/modelo-de-cajas/unidades-cs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comments" Target="../comments/comment1.xml"/><Relationship Id="rId4" Type="http://schemas.openxmlformats.org/officeDocument/2006/relationships/hyperlink" Target="https://www.w3schools.com/howto/howto_css_sticky_element.asp" TargetMode="External"/><Relationship Id="rId5" Type="http://schemas.openxmlformats.org/officeDocument/2006/relationships/hyperlink" Target="https://www.w3schools.com/cssref/pr_class_position.asp" TargetMode="External"/><Relationship Id="rId6" Type="http://schemas.openxmlformats.org/officeDocument/2006/relationships/hyperlink" Target="https://www.w3schools.com/cssref/pr_class_position.asp" TargetMode="External"/><Relationship Id="rId7" Type="http://schemas.openxmlformats.org/officeDocument/2006/relationships/hyperlink" Target="https://developer.mozilla.org/es/docs/Web/CSS/positio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hyperlink" Target="https://www.aprenderaprogramar.com/index.php?option=com_content&amp;view=article&amp;id=736:propiedad-position-css-static-relative-absolute-fixed-top-right-bottom-left-ejemplos-practicos-cu01032d&amp;catid=75&amp;Itemid=203" TargetMode="External"/><Relationship Id="rId4" Type="http://schemas.openxmlformats.org/officeDocument/2006/relationships/hyperlink" Target="https://www.w3schools.com/html/html_layout.asp" TargetMode="External"/><Relationship Id="rId5" Type="http://schemas.openxmlformats.org/officeDocument/2006/relationships/hyperlink" Target="https://www.youtube.com/watch?v=ko7Rn8fNDAo"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1.png"/><Relationship Id="rId4" Type="http://schemas.openxmlformats.org/officeDocument/2006/relationships/hyperlink" Target="https://www.w3schools.com/cssref/pr_pos_z-index.asp"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flukeout.github.io" TargetMode="External"/><Relationship Id="rId4" Type="http://schemas.openxmlformats.org/officeDocument/2006/relationships/hyperlink" Target="http://cssgridgarden.com" TargetMode="External"/><Relationship Id="rId5" Type="http://schemas.openxmlformats.org/officeDocument/2006/relationships/hyperlink" Target="http://www.flexboxdefense.com" TargetMode="External"/><Relationship Id="rId6" Type="http://schemas.openxmlformats.org/officeDocument/2006/relationships/hyperlink" Target="https://flexboxfroggy.com" TargetMode="External"/><Relationship Id="rId7" Type="http://schemas.openxmlformats.org/officeDocument/2006/relationships/hyperlink" Target="https://mastery.games/flexboxzombies" TargetMode="External"/><Relationship Id="rId8" Type="http://schemas.openxmlformats.org/officeDocument/2006/relationships/hyperlink" Target="https://cssbattle.de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w3schools.com/cssref/css_selectors.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i="0" lang="es-AR" sz="6000" u="none" cap="none" strike="noStrike">
                <a:solidFill>
                  <a:schemeClr val="accent1"/>
                </a:solidFill>
                <a:latin typeface="Arial"/>
                <a:ea typeface="Arial"/>
                <a:cs typeface="Arial"/>
                <a:sym typeface="Arial"/>
              </a:rPr>
              <a:t>CSS</a:t>
            </a:r>
            <a:endParaRPr b="0" i="0" sz="6000" u="none" cap="none" strike="noStrike">
              <a:solidFill>
                <a:schemeClr val="accent1"/>
              </a:solidFill>
              <a:latin typeface="Montserrat ExtraBold"/>
              <a:ea typeface="Montserrat ExtraBold"/>
              <a:cs typeface="Montserrat ExtraBold"/>
              <a:sym typeface="Montserrat ExtraBold"/>
            </a:endParaRPr>
          </a:p>
        </p:txBody>
      </p:sp>
      <p:sp>
        <p:nvSpPr>
          <p:cNvPr id="91" name="Google Shape;91;p2"/>
          <p:cNvSpPr txBox="1"/>
          <p:nvPr/>
        </p:nvSpPr>
        <p:spPr>
          <a:xfrm>
            <a:off x="0" y="1814257"/>
            <a:ext cx="9144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s-AR" sz="2800" u="none" cap="none" strike="noStrike">
                <a:solidFill>
                  <a:srgbClr val="000000"/>
                </a:solidFill>
                <a:latin typeface="Arial"/>
                <a:ea typeface="Arial"/>
                <a:cs typeface="Arial"/>
                <a:sym typeface="Arial"/>
              </a:rPr>
              <a:t>Parte 3</a:t>
            </a:r>
            <a:endParaRPr b="1" i="1" sz="1400" u="none" cap="none" strike="noStrike">
              <a:solidFill>
                <a:srgbClr val="000000"/>
              </a:solidFill>
              <a:latin typeface="Arial"/>
              <a:ea typeface="Arial"/>
              <a:cs typeface="Arial"/>
              <a:sym typeface="Arial"/>
            </a:endParaRPr>
          </a:p>
        </p:txBody>
      </p:sp>
      <p:pic>
        <p:nvPicPr>
          <p:cNvPr id="92" name="Google Shape;92;p2"/>
          <p:cNvPicPr preferRelativeResize="0"/>
          <p:nvPr/>
        </p:nvPicPr>
        <p:blipFill rotWithShape="1">
          <a:blip r:embed="rId3">
            <a:alphaModFix/>
          </a:blip>
          <a:srcRect b="0" l="0" r="0" t="0"/>
          <a:stretch/>
        </p:blipFill>
        <p:spPr>
          <a:xfrm>
            <a:off x="3691271" y="2412851"/>
            <a:ext cx="1761457" cy="2440450"/>
          </a:xfrm>
          <a:prstGeom prst="rect">
            <a:avLst/>
          </a:prstGeom>
          <a:noFill/>
          <a:ln>
            <a:noFill/>
          </a:ln>
          <a:effectLst>
            <a:outerShdw blurRad="292100" rotWithShape="0" algn="tl" dir="2700000" dist="139700">
              <a:srgbClr val="333333">
                <a:alpha val="63921"/>
              </a:srgbClr>
            </a:outerShdw>
          </a:effectLst>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nvSpPr>
        <p:spPr>
          <a:xfrm>
            <a:off x="312766" y="738065"/>
            <a:ext cx="7079786" cy="1257793"/>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Al no indicar valores de ancho y alto para una caja, el elemento generalmente </a:t>
            </a:r>
            <a:r>
              <a:rPr b="0" i="1" lang="es-AR" sz="1300" u="none" cap="none" strike="noStrike">
                <a:solidFill>
                  <a:schemeClr val="dk1"/>
                </a:solidFill>
                <a:latin typeface="Montserrat"/>
                <a:ea typeface="Montserrat"/>
                <a:cs typeface="Montserrat"/>
                <a:sym typeface="Montserrat"/>
              </a:rPr>
              <a:t>toma el tamaño que debe respecto a su contenido</a:t>
            </a:r>
            <a:r>
              <a:rPr b="0" i="0" lang="es-AR" sz="1300" u="none" cap="none" strike="noStrike">
                <a:solidFill>
                  <a:schemeClr val="dk1"/>
                </a:solidFill>
                <a:latin typeface="Montserrat"/>
                <a:ea typeface="Montserrat"/>
                <a:cs typeface="Montserrat"/>
                <a:sym typeface="Montserrat"/>
              </a:rPr>
              <a:t>, pero si indicamos un ancho y alto concretos, </a:t>
            </a:r>
            <a:r>
              <a:rPr b="1" i="0" lang="es-AR" sz="1300" u="none" cap="none" strike="noStrike">
                <a:solidFill>
                  <a:schemeClr val="dk1"/>
                </a:solidFill>
                <a:latin typeface="Montserrat"/>
                <a:ea typeface="Montserrat"/>
                <a:cs typeface="Montserrat"/>
                <a:sym typeface="Montserrat"/>
              </a:rPr>
              <a:t>estamos obligando mediante CSS a tener un aspecto concreto</a:t>
            </a:r>
            <a:r>
              <a:rPr b="0" i="0" lang="es-AR" sz="1300" u="none" cap="none" strike="noStrike">
                <a:solidFill>
                  <a:schemeClr val="dk1"/>
                </a:solidFill>
                <a:latin typeface="Montserrat"/>
                <a:ea typeface="Montserrat"/>
                <a:cs typeface="Montserrat"/>
                <a:sym typeface="Montserrat"/>
              </a:rPr>
              <a:t> y podemos obtener resultados inesperados si su contenido es más grande que el tamaño que hemos obligado a tener:</a:t>
            </a:r>
            <a:endParaRPr b="0" i="0" sz="1300" u="none" cap="none" strike="noStrike">
              <a:solidFill>
                <a:schemeClr val="dk1"/>
              </a:solidFill>
              <a:latin typeface="Montserrat"/>
              <a:ea typeface="Montserrat"/>
              <a:cs typeface="Montserrat"/>
              <a:sym typeface="Montserrat"/>
            </a:endParaRPr>
          </a:p>
        </p:txBody>
      </p:sp>
      <p:sp>
        <p:nvSpPr>
          <p:cNvPr id="185" name="Google Shape;185;p11"/>
          <p:cNvSpPr txBox="1"/>
          <p:nvPr/>
        </p:nvSpPr>
        <p:spPr>
          <a:xfrm>
            <a:off x="243961" y="32954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Dimensiones en modelo de caja</a:t>
            </a:r>
            <a:endParaRPr b="0" i="0" sz="2500" u="none" cap="none" strike="noStrike">
              <a:solidFill>
                <a:schemeClr val="accent1"/>
              </a:solidFill>
              <a:latin typeface="Montserrat ExtraBold"/>
              <a:ea typeface="Montserrat ExtraBold"/>
              <a:cs typeface="Montserrat ExtraBold"/>
              <a:sym typeface="Montserrat ExtraBold"/>
            </a:endParaRPr>
          </a:p>
        </p:txBody>
      </p:sp>
      <p:pic>
        <p:nvPicPr>
          <p:cNvPr id="186" name="Google Shape;186;p11"/>
          <p:cNvPicPr preferRelativeResize="0"/>
          <p:nvPr/>
        </p:nvPicPr>
        <p:blipFill rotWithShape="1">
          <a:blip r:embed="rId3">
            <a:alphaModFix/>
          </a:blip>
          <a:srcRect b="0" l="0" r="0" t="0"/>
          <a:stretch/>
        </p:blipFill>
        <p:spPr>
          <a:xfrm>
            <a:off x="7392552" y="815770"/>
            <a:ext cx="1223910" cy="851088"/>
          </a:xfrm>
          <a:prstGeom prst="rect">
            <a:avLst/>
          </a:prstGeom>
          <a:noFill/>
          <a:ln>
            <a:noFill/>
          </a:ln>
        </p:spPr>
      </p:pic>
      <p:sp>
        <p:nvSpPr>
          <p:cNvPr id="187" name="Google Shape;187;p11"/>
          <p:cNvSpPr txBox="1"/>
          <p:nvPr/>
        </p:nvSpPr>
        <p:spPr>
          <a:xfrm>
            <a:off x="312766" y="1866608"/>
            <a:ext cx="8303696" cy="1102326"/>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Otra forma de lidiar con esto es utilizar las propiedades hermanas de </a:t>
            </a:r>
            <a:r>
              <a:rPr b="1" i="0" lang="es-AR" sz="1300" u="none" cap="none" strike="noStrike">
                <a:solidFill>
                  <a:schemeClr val="dk1"/>
                </a:solidFill>
                <a:latin typeface="Montserrat"/>
                <a:ea typeface="Montserrat"/>
                <a:cs typeface="Montserrat"/>
                <a:sym typeface="Montserrat"/>
              </a:rPr>
              <a:t>width</a:t>
            </a:r>
            <a:r>
              <a:rPr b="0" i="0" lang="es-AR" sz="1300" u="none" cap="none" strike="noStrike">
                <a:solidFill>
                  <a:schemeClr val="dk1"/>
                </a:solidFill>
                <a:latin typeface="Montserrat"/>
                <a:ea typeface="Montserrat"/>
                <a:cs typeface="Montserrat"/>
                <a:sym typeface="Montserrat"/>
              </a:rPr>
              <a:t> </a:t>
            </a:r>
            <a:r>
              <a:rPr b="0" i="0" lang="es-AR" sz="1300" u="none" cap="none" strike="noStrike">
                <a:solidFill>
                  <a:srgbClr val="9D66F9"/>
                </a:solidFill>
                <a:latin typeface="Montserrat"/>
                <a:ea typeface="Montserrat"/>
                <a:cs typeface="Montserrat"/>
                <a:sym typeface="Montserrat"/>
              </a:rPr>
              <a:t>min-width</a:t>
            </a:r>
            <a:r>
              <a:rPr b="0" i="0" lang="es-AR" sz="1300" u="none" cap="none" strike="noStrike">
                <a:solidFill>
                  <a:schemeClr val="dk1"/>
                </a:solidFill>
                <a:latin typeface="Montserrat"/>
                <a:ea typeface="Montserrat"/>
                <a:cs typeface="Montserrat"/>
                <a:sym typeface="Montserrat"/>
              </a:rPr>
              <a:t> y </a:t>
            </a:r>
            <a:r>
              <a:rPr b="0" i="0" lang="es-AR" sz="1300" u="none" cap="none" strike="noStrike">
                <a:solidFill>
                  <a:srgbClr val="9D66F9"/>
                </a:solidFill>
                <a:latin typeface="Montserrat"/>
                <a:ea typeface="Montserrat"/>
                <a:cs typeface="Montserrat"/>
                <a:sym typeface="Montserrat"/>
              </a:rPr>
              <a:t>max-width</a:t>
            </a:r>
            <a:r>
              <a:rPr b="0" i="0" lang="es-AR" sz="1300" u="none" cap="none" strike="noStrike">
                <a:solidFill>
                  <a:schemeClr val="dk1"/>
                </a:solidFill>
                <a:latin typeface="Montserrat"/>
                <a:ea typeface="Montserrat"/>
                <a:cs typeface="Montserrat"/>
                <a:sym typeface="Montserrat"/>
              </a:rPr>
              <a:t> y las propiedades hermanas de </a:t>
            </a:r>
            <a:r>
              <a:rPr b="1" i="0" lang="es-AR" sz="1300" u="none" cap="none" strike="noStrike">
                <a:solidFill>
                  <a:schemeClr val="dk1"/>
                </a:solidFill>
                <a:latin typeface="Montserrat"/>
                <a:ea typeface="Montserrat"/>
                <a:cs typeface="Montserrat"/>
                <a:sym typeface="Montserrat"/>
              </a:rPr>
              <a:t>height</a:t>
            </a:r>
            <a:r>
              <a:rPr b="0" i="0" lang="es-AR" sz="1300" u="none" cap="none" strike="noStrike">
                <a:solidFill>
                  <a:schemeClr val="dk1"/>
                </a:solidFill>
                <a:latin typeface="Montserrat"/>
                <a:ea typeface="Montserrat"/>
                <a:cs typeface="Montserrat"/>
                <a:sym typeface="Montserrat"/>
              </a:rPr>
              <a:t> </a:t>
            </a:r>
            <a:r>
              <a:rPr b="0" i="0" lang="es-AR" sz="1300" u="none" cap="none" strike="noStrike">
                <a:solidFill>
                  <a:srgbClr val="9D66F9"/>
                </a:solidFill>
                <a:latin typeface="Montserrat"/>
                <a:ea typeface="Montserrat"/>
                <a:cs typeface="Montserrat"/>
                <a:sym typeface="Montserrat"/>
              </a:rPr>
              <a:t>min-height</a:t>
            </a:r>
            <a:r>
              <a:rPr b="0" i="0" lang="es-AR" sz="1300" u="none" cap="none" strike="noStrike">
                <a:solidFill>
                  <a:schemeClr val="dk1"/>
                </a:solidFill>
                <a:latin typeface="Montserrat"/>
                <a:ea typeface="Montserrat"/>
                <a:cs typeface="Montserrat"/>
                <a:sym typeface="Montserrat"/>
              </a:rPr>
              <a:t> y </a:t>
            </a:r>
            <a:r>
              <a:rPr b="0" i="0" lang="es-AR" sz="1300" u="none" cap="none" strike="noStrike">
                <a:solidFill>
                  <a:srgbClr val="9D66F9"/>
                </a:solidFill>
                <a:latin typeface="Montserrat"/>
                <a:ea typeface="Montserrat"/>
                <a:cs typeface="Montserrat"/>
                <a:sym typeface="Montserrat"/>
              </a:rPr>
              <a:t>max-height</a:t>
            </a:r>
            <a:r>
              <a:rPr b="0" i="0" lang="es-AR" sz="1300" u="none" cap="none" strike="noStrike">
                <a:solidFill>
                  <a:schemeClr val="dk1"/>
                </a:solidFill>
                <a:latin typeface="Montserrat"/>
                <a:ea typeface="Montserrat"/>
                <a:cs typeface="Montserrat"/>
                <a:sym typeface="Montserrat"/>
              </a:rPr>
              <a:t>. Con estas propiedades, en lugar de establecer un tamaño fijo, establecemos unos máximos y unos mínimos, donde el ancho o alto podría variar entre estos valores.</a:t>
            </a:r>
            <a:endParaRPr b="0" i="0" sz="1300" u="none" cap="none" strike="noStrike">
              <a:solidFill>
                <a:schemeClr val="dk1"/>
              </a:solidFill>
              <a:latin typeface="Montserrat"/>
              <a:ea typeface="Montserrat"/>
              <a:cs typeface="Montserrat"/>
              <a:sym typeface="Montserrat"/>
            </a:endParaRPr>
          </a:p>
        </p:txBody>
      </p:sp>
      <p:sp>
        <p:nvSpPr>
          <p:cNvPr id="188" name="Google Shape;188;p11"/>
          <p:cNvSpPr/>
          <p:nvPr/>
        </p:nvSpPr>
        <p:spPr>
          <a:xfrm>
            <a:off x="704558" y="2814163"/>
            <a:ext cx="3078480"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width: </a:t>
            </a:r>
            <a:r>
              <a:rPr b="0" i="0" lang="es-AR" sz="1400" u="none" cap="none" strike="noStrike">
                <a:solidFill>
                  <a:srgbClr val="F39C12"/>
                </a:solidFill>
                <a:latin typeface="Consolas"/>
                <a:ea typeface="Consolas"/>
                <a:cs typeface="Consolas"/>
                <a:sym typeface="Consolas"/>
              </a:rPr>
              <a:t>800px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height: </a:t>
            </a:r>
            <a:r>
              <a:rPr b="0" i="0" lang="es-AR" sz="1400" u="none" cap="none" strike="noStrike">
                <a:solidFill>
                  <a:srgbClr val="F39C12"/>
                </a:solidFill>
                <a:latin typeface="Consolas"/>
                <a:ea typeface="Consolas"/>
                <a:cs typeface="Consolas"/>
                <a:sym typeface="Consolas"/>
              </a:rPr>
              <a:t>800px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background: </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max-width: </a:t>
            </a:r>
            <a:r>
              <a:rPr b="0" i="0" lang="es-AR" sz="1400" u="none" cap="none" strike="noStrike">
                <a:solidFill>
                  <a:srgbClr val="F39C12"/>
                </a:solidFill>
                <a:latin typeface="Consolas"/>
                <a:ea typeface="Consolas"/>
                <a:cs typeface="Consolas"/>
                <a:sym typeface="Consolas"/>
              </a:rPr>
              <a:t>500px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89" name="Google Shape;189;p11"/>
          <p:cNvSpPr txBox="1"/>
          <p:nvPr/>
        </p:nvSpPr>
        <p:spPr>
          <a:xfrm>
            <a:off x="2990559" y="2817759"/>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90" name="Google Shape;190;p11"/>
          <p:cNvSpPr txBox="1"/>
          <p:nvPr/>
        </p:nvSpPr>
        <p:spPr>
          <a:xfrm>
            <a:off x="3782978" y="2968934"/>
            <a:ext cx="4552130" cy="104547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En este caso, por ejemplo, a pesar de estar indicando un tamaño de </a:t>
            </a:r>
            <a:r>
              <a:rPr b="1" i="1" lang="es-AR" sz="1200" u="none" cap="none" strike="noStrike">
                <a:solidFill>
                  <a:srgbClr val="9D66F9"/>
                </a:solidFill>
                <a:latin typeface="Montserrat"/>
                <a:ea typeface="Montserrat"/>
                <a:cs typeface="Montserrat"/>
                <a:sym typeface="Montserrat"/>
              </a:rPr>
              <a:t>800px</a:t>
            </a:r>
            <a:r>
              <a:rPr b="0" i="1" lang="es-AR" sz="1200" u="none" cap="none" strike="noStrike">
                <a:solidFill>
                  <a:srgbClr val="9D66F9"/>
                </a:solidFill>
                <a:latin typeface="Montserrat"/>
                <a:ea typeface="Montserrat"/>
                <a:cs typeface="Montserrat"/>
                <a:sym typeface="Montserrat"/>
              </a:rPr>
              <a:t>, le aplicamos un </a:t>
            </a:r>
            <a:r>
              <a:rPr b="1" i="1" lang="es-AR" sz="1200" u="none" cap="none" strike="noStrike">
                <a:solidFill>
                  <a:srgbClr val="9D66F9"/>
                </a:solidFill>
                <a:latin typeface="Montserrat"/>
                <a:ea typeface="Montserrat"/>
                <a:cs typeface="Montserrat"/>
                <a:sym typeface="Montserrat"/>
              </a:rPr>
              <a:t>max-width </a:t>
            </a:r>
            <a:r>
              <a:rPr b="0" i="1" lang="es-AR" sz="1200" u="none" cap="none" strike="noStrike">
                <a:solidFill>
                  <a:srgbClr val="9D66F9"/>
                </a:solidFill>
                <a:latin typeface="Montserrat"/>
                <a:ea typeface="Montserrat"/>
                <a:cs typeface="Montserrat"/>
                <a:sym typeface="Montserrat"/>
              </a:rPr>
              <a:t>de </a:t>
            </a:r>
            <a:r>
              <a:rPr b="1" i="1" lang="es-AR" sz="1200" u="none" cap="none" strike="noStrike">
                <a:solidFill>
                  <a:srgbClr val="9D66F9"/>
                </a:solidFill>
                <a:latin typeface="Montserrat"/>
                <a:ea typeface="Montserrat"/>
                <a:cs typeface="Montserrat"/>
                <a:sym typeface="Montserrat"/>
              </a:rPr>
              <a:t>500px</a:t>
            </a:r>
            <a:r>
              <a:rPr b="0" i="1" lang="es-AR" sz="1200" u="none" cap="none" strike="noStrike">
                <a:solidFill>
                  <a:srgbClr val="9D66F9"/>
                </a:solidFill>
                <a:latin typeface="Montserrat"/>
                <a:ea typeface="Montserrat"/>
                <a:cs typeface="Montserrat"/>
                <a:sym typeface="Montserrat"/>
              </a:rPr>
              <a:t>, por lo que estamos limitando el elemento a un tamaño de ancho de 500 píxeles como máximo y nunca superará ese tamaño.</a:t>
            </a:r>
            <a:endParaRPr b="0" i="1" sz="1100" u="none" cap="none" strike="noStrike">
              <a:solidFill>
                <a:srgbClr val="9D66F9"/>
              </a:solidFill>
              <a:latin typeface="Montserrat"/>
              <a:ea typeface="Montserrat"/>
              <a:cs typeface="Montserrat"/>
              <a:sym typeface="Montserrat"/>
            </a:endParaRPr>
          </a:p>
        </p:txBody>
      </p:sp>
      <p:sp>
        <p:nvSpPr>
          <p:cNvPr id="191" name="Google Shape;191;p11"/>
          <p:cNvSpPr txBox="1"/>
          <p:nvPr/>
        </p:nvSpPr>
        <p:spPr>
          <a:xfrm>
            <a:off x="243961" y="4223193"/>
            <a:ext cx="8587276" cy="567656"/>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Las propiedades de mínimos </a:t>
            </a:r>
            <a:r>
              <a:rPr b="1" i="1" lang="es-AR" sz="1300" u="none" cap="none" strike="noStrike">
                <a:solidFill>
                  <a:schemeClr val="dk1"/>
                </a:solidFill>
                <a:latin typeface="Montserrat"/>
                <a:ea typeface="Montserrat"/>
                <a:cs typeface="Montserrat"/>
                <a:sym typeface="Montserrat"/>
              </a:rPr>
              <a:t>min-width</a:t>
            </a:r>
            <a:r>
              <a:rPr b="0" i="0" lang="es-AR" sz="1300" u="none" cap="none" strike="noStrike">
                <a:solidFill>
                  <a:schemeClr val="dk1"/>
                </a:solidFill>
                <a:latin typeface="Montserrat"/>
                <a:ea typeface="Montserrat"/>
                <a:cs typeface="Montserrat"/>
                <a:sym typeface="Montserrat"/>
              </a:rPr>
              <a:t> y </a:t>
            </a:r>
            <a:r>
              <a:rPr b="1" i="1" lang="es-AR" sz="1300" u="none" cap="none" strike="noStrike">
                <a:solidFill>
                  <a:schemeClr val="dk1"/>
                </a:solidFill>
                <a:latin typeface="Montserrat"/>
                <a:ea typeface="Montserrat"/>
                <a:cs typeface="Montserrat"/>
                <a:sym typeface="Montserrat"/>
              </a:rPr>
              <a:t>min-height</a:t>
            </a:r>
            <a:r>
              <a:rPr b="0" i="0" lang="es-AR" sz="1300" u="none" cap="none" strike="noStrike">
                <a:solidFill>
                  <a:schemeClr val="dk1"/>
                </a:solidFill>
                <a:latin typeface="Montserrat"/>
                <a:ea typeface="Montserrat"/>
                <a:cs typeface="Montserrat"/>
                <a:sym typeface="Montserrat"/>
              </a:rPr>
              <a:t> por defecto tienen valor </a:t>
            </a:r>
            <a:r>
              <a:rPr b="1" i="0" lang="es-AR" sz="1300" u="none" cap="none" strike="noStrike">
                <a:solidFill>
                  <a:schemeClr val="dk1"/>
                </a:solidFill>
                <a:latin typeface="Montserrat"/>
                <a:ea typeface="Montserrat"/>
                <a:cs typeface="Montserrat"/>
                <a:sym typeface="Montserrat"/>
              </a:rPr>
              <a:t>0</a:t>
            </a:r>
            <a:r>
              <a:rPr b="0" i="0" lang="es-AR" sz="1300" u="none" cap="none" strike="noStrike">
                <a:solidFill>
                  <a:schemeClr val="dk1"/>
                </a:solidFill>
                <a:latin typeface="Montserrat"/>
                <a:ea typeface="Montserrat"/>
                <a:cs typeface="Montserrat"/>
                <a:sym typeface="Montserrat"/>
              </a:rPr>
              <a:t>, mientras que las propiedades de máximos </a:t>
            </a:r>
            <a:r>
              <a:rPr b="1" i="1" lang="es-AR" sz="1300" u="none" cap="none" strike="noStrike">
                <a:solidFill>
                  <a:schemeClr val="dk1"/>
                </a:solidFill>
                <a:latin typeface="Montserrat"/>
                <a:ea typeface="Montserrat"/>
                <a:cs typeface="Montserrat"/>
                <a:sym typeface="Montserrat"/>
              </a:rPr>
              <a:t>max-width</a:t>
            </a:r>
            <a:r>
              <a:rPr b="0" i="0" lang="es-AR" sz="1300" u="none" cap="none" strike="noStrike">
                <a:solidFill>
                  <a:schemeClr val="dk1"/>
                </a:solidFill>
                <a:latin typeface="Montserrat"/>
                <a:ea typeface="Montserrat"/>
                <a:cs typeface="Montserrat"/>
                <a:sym typeface="Montserrat"/>
              </a:rPr>
              <a:t> y </a:t>
            </a:r>
            <a:r>
              <a:rPr b="1" i="1" lang="es-AR" sz="1300" u="none" cap="none" strike="noStrike">
                <a:solidFill>
                  <a:schemeClr val="dk1"/>
                </a:solidFill>
                <a:latin typeface="Montserrat"/>
                <a:ea typeface="Montserrat"/>
                <a:cs typeface="Montserrat"/>
                <a:sym typeface="Montserrat"/>
              </a:rPr>
              <a:t>max-height</a:t>
            </a:r>
            <a:r>
              <a:rPr b="0" i="0" lang="es-AR" sz="1300" u="none" cap="none" strike="noStrike">
                <a:solidFill>
                  <a:schemeClr val="dk1"/>
                </a:solidFill>
                <a:latin typeface="Montserrat"/>
                <a:ea typeface="Montserrat"/>
                <a:cs typeface="Montserrat"/>
                <a:sym typeface="Montserrat"/>
              </a:rPr>
              <a:t>, tienen por defecto valor </a:t>
            </a:r>
            <a:r>
              <a:rPr b="1" i="0" lang="es-AR" sz="1300" u="none" cap="none" strike="noStrike">
                <a:solidFill>
                  <a:schemeClr val="dk1"/>
                </a:solidFill>
                <a:latin typeface="Montserrat"/>
                <a:ea typeface="Montserrat"/>
                <a:cs typeface="Montserrat"/>
                <a:sym typeface="Montserrat"/>
              </a:rPr>
              <a:t>none</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nvSpPr>
        <p:spPr>
          <a:xfrm>
            <a:off x="312766" y="969477"/>
            <a:ext cx="8587276" cy="563180"/>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CSS existen ciertas palabras clave para hacer referencia a una zona u orientación concreta sobre un elemento. Son conceptos muy sencillos y lógicos: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
        <p:nvSpPr>
          <p:cNvPr id="197" name="Google Shape;197;p12"/>
          <p:cNvSpPr txBox="1"/>
          <p:nvPr/>
        </p:nvSpPr>
        <p:spPr>
          <a:xfrm>
            <a:off x="243961" y="50538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Zonas de un elemento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98" name="Google Shape;198;p12"/>
          <p:cNvSpPr txBox="1"/>
          <p:nvPr/>
        </p:nvSpPr>
        <p:spPr>
          <a:xfrm>
            <a:off x="886493" y="3080435"/>
            <a:ext cx="7439822" cy="878302"/>
          </a:xfrm>
          <a:prstGeom prst="rect">
            <a:avLst/>
          </a:prstGeom>
          <a:noFill/>
          <a:ln>
            <a:noFill/>
          </a:ln>
        </p:spPr>
        <p:txBody>
          <a:bodyPr anchorCtr="0" anchor="t" bIns="91425" lIns="91425" spcFirstLastPara="1" rIns="91425" wrap="square" tIns="91425">
            <a:noAutofit/>
          </a:bodyPr>
          <a:lstStyle/>
          <a:p>
            <a:pPr indent="-285750" lvl="0" marL="400050" marR="0" rtl="0" algn="l">
              <a:lnSpc>
                <a:spcPct val="100000"/>
              </a:lnSpc>
              <a:spcBef>
                <a:spcPts val="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Top</a:t>
            </a:r>
            <a:r>
              <a:rPr b="0" i="0" lang="es-AR" sz="1400" u="none" cap="none" strike="noStrike">
                <a:solidFill>
                  <a:schemeClr val="dk1"/>
                </a:solidFill>
                <a:latin typeface="Montserrat"/>
                <a:ea typeface="Montserrat"/>
                <a:cs typeface="Montserrat"/>
                <a:sym typeface="Montserrat"/>
              </a:rPr>
              <a:t>: Parte superior</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Left</a:t>
            </a:r>
            <a:r>
              <a:rPr b="0" i="0" lang="es-AR" sz="1400" u="none" cap="none" strike="noStrike">
                <a:solidFill>
                  <a:schemeClr val="dk1"/>
                </a:solidFill>
                <a:latin typeface="Montserrat"/>
                <a:ea typeface="Montserrat"/>
                <a:cs typeface="Montserrat"/>
                <a:sym typeface="Montserrat"/>
              </a:rPr>
              <a:t>: Parte izquierda</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Right</a:t>
            </a:r>
            <a:r>
              <a:rPr b="0" i="0" lang="es-AR" sz="1400" u="none" cap="none" strike="noStrike">
                <a:solidFill>
                  <a:schemeClr val="dk1"/>
                </a:solidFill>
                <a:latin typeface="Montserrat"/>
                <a:ea typeface="Montserrat"/>
                <a:cs typeface="Montserrat"/>
                <a:sym typeface="Montserrat"/>
              </a:rPr>
              <a:t>: Parte derecha</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Bottom</a:t>
            </a:r>
            <a:r>
              <a:rPr b="0" i="0" lang="es-AR" sz="1400" u="none" cap="none" strike="noStrike">
                <a:solidFill>
                  <a:schemeClr val="dk1"/>
                </a:solidFill>
                <a:latin typeface="Montserrat"/>
                <a:ea typeface="Montserrat"/>
                <a:cs typeface="Montserrat"/>
                <a:sym typeface="Montserrat"/>
              </a:rPr>
              <a:t>: Parte inferior</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Center</a:t>
            </a:r>
            <a:r>
              <a:rPr b="0" i="0" lang="es-AR" sz="1400" u="none" cap="none" strike="noStrike">
                <a:solidFill>
                  <a:schemeClr val="dk1"/>
                </a:solidFill>
                <a:latin typeface="Montserrat"/>
                <a:ea typeface="Montserrat"/>
                <a:cs typeface="Montserrat"/>
                <a:sym typeface="Montserrat"/>
              </a:rPr>
              <a:t>: Se refiere a la posición central entre los extremos horizontales y verticales</a:t>
            </a:r>
            <a:endParaRPr b="0" i="0" sz="1400" u="none" cap="none" strike="noStrike">
              <a:solidFill>
                <a:schemeClr val="dk1"/>
              </a:solidFill>
              <a:latin typeface="Montserrat"/>
              <a:ea typeface="Montserrat"/>
              <a:cs typeface="Montserrat"/>
              <a:sym typeface="Montserrat"/>
            </a:endParaRPr>
          </a:p>
        </p:txBody>
      </p:sp>
      <p:graphicFrame>
        <p:nvGraphicFramePr>
          <p:cNvPr id="199" name="Google Shape;199;p12"/>
          <p:cNvGraphicFramePr/>
          <p:nvPr/>
        </p:nvGraphicFramePr>
        <p:xfrm>
          <a:off x="2700704" y="1415836"/>
          <a:ext cx="3000000" cy="3000000"/>
        </p:xfrm>
        <a:graphic>
          <a:graphicData uri="http://schemas.openxmlformats.org/drawingml/2006/table">
            <a:tbl>
              <a:tblPr bandRow="1" firstRow="1">
                <a:noFill/>
                <a:tableStyleId>{F3FE91A8-6091-4D80-B95A-4F539024768A}</a:tableStyleId>
              </a:tblPr>
              <a:tblGrid>
                <a:gridCol w="1247525"/>
                <a:gridCol w="1247525"/>
                <a:gridCol w="1247525"/>
              </a:tblGrid>
              <a:tr h="593800">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dk1"/>
                        </a:solidFill>
                        <a:latin typeface="Montserrat"/>
                        <a:ea typeface="Montserrat"/>
                        <a:cs typeface="Montserrat"/>
                        <a:sym typeface="Montserra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chemeClr val="dk1"/>
                          </a:solidFill>
                          <a:latin typeface="Montserrat"/>
                          <a:ea typeface="Montserrat"/>
                          <a:cs typeface="Montserrat"/>
                          <a:sym typeface="Montserrat"/>
                        </a:rPr>
                        <a:t>top</a:t>
                      </a:r>
                      <a:endParaRPr b="1" sz="1400" u="none" cap="none" strike="noStrike">
                        <a:solidFill>
                          <a:schemeClr val="dk1"/>
                        </a:solidFill>
                        <a:latin typeface="Montserrat"/>
                        <a:ea typeface="Montserrat"/>
                        <a:cs typeface="Montserrat"/>
                        <a:sym typeface="Montserrat"/>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dk1"/>
                        </a:solidFill>
                        <a:latin typeface="Montserrat"/>
                        <a:ea typeface="Montserrat"/>
                        <a:cs typeface="Montserrat"/>
                        <a:sym typeface="Montserra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93800">
                <a:tc>
                  <a:txBody>
                    <a:bodyPr/>
                    <a:lstStyle/>
                    <a:p>
                      <a:pPr indent="0" lvl="0" marL="0" marR="0" rtl="0" algn="r">
                        <a:lnSpc>
                          <a:spcPct val="100000"/>
                        </a:lnSpc>
                        <a:spcBef>
                          <a:spcPts val="0"/>
                        </a:spcBef>
                        <a:spcAft>
                          <a:spcPts val="0"/>
                        </a:spcAft>
                        <a:buClr>
                          <a:srgbClr val="000000"/>
                        </a:buClr>
                        <a:buSzPts val="1400"/>
                        <a:buFont typeface="Arial"/>
                        <a:buNone/>
                      </a:pPr>
                      <a:r>
                        <a:rPr b="1" lang="es-AR" sz="1400" u="none" cap="none" strike="noStrike">
                          <a:solidFill>
                            <a:schemeClr val="dk1"/>
                          </a:solidFill>
                          <a:latin typeface="Montserrat"/>
                          <a:ea typeface="Montserrat"/>
                          <a:cs typeface="Montserrat"/>
                          <a:sym typeface="Montserrat"/>
                        </a:rPr>
                        <a:t>left</a:t>
                      </a:r>
                      <a:endParaRPr b="1" sz="1400" u="none" cap="none" strike="noStrike">
                        <a:solidFill>
                          <a:schemeClr val="dk1"/>
                        </a:solidFill>
                        <a:latin typeface="Montserrat"/>
                        <a:ea typeface="Montserrat"/>
                        <a:cs typeface="Montserrat"/>
                        <a:sym typeface="Montserrat"/>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chemeClr val="dk1"/>
                          </a:solidFill>
                          <a:latin typeface="Montserrat"/>
                          <a:ea typeface="Montserrat"/>
                          <a:cs typeface="Montserrat"/>
                          <a:sym typeface="Montserrat"/>
                        </a:rPr>
                        <a:t>center</a:t>
                      </a:r>
                      <a:endParaRPr b="1" sz="14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s-AR" sz="1400" u="none" cap="none" strike="noStrike">
                          <a:solidFill>
                            <a:schemeClr val="dk1"/>
                          </a:solidFill>
                          <a:latin typeface="Montserrat"/>
                          <a:ea typeface="Montserrat"/>
                          <a:cs typeface="Montserrat"/>
                          <a:sym typeface="Montserrat"/>
                        </a:rPr>
                        <a:t>right</a:t>
                      </a:r>
                      <a:endParaRPr b="1" sz="14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93800">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dk1"/>
                        </a:solidFill>
                        <a:latin typeface="Montserrat"/>
                        <a:ea typeface="Montserrat"/>
                        <a:cs typeface="Montserrat"/>
                        <a:sym typeface="Montserra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chemeClr val="dk1"/>
                          </a:solidFill>
                          <a:latin typeface="Montserrat"/>
                          <a:ea typeface="Montserrat"/>
                          <a:cs typeface="Montserrat"/>
                          <a:sym typeface="Montserrat"/>
                        </a:rPr>
                        <a:t>bottom</a:t>
                      </a:r>
                      <a:endParaRPr b="1" sz="1400" u="none" cap="none" strike="noStrike">
                        <a:solidFill>
                          <a:schemeClr val="dk1"/>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dk1"/>
                        </a:solidFill>
                        <a:latin typeface="Montserrat"/>
                        <a:ea typeface="Montserrat"/>
                        <a:cs typeface="Montserrat"/>
                        <a:sym typeface="Montserra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nvSpPr>
        <p:spPr>
          <a:xfrm>
            <a:off x="312766" y="969476"/>
            <a:ext cx="8400411" cy="130773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Puede suceder que le demos un tamaño de alto y ancho a un elemento HTML pero su contenido de texto es tan grande que no cabe dentro de ese elemento.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ese caso lo que ocurriría es que el contenido se desborde, pero podemos modificar este comportamiento con la propiedad de CSS </a:t>
            </a:r>
            <a:r>
              <a:rPr b="1" i="0" lang="es-AR" sz="1400" u="none" cap="none" strike="noStrike">
                <a:solidFill>
                  <a:schemeClr val="dk1"/>
                </a:solidFill>
                <a:latin typeface="Montserrat"/>
                <a:ea typeface="Montserrat"/>
                <a:cs typeface="Montserrat"/>
                <a:sym typeface="Montserrat"/>
              </a:rPr>
              <a:t>overflow</a:t>
            </a:r>
            <a:r>
              <a:rPr b="0" i="0" lang="es-AR" sz="1400" u="none" cap="none" strike="noStrike">
                <a:solidFill>
                  <a:schemeClr val="dk1"/>
                </a:solidFill>
                <a:latin typeface="Montserrat"/>
                <a:ea typeface="Montserrat"/>
                <a:cs typeface="Montserrat"/>
                <a:sym typeface="Montserrat"/>
              </a:rPr>
              <a:t> o con alguna de sus propiedades específicas </a:t>
            </a:r>
            <a:r>
              <a:rPr b="1" i="1" lang="es-AR" sz="1400" u="none" cap="none" strike="noStrike">
                <a:solidFill>
                  <a:schemeClr val="dk1"/>
                </a:solidFill>
                <a:latin typeface="Montserrat"/>
                <a:ea typeface="Montserrat"/>
                <a:cs typeface="Montserrat"/>
                <a:sym typeface="Montserrat"/>
              </a:rPr>
              <a:t>overflow-x</a:t>
            </a:r>
            <a:r>
              <a:rPr b="0" i="0" lang="es-AR" sz="1400" u="none" cap="none" strike="noStrike">
                <a:solidFill>
                  <a:schemeClr val="dk1"/>
                </a:solidFill>
                <a:latin typeface="Montserrat"/>
                <a:ea typeface="Montserrat"/>
                <a:cs typeface="Montserrat"/>
                <a:sym typeface="Montserrat"/>
              </a:rPr>
              <a:t> u </a:t>
            </a:r>
            <a:r>
              <a:rPr b="1" i="1" lang="es-AR" sz="1400" u="none" cap="none" strike="noStrike">
                <a:solidFill>
                  <a:schemeClr val="dk1"/>
                </a:solidFill>
                <a:latin typeface="Montserrat"/>
                <a:ea typeface="Montserrat"/>
                <a:cs typeface="Montserrat"/>
                <a:sym typeface="Montserrat"/>
              </a:rPr>
              <a:t>overflow-y</a:t>
            </a:r>
            <a:endParaRPr b="0" i="0" sz="1400" u="none" cap="none" strike="noStrike">
              <a:solidFill>
                <a:srgbClr val="000000"/>
              </a:solidFill>
              <a:latin typeface="Arial"/>
              <a:ea typeface="Arial"/>
              <a:cs typeface="Arial"/>
              <a:sym typeface="Arial"/>
            </a:endParaRPr>
          </a:p>
        </p:txBody>
      </p:sp>
      <p:sp>
        <p:nvSpPr>
          <p:cNvPr id="205" name="Google Shape;205;p13"/>
          <p:cNvSpPr txBox="1"/>
          <p:nvPr/>
        </p:nvSpPr>
        <p:spPr>
          <a:xfrm>
            <a:off x="243961" y="50538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Desbordamiento</a:t>
            </a:r>
            <a:endParaRPr b="0" i="0" sz="2500" u="none" cap="none" strike="noStrike">
              <a:solidFill>
                <a:schemeClr val="accent1"/>
              </a:solidFill>
              <a:latin typeface="Montserrat ExtraBold"/>
              <a:ea typeface="Montserrat ExtraBold"/>
              <a:cs typeface="Montserrat ExtraBold"/>
              <a:sym typeface="Montserrat ExtraBold"/>
            </a:endParaRPr>
          </a:p>
        </p:txBody>
      </p:sp>
      <p:pic>
        <p:nvPicPr>
          <p:cNvPr id="206" name="Google Shape;206;p13"/>
          <p:cNvPicPr preferRelativeResize="0"/>
          <p:nvPr/>
        </p:nvPicPr>
        <p:blipFill rotWithShape="1">
          <a:blip r:embed="rId3">
            <a:alphaModFix/>
          </a:blip>
          <a:srcRect b="0" l="0" r="0" t="0"/>
          <a:stretch/>
        </p:blipFill>
        <p:spPr>
          <a:xfrm>
            <a:off x="552451" y="2277207"/>
            <a:ext cx="8039100" cy="1714500"/>
          </a:xfrm>
          <a:prstGeom prst="rect">
            <a:avLst/>
          </a:prstGeom>
          <a:noFill/>
          <a:ln>
            <a:noFill/>
          </a:ln>
        </p:spPr>
      </p:pic>
      <p:sp>
        <p:nvSpPr>
          <p:cNvPr id="207" name="Google Shape;207;p13"/>
          <p:cNvSpPr/>
          <p:nvPr/>
        </p:nvSpPr>
        <p:spPr>
          <a:xfrm>
            <a:off x="3916873" y="4097193"/>
            <a:ext cx="467467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https://www.w3schools.com/css/css_overflow.asp</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nvSpPr>
        <p:spPr>
          <a:xfrm>
            <a:off x="330350" y="635369"/>
            <a:ext cx="8400411" cy="815362"/>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Dichas propiedades pueden tomar varios valores, donde </a:t>
            </a:r>
            <a:r>
              <a:rPr b="1" i="0" lang="es-AR" sz="1400" u="none" cap="none" strike="noStrike">
                <a:solidFill>
                  <a:schemeClr val="dk1"/>
                </a:solidFill>
                <a:latin typeface="Montserrat"/>
                <a:ea typeface="Montserrat"/>
                <a:cs typeface="Montserrat"/>
                <a:sym typeface="Montserrat"/>
              </a:rPr>
              <a:t>visible</a:t>
            </a:r>
            <a:r>
              <a:rPr b="0" i="0" lang="es-AR" sz="1400" u="none" cap="none" strike="noStrike">
                <a:solidFill>
                  <a:schemeClr val="dk1"/>
                </a:solidFill>
                <a:latin typeface="Montserrat"/>
                <a:ea typeface="Montserrat"/>
                <a:cs typeface="Montserrat"/>
                <a:sym typeface="Montserrat"/>
              </a:rPr>
              <a:t> es el valor que tiene por defecto, le permite que haya desbordamiento. Otras opciones son las siguientes, donde </a:t>
            </a:r>
            <a:r>
              <a:rPr b="1" i="0" lang="es-AR" sz="1400" u="none" cap="none" strike="noStrike">
                <a:solidFill>
                  <a:schemeClr val="dk1"/>
                </a:solidFill>
                <a:latin typeface="Montserrat"/>
                <a:ea typeface="Montserrat"/>
                <a:cs typeface="Montserrat"/>
                <a:sym typeface="Montserrat"/>
              </a:rPr>
              <a:t>no se permite desbordamiento:</a:t>
            </a:r>
            <a:endParaRPr b="1" i="1" sz="1400" u="none" cap="none" strike="noStrike">
              <a:solidFill>
                <a:schemeClr val="dk1"/>
              </a:solidFill>
              <a:latin typeface="Montserrat"/>
              <a:ea typeface="Montserrat"/>
              <a:cs typeface="Montserrat"/>
              <a:sym typeface="Montserrat"/>
            </a:endParaRPr>
          </a:p>
        </p:txBody>
      </p:sp>
      <p:sp>
        <p:nvSpPr>
          <p:cNvPr id="213" name="Google Shape;213;p14"/>
          <p:cNvSpPr txBox="1"/>
          <p:nvPr/>
        </p:nvSpPr>
        <p:spPr>
          <a:xfrm>
            <a:off x="661707" y="3510983"/>
            <a:ext cx="7937169" cy="691078"/>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CSS3 añade las propiedades </a:t>
            </a:r>
            <a:r>
              <a:rPr b="1" i="1" lang="es-AR" sz="1200" u="none" cap="none" strike="noStrike">
                <a:solidFill>
                  <a:srgbClr val="9D66F9"/>
                </a:solidFill>
                <a:latin typeface="Montserrat"/>
                <a:ea typeface="Montserrat"/>
                <a:cs typeface="Montserrat"/>
                <a:sym typeface="Montserrat"/>
              </a:rPr>
              <a:t>overflow-x</a:t>
            </a:r>
            <a:r>
              <a:rPr b="0" i="1" lang="es-AR" sz="1200" u="none" cap="none" strike="noStrike">
                <a:solidFill>
                  <a:srgbClr val="9D66F9"/>
                </a:solidFill>
                <a:latin typeface="Montserrat"/>
                <a:ea typeface="Montserrat"/>
                <a:cs typeface="Montserrat"/>
                <a:sym typeface="Montserrat"/>
              </a:rPr>
              <a:t> y </a:t>
            </a:r>
            <a:r>
              <a:rPr b="1" i="1" lang="es-AR" sz="1200" u="none" cap="none" strike="noStrike">
                <a:solidFill>
                  <a:srgbClr val="9D66F9"/>
                </a:solidFill>
                <a:latin typeface="Montserrat"/>
                <a:ea typeface="Montserrat"/>
                <a:cs typeface="Montserrat"/>
                <a:sym typeface="Montserrat"/>
              </a:rPr>
              <a:t>overflow-y</a:t>
            </a:r>
            <a:r>
              <a:rPr b="0" i="1" lang="es-AR" sz="1200" u="none" cap="none" strike="noStrike">
                <a:solidFill>
                  <a:srgbClr val="9D66F9"/>
                </a:solidFill>
                <a:latin typeface="Montserrat"/>
                <a:ea typeface="Montserrat"/>
                <a:cs typeface="Montserrat"/>
                <a:sym typeface="Montserrat"/>
              </a:rPr>
              <a:t> para cada eje individual, que antiguamente sólo era posible hacerlo con </a:t>
            </a:r>
            <a:r>
              <a:rPr b="1" i="1" lang="es-AR" sz="1200" u="none" cap="none" strike="noStrike">
                <a:solidFill>
                  <a:srgbClr val="9D66F9"/>
                </a:solidFill>
                <a:latin typeface="Montserrat"/>
                <a:ea typeface="Montserrat"/>
                <a:cs typeface="Montserrat"/>
                <a:sym typeface="Montserrat"/>
              </a:rPr>
              <a:t>overflow</a:t>
            </a:r>
            <a:r>
              <a:rPr b="0" i="1" lang="es-AR" sz="1200" u="none" cap="none" strike="noStrike">
                <a:solidFill>
                  <a:srgbClr val="9D66F9"/>
                </a:solidFill>
                <a:latin typeface="Montserrat"/>
                <a:ea typeface="Montserrat"/>
                <a:cs typeface="Montserrat"/>
                <a:sym typeface="Montserrat"/>
              </a:rPr>
              <a:t> para ambos ejes. Estas propiedades son útiles cuando no queremos mostrar alguna barra de desplazamiento (habitualmente la barra de desplazamiento horizontal).</a:t>
            </a:r>
            <a:endParaRPr b="0" i="1" sz="1100" u="none" cap="none" strike="noStrike">
              <a:solidFill>
                <a:srgbClr val="9D66F9"/>
              </a:solidFill>
              <a:latin typeface="Montserrat"/>
              <a:ea typeface="Montserrat"/>
              <a:cs typeface="Montserrat"/>
              <a:sym typeface="Montserrat"/>
            </a:endParaRPr>
          </a:p>
        </p:txBody>
      </p:sp>
      <p:pic>
        <p:nvPicPr>
          <p:cNvPr id="214" name="Google Shape;214;p14"/>
          <p:cNvPicPr preferRelativeResize="0"/>
          <p:nvPr/>
        </p:nvPicPr>
        <p:blipFill rotWithShape="1">
          <a:blip r:embed="rId3">
            <a:alphaModFix/>
          </a:blip>
          <a:srcRect b="0" l="0" r="0" t="0"/>
          <a:stretch/>
        </p:blipFill>
        <p:spPr>
          <a:xfrm>
            <a:off x="506242" y="1515940"/>
            <a:ext cx="8048625" cy="2076450"/>
          </a:xfrm>
          <a:prstGeom prst="rect">
            <a:avLst/>
          </a:prstGeom>
          <a:noFill/>
          <a:ln>
            <a:noFill/>
          </a:ln>
        </p:spPr>
      </p:pic>
      <p:sp>
        <p:nvSpPr>
          <p:cNvPr id="215" name="Google Shape;215;p14"/>
          <p:cNvSpPr/>
          <p:nvPr/>
        </p:nvSpPr>
        <p:spPr>
          <a:xfrm>
            <a:off x="3815861" y="4305994"/>
            <a:ext cx="46423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https://www.w3schools.com/css/css_overflow.asp</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nvSpPr>
        <p:spPr>
          <a:xfrm>
            <a:off x="312766" y="969476"/>
            <a:ext cx="8400411" cy="42850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Se utilizan para crear espacio alrededor de los elementos, fuera de los bordes definidos.</a:t>
            </a:r>
            <a:endParaRPr b="1" i="1" sz="1400" u="none" cap="none" strike="noStrike">
              <a:solidFill>
                <a:schemeClr val="dk1"/>
              </a:solidFill>
              <a:latin typeface="Montserrat"/>
              <a:ea typeface="Montserrat"/>
              <a:cs typeface="Montserrat"/>
              <a:sym typeface="Montserrat"/>
            </a:endParaRPr>
          </a:p>
        </p:txBody>
      </p:sp>
      <p:sp>
        <p:nvSpPr>
          <p:cNvPr id="221" name="Google Shape;221;p15"/>
          <p:cNvSpPr txBox="1"/>
          <p:nvPr/>
        </p:nvSpPr>
        <p:spPr>
          <a:xfrm>
            <a:off x="243961" y="50538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Margin</a:t>
            </a:r>
            <a:endParaRPr b="0" i="0" sz="2500" u="none" cap="none" strike="noStrike">
              <a:solidFill>
                <a:schemeClr val="accent1"/>
              </a:solidFill>
              <a:latin typeface="Montserrat ExtraBold"/>
              <a:ea typeface="Montserrat ExtraBold"/>
              <a:cs typeface="Montserrat ExtraBold"/>
              <a:sym typeface="Montserrat ExtraBold"/>
            </a:endParaRPr>
          </a:p>
        </p:txBody>
      </p:sp>
      <p:pic>
        <p:nvPicPr>
          <p:cNvPr id="222" name="Google Shape;222;p15"/>
          <p:cNvPicPr preferRelativeResize="0"/>
          <p:nvPr/>
        </p:nvPicPr>
        <p:blipFill rotWithShape="1">
          <a:blip r:embed="rId3">
            <a:alphaModFix/>
          </a:blip>
          <a:srcRect b="0" l="0" r="0" t="0"/>
          <a:stretch/>
        </p:blipFill>
        <p:spPr>
          <a:xfrm>
            <a:off x="678017" y="1397977"/>
            <a:ext cx="4017076" cy="2739567"/>
          </a:xfrm>
          <a:prstGeom prst="rect">
            <a:avLst/>
          </a:prstGeom>
          <a:noFill/>
          <a:ln>
            <a:noFill/>
          </a:ln>
        </p:spPr>
      </p:pic>
      <p:sp>
        <p:nvSpPr>
          <p:cNvPr id="223" name="Google Shape;223;p15"/>
          <p:cNvSpPr txBox="1"/>
          <p:nvPr/>
        </p:nvSpPr>
        <p:spPr>
          <a:xfrm>
            <a:off x="4695093" y="1542176"/>
            <a:ext cx="1987061" cy="95406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margin-top</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margin-right</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margin-bottom</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margin-left</a:t>
            </a:r>
            <a:endParaRPr b="0" i="0" sz="1400" u="none" cap="none" strike="noStrike">
              <a:solidFill>
                <a:srgbClr val="000000"/>
              </a:solidFill>
              <a:latin typeface="Montserrat"/>
              <a:ea typeface="Montserrat"/>
              <a:cs typeface="Montserrat"/>
              <a:sym typeface="Montserrat"/>
            </a:endParaRPr>
          </a:p>
        </p:txBody>
      </p:sp>
      <p:sp>
        <p:nvSpPr>
          <p:cNvPr id="224" name="Google Shape;224;p15"/>
          <p:cNvSpPr/>
          <p:nvPr/>
        </p:nvSpPr>
        <p:spPr>
          <a:xfrm>
            <a:off x="6538483" y="1542177"/>
            <a:ext cx="331304" cy="919670"/>
          </a:xfrm>
          <a:prstGeom prst="rightBrace">
            <a:avLst>
              <a:gd fmla="val 8333" name="adj1"/>
              <a:gd fmla="val 50000" name="adj2"/>
            </a:avLst>
          </a:prstGeom>
          <a:noFill/>
          <a:ln cap="flat" cmpd="sng" w="190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196850" lvl="0" marL="28575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sp>
        <p:nvSpPr>
          <p:cNvPr id="225" name="Google Shape;225;p15"/>
          <p:cNvSpPr txBox="1"/>
          <p:nvPr/>
        </p:nvSpPr>
        <p:spPr>
          <a:xfrm>
            <a:off x="6869787" y="1645733"/>
            <a:ext cx="2078603" cy="7386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auto</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px, em, rem, etc.</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porcentaje</a:t>
            </a:r>
            <a:endParaRPr b="0" i="0" sz="1400" u="none" cap="none" strike="noStrike">
              <a:solidFill>
                <a:srgbClr val="000000"/>
              </a:solidFill>
              <a:latin typeface="Montserrat"/>
              <a:ea typeface="Montserrat"/>
              <a:cs typeface="Montserrat"/>
              <a:sym typeface="Montserrat"/>
            </a:endParaRPr>
          </a:p>
        </p:txBody>
      </p:sp>
      <p:sp>
        <p:nvSpPr>
          <p:cNvPr id="226" name="Google Shape;226;p15"/>
          <p:cNvSpPr txBox="1"/>
          <p:nvPr/>
        </p:nvSpPr>
        <p:spPr>
          <a:xfrm>
            <a:off x="4634568" y="2877243"/>
            <a:ext cx="4078500" cy="1641300"/>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el modelo de cajas, los </a:t>
            </a:r>
            <a:r>
              <a:rPr b="1" i="0" lang="es-AR" sz="1400" u="none" cap="none" strike="noStrike">
                <a:solidFill>
                  <a:schemeClr val="dk1"/>
                </a:solidFill>
                <a:latin typeface="Montserrat"/>
                <a:ea typeface="Montserrat"/>
                <a:cs typeface="Montserrat"/>
                <a:sym typeface="Montserrat"/>
              </a:rPr>
              <a:t>márgenes </a:t>
            </a:r>
            <a:r>
              <a:rPr b="0" i="1" lang="es-AR" sz="1400" u="none" cap="none" strike="noStrike">
                <a:solidFill>
                  <a:schemeClr val="dk1"/>
                </a:solidFill>
                <a:latin typeface="Montserrat"/>
                <a:ea typeface="Montserrat"/>
                <a:cs typeface="Montserrat"/>
                <a:sym typeface="Montserrat"/>
              </a:rPr>
              <a:t>(margin)</a:t>
            </a:r>
            <a:r>
              <a:rPr b="0" i="0" lang="es-AR" sz="1400" u="none" cap="none" strike="noStrike">
                <a:solidFill>
                  <a:schemeClr val="dk1"/>
                </a:solidFill>
                <a:latin typeface="Montserrat"/>
                <a:ea typeface="Montserrat"/>
                <a:cs typeface="Montserrat"/>
                <a:sym typeface="Montserrat"/>
              </a:rPr>
              <a:t> son los espacios exteriores de un elemento. El espacio que hay entre el borde de un elemento y el borde de otros elementos adyacentes es lo que se considera </a:t>
            </a:r>
            <a:r>
              <a:rPr b="1" i="0" lang="es-AR" sz="1400" u="none" cap="none" strike="noStrike">
                <a:solidFill>
                  <a:schemeClr val="dk1"/>
                </a:solidFill>
                <a:latin typeface="Montserrat"/>
                <a:ea typeface="Montserrat"/>
                <a:cs typeface="Montserrat"/>
                <a:sym typeface="Montserrat"/>
              </a:rPr>
              <a:t>margen</a:t>
            </a:r>
            <a:r>
              <a:rPr b="0" i="0" lang="es-AR" sz="1400" u="none" cap="none" strike="noStrike">
                <a:solidFill>
                  <a:schemeClr val="dk1"/>
                </a:solidFill>
                <a:latin typeface="Montserrat"/>
                <a:ea typeface="Montserrat"/>
                <a:cs typeface="Montserrat"/>
                <a:sym typeface="Montserrat"/>
              </a:rPr>
              <a:t>.</a:t>
            </a:r>
            <a:endParaRPr b="1" i="1"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nvSpPr>
        <p:spPr>
          <a:xfrm>
            <a:off x="312766" y="683126"/>
            <a:ext cx="8400411" cy="42850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Se pueden considerar en conjunto (de forma general) o de forma concreta en cada una de las zonas del elemento. Estas son las propiedades específicas de cada zona:</a:t>
            </a:r>
            <a:endParaRPr b="1" i="1" sz="1400" u="none" cap="none" strike="noStrike">
              <a:solidFill>
                <a:schemeClr val="dk1"/>
              </a:solidFill>
              <a:latin typeface="Montserrat"/>
              <a:ea typeface="Montserrat"/>
              <a:cs typeface="Montserrat"/>
              <a:sym typeface="Montserrat"/>
            </a:endParaRPr>
          </a:p>
        </p:txBody>
      </p:sp>
      <p:sp>
        <p:nvSpPr>
          <p:cNvPr id="232" name="Google Shape;232;p16"/>
          <p:cNvSpPr txBox="1"/>
          <p:nvPr/>
        </p:nvSpPr>
        <p:spPr>
          <a:xfrm>
            <a:off x="312766" y="3208446"/>
            <a:ext cx="8400411" cy="42850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Podemos aplicar diferentes márgenes a cada zona de un elemento utilizando cada una de estas propiedades, o dejando al navegador que lo haga de forma automática indicando el valor </a:t>
            </a:r>
            <a:r>
              <a:rPr b="1" i="0" lang="es-AR" sz="1400" u="none" cap="none" strike="noStrike">
                <a:solidFill>
                  <a:schemeClr val="dk1"/>
                </a:solidFill>
                <a:latin typeface="Montserrat"/>
                <a:ea typeface="Montserrat"/>
                <a:cs typeface="Montserrat"/>
                <a:sym typeface="Montserrat"/>
              </a:rPr>
              <a:t>auto.</a:t>
            </a:r>
            <a:endParaRPr b="1" i="1" sz="1400" u="none" cap="none" strike="noStrike">
              <a:solidFill>
                <a:schemeClr val="dk1"/>
              </a:solidFill>
              <a:latin typeface="Montserrat"/>
              <a:ea typeface="Montserrat"/>
              <a:cs typeface="Montserrat"/>
              <a:sym typeface="Montserrat"/>
            </a:endParaRPr>
          </a:p>
        </p:txBody>
      </p:sp>
      <p:sp>
        <p:nvSpPr>
          <p:cNvPr id="233" name="Google Shape;233;p16"/>
          <p:cNvSpPr txBox="1"/>
          <p:nvPr/>
        </p:nvSpPr>
        <p:spPr>
          <a:xfrm>
            <a:off x="670500" y="3906637"/>
            <a:ext cx="7937169" cy="691078"/>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Existe un </a:t>
            </a:r>
            <a:r>
              <a:rPr b="1" i="1" lang="es-AR" sz="1200" u="none" cap="none" strike="noStrike">
                <a:solidFill>
                  <a:srgbClr val="9D66F9"/>
                </a:solidFill>
                <a:latin typeface="Montserrat"/>
                <a:ea typeface="Montserrat"/>
                <a:cs typeface="Montserrat"/>
                <a:sym typeface="Montserrat"/>
              </a:rPr>
              <a:t>truco</a:t>
            </a:r>
            <a:r>
              <a:rPr b="0" i="1" lang="es-AR" sz="1200" u="none" cap="none" strike="noStrike">
                <a:solidFill>
                  <a:srgbClr val="9D66F9"/>
                </a:solidFill>
                <a:latin typeface="Montserrat"/>
                <a:ea typeface="Montserrat"/>
                <a:cs typeface="Montserrat"/>
                <a:sym typeface="Montserrat"/>
              </a:rPr>
              <a:t> muy sencillo y práctico para centrar un elemento en pantalla. Basta con aplicar un ancho fijo al contenedor, </a:t>
            </a:r>
            <a:r>
              <a:rPr b="1" i="1" lang="es-AR" sz="1200" u="none" cap="none" strike="noStrike">
                <a:solidFill>
                  <a:srgbClr val="9D66F9"/>
                </a:solidFill>
                <a:latin typeface="Montserrat"/>
                <a:ea typeface="Montserrat"/>
                <a:cs typeface="Montserrat"/>
                <a:sym typeface="Montserrat"/>
              </a:rPr>
              <a:t>width: 500px</a:t>
            </a:r>
            <a:r>
              <a:rPr b="0" i="1" lang="es-AR" sz="1200" u="none" cap="none" strike="noStrike">
                <a:solidFill>
                  <a:srgbClr val="9D66F9"/>
                </a:solidFill>
                <a:latin typeface="Montserrat"/>
                <a:ea typeface="Montserrat"/>
                <a:cs typeface="Montserrat"/>
                <a:sym typeface="Montserrat"/>
              </a:rPr>
              <a:t> (por ejemplo) y luego aplicar un </a:t>
            </a:r>
            <a:r>
              <a:rPr b="1" i="1" lang="es-AR" sz="1200" u="none" cap="none" strike="noStrike">
                <a:solidFill>
                  <a:srgbClr val="9D66F9"/>
                </a:solidFill>
                <a:latin typeface="Montserrat"/>
                <a:ea typeface="Montserrat"/>
                <a:cs typeface="Montserrat"/>
                <a:sym typeface="Montserrat"/>
              </a:rPr>
              <a:t>margin: auto</a:t>
            </a:r>
            <a:r>
              <a:rPr b="0" i="1" lang="es-AR" sz="1200" u="none" cap="none" strike="noStrike">
                <a:solidFill>
                  <a:srgbClr val="9D66F9"/>
                </a:solidFill>
                <a:latin typeface="Montserrat"/>
                <a:ea typeface="Montserrat"/>
                <a:cs typeface="Montserrat"/>
                <a:sym typeface="Montserrat"/>
              </a:rPr>
              <a:t>. De esta forma, el navegador, al conocer el tamaño del elemento (y, por omisión, el resto del tamaño de la ventana) se encarga de repartirlo equitativamente entre el margen izquierdo y el margen derecho, quedando centrado el elemento</a:t>
            </a:r>
            <a:endParaRPr b="0" i="1" sz="1100" u="none" cap="none" strike="noStrike">
              <a:solidFill>
                <a:srgbClr val="9D66F9"/>
              </a:solidFill>
              <a:latin typeface="Montserrat"/>
              <a:ea typeface="Montserrat"/>
              <a:cs typeface="Montserrat"/>
              <a:sym typeface="Montserrat"/>
            </a:endParaRPr>
          </a:p>
        </p:txBody>
      </p:sp>
      <p:pic>
        <p:nvPicPr>
          <p:cNvPr id="234" name="Google Shape;234;p16"/>
          <p:cNvPicPr preferRelativeResize="0"/>
          <p:nvPr/>
        </p:nvPicPr>
        <p:blipFill rotWithShape="1">
          <a:blip r:embed="rId3">
            <a:alphaModFix/>
          </a:blip>
          <a:srcRect b="0" l="0" r="0" t="0"/>
          <a:stretch/>
        </p:blipFill>
        <p:spPr>
          <a:xfrm>
            <a:off x="670500" y="1267850"/>
            <a:ext cx="7532077" cy="20340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nvSpPr>
        <p:spPr>
          <a:xfrm>
            <a:off x="312766" y="357811"/>
            <a:ext cx="8400411" cy="1268766"/>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Hay que recordar diferenciar bien los </a:t>
            </a:r>
            <a:r>
              <a:rPr b="1" i="0" lang="es-AR" sz="1400" u="none" cap="none" strike="noStrike">
                <a:solidFill>
                  <a:schemeClr val="dk1"/>
                </a:solidFill>
                <a:latin typeface="Montserrat"/>
                <a:ea typeface="Montserrat"/>
                <a:cs typeface="Montserrat"/>
                <a:sym typeface="Montserrat"/>
              </a:rPr>
              <a:t>márgenes</a:t>
            </a:r>
            <a:r>
              <a:rPr b="0" i="0" lang="es-AR" sz="1400" u="none" cap="none" strike="noStrike">
                <a:solidFill>
                  <a:schemeClr val="dk1"/>
                </a:solidFill>
                <a:latin typeface="Montserrat"/>
                <a:ea typeface="Montserrat"/>
                <a:cs typeface="Montserrat"/>
                <a:sym typeface="Montserrat"/>
              </a:rPr>
              <a:t> de los </a:t>
            </a:r>
            <a:r>
              <a:rPr b="1" i="0" lang="es-AR" sz="1400" u="none" cap="none" strike="noStrike">
                <a:solidFill>
                  <a:schemeClr val="dk1"/>
                </a:solidFill>
                <a:latin typeface="Montserrat"/>
                <a:ea typeface="Montserrat"/>
                <a:cs typeface="Montserrat"/>
                <a:sym typeface="Montserrat"/>
              </a:rPr>
              <a:t>rellenos</a:t>
            </a:r>
            <a:r>
              <a:rPr b="0" i="0" lang="es-AR" sz="1400" u="none" cap="none" strike="noStrike">
                <a:solidFill>
                  <a:schemeClr val="dk1"/>
                </a:solidFill>
                <a:latin typeface="Montserrat"/>
                <a:ea typeface="Montserrat"/>
                <a:cs typeface="Montserrat"/>
                <a:sym typeface="Montserrat"/>
              </a:rPr>
              <a:t>, ya que no son la misma cosa. Los </a:t>
            </a:r>
            <a:r>
              <a:rPr b="1" i="0" lang="es-AR" sz="1400" u="none" cap="none" strike="noStrike">
                <a:solidFill>
                  <a:schemeClr val="dk1"/>
                </a:solidFill>
                <a:latin typeface="Montserrat"/>
                <a:ea typeface="Montserrat"/>
                <a:cs typeface="Montserrat"/>
                <a:sym typeface="Montserrat"/>
              </a:rPr>
              <a:t>rellenos</a:t>
            </a:r>
            <a:r>
              <a:rPr b="0" i="0" lang="es-AR" sz="1400" u="none" cap="none" strike="noStrike">
                <a:solidFill>
                  <a:schemeClr val="dk1"/>
                </a:solidFill>
                <a:latin typeface="Montserrat"/>
                <a:ea typeface="Montserrat"/>
                <a:cs typeface="Montserrat"/>
                <a:sym typeface="Montserrat"/>
              </a:rPr>
              <a:t> (</a:t>
            </a:r>
            <a:r>
              <a:rPr b="0" i="1" lang="es-AR" sz="1400" u="none" cap="none" strike="noStrike">
                <a:solidFill>
                  <a:schemeClr val="dk1"/>
                </a:solidFill>
                <a:latin typeface="Montserrat"/>
                <a:ea typeface="Montserrat"/>
                <a:cs typeface="Montserrat"/>
                <a:sym typeface="Montserrat"/>
              </a:rPr>
              <a:t>padding</a:t>
            </a:r>
            <a:r>
              <a:rPr b="0" i="0" lang="es-AR" sz="1400" u="none" cap="none" strike="noStrike">
                <a:solidFill>
                  <a:schemeClr val="dk1"/>
                </a:solidFill>
                <a:latin typeface="Montserrat"/>
                <a:ea typeface="Montserrat"/>
                <a:cs typeface="Montserrat"/>
                <a:sym typeface="Montserrat"/>
              </a:rPr>
              <a:t>) son los espacios que hay entre los bordes del elemento en cuestión y el contenido (</a:t>
            </a:r>
            <a:r>
              <a:rPr b="0" i="1" lang="es-AR" sz="1400" u="none" cap="none" strike="noStrike">
                <a:solidFill>
                  <a:schemeClr val="dk1"/>
                </a:solidFill>
                <a:latin typeface="Montserrat"/>
                <a:ea typeface="Montserrat"/>
                <a:cs typeface="Montserrat"/>
                <a:sym typeface="Montserrat"/>
              </a:rPr>
              <a:t>por la parte interior</a:t>
            </a:r>
            <a:r>
              <a:rPr b="0" i="0" lang="es-AR" sz="1400" u="none" cap="none" strike="noStrike">
                <a:solidFill>
                  <a:schemeClr val="dk1"/>
                </a:solidFill>
                <a:latin typeface="Montserrat"/>
                <a:ea typeface="Montserrat"/>
                <a:cs typeface="Montserrat"/>
                <a:sym typeface="Montserrat"/>
              </a:rPr>
              <a:t>). Mientras que los </a:t>
            </a:r>
            <a:r>
              <a:rPr b="1" i="0" lang="es-AR" sz="1400" u="none" cap="none" strike="noStrike">
                <a:solidFill>
                  <a:schemeClr val="dk1"/>
                </a:solidFill>
                <a:latin typeface="Montserrat"/>
                <a:ea typeface="Montserrat"/>
                <a:cs typeface="Montserrat"/>
                <a:sym typeface="Montserrat"/>
              </a:rPr>
              <a:t>márgenes</a:t>
            </a:r>
            <a:r>
              <a:rPr b="0" i="0" lang="es-AR" sz="1400" u="none" cap="none" strike="noStrike">
                <a:solidFill>
                  <a:schemeClr val="dk1"/>
                </a:solidFill>
                <a:latin typeface="Montserrat"/>
                <a:ea typeface="Montserrat"/>
                <a:cs typeface="Montserrat"/>
                <a:sym typeface="Montserrat"/>
              </a:rPr>
              <a:t> (</a:t>
            </a:r>
            <a:r>
              <a:rPr b="0" i="1" lang="es-AR" sz="1400" u="none" cap="none" strike="noStrike">
                <a:solidFill>
                  <a:schemeClr val="dk1"/>
                </a:solidFill>
                <a:latin typeface="Montserrat"/>
                <a:ea typeface="Montserrat"/>
                <a:cs typeface="Montserrat"/>
                <a:sym typeface="Montserrat"/>
              </a:rPr>
              <a:t>margin</a:t>
            </a:r>
            <a:r>
              <a:rPr b="0" i="0" lang="es-AR" sz="1400" u="none" cap="none" strike="noStrike">
                <a:solidFill>
                  <a:schemeClr val="dk1"/>
                </a:solidFill>
                <a:latin typeface="Montserrat"/>
                <a:ea typeface="Montserrat"/>
                <a:cs typeface="Montserrat"/>
                <a:sym typeface="Montserrat"/>
              </a:rPr>
              <a:t>) son los espacios que hay entre los bordes del elemento en cuestión y los bordes de otros elementos (</a:t>
            </a:r>
            <a:r>
              <a:rPr b="0" i="1" lang="es-AR" sz="1400" u="none" cap="none" strike="noStrike">
                <a:solidFill>
                  <a:schemeClr val="dk1"/>
                </a:solidFill>
                <a:latin typeface="Montserrat"/>
                <a:ea typeface="Montserrat"/>
                <a:cs typeface="Montserrat"/>
                <a:sym typeface="Montserrat"/>
              </a:rPr>
              <a:t>parte exterior</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el siguiente ejemplo nos encontramos con un </a:t>
            </a:r>
            <a:r>
              <a:rPr b="1" i="0" lang="es-AR" sz="1400" u="none" cap="none" strike="noStrike">
                <a:solidFill>
                  <a:schemeClr val="dk1"/>
                </a:solidFill>
                <a:latin typeface="Montserrat"/>
                <a:ea typeface="Montserrat"/>
                <a:cs typeface="Montserrat"/>
                <a:sym typeface="Montserrat"/>
              </a:rPr>
              <a:t>solapamiento de márgenes</a:t>
            </a:r>
            <a:r>
              <a:rPr b="0" i="0" lang="es-AR" sz="1400" u="none" cap="none" strike="noStrike">
                <a:solidFill>
                  <a:schemeClr val="dk1"/>
                </a:solidFill>
                <a:latin typeface="Montserrat"/>
                <a:ea typeface="Montserrat"/>
                <a:cs typeface="Montserrat"/>
                <a:sym typeface="Montserrat"/>
              </a:rPr>
              <a:t>. Por defecto, si tenemos dos elementos adyacentes con, por ejemplo, </a:t>
            </a:r>
            <a:r>
              <a:rPr b="1" i="1" lang="es-AR" sz="1400" u="none" cap="none" strike="noStrike">
                <a:solidFill>
                  <a:schemeClr val="dk1"/>
                </a:solidFill>
                <a:latin typeface="Montserrat"/>
                <a:ea typeface="Montserrat"/>
                <a:cs typeface="Montserrat"/>
                <a:sym typeface="Montserrat"/>
              </a:rPr>
              <a:t>margin: 20px</a:t>
            </a:r>
            <a:r>
              <a:rPr b="0" i="0" lang="es-AR" sz="1400" u="none" cap="none" strike="noStrike">
                <a:solidFill>
                  <a:schemeClr val="dk1"/>
                </a:solidFill>
                <a:latin typeface="Montserrat"/>
                <a:ea typeface="Montserrat"/>
                <a:cs typeface="Montserrat"/>
                <a:sym typeface="Montserrat"/>
              </a:rPr>
              <a:t> cada uno, ese espacio de margen se solapará y tendremos </a:t>
            </a:r>
            <a:r>
              <a:rPr b="1" i="1" lang="es-AR" sz="1400" u="none" cap="none" strike="noStrike">
                <a:solidFill>
                  <a:schemeClr val="dk1"/>
                </a:solidFill>
                <a:latin typeface="Montserrat"/>
                <a:ea typeface="Montserrat"/>
                <a:cs typeface="Montserrat"/>
                <a:sym typeface="Montserrat"/>
              </a:rPr>
              <a:t>20px</a:t>
            </a:r>
            <a:r>
              <a:rPr b="0" i="0" lang="es-AR" sz="1400" u="none" cap="none" strike="noStrike">
                <a:solidFill>
                  <a:schemeClr val="dk1"/>
                </a:solidFill>
                <a:latin typeface="Montserrat"/>
                <a:ea typeface="Montserrat"/>
                <a:cs typeface="Montserrat"/>
                <a:sym typeface="Montserrat"/>
              </a:rPr>
              <a:t> en total, y no </a:t>
            </a:r>
            <a:r>
              <a:rPr b="1" i="1" lang="es-AR" sz="1400" u="none" cap="none" strike="noStrike">
                <a:solidFill>
                  <a:schemeClr val="dk1"/>
                </a:solidFill>
                <a:latin typeface="Montserrat"/>
                <a:ea typeface="Montserrat"/>
                <a:cs typeface="Montserrat"/>
                <a:sym typeface="Montserrat"/>
              </a:rPr>
              <a:t>40px</a:t>
            </a:r>
            <a:r>
              <a:rPr b="0" i="0" lang="es-AR" sz="1400" u="none" cap="none" strike="noStrike">
                <a:solidFill>
                  <a:schemeClr val="dk1"/>
                </a:solidFill>
                <a:latin typeface="Montserrat"/>
                <a:ea typeface="Montserrat"/>
                <a:cs typeface="Montserrat"/>
                <a:sym typeface="Montserrat"/>
              </a:rPr>
              <a:t> (</a:t>
            </a:r>
            <a:r>
              <a:rPr b="0" i="1" lang="es-AR" sz="1400" u="none" cap="none" strike="noStrike">
                <a:solidFill>
                  <a:schemeClr val="dk1"/>
                </a:solidFill>
                <a:latin typeface="Montserrat"/>
                <a:ea typeface="Montserrat"/>
                <a:cs typeface="Montserrat"/>
                <a:sym typeface="Montserrat"/>
              </a:rPr>
              <a:t>la suma de cada uno</a:t>
            </a:r>
            <a:r>
              <a:rPr b="0" i="0" lang="es-AR" sz="1400" u="none" cap="none" strike="noStrike">
                <a:solidFill>
                  <a:schemeClr val="dk1"/>
                </a:solidFill>
                <a:latin typeface="Montserrat"/>
                <a:ea typeface="Montserrat"/>
                <a:cs typeface="Montserrat"/>
                <a:sym typeface="Montserrat"/>
              </a:rPr>
              <a:t>) como podríamos pensar en un principio. </a:t>
            </a:r>
            <a:endParaRPr b="0" i="1" sz="1400" u="none" cap="none" strike="noStrike">
              <a:solidFill>
                <a:schemeClr val="dk1"/>
              </a:solidFill>
              <a:latin typeface="Montserrat"/>
              <a:ea typeface="Montserrat"/>
              <a:cs typeface="Montserrat"/>
              <a:sym typeface="Montserrat"/>
            </a:endParaRPr>
          </a:p>
        </p:txBody>
      </p:sp>
      <p:pic>
        <p:nvPicPr>
          <p:cNvPr id="240" name="Google Shape;240;p17"/>
          <p:cNvPicPr preferRelativeResize="0"/>
          <p:nvPr/>
        </p:nvPicPr>
        <p:blipFill rotWithShape="1">
          <a:blip r:embed="rId3">
            <a:alphaModFix/>
          </a:blip>
          <a:srcRect b="0" l="0" r="0" t="0"/>
          <a:stretch/>
        </p:blipFill>
        <p:spPr>
          <a:xfrm>
            <a:off x="2509045" y="2525061"/>
            <a:ext cx="4007851" cy="2168882"/>
          </a:xfrm>
          <a:prstGeom prst="rect">
            <a:avLst/>
          </a:prstGeom>
          <a:noFill/>
          <a:ln>
            <a:noFill/>
          </a:ln>
        </p:spPr>
      </p:pic>
      <p:sp>
        <p:nvSpPr>
          <p:cNvPr id="241" name="Google Shape;241;p17"/>
          <p:cNvSpPr/>
          <p:nvPr/>
        </p:nvSpPr>
        <p:spPr>
          <a:xfrm>
            <a:off x="3825385" y="4693943"/>
            <a:ext cx="45512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https://www.w3schools.com/css/css_margin.asp</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8"/>
          <p:cNvSpPr txBox="1"/>
          <p:nvPr/>
        </p:nvSpPr>
        <p:spPr>
          <a:xfrm>
            <a:off x="312766" y="969476"/>
            <a:ext cx="8400411" cy="42850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Se utiliza para generar espacio alrededor del contenido de un elemento dentro de los bordes definidos.</a:t>
            </a:r>
            <a:endParaRPr b="1" i="1" sz="1400" u="none" cap="none" strike="noStrike">
              <a:solidFill>
                <a:schemeClr val="dk1"/>
              </a:solidFill>
              <a:latin typeface="Montserrat"/>
              <a:ea typeface="Montserrat"/>
              <a:cs typeface="Montserrat"/>
              <a:sym typeface="Montserrat"/>
            </a:endParaRPr>
          </a:p>
        </p:txBody>
      </p:sp>
      <p:sp>
        <p:nvSpPr>
          <p:cNvPr id="247" name="Google Shape;247;p18"/>
          <p:cNvSpPr txBox="1"/>
          <p:nvPr/>
        </p:nvSpPr>
        <p:spPr>
          <a:xfrm>
            <a:off x="243961" y="50538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Padding</a:t>
            </a:r>
            <a:endParaRPr b="0" i="0" sz="2500" u="none" cap="none" strike="noStrike">
              <a:solidFill>
                <a:schemeClr val="accent1"/>
              </a:solidFill>
              <a:latin typeface="Montserrat ExtraBold"/>
              <a:ea typeface="Montserrat ExtraBold"/>
              <a:cs typeface="Montserrat ExtraBold"/>
              <a:sym typeface="Montserrat ExtraBold"/>
            </a:endParaRPr>
          </a:p>
        </p:txBody>
      </p:sp>
      <p:pic>
        <p:nvPicPr>
          <p:cNvPr id="248" name="Google Shape;248;p18"/>
          <p:cNvPicPr preferRelativeResize="0"/>
          <p:nvPr/>
        </p:nvPicPr>
        <p:blipFill rotWithShape="1">
          <a:blip r:embed="rId3">
            <a:alphaModFix/>
          </a:blip>
          <a:srcRect b="0" l="0" r="0" t="0"/>
          <a:stretch/>
        </p:blipFill>
        <p:spPr>
          <a:xfrm>
            <a:off x="647755" y="1742009"/>
            <a:ext cx="4017076" cy="2739567"/>
          </a:xfrm>
          <a:prstGeom prst="rect">
            <a:avLst/>
          </a:prstGeom>
          <a:noFill/>
          <a:ln>
            <a:noFill/>
          </a:ln>
        </p:spPr>
      </p:pic>
      <p:sp>
        <p:nvSpPr>
          <p:cNvPr id="249" name="Google Shape;249;p18"/>
          <p:cNvSpPr txBox="1"/>
          <p:nvPr/>
        </p:nvSpPr>
        <p:spPr>
          <a:xfrm>
            <a:off x="4695093" y="1542176"/>
            <a:ext cx="1987061" cy="95406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padding-top</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padding-right</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padding-bottom</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padding-left</a:t>
            </a:r>
            <a:endParaRPr b="0" i="0" sz="1400" u="none" cap="none" strike="noStrike">
              <a:solidFill>
                <a:srgbClr val="000000"/>
              </a:solidFill>
              <a:latin typeface="Montserrat"/>
              <a:ea typeface="Montserrat"/>
              <a:cs typeface="Montserrat"/>
              <a:sym typeface="Montserrat"/>
            </a:endParaRPr>
          </a:p>
        </p:txBody>
      </p:sp>
      <p:sp>
        <p:nvSpPr>
          <p:cNvPr id="250" name="Google Shape;250;p18"/>
          <p:cNvSpPr/>
          <p:nvPr/>
        </p:nvSpPr>
        <p:spPr>
          <a:xfrm>
            <a:off x="6538483" y="1542177"/>
            <a:ext cx="331304" cy="919670"/>
          </a:xfrm>
          <a:prstGeom prst="rightBrace">
            <a:avLst>
              <a:gd fmla="val 8333" name="adj1"/>
              <a:gd fmla="val 50000" name="adj2"/>
            </a:avLst>
          </a:prstGeom>
          <a:noFill/>
          <a:ln cap="flat" cmpd="sng" w="190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196850" lvl="0" marL="28575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sp>
        <p:nvSpPr>
          <p:cNvPr id="251" name="Google Shape;251;p18"/>
          <p:cNvSpPr txBox="1"/>
          <p:nvPr/>
        </p:nvSpPr>
        <p:spPr>
          <a:xfrm>
            <a:off x="6869787" y="1645733"/>
            <a:ext cx="2078603" cy="95406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px, em, rem, etc.</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 en relación al ancho del contenedor</a:t>
            </a:r>
            <a:endParaRPr b="0" i="0" sz="1400" u="none" cap="none" strike="noStrike">
              <a:solidFill>
                <a:srgbClr val="000000"/>
              </a:solidFill>
              <a:latin typeface="Montserrat"/>
              <a:ea typeface="Montserrat"/>
              <a:cs typeface="Montserrat"/>
              <a:sym typeface="Montserrat"/>
            </a:endParaRPr>
          </a:p>
        </p:txBody>
      </p:sp>
      <p:sp>
        <p:nvSpPr>
          <p:cNvPr id="252" name="Google Shape;252;p18"/>
          <p:cNvSpPr txBox="1"/>
          <p:nvPr/>
        </p:nvSpPr>
        <p:spPr>
          <a:xfrm>
            <a:off x="4642849" y="2743999"/>
            <a:ext cx="4078609" cy="1249280"/>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el modelo de cajas, los </a:t>
            </a:r>
            <a:r>
              <a:rPr b="1" i="0" lang="es-AR" sz="1400" u="none" cap="none" strike="noStrike">
                <a:solidFill>
                  <a:schemeClr val="dk1"/>
                </a:solidFill>
                <a:latin typeface="Montserrat"/>
                <a:ea typeface="Montserrat"/>
                <a:cs typeface="Montserrat"/>
                <a:sym typeface="Montserrat"/>
              </a:rPr>
              <a:t>rellenos </a:t>
            </a:r>
            <a:r>
              <a:rPr b="0" i="1" lang="es-AR" sz="1400" u="none" cap="none" strike="noStrike">
                <a:solidFill>
                  <a:schemeClr val="dk1"/>
                </a:solidFill>
                <a:latin typeface="Montserrat"/>
                <a:ea typeface="Montserrat"/>
                <a:cs typeface="Montserrat"/>
                <a:sym typeface="Montserrat"/>
              </a:rPr>
              <a:t>(padding)</a:t>
            </a:r>
            <a:r>
              <a:rPr b="0" i="0" lang="es-AR" sz="1400" u="none" cap="none" strike="noStrike">
                <a:solidFill>
                  <a:schemeClr val="dk1"/>
                </a:solidFill>
                <a:latin typeface="Montserrat"/>
                <a:ea typeface="Montserrat"/>
                <a:cs typeface="Montserrat"/>
                <a:sym typeface="Montserrat"/>
              </a:rPr>
              <a:t> son los espacios interiores de un elemento. El espacio que hay entre el borde de un elemento y su contenido es lo que se considera </a:t>
            </a:r>
            <a:r>
              <a:rPr b="1" i="0" lang="es-AR" sz="1400" u="none" cap="none" strike="noStrike">
                <a:solidFill>
                  <a:schemeClr val="dk1"/>
                </a:solidFill>
                <a:latin typeface="Montserrat"/>
                <a:ea typeface="Montserrat"/>
                <a:cs typeface="Montserrat"/>
                <a:sym typeface="Montserrat"/>
              </a:rPr>
              <a:t>relleno</a:t>
            </a:r>
            <a:r>
              <a:rPr b="0" i="0" lang="es-AR" sz="1400" u="none" cap="none" strike="noStrike">
                <a:solidFill>
                  <a:schemeClr val="dk1"/>
                </a:solidFill>
                <a:latin typeface="Montserrat"/>
                <a:ea typeface="Montserrat"/>
                <a:cs typeface="Montserrat"/>
                <a:sym typeface="Montserrat"/>
              </a:rPr>
              <a:t>.</a:t>
            </a:r>
            <a:endParaRPr b="1" i="1"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nvSpPr>
        <p:spPr>
          <a:xfrm>
            <a:off x="312766" y="969476"/>
            <a:ext cx="8400411" cy="42850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Al igual que en otras propiedades de CSS, también existen atajos para los márgenes y los rellenos:</a:t>
            </a:r>
            <a:endParaRPr b="1" i="1" sz="1400" u="none" cap="none" strike="noStrike">
              <a:solidFill>
                <a:schemeClr val="dk1"/>
              </a:solidFill>
              <a:latin typeface="Montserrat"/>
              <a:ea typeface="Montserrat"/>
              <a:cs typeface="Montserrat"/>
              <a:sym typeface="Montserrat"/>
            </a:endParaRPr>
          </a:p>
        </p:txBody>
      </p:sp>
      <p:sp>
        <p:nvSpPr>
          <p:cNvPr id="258" name="Google Shape;258;p20"/>
          <p:cNvSpPr txBox="1"/>
          <p:nvPr/>
        </p:nvSpPr>
        <p:spPr>
          <a:xfrm>
            <a:off x="243961" y="50538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Atajo: Modelo de cajas</a:t>
            </a:r>
            <a:endParaRPr b="0" i="0" sz="2500" u="none" cap="none" strike="noStrike">
              <a:solidFill>
                <a:schemeClr val="accent1"/>
              </a:solidFill>
              <a:latin typeface="Montserrat ExtraBold"/>
              <a:ea typeface="Montserrat ExtraBold"/>
              <a:cs typeface="Montserrat ExtraBold"/>
              <a:sym typeface="Montserrat ExtraBold"/>
            </a:endParaRPr>
          </a:p>
        </p:txBody>
      </p:sp>
      <p:graphicFrame>
        <p:nvGraphicFramePr>
          <p:cNvPr id="259" name="Google Shape;259;p20"/>
          <p:cNvGraphicFramePr/>
          <p:nvPr/>
        </p:nvGraphicFramePr>
        <p:xfrm>
          <a:off x="1595328" y="3148010"/>
          <a:ext cx="3000000" cy="3000000"/>
        </p:xfrm>
        <a:graphic>
          <a:graphicData uri="http://schemas.openxmlformats.org/drawingml/2006/table">
            <a:tbl>
              <a:tblPr bandRow="1" firstRow="1">
                <a:noFill/>
                <a:tableStyleId>{F3FE91A8-6091-4D80-B95A-4F539024768A}</a:tableStyleId>
              </a:tblPr>
              <a:tblGrid>
                <a:gridCol w="1190675"/>
                <a:gridCol w="1190675"/>
                <a:gridCol w="1190675"/>
                <a:gridCol w="1190675"/>
                <a:gridCol w="1190675"/>
              </a:tblGrid>
              <a:tr h="370850">
                <a:tc rowSpan="4">
                  <a:txBody>
                    <a:bodyPr/>
                    <a:lstStyle/>
                    <a:p>
                      <a:pPr indent="0" lvl="0" marL="266700" marR="0" rtl="0" algn="l">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margin o padding:</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4">
                  <a:txBody>
                    <a:bodyPr/>
                    <a:lstStyle/>
                    <a:p>
                      <a:pPr indent="0" lvl="0" marL="0" marR="0" rtl="0" algn="l">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10px; </a:t>
                      </a:r>
                      <a:r>
                        <a:rPr b="1" i="0" lang="es-AR" sz="1200" u="none" cap="none" strike="noStrike">
                          <a:solidFill>
                            <a:srgbClr val="05ADD5"/>
                          </a:solidFill>
                          <a:latin typeface="Montserrat"/>
                          <a:ea typeface="Montserrat"/>
                          <a:cs typeface="Montserrat"/>
                          <a:sym typeface="Montserrat"/>
                        </a:rPr>
                        <a:t>top/</a:t>
                      </a:r>
                      <a:r>
                        <a:rPr b="1" i="0" lang="es-AR" sz="1200" u="none" cap="none" strike="noStrike">
                          <a:solidFill>
                            <a:srgbClr val="CC0099"/>
                          </a:solidFill>
                          <a:latin typeface="Montserrat"/>
                          <a:ea typeface="Montserrat"/>
                          <a:cs typeface="Montserrat"/>
                          <a:sym typeface="Montserrat"/>
                        </a:rPr>
                        <a:t>right</a:t>
                      </a:r>
                      <a:r>
                        <a:rPr b="1" i="0" lang="es-AR" sz="1200" u="none" cap="none" strike="noStrike">
                          <a:solidFill>
                            <a:schemeClr val="dk1"/>
                          </a:solidFill>
                          <a:latin typeface="Montserrat"/>
                          <a:ea typeface="Montserrat"/>
                          <a:cs typeface="Montserrat"/>
                          <a:sym typeface="Montserrat"/>
                        </a:rPr>
                        <a:t>/</a:t>
                      </a:r>
                      <a:r>
                        <a:rPr b="1" i="0" lang="es-AR" sz="1200" u="none" cap="none" strike="noStrike">
                          <a:solidFill>
                            <a:srgbClr val="002060"/>
                          </a:solidFill>
                          <a:latin typeface="Montserrat"/>
                          <a:ea typeface="Montserrat"/>
                          <a:cs typeface="Montserrat"/>
                          <a:sym typeface="Montserrat"/>
                        </a:rPr>
                        <a:t>bottom</a:t>
                      </a:r>
                      <a:r>
                        <a:rPr b="1" i="0" lang="es-AR" sz="1200" u="none" cap="none" strike="noStrike">
                          <a:solidFill>
                            <a:schemeClr val="dk1"/>
                          </a:solidFill>
                          <a:latin typeface="Montserrat"/>
                          <a:ea typeface="Montserrat"/>
                          <a:cs typeface="Montserrat"/>
                          <a:sym typeface="Montserrat"/>
                        </a:rPr>
                        <a:t>/</a:t>
                      </a:r>
                      <a:r>
                        <a:rPr b="1" i="0" lang="es-AR" sz="1200" u="none" cap="none" strike="noStrike">
                          <a:solidFill>
                            <a:srgbClr val="31078C"/>
                          </a:solidFill>
                          <a:latin typeface="Montserrat"/>
                          <a:ea typeface="Montserrat"/>
                          <a:cs typeface="Montserrat"/>
                          <a:sym typeface="Montserrat"/>
                        </a:rPr>
                        <a:t>left</a:t>
                      </a:r>
                      <a:endParaRPr sz="1200" u="none" cap="none" strike="noStrike">
                        <a:latin typeface="Montserrat"/>
                        <a:ea typeface="Montserrat"/>
                        <a:cs typeface="Montserrat"/>
                        <a:sym typeface="Montserrat"/>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r>
              <a:tr h="3708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05ADD5"/>
                          </a:solidFill>
                          <a:latin typeface="Montserrat"/>
                          <a:ea typeface="Montserrat"/>
                          <a:cs typeface="Montserrat"/>
                          <a:sym typeface="Montserrat"/>
                        </a:rPr>
                        <a:t>top</a:t>
                      </a:r>
                      <a:r>
                        <a:rPr b="1" i="0" lang="es-AR" sz="1200" u="none" cap="none" strike="noStrike">
                          <a:solidFill>
                            <a:schemeClr val="dk1"/>
                          </a:solidFill>
                          <a:latin typeface="Montserrat"/>
                          <a:ea typeface="Montserrat"/>
                          <a:cs typeface="Montserrat"/>
                          <a:sym typeface="Montserrat"/>
                        </a:rPr>
                        <a:t>/</a:t>
                      </a:r>
                      <a:r>
                        <a:rPr b="1" i="0" lang="es-AR" sz="1200" u="none" cap="none" strike="noStrike">
                          <a:solidFill>
                            <a:srgbClr val="002060"/>
                          </a:solidFill>
                          <a:latin typeface="Montserrat"/>
                          <a:ea typeface="Montserrat"/>
                          <a:cs typeface="Montserrat"/>
                          <a:sym typeface="Montserrat"/>
                        </a:rPr>
                        <a:t>bottom</a:t>
                      </a:r>
                      <a:endParaRPr b="1" i="0" sz="12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10px</a:t>
                      </a:r>
                      <a:endParaRPr sz="1200" u="none" cap="none" strike="noStrike">
                        <a:latin typeface="Montserrat"/>
                        <a:ea typeface="Montserrat"/>
                        <a:cs typeface="Montserrat"/>
                        <a:sym typeface="Montserrat"/>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CC0099"/>
                          </a:solidFill>
                          <a:latin typeface="Montserrat"/>
                          <a:ea typeface="Montserrat"/>
                          <a:cs typeface="Montserrat"/>
                          <a:sym typeface="Montserrat"/>
                        </a:rPr>
                        <a:t>right</a:t>
                      </a:r>
                      <a:r>
                        <a:rPr b="1" i="0" lang="es-AR" sz="1200" u="none" cap="none" strike="noStrike">
                          <a:solidFill>
                            <a:schemeClr val="dk1"/>
                          </a:solidFill>
                          <a:latin typeface="Montserrat"/>
                          <a:ea typeface="Montserrat"/>
                          <a:cs typeface="Montserrat"/>
                          <a:sym typeface="Montserrat"/>
                        </a:rPr>
                        <a:t>/</a:t>
                      </a:r>
                      <a:r>
                        <a:rPr b="1" i="0" lang="es-AR" sz="1200" u="none" cap="none" strike="noStrike">
                          <a:solidFill>
                            <a:srgbClr val="31078C"/>
                          </a:solidFill>
                          <a:latin typeface="Montserrat"/>
                          <a:ea typeface="Montserrat"/>
                          <a:cs typeface="Montserrat"/>
                          <a:sym typeface="Montserrat"/>
                        </a:rPr>
                        <a:t>left</a:t>
                      </a:r>
                      <a:endParaRPr b="1" i="0" sz="12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20px;</a:t>
                      </a:r>
                      <a:endParaRPr sz="12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05ADD5"/>
                          </a:solidFill>
                          <a:latin typeface="Montserrat"/>
                          <a:ea typeface="Montserrat"/>
                          <a:cs typeface="Montserrat"/>
                          <a:sym typeface="Montserrat"/>
                        </a:rPr>
                        <a:t>top</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10px</a:t>
                      </a:r>
                      <a:endParaRPr sz="1200" u="none" cap="none" strike="noStrike">
                        <a:latin typeface="Montserrat"/>
                        <a:ea typeface="Montserrat"/>
                        <a:cs typeface="Montserrat"/>
                        <a:sym typeface="Montserrat"/>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CC0099"/>
                          </a:solidFill>
                          <a:latin typeface="Montserrat"/>
                          <a:ea typeface="Montserrat"/>
                          <a:cs typeface="Montserrat"/>
                          <a:sym typeface="Montserrat"/>
                        </a:rPr>
                        <a:t>right</a:t>
                      </a:r>
                      <a:r>
                        <a:rPr b="1" i="0" lang="es-AR" sz="1200" u="none" cap="none" strike="noStrike">
                          <a:solidFill>
                            <a:schemeClr val="dk1"/>
                          </a:solidFill>
                          <a:latin typeface="Montserrat"/>
                          <a:ea typeface="Montserrat"/>
                          <a:cs typeface="Montserrat"/>
                          <a:sym typeface="Montserrat"/>
                        </a:rPr>
                        <a:t>/</a:t>
                      </a:r>
                      <a:r>
                        <a:rPr b="1" i="0" lang="es-AR" sz="1200" u="none" cap="none" strike="noStrike">
                          <a:solidFill>
                            <a:srgbClr val="31078C"/>
                          </a:solidFill>
                          <a:latin typeface="Montserrat"/>
                          <a:ea typeface="Montserrat"/>
                          <a:cs typeface="Montserrat"/>
                          <a:sym typeface="Montserrat"/>
                        </a:rPr>
                        <a:t>left</a:t>
                      </a:r>
                      <a:endParaRPr b="1" i="0" sz="12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20px</a:t>
                      </a:r>
                      <a:endParaRPr sz="12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002060"/>
                          </a:solidFill>
                          <a:latin typeface="Montserrat"/>
                          <a:ea typeface="Montserrat"/>
                          <a:cs typeface="Montserrat"/>
                          <a:sym typeface="Montserrat"/>
                        </a:rPr>
                        <a:t>bottom</a:t>
                      </a:r>
                      <a:endParaRPr b="1" i="0" sz="12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10px;</a:t>
                      </a:r>
                      <a:endParaRPr sz="12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05ADD5"/>
                          </a:solidFill>
                          <a:latin typeface="Montserrat"/>
                          <a:ea typeface="Montserrat"/>
                          <a:cs typeface="Montserrat"/>
                          <a:sym typeface="Montserrat"/>
                        </a:rPr>
                        <a:t>top</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10px</a:t>
                      </a:r>
                      <a:endParaRPr b="0" sz="1200" u="none" cap="none" strike="noStrike">
                        <a:solidFill>
                          <a:schemeClr val="dk1"/>
                        </a:solidFill>
                        <a:latin typeface="Montserrat"/>
                        <a:ea typeface="Montserrat"/>
                        <a:cs typeface="Montserrat"/>
                        <a:sym typeface="Montserrat"/>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CC0099"/>
                          </a:solidFill>
                          <a:latin typeface="Montserrat"/>
                          <a:ea typeface="Montserrat"/>
                          <a:cs typeface="Montserrat"/>
                          <a:sym typeface="Montserrat"/>
                        </a:rPr>
                        <a:t>right</a:t>
                      </a:r>
                      <a:endParaRPr b="1" i="0" sz="1200" u="none" cap="none" strike="noStrike">
                        <a:solidFill>
                          <a:srgbClr val="CC009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20px</a:t>
                      </a:r>
                      <a:endParaRPr b="0" sz="1200" u="none" cap="none" strike="noStrike">
                        <a:solidFill>
                          <a:schemeClr val="dk1"/>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002060"/>
                          </a:solidFill>
                          <a:latin typeface="Montserrat"/>
                          <a:ea typeface="Montserrat"/>
                          <a:cs typeface="Montserrat"/>
                          <a:sym typeface="Montserrat"/>
                        </a:rPr>
                        <a:t>bottom</a:t>
                      </a:r>
                      <a:endParaRPr b="1" i="0" sz="12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10px</a:t>
                      </a:r>
                      <a:endParaRPr b="0" sz="1200" u="none" cap="none" strike="noStrike">
                        <a:solidFill>
                          <a:schemeClr val="dk1"/>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31078C"/>
                          </a:solidFill>
                          <a:latin typeface="Montserrat"/>
                          <a:ea typeface="Montserrat"/>
                          <a:cs typeface="Montserrat"/>
                          <a:sym typeface="Montserrat"/>
                        </a:rPr>
                        <a:t>left</a:t>
                      </a:r>
                      <a:endParaRPr b="1" i="0" sz="12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20px;</a:t>
                      </a:r>
                      <a:endParaRPr b="0" sz="1200" u="none" cap="none" strike="noStrike">
                        <a:solidFill>
                          <a:schemeClr val="dk1"/>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260" name="Google Shape;260;p20"/>
          <p:cNvPicPr preferRelativeResize="0"/>
          <p:nvPr/>
        </p:nvPicPr>
        <p:blipFill rotWithShape="1">
          <a:blip r:embed="rId3">
            <a:alphaModFix/>
          </a:blip>
          <a:srcRect b="0" l="0" r="0" t="0"/>
          <a:stretch/>
        </p:blipFill>
        <p:spPr>
          <a:xfrm>
            <a:off x="1342611" y="1444071"/>
            <a:ext cx="6340719" cy="17654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nvSpPr>
        <p:spPr>
          <a:xfrm>
            <a:off x="312766" y="969476"/>
            <a:ext cx="8400411" cy="42850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Permiten especificar el estilo, el ancho y el color del borde de un elemento.</a:t>
            </a:r>
            <a:endParaRPr b="1" i="1" sz="1400" u="none" cap="none" strike="noStrike">
              <a:solidFill>
                <a:schemeClr val="dk1"/>
              </a:solidFill>
              <a:latin typeface="Montserrat"/>
              <a:ea typeface="Montserrat"/>
              <a:cs typeface="Montserrat"/>
              <a:sym typeface="Montserrat"/>
            </a:endParaRPr>
          </a:p>
        </p:txBody>
      </p:sp>
      <p:sp>
        <p:nvSpPr>
          <p:cNvPr id="266" name="Google Shape;266;p21"/>
          <p:cNvSpPr txBox="1"/>
          <p:nvPr/>
        </p:nvSpPr>
        <p:spPr>
          <a:xfrm>
            <a:off x="243961" y="50538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Border</a:t>
            </a:r>
            <a:endParaRPr b="0" i="0" sz="2500" u="none" cap="none" strike="noStrike">
              <a:solidFill>
                <a:schemeClr val="accent1"/>
              </a:solidFill>
              <a:latin typeface="Montserrat ExtraBold"/>
              <a:ea typeface="Montserrat ExtraBold"/>
              <a:cs typeface="Montserrat ExtraBold"/>
              <a:sym typeface="Montserrat ExtraBold"/>
            </a:endParaRPr>
          </a:p>
        </p:txBody>
      </p:sp>
      <p:pic>
        <p:nvPicPr>
          <p:cNvPr id="267" name="Google Shape;267;p21"/>
          <p:cNvPicPr preferRelativeResize="0"/>
          <p:nvPr/>
        </p:nvPicPr>
        <p:blipFill rotWithShape="1">
          <a:blip r:embed="rId3">
            <a:alphaModFix/>
          </a:blip>
          <a:srcRect b="0" l="0" r="0" t="0"/>
          <a:stretch/>
        </p:blipFill>
        <p:spPr>
          <a:xfrm>
            <a:off x="647755" y="1742009"/>
            <a:ext cx="4017076" cy="2739567"/>
          </a:xfrm>
          <a:prstGeom prst="rect">
            <a:avLst/>
          </a:prstGeom>
          <a:noFill/>
          <a:ln>
            <a:noFill/>
          </a:ln>
        </p:spPr>
      </p:pic>
      <p:sp>
        <p:nvSpPr>
          <p:cNvPr id="268" name="Google Shape;268;p21"/>
          <p:cNvSpPr txBox="1"/>
          <p:nvPr/>
        </p:nvSpPr>
        <p:spPr>
          <a:xfrm>
            <a:off x="4695093" y="1542176"/>
            <a:ext cx="1987061" cy="95406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border-top</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border-right</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border-bottom</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border-left</a:t>
            </a:r>
            <a:endParaRPr b="0" i="0" sz="1400" u="none" cap="none" strike="noStrike">
              <a:solidFill>
                <a:srgbClr val="000000"/>
              </a:solidFill>
              <a:latin typeface="Montserrat"/>
              <a:ea typeface="Montserrat"/>
              <a:cs typeface="Montserrat"/>
              <a:sym typeface="Montserrat"/>
            </a:endParaRPr>
          </a:p>
        </p:txBody>
      </p:sp>
      <p:sp>
        <p:nvSpPr>
          <p:cNvPr id="269" name="Google Shape;269;p21"/>
          <p:cNvSpPr/>
          <p:nvPr/>
        </p:nvSpPr>
        <p:spPr>
          <a:xfrm>
            <a:off x="6538483" y="1542177"/>
            <a:ext cx="331304" cy="919670"/>
          </a:xfrm>
          <a:prstGeom prst="rightBrace">
            <a:avLst>
              <a:gd fmla="val 8333" name="adj1"/>
              <a:gd fmla="val 50000" name="adj2"/>
            </a:avLst>
          </a:prstGeom>
          <a:noFill/>
          <a:ln cap="flat" cmpd="sng" w="190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196850" lvl="0" marL="28575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sp>
        <p:nvSpPr>
          <p:cNvPr id="270" name="Google Shape;270;p21"/>
          <p:cNvSpPr txBox="1"/>
          <p:nvPr/>
        </p:nvSpPr>
        <p:spPr>
          <a:xfrm>
            <a:off x="6869787" y="1645733"/>
            <a:ext cx="2078603" cy="7386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border-color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boder-style</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2000"/>
              <a:buFont typeface="Arial"/>
              <a:buChar char="•"/>
            </a:pPr>
            <a:r>
              <a:rPr b="0" i="0" lang="es-AR" sz="1400" u="none" cap="none" strike="noStrike">
                <a:solidFill>
                  <a:srgbClr val="000000"/>
                </a:solidFill>
                <a:latin typeface="Montserrat"/>
                <a:ea typeface="Montserrat"/>
                <a:cs typeface="Montserrat"/>
                <a:sym typeface="Montserrat"/>
              </a:rPr>
              <a:t>border-width</a:t>
            </a:r>
            <a:endParaRPr b="0" i="0" sz="1400" u="none" cap="none" strike="noStrike">
              <a:solidFill>
                <a:srgbClr val="000000"/>
              </a:solidFill>
              <a:latin typeface="Montserrat"/>
              <a:ea typeface="Montserrat"/>
              <a:cs typeface="Montserrat"/>
              <a:sym typeface="Montserrat"/>
            </a:endParaRPr>
          </a:p>
        </p:txBody>
      </p:sp>
      <p:sp>
        <p:nvSpPr>
          <p:cNvPr id="271" name="Google Shape;271;p21"/>
          <p:cNvSpPr txBox="1"/>
          <p:nvPr/>
        </p:nvSpPr>
        <p:spPr>
          <a:xfrm>
            <a:off x="4664831" y="2565403"/>
            <a:ext cx="4078609" cy="164130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CSS es posible especificar el aspecto que tendrán los </a:t>
            </a:r>
            <a:r>
              <a:rPr b="1" i="0" lang="es-AR" sz="1400" u="none" cap="none" strike="noStrike">
                <a:solidFill>
                  <a:schemeClr val="dk1"/>
                </a:solidFill>
                <a:latin typeface="Montserrat"/>
                <a:ea typeface="Montserrat"/>
                <a:cs typeface="Montserrat"/>
                <a:sym typeface="Montserrat"/>
              </a:rPr>
              <a:t>bordes</a:t>
            </a:r>
            <a:r>
              <a:rPr b="0" i="0" lang="es-AR" sz="1400" u="none" cap="none" strike="noStrike">
                <a:solidFill>
                  <a:schemeClr val="dk1"/>
                </a:solidFill>
                <a:latin typeface="Montserrat"/>
                <a:ea typeface="Montserrat"/>
                <a:cs typeface="Montserrat"/>
                <a:sym typeface="Montserrat"/>
              </a:rPr>
              <a:t> de cualquier elemento HTML, pudiendo incluso, dar diferentes características a zonas particulares del borde, como por ejemplo, el borde superior, el borde izquierdo, el borde derecho o el borde inferior.</a:t>
            </a:r>
            <a:endParaRPr b="1" i="1"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Especificidad</a:t>
            </a:r>
            <a:endParaRPr b="0" i="0" sz="1400" u="none" cap="none" strike="noStrike">
              <a:solidFill>
                <a:srgbClr val="000000"/>
              </a:solidFill>
              <a:latin typeface="Arial"/>
              <a:ea typeface="Arial"/>
              <a:cs typeface="Arial"/>
              <a:sym typeface="Arial"/>
            </a:endParaRPr>
          </a:p>
        </p:txBody>
      </p:sp>
      <p:sp>
        <p:nvSpPr>
          <p:cNvPr id="98" name="Google Shape;98;p3"/>
          <p:cNvSpPr txBox="1"/>
          <p:nvPr/>
        </p:nvSpPr>
        <p:spPr>
          <a:xfrm>
            <a:off x="370649" y="1033466"/>
            <a:ext cx="8152000" cy="82171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 especificidad hace referencia a la </a:t>
            </a:r>
            <a:r>
              <a:rPr b="1" i="0" lang="es-AR" sz="1400" u="none" cap="none" strike="noStrike">
                <a:solidFill>
                  <a:schemeClr val="dk1"/>
                </a:solidFill>
                <a:latin typeface="Montserrat"/>
                <a:ea typeface="Montserrat"/>
                <a:cs typeface="Montserrat"/>
                <a:sym typeface="Montserrat"/>
              </a:rPr>
              <a:t>relevancia</a:t>
            </a:r>
            <a:r>
              <a:rPr b="0" i="0" lang="es-AR" sz="1400" u="none" cap="none" strike="noStrike">
                <a:solidFill>
                  <a:schemeClr val="dk1"/>
                </a:solidFill>
                <a:latin typeface="Montserrat"/>
                <a:ea typeface="Montserrat"/>
                <a:cs typeface="Montserrat"/>
                <a:sym typeface="Montserrat"/>
              </a:rPr>
              <a:t> que tiene un estilo sobre un elemento de la página al cual le están afectando varios estilos de CSS al mismo tiempo. Es decir, hace referencia al grado de importancia de un estilo sobre otro.</a:t>
            </a:r>
            <a:br>
              <a:rPr b="0" i="0" lang="es-AR" sz="1400" u="none" cap="none" strike="noStrike">
                <a:solidFill>
                  <a:schemeClr val="dk1"/>
                </a:solidFill>
                <a:latin typeface="Montserrat"/>
                <a:ea typeface="Montserrat"/>
                <a:cs typeface="Montserrat"/>
                <a:sym typeface="Montserrat"/>
              </a:rPr>
            </a:br>
            <a:r>
              <a:rPr b="0" i="0" lang="es-AR" sz="1400" u="none" cap="none" strike="noStrike">
                <a:solidFill>
                  <a:schemeClr val="dk1"/>
                </a:solidFill>
                <a:latin typeface="Montserrat"/>
                <a:ea typeface="Montserrat"/>
                <a:cs typeface="Montserrat"/>
                <a:sym typeface="Montserrat"/>
              </a:rPr>
              <a:t>Los navegadores deciden qué valores de una propiedad CSS son más relevantes para un elemento y, por lo tanto, serán aplicados. La especificidad está basada en las reglas de coincidencia que están compuestas por diferentes tipos de selectores CSS.</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graphicFrame>
        <p:nvGraphicFramePr>
          <p:cNvPr id="99" name="Google Shape;99;p3"/>
          <p:cNvGraphicFramePr/>
          <p:nvPr/>
        </p:nvGraphicFramePr>
        <p:xfrm>
          <a:off x="767069" y="2562772"/>
          <a:ext cx="3000000" cy="3000000"/>
        </p:xfrm>
        <a:graphic>
          <a:graphicData uri="http://schemas.openxmlformats.org/drawingml/2006/table">
            <a:tbl>
              <a:tblPr bandRow="1" firstRow="1">
                <a:noFill/>
                <a:tableStyleId>{393D93ED-D721-48BC-B2B7-4F166B06A0AB}</a:tableStyleId>
              </a:tblPr>
              <a:tblGrid>
                <a:gridCol w="1773575"/>
                <a:gridCol w="4090875"/>
                <a:gridCol w="1494700"/>
              </a:tblGrid>
              <a:tr h="152400">
                <a:tc>
                  <a:txBody>
                    <a:bodyPr/>
                    <a:lstStyle/>
                    <a:p>
                      <a:pPr indent="0" lvl="0" marL="0" marR="0" rtl="0" algn="ctr">
                        <a:lnSpc>
                          <a:spcPct val="100000"/>
                        </a:lnSpc>
                        <a:spcBef>
                          <a:spcPts val="0"/>
                        </a:spcBef>
                        <a:spcAft>
                          <a:spcPts val="0"/>
                        </a:spcAft>
                        <a:buClr>
                          <a:srgbClr val="000000"/>
                        </a:buClr>
                        <a:buSzPts val="2400"/>
                        <a:buFont typeface="Arial"/>
                        <a:buNone/>
                      </a:pPr>
                      <a:r>
                        <a:rPr b="1" lang="es-AR" sz="1200" u="none" cap="none" strike="noStrike">
                          <a:latin typeface="Montserrat"/>
                          <a:ea typeface="Montserrat"/>
                          <a:cs typeface="Montserrat"/>
                          <a:sym typeface="Montserrat"/>
                        </a:rPr>
                        <a:t>!important</a:t>
                      </a:r>
                      <a:endParaRPr b="1"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lang="es-AR" sz="1200" u="none" cap="none" strike="noStrike">
                          <a:latin typeface="Montserrat"/>
                          <a:ea typeface="Montserrat"/>
                          <a:cs typeface="Montserrat"/>
                          <a:sym typeface="Montserrat"/>
                        </a:rPr>
                        <a:t>cualquier-selector { color: #FF0000!important; }</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AR" sz="1200" u="none" cap="none" strike="noStrike">
                          <a:latin typeface="Montserrat"/>
                          <a:ea typeface="Montserrat"/>
                          <a:cs typeface="Montserrat"/>
                          <a:sym typeface="Montserrat"/>
                        </a:rPr>
                        <a:t>1</a:t>
                      </a:r>
                      <a:r>
                        <a:rPr lang="es-AR" sz="1200" u="none" cap="none" strike="noStrike">
                          <a:latin typeface="Montserrat"/>
                          <a:ea typeface="Montserrat"/>
                          <a:cs typeface="Montserrat"/>
                          <a:sym typeface="Montserrat"/>
                        </a:rPr>
                        <a:t>, 0, 0, 0, 0</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4CFFC"/>
                    </a:solidFill>
                  </a:tcPr>
                </a:tc>
              </a:tr>
              <a:tr h="152400">
                <a:tc>
                  <a:txBody>
                    <a:bodyPr/>
                    <a:lstStyle/>
                    <a:p>
                      <a:pPr indent="0" lvl="0" marL="0" marR="0" rtl="0" algn="ctr">
                        <a:lnSpc>
                          <a:spcPct val="100000"/>
                        </a:lnSpc>
                        <a:spcBef>
                          <a:spcPts val="0"/>
                        </a:spcBef>
                        <a:spcAft>
                          <a:spcPts val="0"/>
                        </a:spcAft>
                        <a:buClr>
                          <a:srgbClr val="000000"/>
                        </a:buClr>
                        <a:buSzPts val="2400"/>
                        <a:buFont typeface="Arial"/>
                        <a:buNone/>
                      </a:pPr>
                      <a:r>
                        <a:rPr b="1" lang="es-AR" sz="1200" u="none" cap="none" strike="noStrike">
                          <a:latin typeface="Montserrat"/>
                          <a:ea typeface="Montserrat"/>
                          <a:cs typeface="Montserrat"/>
                          <a:sym typeface="Montserrat"/>
                        </a:rPr>
                        <a:t>Estilos inline </a:t>
                      </a:r>
                      <a:endParaRPr b="1"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lang="es-AR" sz="1200" u="none" cap="none" strike="noStrike">
                          <a:latin typeface="Montserrat"/>
                          <a:ea typeface="Montserrat"/>
                          <a:cs typeface="Montserrat"/>
                          <a:sym typeface="Montserrat"/>
                        </a:rPr>
                        <a:t>&lt;p style=“color:#FF0000;”&gt;Lorem Ipsum&lt;/p&gt;</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0, </a:t>
                      </a:r>
                      <a:r>
                        <a:rPr b="1" lang="es-AR" sz="1200" u="none" cap="none" strike="noStrike">
                          <a:latin typeface="Montserrat"/>
                          <a:ea typeface="Montserrat"/>
                          <a:cs typeface="Montserrat"/>
                          <a:sym typeface="Montserrat"/>
                        </a:rPr>
                        <a:t>1</a:t>
                      </a:r>
                      <a:r>
                        <a:rPr lang="es-AR" sz="1200" u="none" cap="none" strike="noStrike">
                          <a:latin typeface="Montserrat"/>
                          <a:ea typeface="Montserrat"/>
                          <a:cs typeface="Montserrat"/>
                          <a:sym typeface="Montserrat"/>
                        </a:rPr>
                        <a:t>, 0, 0, 0</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E7FD"/>
                    </a:solidFill>
                  </a:tcPr>
                </a:tc>
              </a:tr>
              <a:tr h="152400">
                <a:tc>
                  <a:txBody>
                    <a:bodyPr/>
                    <a:lstStyle/>
                    <a:p>
                      <a:pPr indent="0" lvl="0" marL="0" marR="0" rtl="0" algn="ctr">
                        <a:lnSpc>
                          <a:spcPct val="100000"/>
                        </a:lnSpc>
                        <a:spcBef>
                          <a:spcPts val="0"/>
                        </a:spcBef>
                        <a:spcAft>
                          <a:spcPts val="0"/>
                        </a:spcAft>
                        <a:buClr>
                          <a:srgbClr val="000000"/>
                        </a:buClr>
                        <a:buSzPts val="2400"/>
                        <a:buFont typeface="Arial"/>
                        <a:buNone/>
                      </a:pPr>
                      <a:r>
                        <a:rPr b="1" lang="es-AR" sz="1200" u="none" cap="none" strike="noStrike">
                          <a:latin typeface="Montserrat"/>
                          <a:ea typeface="Montserrat"/>
                          <a:cs typeface="Montserrat"/>
                          <a:sym typeface="Montserrat"/>
                        </a:rPr>
                        <a:t>ID</a:t>
                      </a:r>
                      <a:endParaRPr b="1"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lang="es-AR" sz="1200" u="none" cap="none" strike="noStrike">
                          <a:latin typeface="Montserrat"/>
                          <a:ea typeface="Montserrat"/>
                          <a:cs typeface="Montserrat"/>
                          <a:sym typeface="Montserrat"/>
                        </a:rPr>
                        <a:t>#parrafo { color: #FF0000; }</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0, 0, </a:t>
                      </a:r>
                      <a:r>
                        <a:rPr b="1" lang="es-AR" sz="1200" u="none" cap="none" strike="noStrike">
                          <a:latin typeface="Montserrat"/>
                          <a:ea typeface="Montserrat"/>
                          <a:cs typeface="Montserrat"/>
                          <a:sym typeface="Montserrat"/>
                        </a:rPr>
                        <a:t>1</a:t>
                      </a:r>
                      <a:r>
                        <a:rPr lang="es-AR" sz="1200" u="none" cap="none" strike="noStrike">
                          <a:latin typeface="Montserrat"/>
                          <a:ea typeface="Montserrat"/>
                          <a:cs typeface="Montserrat"/>
                          <a:sym typeface="Montserrat"/>
                        </a:rPr>
                        <a:t>, 0, 0</a:t>
                      </a:r>
                      <a:endParaRPr b="0" i="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4CFFC"/>
                    </a:solidFill>
                  </a:tcPr>
                </a:tc>
              </a:tr>
              <a:tr h="152400">
                <a:tc>
                  <a:txBody>
                    <a:bodyPr/>
                    <a:lstStyle/>
                    <a:p>
                      <a:pPr indent="0" lvl="0" marL="0" marR="0" rtl="0" algn="ctr">
                        <a:lnSpc>
                          <a:spcPct val="100000"/>
                        </a:lnSpc>
                        <a:spcBef>
                          <a:spcPts val="0"/>
                        </a:spcBef>
                        <a:spcAft>
                          <a:spcPts val="0"/>
                        </a:spcAft>
                        <a:buClr>
                          <a:srgbClr val="000000"/>
                        </a:buClr>
                        <a:buSzPts val="2400"/>
                        <a:buFont typeface="Arial"/>
                        <a:buNone/>
                      </a:pPr>
                      <a:r>
                        <a:rPr b="1" lang="es-AR" sz="1200" u="none" cap="none" strike="noStrike">
                          <a:latin typeface="Montserrat"/>
                          <a:ea typeface="Montserrat"/>
                          <a:cs typeface="Montserrat"/>
                          <a:sym typeface="Montserrat"/>
                        </a:rPr>
                        <a:t>Clases y pseudoclases </a:t>
                      </a:r>
                      <a:endParaRPr b="1"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lang="es-AR" sz="1200" u="none" cap="none" strike="noStrike">
                          <a:latin typeface="Montserrat"/>
                          <a:ea typeface="Montserrat"/>
                          <a:cs typeface="Montserrat"/>
                          <a:sym typeface="Montserrat"/>
                        </a:rPr>
                        <a:t>.parrafo { color: #FF0000; }</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0, 0, 0, </a:t>
                      </a:r>
                      <a:r>
                        <a:rPr b="1" lang="es-AR" sz="1200" u="none" cap="none" strike="noStrike">
                          <a:latin typeface="Montserrat"/>
                          <a:ea typeface="Montserrat"/>
                          <a:cs typeface="Montserrat"/>
                          <a:sym typeface="Montserrat"/>
                        </a:rPr>
                        <a:t>1</a:t>
                      </a:r>
                      <a:r>
                        <a:rPr lang="es-AR" sz="1200" u="none" cap="none" strike="noStrike">
                          <a:latin typeface="Montserrat"/>
                          <a:ea typeface="Montserrat"/>
                          <a:cs typeface="Montserrat"/>
                          <a:sym typeface="Montserrat"/>
                        </a:rPr>
                        <a:t>, 0</a:t>
                      </a:r>
                      <a:endParaRPr b="0" i="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E7FD"/>
                    </a:solidFill>
                  </a:tcPr>
                </a:tc>
              </a:tr>
              <a:tr h="152400">
                <a:tc>
                  <a:txBody>
                    <a:bodyPr/>
                    <a:lstStyle/>
                    <a:p>
                      <a:pPr indent="0" lvl="0" marL="0" marR="0" rtl="0" algn="ctr">
                        <a:lnSpc>
                          <a:spcPct val="100000"/>
                        </a:lnSpc>
                        <a:spcBef>
                          <a:spcPts val="0"/>
                        </a:spcBef>
                        <a:spcAft>
                          <a:spcPts val="0"/>
                        </a:spcAft>
                        <a:buClr>
                          <a:srgbClr val="000000"/>
                        </a:buClr>
                        <a:buSzPts val="2400"/>
                        <a:buFont typeface="Arial"/>
                        <a:buNone/>
                      </a:pPr>
                      <a:r>
                        <a:rPr b="1" lang="es-AR" sz="1200" u="none" cap="none" strike="noStrike">
                          <a:latin typeface="Montserrat"/>
                          <a:ea typeface="Montserrat"/>
                          <a:cs typeface="Montserrat"/>
                          <a:sym typeface="Montserrat"/>
                        </a:rPr>
                        <a:t>Etiquetas y pseudoelementos </a:t>
                      </a:r>
                      <a:endParaRPr b="1"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lang="es-AR" sz="1200" u="none" cap="none" strike="noStrike">
                          <a:latin typeface="Montserrat"/>
                          <a:ea typeface="Montserrat"/>
                          <a:cs typeface="Montserrat"/>
                          <a:sym typeface="Montserrat"/>
                        </a:rPr>
                        <a:t>p { color: #FF0000; }</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0, 0, 0, 0, </a:t>
                      </a:r>
                      <a:r>
                        <a:rPr b="1" lang="es-AR" sz="1200" u="none" cap="none" strike="noStrike">
                          <a:latin typeface="Montserrat"/>
                          <a:ea typeface="Montserrat"/>
                          <a:cs typeface="Montserrat"/>
                          <a:sym typeface="Montserrat"/>
                        </a:rPr>
                        <a:t>1</a:t>
                      </a:r>
                      <a:endParaRPr b="1" i="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4CFFC"/>
                    </a:solidFill>
                  </a:tcPr>
                </a:tc>
              </a:tr>
            </a:tbl>
          </a:graphicData>
        </a:graphic>
      </p:graphicFrame>
      <p:sp>
        <p:nvSpPr>
          <p:cNvPr id="100" name="Google Shape;100;p3"/>
          <p:cNvSpPr txBox="1"/>
          <p:nvPr/>
        </p:nvSpPr>
        <p:spPr>
          <a:xfrm>
            <a:off x="2968804" y="4376135"/>
            <a:ext cx="5708471" cy="71021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https://developer.mozilla.org/es/docs/Web/CSS/Specificity</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rPr b="0" i="0" lang="es-AR" sz="14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https://www.w3schools.com/css/css_specificity.asp</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nvSpPr>
        <p:spPr>
          <a:xfrm>
            <a:off x="312766" y="683126"/>
            <a:ext cx="8400411" cy="42850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propiedades básicas y específicas de los bordes en CSS son las siguientes:</a:t>
            </a:r>
            <a:endParaRPr b="1" i="1" sz="1400" u="none" cap="none" strike="noStrike">
              <a:solidFill>
                <a:schemeClr val="dk1"/>
              </a:solidFill>
              <a:latin typeface="Montserrat"/>
              <a:ea typeface="Montserrat"/>
              <a:cs typeface="Montserrat"/>
              <a:sym typeface="Montserrat"/>
            </a:endParaRPr>
          </a:p>
        </p:txBody>
      </p:sp>
      <p:graphicFrame>
        <p:nvGraphicFramePr>
          <p:cNvPr id="277" name="Google Shape;277;p22"/>
          <p:cNvGraphicFramePr/>
          <p:nvPr/>
        </p:nvGraphicFramePr>
        <p:xfrm>
          <a:off x="312766" y="2882007"/>
          <a:ext cx="3000000" cy="3000000"/>
        </p:xfrm>
        <a:graphic>
          <a:graphicData uri="http://schemas.openxmlformats.org/drawingml/2006/table">
            <a:tbl>
              <a:tblPr>
                <a:noFill/>
                <a:tableStyleId>{B75EFCBA-AB22-4EDF-9D57-33F8ED160260}</a:tableStyleId>
              </a:tblPr>
              <a:tblGrid>
                <a:gridCol w="775325"/>
                <a:gridCol w="2935375"/>
                <a:gridCol w="159375"/>
                <a:gridCol w="719350"/>
                <a:gridCol w="3919575"/>
              </a:tblGrid>
              <a:tr h="160925">
                <a:tc gridSpan="2">
                  <a:txBody>
                    <a:bodyPr/>
                    <a:lstStyle/>
                    <a:p>
                      <a:pPr indent="0" lvl="0" marL="0" marR="0" rtl="0" algn="l">
                        <a:lnSpc>
                          <a:spcPct val="100000"/>
                        </a:lnSpc>
                        <a:spcBef>
                          <a:spcPts val="0"/>
                        </a:spcBef>
                        <a:spcAft>
                          <a:spcPts val="0"/>
                        </a:spcAft>
                        <a:buClr>
                          <a:srgbClr val="000000"/>
                        </a:buClr>
                        <a:buSzPts val="1100"/>
                        <a:buFont typeface="Arial"/>
                        <a:buNone/>
                      </a:pPr>
                      <a:r>
                        <a:rPr b="1" i="0" lang="es-AR" sz="1100" u="none" cap="none" strike="noStrike">
                          <a:solidFill>
                            <a:schemeClr val="dk1"/>
                          </a:solidFill>
                          <a:latin typeface="Montserrat"/>
                          <a:ea typeface="Montserrat"/>
                          <a:cs typeface="Montserrat"/>
                          <a:sym typeface="Montserrat"/>
                        </a:rPr>
                        <a:t>Estilos de borde</a:t>
                      </a:r>
                      <a:endParaRPr b="1" i="0" sz="1100" u="none" cap="none" strike="noStrike">
                        <a:solidFill>
                          <a:schemeClr val="dk1"/>
                        </a:solidFill>
                        <a:latin typeface="Montserrat"/>
                        <a:ea typeface="Montserrat"/>
                        <a:cs typeface="Montserrat"/>
                        <a:sym typeface="Montserrat"/>
                      </a:endParaRPr>
                    </a:p>
                  </a:txBody>
                  <a:tcPr marT="33525" marB="33525" marR="33525" marL="33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rowSpan="7">
                  <a:txBody>
                    <a:bodyPr/>
                    <a:lstStyle/>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Montserrat"/>
                        <a:ea typeface="Montserrat"/>
                        <a:cs typeface="Montserrat"/>
                        <a:sym typeface="Montserrat"/>
                      </a:endParaRPr>
                    </a:p>
                  </a:txBody>
                  <a:tcPr marT="33525" marB="33525" marR="33525" marL="33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Montserrat"/>
                        <a:ea typeface="Montserrat"/>
                        <a:cs typeface="Montserrat"/>
                        <a:sym typeface="Montserrat"/>
                      </a:endParaRPr>
                    </a:p>
                  </a:txBody>
                  <a:tcPr marT="33525" marB="33525" marR="33525" marL="33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Montserrat"/>
                        <a:ea typeface="Montserrat"/>
                        <a:cs typeface="Montserrat"/>
                        <a:sym typeface="Montserrat"/>
                      </a:endParaRPr>
                    </a:p>
                  </a:txBody>
                  <a:tcPr marT="33525" marB="33525" marR="33525" marL="33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160925">
                <a:tc>
                  <a:txBody>
                    <a:bodyPr/>
                    <a:lstStyle/>
                    <a:p>
                      <a:pPr indent="0" lvl="0" marL="0" marR="0" rtl="0" algn="l">
                        <a:lnSpc>
                          <a:spcPct val="100000"/>
                        </a:lnSpc>
                        <a:spcBef>
                          <a:spcPts val="0"/>
                        </a:spcBef>
                        <a:spcAft>
                          <a:spcPts val="0"/>
                        </a:spcAft>
                        <a:buClr>
                          <a:srgbClr val="000000"/>
                        </a:buClr>
                        <a:buSzPts val="1100"/>
                        <a:buFont typeface="Arial"/>
                        <a:buNone/>
                      </a:pPr>
                      <a:r>
                        <a:rPr b="1" lang="es-AR" sz="1100" u="none" cap="none" strike="noStrike">
                          <a:solidFill>
                            <a:schemeClr val="dk1"/>
                          </a:solidFill>
                          <a:latin typeface="Montserrat"/>
                          <a:ea typeface="Montserrat"/>
                          <a:cs typeface="Montserrat"/>
                          <a:sym typeface="Montserrat"/>
                        </a:rPr>
                        <a:t>Valor</a:t>
                      </a:r>
                      <a:endParaRPr sz="1400" u="none" cap="none" strike="noStrike"/>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s-AR" sz="1100" u="none" cap="none" strike="noStrike">
                          <a:solidFill>
                            <a:schemeClr val="dk1"/>
                          </a:solidFill>
                          <a:latin typeface="Montserrat"/>
                          <a:ea typeface="Montserrat"/>
                          <a:cs typeface="Montserrat"/>
                          <a:sym typeface="Montserrat"/>
                        </a:rPr>
                        <a:t>Descripción</a:t>
                      </a:r>
                      <a:endParaRPr sz="1400" u="none" cap="none" strike="noStrike"/>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vMerge="1"/>
                <a:tc>
                  <a:txBody>
                    <a:bodyPr/>
                    <a:lstStyle/>
                    <a:p>
                      <a:pPr indent="0" lvl="0" marL="0" marR="0" rtl="0" algn="l">
                        <a:lnSpc>
                          <a:spcPct val="100000"/>
                        </a:lnSpc>
                        <a:spcBef>
                          <a:spcPts val="0"/>
                        </a:spcBef>
                        <a:spcAft>
                          <a:spcPts val="0"/>
                        </a:spcAft>
                        <a:buClr>
                          <a:srgbClr val="000000"/>
                        </a:buClr>
                        <a:buSzPts val="1100"/>
                        <a:buFont typeface="Arial"/>
                        <a:buNone/>
                      </a:pPr>
                      <a:r>
                        <a:rPr b="1" lang="es-AR" sz="1100" u="none" cap="none" strike="noStrike">
                          <a:solidFill>
                            <a:schemeClr val="dk1"/>
                          </a:solidFill>
                          <a:latin typeface="Montserrat"/>
                          <a:ea typeface="Montserrat"/>
                          <a:cs typeface="Montserrat"/>
                          <a:sym typeface="Montserrat"/>
                        </a:rPr>
                        <a:t>Valor</a:t>
                      </a:r>
                      <a:endParaRPr sz="1400" u="none" cap="none" strike="noStrike"/>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s-AR" sz="1100" u="none" cap="none" strike="noStrike">
                          <a:solidFill>
                            <a:schemeClr val="dk1"/>
                          </a:solidFill>
                          <a:latin typeface="Montserrat"/>
                          <a:ea typeface="Montserrat"/>
                          <a:cs typeface="Montserrat"/>
                          <a:sym typeface="Montserrat"/>
                        </a:rPr>
                        <a:t>Descripción</a:t>
                      </a:r>
                      <a:endParaRPr sz="1400" u="none" cap="none" strike="noStrike"/>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160925">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hidden</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Oculto. Idéntico a </a:t>
                      </a:r>
                      <a:r>
                        <a:rPr b="1" lang="es-AR" sz="1100" u="none" cap="none" strike="noStrike">
                          <a:solidFill>
                            <a:schemeClr val="dk1"/>
                          </a:solidFill>
                          <a:latin typeface="Montserrat"/>
                          <a:ea typeface="Montserrat"/>
                          <a:cs typeface="Montserrat"/>
                          <a:sym typeface="Montserrat"/>
                        </a:rPr>
                        <a:t>none</a:t>
                      </a:r>
                      <a:r>
                        <a:rPr lang="es-AR" sz="1100" u="none" cap="none" strike="noStrike">
                          <a:solidFill>
                            <a:schemeClr val="dk1"/>
                          </a:solidFill>
                          <a:latin typeface="Montserrat"/>
                          <a:ea typeface="Montserrat"/>
                          <a:cs typeface="Montserrat"/>
                          <a:sym typeface="Montserrat"/>
                        </a:rPr>
                        <a:t>, salvo para conflictos con tablas.</a:t>
                      </a:r>
                      <a:endParaRPr sz="1400" u="none" cap="none" strike="noStrike"/>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groove</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Borde biselado con luz desde arriba.</a:t>
                      </a:r>
                      <a:endParaRPr sz="1400" u="none" cap="none" strike="noStrike"/>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60925">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dotted</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Borde basado en puntos.</a:t>
                      </a:r>
                      <a:endParaRPr sz="1400" u="none" cap="none" strike="noStrike"/>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ridge</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Borde biselado con luz desde abajo. Opuesto a </a:t>
                      </a:r>
                      <a:r>
                        <a:rPr b="1" lang="es-AR" sz="1100" u="none" cap="none" strike="noStrike">
                          <a:solidFill>
                            <a:schemeClr val="dk1"/>
                          </a:solidFill>
                          <a:latin typeface="Montserrat"/>
                          <a:ea typeface="Montserrat"/>
                          <a:cs typeface="Montserrat"/>
                          <a:sym typeface="Montserrat"/>
                        </a:rPr>
                        <a:t>groove</a:t>
                      </a:r>
                      <a:r>
                        <a:rPr lang="es-AR" sz="1100" u="none" cap="none" strike="noStrike">
                          <a:solidFill>
                            <a:schemeClr val="dk1"/>
                          </a:solidFill>
                          <a:latin typeface="Montserrat"/>
                          <a:ea typeface="Montserrat"/>
                          <a:cs typeface="Montserrat"/>
                          <a:sym typeface="Montserrat"/>
                        </a:rPr>
                        <a:t>.</a:t>
                      </a:r>
                      <a:endParaRPr sz="1400" u="none" cap="none" strike="noStrike"/>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60925">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dashed</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Borde basado en rayas (línea discontinua).</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inset</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Borde con profundidad «hacia dentro».</a:t>
                      </a:r>
                      <a:endParaRPr sz="1400" u="none" cap="none" strike="noStrike"/>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60925">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solid</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Borde sólido (línea continua).</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outset</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Borde con profundidad «hacia fuera». Opuesto a </a:t>
                      </a:r>
                      <a:r>
                        <a:rPr b="1" lang="es-AR" sz="1100" u="none" cap="none" strike="noStrike">
                          <a:solidFill>
                            <a:schemeClr val="dk1"/>
                          </a:solidFill>
                          <a:latin typeface="Montserrat"/>
                          <a:ea typeface="Montserrat"/>
                          <a:cs typeface="Montserrat"/>
                          <a:sym typeface="Montserrat"/>
                        </a:rPr>
                        <a:t>inset</a:t>
                      </a:r>
                      <a:r>
                        <a:rPr lang="es-AR" sz="1100" u="none" cap="none" strike="noStrike">
                          <a:solidFill>
                            <a:schemeClr val="dk1"/>
                          </a:solidFill>
                          <a:latin typeface="Montserrat"/>
                          <a:ea typeface="Montserrat"/>
                          <a:cs typeface="Montserrat"/>
                          <a:sym typeface="Montserrat"/>
                        </a:rPr>
                        <a:t>.</a:t>
                      </a:r>
                      <a:endParaRPr sz="1400" u="none" cap="none" strike="noStrike"/>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60925">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double</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AR" sz="1100" u="none" cap="none" strike="noStrike">
                          <a:solidFill>
                            <a:schemeClr val="dk1"/>
                          </a:solidFill>
                          <a:latin typeface="Montserrat"/>
                          <a:ea typeface="Montserrat"/>
                          <a:cs typeface="Montserrat"/>
                          <a:sym typeface="Montserrat"/>
                        </a:rPr>
                        <a:t>Borde doble (dos líneas continuas).</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1"/>
                        </a:solidFill>
                        <a:latin typeface="Montserrat"/>
                        <a:ea typeface="Montserrat"/>
                        <a:cs typeface="Montserrat"/>
                        <a:sym typeface="Montserrat"/>
                      </a:endParaRPr>
                    </a:p>
                  </a:txBody>
                  <a:tcPr marT="33525" marB="33525" marR="33525" marL="33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278" name="Google Shape;278;p22"/>
          <p:cNvPicPr preferRelativeResize="0"/>
          <p:nvPr/>
        </p:nvPicPr>
        <p:blipFill rotWithShape="1">
          <a:blip r:embed="rId3">
            <a:alphaModFix/>
          </a:blip>
          <a:srcRect b="0" l="0" r="0" t="0"/>
          <a:stretch/>
        </p:blipFill>
        <p:spPr>
          <a:xfrm>
            <a:off x="631227" y="1097168"/>
            <a:ext cx="7872078" cy="178483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p:nvPr/>
        </p:nvSpPr>
        <p:spPr>
          <a:xfrm>
            <a:off x="857249" y="767775"/>
            <a:ext cx="3267075"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border-color: </a:t>
            </a:r>
            <a:r>
              <a:rPr b="0" i="0" lang="es-AR" sz="1400" u="none" cap="none" strike="noStrike">
                <a:solidFill>
                  <a:srgbClr val="EE5D43"/>
                </a:solidFill>
                <a:latin typeface="Consolas"/>
                <a:ea typeface="Consolas"/>
                <a:cs typeface="Consolas"/>
                <a:sym typeface="Consolas"/>
              </a:rPr>
              <a:t>gray</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border-width: </a:t>
            </a:r>
            <a:r>
              <a:rPr b="0" i="0" lang="es-AR" sz="1400" u="none" cap="none" strike="noStrike">
                <a:solidFill>
                  <a:srgbClr val="F39C12"/>
                </a:solidFill>
                <a:latin typeface="Consolas"/>
                <a:ea typeface="Consolas"/>
                <a:cs typeface="Consolas"/>
                <a:sym typeface="Consolas"/>
              </a:rPr>
              <a:t>1px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border-style: </a:t>
            </a:r>
            <a:r>
              <a:rPr b="0" i="0" lang="es-AR" sz="1400" u="none" cap="none" strike="noStrike">
                <a:solidFill>
                  <a:srgbClr val="EE5D43"/>
                </a:solidFill>
                <a:latin typeface="Consolas"/>
                <a:ea typeface="Consolas"/>
                <a:cs typeface="Consolas"/>
                <a:sym typeface="Consolas"/>
              </a:rPr>
              <a:t>dotted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84" name="Google Shape;284;p23"/>
          <p:cNvSpPr txBox="1"/>
          <p:nvPr/>
        </p:nvSpPr>
        <p:spPr>
          <a:xfrm>
            <a:off x="3331905" y="767775"/>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85" name="Google Shape;285;p23"/>
          <p:cNvSpPr txBox="1"/>
          <p:nvPr/>
        </p:nvSpPr>
        <p:spPr>
          <a:xfrm>
            <a:off x="4124324" y="705078"/>
            <a:ext cx="4410076" cy="1485672"/>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borde más frecuente suele ser </a:t>
            </a:r>
            <a:r>
              <a:rPr b="1" i="0" lang="es-AR" sz="1400" u="none" cap="none" strike="noStrike">
                <a:solidFill>
                  <a:schemeClr val="dk1"/>
                </a:solidFill>
                <a:latin typeface="Montserrat"/>
                <a:ea typeface="Montserrat"/>
                <a:cs typeface="Montserrat"/>
                <a:sym typeface="Montserrat"/>
              </a:rPr>
              <a:t>solid </a:t>
            </a:r>
            <a:r>
              <a:rPr b="0" i="0" lang="es-AR" sz="1400" u="none" cap="none" strike="noStrike">
                <a:solidFill>
                  <a:schemeClr val="dk1"/>
                </a:solidFill>
                <a:latin typeface="Montserrat"/>
                <a:ea typeface="Montserrat"/>
                <a:cs typeface="Montserrat"/>
                <a:sym typeface="Montserrat"/>
              </a:rPr>
              <a:t>(borde liso y continuo). Pueden utilizarse cualquiera de los estilos indicados en la tabla anterior e incluso combinar con otras propiedades. Así se verían los diferentes estilos de borde utilizando </a:t>
            </a:r>
            <a:r>
              <a:rPr b="1" i="0" lang="es-AR" sz="1400" u="none" cap="none" strike="noStrike">
                <a:solidFill>
                  <a:schemeClr val="dk1"/>
                </a:solidFill>
                <a:latin typeface="Montserrat"/>
                <a:ea typeface="Montserrat"/>
                <a:cs typeface="Montserrat"/>
                <a:sym typeface="Montserrat"/>
              </a:rPr>
              <a:t>10 píxels</a:t>
            </a:r>
            <a:r>
              <a:rPr b="0" i="0" lang="es-AR" sz="1400" u="none" cap="none" strike="noStrike">
                <a:solidFill>
                  <a:schemeClr val="dk1"/>
                </a:solidFill>
                <a:latin typeface="Montserrat"/>
                <a:ea typeface="Montserrat"/>
                <a:cs typeface="Montserrat"/>
                <a:sym typeface="Montserrat"/>
              </a:rPr>
              <a:t> de grosor y color </a:t>
            </a:r>
            <a:r>
              <a:rPr b="1" i="0" lang="es-AR" sz="1400" u="none" cap="none" strike="noStrike">
                <a:solidFill>
                  <a:schemeClr val="dk1"/>
                </a:solidFill>
                <a:latin typeface="Montserrat"/>
                <a:ea typeface="Montserrat"/>
                <a:cs typeface="Montserrat"/>
                <a:sym typeface="Montserrat"/>
              </a:rPr>
              <a:t>gris</a:t>
            </a:r>
            <a:r>
              <a:rPr b="0" i="0" lang="es-AR" sz="1400" u="none" cap="none" strike="noStrike">
                <a:solidFill>
                  <a:schemeClr val="dk1"/>
                </a:solidFill>
                <a:latin typeface="Montserrat"/>
                <a:ea typeface="Montserrat"/>
                <a:cs typeface="Montserrat"/>
                <a:sym typeface="Montserrat"/>
              </a:rPr>
              <a:t>:</a:t>
            </a:r>
            <a:endParaRPr b="1" i="1" sz="1400" u="none" cap="none" strike="noStrike">
              <a:solidFill>
                <a:schemeClr val="dk1"/>
              </a:solidFill>
              <a:latin typeface="Montserrat"/>
              <a:ea typeface="Montserrat"/>
              <a:cs typeface="Montserrat"/>
              <a:sym typeface="Montserrat"/>
            </a:endParaRPr>
          </a:p>
        </p:txBody>
      </p:sp>
      <p:pic>
        <p:nvPicPr>
          <p:cNvPr id="286" name="Google Shape;286;p23"/>
          <p:cNvPicPr preferRelativeResize="0"/>
          <p:nvPr/>
        </p:nvPicPr>
        <p:blipFill rotWithShape="1">
          <a:blip r:embed="rId3">
            <a:alphaModFix/>
          </a:blip>
          <a:srcRect b="0" l="0" r="0" t="0"/>
          <a:stretch/>
        </p:blipFill>
        <p:spPr>
          <a:xfrm>
            <a:off x="857249" y="2000023"/>
            <a:ext cx="2200276" cy="2618177"/>
          </a:xfrm>
          <a:prstGeom prst="rect">
            <a:avLst/>
          </a:prstGeom>
          <a:noFill/>
          <a:ln>
            <a:noFill/>
          </a:ln>
        </p:spPr>
      </p:pic>
      <p:sp>
        <p:nvSpPr>
          <p:cNvPr id="287" name="Google Shape;287;p23"/>
          <p:cNvSpPr/>
          <p:nvPr/>
        </p:nvSpPr>
        <p:spPr>
          <a:xfrm>
            <a:off x="4124324" y="3155222"/>
            <a:ext cx="450155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https://www.w3schools.com/css/css_border.asp</a:t>
            </a:r>
            <a:endParaRPr b="0" i="0" sz="14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endParaRPr>
          </a:p>
        </p:txBody>
      </p:sp>
      <p:sp>
        <p:nvSpPr>
          <p:cNvPr id="288" name="Google Shape;288;p23"/>
          <p:cNvSpPr txBox="1"/>
          <p:nvPr/>
        </p:nvSpPr>
        <p:spPr>
          <a:xfrm>
            <a:off x="4124324" y="3773430"/>
            <a:ext cx="4852622" cy="720945"/>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Bordes redondeados: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400"/>
              <a:buFont typeface="Montserrat"/>
              <a:buNone/>
            </a:pPr>
            <a:r>
              <a:rPr b="0" i="0" lang="es-AR" sz="14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rPr>
              <a:t>https://www.w3schools.com/css/css3_borders.asp</a:t>
            </a:r>
            <a:endParaRPr b="0" i="0" sz="14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600"/>
              </a:spcBef>
              <a:spcAft>
                <a:spcPts val="600"/>
              </a:spcAft>
              <a:buClr>
                <a:schemeClr val="dk1"/>
              </a:buClr>
              <a:buSzPts val="1400"/>
              <a:buFont typeface="Montserrat"/>
              <a:buNone/>
            </a:pPr>
            <a:r>
              <a:rPr b="0" i="1" lang="es-AR" sz="1400" u="sng" cap="none" strike="noStrike">
                <a:solidFill>
                  <a:schemeClr val="dk1"/>
                </a:solidFill>
                <a:latin typeface="Montserrat"/>
                <a:ea typeface="Montserrat"/>
                <a:cs typeface="Montserrat"/>
                <a:sym typeface="Montserrat"/>
                <a:hlinkClick r:id="rId7">
                  <a:extLst>
                    <a:ext uri="{A12FA001-AC4F-418D-AE19-62706E023703}">
                      <ahyp:hlinkClr val="tx"/>
                    </a:ext>
                  </a:extLst>
                </a:hlinkClick>
              </a:rPr>
              <a:t>https://lenguajecss.com/css/modelo-de-cajas/border-radius/</a:t>
            </a:r>
            <a:endParaRPr b="0" i="1"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nvSpPr>
        <p:spPr>
          <a:xfrm>
            <a:off x="312766" y="767251"/>
            <a:ext cx="8400411" cy="42850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Al igual que con los márgenes, los rellenos tienen varias propiedades para indicar cada zona:</a:t>
            </a:r>
            <a:endParaRPr b="1" i="1" sz="1400" u="none" cap="none" strike="noStrike">
              <a:solidFill>
                <a:schemeClr val="dk1"/>
              </a:solidFill>
              <a:latin typeface="Montserrat"/>
              <a:ea typeface="Montserrat"/>
              <a:cs typeface="Montserrat"/>
              <a:sym typeface="Montserrat"/>
            </a:endParaRPr>
          </a:p>
        </p:txBody>
      </p:sp>
      <p:sp>
        <p:nvSpPr>
          <p:cNvPr id="294" name="Google Shape;294;p19"/>
          <p:cNvSpPr txBox="1"/>
          <p:nvPr/>
        </p:nvSpPr>
        <p:spPr>
          <a:xfrm>
            <a:off x="312766" y="3536828"/>
            <a:ext cx="8400411" cy="42850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Como se puede ver en la tabla, por defecto no hay relleno (</a:t>
            </a:r>
            <a:r>
              <a:rPr b="0" i="1" lang="es-AR" sz="1400" u="none" cap="none" strike="noStrike">
                <a:solidFill>
                  <a:schemeClr val="dk1"/>
                </a:solidFill>
                <a:latin typeface="Montserrat"/>
                <a:ea typeface="Montserrat"/>
                <a:cs typeface="Montserrat"/>
                <a:sym typeface="Montserrat"/>
              </a:rPr>
              <a:t>el relleno está en cero</a:t>
            </a:r>
            <a:r>
              <a:rPr b="0" i="0" lang="es-AR" sz="1400" u="none" cap="none" strike="noStrike">
                <a:solidFill>
                  <a:schemeClr val="dk1"/>
                </a:solidFill>
                <a:latin typeface="Montserrat"/>
                <a:ea typeface="Montserrat"/>
                <a:cs typeface="Montserrat"/>
                <a:sym typeface="Montserrat"/>
              </a:rPr>
              <a:t>), aunque puede modificarse tanto con las propiedades anteriores como la propiedad de atajo: modelo de cajas (en la siguiente página)</a:t>
            </a:r>
            <a:endParaRPr b="1" i="1" sz="1400" u="none" cap="none" strike="noStrike">
              <a:solidFill>
                <a:schemeClr val="dk1"/>
              </a:solidFill>
              <a:latin typeface="Montserrat"/>
              <a:ea typeface="Montserrat"/>
              <a:cs typeface="Montserrat"/>
              <a:sym typeface="Montserrat"/>
            </a:endParaRPr>
          </a:p>
        </p:txBody>
      </p:sp>
      <p:pic>
        <p:nvPicPr>
          <p:cNvPr id="295" name="Google Shape;295;p19"/>
          <p:cNvPicPr preferRelativeResize="0"/>
          <p:nvPr/>
        </p:nvPicPr>
        <p:blipFill rotWithShape="1">
          <a:blip r:embed="rId3">
            <a:alphaModFix/>
          </a:blip>
          <a:srcRect b="0" l="0" r="0" t="0"/>
          <a:stretch/>
        </p:blipFill>
        <p:spPr>
          <a:xfrm>
            <a:off x="800099" y="1356212"/>
            <a:ext cx="7578972" cy="2180616"/>
          </a:xfrm>
          <a:prstGeom prst="rect">
            <a:avLst/>
          </a:prstGeom>
          <a:noFill/>
          <a:ln>
            <a:noFill/>
          </a:ln>
        </p:spPr>
      </p:pic>
      <p:sp>
        <p:nvSpPr>
          <p:cNvPr id="296" name="Google Shape;296;p19"/>
          <p:cNvSpPr/>
          <p:nvPr/>
        </p:nvSpPr>
        <p:spPr>
          <a:xfrm>
            <a:off x="4059339" y="4431301"/>
            <a:ext cx="46538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https://www.w3schools.com/css/css_padding.asp</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4"/>
          <p:cNvSpPr txBox="1"/>
          <p:nvPr/>
        </p:nvSpPr>
        <p:spPr>
          <a:xfrm>
            <a:off x="312766" y="969476"/>
            <a:ext cx="8400411" cy="42850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Hasta ahora, sólo hemos utilizado un parámetro en cada propiedad, lo que significa que se aplica el mismo valor para cada borde de un elemento (</a:t>
            </a:r>
            <a:r>
              <a:rPr b="0" i="1" lang="es-AR" sz="1400" u="none" cap="none" strike="noStrike">
                <a:solidFill>
                  <a:schemeClr val="dk1"/>
                </a:solidFill>
                <a:latin typeface="Montserrat"/>
                <a:ea typeface="Montserrat"/>
                <a:cs typeface="Montserrat"/>
                <a:sym typeface="Montserrat"/>
              </a:rPr>
              <a:t>borde superior, borde derecho, borde inferior y borde izquierdo</a:t>
            </a:r>
            <a:r>
              <a:rPr b="0" i="0" lang="es-AR" sz="1400" u="none" cap="none" strike="noStrike">
                <a:solidFill>
                  <a:schemeClr val="dk1"/>
                </a:solidFill>
                <a:latin typeface="Montserrat"/>
                <a:ea typeface="Montserrat"/>
                <a:cs typeface="Montserrat"/>
                <a:sym typeface="Montserrat"/>
              </a:rPr>
              <a:t>). Sin embargo, podemos especificar uno, dos, tres o cuatro parámetros, dependiendo de lo que queramos hacer:</a:t>
            </a:r>
            <a:endParaRPr b="1" i="1" sz="1400" u="none" cap="none" strike="noStrike">
              <a:solidFill>
                <a:schemeClr val="dk1"/>
              </a:solidFill>
              <a:latin typeface="Montserrat"/>
              <a:ea typeface="Montserrat"/>
              <a:cs typeface="Montserrat"/>
              <a:sym typeface="Montserrat"/>
            </a:endParaRPr>
          </a:p>
        </p:txBody>
      </p:sp>
      <p:sp>
        <p:nvSpPr>
          <p:cNvPr id="302" name="Google Shape;302;p24"/>
          <p:cNvSpPr txBox="1"/>
          <p:nvPr/>
        </p:nvSpPr>
        <p:spPr>
          <a:xfrm>
            <a:off x="243961" y="50538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Bordes múltiples (diferentes)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03" name="Google Shape;303;p24"/>
          <p:cNvSpPr txBox="1"/>
          <p:nvPr/>
        </p:nvSpPr>
        <p:spPr>
          <a:xfrm>
            <a:off x="312766" y="3736116"/>
            <a:ext cx="8400411" cy="1029315"/>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De la misma forma, podemos hacer exactamente lo mismo con las propiedades </a:t>
            </a:r>
            <a:r>
              <a:rPr b="1" i="0" lang="es-AR" sz="1400" u="none" cap="none" strike="noStrike">
                <a:solidFill>
                  <a:schemeClr val="dk1"/>
                </a:solidFill>
                <a:latin typeface="Montserrat"/>
                <a:ea typeface="Montserrat"/>
                <a:cs typeface="Montserrat"/>
                <a:sym typeface="Montserrat"/>
              </a:rPr>
              <a:t>border-width</a:t>
            </a:r>
            <a:r>
              <a:rPr b="0" i="0" lang="es-AR" sz="1400" u="none" cap="none" strike="noStrike">
                <a:solidFill>
                  <a:schemeClr val="dk1"/>
                </a:solidFill>
                <a:latin typeface="Montserrat"/>
                <a:ea typeface="Montserrat"/>
                <a:cs typeface="Montserrat"/>
                <a:sym typeface="Montserrat"/>
              </a:rPr>
              <a:t> (</a:t>
            </a:r>
            <a:r>
              <a:rPr b="0" i="1" lang="es-AR" sz="1400" u="none" cap="none" strike="noStrike">
                <a:solidFill>
                  <a:schemeClr val="dk1"/>
                </a:solidFill>
                <a:latin typeface="Montserrat"/>
                <a:ea typeface="Montserrat"/>
                <a:cs typeface="Montserrat"/>
                <a:sym typeface="Montserrat"/>
              </a:rPr>
              <a:t>respecto al ancho del borde</a:t>
            </a:r>
            <a:r>
              <a:rPr b="0" i="0" lang="es-AR" sz="1400" u="none" cap="none" strike="noStrike">
                <a:solidFill>
                  <a:schemeClr val="dk1"/>
                </a:solidFill>
                <a:latin typeface="Montserrat"/>
                <a:ea typeface="Montserrat"/>
                <a:cs typeface="Montserrat"/>
                <a:sym typeface="Montserrat"/>
              </a:rPr>
              <a:t>) y </a:t>
            </a:r>
            <a:r>
              <a:rPr b="1" i="0" lang="es-AR" sz="1400" u="none" cap="none" strike="noStrike">
                <a:solidFill>
                  <a:schemeClr val="dk1"/>
                </a:solidFill>
                <a:latin typeface="Montserrat"/>
                <a:ea typeface="Montserrat"/>
                <a:cs typeface="Montserrat"/>
                <a:sym typeface="Montserrat"/>
              </a:rPr>
              <a:t>border-style</a:t>
            </a:r>
            <a:r>
              <a:rPr b="0" i="0" lang="es-AR" sz="1400" u="none" cap="none" strike="noStrike">
                <a:solidFill>
                  <a:schemeClr val="dk1"/>
                </a:solidFill>
                <a:latin typeface="Montserrat"/>
                <a:ea typeface="Montserrat"/>
                <a:cs typeface="Montserrat"/>
                <a:sym typeface="Montserrat"/>
              </a:rPr>
              <a:t> (</a:t>
            </a:r>
            <a:r>
              <a:rPr b="0" i="1" lang="es-AR" sz="1400" u="none" cap="none" strike="noStrike">
                <a:solidFill>
                  <a:schemeClr val="dk1"/>
                </a:solidFill>
                <a:latin typeface="Montserrat"/>
                <a:ea typeface="Montserrat"/>
                <a:cs typeface="Montserrat"/>
                <a:sym typeface="Montserrat"/>
              </a:rPr>
              <a:t>respecto al estilo del borde</a:t>
            </a:r>
            <a:r>
              <a:rPr b="0" i="0" lang="es-AR" sz="1400" u="none" cap="none" strike="noStrike">
                <a:solidFill>
                  <a:schemeClr val="dk1"/>
                </a:solidFill>
                <a:latin typeface="Montserrat"/>
                <a:ea typeface="Montserrat"/>
                <a:cs typeface="Montserrat"/>
                <a:sym typeface="Montserrat"/>
              </a:rPr>
              <a:t>). Teniendo en cuenta esto, disponemos de mucha flexibilidad a la hora de especificar esquemas de bordes más complejos.</a:t>
            </a:r>
            <a:endParaRPr b="1" i="1" sz="1400" u="none" cap="none" strike="noStrike">
              <a:solidFill>
                <a:schemeClr val="dk1"/>
              </a:solidFill>
              <a:latin typeface="Montserrat"/>
              <a:ea typeface="Montserrat"/>
              <a:cs typeface="Montserrat"/>
              <a:sym typeface="Montserrat"/>
            </a:endParaRPr>
          </a:p>
        </p:txBody>
      </p:sp>
      <p:pic>
        <p:nvPicPr>
          <p:cNvPr id="304" name="Google Shape;304;p24"/>
          <p:cNvPicPr preferRelativeResize="0"/>
          <p:nvPr/>
        </p:nvPicPr>
        <p:blipFill rotWithShape="1">
          <a:blip r:embed="rId3">
            <a:alphaModFix/>
          </a:blip>
          <a:srcRect b="0" l="0" r="0" t="0"/>
          <a:stretch/>
        </p:blipFill>
        <p:spPr>
          <a:xfrm>
            <a:off x="1424355" y="1971648"/>
            <a:ext cx="6295292" cy="180287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nvSpPr>
        <p:spPr>
          <a:xfrm>
            <a:off x="522776" y="1897095"/>
            <a:ext cx="8383832" cy="819728"/>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el ejemplo anterior hemos utilizado </a:t>
            </a:r>
            <a:r>
              <a:rPr b="1" i="0" lang="es-AR" sz="1400" u="none" cap="none" strike="noStrike">
                <a:solidFill>
                  <a:schemeClr val="dk1"/>
                </a:solidFill>
                <a:latin typeface="Montserrat"/>
                <a:ea typeface="Montserrat"/>
                <a:cs typeface="Montserrat"/>
                <a:sym typeface="Montserrat"/>
              </a:rPr>
              <a:t>3 parámetros</a:t>
            </a:r>
            <a:r>
              <a:rPr b="0" i="0" lang="es-AR" sz="1400" u="none" cap="none" strike="noStrike">
                <a:solidFill>
                  <a:schemeClr val="dk1"/>
                </a:solidFill>
                <a:latin typeface="Montserrat"/>
                <a:ea typeface="Montserrat"/>
                <a:cs typeface="Montserrat"/>
                <a:sym typeface="Montserrat"/>
              </a:rPr>
              <a:t>, indicando un elemento con borde superior rojo sólido de 2 píxeles de grosor, con borde izquierdo y derecho doble azul de 10 píxeles de grosor y con un borde inferior verde sólido de 5 píxeles de grosor.</a:t>
            </a:r>
            <a:endParaRPr b="1" i="1" sz="1400" u="none" cap="none" strike="noStrike">
              <a:solidFill>
                <a:schemeClr val="dk1"/>
              </a:solidFill>
              <a:latin typeface="Montserrat"/>
              <a:ea typeface="Montserrat"/>
              <a:cs typeface="Montserrat"/>
              <a:sym typeface="Montserrat"/>
            </a:endParaRPr>
          </a:p>
        </p:txBody>
      </p:sp>
      <p:sp>
        <p:nvSpPr>
          <p:cNvPr id="310" name="Google Shape;310;p25"/>
          <p:cNvSpPr/>
          <p:nvPr/>
        </p:nvSpPr>
        <p:spPr>
          <a:xfrm>
            <a:off x="738553" y="659336"/>
            <a:ext cx="4467225"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border-color: </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blue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green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border-width: </a:t>
            </a:r>
            <a:r>
              <a:rPr b="0" i="0" lang="es-AR" sz="1400" u="none" cap="none" strike="noStrike">
                <a:solidFill>
                  <a:srgbClr val="F39C12"/>
                </a:solidFill>
                <a:latin typeface="Consolas"/>
                <a:ea typeface="Consolas"/>
                <a:cs typeface="Consolas"/>
                <a:sym typeface="Consolas"/>
              </a:rPr>
              <a:t>2px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border-style: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double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11" name="Google Shape;311;p25"/>
          <p:cNvSpPr txBox="1"/>
          <p:nvPr/>
        </p:nvSpPr>
        <p:spPr>
          <a:xfrm>
            <a:off x="4413359" y="662859"/>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12" name="Google Shape;312;p25"/>
          <p:cNvPicPr preferRelativeResize="0"/>
          <p:nvPr/>
        </p:nvPicPr>
        <p:blipFill rotWithShape="1">
          <a:blip r:embed="rId3">
            <a:alphaModFix/>
          </a:blip>
          <a:srcRect b="0" l="0" r="0" t="0"/>
          <a:stretch/>
        </p:blipFill>
        <p:spPr>
          <a:xfrm>
            <a:off x="1209568" y="2760015"/>
            <a:ext cx="7200000" cy="66616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13" name="Google Shape;313;p25"/>
          <p:cNvSpPr/>
          <p:nvPr/>
        </p:nvSpPr>
        <p:spPr>
          <a:xfrm>
            <a:off x="738553" y="3647951"/>
            <a:ext cx="8040291" cy="646331"/>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En relación al modelo de cajas, con la propiedad border-width pasa exactamente lo mismo que con margin y padding, actuando en este caso en relación al grosor del borde de un elemento (puedo determinar entre 1 y 4 parámetros). </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6"/>
          <p:cNvSpPr txBox="1"/>
          <p:nvPr/>
        </p:nvSpPr>
        <p:spPr>
          <a:xfrm>
            <a:off x="312766" y="969476"/>
            <a:ext cx="8400411" cy="42850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Con tantas propiedades, para hacer algo relativamente sencillo nos pueden quedar varias líneas de código complejas y difíciles de leer. Al igual que con otras propiedades CSS, podemos utilizar la propiedad de atajo </a:t>
            </a:r>
            <a:r>
              <a:rPr b="1" i="0" lang="es-AR" sz="1400" u="none" cap="none" strike="noStrike">
                <a:solidFill>
                  <a:schemeClr val="dk1"/>
                </a:solidFill>
                <a:latin typeface="Montserrat"/>
                <a:ea typeface="Montserrat"/>
                <a:cs typeface="Montserrat"/>
                <a:sym typeface="Montserrat"/>
              </a:rPr>
              <a:t>border</a:t>
            </a:r>
            <a:r>
              <a:rPr b="0" i="0" lang="es-AR" sz="1400" u="none" cap="none" strike="noStrike">
                <a:solidFill>
                  <a:schemeClr val="dk1"/>
                </a:solidFill>
                <a:latin typeface="Montserrat"/>
                <a:ea typeface="Montserrat"/>
                <a:cs typeface="Montserrat"/>
                <a:sym typeface="Montserrat"/>
              </a:rPr>
              <a:t>, con la que podemos hacer un resumen y no necesitar indicar múltiples propiedades individuales por separado, realizando el proceso de forma más corta:</a:t>
            </a:r>
            <a:endParaRPr b="1" i="1" sz="1400" u="none" cap="none" strike="noStrike">
              <a:solidFill>
                <a:schemeClr val="dk1"/>
              </a:solidFill>
              <a:latin typeface="Montserrat"/>
              <a:ea typeface="Montserrat"/>
              <a:cs typeface="Montserrat"/>
              <a:sym typeface="Montserrat"/>
            </a:endParaRPr>
          </a:p>
        </p:txBody>
      </p:sp>
      <p:sp>
        <p:nvSpPr>
          <p:cNvPr id="319" name="Google Shape;319;p26"/>
          <p:cNvSpPr txBox="1"/>
          <p:nvPr/>
        </p:nvSpPr>
        <p:spPr>
          <a:xfrm>
            <a:off x="243961" y="50538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Atajo: Bordes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20" name="Google Shape;320;p26"/>
          <p:cNvSpPr/>
          <p:nvPr/>
        </p:nvSpPr>
        <p:spPr>
          <a:xfrm>
            <a:off x="617691" y="3211394"/>
            <a:ext cx="3871688"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 </a:t>
            </a:r>
            <a:r>
              <a:rPr b="0" i="0" lang="es-AR" sz="1400" u="none" cap="none" strike="noStrike">
                <a:solidFill>
                  <a:srgbClr val="F39C12"/>
                </a:solidFill>
                <a:latin typeface="Consolas"/>
                <a:ea typeface="Consolas"/>
                <a:cs typeface="Consolas"/>
                <a:sym typeface="Consolas"/>
              </a:rPr>
              <a:t>1px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#000000</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21" name="Google Shape;321;p26"/>
          <p:cNvSpPr txBox="1"/>
          <p:nvPr/>
        </p:nvSpPr>
        <p:spPr>
          <a:xfrm>
            <a:off x="3696960" y="3211394"/>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22" name="Google Shape;322;p26"/>
          <p:cNvPicPr preferRelativeResize="0"/>
          <p:nvPr/>
        </p:nvPicPr>
        <p:blipFill rotWithShape="1">
          <a:blip r:embed="rId3">
            <a:alphaModFix/>
          </a:blip>
          <a:srcRect b="0" l="0" r="0" t="0"/>
          <a:stretch/>
        </p:blipFill>
        <p:spPr>
          <a:xfrm>
            <a:off x="4758866" y="3211394"/>
            <a:ext cx="3575475" cy="805164"/>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323" name="Google Shape;323;p26"/>
          <p:cNvPicPr preferRelativeResize="0"/>
          <p:nvPr/>
        </p:nvPicPr>
        <p:blipFill rotWithShape="1">
          <a:blip r:embed="rId4">
            <a:alphaModFix/>
          </a:blip>
          <a:srcRect b="0" l="0" r="0" t="0"/>
          <a:stretch/>
        </p:blipFill>
        <p:spPr>
          <a:xfrm>
            <a:off x="1032731" y="2127738"/>
            <a:ext cx="7078540" cy="9079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nvSpPr>
        <p:spPr>
          <a:xfrm>
            <a:off x="312766" y="714501"/>
            <a:ext cx="8400411" cy="42850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Otra forma, quizás más intuitiva, es la de utilizar las propiedades de bordes específicos (</a:t>
            </a:r>
            <a:r>
              <a:rPr b="0" i="1" lang="es-AR" sz="1400" u="none" cap="none" strike="noStrike">
                <a:solidFill>
                  <a:schemeClr val="dk1"/>
                </a:solidFill>
                <a:latin typeface="Montserrat"/>
                <a:ea typeface="Montserrat"/>
                <a:cs typeface="Montserrat"/>
                <a:sym typeface="Montserrat"/>
              </a:rPr>
              <a:t>por zonas</a:t>
            </a:r>
            <a:r>
              <a:rPr b="0" i="0" lang="es-AR" sz="1400" u="none" cap="none" strike="noStrike">
                <a:solidFill>
                  <a:schemeClr val="dk1"/>
                </a:solidFill>
                <a:latin typeface="Montserrat"/>
                <a:ea typeface="Montserrat"/>
                <a:cs typeface="Montserrat"/>
                <a:sym typeface="Montserrat"/>
              </a:rPr>
              <a:t>) y aplicar estilos combinándolos junto a la </a:t>
            </a:r>
            <a:r>
              <a:rPr b="0" i="1" lang="es-AR" sz="1400" u="none" cap="none" strike="noStrike">
                <a:solidFill>
                  <a:schemeClr val="dk1"/>
                </a:solidFill>
                <a:latin typeface="Montserrat"/>
                <a:ea typeface="Montserrat"/>
                <a:cs typeface="Montserrat"/>
                <a:sym typeface="Montserrat"/>
              </a:rPr>
              <a:t>herencia de CSS</a:t>
            </a:r>
            <a:r>
              <a:rPr b="0" i="0" lang="es-AR" sz="1400" u="none" cap="none" strike="noStrike">
                <a:solidFill>
                  <a:schemeClr val="dk1"/>
                </a:solidFill>
                <a:latin typeface="Montserrat"/>
                <a:ea typeface="Montserrat"/>
                <a:cs typeface="Montserrat"/>
                <a:sym typeface="Montserrat"/>
              </a:rPr>
              <a:t>. Para utilizarlas bastaría con indicarle la zona justo después de </a:t>
            </a:r>
            <a:r>
              <a:rPr b="1" i="0" lang="es-AR" sz="1400" u="none" cap="none" strike="noStrike">
                <a:solidFill>
                  <a:schemeClr val="dk1"/>
                </a:solidFill>
                <a:latin typeface="Montserrat"/>
                <a:ea typeface="Montserrat"/>
                <a:cs typeface="Montserrat"/>
                <a:sym typeface="Montserrat"/>
              </a:rPr>
              <a:t>border-</a:t>
            </a:r>
            <a:r>
              <a:rPr b="0" i="0" lang="es-AR" sz="1400" u="none" cap="none" strike="noStrike">
                <a:solidFill>
                  <a:schemeClr val="dk1"/>
                </a:solidFill>
                <a:latin typeface="Montserrat"/>
                <a:ea typeface="Montserrat"/>
                <a:cs typeface="Montserrat"/>
                <a:sym typeface="Montserrat"/>
              </a:rPr>
              <a:t>:</a:t>
            </a:r>
            <a:endParaRPr b="1" i="1" sz="1400" u="none" cap="none" strike="noStrike">
              <a:solidFill>
                <a:schemeClr val="dk1"/>
              </a:solidFill>
              <a:latin typeface="Montserrat"/>
              <a:ea typeface="Montserrat"/>
              <a:cs typeface="Montserrat"/>
              <a:sym typeface="Montserrat"/>
            </a:endParaRPr>
          </a:p>
        </p:txBody>
      </p:sp>
      <p:sp>
        <p:nvSpPr>
          <p:cNvPr id="329" name="Google Shape;329;p27"/>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Bordes específicos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30" name="Google Shape;330;p27"/>
          <p:cNvSpPr/>
          <p:nvPr/>
        </p:nvSpPr>
        <p:spPr>
          <a:xfrm>
            <a:off x="323436" y="2766185"/>
            <a:ext cx="4092951" cy="893619"/>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Ahora imaginemos que queremos un elemento con todos los bordes en rojo a 5 píxeles de grosor, salvo el borde superior, con un borde de 15 píxeles en color naranja:</a:t>
            </a:r>
            <a:endParaRPr b="0" i="1" sz="1200" u="none" cap="none" strike="noStrike">
              <a:solidFill>
                <a:srgbClr val="9D66F9"/>
              </a:solidFill>
              <a:latin typeface="Montserrat"/>
              <a:ea typeface="Montserrat"/>
              <a:cs typeface="Montserrat"/>
              <a:sym typeface="Montserrat"/>
            </a:endParaRPr>
          </a:p>
        </p:txBody>
      </p:sp>
      <p:sp>
        <p:nvSpPr>
          <p:cNvPr id="331" name="Google Shape;331;p27"/>
          <p:cNvSpPr/>
          <p:nvPr/>
        </p:nvSpPr>
        <p:spPr>
          <a:xfrm>
            <a:off x="323436" y="4704962"/>
            <a:ext cx="705193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Info sobre herencia:</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https://lenguajecss.com/css/introduccion/herencia-css/</a:t>
            </a:r>
            <a:endParaRPr b="0" i="0" sz="1400" u="none" cap="none" strike="noStrike">
              <a:solidFill>
                <a:srgbClr val="000000"/>
              </a:solidFill>
              <a:latin typeface="Montserrat"/>
              <a:ea typeface="Montserrat"/>
              <a:cs typeface="Montserrat"/>
              <a:sym typeface="Montserrat"/>
            </a:endParaRPr>
          </a:p>
        </p:txBody>
      </p:sp>
      <p:sp>
        <p:nvSpPr>
          <p:cNvPr id="332" name="Google Shape;332;p27"/>
          <p:cNvSpPr/>
          <p:nvPr/>
        </p:nvSpPr>
        <p:spPr>
          <a:xfrm>
            <a:off x="4471767" y="1554343"/>
            <a:ext cx="3971568"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border-bottom-width: </a:t>
            </a:r>
            <a:r>
              <a:rPr b="0" i="0" lang="es-AR" sz="1400" u="none" cap="none" strike="noStrike">
                <a:solidFill>
                  <a:srgbClr val="F39C12"/>
                </a:solidFill>
                <a:latin typeface="Consolas"/>
                <a:ea typeface="Consolas"/>
                <a:cs typeface="Consolas"/>
                <a:sym typeface="Consolas"/>
              </a:rPr>
              <a:t>2px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border-bottom-style: </a:t>
            </a:r>
            <a:r>
              <a:rPr b="0" i="0" lang="es-AR" sz="1400" u="none" cap="none" strike="noStrike">
                <a:solidFill>
                  <a:srgbClr val="EE5D43"/>
                </a:solidFill>
                <a:latin typeface="Consolas"/>
                <a:ea typeface="Consolas"/>
                <a:cs typeface="Consolas"/>
                <a:sym typeface="Consolas"/>
              </a:rPr>
              <a:t>dotted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border-bottom-color: </a:t>
            </a:r>
            <a:r>
              <a:rPr b="0" i="0" lang="es-AR" sz="1400" u="none" cap="none" strike="noStrike">
                <a:solidFill>
                  <a:srgbClr val="EE5D43"/>
                </a:solidFill>
                <a:latin typeface="Consolas"/>
                <a:ea typeface="Consolas"/>
                <a:cs typeface="Consolas"/>
                <a:sym typeface="Consolas"/>
              </a:rPr>
              <a:t>black</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333" name="Google Shape;333;p27"/>
          <p:cNvSpPr txBox="1"/>
          <p:nvPr/>
        </p:nvSpPr>
        <p:spPr>
          <a:xfrm>
            <a:off x="7650916" y="1551583"/>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34" name="Google Shape;334;p27"/>
          <p:cNvPicPr preferRelativeResize="0"/>
          <p:nvPr/>
        </p:nvPicPr>
        <p:blipFill rotWithShape="1">
          <a:blip r:embed="rId4">
            <a:alphaModFix/>
          </a:blip>
          <a:srcRect b="0" l="0" r="0" t="0"/>
          <a:stretch/>
        </p:blipFill>
        <p:spPr>
          <a:xfrm>
            <a:off x="791307" y="1981032"/>
            <a:ext cx="2184888" cy="742862"/>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35" name="Google Shape;335;p27"/>
          <p:cNvSpPr/>
          <p:nvPr/>
        </p:nvSpPr>
        <p:spPr>
          <a:xfrm>
            <a:off x="4471767" y="2806487"/>
            <a:ext cx="3910350" cy="1815882"/>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 </a:t>
            </a:r>
            <a:r>
              <a:rPr b="0" i="0" lang="es-AR" sz="1400" u="none" cap="none" strike="noStrike">
                <a:solidFill>
                  <a:srgbClr val="F39C12"/>
                </a:solidFill>
                <a:latin typeface="Consolas"/>
                <a:ea typeface="Consolas"/>
                <a:cs typeface="Consolas"/>
                <a:sym typeface="Consolas"/>
              </a:rPr>
              <a:t>5px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border-top-width: </a:t>
            </a:r>
            <a:r>
              <a:rPr b="0" i="0" lang="es-AR" sz="1400" u="none" cap="none" strike="noStrike">
                <a:solidFill>
                  <a:srgbClr val="F39C12"/>
                </a:solidFill>
                <a:latin typeface="Consolas"/>
                <a:ea typeface="Consolas"/>
                <a:cs typeface="Consolas"/>
                <a:sym typeface="Consolas"/>
              </a:rPr>
              <a:t>15px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border-top-color: </a:t>
            </a:r>
            <a:r>
              <a:rPr b="0" i="0" lang="es-AR" sz="1400" u="none" cap="none" strike="noStrike">
                <a:solidFill>
                  <a:srgbClr val="EE5D43"/>
                </a:solidFill>
                <a:latin typeface="Consolas"/>
                <a:ea typeface="Consolas"/>
                <a:cs typeface="Consolas"/>
                <a:sym typeface="Consolas"/>
              </a:rPr>
              <a:t>orange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border-top-style: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Esta última propiedad no es </a:t>
            </a:r>
            <a:endParaRPr b="0" i="0" sz="14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necesaria (se hereda)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36" name="Google Shape;336;p27"/>
          <p:cNvSpPr/>
          <p:nvPr/>
        </p:nvSpPr>
        <p:spPr>
          <a:xfrm>
            <a:off x="323436" y="1451300"/>
            <a:ext cx="4002670" cy="527995"/>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Esto dibujaría sólo un borde inferior negro de 2 píxeles de grosor y con estilo punteado:</a:t>
            </a:r>
            <a:endParaRPr b="0" i="0" sz="1400" u="none" cap="none" strike="noStrike">
              <a:solidFill>
                <a:srgbClr val="000000"/>
              </a:solidFill>
              <a:latin typeface="Arial"/>
              <a:ea typeface="Arial"/>
              <a:cs typeface="Arial"/>
              <a:sym typeface="Arial"/>
            </a:endParaRPr>
          </a:p>
        </p:txBody>
      </p:sp>
      <p:pic>
        <p:nvPicPr>
          <p:cNvPr id="337" name="Google Shape;337;p27"/>
          <p:cNvPicPr preferRelativeResize="0"/>
          <p:nvPr/>
        </p:nvPicPr>
        <p:blipFill rotWithShape="1">
          <a:blip r:embed="rId5">
            <a:alphaModFix/>
          </a:blip>
          <a:srcRect b="0" l="0" r="0" t="0"/>
          <a:stretch/>
        </p:blipFill>
        <p:spPr>
          <a:xfrm>
            <a:off x="791307" y="3655230"/>
            <a:ext cx="2589778" cy="952628"/>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38" name="Google Shape;338;p27"/>
          <p:cNvSpPr txBox="1"/>
          <p:nvPr/>
        </p:nvSpPr>
        <p:spPr>
          <a:xfrm>
            <a:off x="7585264" y="2806263"/>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8"/>
          <p:cNvSpPr txBox="1"/>
          <p:nvPr/>
        </p:nvSpPr>
        <p:spPr>
          <a:xfrm>
            <a:off x="312766" y="714501"/>
            <a:ext cx="8400411" cy="1597876"/>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Indica cómo se debe calcular el ancho y el alto total de un elemento. Esta propiedad ayuda a crear diseños de cajas más fácil y mucho más intuitivos. Acepta los valores:</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box-sizing: content-box:</a:t>
            </a:r>
            <a:r>
              <a:rPr b="0" i="0" lang="es-AR" sz="1400" u="none" cap="none" strike="noStrike">
                <a:solidFill>
                  <a:schemeClr val="dk1"/>
                </a:solidFill>
                <a:latin typeface="Montserrat"/>
                <a:ea typeface="Montserrat"/>
                <a:cs typeface="Montserrat"/>
                <a:sym typeface="Montserrat"/>
              </a:rPr>
              <a:t> Es el valor que cualquier caja tiene asignada </a:t>
            </a:r>
            <a:r>
              <a:rPr b="1" i="0" lang="es-AR" sz="1400" u="none" cap="none" strike="noStrike">
                <a:solidFill>
                  <a:schemeClr val="dk1"/>
                </a:solidFill>
                <a:latin typeface="Montserrat"/>
                <a:ea typeface="Montserrat"/>
                <a:cs typeface="Montserrat"/>
                <a:sym typeface="Montserrat"/>
              </a:rPr>
              <a:t>por defecto</a:t>
            </a:r>
            <a:r>
              <a:rPr b="0" i="0" lang="es-AR" sz="1400" u="none" cap="none" strike="noStrike">
                <a:solidFill>
                  <a:schemeClr val="dk1"/>
                </a:solidFill>
                <a:latin typeface="Montserrat"/>
                <a:ea typeface="Montserrat"/>
                <a:cs typeface="Montserrat"/>
                <a:sym typeface="Montserrat"/>
              </a:rPr>
              <a:t>. Las propiedades width y height no incluyen el borde, padding o margin.</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box-sizing: border-box:</a:t>
            </a:r>
            <a:r>
              <a:rPr b="0" i="0" lang="es-AR" sz="1400" u="none" cap="none" strike="noStrike">
                <a:solidFill>
                  <a:schemeClr val="dk1"/>
                </a:solidFill>
                <a:latin typeface="Montserrat"/>
                <a:ea typeface="Montserrat"/>
                <a:cs typeface="Montserrat"/>
                <a:sym typeface="Montserrat"/>
              </a:rPr>
              <a:t> Las propiedades width y height incluyen el contenido, padding y borde pero no el margin.</a:t>
            </a:r>
            <a:endParaRPr b="0" i="0" sz="1400" u="none" cap="none" strike="noStrike">
              <a:solidFill>
                <a:srgbClr val="000000"/>
              </a:solidFill>
              <a:latin typeface="Arial"/>
              <a:ea typeface="Arial"/>
              <a:cs typeface="Arial"/>
              <a:sym typeface="Arial"/>
            </a:endParaRPr>
          </a:p>
          <a:p>
            <a:pPr indent="-196850" lvl="0" marL="400050" marR="0" rtl="0" algn="l">
              <a:lnSpc>
                <a:spcPct val="100000"/>
              </a:lnSpc>
              <a:spcBef>
                <a:spcPts val="600"/>
              </a:spcBef>
              <a:spcAft>
                <a:spcPts val="0"/>
              </a:spcAft>
              <a:buClr>
                <a:schemeClr val="dk1"/>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60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Cambio del modelo de caja: box-sizing</a:t>
            </a:r>
            <a:endParaRPr b="1" i="0" sz="14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el modelo de caja CSS "clásico", el borde y los márgenes interior y exterior se añaden al tamaño del elemento definido con las propiedades </a:t>
            </a:r>
            <a:r>
              <a:rPr b="1" i="0" lang="es-AR" sz="1400" u="none" cap="none" strike="noStrike">
                <a:solidFill>
                  <a:schemeClr val="dk1"/>
                </a:solidFill>
                <a:latin typeface="Montserrat"/>
                <a:ea typeface="Montserrat"/>
                <a:cs typeface="Montserrat"/>
                <a:sym typeface="Montserrat"/>
              </a:rPr>
              <a:t>width</a:t>
            </a:r>
            <a:r>
              <a:rPr b="0" i="0" lang="es-AR" sz="1400" u="none" cap="none" strike="noStrike">
                <a:solidFill>
                  <a:schemeClr val="dk1"/>
                </a:solidFill>
                <a:latin typeface="Montserrat"/>
                <a:ea typeface="Montserrat"/>
                <a:cs typeface="Montserrat"/>
                <a:sym typeface="Montserrat"/>
              </a:rPr>
              <a:t> y </a:t>
            </a:r>
            <a:r>
              <a:rPr b="1" i="0" lang="es-AR" sz="1400" u="none" cap="none" strike="noStrike">
                <a:solidFill>
                  <a:schemeClr val="dk1"/>
                </a:solidFill>
                <a:latin typeface="Montserrat"/>
                <a:ea typeface="Montserrat"/>
                <a:cs typeface="Montserrat"/>
                <a:sym typeface="Montserrat"/>
              </a:rPr>
              <a:t>height</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chemeClr val="dk1"/>
              </a:solidFill>
              <a:latin typeface="Montserrat"/>
              <a:ea typeface="Montserrat"/>
              <a:cs typeface="Montserrat"/>
              <a:sym typeface="Montserrat"/>
            </a:endParaRPr>
          </a:p>
        </p:txBody>
      </p:sp>
      <p:sp>
        <p:nvSpPr>
          <p:cNvPr id="344" name="Google Shape;344;p28"/>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Box-sizing</a:t>
            </a:r>
            <a:endParaRPr b="0" i="0" sz="2500" u="none" cap="none" strike="noStrike">
              <a:solidFill>
                <a:schemeClr val="accent1"/>
              </a:solidFill>
              <a:latin typeface="Montserrat ExtraBold"/>
              <a:ea typeface="Montserrat ExtraBold"/>
              <a:cs typeface="Montserrat ExtraBold"/>
              <a:sym typeface="Montserrat ExtraBold"/>
            </a:endParaRPr>
          </a:p>
        </p:txBody>
      </p:sp>
      <p:pic>
        <p:nvPicPr>
          <p:cNvPr id="345" name="Google Shape;345;p28"/>
          <p:cNvPicPr preferRelativeResize="0"/>
          <p:nvPr/>
        </p:nvPicPr>
        <p:blipFill rotWithShape="1">
          <a:blip r:embed="rId3">
            <a:alphaModFix/>
          </a:blip>
          <a:srcRect b="0" l="0" r="0" t="0"/>
          <a:stretch/>
        </p:blipFill>
        <p:spPr>
          <a:xfrm>
            <a:off x="2412755" y="3476467"/>
            <a:ext cx="4014420" cy="1551748"/>
          </a:xfrm>
          <a:prstGeom prst="rect">
            <a:avLst/>
          </a:prstGeom>
          <a:noFill/>
          <a:ln>
            <a:noFill/>
          </a:ln>
        </p:spPr>
      </p:pic>
      <p:sp>
        <p:nvSpPr>
          <p:cNvPr id="346" name="Google Shape;346;p28"/>
          <p:cNvSpPr/>
          <p:nvPr/>
        </p:nvSpPr>
        <p:spPr>
          <a:xfrm>
            <a:off x="5103950" y="4620175"/>
            <a:ext cx="4192500" cy="31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https://www.w3schools.com/css/css3_box-sizing.asp</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nvSpPr>
        <p:spPr>
          <a:xfrm>
            <a:off x="312766" y="714501"/>
            <a:ext cx="8400411" cy="2899137"/>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medidas en CSS se emplean para definir la altura, el ancho, los márgenes de los elementos y para establecer el tamaño de letra del texto. Todas las medidas se indican como un valor numérico entero o decimal seguido de una unidad de medida (sin ningún espacio en blanco entre el número y la unidad de medida).</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CSS divide las unidades de medida en: </a:t>
            </a:r>
            <a:r>
              <a:rPr b="1" i="0" lang="es-AR" sz="1400" u="none" cap="none" strike="noStrike">
                <a:solidFill>
                  <a:schemeClr val="dk1"/>
                </a:solidFill>
                <a:latin typeface="Montserrat"/>
                <a:ea typeface="Montserrat"/>
                <a:cs typeface="Montserrat"/>
                <a:sym typeface="Montserrat"/>
              </a:rPr>
              <a:t>absolutas</a:t>
            </a:r>
            <a:r>
              <a:rPr b="0" i="0" lang="es-AR" sz="1400" u="none" cap="none" strike="noStrike">
                <a:solidFill>
                  <a:schemeClr val="dk1"/>
                </a:solidFill>
                <a:latin typeface="Montserrat"/>
                <a:ea typeface="Montserrat"/>
                <a:cs typeface="Montserrat"/>
                <a:sym typeface="Montserrat"/>
              </a:rPr>
              <a:t>, </a:t>
            </a:r>
            <a:r>
              <a:rPr b="1" i="0" lang="es-AR" sz="1400" u="none" cap="none" strike="noStrike">
                <a:solidFill>
                  <a:schemeClr val="dk1"/>
                </a:solidFill>
                <a:latin typeface="Montserrat"/>
                <a:ea typeface="Montserrat"/>
                <a:cs typeface="Montserrat"/>
                <a:sym typeface="Montserrat"/>
              </a:rPr>
              <a:t>relativas</a:t>
            </a:r>
            <a:r>
              <a:rPr b="0" i="0" lang="es-AR" sz="1400" u="none" cap="none" strike="noStrike">
                <a:solidFill>
                  <a:schemeClr val="dk1"/>
                </a:solidFill>
                <a:latin typeface="Montserrat"/>
                <a:ea typeface="Montserrat"/>
                <a:cs typeface="Montserrat"/>
                <a:sym typeface="Montserrat"/>
              </a:rPr>
              <a:t> y </a:t>
            </a:r>
            <a:r>
              <a:rPr b="1" i="0" lang="es-AR" sz="1400" u="none" cap="none" strike="noStrike">
                <a:solidFill>
                  <a:schemeClr val="dk1"/>
                </a:solidFill>
                <a:latin typeface="Montserrat"/>
                <a:ea typeface="Montserrat"/>
                <a:cs typeface="Montserrat"/>
                <a:sym typeface="Montserrat"/>
              </a:rPr>
              <a:t>flexibles.</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400"/>
              <a:buFont typeface="Arial"/>
              <a:buChar char="•"/>
            </a:pPr>
            <a:r>
              <a:rPr b="1" i="1" lang="es-AR" sz="1400" u="none" cap="none" strike="noStrike">
                <a:solidFill>
                  <a:schemeClr val="dk1"/>
                </a:solidFill>
                <a:latin typeface="Montserrat"/>
                <a:ea typeface="Montserrat"/>
                <a:cs typeface="Montserrat"/>
                <a:sym typeface="Montserrat"/>
              </a:rPr>
              <a:t>Absolutas</a:t>
            </a:r>
            <a:r>
              <a:rPr b="0" i="1" lang="es-AR" sz="1400" u="none" cap="none" strike="noStrike">
                <a:solidFill>
                  <a:schemeClr val="dk1"/>
                </a:solidFill>
                <a:latin typeface="Montserrat"/>
                <a:ea typeface="Montserrat"/>
                <a:cs typeface="Montserrat"/>
                <a:sym typeface="Montserrat"/>
              </a:rPr>
              <a:t>: </a:t>
            </a:r>
            <a:r>
              <a:rPr b="0" i="0" lang="es-AR" sz="1400" u="none" cap="none" strike="noStrike">
                <a:solidFill>
                  <a:schemeClr val="dk1"/>
                </a:solidFill>
                <a:latin typeface="Montserrat"/>
                <a:ea typeface="Montserrat"/>
                <a:cs typeface="Montserrat"/>
                <a:sym typeface="Montserrat"/>
              </a:rPr>
              <a:t>Las unidades absolutas son medidas fijas, su valor real es directamente el valor indicado que se ve igual en todos los dispositivos. Indican cantidades exactas en alguna unidad de medida. No son relativas a nada, no dependen de otro valor de referencia, por eso se llaman absolutas. La desventaja que tienen es que son muy poco flexibles.</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400"/>
              <a:buFont typeface="Arial"/>
              <a:buChar char="•"/>
            </a:pPr>
            <a:r>
              <a:rPr b="1" i="1" lang="es-AR" sz="1400" u="none" cap="none" strike="noStrike">
                <a:solidFill>
                  <a:schemeClr val="dk1"/>
                </a:solidFill>
                <a:latin typeface="Montserrat"/>
                <a:ea typeface="Montserrat"/>
                <a:cs typeface="Montserrat"/>
                <a:sym typeface="Montserrat"/>
              </a:rPr>
              <a:t>Relativas</a:t>
            </a:r>
            <a:r>
              <a:rPr b="0" i="1" lang="es-AR" sz="1400" u="none" cap="none" strike="noStrike">
                <a:solidFill>
                  <a:schemeClr val="dk1"/>
                </a:solidFill>
                <a:latin typeface="Montserrat"/>
                <a:ea typeface="Montserrat"/>
                <a:cs typeface="Montserrat"/>
                <a:sym typeface="Montserrat"/>
              </a:rPr>
              <a:t>: </a:t>
            </a:r>
            <a:r>
              <a:rPr b="0" i="0" lang="es-AR" sz="1400" u="none" cap="none" strike="noStrike">
                <a:solidFill>
                  <a:schemeClr val="dk1"/>
                </a:solidFill>
                <a:latin typeface="Montserrat"/>
                <a:ea typeface="Montserrat"/>
                <a:cs typeface="Montserrat"/>
                <a:sym typeface="Montserrat"/>
              </a:rPr>
              <a:t>Las medidas relativas definen su valor en relación con otra medida, por lo que para obtener su valor real, se debe realizar alguna operación con el valor indicado. </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400"/>
              <a:buFont typeface="Arial"/>
              <a:buChar char="•"/>
            </a:pPr>
            <a:r>
              <a:rPr b="1" i="1" lang="es-AR" sz="1400" u="none" cap="none" strike="noStrike">
                <a:solidFill>
                  <a:schemeClr val="dk1"/>
                </a:solidFill>
                <a:latin typeface="Montserrat"/>
                <a:ea typeface="Montserrat"/>
                <a:cs typeface="Montserrat"/>
                <a:sym typeface="Montserrat"/>
              </a:rPr>
              <a:t>Flexibles</a:t>
            </a:r>
            <a:r>
              <a:rPr b="0" i="1" lang="es-AR" sz="1400" u="none" cap="none" strike="noStrike">
                <a:solidFill>
                  <a:schemeClr val="dk1"/>
                </a:solidFill>
                <a:latin typeface="Montserrat"/>
                <a:ea typeface="Montserrat"/>
                <a:cs typeface="Montserrat"/>
                <a:sym typeface="Montserrat"/>
              </a:rPr>
              <a:t>: </a:t>
            </a:r>
            <a:r>
              <a:rPr b="0" i="0" lang="es-AR" sz="1400" u="none" cap="none" strike="noStrike">
                <a:solidFill>
                  <a:schemeClr val="dk1"/>
                </a:solidFill>
                <a:latin typeface="Montserrat"/>
                <a:ea typeface="Montserrat"/>
                <a:cs typeface="Montserrat"/>
                <a:sym typeface="Montserrat"/>
              </a:rPr>
              <a:t>Dentro de las medidas relativas están las flexibles que son relativas al tamaño del viewport.</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chemeClr val="dk1"/>
              </a:buClr>
              <a:buSzPts val="1400"/>
              <a:buFont typeface="Montserrat"/>
              <a:buNone/>
            </a:pPr>
            <a:r>
              <a:t/>
            </a:r>
            <a:endParaRPr b="1" i="1" sz="1400" u="none" cap="none" strike="noStrike">
              <a:solidFill>
                <a:schemeClr val="dk1"/>
              </a:solidFill>
              <a:latin typeface="Montserrat"/>
              <a:ea typeface="Montserrat"/>
              <a:cs typeface="Montserrat"/>
              <a:sym typeface="Montserrat"/>
            </a:endParaRPr>
          </a:p>
        </p:txBody>
      </p:sp>
      <p:sp>
        <p:nvSpPr>
          <p:cNvPr id="352" name="Google Shape;352;p30"/>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Medidas</a:t>
            </a:r>
            <a:endParaRPr b="0" i="0" sz="2500" u="none" cap="none" strike="noStrik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txBox="1"/>
          <p:nvPr/>
        </p:nvSpPr>
        <p:spPr>
          <a:xfrm>
            <a:off x="312766" y="714501"/>
            <a:ext cx="8400411" cy="3699237"/>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 principal ventaja de las unidades absolutas es que su valor es directamente el valor que se debe utilizar, sin necesidad de realizar cálculos intermedios. Pero la desventaja es que </a:t>
            </a:r>
            <a:r>
              <a:rPr b="1" i="1" lang="es-AR" sz="1400" u="none" cap="none" strike="noStrike">
                <a:solidFill>
                  <a:schemeClr val="dk1"/>
                </a:solidFill>
                <a:latin typeface="Montserrat"/>
                <a:ea typeface="Montserrat"/>
                <a:cs typeface="Montserrat"/>
                <a:sym typeface="Montserrat"/>
              </a:rPr>
              <a:t>son muy poco flexibles y no se adaptan</a:t>
            </a:r>
            <a:r>
              <a:rPr b="0" i="0" lang="es-AR" sz="1400" u="none" cap="none" strike="noStrike">
                <a:solidFill>
                  <a:schemeClr val="dk1"/>
                </a:solidFill>
                <a:latin typeface="Montserrat"/>
                <a:ea typeface="Montserrat"/>
                <a:cs typeface="Montserrat"/>
                <a:sym typeface="Montserrat"/>
              </a:rPr>
              <a:t> fácilmente a los diferentes medios y por esto no suelen ser utilizadas. La más utilizada es el pixel (px).</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Una medida indicada mediante unidades absolutas está completamente definida, ya que su valor no depende de otro valor de referencia.</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cm</a:t>
            </a:r>
            <a:r>
              <a:rPr b="0" i="0" lang="es-AR" sz="1200" u="none" cap="none" strike="noStrike">
                <a:solidFill>
                  <a:schemeClr val="dk1"/>
                </a:solidFill>
                <a:latin typeface="Montserrat"/>
                <a:ea typeface="Montserrat"/>
                <a:cs typeface="Montserrat"/>
                <a:sym typeface="Montserrat"/>
              </a:rPr>
              <a:t>: centímetros (10 mm).</a:t>
            </a:r>
            <a:endParaRPr b="0" i="0" sz="1200" u="none" cap="none" strike="noStrike">
              <a:solidFill>
                <a:schemeClr val="dk1"/>
              </a:solidFill>
              <a:latin typeface="Montserrat"/>
              <a:ea typeface="Montserrat"/>
              <a:cs typeface="Montserrat"/>
              <a:sym typeface="Montserrat"/>
            </a:endParaRPr>
          </a:p>
          <a:p>
            <a:pPr indent="-285750" lvl="0" marL="400050" marR="0" rtl="0" algn="l">
              <a:lnSpc>
                <a:spcPct val="100000"/>
              </a:lnSpc>
              <a:spcBef>
                <a:spcPts val="0"/>
              </a:spcBef>
              <a:spcAft>
                <a:spcPts val="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mm</a:t>
            </a:r>
            <a:r>
              <a:rPr b="0" i="0" lang="es-AR" sz="1200" u="none" cap="none" strike="noStrike">
                <a:solidFill>
                  <a:schemeClr val="dk1"/>
                </a:solidFill>
                <a:latin typeface="Montserrat"/>
                <a:ea typeface="Montserrat"/>
                <a:cs typeface="Montserrat"/>
                <a:sym typeface="Montserrat"/>
              </a:rPr>
              <a:t>: milímetros.</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px</a:t>
            </a:r>
            <a:r>
              <a:rPr b="0" i="0" lang="es-AR" sz="1200" u="none" cap="none" strike="noStrike">
                <a:solidFill>
                  <a:schemeClr val="dk1"/>
                </a:solidFill>
                <a:latin typeface="Montserrat"/>
                <a:ea typeface="Montserrat"/>
                <a:cs typeface="Montserrat"/>
                <a:sym typeface="Montserrat"/>
              </a:rPr>
              <a:t>: pixeles. Un pixel equivale a unos 0.26 milímetros.</a:t>
            </a:r>
            <a:endParaRPr b="0" i="0" sz="1400" u="none" cap="none" strike="noStrike">
              <a:solidFill>
                <a:srgbClr val="000000"/>
              </a:solidFill>
              <a:latin typeface="Arial"/>
              <a:ea typeface="Arial"/>
              <a:cs typeface="Arial"/>
              <a:sym typeface="Arial"/>
            </a:endParaRPr>
          </a:p>
          <a:p>
            <a:pPr indent="-285750" lvl="1" marL="857250" marR="0" rtl="0" algn="l">
              <a:lnSpc>
                <a:spcPct val="100000"/>
              </a:lnSpc>
              <a:spcBef>
                <a:spcPts val="0"/>
              </a:spcBef>
              <a:spcAft>
                <a:spcPts val="0"/>
              </a:spcAft>
              <a:buClr>
                <a:schemeClr val="dk1"/>
              </a:buClr>
              <a:buSzPts val="1200"/>
              <a:buFont typeface="Arial"/>
              <a:buChar char="•"/>
            </a:pPr>
            <a:r>
              <a:rPr b="0" i="0" lang="es-AR" sz="1200" u="none" cap="none" strike="noStrike">
                <a:solidFill>
                  <a:schemeClr val="dk1"/>
                </a:solidFill>
                <a:latin typeface="Montserrat"/>
                <a:ea typeface="Montserrat"/>
                <a:cs typeface="Montserrat"/>
                <a:sym typeface="Montserrat"/>
              </a:rPr>
              <a:t>celular Moto G4: 360 * 640px - Celular Iphone x: 375 * 812 px</a:t>
            </a:r>
            <a:endParaRPr b="0" i="0" sz="1200" u="none" cap="none" strike="noStrike">
              <a:solidFill>
                <a:schemeClr val="dk1"/>
              </a:solidFill>
              <a:latin typeface="Montserrat"/>
              <a:ea typeface="Montserrat"/>
              <a:cs typeface="Montserrat"/>
              <a:sym typeface="Montserrat"/>
            </a:endParaRPr>
          </a:p>
          <a:p>
            <a:pPr indent="-285750" lvl="1" marL="857250" marR="0" rtl="0" algn="l">
              <a:lnSpc>
                <a:spcPct val="100000"/>
              </a:lnSpc>
              <a:spcBef>
                <a:spcPts val="0"/>
              </a:spcBef>
              <a:spcAft>
                <a:spcPts val="0"/>
              </a:spcAft>
              <a:buClr>
                <a:schemeClr val="dk1"/>
              </a:buClr>
              <a:buSzPts val="1200"/>
              <a:buFont typeface="Arial"/>
              <a:buChar char="•"/>
            </a:pPr>
            <a:r>
              <a:rPr b="0" i="0" lang="es-AR" sz="1200" u="none" cap="none" strike="noStrike">
                <a:solidFill>
                  <a:schemeClr val="dk1"/>
                </a:solidFill>
                <a:latin typeface="Montserrat"/>
                <a:ea typeface="Montserrat"/>
                <a:cs typeface="Montserrat"/>
                <a:sym typeface="Montserrat"/>
              </a:rPr>
              <a:t>Tablet: 1.280 x 800 pixeles</a:t>
            </a:r>
            <a:endParaRPr b="0" i="0" sz="1400" u="none" cap="none" strike="noStrike">
              <a:solidFill>
                <a:srgbClr val="000000"/>
              </a:solidFill>
              <a:latin typeface="Arial"/>
              <a:ea typeface="Arial"/>
              <a:cs typeface="Arial"/>
              <a:sym typeface="Arial"/>
            </a:endParaRPr>
          </a:p>
          <a:p>
            <a:pPr indent="-285750" lvl="1" marL="857250" marR="0" rtl="0" algn="l">
              <a:lnSpc>
                <a:spcPct val="100000"/>
              </a:lnSpc>
              <a:spcBef>
                <a:spcPts val="0"/>
              </a:spcBef>
              <a:spcAft>
                <a:spcPts val="0"/>
              </a:spcAft>
              <a:buClr>
                <a:schemeClr val="dk1"/>
              </a:buClr>
              <a:buSzPts val="1200"/>
              <a:buFont typeface="Arial"/>
              <a:buChar char="•"/>
            </a:pPr>
            <a:r>
              <a:rPr b="0" i="0" lang="es-AR" sz="1200" u="none" cap="none" strike="noStrike">
                <a:solidFill>
                  <a:schemeClr val="dk1"/>
                </a:solidFill>
                <a:latin typeface="Montserrat"/>
                <a:ea typeface="Montserrat"/>
                <a:cs typeface="Montserrat"/>
                <a:sym typeface="Montserrat"/>
              </a:rPr>
              <a:t>Monitores: </a:t>
            </a:r>
            <a:endParaRPr b="0" i="0" sz="1200" u="none" cap="none" strike="noStrike">
              <a:solidFill>
                <a:schemeClr val="dk1"/>
              </a:solidFill>
              <a:latin typeface="Montserrat"/>
              <a:ea typeface="Montserrat"/>
              <a:cs typeface="Montserrat"/>
              <a:sym typeface="Montserrat"/>
            </a:endParaRPr>
          </a:p>
          <a:p>
            <a:pPr indent="-285750" lvl="2" marL="1314450" marR="0" rtl="0" algn="l">
              <a:lnSpc>
                <a:spcPct val="100000"/>
              </a:lnSpc>
              <a:spcBef>
                <a:spcPts val="0"/>
              </a:spcBef>
              <a:spcAft>
                <a:spcPts val="0"/>
              </a:spcAft>
              <a:buClr>
                <a:schemeClr val="dk1"/>
              </a:buClr>
              <a:buSzPts val="1200"/>
              <a:buFont typeface="Arial"/>
              <a:buChar char="•"/>
            </a:pPr>
            <a:r>
              <a:rPr b="0" i="0" lang="es-AR" sz="1200" u="none" cap="none" strike="noStrike">
                <a:solidFill>
                  <a:schemeClr val="dk1"/>
                </a:solidFill>
                <a:latin typeface="Montserrat"/>
                <a:ea typeface="Montserrat"/>
                <a:cs typeface="Montserrat"/>
                <a:sym typeface="Montserrat"/>
              </a:rPr>
              <a:t>1366 x 768 píxeles (16:9) Monitores de 17 y 19″</a:t>
            </a:r>
            <a:endParaRPr b="0" i="0" sz="1400" u="none" cap="none" strike="noStrike">
              <a:solidFill>
                <a:srgbClr val="000000"/>
              </a:solidFill>
              <a:latin typeface="Arial"/>
              <a:ea typeface="Arial"/>
              <a:cs typeface="Arial"/>
              <a:sym typeface="Arial"/>
            </a:endParaRPr>
          </a:p>
          <a:p>
            <a:pPr indent="-285750" lvl="2" marL="1314450" marR="0" rtl="0" algn="l">
              <a:lnSpc>
                <a:spcPct val="100000"/>
              </a:lnSpc>
              <a:spcBef>
                <a:spcPts val="0"/>
              </a:spcBef>
              <a:spcAft>
                <a:spcPts val="0"/>
              </a:spcAft>
              <a:buClr>
                <a:schemeClr val="dk1"/>
              </a:buClr>
              <a:buSzPts val="1200"/>
              <a:buFont typeface="Arial"/>
              <a:buChar char="•"/>
            </a:pPr>
            <a:r>
              <a:rPr b="0" i="0" lang="es-AR" sz="1200" u="none" cap="none" strike="noStrike">
                <a:solidFill>
                  <a:schemeClr val="dk1"/>
                </a:solidFill>
                <a:latin typeface="Montserrat"/>
                <a:ea typeface="Montserrat"/>
                <a:cs typeface="Montserrat"/>
                <a:sym typeface="Montserrat"/>
              </a:rPr>
              <a:t>1920 x 1080 píxeles (16:9) Monitores de 24, 25, 27, 32″. Conocido como Full HD.</a:t>
            </a:r>
            <a:endParaRPr b="0" i="0" sz="1200" u="none" cap="none" strike="noStrike">
              <a:solidFill>
                <a:schemeClr val="dk1"/>
              </a:solidFill>
              <a:latin typeface="Montserrat"/>
              <a:ea typeface="Montserrat"/>
              <a:cs typeface="Montserrat"/>
              <a:sym typeface="Montserrat"/>
            </a:endParaRPr>
          </a:p>
          <a:p>
            <a:pPr indent="-285750" lvl="0" marL="400050" marR="0" rtl="0" algn="l">
              <a:lnSpc>
                <a:spcPct val="100000"/>
              </a:lnSpc>
              <a:spcBef>
                <a:spcPts val="0"/>
              </a:spcBef>
              <a:spcAft>
                <a:spcPts val="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pt</a:t>
            </a:r>
            <a:r>
              <a:rPr b="0" i="0" lang="es-AR" sz="1200" u="none" cap="none" strike="noStrike">
                <a:solidFill>
                  <a:schemeClr val="dk1"/>
                </a:solidFill>
                <a:latin typeface="Montserrat"/>
                <a:ea typeface="Montserrat"/>
                <a:cs typeface="Montserrat"/>
                <a:sym typeface="Montserrat"/>
              </a:rPr>
              <a:t>: puntos. Un punto equivale a unos 0.35 milímetros.</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in</a:t>
            </a:r>
            <a:r>
              <a:rPr b="0" i="0" lang="es-AR" sz="1200" u="none" cap="none" strike="noStrike">
                <a:solidFill>
                  <a:schemeClr val="dk1"/>
                </a:solidFill>
                <a:latin typeface="Montserrat"/>
                <a:ea typeface="Montserrat"/>
                <a:cs typeface="Montserrat"/>
                <a:sym typeface="Montserrat"/>
              </a:rPr>
              <a:t>: pulgadas: Una pulgada equivale a 2.54 centímetros (25,4 mm).</a:t>
            </a:r>
            <a:endParaRPr b="0" i="0" sz="1200" u="none" cap="none" strike="noStrike">
              <a:solidFill>
                <a:schemeClr val="dk1"/>
              </a:solidFill>
              <a:latin typeface="Montserrat"/>
              <a:ea typeface="Montserrat"/>
              <a:cs typeface="Montserrat"/>
              <a:sym typeface="Montserrat"/>
            </a:endParaRPr>
          </a:p>
          <a:p>
            <a:pPr indent="-285750" lvl="0" marL="400050" marR="0" rtl="0" algn="l">
              <a:lnSpc>
                <a:spcPct val="100000"/>
              </a:lnSpc>
              <a:spcBef>
                <a:spcPts val="0"/>
              </a:spcBef>
              <a:spcAft>
                <a:spcPts val="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pc</a:t>
            </a:r>
            <a:r>
              <a:rPr b="0" i="0" lang="es-AR" sz="1200" u="none" cap="none" strike="noStrike">
                <a:solidFill>
                  <a:schemeClr val="dk1"/>
                </a:solidFill>
                <a:latin typeface="Montserrat"/>
                <a:ea typeface="Montserrat"/>
                <a:cs typeface="Montserrat"/>
                <a:sym typeface="Montserrat"/>
              </a:rPr>
              <a:t>: picas. Una pica equivale a unos 4.23 milímetros.</a:t>
            </a:r>
            <a:endParaRPr b="0" i="0" sz="14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
        <p:nvSpPr>
          <p:cNvPr id="358" name="Google Shape;358;p31"/>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Medidas absolutas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59" name="Google Shape;359;p31"/>
          <p:cNvSpPr/>
          <p:nvPr/>
        </p:nvSpPr>
        <p:spPr>
          <a:xfrm>
            <a:off x="578412" y="4378269"/>
            <a:ext cx="8203570" cy="893619"/>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El punto (pt) es una medida que puede utilizarse para documentos CSS en los que se fija el tamaño de las fuentes en medios impresos.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nvSpPr>
        <p:spPr>
          <a:xfrm>
            <a:off x="379441" y="550926"/>
            <a:ext cx="8152000" cy="82171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Orden de aplicación:</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1. Estilos marcados como </a:t>
            </a:r>
            <a:r>
              <a:rPr b="1" i="0" lang="es-AR" sz="1200" u="none" cap="none" strike="noStrike">
                <a:solidFill>
                  <a:schemeClr val="dk1"/>
                </a:solidFill>
                <a:latin typeface="Montserrat"/>
                <a:ea typeface="Montserrat"/>
                <a:cs typeface="Montserrat"/>
                <a:sym typeface="Montserrat"/>
              </a:rPr>
              <a:t>!important; </a:t>
            </a:r>
            <a:r>
              <a:rPr b="0" i="0" lang="es-AR" sz="1200" u="none" cap="none" strike="noStrike">
                <a:solidFill>
                  <a:schemeClr val="dk1"/>
                </a:solidFill>
                <a:latin typeface="Montserrat"/>
                <a:ea typeface="Montserrat"/>
                <a:cs typeface="Montserrat"/>
                <a:sym typeface="Montserrat"/>
              </a:rPr>
              <a:t>2. Estilos </a:t>
            </a:r>
            <a:r>
              <a:rPr b="1" i="0" lang="es-AR" sz="1200" u="none" cap="none" strike="noStrike">
                <a:solidFill>
                  <a:schemeClr val="dk1"/>
                </a:solidFill>
                <a:latin typeface="Montserrat"/>
                <a:ea typeface="Montserrat"/>
                <a:cs typeface="Montserrat"/>
                <a:sym typeface="Montserrat"/>
              </a:rPr>
              <a:t>en línea; </a:t>
            </a:r>
            <a:r>
              <a:rPr b="0" i="0" lang="es-AR" sz="1200" u="none" cap="none" strike="noStrike">
                <a:solidFill>
                  <a:schemeClr val="dk1"/>
                </a:solidFill>
                <a:latin typeface="Montserrat"/>
                <a:ea typeface="Montserrat"/>
                <a:cs typeface="Montserrat"/>
                <a:sym typeface="Montserrat"/>
              </a:rPr>
              <a:t>3. Selectores de </a:t>
            </a:r>
            <a:r>
              <a:rPr b="1" i="0" lang="es-AR" sz="1200" u="none" cap="none" strike="noStrike">
                <a:solidFill>
                  <a:schemeClr val="dk1"/>
                </a:solidFill>
                <a:latin typeface="Montserrat"/>
                <a:ea typeface="Montserrat"/>
                <a:cs typeface="Montserrat"/>
                <a:sym typeface="Montserrat"/>
              </a:rPr>
              <a:t>ID; </a:t>
            </a:r>
            <a:r>
              <a:rPr b="0" i="0" lang="es-AR" sz="1200" u="none" cap="none" strike="noStrike">
                <a:solidFill>
                  <a:schemeClr val="dk1"/>
                </a:solidFill>
                <a:latin typeface="Montserrat"/>
                <a:ea typeface="Montserrat"/>
                <a:cs typeface="Montserrat"/>
                <a:sym typeface="Montserrat"/>
              </a:rPr>
              <a:t>4. Selectores de </a:t>
            </a:r>
            <a:r>
              <a:rPr b="1" i="0" lang="es-AR" sz="1200" u="none" cap="none" strike="noStrike">
                <a:solidFill>
                  <a:schemeClr val="dk1"/>
                </a:solidFill>
                <a:latin typeface="Montserrat"/>
                <a:ea typeface="Montserrat"/>
                <a:cs typeface="Montserrat"/>
                <a:sym typeface="Montserrat"/>
              </a:rPr>
              <a:t>clase y pseudoclases; </a:t>
            </a:r>
            <a:r>
              <a:rPr b="0" i="0" lang="es-AR" sz="1200" u="none" cap="none" strike="noStrike">
                <a:solidFill>
                  <a:schemeClr val="dk1"/>
                </a:solidFill>
                <a:latin typeface="Montserrat"/>
                <a:ea typeface="Montserrat"/>
                <a:cs typeface="Montserrat"/>
                <a:sym typeface="Montserrat"/>
              </a:rPr>
              <a:t>5. Selectores de </a:t>
            </a:r>
            <a:r>
              <a:rPr b="1" i="0" lang="es-AR" sz="1200" u="none" cap="none" strike="noStrike">
                <a:solidFill>
                  <a:schemeClr val="dk1"/>
                </a:solidFill>
                <a:latin typeface="Montserrat"/>
                <a:ea typeface="Montserrat"/>
                <a:cs typeface="Montserrat"/>
                <a:sym typeface="Montserrat"/>
              </a:rPr>
              <a:t>etiquetas y pseudolementos</a:t>
            </a:r>
            <a:endParaRPr b="1" i="0" sz="12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0"/>
              </a:spcAft>
              <a:buClr>
                <a:schemeClr val="dk1"/>
              </a:buClr>
              <a:buSzPts val="1500"/>
              <a:buFont typeface="Montserrat"/>
              <a:buNone/>
            </a:pPr>
            <a:r>
              <a:t/>
            </a:r>
            <a:endParaRPr b="0" i="0" sz="15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500"/>
              <a:buFont typeface="Montserrat"/>
              <a:buNone/>
            </a:pPr>
            <a:r>
              <a:rPr b="0" i="0" lang="es-AR" sz="1500" u="none" cap="none" strike="noStrike">
                <a:solidFill>
                  <a:schemeClr val="dk1"/>
                </a:solidFill>
                <a:latin typeface="Montserrat"/>
                <a:ea typeface="Montserrat"/>
                <a:cs typeface="Montserrat"/>
                <a:sym typeface="Montserrat"/>
              </a:rPr>
              <a:t> </a:t>
            </a:r>
            <a:endParaRPr b="0" i="0" sz="1500" u="none" cap="none" strike="noStrike">
              <a:solidFill>
                <a:schemeClr val="dk1"/>
              </a:solidFill>
              <a:latin typeface="Montserrat"/>
              <a:ea typeface="Montserrat"/>
              <a:cs typeface="Montserrat"/>
              <a:sym typeface="Montserrat"/>
            </a:endParaRPr>
          </a:p>
        </p:txBody>
      </p:sp>
      <p:sp>
        <p:nvSpPr>
          <p:cNvPr id="106" name="Google Shape;106;p4"/>
          <p:cNvSpPr txBox="1"/>
          <p:nvPr/>
        </p:nvSpPr>
        <p:spPr>
          <a:xfrm>
            <a:off x="1041705" y="4589102"/>
            <a:ext cx="7180275" cy="32934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 especificidad.html y especificidad.css. Comentar las reglas de estilo par ver cómo funciona</a:t>
            </a:r>
            <a:endParaRPr b="0" i="1" sz="1200" u="none" cap="none" strike="noStrike">
              <a:solidFill>
                <a:srgbClr val="9D66F9"/>
              </a:solidFill>
              <a:latin typeface="Montserrat"/>
              <a:ea typeface="Montserrat"/>
              <a:cs typeface="Montserrat"/>
              <a:sym typeface="Montserrat"/>
            </a:endParaRPr>
          </a:p>
        </p:txBody>
      </p:sp>
      <p:pic>
        <p:nvPicPr>
          <p:cNvPr id="107" name="Google Shape;107;p4"/>
          <p:cNvPicPr preferRelativeResize="0"/>
          <p:nvPr/>
        </p:nvPicPr>
        <p:blipFill rotWithShape="1">
          <a:blip r:embed="rId3">
            <a:alphaModFix/>
          </a:blip>
          <a:srcRect b="0" l="0" r="0" t="0"/>
          <a:stretch/>
        </p:blipFill>
        <p:spPr>
          <a:xfrm>
            <a:off x="1206781" y="1455925"/>
            <a:ext cx="6934200" cy="3002383"/>
          </a:xfrm>
          <a:prstGeom prst="rect">
            <a:avLst/>
          </a:prstGeom>
          <a:noFill/>
          <a:ln>
            <a:noFill/>
          </a:ln>
        </p:spPr>
      </p:pic>
      <p:sp>
        <p:nvSpPr>
          <p:cNvPr id="108" name="Google Shape;108;p4"/>
          <p:cNvSpPr/>
          <p:nvPr/>
        </p:nvSpPr>
        <p:spPr>
          <a:xfrm>
            <a:off x="1287780" y="1859280"/>
            <a:ext cx="266700" cy="2667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9D66F9"/>
                </a:solidFill>
                <a:latin typeface="Montserrat"/>
                <a:ea typeface="Montserrat"/>
                <a:cs typeface="Montserrat"/>
                <a:sym typeface="Montserrat"/>
              </a:rPr>
              <a:t>1</a:t>
            </a:r>
            <a:endParaRPr b="1" i="0" sz="1400" u="none" cap="none" strike="noStrike">
              <a:solidFill>
                <a:srgbClr val="9D66F9"/>
              </a:solidFill>
              <a:latin typeface="Montserrat"/>
              <a:ea typeface="Montserrat"/>
              <a:cs typeface="Montserrat"/>
              <a:sym typeface="Montserrat"/>
            </a:endParaRPr>
          </a:p>
        </p:txBody>
      </p:sp>
      <p:sp>
        <p:nvSpPr>
          <p:cNvPr id="109" name="Google Shape;109;p4"/>
          <p:cNvSpPr/>
          <p:nvPr/>
        </p:nvSpPr>
        <p:spPr>
          <a:xfrm>
            <a:off x="5791200" y="3208020"/>
            <a:ext cx="266700" cy="2667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9D66F9"/>
                </a:solidFill>
                <a:latin typeface="Montserrat"/>
                <a:ea typeface="Montserrat"/>
                <a:cs typeface="Montserrat"/>
                <a:sym typeface="Montserrat"/>
              </a:rPr>
              <a:t>2</a:t>
            </a:r>
            <a:endParaRPr b="1" i="0" sz="1400" u="none" cap="none" strike="noStrike">
              <a:solidFill>
                <a:srgbClr val="9D66F9"/>
              </a:solidFill>
              <a:latin typeface="Montserrat"/>
              <a:ea typeface="Montserrat"/>
              <a:cs typeface="Montserrat"/>
              <a:sym typeface="Montserrat"/>
            </a:endParaRPr>
          </a:p>
        </p:txBody>
      </p:sp>
      <p:sp>
        <p:nvSpPr>
          <p:cNvPr id="110" name="Google Shape;110;p4"/>
          <p:cNvSpPr/>
          <p:nvPr/>
        </p:nvSpPr>
        <p:spPr>
          <a:xfrm>
            <a:off x="1287780" y="2293115"/>
            <a:ext cx="266700" cy="2667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9D66F9"/>
                </a:solidFill>
                <a:latin typeface="Montserrat"/>
                <a:ea typeface="Montserrat"/>
                <a:cs typeface="Montserrat"/>
                <a:sym typeface="Montserrat"/>
              </a:rPr>
              <a:t>3</a:t>
            </a:r>
            <a:endParaRPr b="0" i="0" sz="1400" u="none" cap="none" strike="noStrike">
              <a:solidFill>
                <a:srgbClr val="000000"/>
              </a:solidFill>
              <a:latin typeface="Arial"/>
              <a:ea typeface="Arial"/>
              <a:cs typeface="Arial"/>
              <a:sym typeface="Arial"/>
            </a:endParaRPr>
          </a:p>
        </p:txBody>
      </p:sp>
      <p:sp>
        <p:nvSpPr>
          <p:cNvPr id="111" name="Google Shape;111;p4"/>
          <p:cNvSpPr/>
          <p:nvPr/>
        </p:nvSpPr>
        <p:spPr>
          <a:xfrm>
            <a:off x="1287780" y="2808526"/>
            <a:ext cx="266700" cy="2667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9D66F9"/>
                </a:solidFill>
                <a:latin typeface="Montserrat"/>
                <a:ea typeface="Montserrat"/>
                <a:cs typeface="Montserrat"/>
                <a:sym typeface="Montserrat"/>
              </a:rPr>
              <a:t>4</a:t>
            </a:r>
            <a:endParaRPr b="1" i="0" sz="1400" u="none" cap="none" strike="noStrike">
              <a:solidFill>
                <a:srgbClr val="9D66F9"/>
              </a:solidFill>
              <a:latin typeface="Montserrat"/>
              <a:ea typeface="Montserrat"/>
              <a:cs typeface="Montserrat"/>
              <a:sym typeface="Montserrat"/>
            </a:endParaRPr>
          </a:p>
        </p:txBody>
      </p:sp>
      <p:sp>
        <p:nvSpPr>
          <p:cNvPr id="112" name="Google Shape;112;p4"/>
          <p:cNvSpPr/>
          <p:nvPr/>
        </p:nvSpPr>
        <p:spPr>
          <a:xfrm>
            <a:off x="1287780" y="3341370"/>
            <a:ext cx="266700" cy="2667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9D66F9"/>
                </a:solidFill>
                <a:latin typeface="Montserrat"/>
                <a:ea typeface="Montserrat"/>
                <a:cs typeface="Montserrat"/>
                <a:sym typeface="Montserrat"/>
              </a:rPr>
              <a:t>5</a:t>
            </a:r>
            <a:endParaRPr b="1" i="0" sz="14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2"/>
          <p:cNvSpPr txBox="1"/>
          <p:nvPr/>
        </p:nvSpPr>
        <p:spPr>
          <a:xfrm>
            <a:off x="312766" y="732086"/>
            <a:ext cx="8400411" cy="912076"/>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 unidades relativas, a diferencia de las absolutas, es que no están completamente definidas, ya que su valor siempre está referenciado respecto a otro valor (</a:t>
            </a:r>
            <a:r>
              <a:rPr b="0" i="1" lang="es-AR" sz="1400" u="none" cap="none" strike="noStrike">
                <a:solidFill>
                  <a:schemeClr val="dk1"/>
                </a:solidFill>
                <a:latin typeface="Montserrat"/>
                <a:ea typeface="Montserrat"/>
                <a:cs typeface="Montserrat"/>
                <a:sym typeface="Montserrat"/>
              </a:rPr>
              <a:t>resolución, densidad de pantalla, etc.</a:t>
            </a:r>
            <a:r>
              <a:rPr b="0" i="0" lang="es-AR" sz="1400" u="none" cap="none" strike="noStrike">
                <a:solidFill>
                  <a:schemeClr val="dk1"/>
                </a:solidFill>
                <a:latin typeface="Montserrat"/>
                <a:ea typeface="Montserrat"/>
                <a:cs typeface="Montserrat"/>
                <a:sym typeface="Montserrat"/>
              </a:rPr>
              <a:t>). Son las más utilizadas por la flexibilidad con la que se adaptan a los diferentes medios y su potencia.</a:t>
            </a:r>
            <a:endParaRPr b="0" i="0" sz="1400" u="none" cap="none" strike="noStrike">
              <a:solidFill>
                <a:schemeClr val="dk1"/>
              </a:solidFill>
              <a:latin typeface="Montserrat"/>
              <a:ea typeface="Montserrat"/>
              <a:cs typeface="Montserrat"/>
              <a:sym typeface="Montserrat"/>
            </a:endParaRPr>
          </a:p>
        </p:txBody>
      </p:sp>
      <p:sp>
        <p:nvSpPr>
          <p:cNvPr id="365" name="Google Shape;365;p32"/>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Medidas relativas</a:t>
            </a:r>
            <a:endParaRPr b="0" i="0" sz="2500" u="none" cap="none" strike="noStrike">
              <a:solidFill>
                <a:schemeClr val="accent1"/>
              </a:solidFill>
              <a:latin typeface="Montserrat ExtraBold"/>
              <a:ea typeface="Montserrat ExtraBold"/>
              <a:cs typeface="Montserrat ExtraBold"/>
              <a:sym typeface="Montserrat ExtraBold"/>
            </a:endParaRPr>
          </a:p>
        </p:txBody>
      </p:sp>
      <p:graphicFrame>
        <p:nvGraphicFramePr>
          <p:cNvPr id="366" name="Google Shape;366;p32"/>
          <p:cNvGraphicFramePr/>
          <p:nvPr/>
        </p:nvGraphicFramePr>
        <p:xfrm>
          <a:off x="391042" y="1815012"/>
          <a:ext cx="3000000" cy="3000000"/>
        </p:xfrm>
        <a:graphic>
          <a:graphicData uri="http://schemas.openxmlformats.org/drawingml/2006/table">
            <a:tbl>
              <a:tblPr bandRow="1" firstRow="1">
                <a:noFill/>
                <a:tableStyleId>{F3FE91A8-6091-4D80-B95A-4F539024768A}</a:tableStyleId>
              </a:tblPr>
              <a:tblGrid>
                <a:gridCol w="1720425"/>
                <a:gridCol w="1793775"/>
                <a:gridCol w="4994800"/>
              </a:tblGrid>
              <a:tr h="37085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Unidad</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3A1FB"/>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Significado</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3A1FB"/>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Medida aproximada</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3A1FB"/>
                    </a:solidFill>
                  </a:tcPr>
                </a:tc>
              </a:tr>
              <a:tr h="370850">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latin typeface="Montserrat"/>
                          <a:ea typeface="Montserrat"/>
                          <a:cs typeface="Montserrat"/>
                          <a:sym typeface="Montserrat"/>
                        </a:rPr>
                        <a:t>em</a:t>
                      </a:r>
                      <a:endParaRPr b="1" sz="1200" u="none" cap="none" strike="noStrike">
                        <a:solidFill>
                          <a:srgbClr val="9D66F9"/>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latin typeface="Montserrat"/>
                          <a:ea typeface="Montserrat"/>
                          <a:cs typeface="Montserrat"/>
                          <a:sym typeface="Montserrat"/>
                        </a:rPr>
                        <a:t>&lt;&lt;M&gt;&gt;</a:t>
                      </a:r>
                      <a:endParaRPr b="0"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1em = tamaño de fuente establecida en navegador.</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latin typeface="Montserrat"/>
                          <a:ea typeface="Montserrat"/>
                          <a:cs typeface="Montserrat"/>
                          <a:sym typeface="Montserrat"/>
                        </a:rPr>
                        <a:t>ex</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latin typeface="Montserrat"/>
                          <a:ea typeface="Montserrat"/>
                          <a:cs typeface="Montserrat"/>
                          <a:sym typeface="Montserrat"/>
                        </a:rPr>
                        <a:t>&lt;&lt;X&gt;&gt; (0,5 em apróx)</a:t>
                      </a:r>
                      <a:endParaRPr b="1"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1ex = mitad del tamaño de la fuente del navegador aproximadamente.</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latin typeface="Montserrat"/>
                          <a:ea typeface="Montserrat"/>
                          <a:cs typeface="Montserrat"/>
                          <a:sym typeface="Montserrat"/>
                        </a:rPr>
                        <a:t>ch</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latin typeface="Montserrat"/>
                          <a:ea typeface="Montserrat"/>
                          <a:cs typeface="Montserrat"/>
                          <a:sym typeface="Montserrat"/>
                        </a:rPr>
                        <a:t>&lt;&lt;zero width&gt;&gt;</a:t>
                      </a:r>
                      <a:endParaRPr b="0"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1ch = tamaño de ancho del cero (0).</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rem</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latin typeface="Montserrat"/>
                          <a:ea typeface="Montserrat"/>
                          <a:cs typeface="Montserrat"/>
                          <a:sym typeface="Montserrat"/>
                        </a:rPr>
                        <a:t>&lt;&lt;root M&gt;&gt;</a:t>
                      </a:r>
                      <a:endParaRPr b="0"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1rem = tamaño fuente raíz.</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latin typeface="Montserrat"/>
                          <a:ea typeface="Montserrat"/>
                          <a:cs typeface="Montserrat"/>
                          <a:sym typeface="Montserrat"/>
                        </a:rPr>
                        <a:t>Porcentaje</a:t>
                      </a:r>
                      <a:endParaRPr b="0"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Relativa a herencia (contenedor padre)</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nvSpPr>
        <p:spPr>
          <a:xfrm>
            <a:off x="312766" y="398711"/>
            <a:ext cx="8400411" cy="912076"/>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 unidad </a:t>
            </a:r>
            <a:r>
              <a:rPr b="1" i="0" lang="es-AR" sz="1400" u="none" cap="none" strike="noStrike">
                <a:solidFill>
                  <a:schemeClr val="dk1"/>
                </a:solidFill>
                <a:latin typeface="Montserrat"/>
                <a:ea typeface="Montserrat"/>
                <a:cs typeface="Montserrat"/>
                <a:sym typeface="Montserrat"/>
              </a:rPr>
              <a:t>em </a:t>
            </a:r>
            <a:r>
              <a:rPr b="0" i="0" lang="es-AR" sz="1400" u="none" cap="none" strike="noStrike">
                <a:solidFill>
                  <a:schemeClr val="dk1"/>
                </a:solidFill>
                <a:latin typeface="Montserrat"/>
                <a:ea typeface="Montserrat"/>
                <a:cs typeface="Montserrat"/>
                <a:sym typeface="Montserrat"/>
              </a:rPr>
              <a:t>se utiliza para hacer referencia al </a:t>
            </a:r>
            <a:r>
              <a:rPr b="1" i="0" lang="es-AR" sz="1400" u="none" cap="none" strike="noStrike">
                <a:solidFill>
                  <a:schemeClr val="dk1"/>
                </a:solidFill>
                <a:latin typeface="Montserrat"/>
                <a:ea typeface="Montserrat"/>
                <a:cs typeface="Montserrat"/>
                <a:sym typeface="Montserrat"/>
              </a:rPr>
              <a:t>tamaño actual de la fuente</a:t>
            </a:r>
            <a:r>
              <a:rPr b="0" i="0" lang="es-AR" sz="1400" u="none" cap="none" strike="noStrike">
                <a:solidFill>
                  <a:schemeClr val="dk1"/>
                </a:solidFill>
                <a:latin typeface="Montserrat"/>
                <a:ea typeface="Montserrat"/>
                <a:cs typeface="Montserrat"/>
                <a:sym typeface="Montserrat"/>
              </a:rPr>
              <a:t> que ha sido establecida en el navegador, que habitualmente es un valor aproximado a </a:t>
            </a:r>
            <a:r>
              <a:rPr b="1" i="0" lang="es-AR" sz="1400" u="none" cap="none" strike="noStrike">
                <a:solidFill>
                  <a:schemeClr val="dk1"/>
                </a:solidFill>
                <a:latin typeface="Montserrat"/>
                <a:ea typeface="Montserrat"/>
                <a:cs typeface="Montserrat"/>
                <a:sym typeface="Montserrat"/>
              </a:rPr>
              <a:t>16px</a:t>
            </a:r>
            <a:r>
              <a:rPr b="0" i="0" lang="es-AR" sz="1400" u="none" cap="none" strike="noStrike">
                <a:solidFill>
                  <a:schemeClr val="dk1"/>
                </a:solidFill>
                <a:latin typeface="Montserrat"/>
                <a:ea typeface="Montserrat"/>
                <a:cs typeface="Montserrat"/>
                <a:sym typeface="Montserrat"/>
              </a:rPr>
              <a:t> (</a:t>
            </a:r>
            <a:r>
              <a:rPr b="0" i="1" lang="es-AR" sz="1400" u="none" cap="none" strike="noStrike">
                <a:solidFill>
                  <a:schemeClr val="dk1"/>
                </a:solidFill>
                <a:latin typeface="Montserrat"/>
                <a:ea typeface="Montserrat"/>
                <a:cs typeface="Montserrat"/>
                <a:sym typeface="Montserrat"/>
              </a:rPr>
              <a:t>salvo que se modifique por el usuario</a:t>
            </a:r>
            <a:r>
              <a:rPr b="0" i="0" lang="es-AR" sz="1400" u="none" cap="none" strike="noStrike">
                <a:solidFill>
                  <a:schemeClr val="dk1"/>
                </a:solidFill>
                <a:latin typeface="Montserrat"/>
                <a:ea typeface="Montserrat"/>
                <a:cs typeface="Montserrat"/>
                <a:sym typeface="Montserrat"/>
              </a:rPr>
              <a:t>). De esta forma, podemos trabajar simplificando las unidades a medidas en base a ese tamaño.</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Por ejemplo, imaginemos que el tamaño de la fuente establecida en el navegador del usuario es exactamente </a:t>
            </a:r>
            <a:r>
              <a:rPr b="1" i="0" lang="es-AR" sz="1400" u="none" cap="none" strike="noStrike">
                <a:solidFill>
                  <a:schemeClr val="dk1"/>
                </a:solidFill>
                <a:latin typeface="Montserrat"/>
                <a:ea typeface="Montserrat"/>
                <a:cs typeface="Montserrat"/>
                <a:sym typeface="Montserrat"/>
              </a:rPr>
              <a:t>16px</a:t>
            </a:r>
            <a:r>
              <a:rPr b="0" i="0" lang="es-AR" sz="1400" u="none" cap="none" strike="noStrike">
                <a:solidFill>
                  <a:schemeClr val="dk1"/>
                </a:solidFill>
                <a:latin typeface="Montserrat"/>
                <a:ea typeface="Montserrat"/>
                <a:cs typeface="Montserrat"/>
                <a:sym typeface="Montserrat"/>
              </a:rPr>
              <a:t>. Una cantidad </a:t>
            </a:r>
            <a:r>
              <a:rPr b="1" i="0" lang="es-AR" sz="1400" u="none" cap="none" strike="noStrike">
                <a:solidFill>
                  <a:schemeClr val="dk1"/>
                </a:solidFill>
                <a:latin typeface="Montserrat"/>
                <a:ea typeface="Montserrat"/>
                <a:cs typeface="Montserrat"/>
                <a:sym typeface="Montserrat"/>
              </a:rPr>
              <a:t>1em</a:t>
            </a:r>
            <a:r>
              <a:rPr b="0" i="0" lang="es-AR" sz="1400" u="none" cap="none" strike="noStrike">
                <a:solidFill>
                  <a:schemeClr val="dk1"/>
                </a:solidFill>
                <a:latin typeface="Montserrat"/>
                <a:ea typeface="Montserrat"/>
                <a:cs typeface="Montserrat"/>
                <a:sym typeface="Montserrat"/>
              </a:rPr>
              <a:t> equivaldría a </a:t>
            </a:r>
            <a:r>
              <a:rPr b="1" i="0" lang="es-AR" sz="1400" u="none" cap="none" strike="noStrike">
                <a:solidFill>
                  <a:schemeClr val="dk1"/>
                </a:solidFill>
                <a:latin typeface="Montserrat"/>
                <a:ea typeface="Montserrat"/>
                <a:cs typeface="Montserrat"/>
                <a:sym typeface="Montserrat"/>
              </a:rPr>
              <a:t>16px</a:t>
            </a:r>
            <a:r>
              <a:rPr b="0" i="0" lang="es-AR" sz="1400" u="none" cap="none" strike="noStrike">
                <a:solidFill>
                  <a:schemeClr val="dk1"/>
                </a:solidFill>
                <a:latin typeface="Montserrat"/>
                <a:ea typeface="Montserrat"/>
                <a:cs typeface="Montserrat"/>
                <a:sym typeface="Montserrat"/>
              </a:rPr>
              <a:t>, mientras que una cantidad de </a:t>
            </a:r>
            <a:r>
              <a:rPr b="1" i="0" lang="es-AR" sz="1400" u="none" cap="none" strike="noStrike">
                <a:solidFill>
                  <a:schemeClr val="dk1"/>
                </a:solidFill>
                <a:latin typeface="Montserrat"/>
                <a:ea typeface="Montserrat"/>
                <a:cs typeface="Montserrat"/>
                <a:sym typeface="Montserrat"/>
              </a:rPr>
              <a:t>2em</a:t>
            </a:r>
            <a:r>
              <a:rPr b="0" i="0" lang="es-AR" sz="1400" u="none" cap="none" strike="noStrike">
                <a:solidFill>
                  <a:schemeClr val="dk1"/>
                </a:solidFill>
                <a:latin typeface="Montserrat"/>
                <a:ea typeface="Montserrat"/>
                <a:cs typeface="Montserrat"/>
                <a:sym typeface="Montserrat"/>
              </a:rPr>
              <a:t> sería justo el doble: </a:t>
            </a:r>
            <a:r>
              <a:rPr b="1" i="0" lang="es-AR" sz="1400" u="none" cap="none" strike="noStrike">
                <a:solidFill>
                  <a:schemeClr val="dk1"/>
                </a:solidFill>
                <a:latin typeface="Montserrat"/>
                <a:ea typeface="Montserrat"/>
                <a:cs typeface="Montserrat"/>
                <a:sym typeface="Montserrat"/>
              </a:rPr>
              <a:t>32px</a:t>
            </a:r>
            <a:r>
              <a:rPr b="0" i="0" lang="es-AR" sz="1400" u="none" cap="none" strike="noStrike">
                <a:solidFill>
                  <a:schemeClr val="dk1"/>
                </a:solidFill>
                <a:latin typeface="Montserrat"/>
                <a:ea typeface="Montserrat"/>
                <a:cs typeface="Montserrat"/>
                <a:sym typeface="Montserrat"/>
              </a:rPr>
              <a:t>. Por otro lado, una cantidad de </a:t>
            </a:r>
            <a:r>
              <a:rPr b="1" i="0" lang="es-AR" sz="1400" u="none" cap="none" strike="noStrike">
                <a:solidFill>
                  <a:schemeClr val="dk1"/>
                </a:solidFill>
                <a:latin typeface="Montserrat"/>
                <a:ea typeface="Montserrat"/>
                <a:cs typeface="Montserrat"/>
                <a:sym typeface="Montserrat"/>
              </a:rPr>
              <a:t>0.5em</a:t>
            </a:r>
            <a:r>
              <a:rPr b="0" i="0" lang="es-AR" sz="1400" u="none" cap="none" strike="noStrike">
                <a:solidFill>
                  <a:schemeClr val="dk1"/>
                </a:solidFill>
                <a:latin typeface="Montserrat"/>
                <a:ea typeface="Montserrat"/>
                <a:cs typeface="Montserrat"/>
                <a:sym typeface="Montserrat"/>
              </a:rPr>
              <a:t> sería justo la mitad: </a:t>
            </a:r>
            <a:r>
              <a:rPr b="1" i="0" lang="es-AR" sz="1400" u="none" cap="none" strike="noStrike">
                <a:solidFill>
                  <a:schemeClr val="dk1"/>
                </a:solidFill>
                <a:latin typeface="Montserrat"/>
                <a:ea typeface="Montserrat"/>
                <a:cs typeface="Montserrat"/>
                <a:sym typeface="Montserrat"/>
              </a:rPr>
              <a:t>8px</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
        <p:nvSpPr>
          <p:cNvPr id="372" name="Google Shape;372;p33"/>
          <p:cNvSpPr txBox="1"/>
          <p:nvPr/>
        </p:nvSpPr>
        <p:spPr>
          <a:xfrm>
            <a:off x="312766" y="3564218"/>
            <a:ext cx="8400411" cy="1274482"/>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Entonces, em es relativa respecto del tamaño de letra del elemento. Por defecto el tamaño de letra debería ser de 16px que equivaldrían a 1em pero, por ejemplo, si le diéramos un font-size de 10px al body, 1em equivaldría a 10px. </a:t>
            </a:r>
            <a:r>
              <a:rPr b="1" i="0" lang="es-AR" sz="1400" u="none" cap="none" strike="noStrike">
                <a:solidFill>
                  <a:schemeClr val="dk1"/>
                </a:solidFill>
                <a:latin typeface="Montserrat"/>
                <a:ea typeface="Montserrat"/>
                <a:cs typeface="Montserrat"/>
                <a:sym typeface="Montserrat"/>
              </a:rPr>
              <a:t>Siempre va a variar dependiendo cual es el tamaño del elemento padre</a:t>
            </a:r>
            <a:r>
              <a:rPr b="0" i="0" lang="es-AR" sz="1400" u="none" cap="none" strike="noStrike">
                <a:solidFill>
                  <a:schemeClr val="dk1"/>
                </a:solidFill>
                <a:latin typeface="Montserrat"/>
                <a:ea typeface="Montserrat"/>
                <a:cs typeface="Montserrat"/>
                <a:sym typeface="Montserrat"/>
              </a:rPr>
              <a:t>. 1.2em seria 20% más que el tamaño de su elemento padre.</a:t>
            </a:r>
            <a:endParaRPr b="0" i="0" sz="1400" u="none" cap="none" strike="noStrike">
              <a:solidFill>
                <a:srgbClr val="000000"/>
              </a:solidFill>
              <a:latin typeface="Arial"/>
              <a:ea typeface="Arial"/>
              <a:cs typeface="Arial"/>
              <a:sym typeface="Arial"/>
            </a:endParaRPr>
          </a:p>
        </p:txBody>
      </p:sp>
      <p:pic>
        <p:nvPicPr>
          <p:cNvPr descr="Unidades relativas en CSS: em" id="373" name="Google Shape;373;p33"/>
          <p:cNvPicPr preferRelativeResize="0"/>
          <p:nvPr/>
        </p:nvPicPr>
        <p:blipFill rotWithShape="1">
          <a:blip r:embed="rId3">
            <a:alphaModFix/>
          </a:blip>
          <a:srcRect b="0" l="0" r="0" t="22063"/>
          <a:stretch/>
        </p:blipFill>
        <p:spPr>
          <a:xfrm>
            <a:off x="1109371" y="2141442"/>
            <a:ext cx="6807199" cy="13561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4"/>
          <p:cNvSpPr txBox="1"/>
          <p:nvPr/>
        </p:nvSpPr>
        <p:spPr>
          <a:xfrm>
            <a:off x="312766" y="2803071"/>
            <a:ext cx="8400411" cy="912076"/>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Realmente, la medida </a:t>
            </a:r>
            <a:r>
              <a:rPr b="1" i="0" lang="es-AR" sz="1400" u="none" cap="none" strike="noStrike">
                <a:solidFill>
                  <a:schemeClr val="dk1"/>
                </a:solidFill>
                <a:latin typeface="Montserrat"/>
                <a:ea typeface="Montserrat"/>
                <a:cs typeface="Montserrat"/>
                <a:sym typeface="Montserrat"/>
              </a:rPr>
              <a:t>ex</a:t>
            </a:r>
            <a:r>
              <a:rPr b="0" i="0" lang="es-AR" sz="1400" u="none" cap="none" strike="noStrike">
                <a:solidFill>
                  <a:schemeClr val="dk1"/>
                </a:solidFill>
                <a:latin typeface="Montserrat"/>
                <a:ea typeface="Montserrat"/>
                <a:cs typeface="Montserrat"/>
                <a:sym typeface="Montserrat"/>
              </a:rPr>
              <a:t> está basada en la </a:t>
            </a:r>
            <a:r>
              <a:rPr b="1" i="0" lang="es-AR" sz="1400" u="none" cap="none" strike="noStrike">
                <a:solidFill>
                  <a:schemeClr val="dk1"/>
                </a:solidFill>
                <a:latin typeface="Montserrat"/>
                <a:ea typeface="Montserrat"/>
                <a:cs typeface="Montserrat"/>
                <a:sym typeface="Montserrat"/>
              </a:rPr>
              <a:t>altura de la x minúscula</a:t>
            </a:r>
            <a:r>
              <a:rPr b="0" i="0" lang="es-AR" sz="1400" u="none" cap="none" strike="noStrike">
                <a:solidFill>
                  <a:schemeClr val="dk1"/>
                </a:solidFill>
                <a:latin typeface="Montserrat"/>
                <a:ea typeface="Montserrat"/>
                <a:cs typeface="Montserrat"/>
                <a:sym typeface="Montserrat"/>
              </a:rPr>
              <a:t>, que es aproximadamente un poco más de la mitad de la fuente actual (depende de la tipografía utilizada). La unidad </a:t>
            </a:r>
            <a:r>
              <a:rPr b="1" i="0" lang="es-AR" sz="1400" u="none" cap="none" strike="noStrike">
                <a:solidFill>
                  <a:schemeClr val="dk1"/>
                </a:solidFill>
                <a:latin typeface="Montserrat"/>
                <a:ea typeface="Montserrat"/>
                <a:cs typeface="Montserrat"/>
                <a:sym typeface="Montserrat"/>
              </a:rPr>
              <a:t>ch</a:t>
            </a:r>
            <a:r>
              <a:rPr b="0" i="0" lang="es-AR" sz="1400" u="none" cap="none" strike="noStrike">
                <a:solidFill>
                  <a:schemeClr val="dk1"/>
                </a:solidFill>
                <a:latin typeface="Montserrat"/>
                <a:ea typeface="Montserrat"/>
                <a:cs typeface="Montserrat"/>
                <a:sym typeface="Montserrat"/>
              </a:rPr>
              <a:t> por su parte, equivale al tamaño de ancho del </a:t>
            </a:r>
            <a:r>
              <a:rPr b="1" i="0" lang="es-AR" sz="1400" u="none" cap="none" strike="noStrike">
                <a:solidFill>
                  <a:schemeClr val="dk1"/>
                </a:solidFill>
                <a:latin typeface="Montserrat"/>
                <a:ea typeface="Montserrat"/>
                <a:cs typeface="Montserrat"/>
                <a:sym typeface="Montserrat"/>
              </a:rPr>
              <a:t>0</a:t>
            </a:r>
            <a:r>
              <a:rPr b="0" i="0" lang="es-AR" sz="1400" u="none" cap="none" strike="noStrike">
                <a:solidFill>
                  <a:schemeClr val="dk1"/>
                </a:solidFill>
                <a:latin typeface="Montserrat"/>
                <a:ea typeface="Montserrat"/>
                <a:cs typeface="Montserrat"/>
                <a:sym typeface="Montserrat"/>
              </a:rPr>
              <a:t> de la fuente actual, aunque como hemos dicho, en la práctica es un tipo de unidad que no se suele utilizar frecuentemente.</a:t>
            </a:r>
            <a:endParaRPr b="0" i="0" sz="1400" u="none" cap="none" strike="noStrike">
              <a:solidFill>
                <a:srgbClr val="000000"/>
              </a:solidFill>
              <a:latin typeface="Arial"/>
              <a:ea typeface="Arial"/>
              <a:cs typeface="Arial"/>
              <a:sym typeface="Arial"/>
            </a:endParaRPr>
          </a:p>
        </p:txBody>
      </p:sp>
      <p:sp>
        <p:nvSpPr>
          <p:cNvPr id="379" name="Google Shape;379;p34"/>
          <p:cNvSpPr txBox="1"/>
          <p:nvPr/>
        </p:nvSpPr>
        <p:spPr>
          <a:xfrm>
            <a:off x="312766" y="487643"/>
            <a:ext cx="8400411" cy="912076"/>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Existen ciertas unidades menos utilizadas dentro de las unidades relativas, como por ejemplo las unidades </a:t>
            </a:r>
            <a:r>
              <a:rPr b="1" i="0" lang="es-AR" sz="1400" u="none" cap="none" strike="noStrike">
                <a:solidFill>
                  <a:schemeClr val="dk1"/>
                </a:solidFill>
                <a:latin typeface="Montserrat"/>
                <a:ea typeface="Montserrat"/>
                <a:cs typeface="Montserrat"/>
                <a:sym typeface="Montserrat"/>
              </a:rPr>
              <a:t>ex</a:t>
            </a:r>
            <a:r>
              <a:rPr b="0" i="0" lang="es-AR" sz="1400" u="none" cap="none" strike="noStrike">
                <a:solidFill>
                  <a:schemeClr val="dk1"/>
                </a:solidFill>
                <a:latin typeface="Montserrat"/>
                <a:ea typeface="Montserrat"/>
                <a:cs typeface="Montserrat"/>
                <a:sym typeface="Montserrat"/>
              </a:rPr>
              <a:t> o </a:t>
            </a:r>
            <a:r>
              <a:rPr b="1" i="0" lang="es-AR" sz="1400" u="none" cap="none" strike="noStrike">
                <a:solidFill>
                  <a:schemeClr val="dk1"/>
                </a:solidFill>
                <a:latin typeface="Montserrat"/>
                <a:ea typeface="Montserrat"/>
                <a:cs typeface="Montserrat"/>
                <a:sym typeface="Montserrat"/>
              </a:rPr>
              <a:t>ch</a:t>
            </a:r>
            <a:r>
              <a:rPr b="0" i="0" lang="es-AR" sz="1400" u="none" cap="none" strike="noStrike">
                <a:solidFill>
                  <a:schemeClr val="dk1"/>
                </a:solidFill>
                <a:latin typeface="Montserrat"/>
                <a:ea typeface="Montserrat"/>
                <a:cs typeface="Montserrat"/>
                <a:sym typeface="Montserrat"/>
              </a:rPr>
              <a:t>. Mientras que la unidad </a:t>
            </a:r>
            <a:r>
              <a:rPr b="1" i="0" lang="es-AR" sz="1400" u="none" cap="none" strike="noStrike">
                <a:solidFill>
                  <a:schemeClr val="dk1"/>
                </a:solidFill>
                <a:latin typeface="Montserrat"/>
                <a:ea typeface="Montserrat"/>
                <a:cs typeface="Montserrat"/>
                <a:sym typeface="Montserrat"/>
              </a:rPr>
              <a:t>em</a:t>
            </a:r>
            <a:r>
              <a:rPr b="0" i="0" lang="es-AR" sz="1400" u="none" cap="none" strike="noStrike">
                <a:solidFill>
                  <a:schemeClr val="dk1"/>
                </a:solidFill>
                <a:latin typeface="Montserrat"/>
                <a:ea typeface="Montserrat"/>
                <a:cs typeface="Montserrat"/>
                <a:sym typeface="Montserrat"/>
              </a:rPr>
              <a:t> es el tamaño de la fuente establecida por el navegador del usuario, la unidad </a:t>
            </a:r>
            <a:r>
              <a:rPr b="1" i="0" lang="es-AR" sz="1400" u="none" cap="none" strike="noStrike">
                <a:solidFill>
                  <a:schemeClr val="dk1"/>
                </a:solidFill>
                <a:latin typeface="Montserrat"/>
                <a:ea typeface="Montserrat"/>
                <a:cs typeface="Montserrat"/>
                <a:sym typeface="Montserrat"/>
              </a:rPr>
              <a:t>ex</a:t>
            </a:r>
            <a:r>
              <a:rPr b="0" i="0" lang="es-AR" sz="1400" u="none" cap="none" strike="noStrike">
                <a:solidFill>
                  <a:schemeClr val="dk1"/>
                </a:solidFill>
                <a:latin typeface="Montserrat"/>
                <a:ea typeface="Montserrat"/>
                <a:cs typeface="Montserrat"/>
                <a:sym typeface="Montserrat"/>
              </a:rPr>
              <a:t> es </a:t>
            </a:r>
            <a:r>
              <a:rPr b="1" i="0" lang="es-AR" sz="1400" u="none" cap="none" strike="noStrike">
                <a:solidFill>
                  <a:schemeClr val="dk1"/>
                </a:solidFill>
                <a:latin typeface="Montserrat"/>
                <a:ea typeface="Montserrat"/>
                <a:cs typeface="Montserrat"/>
                <a:sym typeface="Montserrat"/>
              </a:rPr>
              <a:t>la mitad del tamaño</a:t>
            </a:r>
            <a:r>
              <a:rPr b="0" i="0" lang="es-AR" sz="1400" u="none" cap="none" strike="noStrike">
                <a:solidFill>
                  <a:schemeClr val="dk1"/>
                </a:solidFill>
                <a:latin typeface="Montserrat"/>
                <a:ea typeface="Montserrat"/>
                <a:cs typeface="Montserrat"/>
                <a:sym typeface="Montserrat"/>
              </a:rPr>
              <a:t> de la fuente establecida por el navegador del usuario, por lo que se cumple que </a:t>
            </a:r>
            <a:r>
              <a:rPr b="1" i="0" lang="es-AR" sz="1400" u="none" cap="none" strike="noStrike">
                <a:solidFill>
                  <a:schemeClr val="dk1"/>
                </a:solidFill>
                <a:latin typeface="Montserrat"/>
                <a:ea typeface="Montserrat"/>
                <a:cs typeface="Montserrat"/>
                <a:sym typeface="Montserrat"/>
              </a:rPr>
              <a:t>1ex</a:t>
            </a:r>
            <a:r>
              <a:rPr b="0" i="0" lang="es-AR" sz="1400" u="none" cap="none" strike="noStrike">
                <a:solidFill>
                  <a:schemeClr val="dk1"/>
                </a:solidFill>
                <a:latin typeface="Montserrat"/>
                <a:ea typeface="Montserrat"/>
                <a:cs typeface="Montserrat"/>
                <a:sym typeface="Montserrat"/>
              </a:rPr>
              <a:t> es igual a </a:t>
            </a:r>
            <a:r>
              <a:rPr b="1" i="0" lang="es-AR" sz="1400" u="none" cap="none" strike="noStrike">
                <a:solidFill>
                  <a:schemeClr val="dk1"/>
                </a:solidFill>
                <a:latin typeface="Montserrat"/>
                <a:ea typeface="Montserrat"/>
                <a:cs typeface="Montserrat"/>
                <a:sym typeface="Montserrat"/>
              </a:rPr>
              <a:t>0.5em</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pic>
        <p:nvPicPr>
          <p:cNvPr descr="https://lenguajecss.com/css/modelo-de-cajas/unidades-css/x-height.png" id="380" name="Google Shape;380;p34"/>
          <p:cNvPicPr preferRelativeResize="0"/>
          <p:nvPr/>
        </p:nvPicPr>
        <p:blipFill rotWithShape="1">
          <a:blip r:embed="rId3">
            <a:alphaModFix/>
          </a:blip>
          <a:srcRect b="0" l="0" r="0" t="0"/>
          <a:stretch/>
        </p:blipFill>
        <p:spPr>
          <a:xfrm>
            <a:off x="2577807" y="1553029"/>
            <a:ext cx="3870326" cy="125004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5"/>
          <p:cNvSpPr txBox="1"/>
          <p:nvPr/>
        </p:nvSpPr>
        <p:spPr>
          <a:xfrm>
            <a:off x="312766" y="398711"/>
            <a:ext cx="8400411" cy="1477714"/>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La unidad rem (root em)</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Una unidad muy interesante y práctica para tipografías es la unidad </a:t>
            </a:r>
            <a:r>
              <a:rPr b="1" i="0" lang="es-AR" sz="1400" u="none" cap="none" strike="noStrike">
                <a:solidFill>
                  <a:schemeClr val="dk1"/>
                </a:solidFill>
                <a:latin typeface="Montserrat"/>
                <a:ea typeface="Montserrat"/>
                <a:cs typeface="Montserrat"/>
                <a:sym typeface="Montserrat"/>
              </a:rPr>
              <a:t>rem</a:t>
            </a:r>
            <a:r>
              <a:rPr b="0" i="0" lang="es-AR" sz="1400" u="none" cap="none" strike="noStrike">
                <a:solidFill>
                  <a:schemeClr val="dk1"/>
                </a:solidFill>
                <a:latin typeface="Montserrat"/>
                <a:ea typeface="Montserrat"/>
                <a:cs typeface="Montserrat"/>
                <a:sym typeface="Montserrat"/>
              </a:rPr>
              <a:t> (</a:t>
            </a:r>
            <a:r>
              <a:rPr b="0" i="1" lang="es-AR" sz="1400" u="none" cap="none" strike="noStrike">
                <a:solidFill>
                  <a:schemeClr val="dk1"/>
                </a:solidFill>
                <a:latin typeface="Montserrat"/>
                <a:ea typeface="Montserrat"/>
                <a:cs typeface="Montserrat"/>
                <a:sym typeface="Montserrat"/>
              </a:rPr>
              <a:t>root em</a:t>
            </a:r>
            <a:r>
              <a:rPr b="0" i="0" lang="es-AR" sz="1400" u="none" cap="none" strike="noStrike">
                <a:solidFill>
                  <a:schemeClr val="dk1"/>
                </a:solidFill>
                <a:latin typeface="Montserrat"/>
                <a:ea typeface="Montserrat"/>
                <a:cs typeface="Montserrat"/>
                <a:sym typeface="Montserrat"/>
              </a:rPr>
              <a:t>). Esta unidad toma la idea de la unidad em, pero permitiendo establecer un </a:t>
            </a:r>
            <a:r>
              <a:rPr b="1" i="0" lang="es-AR" sz="1400" u="none" cap="none" strike="noStrike">
                <a:solidFill>
                  <a:schemeClr val="dk1"/>
                </a:solidFill>
                <a:latin typeface="Montserrat"/>
                <a:ea typeface="Montserrat"/>
                <a:cs typeface="Montserrat"/>
                <a:sym typeface="Montserrat"/>
              </a:rPr>
              <a:t>tamaño base</a:t>
            </a:r>
            <a:r>
              <a:rPr b="0" i="0" lang="es-AR" sz="1400" u="none" cap="none" strike="noStrike">
                <a:solidFill>
                  <a:schemeClr val="dk1"/>
                </a:solidFill>
                <a:latin typeface="Montserrat"/>
                <a:ea typeface="Montserrat"/>
                <a:cs typeface="Montserrat"/>
                <a:sym typeface="Montserrat"/>
              </a:rPr>
              <a:t> personalizado (</a:t>
            </a:r>
            <a:r>
              <a:rPr b="0" i="1" lang="es-AR" sz="1400" u="none" cap="none" strike="noStrike">
                <a:solidFill>
                  <a:schemeClr val="dk1"/>
                </a:solidFill>
                <a:latin typeface="Montserrat"/>
                <a:ea typeface="Montserrat"/>
                <a:cs typeface="Montserrat"/>
                <a:sym typeface="Montserrat"/>
              </a:rPr>
              <a:t>generalmente para el documento en general, utilizando </a:t>
            </a:r>
            <a:r>
              <a:rPr b="1" i="1" lang="es-AR" sz="1400" u="none" cap="none" strike="noStrike">
                <a:solidFill>
                  <a:schemeClr val="dk1"/>
                </a:solidFill>
                <a:latin typeface="Montserrat"/>
                <a:ea typeface="Montserrat"/>
                <a:cs typeface="Montserrat"/>
                <a:sym typeface="Montserrat"/>
              </a:rPr>
              <a:t>html</a:t>
            </a:r>
            <a:r>
              <a:rPr b="0" i="1" lang="es-AR" sz="1400" u="none" cap="none" strike="noStrike">
                <a:solidFill>
                  <a:schemeClr val="dk1"/>
                </a:solidFill>
                <a:latin typeface="Montserrat"/>
                <a:ea typeface="Montserrat"/>
                <a:cs typeface="Montserrat"/>
                <a:sym typeface="Montserrat"/>
              </a:rPr>
              <a:t> o la pseudoclase </a:t>
            </a:r>
            <a:r>
              <a:rPr b="1" i="1" lang="es-AR" sz="1400" u="none" cap="none" strike="noStrike">
                <a:solidFill>
                  <a:schemeClr val="dk1"/>
                </a:solidFill>
                <a:latin typeface="Montserrat"/>
                <a:ea typeface="Montserrat"/>
                <a:cs typeface="Montserrat"/>
                <a:sym typeface="Montserrat"/>
              </a:rPr>
              <a:t>:root</a:t>
            </a:r>
            <a:r>
              <a:rPr b="0" i="0" lang="es-AR" sz="1400" u="none" cap="none" strike="noStrike">
                <a:solidFill>
                  <a:schemeClr val="dk1"/>
                </a:solidFill>
                <a:latin typeface="Montserrat"/>
                <a:ea typeface="Montserrat"/>
                <a:cs typeface="Montserrat"/>
                <a:sym typeface="Montserrat"/>
              </a:rPr>
              <a:t>). De esta forma, podemos trabajar con múltiplos del tamaño base:</a:t>
            </a:r>
            <a:endParaRPr b="0" i="0" sz="1400" u="none" cap="none" strike="noStrike">
              <a:solidFill>
                <a:srgbClr val="000000"/>
              </a:solidFill>
              <a:latin typeface="Arial"/>
              <a:ea typeface="Arial"/>
              <a:cs typeface="Arial"/>
              <a:sym typeface="Arial"/>
            </a:endParaRPr>
          </a:p>
        </p:txBody>
      </p:sp>
      <p:sp>
        <p:nvSpPr>
          <p:cNvPr id="386" name="Google Shape;386;p35"/>
          <p:cNvSpPr/>
          <p:nvPr/>
        </p:nvSpPr>
        <p:spPr>
          <a:xfrm>
            <a:off x="523874" y="1876425"/>
            <a:ext cx="5162551" cy="178510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FFE66D"/>
                </a:solidFill>
                <a:latin typeface="Consolas"/>
                <a:ea typeface="Consolas"/>
                <a:cs typeface="Consolas"/>
                <a:sym typeface="Consolas"/>
              </a:rPr>
              <a:t>:root</a:t>
            </a: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font-size: </a:t>
            </a:r>
            <a:r>
              <a:rPr b="0" i="0" lang="es-AR" sz="1200" u="none" cap="none" strike="noStrike">
                <a:solidFill>
                  <a:srgbClr val="F39C12"/>
                </a:solidFill>
                <a:latin typeface="Consolas"/>
                <a:ea typeface="Consolas"/>
                <a:cs typeface="Consolas"/>
                <a:sym typeface="Consolas"/>
              </a:rPr>
              <a:t>22px</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Tamaño base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F92672"/>
                </a:solidFill>
                <a:latin typeface="Consolas"/>
                <a:ea typeface="Consolas"/>
                <a:cs typeface="Consolas"/>
                <a:sym typeface="Consolas"/>
              </a:rPr>
              <a:t>h1</a:t>
            </a: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font-size: </a:t>
            </a:r>
            <a:r>
              <a:rPr b="0" i="0" lang="es-AR" sz="1200" u="none" cap="none" strike="noStrike">
                <a:solidFill>
                  <a:srgbClr val="F39C12"/>
                </a:solidFill>
                <a:latin typeface="Consolas"/>
                <a:ea typeface="Consolas"/>
                <a:cs typeface="Consolas"/>
                <a:sym typeface="Consolas"/>
              </a:rPr>
              <a:t>2rem</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El doble del tamaño base: 44px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F92672"/>
                </a:solidFill>
                <a:latin typeface="Consolas"/>
                <a:ea typeface="Consolas"/>
                <a:cs typeface="Consolas"/>
                <a:sym typeface="Consolas"/>
              </a:rPr>
              <a:t>h2</a:t>
            </a: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font-size: </a:t>
            </a:r>
            <a:r>
              <a:rPr b="0" i="0" lang="es-AR" sz="1200" u="none" cap="none" strike="noStrike">
                <a:solidFill>
                  <a:srgbClr val="F39C12"/>
                </a:solidFill>
                <a:latin typeface="Consolas"/>
                <a:ea typeface="Consolas"/>
                <a:cs typeface="Consolas"/>
                <a:sym typeface="Consolas"/>
              </a:rPr>
              <a:t>1rem</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El mismo tamaño base: 22px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87" name="Google Shape;387;p35"/>
          <p:cNvSpPr txBox="1"/>
          <p:nvPr/>
        </p:nvSpPr>
        <p:spPr>
          <a:xfrm>
            <a:off x="398491" y="3761541"/>
            <a:ext cx="8400411" cy="1004292"/>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Esto nos da una ventaja principal considerable: Si queremos cambiar el tamaño del texto en general, sólo tenemos que cambiar el </a:t>
            </a:r>
            <a:r>
              <a:rPr b="1" i="0" lang="es-AR" sz="1400" u="none" cap="none" strike="noStrike">
                <a:solidFill>
                  <a:schemeClr val="dk1"/>
                </a:solidFill>
                <a:latin typeface="Montserrat"/>
                <a:ea typeface="Montserrat"/>
                <a:cs typeface="Montserrat"/>
                <a:sym typeface="Montserrat"/>
              </a:rPr>
              <a:t>font-size</a:t>
            </a:r>
            <a:r>
              <a:rPr b="0" i="0" lang="es-AR" sz="1400" u="none" cap="none" strike="noStrike">
                <a:solidFill>
                  <a:schemeClr val="dk1"/>
                </a:solidFill>
                <a:latin typeface="Montserrat"/>
                <a:ea typeface="Montserrat"/>
                <a:cs typeface="Montserrat"/>
                <a:sym typeface="Montserrat"/>
              </a:rPr>
              <a:t> de la pseudoclase </a:t>
            </a:r>
            <a:r>
              <a:rPr b="1" i="0" lang="es-AR" sz="1400" u="none" cap="none" strike="noStrike">
                <a:solidFill>
                  <a:schemeClr val="dk1"/>
                </a:solidFill>
                <a:latin typeface="Montserrat"/>
                <a:ea typeface="Montserrat"/>
                <a:cs typeface="Montserrat"/>
                <a:sym typeface="Montserrat"/>
              </a:rPr>
              <a:t>:root</a:t>
            </a:r>
            <a:r>
              <a:rPr b="0" i="0" lang="es-AR" sz="1400" u="none" cap="none" strike="noStrike">
                <a:solidFill>
                  <a:schemeClr val="dk1"/>
                </a:solidFill>
                <a:latin typeface="Montserrat"/>
                <a:ea typeface="Montserrat"/>
                <a:cs typeface="Montserrat"/>
                <a:sym typeface="Montserrat"/>
              </a:rPr>
              <a:t>, puesto que el resto de unidades son factores de escalado y se modificarán todas en consecuencia al cambio del </a:t>
            </a:r>
            <a:r>
              <a:rPr b="1" i="0" lang="es-AR" sz="1400" u="none" cap="none" strike="noStrike">
                <a:solidFill>
                  <a:schemeClr val="dk1"/>
                </a:solidFill>
                <a:latin typeface="Montserrat"/>
                <a:ea typeface="Montserrat"/>
                <a:cs typeface="Montserrat"/>
                <a:sym typeface="Montserrat"/>
              </a:rPr>
              <a:t>:root</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
        <p:nvSpPr>
          <p:cNvPr id="388" name="Google Shape;388;p35"/>
          <p:cNvSpPr txBox="1"/>
          <p:nvPr/>
        </p:nvSpPr>
        <p:spPr>
          <a:xfrm>
            <a:off x="5686425" y="1776412"/>
            <a:ext cx="3381375" cy="1985129"/>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Podremos ir utilizando la unidad </a:t>
            </a:r>
            <a:r>
              <a:rPr b="1" i="1" lang="es-AR" sz="1200" u="none" cap="none" strike="noStrike">
                <a:solidFill>
                  <a:srgbClr val="9D66F9"/>
                </a:solidFill>
                <a:latin typeface="Montserrat"/>
                <a:ea typeface="Montserrat"/>
                <a:cs typeface="Montserrat"/>
                <a:sym typeface="Montserrat"/>
              </a:rPr>
              <a:t>rem</a:t>
            </a:r>
            <a:r>
              <a:rPr b="0" i="1" lang="es-AR" sz="1200" u="none" cap="none" strike="noStrike">
                <a:solidFill>
                  <a:srgbClr val="9D66F9"/>
                </a:solidFill>
                <a:latin typeface="Montserrat"/>
                <a:ea typeface="Montserrat"/>
                <a:cs typeface="Montserrat"/>
                <a:sym typeface="Montserrat"/>
              </a:rPr>
              <a:t> en ciertas partes del documento. Con esto, estamos indicando el factor de escala (respecto al tamaño base). En el ejemplo anterior, los elementos </a:t>
            </a:r>
            <a:r>
              <a:rPr b="1" i="1" lang="es-AR" sz="1200" u="none" cap="none" strike="noStrike">
                <a:solidFill>
                  <a:srgbClr val="9D66F9"/>
                </a:solidFill>
                <a:latin typeface="Montserrat"/>
                <a:ea typeface="Montserrat"/>
                <a:cs typeface="Montserrat"/>
                <a:sym typeface="Montserrat"/>
              </a:rPr>
              <a:t>&lt;h1&gt;</a:t>
            </a:r>
            <a:r>
              <a:rPr b="0" i="1" lang="es-AR" sz="1200" u="none" cap="none" strike="noStrike">
                <a:solidFill>
                  <a:srgbClr val="9D66F9"/>
                </a:solidFill>
                <a:latin typeface="Montserrat"/>
                <a:ea typeface="Montserrat"/>
                <a:cs typeface="Montserrat"/>
                <a:sym typeface="Montserrat"/>
              </a:rPr>
              <a:t> tendrán </a:t>
            </a:r>
            <a:r>
              <a:rPr b="1" i="1" lang="es-AR" sz="1200" u="none" cap="none" strike="noStrike">
                <a:solidFill>
                  <a:srgbClr val="9D66F9"/>
                </a:solidFill>
                <a:latin typeface="Montserrat"/>
                <a:ea typeface="Montserrat"/>
                <a:cs typeface="Montserrat"/>
                <a:sym typeface="Montserrat"/>
              </a:rPr>
              <a:t>44 píxels</a:t>
            </a:r>
            <a:r>
              <a:rPr b="0" i="1" lang="es-AR" sz="1200" u="none" cap="none" strike="noStrike">
                <a:solidFill>
                  <a:srgbClr val="9D66F9"/>
                </a:solidFill>
                <a:latin typeface="Montserrat"/>
                <a:ea typeface="Montserrat"/>
                <a:cs typeface="Montserrat"/>
                <a:sym typeface="Montserrat"/>
              </a:rPr>
              <a:t> de tamaño, ya que hemos establecido </a:t>
            </a:r>
            <a:r>
              <a:rPr b="1" i="1" lang="es-AR" sz="1200" u="none" cap="none" strike="noStrike">
                <a:solidFill>
                  <a:srgbClr val="9D66F9"/>
                </a:solidFill>
                <a:latin typeface="Montserrat"/>
                <a:ea typeface="Montserrat"/>
                <a:cs typeface="Montserrat"/>
                <a:sym typeface="Montserrat"/>
              </a:rPr>
              <a:t>2rem</a:t>
            </a:r>
            <a:r>
              <a:rPr b="0" i="1" lang="es-AR" sz="1200" u="none" cap="none" strike="noStrike">
                <a:solidFill>
                  <a:srgbClr val="9D66F9"/>
                </a:solidFill>
                <a:latin typeface="Montserrat"/>
                <a:ea typeface="Montserrat"/>
                <a:cs typeface="Montserrat"/>
                <a:sym typeface="Montserrat"/>
              </a:rPr>
              <a:t>, que significa «el doble que el tamaño base». Por otro lado, los elementos </a:t>
            </a:r>
            <a:r>
              <a:rPr b="1" i="1" lang="es-AR" sz="1200" u="none" cap="none" strike="noStrike">
                <a:solidFill>
                  <a:srgbClr val="9D66F9"/>
                </a:solidFill>
                <a:latin typeface="Montserrat"/>
                <a:ea typeface="Montserrat"/>
                <a:cs typeface="Montserrat"/>
                <a:sym typeface="Montserrat"/>
              </a:rPr>
              <a:t>&lt;h2&gt;</a:t>
            </a:r>
            <a:r>
              <a:rPr b="0" i="1" lang="es-AR" sz="1200" u="none" cap="none" strike="noStrike">
                <a:solidFill>
                  <a:srgbClr val="9D66F9"/>
                </a:solidFill>
                <a:latin typeface="Montserrat"/>
                <a:ea typeface="Montserrat"/>
                <a:cs typeface="Montserrat"/>
                <a:sym typeface="Montserrat"/>
              </a:rPr>
              <a:t> tendrían el mismo tamaño: </a:t>
            </a:r>
            <a:r>
              <a:rPr b="1" i="1" lang="es-AR" sz="1200" u="none" cap="none" strike="noStrike">
                <a:solidFill>
                  <a:srgbClr val="9D66F9"/>
                </a:solidFill>
                <a:latin typeface="Montserrat"/>
                <a:ea typeface="Montserrat"/>
                <a:cs typeface="Montserrat"/>
                <a:sym typeface="Montserrat"/>
              </a:rPr>
              <a:t>22 píxels</a:t>
            </a:r>
            <a:r>
              <a:rPr b="0" i="1" lang="es-AR" sz="1200" u="none" cap="none" strike="noStrike">
                <a:solidFill>
                  <a:srgbClr val="9D66F9"/>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nvSpPr>
        <p:spPr>
          <a:xfrm>
            <a:off x="312766" y="732085"/>
            <a:ext cx="8400411" cy="2132999"/>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 unidades flexibles son todas relativas a las dimensiones tanto del ancho o alto del viewport (región visible de la página Web en el navegador, no el body) en el que se visualice nuestra página, ya sea un dispositivo móvil o de escritorio.</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vw</a:t>
            </a:r>
            <a:r>
              <a:rPr b="0" i="0" lang="es-AR" sz="1400" u="none" cap="none" strike="noStrike">
                <a:solidFill>
                  <a:schemeClr val="dk1"/>
                </a:solidFill>
                <a:latin typeface="Montserrat"/>
                <a:ea typeface="Montserrat"/>
                <a:cs typeface="Montserrat"/>
                <a:sym typeface="Montserrat"/>
              </a:rPr>
              <a:t>: viewport width, esta medida es relativa al 100% del viewport. Lo que quiere decir que si decimos que un div debe medir 50vw, es equivalente al 50% del ancho total del viewport.</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60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vh</a:t>
            </a:r>
            <a:r>
              <a:rPr b="0" i="0" lang="es-AR" sz="1400" u="none" cap="none" strike="noStrike">
                <a:solidFill>
                  <a:schemeClr val="dk1"/>
                </a:solidFill>
                <a:latin typeface="Montserrat"/>
                <a:ea typeface="Montserrat"/>
                <a:cs typeface="Montserrat"/>
                <a:sym typeface="Montserrat"/>
              </a:rPr>
              <a:t>: viewport height, va a ser un porcentaje relativo a la altura total del viewport. Entonces, si definimos qué un div mide 50vh y el alto del viewport es 800px, nuestro div medirá 400px.</a:t>
            </a:r>
            <a:endParaRPr b="0" i="0" sz="1400" u="none" cap="none" strike="noStrike">
              <a:solidFill>
                <a:srgbClr val="000000"/>
              </a:solidFill>
              <a:latin typeface="Arial"/>
              <a:ea typeface="Arial"/>
              <a:cs typeface="Arial"/>
              <a:sym typeface="Arial"/>
            </a:endParaRPr>
          </a:p>
        </p:txBody>
      </p:sp>
      <p:sp>
        <p:nvSpPr>
          <p:cNvPr id="394" name="Google Shape;394;p36"/>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Medidas flexibles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95" name="Google Shape;395;p36"/>
          <p:cNvSpPr/>
          <p:nvPr/>
        </p:nvSpPr>
        <p:spPr>
          <a:xfrm>
            <a:off x="2818253" y="3972000"/>
            <a:ext cx="6673071" cy="125265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Arial"/>
              <a:buNone/>
            </a:pPr>
            <a:r>
              <a:rPr b="1" i="0" lang="es-AR" sz="1400" u="none" cap="none" strike="noStrike">
                <a:solidFill>
                  <a:schemeClr val="dk1"/>
                </a:solidFill>
                <a:latin typeface="Montserrat"/>
                <a:ea typeface="Montserrat"/>
                <a:cs typeface="Montserrat"/>
                <a:sym typeface="Montserrat"/>
              </a:rPr>
              <a:t>Para seguir investigando: </a:t>
            </a:r>
            <a:endParaRPr b="1" i="0" sz="1400" u="none" cap="none" strike="noStrike">
              <a:solidFill>
                <a:schemeClr val="dk1"/>
              </a:solidFill>
              <a:latin typeface="Montserrat"/>
              <a:ea typeface="Montserrat"/>
              <a:cs typeface="Montserrat"/>
              <a:sym typeface="Montserrat"/>
            </a:endParaRPr>
          </a:p>
          <a:p>
            <a:pPr indent="0" lvl="0" marL="361950" marR="0" rtl="0" algn="l">
              <a:lnSpc>
                <a:spcPct val="90000"/>
              </a:lnSpc>
              <a:spcBef>
                <a:spcPts val="1000"/>
              </a:spcBef>
              <a:spcAft>
                <a:spcPts val="0"/>
              </a:spcAft>
              <a:buClr>
                <a:srgbClr val="000000"/>
              </a:buClr>
              <a:buSzPts val="1400"/>
              <a:buFont typeface="Arial"/>
              <a:buNone/>
            </a:pPr>
            <a:r>
              <a:rPr b="0" i="0" lang="es-AR" sz="1400" u="sng" cap="none" strike="noStrike">
                <a:solidFill>
                  <a:schemeClr val="hlink"/>
                </a:solidFill>
                <a:latin typeface="Montserrat"/>
                <a:ea typeface="Montserrat"/>
                <a:cs typeface="Montserrat"/>
                <a:sym typeface="Montserrat"/>
                <a:hlinkClick r:id="rId3"/>
              </a:rPr>
              <a:t>https://www.w3schools.com/css/css_units.asp</a:t>
            </a:r>
            <a:endParaRPr b="0" i="0" sz="1400" u="sng" cap="none" strike="noStrike">
              <a:solidFill>
                <a:schemeClr val="hlink"/>
              </a:solidFill>
              <a:latin typeface="Montserrat"/>
              <a:ea typeface="Montserrat"/>
              <a:cs typeface="Montserrat"/>
              <a:sym typeface="Montserrat"/>
            </a:endParaRPr>
          </a:p>
          <a:p>
            <a:pPr indent="0" lvl="0" marL="361950" marR="0" rtl="0" algn="l">
              <a:lnSpc>
                <a:spcPct val="90000"/>
              </a:lnSpc>
              <a:spcBef>
                <a:spcPts val="1000"/>
              </a:spcBef>
              <a:spcAft>
                <a:spcPts val="0"/>
              </a:spcAft>
              <a:buClr>
                <a:srgbClr val="000000"/>
              </a:buClr>
              <a:buSzPts val="1400"/>
              <a:buFont typeface="Arial"/>
              <a:buNone/>
            </a:pPr>
            <a:r>
              <a:rPr b="0" i="0" lang="es-AR" sz="14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https://lenguajecss.com/css/modelo-de-cajas/unidades-css/</a:t>
            </a:r>
            <a:endParaRPr b="0" i="0" sz="1400" u="none" cap="none" strike="noStrike">
              <a:solidFill>
                <a:schemeClr val="dk1"/>
              </a:solidFill>
              <a:latin typeface="Montserrat"/>
              <a:ea typeface="Montserrat"/>
              <a:cs typeface="Montserrat"/>
              <a:sym typeface="Montserrat"/>
            </a:endParaRPr>
          </a:p>
          <a:p>
            <a:pPr indent="0" lvl="0" marL="0" marR="0" rtl="0" algn="ctr">
              <a:lnSpc>
                <a:spcPct val="90000"/>
              </a:lnSpc>
              <a:spcBef>
                <a:spcPts val="10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7"/>
          <p:cNvSpPr txBox="1"/>
          <p:nvPr/>
        </p:nvSpPr>
        <p:spPr>
          <a:xfrm>
            <a:off x="312766" y="778977"/>
            <a:ext cx="8400411" cy="4056792"/>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Si tenemos varios </a:t>
            </a:r>
            <a:r>
              <a:rPr b="1" i="0" lang="es-AR" sz="1400" u="none" cap="none" strike="noStrike">
                <a:solidFill>
                  <a:schemeClr val="dk1"/>
                </a:solidFill>
                <a:latin typeface="Montserrat"/>
                <a:ea typeface="Montserrat"/>
                <a:cs typeface="Montserrat"/>
                <a:sym typeface="Montserrat"/>
              </a:rPr>
              <a:t>elementos en línea</a:t>
            </a:r>
            <a:r>
              <a:rPr b="0" i="0" lang="es-AR" sz="1400" u="none" cap="none" strike="noStrike">
                <a:solidFill>
                  <a:schemeClr val="dk1"/>
                </a:solidFill>
                <a:latin typeface="Montserrat"/>
                <a:ea typeface="Montserrat"/>
                <a:cs typeface="Montserrat"/>
                <a:sym typeface="Montserrat"/>
              </a:rPr>
              <a:t> (</a:t>
            </a:r>
            <a:r>
              <a:rPr b="0" i="1" lang="es-AR" sz="1400" u="none" cap="none" strike="noStrike">
                <a:solidFill>
                  <a:schemeClr val="dk1"/>
                </a:solidFill>
                <a:latin typeface="Montserrat"/>
                <a:ea typeface="Montserrat"/>
                <a:cs typeface="Montserrat"/>
                <a:sym typeface="Montserrat"/>
              </a:rPr>
              <a:t>uno detrás de otro</a:t>
            </a:r>
            <a:r>
              <a:rPr b="0" i="0" lang="es-AR" sz="1400" u="none" cap="none" strike="noStrike">
                <a:solidFill>
                  <a:schemeClr val="dk1"/>
                </a:solidFill>
                <a:latin typeface="Montserrat"/>
                <a:ea typeface="Montserrat"/>
                <a:cs typeface="Montserrat"/>
                <a:sym typeface="Montserrat"/>
              </a:rPr>
              <a:t>) aparecerán colocados de </a:t>
            </a:r>
            <a:r>
              <a:rPr b="1" i="0" lang="es-AR" sz="1400" u="none" cap="none" strike="noStrike">
                <a:solidFill>
                  <a:schemeClr val="dk1"/>
                </a:solidFill>
                <a:latin typeface="Montserrat"/>
                <a:ea typeface="Montserrat"/>
                <a:cs typeface="Montserrat"/>
                <a:sym typeface="Montserrat"/>
              </a:rPr>
              <a:t>izquierda a derecha</a:t>
            </a:r>
            <a:r>
              <a:rPr b="0" i="0" lang="es-AR" sz="1400" u="none" cap="none" strike="noStrike">
                <a:solidFill>
                  <a:schemeClr val="dk1"/>
                </a:solidFill>
                <a:latin typeface="Montserrat"/>
                <a:ea typeface="Montserrat"/>
                <a:cs typeface="Montserrat"/>
                <a:sym typeface="Montserrat"/>
              </a:rPr>
              <a:t>, mientras que si son </a:t>
            </a:r>
            <a:r>
              <a:rPr b="1" i="0" lang="es-AR" sz="1400" u="none" cap="none" strike="noStrike">
                <a:solidFill>
                  <a:schemeClr val="dk1"/>
                </a:solidFill>
                <a:latin typeface="Montserrat"/>
                <a:ea typeface="Montserrat"/>
                <a:cs typeface="Montserrat"/>
                <a:sym typeface="Montserrat"/>
              </a:rPr>
              <a:t>elementos en bloque</a:t>
            </a:r>
            <a:r>
              <a:rPr b="0" i="0" lang="es-AR" sz="1400" u="none" cap="none" strike="noStrike">
                <a:solidFill>
                  <a:schemeClr val="dk1"/>
                </a:solidFill>
                <a:latin typeface="Montserrat"/>
                <a:ea typeface="Montserrat"/>
                <a:cs typeface="Montserrat"/>
                <a:sym typeface="Montserrat"/>
              </a:rPr>
              <a:t> se verán colocados desde </a:t>
            </a:r>
            <a:r>
              <a:rPr b="1" i="0" lang="es-AR" sz="1400" u="none" cap="none" strike="noStrike">
                <a:solidFill>
                  <a:schemeClr val="dk1"/>
                </a:solidFill>
                <a:latin typeface="Montserrat"/>
                <a:ea typeface="Montserrat"/>
                <a:cs typeface="Montserrat"/>
                <a:sym typeface="Montserrat"/>
              </a:rPr>
              <a:t>arriba hacia abajo</a:t>
            </a:r>
            <a:r>
              <a:rPr b="0" i="0" lang="es-AR" sz="1400" u="none" cap="none" strike="noStrike">
                <a:solidFill>
                  <a:schemeClr val="dk1"/>
                </a:solidFill>
                <a:latin typeface="Montserrat"/>
                <a:ea typeface="Montserrat"/>
                <a:cs typeface="Montserrat"/>
                <a:sym typeface="Montserrat"/>
              </a:rPr>
              <a:t>. Estos elementos se pueden ir combinando y anidando (</a:t>
            </a:r>
            <a:r>
              <a:rPr b="0" i="1" lang="es-AR" sz="1400" u="none" cap="none" strike="noStrike">
                <a:solidFill>
                  <a:schemeClr val="dk1"/>
                </a:solidFill>
                <a:latin typeface="Montserrat"/>
                <a:ea typeface="Montserrat"/>
                <a:cs typeface="Montserrat"/>
                <a:sym typeface="Montserrat"/>
              </a:rPr>
              <a:t>incluyendo unos dentro de otros</a:t>
            </a:r>
            <a:r>
              <a:rPr b="0" i="0" lang="es-AR" sz="1400" u="none" cap="none" strike="noStrike">
                <a:solidFill>
                  <a:schemeClr val="dk1"/>
                </a:solidFill>
                <a:latin typeface="Montserrat"/>
                <a:ea typeface="Montserrat"/>
                <a:cs typeface="Montserrat"/>
                <a:sym typeface="Montserrat"/>
              </a:rPr>
              <a:t>), construyendo así esquemas más complejos.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Hasta ahora, hemos estado trabajando sin saberlo en lo que se denomina posicionamiento </a:t>
            </a:r>
            <a:r>
              <a:rPr b="1" i="0" lang="es-AR" sz="1400" u="none" cap="none" strike="noStrike">
                <a:solidFill>
                  <a:schemeClr val="dk1"/>
                </a:solidFill>
                <a:latin typeface="Montserrat"/>
                <a:ea typeface="Montserrat"/>
                <a:cs typeface="Montserrat"/>
                <a:sym typeface="Montserrat"/>
              </a:rPr>
              <a:t>estático</a:t>
            </a:r>
            <a:r>
              <a:rPr b="0" i="0" lang="es-AR" sz="1400" u="none" cap="none" strike="noStrike">
                <a:solidFill>
                  <a:schemeClr val="dk1"/>
                </a:solidFill>
                <a:latin typeface="Montserrat"/>
                <a:ea typeface="Montserrat"/>
                <a:cs typeface="Montserrat"/>
                <a:sym typeface="Montserrat"/>
              </a:rPr>
              <a:t> (</a:t>
            </a:r>
            <a:r>
              <a:rPr b="0" i="1" lang="es-AR" sz="1400" u="none" cap="none" strike="noStrike">
                <a:solidFill>
                  <a:schemeClr val="dk1"/>
                </a:solidFill>
                <a:latin typeface="Montserrat"/>
                <a:ea typeface="Montserrat"/>
                <a:cs typeface="Montserrat"/>
                <a:sym typeface="Montserrat"/>
              </a:rPr>
              <a:t>static</a:t>
            </a:r>
            <a:r>
              <a:rPr b="0" i="0" lang="es-AR" sz="1400" u="none" cap="none" strike="noStrike">
                <a:solidFill>
                  <a:schemeClr val="dk1"/>
                </a:solidFill>
                <a:latin typeface="Montserrat"/>
                <a:ea typeface="Montserrat"/>
                <a:cs typeface="Montserrat"/>
                <a:sym typeface="Montserrat"/>
              </a:rPr>
              <a:t>), donde todos los elementos aparecen con un orden natural según donde estén colocados en el HTML. Este es el </a:t>
            </a:r>
            <a:r>
              <a:rPr b="1" i="0" lang="es-AR" sz="1400" u="none" cap="none" strike="noStrike">
                <a:solidFill>
                  <a:schemeClr val="dk1"/>
                </a:solidFill>
                <a:latin typeface="Montserrat"/>
                <a:ea typeface="Montserrat"/>
                <a:cs typeface="Montserrat"/>
                <a:sym typeface="Montserrat"/>
              </a:rPr>
              <a:t>modo por defecto</a:t>
            </a:r>
            <a:r>
              <a:rPr b="0" i="0" lang="es-AR" sz="1400" u="none" cap="none" strike="noStrike">
                <a:solidFill>
                  <a:schemeClr val="dk1"/>
                </a:solidFill>
                <a:latin typeface="Montserrat"/>
                <a:ea typeface="Montserrat"/>
                <a:cs typeface="Montserrat"/>
                <a:sym typeface="Montserrat"/>
              </a:rPr>
              <a:t> en que un navegador renderiza una página.</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Sin embargo, existen otros modos alternativos de posicionamiento, que podemos cambiar mediante la propiedad </a:t>
            </a:r>
            <a:r>
              <a:rPr b="1" i="0" lang="es-AR" sz="1400" u="none" cap="none" strike="noStrike">
                <a:solidFill>
                  <a:schemeClr val="dk1"/>
                </a:solidFill>
                <a:latin typeface="Montserrat"/>
                <a:ea typeface="Montserrat"/>
                <a:cs typeface="Montserrat"/>
                <a:sym typeface="Montserrat"/>
              </a:rPr>
              <a:t>position</a:t>
            </a:r>
            <a:r>
              <a:rPr b="0" i="0" lang="es-AR" sz="1400" u="none" cap="none" strike="noStrike">
                <a:solidFill>
                  <a:schemeClr val="dk1"/>
                </a:solidFill>
                <a:latin typeface="Montserrat"/>
                <a:ea typeface="Montserrat"/>
                <a:cs typeface="Montserrat"/>
                <a:sym typeface="Montserrat"/>
              </a:rPr>
              <a:t>, que nos pueden interesar para modificar la posición en donde aparecen los diferentes elementos y su contenido.</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A la propiedad </a:t>
            </a:r>
            <a:r>
              <a:rPr b="1" i="0" lang="es-AR" sz="1400" u="none" cap="none" strike="noStrike">
                <a:solidFill>
                  <a:schemeClr val="dk1"/>
                </a:solidFill>
                <a:latin typeface="Montserrat"/>
                <a:ea typeface="Montserrat"/>
                <a:cs typeface="Montserrat"/>
                <a:sym typeface="Montserrat"/>
              </a:rPr>
              <a:t>position</a:t>
            </a:r>
            <a:r>
              <a:rPr b="0" i="0" lang="es-AR" sz="1400" u="none" cap="none" strike="noStrike">
                <a:solidFill>
                  <a:schemeClr val="dk1"/>
                </a:solidFill>
                <a:latin typeface="Montserrat"/>
                <a:ea typeface="Montserrat"/>
                <a:cs typeface="Montserrat"/>
                <a:sym typeface="Montserrat"/>
              </a:rPr>
              <a:t> se le pueden indicar los siguientes valores:</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static</a:t>
            </a:r>
            <a:r>
              <a:rPr b="0" i="0" lang="es-AR" sz="1400" u="none" cap="none" strike="noStrike">
                <a:solidFill>
                  <a:schemeClr val="dk1"/>
                </a:solidFill>
                <a:latin typeface="Montserrat"/>
                <a:ea typeface="Montserrat"/>
                <a:cs typeface="Montserrat"/>
                <a:sym typeface="Montserrat"/>
              </a:rPr>
              <a:t>: es el </a:t>
            </a:r>
            <a:r>
              <a:rPr b="1" i="0" lang="es-AR" sz="1400" u="none" cap="none" strike="noStrike">
                <a:solidFill>
                  <a:schemeClr val="dk1"/>
                </a:solidFill>
                <a:latin typeface="Montserrat"/>
                <a:ea typeface="Montserrat"/>
                <a:cs typeface="Montserrat"/>
                <a:sym typeface="Montserrat"/>
              </a:rPr>
              <a:t>valor por defecto</a:t>
            </a:r>
            <a:r>
              <a:rPr b="0" i="0" lang="es-AR" sz="1400" u="none" cap="none" strike="noStrike">
                <a:solidFill>
                  <a:schemeClr val="dk1"/>
                </a:solidFill>
                <a:latin typeface="Montserrat"/>
                <a:ea typeface="Montserrat"/>
                <a:cs typeface="Montserrat"/>
                <a:sym typeface="Montserrat"/>
              </a:rPr>
              <a:t>, un elemento con este valor no está posicionado.</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60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relative</a:t>
            </a:r>
            <a:r>
              <a:rPr b="0" i="0" lang="es-AR" sz="1400" u="none" cap="none" strike="noStrike">
                <a:solidFill>
                  <a:schemeClr val="dk1"/>
                </a:solidFill>
                <a:latin typeface="Montserrat"/>
                <a:ea typeface="Montserrat"/>
                <a:cs typeface="Montserrat"/>
                <a:sym typeface="Montserrat"/>
              </a:rPr>
              <a:t>: se comporta igual que static a menos que le agreguemos las propiedades: top | bottom | right y/o left y así causamos un reajuste en su posición. Va a depender de su contenedor. Se va a posicionar en forma relativa a su contenedor.</a:t>
            </a:r>
            <a:endParaRPr b="0" i="0" sz="1400" u="none" cap="none" strike="noStrike">
              <a:solidFill>
                <a:schemeClr val="dk1"/>
              </a:solidFill>
              <a:latin typeface="Montserrat"/>
              <a:ea typeface="Montserrat"/>
              <a:cs typeface="Montserrat"/>
              <a:sym typeface="Montserrat"/>
            </a:endParaRPr>
          </a:p>
        </p:txBody>
      </p:sp>
      <p:sp>
        <p:nvSpPr>
          <p:cNvPr id="401" name="Google Shape;401;p37"/>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Posicionamiento</a:t>
            </a:r>
            <a:endParaRPr b="0" i="0" sz="2500" u="none" cap="none" strike="noStrik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8"/>
          <p:cNvSpPr txBox="1"/>
          <p:nvPr/>
        </p:nvSpPr>
        <p:spPr>
          <a:xfrm>
            <a:off x="312766" y="732085"/>
            <a:ext cx="8400411" cy="2802423"/>
          </a:xfrm>
          <a:prstGeom prst="rect">
            <a:avLst/>
          </a:prstGeom>
          <a:noFill/>
          <a:ln>
            <a:noFill/>
          </a:ln>
        </p:spPr>
        <p:txBody>
          <a:bodyPr anchorCtr="0" anchor="t" bIns="91425" lIns="91425" spcFirstLastPara="1" rIns="91425" wrap="square" tIns="91425">
            <a:noAutofit/>
          </a:bodyPr>
          <a:lstStyle/>
          <a:p>
            <a:pPr indent="-285750" lvl="0" marL="400050" marR="0" rtl="0" algn="l">
              <a:lnSpc>
                <a:spcPct val="100000"/>
              </a:lnSpc>
              <a:spcBef>
                <a:spcPts val="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extLst>
                  <a:ext uri="http://customooxmlschemas.google.com/">
                    <go:slidesCustomData xmlns:go="http://customooxmlschemas.google.com/" textRoundtripDataId="0"/>
                  </a:ext>
                </a:extLst>
              </a:rPr>
              <a:t>absolute</a:t>
            </a:r>
            <a:r>
              <a:rPr b="0" i="0" lang="es-AR" sz="1400" u="none" cap="none" strike="noStrike">
                <a:solidFill>
                  <a:schemeClr val="dk1"/>
                </a:solidFill>
                <a:latin typeface="Montserrat"/>
                <a:ea typeface="Montserrat"/>
                <a:cs typeface="Montserrat"/>
                <a:sym typeface="Montserrat"/>
              </a:rPr>
              <a:t>: la posición de una caja se establece de forma absoluta respecto de su elemento contenedor y el resto de elementos de la página ignoran la nueva posición del elemento. Cuando una caja se posiciona de forma absoluta, el resto de elementos de la página se ven afectados y modifican su posición.</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fixed</a:t>
            </a:r>
            <a:r>
              <a:rPr b="0" i="0" lang="es-AR" sz="1400" u="none" cap="none" strike="noStrike">
                <a:solidFill>
                  <a:schemeClr val="dk1"/>
                </a:solidFill>
                <a:latin typeface="Montserrat"/>
                <a:ea typeface="Montserrat"/>
                <a:cs typeface="Montserrat"/>
                <a:sym typeface="Montserrat"/>
              </a:rPr>
              <a:t>: hace que la caja esté posicionada con respecto a la ventana del navegador, lo que significa que se mantendrá en el mismo lugar incluso al hacer scroll en la página. La referencia es el viewport, la parte visual del navegador.</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sticky</a:t>
            </a:r>
            <a:r>
              <a:rPr b="0" i="0" lang="es-AR" sz="1400" u="none" cap="none" strike="noStrike">
                <a:solidFill>
                  <a:schemeClr val="dk1"/>
                </a:solidFill>
                <a:latin typeface="Montserrat"/>
                <a:ea typeface="Montserrat"/>
                <a:cs typeface="Montserrat"/>
                <a:sym typeface="Montserrat"/>
              </a:rPr>
              <a:t>: se posiciona según el estado de desplazamiento del usuario. Se "pega" en su lugar, después de alcanzar una posición de desplazamiento determinada. </a:t>
            </a:r>
            <a:r>
              <a:rPr b="0" i="0" lang="es-AR" sz="1400" u="sng" cap="none" strike="noStrike">
                <a:solidFill>
                  <a:schemeClr val="hlink"/>
                </a:solidFill>
                <a:latin typeface="Montserrat"/>
                <a:ea typeface="Montserrat"/>
                <a:cs typeface="Montserrat"/>
                <a:sym typeface="Montserrat"/>
                <a:hlinkClick r:id="rId4"/>
              </a:rPr>
              <a:t>https://www.w3schools.com/howto/howto_css_sticky_element.asp</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0" lvl="0" marL="114300" marR="0" rtl="0" algn="r">
              <a:lnSpc>
                <a:spcPct val="100000"/>
              </a:lnSpc>
              <a:spcBef>
                <a:spcPts val="600"/>
              </a:spcBef>
              <a:spcAft>
                <a:spcPts val="0"/>
              </a:spcAft>
              <a:buClr>
                <a:schemeClr val="dk1"/>
              </a:buClr>
              <a:buSzPts val="1400"/>
              <a:buFont typeface="Montserrat"/>
              <a:buNone/>
            </a:pPr>
            <a:r>
              <a:t/>
            </a:r>
            <a:endParaRPr b="0" i="0" sz="14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endParaRPr>
          </a:p>
          <a:p>
            <a:pPr indent="0" lvl="0" marL="114300" marR="0" rtl="0" algn="r">
              <a:lnSpc>
                <a:spcPct val="100000"/>
              </a:lnSpc>
              <a:spcBef>
                <a:spcPts val="600"/>
              </a:spcBef>
              <a:spcAft>
                <a:spcPts val="0"/>
              </a:spcAft>
              <a:buClr>
                <a:schemeClr val="dk1"/>
              </a:buClr>
              <a:buSzPts val="1400"/>
              <a:buFont typeface="Montserrat"/>
              <a:buNone/>
            </a:pPr>
            <a:r>
              <a:rPr b="0" i="0" lang="es-AR" sz="14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rPr>
              <a:t>https://www.w3schools.com/cssref/pr_class_position.asp</a:t>
            </a:r>
            <a:endParaRPr b="0" i="0" sz="1400" u="none" cap="none" strike="noStrike">
              <a:solidFill>
                <a:schemeClr val="dk1"/>
              </a:solidFill>
              <a:latin typeface="Montserrat"/>
              <a:ea typeface="Montserrat"/>
              <a:cs typeface="Montserrat"/>
              <a:sym typeface="Montserrat"/>
            </a:endParaRPr>
          </a:p>
          <a:p>
            <a:pPr indent="-196850" lvl="0" marL="400050" marR="0" rtl="0" algn="l">
              <a:lnSpc>
                <a:spcPct val="100000"/>
              </a:lnSpc>
              <a:spcBef>
                <a:spcPts val="600"/>
              </a:spcBef>
              <a:spcAft>
                <a:spcPts val="600"/>
              </a:spcAft>
              <a:buClr>
                <a:schemeClr val="dk1"/>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sp>
        <p:nvSpPr>
          <p:cNvPr id="407" name="Google Shape;407;p38"/>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Posicionamiento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08" name="Google Shape;408;p38"/>
          <p:cNvSpPr/>
          <p:nvPr/>
        </p:nvSpPr>
        <p:spPr>
          <a:xfrm>
            <a:off x="509607" y="3256346"/>
            <a:ext cx="8203570" cy="893619"/>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 ej-posicionamiento1. html y ej-posicionamiento1.css</a:t>
            </a:r>
            <a:endParaRPr b="0" i="1" sz="1200" u="none" cap="none" strike="noStrike">
              <a:solidFill>
                <a:srgbClr val="9D66F9"/>
              </a:solidFill>
              <a:latin typeface="Montserrat"/>
              <a:ea typeface="Montserrat"/>
              <a:cs typeface="Montserrat"/>
              <a:sym typeface="Montserrat"/>
            </a:endParaRPr>
          </a:p>
          <a:p>
            <a:pPr indent="0" lvl="0" marL="114300" marR="0" rtl="0" algn="l">
              <a:lnSpc>
                <a:spcPct val="100000"/>
              </a:lnSpc>
              <a:spcBef>
                <a:spcPts val="60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 posicionamiento-sticky.html</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 ej-posicionamiento2. html y ej-posicionamiento2.css</a:t>
            </a:r>
            <a:endParaRPr b="0" i="0" sz="1400" u="none" cap="none" strike="noStrike">
              <a:solidFill>
                <a:srgbClr val="000000"/>
              </a:solidFill>
              <a:latin typeface="Arial"/>
              <a:ea typeface="Arial"/>
              <a:cs typeface="Arial"/>
              <a:sym typeface="Arial"/>
            </a:endParaRPr>
          </a:p>
        </p:txBody>
      </p:sp>
      <p:sp>
        <p:nvSpPr>
          <p:cNvPr id="409" name="Google Shape;409;p38"/>
          <p:cNvSpPr/>
          <p:nvPr/>
        </p:nvSpPr>
        <p:spPr>
          <a:xfrm>
            <a:off x="838839" y="4387185"/>
            <a:ext cx="8061203" cy="307777"/>
          </a:xfrm>
          <a:prstGeom prst="rect">
            <a:avLst/>
          </a:prstGeom>
          <a:noFill/>
          <a:ln>
            <a:noFill/>
          </a:ln>
        </p:spPr>
        <p:txBody>
          <a:bodyPr anchorCtr="0" anchor="t" bIns="45700" lIns="91425" spcFirstLastPara="1" rIns="91425" wrap="square" tIns="45700">
            <a:spAutoFit/>
          </a:bodyPr>
          <a:lstStyle/>
          <a:p>
            <a:pPr indent="0" lvl="0" marL="114300" marR="0" rtl="0" algn="r">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Para seguir investigando: </a:t>
            </a:r>
            <a:r>
              <a:rPr b="0" i="0" lang="es-AR" sz="1400" u="sng" cap="none" strike="noStrike">
                <a:solidFill>
                  <a:schemeClr val="hlink"/>
                </a:solidFill>
                <a:latin typeface="Montserrat"/>
                <a:ea typeface="Montserrat"/>
                <a:cs typeface="Montserrat"/>
                <a:sym typeface="Montserrat"/>
                <a:hlinkClick r:id="rId7"/>
              </a:rPr>
              <a:t>https://developer.mozilla.org/es/docs/Web/CSS/position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9"/>
          <p:cNvSpPr txBox="1"/>
          <p:nvPr/>
        </p:nvSpPr>
        <p:spPr>
          <a:xfrm>
            <a:off x="312766" y="732085"/>
            <a:ext cx="8400411" cy="780192"/>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Si utilizamos un modo de posicionamiento diferente al estático (</a:t>
            </a:r>
            <a:r>
              <a:rPr b="0" i="1" lang="es-AR" sz="1400" u="none" cap="none" strike="noStrike">
                <a:solidFill>
                  <a:schemeClr val="dk1"/>
                </a:solidFill>
                <a:latin typeface="Montserrat"/>
                <a:ea typeface="Montserrat"/>
                <a:cs typeface="Montserrat"/>
                <a:sym typeface="Montserrat"/>
              </a:rPr>
              <a:t>absolute, fixed, sticky o relative</a:t>
            </a:r>
            <a:r>
              <a:rPr b="0" i="0" lang="es-AR" sz="1400" u="none" cap="none" strike="noStrike">
                <a:solidFill>
                  <a:schemeClr val="dk1"/>
                </a:solidFill>
                <a:latin typeface="Montserrat"/>
                <a:ea typeface="Montserrat"/>
                <a:cs typeface="Montserrat"/>
                <a:sym typeface="Montserrat"/>
              </a:rPr>
              <a:t>), podemos emplear una serie de propiedades para modificar la posición de un elemento. Estas propiedades son las siguientes:</a:t>
            </a:r>
            <a:endParaRPr b="0" i="0" sz="1400" u="none" cap="none" strike="noStrike">
              <a:solidFill>
                <a:schemeClr val="dk1"/>
              </a:solidFill>
              <a:latin typeface="Montserrat"/>
              <a:ea typeface="Montserrat"/>
              <a:cs typeface="Montserrat"/>
              <a:sym typeface="Montserrat"/>
            </a:endParaRPr>
          </a:p>
        </p:txBody>
      </p:sp>
      <p:sp>
        <p:nvSpPr>
          <p:cNvPr id="415" name="Google Shape;415;p39"/>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Posicionamiento</a:t>
            </a:r>
            <a:endParaRPr b="0" i="0" sz="2500" u="none" cap="none" strike="noStrike">
              <a:solidFill>
                <a:schemeClr val="accent1"/>
              </a:solidFill>
              <a:latin typeface="Montserrat ExtraBold"/>
              <a:ea typeface="Montserrat ExtraBold"/>
              <a:cs typeface="Montserrat ExtraBold"/>
              <a:sym typeface="Montserrat ExtraBold"/>
            </a:endParaRPr>
          </a:p>
        </p:txBody>
      </p:sp>
      <p:pic>
        <p:nvPicPr>
          <p:cNvPr id="416" name="Google Shape;416;p39"/>
          <p:cNvPicPr preferRelativeResize="0"/>
          <p:nvPr/>
        </p:nvPicPr>
        <p:blipFill rotWithShape="1">
          <a:blip r:embed="rId3">
            <a:alphaModFix/>
          </a:blip>
          <a:srcRect b="0" l="0" r="0" t="0"/>
          <a:stretch/>
        </p:blipFill>
        <p:spPr>
          <a:xfrm>
            <a:off x="1158387" y="1512277"/>
            <a:ext cx="7115176" cy="2287322"/>
          </a:xfrm>
          <a:prstGeom prst="rect">
            <a:avLst/>
          </a:prstGeom>
          <a:noFill/>
          <a:ln>
            <a:noFill/>
          </a:ln>
        </p:spPr>
      </p:pic>
      <p:sp>
        <p:nvSpPr>
          <p:cNvPr id="417" name="Google Shape;417;p39"/>
          <p:cNvSpPr txBox="1"/>
          <p:nvPr/>
        </p:nvSpPr>
        <p:spPr>
          <a:xfrm>
            <a:off x="312766" y="3799599"/>
            <a:ext cx="8400411" cy="780192"/>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propiedades </a:t>
            </a:r>
            <a:r>
              <a:rPr b="1" i="0" lang="es-AR" sz="1400" u="none" cap="none" strike="noStrike">
                <a:solidFill>
                  <a:schemeClr val="dk1"/>
                </a:solidFill>
                <a:latin typeface="Montserrat"/>
                <a:ea typeface="Montserrat"/>
                <a:cs typeface="Montserrat"/>
                <a:sym typeface="Montserrat"/>
              </a:rPr>
              <a:t>top</a:t>
            </a:r>
            <a:r>
              <a:rPr b="0" i="0" lang="es-AR" sz="1400" u="none" cap="none" strike="noStrike">
                <a:solidFill>
                  <a:schemeClr val="dk1"/>
                </a:solidFill>
                <a:latin typeface="Montserrat"/>
                <a:ea typeface="Montserrat"/>
                <a:cs typeface="Montserrat"/>
                <a:sym typeface="Montserrat"/>
              </a:rPr>
              <a:t>, </a:t>
            </a:r>
            <a:r>
              <a:rPr b="1" i="0" lang="es-AR" sz="1400" u="none" cap="none" strike="noStrike">
                <a:solidFill>
                  <a:schemeClr val="dk1"/>
                </a:solidFill>
                <a:latin typeface="Montserrat"/>
                <a:ea typeface="Montserrat"/>
                <a:cs typeface="Montserrat"/>
                <a:sym typeface="Montserrat"/>
              </a:rPr>
              <a:t>bottom</a:t>
            </a:r>
            <a:r>
              <a:rPr b="0" i="0" lang="es-AR" sz="1400" u="none" cap="none" strike="noStrike">
                <a:solidFill>
                  <a:schemeClr val="dk1"/>
                </a:solidFill>
                <a:latin typeface="Montserrat"/>
                <a:ea typeface="Montserrat"/>
                <a:cs typeface="Montserrat"/>
                <a:sym typeface="Montserrat"/>
              </a:rPr>
              <a:t>, </a:t>
            </a:r>
            <a:r>
              <a:rPr b="1" i="0" lang="es-AR" sz="1400" u="none" cap="none" strike="noStrike">
                <a:solidFill>
                  <a:schemeClr val="dk1"/>
                </a:solidFill>
                <a:latin typeface="Montserrat"/>
                <a:ea typeface="Montserrat"/>
                <a:cs typeface="Montserrat"/>
                <a:sym typeface="Montserrat"/>
              </a:rPr>
              <a:t>left</a:t>
            </a:r>
            <a:r>
              <a:rPr b="0" i="0" lang="es-AR" sz="1400" u="none" cap="none" strike="noStrike">
                <a:solidFill>
                  <a:schemeClr val="dk1"/>
                </a:solidFill>
                <a:latin typeface="Montserrat"/>
                <a:ea typeface="Montserrat"/>
                <a:cs typeface="Montserrat"/>
                <a:sym typeface="Montserrat"/>
              </a:rPr>
              <a:t> y </a:t>
            </a:r>
            <a:r>
              <a:rPr b="1" i="0" lang="es-AR" sz="1400" u="none" cap="none" strike="noStrike">
                <a:solidFill>
                  <a:schemeClr val="dk1"/>
                </a:solidFill>
                <a:latin typeface="Montserrat"/>
                <a:ea typeface="Montserrat"/>
                <a:cs typeface="Montserrat"/>
                <a:sym typeface="Montserrat"/>
              </a:rPr>
              <a:t>right</a:t>
            </a:r>
            <a:r>
              <a:rPr b="0" i="0" lang="es-AR" sz="1400" u="none" cap="none" strike="noStrike">
                <a:solidFill>
                  <a:schemeClr val="dk1"/>
                </a:solidFill>
                <a:latin typeface="Montserrat"/>
                <a:ea typeface="Montserrat"/>
                <a:cs typeface="Montserrat"/>
                <a:sym typeface="Montserrat"/>
              </a:rPr>
              <a:t> sirven para mover un elemento desde la orientación que su propio nombre indica hasta su extremo contrario. Esto es, si utilizamos </a:t>
            </a:r>
            <a:r>
              <a:rPr b="1" i="0" lang="es-AR" sz="1400" u="none" cap="none" strike="noStrike">
                <a:solidFill>
                  <a:schemeClr val="dk1"/>
                </a:solidFill>
                <a:latin typeface="Montserrat"/>
                <a:ea typeface="Montserrat"/>
                <a:cs typeface="Montserrat"/>
                <a:sym typeface="Montserrat"/>
              </a:rPr>
              <a:t>left </a:t>
            </a:r>
            <a:r>
              <a:rPr b="0" i="0" lang="es-AR" sz="1400" u="none" cap="none" strike="noStrike">
                <a:solidFill>
                  <a:schemeClr val="dk1"/>
                </a:solidFill>
                <a:latin typeface="Montserrat"/>
                <a:ea typeface="Montserrat"/>
                <a:cs typeface="Montserrat"/>
                <a:sym typeface="Montserrat"/>
              </a:rPr>
              <a:t>e indicamos </a:t>
            </a:r>
            <a:r>
              <a:rPr b="1" i="0" lang="es-AR" sz="1400" u="none" cap="none" strike="noStrike">
                <a:solidFill>
                  <a:schemeClr val="dk1"/>
                </a:solidFill>
                <a:latin typeface="Montserrat"/>
                <a:ea typeface="Montserrat"/>
                <a:cs typeface="Montserrat"/>
                <a:sym typeface="Montserrat"/>
              </a:rPr>
              <a:t>20px</a:t>
            </a:r>
            <a:r>
              <a:rPr b="0" i="0" lang="es-AR" sz="1400" u="none" cap="none" strike="noStrike">
                <a:solidFill>
                  <a:schemeClr val="dk1"/>
                </a:solidFill>
                <a:latin typeface="Montserrat"/>
                <a:ea typeface="Montserrat"/>
                <a:cs typeface="Montserrat"/>
                <a:sym typeface="Montserrat"/>
              </a:rPr>
              <a:t>, estaremos indicando mover </a:t>
            </a:r>
            <a:r>
              <a:rPr b="1" i="0" lang="es-AR" sz="1400" u="none" cap="none" strike="noStrike">
                <a:solidFill>
                  <a:schemeClr val="dk1"/>
                </a:solidFill>
                <a:latin typeface="Montserrat"/>
                <a:ea typeface="Montserrat"/>
                <a:cs typeface="Montserrat"/>
                <a:sym typeface="Montserrat"/>
              </a:rPr>
              <a:t>desde la izquierda</a:t>
            </a:r>
            <a:r>
              <a:rPr b="0" i="0" lang="es-AR" sz="1400" u="none" cap="none" strike="noStrike">
                <a:solidFill>
                  <a:schemeClr val="dk1"/>
                </a:solidFill>
                <a:latin typeface="Montserrat"/>
                <a:ea typeface="Montserrat"/>
                <a:cs typeface="Montserrat"/>
                <a:sym typeface="Montserrat"/>
              </a:rPr>
              <a:t> 20 píxeles hacia la </a:t>
            </a:r>
            <a:r>
              <a:rPr b="1" i="0" lang="es-AR" sz="1400" u="none" cap="none" strike="noStrike">
                <a:solidFill>
                  <a:schemeClr val="dk1"/>
                </a:solidFill>
                <a:latin typeface="Montserrat"/>
                <a:ea typeface="Montserrat"/>
                <a:cs typeface="Montserrat"/>
                <a:sym typeface="Montserrat"/>
              </a:rPr>
              <a:t>derecha</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0"/>
          <p:cNvSpPr txBox="1"/>
          <p:nvPr/>
        </p:nvSpPr>
        <p:spPr>
          <a:xfrm>
            <a:off x="312766" y="732084"/>
            <a:ext cx="8400411" cy="138686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Si utilizamos la palabra clave </a:t>
            </a:r>
            <a:r>
              <a:rPr b="1" i="0" lang="es-AR" sz="1400" u="none" cap="none" strike="noStrike">
                <a:solidFill>
                  <a:schemeClr val="dk1"/>
                </a:solidFill>
                <a:latin typeface="Montserrat"/>
                <a:ea typeface="Montserrat"/>
                <a:cs typeface="Montserrat"/>
                <a:sym typeface="Montserrat"/>
              </a:rPr>
              <a:t>relative</a:t>
            </a:r>
            <a:r>
              <a:rPr b="0" i="0" lang="es-AR" sz="1400" u="none" cap="none" strike="noStrike">
                <a:solidFill>
                  <a:schemeClr val="dk1"/>
                </a:solidFill>
                <a:latin typeface="Montserrat"/>
                <a:ea typeface="Montserrat"/>
                <a:cs typeface="Montserrat"/>
                <a:sym typeface="Montserrat"/>
              </a:rPr>
              <a:t> activaremos el modo de </a:t>
            </a:r>
            <a:r>
              <a:rPr b="0" i="1" lang="es-AR" sz="1400" u="none" cap="none" strike="noStrike">
                <a:solidFill>
                  <a:schemeClr val="dk1"/>
                </a:solidFill>
                <a:latin typeface="Montserrat"/>
                <a:ea typeface="Montserrat"/>
                <a:cs typeface="Montserrat"/>
                <a:sym typeface="Montserrat"/>
              </a:rPr>
              <a:t>posicionamiento relativo</a:t>
            </a:r>
            <a:r>
              <a:rPr b="0" i="0" lang="es-AR" sz="1400" u="none" cap="none" strike="noStrike">
                <a:solidFill>
                  <a:schemeClr val="dk1"/>
                </a:solidFill>
                <a:latin typeface="Montserrat"/>
                <a:ea typeface="Montserrat"/>
                <a:cs typeface="Montserrat"/>
                <a:sym typeface="Montserrat"/>
              </a:rPr>
              <a:t>, que es el más sencillo de todos. En este modo, los elementos se colocan exactamente igual que en el posicionamiento estático (permanecen en la misma posición), pero dependiendo del valor de las propiedades </a:t>
            </a:r>
            <a:r>
              <a:rPr b="1" i="0" lang="es-AR" sz="1400" u="none" cap="none" strike="noStrike">
                <a:solidFill>
                  <a:schemeClr val="dk1"/>
                </a:solidFill>
                <a:latin typeface="Montserrat"/>
                <a:ea typeface="Montserrat"/>
                <a:cs typeface="Montserrat"/>
                <a:sym typeface="Montserrat"/>
              </a:rPr>
              <a:t>top</a:t>
            </a:r>
            <a:r>
              <a:rPr b="0" i="0" lang="es-AR" sz="1400" u="none" cap="none" strike="noStrike">
                <a:solidFill>
                  <a:schemeClr val="dk1"/>
                </a:solidFill>
                <a:latin typeface="Montserrat"/>
                <a:ea typeface="Montserrat"/>
                <a:cs typeface="Montserrat"/>
                <a:sym typeface="Montserrat"/>
              </a:rPr>
              <a:t>, </a:t>
            </a:r>
            <a:r>
              <a:rPr b="1" i="0" lang="es-AR" sz="1400" u="none" cap="none" strike="noStrike">
                <a:solidFill>
                  <a:schemeClr val="dk1"/>
                </a:solidFill>
                <a:latin typeface="Montserrat"/>
                <a:ea typeface="Montserrat"/>
                <a:cs typeface="Montserrat"/>
                <a:sym typeface="Montserrat"/>
              </a:rPr>
              <a:t>bottom</a:t>
            </a:r>
            <a:r>
              <a:rPr b="0" i="0" lang="es-AR" sz="1400" u="none" cap="none" strike="noStrike">
                <a:solidFill>
                  <a:schemeClr val="dk1"/>
                </a:solidFill>
                <a:latin typeface="Montserrat"/>
                <a:ea typeface="Montserrat"/>
                <a:cs typeface="Montserrat"/>
                <a:sym typeface="Montserrat"/>
              </a:rPr>
              <a:t>, </a:t>
            </a:r>
            <a:r>
              <a:rPr b="1" i="0" lang="es-AR" sz="1400" u="none" cap="none" strike="noStrike">
                <a:solidFill>
                  <a:schemeClr val="dk1"/>
                </a:solidFill>
                <a:latin typeface="Montserrat"/>
                <a:ea typeface="Montserrat"/>
                <a:cs typeface="Montserrat"/>
                <a:sym typeface="Montserrat"/>
              </a:rPr>
              <a:t>left</a:t>
            </a:r>
            <a:r>
              <a:rPr b="0" i="0" lang="es-AR" sz="1400" u="none" cap="none" strike="noStrike">
                <a:solidFill>
                  <a:schemeClr val="dk1"/>
                </a:solidFill>
                <a:latin typeface="Montserrat"/>
                <a:ea typeface="Montserrat"/>
                <a:cs typeface="Montserrat"/>
                <a:sym typeface="Montserrat"/>
              </a:rPr>
              <a:t> o </a:t>
            </a:r>
            <a:r>
              <a:rPr b="1" i="0" lang="es-AR" sz="1400" u="none" cap="none" strike="noStrike">
                <a:solidFill>
                  <a:schemeClr val="dk1"/>
                </a:solidFill>
                <a:latin typeface="Montserrat"/>
                <a:ea typeface="Montserrat"/>
                <a:cs typeface="Montserrat"/>
                <a:sym typeface="Montserrat"/>
              </a:rPr>
              <a:t>right</a:t>
            </a:r>
            <a:r>
              <a:rPr b="0" i="0" lang="es-AR" sz="1400" u="none" cap="none" strike="noStrike">
                <a:solidFill>
                  <a:schemeClr val="dk1"/>
                </a:solidFill>
                <a:latin typeface="Montserrat"/>
                <a:ea typeface="Montserrat"/>
                <a:cs typeface="Montserrat"/>
                <a:sym typeface="Montserrat"/>
              </a:rPr>
              <a:t> variaremos ligeramente la posición del elemento.</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
        <p:nvSpPr>
          <p:cNvPr id="423" name="Google Shape;423;p40"/>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Posicionamiento relativo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24" name="Google Shape;424;p40"/>
          <p:cNvSpPr txBox="1"/>
          <p:nvPr/>
        </p:nvSpPr>
        <p:spPr>
          <a:xfrm>
            <a:off x="517216" y="1909252"/>
            <a:ext cx="8195961" cy="780192"/>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200"/>
              <a:buFont typeface="Montserrat"/>
              <a:buNone/>
            </a:pPr>
            <a:r>
              <a:rPr b="1" i="1" lang="es-AR" sz="1200" u="none" cap="none" strike="noStrike">
                <a:solidFill>
                  <a:srgbClr val="9D66F9"/>
                </a:solidFill>
                <a:latin typeface="Montserrat"/>
                <a:ea typeface="Montserrat"/>
                <a:cs typeface="Montserrat"/>
                <a:sym typeface="Montserrat"/>
              </a:rPr>
              <a:t>Ejemplo</a:t>
            </a:r>
            <a:r>
              <a:rPr b="0" i="1" lang="es-AR" sz="1200" u="none" cap="none" strike="noStrike">
                <a:solidFill>
                  <a:srgbClr val="9D66F9"/>
                </a:solidFill>
                <a:latin typeface="Montserrat"/>
                <a:ea typeface="Montserrat"/>
                <a:cs typeface="Montserrat"/>
                <a:sym typeface="Montserrat"/>
              </a:rPr>
              <a:t>: Si establecemos </a:t>
            </a:r>
            <a:r>
              <a:rPr b="1" i="1" lang="es-AR" sz="1200" u="none" cap="none" strike="noStrike">
                <a:solidFill>
                  <a:srgbClr val="9D66F9"/>
                </a:solidFill>
                <a:latin typeface="Montserrat"/>
                <a:ea typeface="Montserrat"/>
                <a:cs typeface="Montserrat"/>
                <a:sym typeface="Montserrat"/>
              </a:rPr>
              <a:t>left:40px</a:t>
            </a:r>
            <a:r>
              <a:rPr b="0" i="1" lang="es-AR" sz="1200" u="none" cap="none" strike="noStrike">
                <a:solidFill>
                  <a:srgbClr val="9D66F9"/>
                </a:solidFill>
                <a:latin typeface="Montserrat"/>
                <a:ea typeface="Montserrat"/>
                <a:cs typeface="Montserrat"/>
                <a:sym typeface="Montserrat"/>
              </a:rPr>
              <a:t>, el elemento se colocará 40 píxeles a la derecha </a:t>
            </a:r>
            <a:r>
              <a:rPr b="1" i="1" lang="es-AR" sz="1200" u="none" cap="none" strike="noStrike">
                <a:solidFill>
                  <a:srgbClr val="9D66F9"/>
                </a:solidFill>
                <a:latin typeface="Montserrat"/>
                <a:ea typeface="Montserrat"/>
                <a:cs typeface="Montserrat"/>
                <a:sym typeface="Montserrat"/>
              </a:rPr>
              <a:t>desde la izquierda</a:t>
            </a:r>
            <a:r>
              <a:rPr b="0" i="1" lang="es-AR" sz="1200" u="none" cap="none" strike="noStrike">
                <a:solidFill>
                  <a:srgbClr val="9D66F9"/>
                </a:solidFill>
                <a:latin typeface="Montserrat"/>
                <a:ea typeface="Montserrat"/>
                <a:cs typeface="Montserrat"/>
                <a:sym typeface="Montserrat"/>
              </a:rPr>
              <a:t> donde estaba colocado en principio, mientras que si especificamos right:40px, el elemento se colocará 40 píxeles a la izquierda </a:t>
            </a:r>
            <a:r>
              <a:rPr b="1" i="1" lang="es-AR" sz="1200" u="none" cap="none" strike="noStrike">
                <a:solidFill>
                  <a:srgbClr val="9D66F9"/>
                </a:solidFill>
                <a:latin typeface="Montserrat"/>
                <a:ea typeface="Montserrat"/>
                <a:cs typeface="Montserrat"/>
                <a:sym typeface="Montserrat"/>
              </a:rPr>
              <a:t>desde la derecha</a:t>
            </a:r>
            <a:r>
              <a:rPr b="0" i="1" lang="es-AR" sz="1200" u="none" cap="none" strike="noStrike">
                <a:solidFill>
                  <a:srgbClr val="9D66F9"/>
                </a:solidFill>
                <a:latin typeface="Montserrat"/>
                <a:ea typeface="Montserrat"/>
                <a:cs typeface="Montserrat"/>
                <a:sym typeface="Montserrat"/>
              </a:rPr>
              <a:t> donde estaba colocado en principio.</a:t>
            </a:r>
            <a:endParaRPr b="0" i="1" sz="1200" u="none" cap="none" strike="noStrike">
              <a:solidFill>
                <a:srgbClr val="9D66F9"/>
              </a:solidFill>
              <a:latin typeface="Montserrat"/>
              <a:ea typeface="Montserrat"/>
              <a:cs typeface="Montserrat"/>
              <a:sym typeface="Montserrat"/>
            </a:endParaRPr>
          </a:p>
        </p:txBody>
      </p:sp>
      <p:sp>
        <p:nvSpPr>
          <p:cNvPr id="425" name="Google Shape;425;p40"/>
          <p:cNvSpPr txBox="1"/>
          <p:nvPr/>
        </p:nvSpPr>
        <p:spPr>
          <a:xfrm>
            <a:off x="517216" y="2689444"/>
            <a:ext cx="8195961" cy="387864"/>
          </a:xfrm>
          <a:prstGeom prst="rect">
            <a:avLst/>
          </a:prstGeom>
          <a:noFill/>
          <a:ln>
            <a:noFill/>
          </a:ln>
        </p:spPr>
        <p:txBody>
          <a:bodyPr anchorCtr="0" anchor="t" bIns="91425" lIns="91425" spcFirstLastPara="1" rIns="91425" wrap="square" tIns="91425">
            <a:noAutofit/>
          </a:bodyPr>
          <a:lstStyle/>
          <a:p>
            <a:pPr indent="0" lvl="0" marL="114300" marR="0" rtl="0" algn="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ejemplo_ posicionamiento-relativo.html</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1"/>
          <p:cNvSpPr txBox="1"/>
          <p:nvPr/>
        </p:nvSpPr>
        <p:spPr>
          <a:xfrm>
            <a:off x="312766" y="732084"/>
            <a:ext cx="8400411" cy="1017585"/>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Si utilizamos la palabra clave </a:t>
            </a:r>
            <a:r>
              <a:rPr b="1" i="0" lang="es-AR" sz="1400" u="none" cap="none" strike="noStrike">
                <a:solidFill>
                  <a:schemeClr val="dk1"/>
                </a:solidFill>
                <a:latin typeface="Montserrat"/>
                <a:ea typeface="Montserrat"/>
                <a:cs typeface="Montserrat"/>
                <a:sym typeface="Montserrat"/>
              </a:rPr>
              <a:t>absolute</a:t>
            </a:r>
            <a:r>
              <a:rPr b="0" i="0" lang="es-AR" sz="1400" u="none" cap="none" strike="noStrike">
                <a:solidFill>
                  <a:schemeClr val="dk1"/>
                </a:solidFill>
                <a:latin typeface="Montserrat"/>
                <a:ea typeface="Montserrat"/>
                <a:cs typeface="Montserrat"/>
                <a:sym typeface="Montserrat"/>
              </a:rPr>
              <a:t> estamos indicando que el elemento pasará a utilizar </a:t>
            </a:r>
            <a:r>
              <a:rPr b="0" i="1" lang="es-AR" sz="1400" u="none" cap="none" strike="noStrike">
                <a:solidFill>
                  <a:schemeClr val="dk1"/>
                </a:solidFill>
                <a:latin typeface="Montserrat"/>
                <a:ea typeface="Montserrat"/>
                <a:cs typeface="Montserrat"/>
                <a:sym typeface="Montserrat"/>
              </a:rPr>
              <a:t>posicionamiento absoluto</a:t>
            </a:r>
            <a:r>
              <a:rPr b="0" i="0" lang="es-AR" sz="1400" u="none" cap="none" strike="noStrike">
                <a:solidFill>
                  <a:schemeClr val="dk1"/>
                </a:solidFill>
                <a:latin typeface="Montserrat"/>
                <a:ea typeface="Montserrat"/>
                <a:cs typeface="Montserrat"/>
                <a:sym typeface="Montserrat"/>
              </a:rPr>
              <a:t>, que no es más que utilizar el documento completo como referencia. Esto no es exactamente el funcionamiento de este modo de posicionamiento, pero nos servirá como primer punto de partida para entenderlo.</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
        <p:nvSpPr>
          <p:cNvPr id="431" name="Google Shape;431;p41"/>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Posicionamiento absoluto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32" name="Google Shape;432;p41"/>
          <p:cNvSpPr txBox="1"/>
          <p:nvPr/>
        </p:nvSpPr>
        <p:spPr>
          <a:xfrm>
            <a:off x="517216" y="1749669"/>
            <a:ext cx="8195961" cy="780192"/>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200"/>
              <a:buFont typeface="Montserrat"/>
              <a:buNone/>
            </a:pPr>
            <a:r>
              <a:rPr b="1" i="1" lang="es-AR" sz="1200" u="none" cap="none" strike="noStrike">
                <a:solidFill>
                  <a:srgbClr val="9D66F9"/>
                </a:solidFill>
                <a:latin typeface="Montserrat"/>
                <a:ea typeface="Montserrat"/>
                <a:cs typeface="Montserrat"/>
                <a:sym typeface="Montserrat"/>
              </a:rPr>
              <a:t>Ejemplo</a:t>
            </a:r>
            <a:r>
              <a:rPr b="0" i="1" lang="es-AR" sz="1200" u="none" cap="none" strike="noStrike">
                <a:solidFill>
                  <a:srgbClr val="9D66F9"/>
                </a:solidFill>
                <a:latin typeface="Montserrat"/>
                <a:ea typeface="Montserrat"/>
                <a:cs typeface="Montserrat"/>
                <a:sym typeface="Montserrat"/>
              </a:rPr>
              <a:t>: Si establecemos </a:t>
            </a:r>
            <a:r>
              <a:rPr b="1" i="1" lang="es-AR" sz="1200" u="none" cap="none" strike="noStrike">
                <a:solidFill>
                  <a:srgbClr val="9D66F9"/>
                </a:solidFill>
                <a:latin typeface="Montserrat"/>
                <a:ea typeface="Montserrat"/>
                <a:cs typeface="Montserrat"/>
                <a:sym typeface="Montserrat"/>
              </a:rPr>
              <a:t>left:40px</a:t>
            </a:r>
            <a:r>
              <a:rPr b="0" i="1" lang="es-AR" sz="1200" u="none" cap="none" strike="noStrike">
                <a:solidFill>
                  <a:srgbClr val="9D66F9"/>
                </a:solidFill>
                <a:latin typeface="Montserrat"/>
                <a:ea typeface="Montserrat"/>
                <a:cs typeface="Montserrat"/>
                <a:sym typeface="Montserrat"/>
              </a:rPr>
              <a:t>, el elemento se colocará 40 píxeles a la derecha del extremo izquierdo de la página. Sin embargo, si indicamos </a:t>
            </a:r>
            <a:r>
              <a:rPr b="1" i="1" lang="es-AR" sz="1200" u="none" cap="none" strike="noStrike">
                <a:solidFill>
                  <a:srgbClr val="9D66F9"/>
                </a:solidFill>
                <a:latin typeface="Montserrat"/>
                <a:ea typeface="Montserrat"/>
                <a:cs typeface="Montserrat"/>
                <a:sym typeface="Montserrat"/>
              </a:rPr>
              <a:t>right:40px</a:t>
            </a:r>
            <a:r>
              <a:rPr b="0" i="1" lang="es-AR" sz="1200" u="none" cap="none" strike="noStrike">
                <a:solidFill>
                  <a:srgbClr val="9D66F9"/>
                </a:solidFill>
                <a:latin typeface="Montserrat"/>
                <a:ea typeface="Montserrat"/>
                <a:cs typeface="Montserrat"/>
                <a:sym typeface="Montserrat"/>
              </a:rPr>
              <a:t>, el elemento se colocará 40 píxeles a la izquierda del extremo derecho de la página.</a:t>
            </a:r>
            <a:endParaRPr b="0" i="1" sz="1200" u="none" cap="none" strike="noStrike">
              <a:solidFill>
                <a:srgbClr val="9D66F9"/>
              </a:solidFill>
              <a:latin typeface="Montserrat"/>
              <a:ea typeface="Montserrat"/>
              <a:cs typeface="Montserrat"/>
              <a:sym typeface="Montserrat"/>
            </a:endParaRPr>
          </a:p>
        </p:txBody>
      </p:sp>
      <p:sp>
        <p:nvSpPr>
          <p:cNvPr id="433" name="Google Shape;433;p41"/>
          <p:cNvSpPr txBox="1"/>
          <p:nvPr/>
        </p:nvSpPr>
        <p:spPr>
          <a:xfrm>
            <a:off x="312766" y="2397200"/>
            <a:ext cx="8400411" cy="1497792"/>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Realmente, este tipo de posicionamiento coloca los elementos </a:t>
            </a:r>
            <a:r>
              <a:rPr b="1" i="0" lang="es-AR" sz="1400" u="none" cap="none" strike="noStrike">
                <a:solidFill>
                  <a:schemeClr val="dk1"/>
                </a:solidFill>
                <a:latin typeface="Montserrat"/>
                <a:ea typeface="Montserrat"/>
                <a:cs typeface="Montserrat"/>
                <a:sym typeface="Montserrat"/>
              </a:rPr>
              <a:t>utilizando como punto de origen el primer contenedor con posicionamiento diferente a estático</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Por ejemplo, si el contenedor padre tiene posicionamiento estático, pasamos a mirar el posicionamiento del padre del contenedor padre, y así sucesivamente hasta encontrar un contenedor con posicionamiento no estático o llegar a la etiqueta </a:t>
            </a:r>
            <a:r>
              <a:rPr b="1" i="0" lang="es-AR" sz="1400" u="none" cap="none" strike="noStrike">
                <a:solidFill>
                  <a:schemeClr val="dk1"/>
                </a:solidFill>
                <a:latin typeface="Montserrat"/>
                <a:ea typeface="Montserrat"/>
                <a:cs typeface="Montserrat"/>
                <a:sym typeface="Montserrat"/>
              </a:rPr>
              <a:t>&lt;body&gt;</a:t>
            </a:r>
            <a:r>
              <a:rPr b="0" i="0" lang="es-AR" sz="1400" u="none" cap="none" strike="noStrike">
                <a:solidFill>
                  <a:schemeClr val="dk1"/>
                </a:solidFill>
                <a:latin typeface="Montserrat"/>
                <a:ea typeface="Montserrat"/>
                <a:cs typeface="Montserrat"/>
                <a:sym typeface="Montserrat"/>
              </a:rPr>
              <a:t>, en el caso que se comportaría como el ejemplo anterior.</a:t>
            </a:r>
            <a:endParaRPr b="0" i="0" sz="14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600"/>
              </a:spcBef>
              <a:spcAft>
                <a:spcPts val="0"/>
              </a:spcAft>
              <a:buClr>
                <a:schemeClr val="dk1"/>
              </a:buClr>
              <a:buSzPts val="1400"/>
              <a:buFont typeface="Montserrat"/>
              <a:buNone/>
            </a:pPr>
            <a:r>
              <a:t/>
            </a:r>
            <a:endParaRPr b="1" i="0" sz="1400" u="none" cap="none" strike="noStrike">
              <a:solidFill>
                <a:schemeClr val="dk1"/>
              </a:solidFill>
              <a:latin typeface="Montserrat"/>
              <a:ea typeface="Montserrat"/>
              <a:cs typeface="Montserrat"/>
              <a:sym typeface="Montserrat"/>
            </a:endParaRPr>
          </a:p>
          <a:p>
            <a:pPr indent="0" lvl="0" marL="114300"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nvSpPr>
        <p:spPr>
          <a:xfrm>
            <a:off x="379441" y="550926"/>
            <a:ext cx="8152000" cy="63885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500"/>
              <a:buFont typeface="Montserrat"/>
              <a:buNone/>
            </a:pPr>
            <a:r>
              <a:rPr b="1" i="0" lang="es-AR" sz="1500" u="none" cap="none" strike="noStrike">
                <a:solidFill>
                  <a:schemeClr val="dk1"/>
                </a:solidFill>
                <a:latin typeface="Montserrat"/>
                <a:ea typeface="Montserrat"/>
                <a:cs typeface="Montserrat"/>
                <a:sym typeface="Montserrat"/>
              </a:rPr>
              <a:t>Ejemplo explicado:</a:t>
            </a:r>
            <a:endParaRPr b="1" i="0" sz="15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1. Este es el resultado inicial</a:t>
            </a:r>
            <a:endParaRPr b="0" i="0" sz="1500" u="none" cap="none" strike="noStrike">
              <a:solidFill>
                <a:schemeClr val="dk1"/>
              </a:solidFill>
              <a:latin typeface="Montserrat"/>
              <a:ea typeface="Montserrat"/>
              <a:cs typeface="Montserrat"/>
              <a:sym typeface="Montserrat"/>
            </a:endParaRPr>
          </a:p>
        </p:txBody>
      </p:sp>
      <p:pic>
        <p:nvPicPr>
          <p:cNvPr id="118" name="Google Shape;118;p5"/>
          <p:cNvPicPr preferRelativeResize="0"/>
          <p:nvPr/>
        </p:nvPicPr>
        <p:blipFill rotWithShape="1">
          <a:blip r:embed="rId3">
            <a:alphaModFix/>
          </a:blip>
          <a:srcRect b="36188" l="-11504" r="68606" t="25213"/>
          <a:stretch/>
        </p:blipFill>
        <p:spPr>
          <a:xfrm>
            <a:off x="-1633016" y="1258432"/>
            <a:ext cx="8609104" cy="298764"/>
          </a:xfrm>
          <a:prstGeom prst="rect">
            <a:avLst/>
          </a:prstGeom>
          <a:noFill/>
          <a:ln>
            <a:noFill/>
          </a:ln>
        </p:spPr>
      </p:pic>
      <p:sp>
        <p:nvSpPr>
          <p:cNvPr id="119" name="Google Shape;119;p5"/>
          <p:cNvSpPr txBox="1"/>
          <p:nvPr/>
        </p:nvSpPr>
        <p:spPr>
          <a:xfrm>
            <a:off x="379441" y="1557197"/>
            <a:ext cx="8152000" cy="33497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 si comentamos esta línea:</a:t>
            </a:r>
            <a:endParaRPr b="0" i="0" sz="1500" u="none" cap="none" strike="noStrike">
              <a:solidFill>
                <a:schemeClr val="dk1"/>
              </a:solidFill>
              <a:latin typeface="Montserrat"/>
              <a:ea typeface="Montserrat"/>
              <a:cs typeface="Montserrat"/>
              <a:sym typeface="Montserrat"/>
            </a:endParaRPr>
          </a:p>
        </p:txBody>
      </p:sp>
      <p:sp>
        <p:nvSpPr>
          <p:cNvPr id="120" name="Google Shape;120;p5"/>
          <p:cNvSpPr/>
          <p:nvPr/>
        </p:nvSpPr>
        <p:spPr>
          <a:xfrm>
            <a:off x="2843413" y="1625847"/>
            <a:ext cx="2569934" cy="27186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1785"/>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color:</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C74DED"/>
                </a:solidFill>
                <a:latin typeface="Consolas"/>
                <a:ea typeface="Consolas"/>
                <a:cs typeface="Consolas"/>
                <a:sym typeface="Consolas"/>
              </a:rPr>
              <a:t>!important</a:t>
            </a:r>
            <a:r>
              <a:rPr b="0" i="0" lang="es-AR" sz="1400" u="none" cap="none" strike="noStrike">
                <a:solidFill>
                  <a:srgbClr val="D5CED9"/>
                </a:solidFill>
                <a:latin typeface="Consolas"/>
                <a:ea typeface="Consolas"/>
                <a:cs typeface="Consolas"/>
                <a:sym typeface="Consolas"/>
              </a:rPr>
              <a:t>;</a:t>
            </a:r>
            <a:endParaRPr b="0" i="0" sz="1600" u="none" cap="none" strike="noStrike">
              <a:solidFill>
                <a:srgbClr val="000000"/>
              </a:solidFill>
              <a:latin typeface="Calibri"/>
              <a:ea typeface="Calibri"/>
              <a:cs typeface="Calibri"/>
              <a:sym typeface="Calibri"/>
            </a:endParaRPr>
          </a:p>
        </p:txBody>
      </p:sp>
      <p:sp>
        <p:nvSpPr>
          <p:cNvPr id="121" name="Google Shape;121;p5"/>
          <p:cNvSpPr txBox="1"/>
          <p:nvPr/>
        </p:nvSpPr>
        <p:spPr>
          <a:xfrm>
            <a:off x="379441" y="2005427"/>
            <a:ext cx="8152000" cy="33942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2. Toma el estilo en línea como siguiente nivel de jerarquía:</a:t>
            </a:r>
            <a:endParaRPr b="0" i="0" sz="1500" u="none" cap="none" strike="noStrike">
              <a:solidFill>
                <a:schemeClr val="dk1"/>
              </a:solidFill>
              <a:latin typeface="Montserrat"/>
              <a:ea typeface="Montserrat"/>
              <a:cs typeface="Montserrat"/>
              <a:sym typeface="Montserrat"/>
            </a:endParaRPr>
          </a:p>
        </p:txBody>
      </p:sp>
      <p:pic>
        <p:nvPicPr>
          <p:cNvPr id="122" name="Google Shape;122;p5"/>
          <p:cNvPicPr preferRelativeResize="0"/>
          <p:nvPr/>
        </p:nvPicPr>
        <p:blipFill rotWithShape="1">
          <a:blip r:embed="rId4">
            <a:alphaModFix/>
          </a:blip>
          <a:srcRect b="27688" l="0" r="90623" t="27235"/>
          <a:stretch/>
        </p:blipFill>
        <p:spPr>
          <a:xfrm>
            <a:off x="7242772" y="2330336"/>
            <a:ext cx="1720159" cy="249901"/>
          </a:xfrm>
          <a:prstGeom prst="rect">
            <a:avLst/>
          </a:prstGeom>
          <a:noFill/>
          <a:ln>
            <a:noFill/>
          </a:ln>
        </p:spPr>
      </p:pic>
      <p:sp>
        <p:nvSpPr>
          <p:cNvPr id="123" name="Google Shape;123;p5"/>
          <p:cNvSpPr/>
          <p:nvPr/>
        </p:nvSpPr>
        <p:spPr>
          <a:xfrm>
            <a:off x="873658" y="2316625"/>
            <a:ext cx="6169937" cy="27186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1785"/>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id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"primer-parrafo"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"parrafo"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0000"/>
                </a:solidFill>
                <a:highlight>
                  <a:srgbClr val="FFFF00"/>
                </a:highlight>
                <a:latin typeface="Consolas"/>
                <a:ea typeface="Consolas"/>
                <a:cs typeface="Consolas"/>
                <a:sym typeface="Consolas"/>
              </a:rPr>
              <a:t>style="color:pink"&gt;</a:t>
            </a:r>
            <a:endParaRPr b="0" i="0" sz="1600" u="none" cap="none" strike="noStrike">
              <a:solidFill>
                <a:srgbClr val="000000"/>
              </a:solidFill>
              <a:latin typeface="Calibri"/>
              <a:ea typeface="Calibri"/>
              <a:cs typeface="Calibri"/>
              <a:sym typeface="Calibri"/>
            </a:endParaRPr>
          </a:p>
        </p:txBody>
      </p:sp>
      <p:sp>
        <p:nvSpPr>
          <p:cNvPr id="124" name="Google Shape;124;p5"/>
          <p:cNvSpPr txBox="1"/>
          <p:nvPr/>
        </p:nvSpPr>
        <p:spPr>
          <a:xfrm>
            <a:off x="379441" y="2698849"/>
            <a:ext cx="8152000" cy="33942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3. Si sacamos el estilo en línea tendrá jerarquía el ID (#primer-parrafo):</a:t>
            </a:r>
            <a:endParaRPr b="0" i="0" sz="1500" u="none" cap="none" strike="noStrike">
              <a:solidFill>
                <a:schemeClr val="dk1"/>
              </a:solidFill>
              <a:latin typeface="Montserrat"/>
              <a:ea typeface="Montserrat"/>
              <a:cs typeface="Montserrat"/>
              <a:sym typeface="Montserrat"/>
            </a:endParaRPr>
          </a:p>
        </p:txBody>
      </p:sp>
      <p:sp>
        <p:nvSpPr>
          <p:cNvPr id="125" name="Google Shape;125;p5"/>
          <p:cNvSpPr/>
          <p:nvPr/>
        </p:nvSpPr>
        <p:spPr>
          <a:xfrm>
            <a:off x="873658" y="3038271"/>
            <a:ext cx="4060727" cy="27186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1785"/>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0000"/>
                </a:solidFill>
                <a:highlight>
                  <a:srgbClr val="FFFF00"/>
                </a:highlight>
                <a:latin typeface="Consolas"/>
                <a:ea typeface="Consolas"/>
                <a:cs typeface="Consolas"/>
                <a:sym typeface="Consolas"/>
              </a:rPr>
              <a:t>id="primer-parrafo"</a:t>
            </a:r>
            <a:r>
              <a:rPr b="0" i="0" lang="es-AR" sz="1400" u="none" cap="none" strike="noStrike">
                <a:solidFill>
                  <a:srgbClr val="FF0000"/>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"parrafo"</a:t>
            </a:r>
            <a:r>
              <a:rPr b="0" i="0" lang="es-AR" sz="1400" u="none" cap="none" strike="noStrike">
                <a:solidFill>
                  <a:srgbClr val="D5CED9"/>
                </a:solidFill>
                <a:latin typeface="Consolas"/>
                <a:ea typeface="Consolas"/>
                <a:cs typeface="Consolas"/>
                <a:sym typeface="Consolas"/>
              </a:rPr>
              <a:t>&gt;</a:t>
            </a:r>
            <a:endParaRPr b="0" i="0" sz="1600" u="none" cap="none" strike="noStrike">
              <a:solidFill>
                <a:srgbClr val="000000"/>
              </a:solidFill>
              <a:latin typeface="Calibri"/>
              <a:ea typeface="Calibri"/>
              <a:cs typeface="Calibri"/>
              <a:sym typeface="Calibri"/>
            </a:endParaRPr>
          </a:p>
        </p:txBody>
      </p:sp>
      <p:pic>
        <p:nvPicPr>
          <p:cNvPr id="126" name="Google Shape;126;p5"/>
          <p:cNvPicPr preferRelativeResize="0"/>
          <p:nvPr/>
        </p:nvPicPr>
        <p:blipFill rotWithShape="1">
          <a:blip r:embed="rId5">
            <a:alphaModFix/>
          </a:blip>
          <a:srcRect b="37920" l="-14232" r="87298" t="10368"/>
          <a:stretch/>
        </p:blipFill>
        <p:spPr>
          <a:xfrm>
            <a:off x="2089263" y="3052794"/>
            <a:ext cx="6013588" cy="325838"/>
          </a:xfrm>
          <a:prstGeom prst="rect">
            <a:avLst/>
          </a:prstGeom>
          <a:noFill/>
          <a:ln>
            <a:noFill/>
          </a:ln>
        </p:spPr>
      </p:pic>
      <p:sp>
        <p:nvSpPr>
          <p:cNvPr id="127" name="Google Shape;127;p5"/>
          <p:cNvSpPr txBox="1"/>
          <p:nvPr/>
        </p:nvSpPr>
        <p:spPr>
          <a:xfrm>
            <a:off x="379441" y="3479851"/>
            <a:ext cx="8152000" cy="33942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4. Si le sacamos el estilo de ID pasará a tener jerarquía el estilo de clase:</a:t>
            </a:r>
            <a:endParaRPr b="0" i="0" sz="1500" u="none" cap="none" strike="noStrike">
              <a:solidFill>
                <a:schemeClr val="dk1"/>
              </a:solidFill>
              <a:latin typeface="Montserrat"/>
              <a:ea typeface="Montserrat"/>
              <a:cs typeface="Montserrat"/>
              <a:sym typeface="Montserrat"/>
            </a:endParaRPr>
          </a:p>
        </p:txBody>
      </p:sp>
      <p:pic>
        <p:nvPicPr>
          <p:cNvPr id="128" name="Google Shape;128;p5"/>
          <p:cNvPicPr preferRelativeResize="0"/>
          <p:nvPr/>
        </p:nvPicPr>
        <p:blipFill rotWithShape="1">
          <a:blip r:embed="rId6">
            <a:alphaModFix/>
          </a:blip>
          <a:srcRect b="38955" l="0" r="68817" t="15496"/>
          <a:stretch/>
        </p:blipFill>
        <p:spPr>
          <a:xfrm>
            <a:off x="1409288" y="3753883"/>
            <a:ext cx="6693563" cy="289711"/>
          </a:xfrm>
          <a:prstGeom prst="rect">
            <a:avLst/>
          </a:prstGeom>
          <a:noFill/>
          <a:ln>
            <a:noFill/>
          </a:ln>
        </p:spPr>
      </p:pic>
      <p:sp>
        <p:nvSpPr>
          <p:cNvPr id="129" name="Google Shape;129;p5"/>
          <p:cNvSpPr txBox="1"/>
          <p:nvPr/>
        </p:nvSpPr>
        <p:spPr>
          <a:xfrm>
            <a:off x="379441" y="4158291"/>
            <a:ext cx="8152000" cy="50037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5. Y si finalmente le sacamos el estilo de clase y dejamos sólo el párrafo tendrá jerarquía el estilo de etiqueta:</a:t>
            </a:r>
            <a:endParaRPr b="0" i="0" sz="1500" u="none" cap="none" strike="noStrike">
              <a:solidFill>
                <a:schemeClr val="dk1"/>
              </a:solidFill>
              <a:latin typeface="Montserrat"/>
              <a:ea typeface="Montserrat"/>
              <a:cs typeface="Montserrat"/>
              <a:sym typeface="Montserrat"/>
            </a:endParaRPr>
          </a:p>
        </p:txBody>
      </p:sp>
      <p:pic>
        <p:nvPicPr>
          <p:cNvPr id="130" name="Google Shape;130;p5"/>
          <p:cNvPicPr preferRelativeResize="0"/>
          <p:nvPr/>
        </p:nvPicPr>
        <p:blipFill rotWithShape="1">
          <a:blip r:embed="rId7">
            <a:alphaModFix/>
          </a:blip>
          <a:srcRect b="20896" l="0" r="72665" t="15551"/>
          <a:stretch/>
        </p:blipFill>
        <p:spPr>
          <a:xfrm>
            <a:off x="1263288" y="4601915"/>
            <a:ext cx="6384305" cy="3333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2"/>
          <p:cNvSpPr txBox="1"/>
          <p:nvPr/>
        </p:nvSpPr>
        <p:spPr>
          <a:xfrm>
            <a:off x="312766" y="732084"/>
            <a:ext cx="8400411" cy="1017585"/>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a:t>
            </a:r>
            <a:r>
              <a:rPr b="1" i="0" lang="es-AR" sz="1400" u="none" cap="none" strike="noStrike">
                <a:solidFill>
                  <a:schemeClr val="dk1"/>
                </a:solidFill>
                <a:latin typeface="Montserrat"/>
                <a:ea typeface="Montserrat"/>
                <a:cs typeface="Montserrat"/>
                <a:sym typeface="Montserrat"/>
              </a:rPr>
              <a:t>posicionamiento fijo</a:t>
            </a:r>
            <a:r>
              <a:rPr b="0" i="0" lang="es-AR" sz="1400" u="none" cap="none" strike="noStrike">
                <a:solidFill>
                  <a:schemeClr val="dk1"/>
                </a:solidFill>
                <a:latin typeface="Montserrat"/>
                <a:ea typeface="Montserrat"/>
                <a:cs typeface="Montserrat"/>
                <a:sym typeface="Montserrat"/>
              </a:rPr>
              <a:t> es hermano del </a:t>
            </a:r>
            <a:r>
              <a:rPr b="1" i="0" lang="es-AR" sz="1400" u="none" cap="none" strike="noStrike">
                <a:solidFill>
                  <a:schemeClr val="dk1"/>
                </a:solidFill>
                <a:latin typeface="Montserrat"/>
                <a:ea typeface="Montserrat"/>
                <a:cs typeface="Montserrat"/>
                <a:sym typeface="Montserrat"/>
              </a:rPr>
              <a:t>posicionamiento absoluto</a:t>
            </a:r>
            <a:r>
              <a:rPr b="0" i="0" lang="es-AR" sz="1400" u="none" cap="none" strike="noStrike">
                <a:solidFill>
                  <a:schemeClr val="dk1"/>
                </a:solidFill>
                <a:latin typeface="Montserrat"/>
                <a:ea typeface="Montserrat"/>
                <a:cs typeface="Montserrat"/>
                <a:sym typeface="Montserrat"/>
              </a:rPr>
              <a:t>. Funciona exactamente igual, salvo que hace que el elemento se muestre en una posición fija </a:t>
            </a:r>
            <a:r>
              <a:rPr b="1" i="0" lang="es-AR" sz="1400" u="none" cap="none" strike="noStrike">
                <a:solidFill>
                  <a:schemeClr val="dk1"/>
                </a:solidFill>
                <a:latin typeface="Montserrat"/>
                <a:ea typeface="Montserrat"/>
                <a:cs typeface="Montserrat"/>
                <a:sym typeface="Montserrat"/>
              </a:rPr>
              <a:t>dependiendo de la región visual del navegador</a:t>
            </a:r>
            <a:r>
              <a:rPr b="0" i="0" lang="es-AR" sz="1400" u="none" cap="none" strike="noStrike">
                <a:solidFill>
                  <a:schemeClr val="dk1"/>
                </a:solidFill>
                <a:latin typeface="Montserrat"/>
                <a:ea typeface="Montserrat"/>
                <a:cs typeface="Montserrat"/>
                <a:sym typeface="Montserrat"/>
              </a:rPr>
              <a:t>. Es decir, aunque el usuario haga </a:t>
            </a:r>
            <a:r>
              <a:rPr b="0" i="1" lang="es-AR" sz="1400" u="none" cap="none" strike="noStrike">
                <a:solidFill>
                  <a:schemeClr val="dk1"/>
                </a:solidFill>
                <a:latin typeface="Montserrat"/>
                <a:ea typeface="Montserrat"/>
                <a:cs typeface="Montserrat"/>
                <a:sym typeface="Montserrat"/>
              </a:rPr>
              <a:t>scroll</a:t>
            </a:r>
            <a:r>
              <a:rPr b="0" i="0" lang="es-AR" sz="1400" u="none" cap="none" strike="noStrike">
                <a:solidFill>
                  <a:schemeClr val="dk1"/>
                </a:solidFill>
                <a:latin typeface="Montserrat"/>
                <a:ea typeface="Montserrat"/>
                <a:cs typeface="Montserrat"/>
                <a:sym typeface="Montserrat"/>
              </a:rPr>
              <a:t> y se desplace hacia abajo en la página web, el elemento seguirá en el mismo sitio posicionado.</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
        <p:nvSpPr>
          <p:cNvPr id="439" name="Google Shape;439;p42"/>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Posicionamiento fijo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40" name="Google Shape;440;p42"/>
          <p:cNvSpPr txBox="1"/>
          <p:nvPr/>
        </p:nvSpPr>
        <p:spPr>
          <a:xfrm>
            <a:off x="517216" y="1863967"/>
            <a:ext cx="8195961" cy="536331"/>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200"/>
              <a:buFont typeface="Montserrat"/>
              <a:buNone/>
            </a:pPr>
            <a:r>
              <a:rPr b="1" i="1" lang="es-AR" sz="1200" u="none" cap="none" strike="noStrike">
                <a:solidFill>
                  <a:srgbClr val="9D66F9"/>
                </a:solidFill>
                <a:latin typeface="Montserrat"/>
                <a:ea typeface="Montserrat"/>
                <a:cs typeface="Montserrat"/>
                <a:sym typeface="Montserrat"/>
              </a:rPr>
              <a:t>Ejemplo</a:t>
            </a:r>
            <a:r>
              <a:rPr b="0" i="1" lang="es-AR" sz="1200" u="none" cap="none" strike="noStrike">
                <a:solidFill>
                  <a:srgbClr val="9D66F9"/>
                </a:solidFill>
                <a:latin typeface="Montserrat"/>
                <a:ea typeface="Montserrat"/>
                <a:cs typeface="Montserrat"/>
                <a:sym typeface="Montserrat"/>
              </a:rPr>
              <a:t>: Si establecemos </a:t>
            </a:r>
            <a:r>
              <a:rPr b="1" i="1" lang="es-AR" sz="1200" u="none" cap="none" strike="noStrike">
                <a:solidFill>
                  <a:srgbClr val="9D66F9"/>
                </a:solidFill>
                <a:latin typeface="Montserrat"/>
                <a:ea typeface="Montserrat"/>
                <a:cs typeface="Montserrat"/>
                <a:sym typeface="Montserrat"/>
              </a:rPr>
              <a:t>top:0</a:t>
            </a:r>
            <a:r>
              <a:rPr b="0" i="1" lang="es-AR" sz="1200" u="none" cap="none" strike="noStrike">
                <a:solidFill>
                  <a:srgbClr val="9D66F9"/>
                </a:solidFill>
                <a:latin typeface="Montserrat"/>
                <a:ea typeface="Montserrat"/>
                <a:cs typeface="Montserrat"/>
                <a:sym typeface="Montserrat"/>
              </a:rPr>
              <a:t> y </a:t>
            </a:r>
            <a:r>
              <a:rPr b="1" i="1" lang="es-AR" sz="1200" u="none" cap="none" strike="noStrike">
                <a:solidFill>
                  <a:srgbClr val="9D66F9"/>
                </a:solidFill>
                <a:latin typeface="Montserrat"/>
                <a:ea typeface="Montserrat"/>
                <a:cs typeface="Montserrat"/>
                <a:sym typeface="Montserrat"/>
              </a:rPr>
              <a:t>right:0,</a:t>
            </a:r>
            <a:r>
              <a:rPr b="0" i="1" lang="es-AR" sz="1200" u="none" cap="none" strike="noStrike">
                <a:solidFill>
                  <a:srgbClr val="9D66F9"/>
                </a:solidFill>
                <a:latin typeface="Montserrat"/>
                <a:ea typeface="Montserrat"/>
                <a:cs typeface="Montserrat"/>
                <a:sym typeface="Montserrat"/>
              </a:rPr>
              <a:t> el elemento se colocará justo en la esquina superior derecha y se mantendrá ahí aunque hagamos scroll hacia abajo en la página.</a:t>
            </a:r>
            <a:endParaRPr b="0" i="1" sz="1200" u="none" cap="none" strike="noStrike">
              <a:solidFill>
                <a:srgbClr val="9D66F9"/>
              </a:solidFill>
              <a:latin typeface="Montserrat"/>
              <a:ea typeface="Montserrat"/>
              <a:cs typeface="Montserrat"/>
              <a:sym typeface="Montserrat"/>
            </a:endParaRPr>
          </a:p>
        </p:txBody>
      </p:sp>
      <p:sp>
        <p:nvSpPr>
          <p:cNvPr id="441" name="Google Shape;441;p42"/>
          <p:cNvSpPr txBox="1"/>
          <p:nvPr/>
        </p:nvSpPr>
        <p:spPr>
          <a:xfrm>
            <a:off x="312766" y="2794054"/>
            <a:ext cx="8400411" cy="1017585"/>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a:t>
            </a:r>
            <a:r>
              <a:rPr b="1" i="0" lang="es-AR" sz="1400" u="none" cap="none" strike="noStrike">
                <a:solidFill>
                  <a:schemeClr val="dk1"/>
                </a:solidFill>
                <a:latin typeface="Montserrat"/>
                <a:ea typeface="Montserrat"/>
                <a:cs typeface="Montserrat"/>
                <a:sym typeface="Montserrat"/>
              </a:rPr>
              <a:t>posicionamiento sticky</a:t>
            </a:r>
            <a:r>
              <a:rPr b="0" i="0" lang="es-AR" sz="1400" u="none" cap="none" strike="noStrike">
                <a:solidFill>
                  <a:schemeClr val="dk1"/>
                </a:solidFill>
                <a:latin typeface="Montserrat"/>
                <a:ea typeface="Montserrat"/>
                <a:cs typeface="Montserrat"/>
                <a:sym typeface="Montserrat"/>
              </a:rPr>
              <a:t> se suele utilizar cuando queremos que un elemento se posicione en un lugar específico de forma fija (</a:t>
            </a:r>
            <a:r>
              <a:rPr b="0" i="1" lang="es-AR" sz="1400" u="none" cap="none" strike="noStrike">
                <a:solidFill>
                  <a:schemeClr val="dk1"/>
                </a:solidFill>
                <a:latin typeface="Montserrat"/>
                <a:ea typeface="Montserrat"/>
                <a:cs typeface="Montserrat"/>
                <a:sym typeface="Montserrat"/>
              </a:rPr>
              <a:t>«sticky», pegajoso</a:t>
            </a:r>
            <a:r>
              <a:rPr b="0" i="0" lang="es-AR" sz="1400" u="none" cap="none" strike="noStrike">
                <a:solidFill>
                  <a:schemeClr val="dk1"/>
                </a:solidFill>
                <a:latin typeface="Montserrat"/>
                <a:ea typeface="Montserrat"/>
                <a:cs typeface="Montserrat"/>
                <a:sym typeface="Montserrat"/>
              </a:rPr>
              <a:t>), como por ejemplo, cuando al hacer </a:t>
            </a:r>
            <a:r>
              <a:rPr b="0" i="1" lang="es-AR" sz="1400" u="none" cap="none" strike="noStrike">
                <a:solidFill>
                  <a:schemeClr val="dk1"/>
                </a:solidFill>
                <a:latin typeface="Montserrat"/>
                <a:ea typeface="Montserrat"/>
                <a:cs typeface="Montserrat"/>
                <a:sym typeface="Montserrat"/>
              </a:rPr>
              <a:t>scroll</a:t>
            </a:r>
            <a:r>
              <a:rPr b="0" i="0" lang="es-AR" sz="1400" u="none" cap="none" strike="noStrike">
                <a:solidFill>
                  <a:schemeClr val="dk1"/>
                </a:solidFill>
                <a:latin typeface="Montserrat"/>
                <a:ea typeface="Montserrat"/>
                <a:cs typeface="Montserrat"/>
                <a:sym typeface="Montserrat"/>
              </a:rPr>
              <a:t> llegamos a un elemento y queremos que ese elemento se quede fijo en la parte superior mientras continuamos haciendo scroll. No es como el fijo ya que no queda en una posición fija, sino que flota respecto del fondo y se queda adherido a la parte superior.</a:t>
            </a:r>
            <a:endParaRPr b="0" i="0" sz="1400" u="none" cap="none" strike="noStrike">
              <a:solidFill>
                <a:srgbClr val="000000"/>
              </a:solidFill>
              <a:latin typeface="Arial"/>
              <a:ea typeface="Arial"/>
              <a:cs typeface="Arial"/>
              <a:sym typeface="Arial"/>
            </a:endParaRPr>
          </a:p>
        </p:txBody>
      </p:sp>
      <p:sp>
        <p:nvSpPr>
          <p:cNvPr id="442" name="Google Shape;442;p42"/>
          <p:cNvSpPr txBox="1"/>
          <p:nvPr/>
        </p:nvSpPr>
        <p:spPr>
          <a:xfrm>
            <a:off x="243961" y="2391506"/>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Posicionamiento sticky</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43" name="Google Shape;443;p42"/>
          <p:cNvSpPr/>
          <p:nvPr/>
        </p:nvSpPr>
        <p:spPr>
          <a:xfrm>
            <a:off x="313895" y="4258838"/>
            <a:ext cx="8602601" cy="600164"/>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Material extra:</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rgbClr val="000000"/>
              </a:buClr>
              <a:buSzPts val="1400"/>
              <a:buFont typeface="Arial"/>
              <a:buNone/>
            </a:pPr>
            <a:r>
              <a:rPr b="0" i="0" lang="es-AR" sz="1400" u="sng" cap="none" strike="noStrike">
                <a:solidFill>
                  <a:schemeClr val="hlink"/>
                </a:solidFill>
                <a:latin typeface="Montserrat"/>
                <a:ea typeface="Montserrat"/>
                <a:cs typeface="Montserrat"/>
                <a:sym typeface="Montserrat"/>
                <a:hlinkClick r:id="rId3"/>
              </a:rPr>
              <a:t>Propiedad position CSS</a:t>
            </a:r>
            <a:r>
              <a:rPr b="0" i="0" lang="es-AR" sz="1400" u="none" cap="none" strike="noStrike">
                <a:solidFill>
                  <a:schemeClr val="hlink"/>
                </a:solidFill>
                <a:latin typeface="Montserrat"/>
                <a:ea typeface="Montserrat"/>
                <a:cs typeface="Montserrat"/>
                <a:sym typeface="Montserrat"/>
              </a:rPr>
              <a:t>      </a:t>
            </a:r>
            <a:r>
              <a:rPr b="0" i="0" lang="es-AR" sz="1400" u="sng" cap="none" strike="noStrike">
                <a:solidFill>
                  <a:schemeClr val="hlink"/>
                </a:solidFill>
                <a:latin typeface="Montserrat"/>
                <a:ea typeface="Montserrat"/>
                <a:cs typeface="Montserrat"/>
                <a:sym typeface="Montserrat"/>
                <a:hlinkClick r:id="rId4"/>
              </a:rPr>
              <a:t>HTML Layout</a:t>
            </a:r>
            <a:r>
              <a:rPr b="0" i="0" lang="es-AR" sz="1400" u="none" cap="none" strike="noStrike">
                <a:solidFill>
                  <a:schemeClr val="hlink"/>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Video extra con un ejemplo de posicionamiento</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3"/>
          <p:cNvSpPr txBox="1"/>
          <p:nvPr/>
        </p:nvSpPr>
        <p:spPr>
          <a:xfrm>
            <a:off x="312766" y="732085"/>
            <a:ext cx="8400411" cy="780192"/>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 propiedad </a:t>
            </a:r>
            <a:r>
              <a:rPr b="1" i="0" lang="es-AR" sz="1400" u="none" cap="none" strike="noStrike">
                <a:solidFill>
                  <a:schemeClr val="dk1"/>
                </a:solidFill>
                <a:latin typeface="Montserrat"/>
                <a:ea typeface="Montserrat"/>
                <a:cs typeface="Montserrat"/>
                <a:sym typeface="Montserrat"/>
              </a:rPr>
              <a:t>z-index</a:t>
            </a:r>
            <a:r>
              <a:rPr b="0" i="0" lang="es-AR" sz="1400" u="none" cap="none" strike="noStrike">
                <a:solidFill>
                  <a:schemeClr val="dk1"/>
                </a:solidFill>
                <a:latin typeface="Montserrat"/>
                <a:ea typeface="Montserrat"/>
                <a:cs typeface="Montserrat"/>
                <a:sym typeface="Montserrat"/>
              </a:rPr>
              <a:t> establece el nivel de profundidad en el que está un elemento sobre los demás. De esta forma, podemos hacer que un elemento se coloque encima o debajo de otro, superponiéndose o quedando “apilados”. Los elementos con mayor valor z-index van a cubrir a aquellos con menor valor, para lo cual hay que indicar un número que representará el nivel de profundidad del elemento. Los elementos un número más alto estarán por encima de otros con un número más bajo, que permanecerán ocultos detrás de los primeros.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z-index: auto | number | initial | inherit;</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chemeClr val="dk1"/>
              </a:buClr>
              <a:buSzPts val="1400"/>
              <a:buFont typeface="Montserrat"/>
              <a:buNone/>
            </a:pPr>
            <a:br>
              <a:rPr b="0" i="0" lang="es-AR" sz="1400" u="none" cap="none" strike="noStrike">
                <a:solidFill>
                  <a:schemeClr val="dk1"/>
                </a:solidFill>
                <a:latin typeface="Montserrat"/>
                <a:ea typeface="Montserrat"/>
                <a:cs typeface="Montserrat"/>
                <a:sym typeface="Montserrat"/>
              </a:rPr>
            </a:br>
            <a:endParaRPr b="0" i="0" sz="1400" u="none" cap="none" strike="noStrike">
              <a:solidFill>
                <a:schemeClr val="dk1"/>
              </a:solidFill>
              <a:latin typeface="Montserrat"/>
              <a:ea typeface="Montserrat"/>
              <a:cs typeface="Montserrat"/>
              <a:sym typeface="Montserrat"/>
            </a:endParaRPr>
          </a:p>
        </p:txBody>
      </p:sp>
      <p:sp>
        <p:nvSpPr>
          <p:cNvPr id="449" name="Google Shape;449;p43"/>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Profundidad (z-index)</a:t>
            </a:r>
            <a:endParaRPr b="0" i="0" sz="2500" u="none" cap="none" strike="noStrike">
              <a:solidFill>
                <a:schemeClr val="accent1"/>
              </a:solidFill>
              <a:latin typeface="Montserrat ExtraBold"/>
              <a:ea typeface="Montserrat ExtraBold"/>
              <a:cs typeface="Montserrat ExtraBold"/>
              <a:sym typeface="Montserrat ExtraBold"/>
            </a:endParaRPr>
          </a:p>
        </p:txBody>
      </p:sp>
      <p:pic>
        <p:nvPicPr>
          <p:cNvPr descr="z-index CSS" id="450" name="Google Shape;450;p43"/>
          <p:cNvPicPr preferRelativeResize="0"/>
          <p:nvPr/>
        </p:nvPicPr>
        <p:blipFill rotWithShape="1">
          <a:blip r:embed="rId3">
            <a:alphaModFix/>
          </a:blip>
          <a:srcRect b="0" l="0" r="0" t="0"/>
          <a:stretch/>
        </p:blipFill>
        <p:spPr>
          <a:xfrm>
            <a:off x="639152" y="2725983"/>
            <a:ext cx="2060087" cy="1689882"/>
          </a:xfrm>
          <a:prstGeom prst="rect">
            <a:avLst/>
          </a:prstGeom>
          <a:noFill/>
          <a:ln>
            <a:noFill/>
          </a:ln>
        </p:spPr>
      </p:pic>
      <p:sp>
        <p:nvSpPr>
          <p:cNvPr id="451" name="Google Shape;451;p43"/>
          <p:cNvSpPr/>
          <p:nvPr/>
        </p:nvSpPr>
        <p:spPr>
          <a:xfrm>
            <a:off x="2628901" y="2677305"/>
            <a:ext cx="6013938" cy="893619"/>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Los niveles z-index, así como las propiedades top, left, bottom y right no funcionan con elementos que estén utilizando posicionamiento estático. Deben tener un tipo de posicionamiento diferente a estático.</a:t>
            </a:r>
            <a:endParaRPr b="0" i="0" sz="1400" u="none" cap="none" strike="noStrike">
              <a:solidFill>
                <a:srgbClr val="000000"/>
              </a:solidFill>
              <a:latin typeface="Arial"/>
              <a:ea typeface="Arial"/>
              <a:cs typeface="Arial"/>
              <a:sym typeface="Arial"/>
            </a:endParaRPr>
          </a:p>
        </p:txBody>
      </p:sp>
      <p:sp>
        <p:nvSpPr>
          <p:cNvPr id="452" name="Google Shape;452;p43"/>
          <p:cNvSpPr/>
          <p:nvPr/>
        </p:nvSpPr>
        <p:spPr>
          <a:xfrm>
            <a:off x="5055576" y="3526389"/>
            <a:ext cx="3657601" cy="276999"/>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ejemplos z-index.html y z-index2.html</a:t>
            </a:r>
            <a:endParaRPr b="0" i="1" sz="1200" u="none" cap="none" strike="noStrike">
              <a:solidFill>
                <a:srgbClr val="9D66F9"/>
              </a:solidFill>
              <a:latin typeface="Montserrat"/>
              <a:ea typeface="Montserrat"/>
              <a:cs typeface="Montserrat"/>
              <a:sym typeface="Montserrat"/>
            </a:endParaRPr>
          </a:p>
        </p:txBody>
      </p:sp>
      <p:sp>
        <p:nvSpPr>
          <p:cNvPr id="453" name="Google Shape;453;p43"/>
          <p:cNvSpPr/>
          <p:nvPr/>
        </p:nvSpPr>
        <p:spPr>
          <a:xfrm>
            <a:off x="4118844" y="4009197"/>
            <a:ext cx="45239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chemeClr val="hlink"/>
                </a:solidFill>
                <a:latin typeface="Arial"/>
                <a:ea typeface="Arial"/>
                <a:cs typeface="Arial"/>
                <a:sym typeface="Arial"/>
                <a:hlinkClick r:id="rId4"/>
              </a:rPr>
              <a:t>https://www.w3schools.com/cssref/pr_pos_z-index.asp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4"/>
          <p:cNvSpPr txBox="1"/>
          <p:nvPr/>
        </p:nvSpPr>
        <p:spPr>
          <a:xfrm>
            <a:off x="613592" y="875860"/>
            <a:ext cx="4248554" cy="1928886"/>
          </a:xfrm>
          <a:prstGeom prst="rect">
            <a:avLst/>
          </a:prstGeom>
          <a:noFill/>
          <a:ln>
            <a:noFill/>
          </a:ln>
        </p:spPr>
        <p:txBody>
          <a:bodyPr anchorCtr="0" anchor="t" bIns="34275" lIns="68550" spcFirstLastPara="1" rIns="68550" wrap="square" tIns="34275">
            <a:normAutofit lnSpcReduction="10000"/>
          </a:bodyPr>
          <a:lstStyle/>
          <a:p>
            <a:pPr indent="-342900" lvl="0" marL="342900" marR="0" rtl="0" algn="l">
              <a:lnSpc>
                <a:spcPct val="90000"/>
              </a:lnSpc>
              <a:spcBef>
                <a:spcPts val="750"/>
              </a:spcBef>
              <a:spcAft>
                <a:spcPts val="0"/>
              </a:spcAft>
              <a:buClr>
                <a:schemeClr val="dk1"/>
              </a:buClr>
              <a:buSzPts val="1800"/>
              <a:buFont typeface="Arial"/>
              <a:buChar char="•"/>
            </a:pPr>
            <a:r>
              <a:rPr b="0" i="0" lang="es-AR" sz="1400" u="sng" cap="none" strike="noStrike">
                <a:solidFill>
                  <a:schemeClr val="hlink"/>
                </a:solidFill>
                <a:latin typeface="Montserrat"/>
                <a:ea typeface="Montserrat"/>
                <a:cs typeface="Montserrat"/>
                <a:sym typeface="Montserrat"/>
                <a:hlinkClick r:id="rId3"/>
              </a:rPr>
              <a:t>https://flukeout.github.io</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a:p>
            <a:pPr indent="-342900" lvl="0" marL="342900" marR="0" rtl="0" algn="l">
              <a:lnSpc>
                <a:spcPct val="90000"/>
              </a:lnSpc>
              <a:spcBef>
                <a:spcPts val="750"/>
              </a:spcBef>
              <a:spcAft>
                <a:spcPts val="0"/>
              </a:spcAft>
              <a:buClr>
                <a:schemeClr val="dk1"/>
              </a:buClr>
              <a:buSzPts val="1800"/>
              <a:buFont typeface="Arial"/>
              <a:buChar char="•"/>
            </a:pPr>
            <a:r>
              <a:rPr b="0" i="0" lang="es-AR" sz="1400" u="sng" cap="none" strike="noStrike">
                <a:solidFill>
                  <a:schemeClr val="hlink"/>
                </a:solidFill>
                <a:latin typeface="Montserrat"/>
                <a:ea typeface="Montserrat"/>
                <a:cs typeface="Montserrat"/>
                <a:sym typeface="Montserrat"/>
                <a:hlinkClick r:id="rId4"/>
              </a:rPr>
              <a:t>http://cssgridgarden.com</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a:p>
            <a:pPr indent="-342900" lvl="0" marL="342900" marR="0" rtl="0" algn="l">
              <a:lnSpc>
                <a:spcPct val="90000"/>
              </a:lnSpc>
              <a:spcBef>
                <a:spcPts val="750"/>
              </a:spcBef>
              <a:spcAft>
                <a:spcPts val="0"/>
              </a:spcAft>
              <a:buClr>
                <a:schemeClr val="dk1"/>
              </a:buClr>
              <a:buSzPts val="1800"/>
              <a:buFont typeface="Arial"/>
              <a:buChar char="•"/>
            </a:pPr>
            <a:r>
              <a:rPr b="0" i="0" lang="es-AR" sz="1400" u="sng" cap="none" strike="noStrike">
                <a:solidFill>
                  <a:schemeClr val="hlink"/>
                </a:solidFill>
                <a:latin typeface="Montserrat"/>
                <a:ea typeface="Montserrat"/>
                <a:cs typeface="Montserrat"/>
                <a:sym typeface="Montserrat"/>
                <a:hlinkClick r:id="rId5"/>
              </a:rPr>
              <a:t>http://www.flexboxdefense.com</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a:p>
            <a:pPr indent="-342900" lvl="0" marL="342900" marR="0" rtl="0" algn="l">
              <a:lnSpc>
                <a:spcPct val="90000"/>
              </a:lnSpc>
              <a:spcBef>
                <a:spcPts val="750"/>
              </a:spcBef>
              <a:spcAft>
                <a:spcPts val="0"/>
              </a:spcAft>
              <a:buClr>
                <a:schemeClr val="dk1"/>
              </a:buClr>
              <a:buSzPts val="1800"/>
              <a:buFont typeface="Arial"/>
              <a:buChar char="•"/>
            </a:pPr>
            <a:r>
              <a:rPr b="0" i="0" lang="es-AR" sz="1400" u="sng" cap="none" strike="noStrike">
                <a:solidFill>
                  <a:schemeClr val="hlink"/>
                </a:solidFill>
                <a:latin typeface="Montserrat"/>
                <a:ea typeface="Montserrat"/>
                <a:cs typeface="Montserrat"/>
                <a:sym typeface="Montserrat"/>
                <a:hlinkClick r:id="rId6"/>
              </a:rPr>
              <a:t>https://flexboxfroggy.com</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a:p>
            <a:pPr indent="-342900" lvl="0" marL="342900" marR="0" rtl="0" algn="l">
              <a:lnSpc>
                <a:spcPct val="90000"/>
              </a:lnSpc>
              <a:spcBef>
                <a:spcPts val="750"/>
              </a:spcBef>
              <a:spcAft>
                <a:spcPts val="0"/>
              </a:spcAft>
              <a:buClr>
                <a:schemeClr val="dk1"/>
              </a:buClr>
              <a:buSzPts val="1800"/>
              <a:buFont typeface="Arial"/>
              <a:buChar char="•"/>
            </a:pPr>
            <a:r>
              <a:rPr b="0" i="0" lang="es-AR" sz="1400" u="sng" cap="none" strike="noStrike">
                <a:solidFill>
                  <a:schemeClr val="hlink"/>
                </a:solidFill>
                <a:latin typeface="Montserrat"/>
                <a:ea typeface="Montserrat"/>
                <a:cs typeface="Montserrat"/>
                <a:sym typeface="Montserrat"/>
                <a:hlinkClick r:id="rId7"/>
              </a:rPr>
              <a:t>https://mastery.games/flexboxzombies</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a:p>
            <a:pPr indent="-342900" lvl="0" marL="342900" marR="0" rtl="0" algn="l">
              <a:lnSpc>
                <a:spcPct val="90000"/>
              </a:lnSpc>
              <a:spcBef>
                <a:spcPts val="750"/>
              </a:spcBef>
              <a:spcAft>
                <a:spcPts val="0"/>
              </a:spcAft>
              <a:buClr>
                <a:schemeClr val="dk1"/>
              </a:buClr>
              <a:buSzPts val="1800"/>
              <a:buFont typeface="Arial"/>
              <a:buChar char="•"/>
            </a:pPr>
            <a:r>
              <a:rPr b="0" i="0" lang="es-AR" sz="1400" u="sng" cap="none" strike="noStrike">
                <a:solidFill>
                  <a:schemeClr val="hlink"/>
                </a:solidFill>
                <a:latin typeface="Montserrat"/>
                <a:ea typeface="Montserrat"/>
                <a:cs typeface="Montserrat"/>
                <a:sym typeface="Montserrat"/>
                <a:hlinkClick r:id="rId8"/>
              </a:rPr>
              <a:t>https://cssbattle.dev</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p:txBody>
      </p:sp>
      <p:sp>
        <p:nvSpPr>
          <p:cNvPr id="460" name="Google Shape;460;p44"/>
          <p:cNvSpPr txBox="1"/>
          <p:nvPr/>
        </p:nvSpPr>
        <p:spPr>
          <a:xfrm>
            <a:off x="243961" y="303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Juegos para aprender CSS</a:t>
            </a:r>
            <a:endParaRPr b="0" i="0" sz="2500" u="none" cap="none" strike="noStrik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Selectores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36" name="Google Shape;136;p6"/>
          <p:cNvSpPr txBox="1"/>
          <p:nvPr/>
        </p:nvSpPr>
        <p:spPr>
          <a:xfrm>
            <a:off x="312766" y="969476"/>
            <a:ext cx="8587276" cy="650875"/>
          </a:xfrm>
          <a:prstGeom prst="rect">
            <a:avLst/>
          </a:prstGeom>
          <a:noFill/>
          <a:ln>
            <a:noFill/>
          </a:ln>
        </p:spPr>
        <p:txBody>
          <a:bodyPr anchorCtr="0" anchor="t" bIns="91425" lIns="91425" spcFirstLastPara="1" rIns="91425" wrap="square" tIns="91425">
            <a:noAutofit/>
          </a:bodyPr>
          <a:lstStyle/>
          <a:p>
            <a:pPr indent="-285750" lvl="0" marL="400050" marR="0" rtl="0" algn="l">
              <a:lnSpc>
                <a:spcPct val="100000"/>
              </a:lnSpc>
              <a:spcBef>
                <a:spcPts val="0"/>
              </a:spcBef>
              <a:spcAft>
                <a:spcPts val="600"/>
              </a:spcAft>
              <a:buClr>
                <a:schemeClr val="dk1"/>
              </a:buClr>
              <a:buSzPts val="1500"/>
              <a:buFont typeface="Arial"/>
              <a:buChar char="•"/>
            </a:pPr>
            <a:r>
              <a:rPr b="1" i="0" lang="es-AR" sz="1500" u="none" cap="none" strike="noStrike">
                <a:solidFill>
                  <a:schemeClr val="dk1"/>
                </a:solidFill>
                <a:latin typeface="Montserrat"/>
                <a:ea typeface="Montserrat"/>
                <a:cs typeface="Montserrat"/>
                <a:sym typeface="Montserrat"/>
              </a:rPr>
              <a:t>selector descendiente</a:t>
            </a:r>
            <a:r>
              <a:rPr b="0" i="0" lang="es-AR" sz="1500" u="none" cap="none" strike="noStrike">
                <a:solidFill>
                  <a:schemeClr val="dk1"/>
                </a:solidFill>
                <a:latin typeface="Montserrat"/>
                <a:ea typeface="Montserrat"/>
                <a:cs typeface="Montserrat"/>
                <a:sym typeface="Montserrat"/>
              </a:rPr>
              <a:t>: Se aplican en los elementos que tienen una relación padre-hijo, es decir las etiquetas que están dentro de otras etiquetas. </a:t>
            </a:r>
            <a:endParaRPr b="0" i="0" sz="1400" u="none" cap="none" strike="noStrike">
              <a:solidFill>
                <a:srgbClr val="000000"/>
              </a:solidFill>
              <a:latin typeface="Arial"/>
              <a:ea typeface="Arial"/>
              <a:cs typeface="Arial"/>
              <a:sym typeface="Arial"/>
            </a:endParaRPr>
          </a:p>
        </p:txBody>
      </p:sp>
      <p:sp>
        <p:nvSpPr>
          <p:cNvPr id="137" name="Google Shape;137;p6"/>
          <p:cNvSpPr/>
          <p:nvPr/>
        </p:nvSpPr>
        <p:spPr>
          <a:xfrm>
            <a:off x="571500" y="1728424"/>
            <a:ext cx="8477250" cy="1815882"/>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Lorem ipsum dolor sit amet, consectetur adipisicing elit, sed do eiusmod</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tempor incididunt ut labore et dolore magna aliqua.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Lorem ipsum dolor sit amet, consectetur adipisicing elit, sed do eiusmod</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tempor incididunt ut labore et dolore magna aliqua.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Lorem ipsum dolor sit amet, consectetur adipisicing elit, sed do eiusmod</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tempor incididunt ut labore et dolore magna aliqua.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138" name="Google Shape;138;p6"/>
          <p:cNvSpPr/>
          <p:nvPr/>
        </p:nvSpPr>
        <p:spPr>
          <a:xfrm>
            <a:off x="3156640" y="2462383"/>
            <a:ext cx="3440430" cy="138499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color: </a:t>
            </a:r>
            <a:r>
              <a:rPr b="0" i="0" lang="es-AR" sz="1400" u="none" cap="none" strike="noStrike">
                <a:solidFill>
                  <a:srgbClr val="EE5D43"/>
                </a:solidFill>
                <a:latin typeface="Consolas"/>
                <a:ea typeface="Consolas"/>
                <a:cs typeface="Consolas"/>
                <a:sym typeface="Consolas"/>
              </a:rPr>
              <a:t>green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font-size: </a:t>
            </a:r>
            <a:r>
              <a:rPr b="0" i="0" lang="es-AR" sz="1400" u="none" cap="none" strike="noStrike">
                <a:solidFill>
                  <a:srgbClr val="F39C12"/>
                </a:solidFill>
                <a:latin typeface="Consolas"/>
                <a:ea typeface="Consolas"/>
                <a:cs typeface="Consolas"/>
                <a:sym typeface="Consolas"/>
              </a:rPr>
              <a:t>20px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font-weight: </a:t>
            </a:r>
            <a:r>
              <a:rPr b="0" i="0" lang="es-AR" sz="1400" u="none" cap="none" strike="noStrike">
                <a:solidFill>
                  <a:srgbClr val="EE5D43"/>
                </a:solidFill>
                <a:latin typeface="Consolas"/>
                <a:ea typeface="Consolas"/>
                <a:cs typeface="Consolas"/>
                <a:sym typeface="Consolas"/>
              </a:rPr>
              <a:t>bold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background-color: </a:t>
            </a:r>
            <a:r>
              <a:rPr b="0" i="0" lang="es-AR" sz="1400" u="none" cap="none" strike="noStrike">
                <a:solidFill>
                  <a:srgbClr val="EE5D43"/>
                </a:solidFill>
                <a:latin typeface="Consolas"/>
                <a:ea typeface="Consolas"/>
                <a:cs typeface="Consolas"/>
                <a:sym typeface="Consolas"/>
              </a:rPr>
              <a:t>lightgrey</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39" name="Google Shape;139;p6"/>
          <p:cNvSpPr/>
          <p:nvPr/>
        </p:nvSpPr>
        <p:spPr>
          <a:xfrm>
            <a:off x="422792" y="4033822"/>
            <a:ext cx="862595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AA7AFA"/>
                </a:solidFill>
                <a:latin typeface="Montserrat"/>
                <a:ea typeface="Montserrat"/>
                <a:cs typeface="Montserrat"/>
                <a:sym typeface="Montserrat"/>
              </a:rPr>
              <a:t>En este ejemplo es más fácil agregar un selector descendiente que aplicar una clase a cada elemento &lt;p&gt;</a:t>
            </a:r>
            <a:endParaRPr b="0" i="0" sz="1400" u="none" cap="none" strike="noStrike">
              <a:solidFill>
                <a:srgbClr val="000000"/>
              </a:solidFill>
              <a:latin typeface="Arial"/>
              <a:ea typeface="Arial"/>
              <a:cs typeface="Arial"/>
              <a:sym typeface="Arial"/>
            </a:endParaRPr>
          </a:p>
        </p:txBody>
      </p:sp>
      <p:pic>
        <p:nvPicPr>
          <p:cNvPr id="140" name="Google Shape;140;p6"/>
          <p:cNvPicPr preferRelativeResize="0"/>
          <p:nvPr/>
        </p:nvPicPr>
        <p:blipFill rotWithShape="1">
          <a:blip r:embed="rId3">
            <a:alphaModFix/>
          </a:blip>
          <a:srcRect b="0" l="0" r="0" t="0"/>
          <a:stretch/>
        </p:blipFill>
        <p:spPr>
          <a:xfrm>
            <a:off x="6726437" y="2424227"/>
            <a:ext cx="2173605" cy="1461309"/>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41" name="Google Shape;141;p6"/>
          <p:cNvSpPr txBox="1"/>
          <p:nvPr/>
        </p:nvSpPr>
        <p:spPr>
          <a:xfrm>
            <a:off x="8256331" y="1724807"/>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42" name="Google Shape;142;p6"/>
          <p:cNvSpPr txBox="1"/>
          <p:nvPr/>
        </p:nvSpPr>
        <p:spPr>
          <a:xfrm>
            <a:off x="5804651" y="2462383"/>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43" name="Google Shape;143;p6"/>
          <p:cNvSpPr txBox="1"/>
          <p:nvPr/>
        </p:nvSpPr>
        <p:spPr>
          <a:xfrm>
            <a:off x="1719767" y="4332593"/>
            <a:ext cx="7180275" cy="329343"/>
          </a:xfrm>
          <a:prstGeom prst="rect">
            <a:avLst/>
          </a:prstGeom>
          <a:noFill/>
          <a:ln>
            <a:noFill/>
          </a:ln>
        </p:spPr>
        <p:txBody>
          <a:bodyPr anchorCtr="0" anchor="t" bIns="91425" lIns="91425" spcFirstLastPara="1" rIns="91425" wrap="square" tIns="91425">
            <a:noAutofit/>
          </a:bodyPr>
          <a:lstStyle/>
          <a:p>
            <a:pPr indent="0" lvl="0" marL="114297" marR="0" rtl="0" algn="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 selector-descendiente.html y selector-descendiente.css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nvSpPr>
        <p:spPr>
          <a:xfrm>
            <a:off x="379441" y="602642"/>
            <a:ext cx="7673332" cy="580679"/>
          </a:xfrm>
          <a:prstGeom prst="rect">
            <a:avLst/>
          </a:prstGeom>
          <a:noFill/>
          <a:ln>
            <a:noFill/>
          </a:ln>
        </p:spPr>
        <p:txBody>
          <a:bodyPr anchorCtr="0" anchor="t" bIns="91425" lIns="91425" spcFirstLastPara="1" rIns="91425" wrap="square" tIns="91425">
            <a:noAutofit/>
          </a:bodyPr>
          <a:lstStyle/>
          <a:p>
            <a:pPr indent="-285743" lvl="0" marL="400040" marR="0" rtl="0" algn="l">
              <a:lnSpc>
                <a:spcPct val="100000"/>
              </a:lnSpc>
              <a:spcBef>
                <a:spcPts val="0"/>
              </a:spcBef>
              <a:spcAft>
                <a:spcPts val="0"/>
              </a:spcAft>
              <a:buClr>
                <a:schemeClr val="dk1"/>
              </a:buClr>
              <a:buSzPts val="1500"/>
              <a:buFont typeface="Arial"/>
              <a:buChar char="•"/>
            </a:pPr>
            <a:r>
              <a:rPr b="1" i="0" lang="es-AR" sz="1500" u="none" cap="none" strike="noStrike">
                <a:solidFill>
                  <a:schemeClr val="dk1"/>
                </a:solidFill>
                <a:latin typeface="Montserrat"/>
                <a:ea typeface="Montserrat"/>
                <a:cs typeface="Montserrat"/>
                <a:sym typeface="Montserrat"/>
              </a:rPr>
              <a:t>selector de hijos: </a:t>
            </a:r>
            <a:r>
              <a:rPr b="0" i="0" lang="es-AR" sz="1500" u="none" cap="none" strike="noStrike">
                <a:solidFill>
                  <a:schemeClr val="dk1"/>
                </a:solidFill>
                <a:latin typeface="Montserrat"/>
                <a:ea typeface="Montserrat"/>
                <a:cs typeface="Montserrat"/>
                <a:sym typeface="Montserrat"/>
              </a:rPr>
              <a:t>Si no queremos seleccionar todos los elementos descendientes pero si a los hijos directos podemos utilizar el símbolo &gt;.</a:t>
            </a:r>
            <a:endParaRPr b="0" i="0" sz="1400" u="none" cap="none" strike="noStrike">
              <a:solidFill>
                <a:srgbClr val="000000"/>
              </a:solidFill>
              <a:latin typeface="Arial"/>
              <a:ea typeface="Arial"/>
              <a:cs typeface="Arial"/>
              <a:sym typeface="Arial"/>
            </a:endParaRPr>
          </a:p>
          <a:p>
            <a:pPr indent="-190493" lvl="0" marL="400040" marR="0" rtl="0" algn="l">
              <a:lnSpc>
                <a:spcPct val="100000"/>
              </a:lnSpc>
              <a:spcBef>
                <a:spcPts val="600"/>
              </a:spcBef>
              <a:spcAft>
                <a:spcPts val="600"/>
              </a:spcAft>
              <a:buClr>
                <a:schemeClr val="dk1"/>
              </a:buClr>
              <a:buSzPts val="1500"/>
              <a:buFont typeface="Arial"/>
              <a:buNone/>
            </a:pPr>
            <a:r>
              <a:t/>
            </a:r>
            <a:endParaRPr b="0" i="0" sz="1500" u="none" cap="none" strike="noStrike">
              <a:solidFill>
                <a:schemeClr val="dk1"/>
              </a:solidFill>
              <a:latin typeface="Montserrat"/>
              <a:ea typeface="Montserrat"/>
              <a:cs typeface="Montserrat"/>
              <a:sym typeface="Montserrat"/>
            </a:endParaRPr>
          </a:p>
        </p:txBody>
      </p:sp>
      <p:sp>
        <p:nvSpPr>
          <p:cNvPr id="149" name="Google Shape;149;p7"/>
          <p:cNvSpPr/>
          <p:nvPr/>
        </p:nvSpPr>
        <p:spPr>
          <a:xfrm>
            <a:off x="1252254" y="1229686"/>
            <a:ext cx="6403323" cy="203132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D5CED9"/>
                </a:solidFill>
                <a:latin typeface="Consolas"/>
                <a:ea typeface="Consolas"/>
                <a:cs typeface="Consolas"/>
                <a:sym typeface="Consolas"/>
              </a:rPr>
              <a:t>&lt;</a:t>
            </a: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D5CED9"/>
                </a:solidFill>
                <a:latin typeface="Consolas"/>
                <a:ea typeface="Consolas"/>
                <a:cs typeface="Consolas"/>
                <a:sym typeface="Consolas"/>
              </a:rPr>
              <a:t>    Esto es &lt;</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&gt; muy &lt;/</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&gt; importante.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D5CED9"/>
                </a:solidFill>
                <a:latin typeface="Consolas"/>
                <a:ea typeface="Consolas"/>
                <a:cs typeface="Consolas"/>
                <a:sym typeface="Consolas"/>
              </a:rPr>
              <a:t>&lt;/</a:t>
            </a: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D5CED9"/>
                </a:solidFill>
                <a:latin typeface="Consolas"/>
                <a:ea typeface="Consolas"/>
                <a:cs typeface="Consolas"/>
                <a:sym typeface="Consolas"/>
              </a:rPr>
              <a:t>&lt;</a:t>
            </a: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D5CED9"/>
                </a:solidFill>
                <a:latin typeface="Consolas"/>
                <a:ea typeface="Consolas"/>
                <a:cs typeface="Consolas"/>
                <a:sym typeface="Consolas"/>
              </a:rPr>
              <a:t>     Esto es &lt;</a:t>
            </a:r>
            <a:r>
              <a:rPr b="0" i="0" lang="es-AR" sz="1800" u="none" cap="none" strike="noStrike">
                <a:solidFill>
                  <a:srgbClr val="F92672"/>
                </a:solidFill>
                <a:latin typeface="Consolas"/>
                <a:ea typeface="Consolas"/>
                <a:cs typeface="Consolas"/>
                <a:sym typeface="Consolas"/>
              </a:rPr>
              <a:t>i</a:t>
            </a:r>
            <a:r>
              <a:rPr b="0" i="0" lang="es-AR" sz="1800" u="none" cap="none" strike="noStrike">
                <a:solidFill>
                  <a:srgbClr val="D5CED9"/>
                </a:solidFill>
                <a:latin typeface="Consolas"/>
                <a:ea typeface="Consolas"/>
                <a:cs typeface="Consolas"/>
                <a:sym typeface="Consolas"/>
              </a:rPr>
              <a:t>&gt; realmente &lt;</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&gt; muy &lt;/</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&gt; &lt;/</a:t>
            </a:r>
            <a:r>
              <a:rPr b="0" i="0" lang="es-AR" sz="1800" u="none" cap="none" strike="noStrike">
                <a:solidFill>
                  <a:srgbClr val="F92672"/>
                </a:solidFill>
                <a:latin typeface="Consolas"/>
                <a:ea typeface="Consolas"/>
                <a:cs typeface="Consolas"/>
                <a:sym typeface="Consolas"/>
              </a:rPr>
              <a:t>i</a:t>
            </a:r>
            <a:r>
              <a:rPr b="0" i="0" lang="es-AR" sz="1800" u="none" cap="none" strike="noStrike">
                <a:solidFill>
                  <a:srgbClr val="D5CED9"/>
                </a:solidFill>
                <a:latin typeface="Consolas"/>
                <a:ea typeface="Consolas"/>
                <a:cs typeface="Consolas"/>
                <a:sym typeface="Consolas"/>
              </a:rPr>
              <a:t>&gt; importante.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D5CED9"/>
                </a:solidFill>
                <a:latin typeface="Consolas"/>
                <a:ea typeface="Consolas"/>
                <a:cs typeface="Consolas"/>
                <a:sym typeface="Consolas"/>
              </a:rPr>
              <a:t>&lt;/</a:t>
            </a: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150" name="Google Shape;150;p7"/>
          <p:cNvSpPr/>
          <p:nvPr/>
        </p:nvSpPr>
        <p:spPr>
          <a:xfrm>
            <a:off x="1252254" y="3337285"/>
            <a:ext cx="2571487" cy="92333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 </a:t>
            </a:r>
            <a:r>
              <a:rPr b="0" i="0" lang="es-AR" sz="1800" u="none" cap="none" strike="noStrike">
                <a:solidFill>
                  <a:srgbClr val="EE5D43"/>
                </a:solidFill>
                <a:latin typeface="Consolas"/>
                <a:ea typeface="Consolas"/>
                <a:cs typeface="Consolas"/>
                <a:sym typeface="Consolas"/>
              </a:rPr>
              <a:t>&gt;</a:t>
            </a:r>
            <a:r>
              <a:rPr b="0" i="0" lang="es-AR" sz="1800" u="none" cap="none" strike="noStrike">
                <a:solidFill>
                  <a:srgbClr val="D5CED9"/>
                </a:solidFill>
                <a:latin typeface="Consolas"/>
                <a:ea typeface="Consolas"/>
                <a:cs typeface="Consolas"/>
                <a:sym typeface="Consolas"/>
              </a:rPr>
              <a:t> </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D5CED9"/>
                </a:solidFill>
                <a:latin typeface="Consolas"/>
                <a:ea typeface="Consolas"/>
                <a:cs typeface="Consolas"/>
                <a:sym typeface="Consolas"/>
              </a:rPr>
              <a:t>    color: </a:t>
            </a:r>
            <a:r>
              <a:rPr b="0" i="0" lang="es-AR" sz="1800" u="none" cap="none" strike="noStrike">
                <a:solidFill>
                  <a:srgbClr val="EE5D43"/>
                </a:solidFill>
                <a:latin typeface="Consolas"/>
                <a:ea typeface="Consolas"/>
                <a:cs typeface="Consolas"/>
                <a:sym typeface="Consolas"/>
              </a:rPr>
              <a:t>orange</a:t>
            </a:r>
            <a:r>
              <a:rPr b="0" i="0" lang="es-AR" sz="18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51" name="Google Shape;151;p7"/>
          <p:cNvSpPr txBox="1"/>
          <p:nvPr/>
        </p:nvSpPr>
        <p:spPr>
          <a:xfrm>
            <a:off x="6781620" y="1225992"/>
            <a:ext cx="873957" cy="369332"/>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chemeClr val="lt1"/>
                </a:solidFill>
                <a:latin typeface="Montserrat"/>
                <a:ea typeface="Montserrat"/>
                <a:cs typeface="Montserrat"/>
                <a:sym typeface="Montserrat"/>
              </a:rPr>
              <a:t>HTML</a:t>
            </a:r>
            <a:endParaRPr b="0" i="0" sz="1400" u="none" cap="none" strike="noStrike">
              <a:solidFill>
                <a:srgbClr val="000000"/>
              </a:solidFill>
              <a:latin typeface="Arial"/>
              <a:ea typeface="Arial"/>
              <a:cs typeface="Arial"/>
              <a:sym typeface="Arial"/>
            </a:endParaRPr>
          </a:p>
        </p:txBody>
      </p:sp>
      <p:sp>
        <p:nvSpPr>
          <p:cNvPr id="152" name="Google Shape;152;p7"/>
          <p:cNvSpPr txBox="1"/>
          <p:nvPr/>
        </p:nvSpPr>
        <p:spPr>
          <a:xfrm>
            <a:off x="3174204" y="3337285"/>
            <a:ext cx="649537" cy="369332"/>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chemeClr val="lt1"/>
                </a:solidFill>
                <a:latin typeface="Montserrat"/>
                <a:ea typeface="Montserrat"/>
                <a:cs typeface="Montserrat"/>
                <a:sym typeface="Montserrat"/>
              </a:rPr>
              <a:t>CSS</a:t>
            </a:r>
            <a:endParaRPr b="0" i="0" sz="1400" u="none" cap="none" strike="noStrike">
              <a:solidFill>
                <a:srgbClr val="000000"/>
              </a:solidFill>
              <a:latin typeface="Arial"/>
              <a:ea typeface="Arial"/>
              <a:cs typeface="Arial"/>
              <a:sym typeface="Arial"/>
            </a:endParaRPr>
          </a:p>
        </p:txBody>
      </p:sp>
      <p:pic>
        <p:nvPicPr>
          <p:cNvPr id="153" name="Google Shape;153;p7"/>
          <p:cNvPicPr preferRelativeResize="0"/>
          <p:nvPr/>
        </p:nvPicPr>
        <p:blipFill rotWithShape="1">
          <a:blip r:embed="rId3">
            <a:alphaModFix/>
          </a:blip>
          <a:srcRect b="0" l="0" r="0" t="0"/>
          <a:stretch/>
        </p:blipFill>
        <p:spPr>
          <a:xfrm>
            <a:off x="4006769" y="3363662"/>
            <a:ext cx="2486025" cy="74295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54" name="Google Shape;154;p7"/>
          <p:cNvSpPr txBox="1"/>
          <p:nvPr/>
        </p:nvSpPr>
        <p:spPr>
          <a:xfrm>
            <a:off x="3823741" y="4186586"/>
            <a:ext cx="4128866" cy="40802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¿Por qué no aplica la regla al segundo strong?</a:t>
            </a:r>
            <a:endParaRPr b="0" i="0" sz="1400" u="none" cap="none" strike="noStrike">
              <a:solidFill>
                <a:srgbClr val="000000"/>
              </a:solidFill>
              <a:latin typeface="Arial"/>
              <a:ea typeface="Arial"/>
              <a:cs typeface="Arial"/>
              <a:sym typeface="Arial"/>
            </a:endParaRPr>
          </a:p>
        </p:txBody>
      </p:sp>
      <p:sp>
        <p:nvSpPr>
          <p:cNvPr id="155" name="Google Shape;155;p7"/>
          <p:cNvSpPr txBox="1"/>
          <p:nvPr/>
        </p:nvSpPr>
        <p:spPr>
          <a:xfrm>
            <a:off x="524669" y="4209263"/>
            <a:ext cx="5638738" cy="707218"/>
          </a:xfrm>
          <a:prstGeom prst="rect">
            <a:avLst/>
          </a:prstGeom>
          <a:noFill/>
          <a:ln>
            <a:noFill/>
          </a:ln>
        </p:spPr>
        <p:txBody>
          <a:bodyPr anchorCtr="0" anchor="t" bIns="91425" lIns="91425" spcFirstLastPara="1" rIns="91425" wrap="square" tIns="91425">
            <a:noAutofit/>
          </a:bodyPr>
          <a:lstStyle/>
          <a:p>
            <a:pPr indent="-285743" lvl="0" marL="400040" marR="0" rtl="0" algn="l">
              <a:lnSpc>
                <a:spcPct val="100000"/>
              </a:lnSpc>
              <a:spcBef>
                <a:spcPts val="0"/>
              </a:spcBef>
              <a:spcAft>
                <a:spcPts val="0"/>
              </a:spcAft>
              <a:buClr>
                <a:schemeClr val="dk1"/>
              </a:buClr>
              <a:buSzPts val="1500"/>
              <a:buFont typeface="Arial"/>
              <a:buChar char="•"/>
            </a:pPr>
            <a:r>
              <a:rPr b="1" i="0" lang="es-AR" sz="1500" u="none" cap="none" strike="noStrike">
                <a:solidFill>
                  <a:schemeClr val="dk1"/>
                </a:solidFill>
                <a:latin typeface="Montserrat"/>
                <a:ea typeface="Montserrat"/>
                <a:cs typeface="Montserrat"/>
                <a:sym typeface="Montserrat"/>
              </a:rPr>
              <a:t>otros selectores:</a:t>
            </a:r>
            <a:endParaRPr b="0" i="0" sz="1400" u="none" cap="none" strike="noStrike">
              <a:solidFill>
                <a:srgbClr val="000000"/>
              </a:solidFill>
              <a:latin typeface="Arial"/>
              <a:ea typeface="Arial"/>
              <a:cs typeface="Arial"/>
              <a:sym typeface="Arial"/>
            </a:endParaRPr>
          </a:p>
          <a:p>
            <a:pPr indent="0" lvl="1" marL="355591" marR="0" rtl="0" algn="l">
              <a:lnSpc>
                <a:spcPct val="100000"/>
              </a:lnSpc>
              <a:spcBef>
                <a:spcPts val="600"/>
              </a:spcBef>
              <a:spcAft>
                <a:spcPts val="0"/>
              </a:spcAft>
              <a:buClr>
                <a:schemeClr val="dk1"/>
              </a:buClr>
              <a:buSzPts val="1500"/>
              <a:buFont typeface="Montserrat"/>
              <a:buNone/>
            </a:pPr>
            <a:r>
              <a:rPr b="0" i="0" lang="es-AR" sz="15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https://www.w3schools.com/cssref/css_selectors.asp</a:t>
            </a:r>
            <a:endParaRPr b="0" i="0" sz="1500" u="none" cap="none" strike="noStrike">
              <a:solidFill>
                <a:schemeClr val="lt1"/>
              </a:solidFill>
              <a:highlight>
                <a:srgbClr val="000000"/>
              </a:highlight>
              <a:latin typeface="Montserrat"/>
              <a:ea typeface="Montserrat"/>
              <a:cs typeface="Montserrat"/>
              <a:sym typeface="Montserrat"/>
            </a:endParaRPr>
          </a:p>
          <a:p>
            <a:pPr indent="-190493" lvl="0" marL="400040" marR="0" rtl="0" algn="l">
              <a:lnSpc>
                <a:spcPct val="100000"/>
              </a:lnSpc>
              <a:spcBef>
                <a:spcPts val="600"/>
              </a:spcBef>
              <a:spcAft>
                <a:spcPts val="600"/>
              </a:spcAft>
              <a:buClr>
                <a:schemeClr val="dk1"/>
              </a:buClr>
              <a:buSzPts val="1500"/>
              <a:buFont typeface="Arial"/>
              <a:buNone/>
            </a:pPr>
            <a:r>
              <a:t/>
            </a:r>
            <a:endParaRPr b="0" i="0" sz="15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Modelo de caja</a:t>
            </a:r>
            <a:endParaRPr b="0" i="0" sz="2500" u="none" cap="none" strike="noStrike">
              <a:solidFill>
                <a:schemeClr val="accent1"/>
              </a:solidFill>
              <a:latin typeface="Montserrat ExtraBold"/>
              <a:ea typeface="Montserrat ExtraBold"/>
              <a:cs typeface="Montserrat ExtraBold"/>
              <a:sym typeface="Montserrat ExtraBold"/>
            </a:endParaRPr>
          </a:p>
        </p:txBody>
      </p:sp>
      <p:pic>
        <p:nvPicPr>
          <p:cNvPr id="161" name="Google Shape;161;p8"/>
          <p:cNvPicPr preferRelativeResize="0"/>
          <p:nvPr/>
        </p:nvPicPr>
        <p:blipFill rotWithShape="1">
          <a:blip r:embed="rId3">
            <a:alphaModFix/>
          </a:blip>
          <a:srcRect b="0" l="0" r="0" t="0"/>
          <a:stretch/>
        </p:blipFill>
        <p:spPr>
          <a:xfrm>
            <a:off x="1512729" y="1130835"/>
            <a:ext cx="6118544" cy="3641379"/>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Modelo de caja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67" name="Google Shape;167;p9"/>
          <p:cNvSpPr txBox="1"/>
          <p:nvPr/>
        </p:nvSpPr>
        <p:spPr>
          <a:xfrm>
            <a:off x="312766" y="969476"/>
            <a:ext cx="8587276" cy="1040299"/>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500"/>
              <a:buFont typeface="Montserrat"/>
              <a:buNone/>
            </a:pPr>
            <a:r>
              <a:rPr b="0" i="0" lang="es-AR" sz="1500" u="none" cap="none" strike="noStrike">
                <a:solidFill>
                  <a:schemeClr val="dk1"/>
                </a:solidFill>
                <a:latin typeface="Montserrat"/>
                <a:ea typeface="Montserrat"/>
                <a:cs typeface="Montserrat"/>
                <a:sym typeface="Montserrat"/>
              </a:rPr>
              <a:t>La representación básica del </a:t>
            </a:r>
            <a:r>
              <a:rPr b="1" i="0" lang="es-AR" sz="1500" u="none" cap="none" strike="noStrike">
                <a:solidFill>
                  <a:schemeClr val="dk1"/>
                </a:solidFill>
                <a:latin typeface="Montserrat"/>
                <a:ea typeface="Montserrat"/>
                <a:cs typeface="Montserrat"/>
                <a:sym typeface="Montserrat"/>
              </a:rPr>
              <a:t>modelo de cajas</a:t>
            </a:r>
            <a:r>
              <a:rPr b="0" i="0" lang="es-AR" sz="1500" u="none" cap="none" strike="noStrike">
                <a:solidFill>
                  <a:schemeClr val="dk1"/>
                </a:solidFill>
                <a:latin typeface="Montserrat"/>
                <a:ea typeface="Montserrat"/>
                <a:cs typeface="Montserrat"/>
                <a:sym typeface="Montserrat"/>
              </a:rPr>
              <a:t> es la siguiente, donde podemos observar varios conceptos importantes a diferenciar:</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60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El </a:t>
            </a:r>
            <a:r>
              <a:rPr b="1" i="0" lang="es-AR" sz="1400" u="none" cap="none" strike="noStrike">
                <a:solidFill>
                  <a:schemeClr val="dk1"/>
                </a:solidFill>
                <a:latin typeface="Montserrat"/>
                <a:ea typeface="Montserrat"/>
                <a:cs typeface="Montserrat"/>
                <a:sym typeface="Montserrat"/>
              </a:rPr>
              <a:t>borde</a:t>
            </a:r>
            <a:r>
              <a:rPr b="0" i="1" lang="es-AR" sz="1400" u="none" cap="none" strike="noStrike">
                <a:solidFill>
                  <a:schemeClr val="dk1"/>
                </a:solidFill>
                <a:latin typeface="Montserrat"/>
                <a:ea typeface="Montserrat"/>
                <a:cs typeface="Montserrat"/>
                <a:sym typeface="Montserrat"/>
              </a:rPr>
              <a:t> (border</a:t>
            </a:r>
            <a:r>
              <a:rPr b="0" i="0" lang="es-AR" sz="1400" u="none" cap="none" strike="noStrike">
                <a:solidFill>
                  <a:schemeClr val="dk1"/>
                </a:solidFill>
                <a:latin typeface="Montserrat"/>
                <a:ea typeface="Montserrat"/>
                <a:cs typeface="Montserrat"/>
                <a:sym typeface="Montserrat"/>
              </a:rPr>
              <a:t>). En negro, es el límite que separa el interior del exterior del elemento.</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El </a:t>
            </a:r>
            <a:r>
              <a:rPr b="1" i="0" lang="es-AR" sz="1400" u="none" cap="none" strike="noStrike">
                <a:solidFill>
                  <a:schemeClr val="dk1"/>
                </a:solidFill>
                <a:latin typeface="Montserrat"/>
                <a:ea typeface="Montserrat"/>
                <a:cs typeface="Montserrat"/>
                <a:sym typeface="Montserrat"/>
              </a:rPr>
              <a:t>margen</a:t>
            </a:r>
            <a:r>
              <a:rPr b="0" i="0" lang="es-AR" sz="1400" u="none" cap="none" strike="noStrike">
                <a:solidFill>
                  <a:schemeClr val="dk1"/>
                </a:solidFill>
                <a:latin typeface="Montserrat"/>
                <a:ea typeface="Montserrat"/>
                <a:cs typeface="Montserrat"/>
                <a:sym typeface="Montserrat"/>
              </a:rPr>
              <a:t> (</a:t>
            </a:r>
            <a:r>
              <a:rPr b="0" i="1" lang="es-AR" sz="1400" u="none" cap="none" strike="noStrike">
                <a:solidFill>
                  <a:schemeClr val="dk1"/>
                </a:solidFill>
                <a:latin typeface="Montserrat"/>
                <a:ea typeface="Montserrat"/>
                <a:cs typeface="Montserrat"/>
                <a:sym typeface="Montserrat"/>
              </a:rPr>
              <a:t>margin</a:t>
            </a:r>
            <a:r>
              <a:rPr b="0" i="0" lang="es-AR" sz="1400" u="none" cap="none" strike="noStrike">
                <a:solidFill>
                  <a:schemeClr val="dk1"/>
                </a:solidFill>
                <a:latin typeface="Montserrat"/>
                <a:ea typeface="Montserrat"/>
                <a:cs typeface="Montserrat"/>
                <a:sym typeface="Montserrat"/>
              </a:rPr>
              <a:t>). En naranja, es la parte exterior del elemento, por fuera del borde.</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El </a:t>
            </a:r>
            <a:r>
              <a:rPr b="1" i="0" lang="es-AR" sz="1400" u="none" cap="none" strike="noStrike">
                <a:solidFill>
                  <a:schemeClr val="dk1"/>
                </a:solidFill>
                <a:latin typeface="Montserrat"/>
                <a:ea typeface="Montserrat"/>
                <a:cs typeface="Montserrat"/>
                <a:sym typeface="Montserrat"/>
              </a:rPr>
              <a:t>relleno</a:t>
            </a:r>
            <a:r>
              <a:rPr b="0" i="0" lang="es-AR" sz="1400" u="none" cap="none" strike="noStrike">
                <a:solidFill>
                  <a:schemeClr val="dk1"/>
                </a:solidFill>
                <a:latin typeface="Montserrat"/>
                <a:ea typeface="Montserrat"/>
                <a:cs typeface="Montserrat"/>
                <a:sym typeface="Montserrat"/>
              </a:rPr>
              <a:t> (</a:t>
            </a:r>
            <a:r>
              <a:rPr b="0" i="1" lang="es-AR" sz="1400" u="none" cap="none" strike="noStrike">
                <a:solidFill>
                  <a:schemeClr val="dk1"/>
                </a:solidFill>
                <a:latin typeface="Montserrat"/>
                <a:ea typeface="Montserrat"/>
                <a:cs typeface="Montserrat"/>
                <a:sym typeface="Montserrat"/>
              </a:rPr>
              <a:t>padding</a:t>
            </a:r>
            <a:r>
              <a:rPr b="0" i="0" lang="es-AR" sz="1400" u="none" cap="none" strike="noStrike">
                <a:solidFill>
                  <a:schemeClr val="dk1"/>
                </a:solidFill>
                <a:latin typeface="Montserrat"/>
                <a:ea typeface="Montserrat"/>
                <a:cs typeface="Montserrat"/>
                <a:sym typeface="Montserrat"/>
              </a:rPr>
              <a:t>). En verde, es la parte interior del elemento, entre el contenido y el borde.</a:t>
            </a:r>
            <a:endParaRPr b="0" i="0" sz="1400" u="none" cap="none" strike="noStrike">
              <a:solidFill>
                <a:srgbClr val="000000"/>
              </a:solidFill>
              <a:latin typeface="Arial"/>
              <a:ea typeface="Arial"/>
              <a:cs typeface="Arial"/>
              <a:sym typeface="Arial"/>
            </a:endParaRPr>
          </a:p>
          <a:p>
            <a:pPr indent="-285750" lvl="0" marL="400050" marR="0" rtl="0" algn="l">
              <a:lnSpc>
                <a:spcPct val="100000"/>
              </a:lnSpc>
              <a:spcBef>
                <a:spcPts val="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El </a:t>
            </a:r>
            <a:r>
              <a:rPr b="1" i="0" lang="es-AR" sz="1400" u="none" cap="none" strike="noStrike">
                <a:solidFill>
                  <a:schemeClr val="dk1"/>
                </a:solidFill>
                <a:latin typeface="Montserrat"/>
                <a:ea typeface="Montserrat"/>
                <a:cs typeface="Montserrat"/>
                <a:sym typeface="Montserrat"/>
              </a:rPr>
              <a:t>contenido</a:t>
            </a:r>
            <a:r>
              <a:rPr b="0" i="0" lang="es-AR" sz="1400" u="none" cap="none" strike="noStrike">
                <a:solidFill>
                  <a:schemeClr val="dk1"/>
                </a:solidFill>
                <a:latin typeface="Montserrat"/>
                <a:ea typeface="Montserrat"/>
                <a:cs typeface="Montserrat"/>
                <a:sym typeface="Montserrat"/>
              </a:rPr>
              <a:t> (</a:t>
            </a:r>
            <a:r>
              <a:rPr b="0" i="1" lang="es-AR" sz="1400" u="none" cap="none" strike="noStrike">
                <a:solidFill>
                  <a:schemeClr val="dk1"/>
                </a:solidFill>
                <a:latin typeface="Montserrat"/>
                <a:ea typeface="Montserrat"/>
                <a:cs typeface="Montserrat"/>
                <a:sym typeface="Montserrat"/>
              </a:rPr>
              <a:t>content</a:t>
            </a:r>
            <a:r>
              <a:rPr b="0" i="0" lang="es-AR" sz="1400" u="none" cap="none" strike="noStrike">
                <a:solidFill>
                  <a:schemeClr val="dk1"/>
                </a:solidFill>
                <a:latin typeface="Montserrat"/>
                <a:ea typeface="Montserrat"/>
                <a:cs typeface="Montserrat"/>
                <a:sym typeface="Montserrat"/>
              </a:rPr>
              <a:t>). En azul, es la parte interior del elemento, excluyendo el relleno.</a:t>
            </a:r>
            <a:endParaRPr b="0" i="0" sz="1400" u="none" cap="none" strike="noStrike">
              <a:solidFill>
                <a:schemeClr val="dk1"/>
              </a:solidFill>
              <a:latin typeface="Montserrat"/>
              <a:ea typeface="Montserrat"/>
              <a:cs typeface="Montserrat"/>
              <a:sym typeface="Montserrat"/>
            </a:endParaRPr>
          </a:p>
        </p:txBody>
      </p:sp>
      <p:pic>
        <p:nvPicPr>
          <p:cNvPr id="168" name="Google Shape;168;p9"/>
          <p:cNvPicPr preferRelativeResize="0"/>
          <p:nvPr/>
        </p:nvPicPr>
        <p:blipFill rotWithShape="1">
          <a:blip r:embed="rId3">
            <a:alphaModFix/>
          </a:blip>
          <a:srcRect b="0" l="0" r="0" t="0"/>
          <a:stretch/>
        </p:blipFill>
        <p:spPr>
          <a:xfrm>
            <a:off x="703792" y="2766060"/>
            <a:ext cx="2184018" cy="2077110"/>
          </a:xfrm>
          <a:prstGeom prst="rect">
            <a:avLst/>
          </a:prstGeom>
          <a:noFill/>
          <a:ln>
            <a:noFill/>
          </a:ln>
        </p:spPr>
      </p:pic>
      <p:sp>
        <p:nvSpPr>
          <p:cNvPr id="169" name="Google Shape;169;p9"/>
          <p:cNvSpPr txBox="1"/>
          <p:nvPr/>
        </p:nvSpPr>
        <p:spPr>
          <a:xfrm>
            <a:off x="5090160" y="4593578"/>
            <a:ext cx="3520322" cy="329343"/>
          </a:xfrm>
          <a:prstGeom prst="rect">
            <a:avLst/>
          </a:prstGeom>
          <a:noFill/>
          <a:ln>
            <a:noFill/>
          </a:ln>
        </p:spPr>
        <p:txBody>
          <a:bodyPr anchorCtr="0" anchor="t" bIns="91425" lIns="91425" spcFirstLastPara="1" rIns="91425" wrap="square" tIns="91425">
            <a:noAutofit/>
          </a:bodyPr>
          <a:lstStyle/>
          <a:p>
            <a:pPr indent="0" lvl="0" marL="114297" marR="0" rtl="0" algn="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 modelo-caja.html</a:t>
            </a:r>
            <a:endParaRPr b="0" i="1" sz="1200" u="none" cap="none" strike="noStrike">
              <a:solidFill>
                <a:srgbClr val="9D66F9"/>
              </a:solidFill>
              <a:latin typeface="Montserrat"/>
              <a:ea typeface="Montserrat"/>
              <a:cs typeface="Montserrat"/>
              <a:sym typeface="Montserrat"/>
            </a:endParaRPr>
          </a:p>
        </p:txBody>
      </p:sp>
      <p:pic>
        <p:nvPicPr>
          <p:cNvPr id="170" name="Google Shape;170;p9"/>
          <p:cNvPicPr preferRelativeResize="0"/>
          <p:nvPr/>
        </p:nvPicPr>
        <p:blipFill rotWithShape="1">
          <a:blip r:embed="rId4">
            <a:alphaModFix/>
          </a:blip>
          <a:srcRect b="0" l="0" r="0" t="0"/>
          <a:stretch/>
        </p:blipFill>
        <p:spPr>
          <a:xfrm>
            <a:off x="3238499" y="2766060"/>
            <a:ext cx="5495925" cy="172546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171" name="Google Shape;171;p9"/>
          <p:cNvPicPr preferRelativeResize="0"/>
          <p:nvPr/>
        </p:nvPicPr>
        <p:blipFill rotWithShape="1">
          <a:blip r:embed="rId5">
            <a:alphaModFix/>
          </a:blip>
          <a:srcRect b="0" l="0" r="0" t="0"/>
          <a:stretch/>
        </p:blipFill>
        <p:spPr>
          <a:xfrm>
            <a:off x="7124699" y="3345918"/>
            <a:ext cx="1609725" cy="11456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Dimensiones (ancho y alto)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77" name="Google Shape;177;p10"/>
          <p:cNvSpPr txBox="1"/>
          <p:nvPr/>
        </p:nvSpPr>
        <p:spPr>
          <a:xfrm>
            <a:off x="312766" y="969477"/>
            <a:ext cx="8587276" cy="653584"/>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Para dar tamaños específicos a los diferentes elementos de un documento HTML, necesitaremos asignarles valores a las propiedades </a:t>
            </a:r>
            <a:r>
              <a:rPr b="1" i="1" lang="es-AR" sz="1400" u="none" cap="none" strike="noStrike">
                <a:solidFill>
                  <a:schemeClr val="dk1"/>
                </a:solidFill>
                <a:latin typeface="Montserrat"/>
                <a:ea typeface="Montserrat"/>
                <a:cs typeface="Montserrat"/>
                <a:sym typeface="Montserrat"/>
              </a:rPr>
              <a:t>width</a:t>
            </a:r>
            <a:r>
              <a:rPr b="0" i="0" lang="es-AR" sz="1400" u="none" cap="none" strike="noStrike">
                <a:solidFill>
                  <a:schemeClr val="dk1"/>
                </a:solidFill>
                <a:latin typeface="Montserrat"/>
                <a:ea typeface="Montserrat"/>
                <a:cs typeface="Montserrat"/>
                <a:sym typeface="Montserrat"/>
              </a:rPr>
              <a:t> (ancho) y </a:t>
            </a:r>
            <a:r>
              <a:rPr b="1" i="1" lang="es-AR" sz="1400" u="none" cap="none" strike="noStrike">
                <a:solidFill>
                  <a:schemeClr val="dk1"/>
                </a:solidFill>
                <a:latin typeface="Montserrat"/>
                <a:ea typeface="Montserrat"/>
                <a:cs typeface="Montserrat"/>
                <a:sym typeface="Montserrat"/>
              </a:rPr>
              <a:t>height</a:t>
            </a:r>
            <a:r>
              <a:rPr b="0" i="0" lang="es-AR" sz="1400" u="none" cap="none" strike="noStrike">
                <a:solidFill>
                  <a:schemeClr val="dk1"/>
                </a:solidFill>
                <a:latin typeface="Montserrat"/>
                <a:ea typeface="Montserrat"/>
                <a:cs typeface="Montserrat"/>
                <a:sym typeface="Montserrat"/>
              </a:rPr>
              <a:t> (alto).</a:t>
            </a:r>
            <a:endParaRPr b="0" i="0" sz="1200" u="none" cap="none" strike="noStrike">
              <a:solidFill>
                <a:schemeClr val="dk1"/>
              </a:solidFill>
              <a:latin typeface="Montserrat"/>
              <a:ea typeface="Montserrat"/>
              <a:cs typeface="Montserrat"/>
              <a:sym typeface="Montserrat"/>
            </a:endParaRPr>
          </a:p>
        </p:txBody>
      </p:sp>
      <p:sp>
        <p:nvSpPr>
          <p:cNvPr id="178" name="Google Shape;178;p10"/>
          <p:cNvSpPr txBox="1"/>
          <p:nvPr/>
        </p:nvSpPr>
        <p:spPr>
          <a:xfrm>
            <a:off x="278363" y="2734720"/>
            <a:ext cx="8587276" cy="653584"/>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el caso de utilizar el valor </a:t>
            </a:r>
            <a:r>
              <a:rPr b="1" i="0" lang="es-AR" sz="1400" u="none" cap="none" strike="noStrike">
                <a:solidFill>
                  <a:schemeClr val="dk1"/>
                </a:solidFill>
                <a:latin typeface="Montserrat"/>
                <a:ea typeface="Montserrat"/>
                <a:cs typeface="Montserrat"/>
                <a:sym typeface="Montserrat"/>
              </a:rPr>
              <a:t>auto</a:t>
            </a:r>
            <a:r>
              <a:rPr b="0" i="0" lang="es-AR" sz="1400" u="none" cap="none" strike="noStrike">
                <a:solidFill>
                  <a:schemeClr val="dk1"/>
                </a:solidFill>
                <a:latin typeface="Montserrat"/>
                <a:ea typeface="Montserrat"/>
                <a:cs typeface="Montserrat"/>
                <a:sym typeface="Montserrat"/>
              </a:rPr>
              <a:t> en las propiedades anteriores (</a:t>
            </a:r>
            <a:r>
              <a:rPr b="0" i="1" lang="es-AR" sz="1400" u="none" cap="none" strike="noStrike">
                <a:solidFill>
                  <a:schemeClr val="dk1"/>
                </a:solidFill>
                <a:latin typeface="Montserrat"/>
                <a:ea typeface="Montserrat"/>
                <a:cs typeface="Montserrat"/>
                <a:sym typeface="Montserrat"/>
              </a:rPr>
              <a:t>que es lo mismo que no indicarlas, ya que es el valor que tienen por defecto</a:t>
            </a:r>
            <a:r>
              <a:rPr b="0" i="0" lang="es-AR" sz="1400" u="none" cap="none" strike="noStrike">
                <a:solidFill>
                  <a:schemeClr val="dk1"/>
                </a:solidFill>
                <a:latin typeface="Montserrat"/>
                <a:ea typeface="Montserrat"/>
                <a:cs typeface="Montserrat"/>
                <a:sym typeface="Montserrat"/>
              </a:rPr>
              <a:t>), el navegador se encarga de calcular el ancho o alto necesario, dependiendo del contenido del elemento.</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Es importante recalcar que el tamaño automático dado a un elemento depende del </a:t>
            </a:r>
            <a:r>
              <a:rPr b="1" i="0" lang="es-AR" sz="1400" u="none" cap="none" strike="noStrike">
                <a:solidFill>
                  <a:schemeClr val="dk1"/>
                </a:solidFill>
                <a:latin typeface="Montserrat"/>
                <a:ea typeface="Montserrat"/>
                <a:cs typeface="Montserrat"/>
                <a:sym typeface="Montserrat"/>
              </a:rPr>
              <a:t>tipo de elemento</a:t>
            </a:r>
            <a:r>
              <a:rPr b="0" i="0" lang="es-AR" sz="1400" u="none" cap="none" strike="noStrike">
                <a:solidFill>
                  <a:schemeClr val="dk1"/>
                </a:solidFill>
                <a:latin typeface="Montserrat"/>
                <a:ea typeface="Montserrat"/>
                <a:cs typeface="Montserrat"/>
                <a:sym typeface="Montserrat"/>
              </a:rPr>
              <a:t> (bloque, en línea...).</a:t>
            </a:r>
            <a:endParaRPr b="0" i="0" sz="1400" u="none" cap="none" strike="noStrike">
              <a:solidFill>
                <a:srgbClr val="000000"/>
              </a:solidFill>
              <a:latin typeface="Arial"/>
              <a:ea typeface="Arial"/>
              <a:cs typeface="Arial"/>
              <a:sym typeface="Arial"/>
            </a:endParaRPr>
          </a:p>
        </p:txBody>
      </p:sp>
      <p:pic>
        <p:nvPicPr>
          <p:cNvPr id="179" name="Google Shape;179;p10"/>
          <p:cNvPicPr preferRelativeResize="0"/>
          <p:nvPr/>
        </p:nvPicPr>
        <p:blipFill rotWithShape="1">
          <a:blip r:embed="rId3">
            <a:alphaModFix/>
          </a:blip>
          <a:srcRect b="0" l="0" r="0" t="0"/>
          <a:stretch/>
        </p:blipFill>
        <p:spPr>
          <a:xfrm>
            <a:off x="897916" y="1542177"/>
            <a:ext cx="7348170" cy="11925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