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5" id="2147483648"/>
    <p:sldMasterId r:id="rId6" id="2147483661"/>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 r:id="rId32" id="280"/>
    <p:sldId r:id="rId33" id="281"/>
    <p:sldId r:id="rId34" id="282"/>
    <p:sldId r:id="rId35" id="283"/>
    <p:sldId r:id="rId36" id="284"/>
    <p:sldId r:id="rId37" id="285"/>
    <p:sldId r:id="rId38" id="286"/>
    <p:sldId r:id="rId39" id="287"/>
    <p:sldId r:id="rId40" id="288"/>
    <p:sldId r:id="rId41" id="289"/>
    <p:sldId r:id="rId42" id="290"/>
    <p:sldId r:id="rId43" id="291"/>
    <p:sldId r:id="rId44" id="292"/>
    <p:sldId r:id="rId45" id="293"/>
    <p:sldId r:id="rId46" id="294"/>
    <p:sldId r:id="rId47" id="295"/>
    <p:sldId r:id="rId48" id="296"/>
    <p:sldId r:id="rId49" id="297"/>
    <p:sldId r:id="rId50" id="298"/>
    <p:sldId r:id="rId51" id="299"/>
  </p:sldIdLst>
  <p:sldSz cx="9144000" cy="5143500"/>
  <p:notesSz cx="6858000" cy="9144000"/>
  <p:embeddedFontLst>
    <p:embeddedFont>
      <p:font typeface="Montserrat"/>
      <p:regular r:id="rId52"/>
      <p:bold r:id="rId53"/>
      <p:italic r:id="rId54"/>
      <p:boldItalic r:id="rId55"/>
    </p:embeddedFont>
    <p:embeddedFont>
      <p:font typeface="Montserrat ExtraBold"/>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9pPr>
  </p:defaultTextStyle>
  <p:extLst>
    <p:ext uri="http://customooxmlschemas.google.com/">
      <go:slidesCustomData xmlns:go="http://customooxmlschemas.google.com/" roundtripDataSignature="AMtx7mhu342UCdXJchDa4i9KCGTRP4r2lg==" r:id="rId58"/>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clrIdx="0" initials="" lastIdx="1" name="Ramiro Escalante Leiva" id="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0CFAB8-0D30-4E18-96F9-691388C398D4}">
  <a:tblStyle styleId="{DC0CFAB8-0D30-4E18-96F9-691388C398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4.xml"/><Relationship Id="rId55" Type="http://schemas.openxmlformats.org/officeDocument/2006/relationships/font" Target="fonts/Montserrat-boldItalic.fntdata"/><Relationship Id="rId10" Type="http://schemas.openxmlformats.org/officeDocument/2006/relationships/slide" Target="slides/slide3.xml"/><Relationship Id="rId54" Type="http://schemas.openxmlformats.org/officeDocument/2006/relationships/font" Target="fonts/Montserrat-italic.fntdata"/><Relationship Id="rId13" Type="http://schemas.openxmlformats.org/officeDocument/2006/relationships/slide" Target="slides/slide6.xml"/><Relationship Id="rId57" Type="http://schemas.openxmlformats.org/officeDocument/2006/relationships/font" Target="fonts/MontserratExtraBold-boldItalic.fntdata"/><Relationship Id="rId12" Type="http://schemas.openxmlformats.org/officeDocument/2006/relationships/slide" Target="slides/slide5.xml"/><Relationship Id="rId56" Type="http://schemas.openxmlformats.org/officeDocument/2006/relationships/font" Target="fonts/MontserratExtraBold-bold.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p:cm dt="2022-03-28T05:24:35.643" authorId="0" idx="1">
    <p:pos x="360" y="360"/>
    <p:text>@juanpablo.nardone@bue.edu.ar Modifiqué la definición de Posicionamiento Absoluto porque estaba confusa.</p:text>
    <p:extLst>
      <p:ext uri="{C676402C-5697-4E1C-873F-D02D1690AC5C}">
        <p15:threadingInfo timeZoneBias="0"/>
      </p:ext>
      <p:ext uri="http://customooxmlschemas.google.com/">
        <go:slidesCustomData xmlns:go="http://customooxmlschemas.google.com/" commentPostId="AAAAXHCirP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s-A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iwebsidad.com/libros/css/capitulo-5/posicionamiento" TargetMode="External"/><Relationship Id="rId3" Type="http://schemas.openxmlformats.org/officeDocument/2006/relationships/hyperlink" Target="https://uniwebsidad.com/libros/css/capitulo-5/posicionamiento-absoluto" TargetMode="External"/><Relationship Id="rId4" Type="http://schemas.openxmlformats.org/officeDocument/2006/relationships/hyperlink" Target="https://www.w3schools.com/howto/howto_css_sticky_element.as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6811cb0c_0_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6811cb0c_0_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g11f6811cb0c_0_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5" name="Google Shape;335;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3" name="Google Shape;353;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2" name="Google Shape;362;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2" name="Google Shape;372;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9: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29: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1" lang="es-AR" sz="1100" strike="noStrike">
                <a:solidFill>
                  <a:srgbClr val="000000"/>
                </a:solidFill>
                <a:latin typeface="Arial"/>
                <a:ea typeface="Arial"/>
                <a:cs typeface="Arial"/>
                <a:sym typeface="Arial"/>
              </a:rPr>
              <a:t>Más info: </a:t>
            </a:r>
            <a:r>
              <a:rPr b="0" lang="es-AR" sz="1100" strike="noStrike">
                <a:solidFill>
                  <a:srgbClr val="000000"/>
                </a:solidFill>
                <a:latin typeface="Arial"/>
                <a:ea typeface="Arial"/>
                <a:cs typeface="Arial"/>
                <a:sym typeface="Arial"/>
              </a:rPr>
              <a:t>https://www.mclibre.org/consultar/amaya/css/css-modelo-caja.html</a:t>
            </a:r>
            <a:endParaRPr b="0" sz="11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5" name="Google Shape;395;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1" name="Google Shape;401;p3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p3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5" name="Google Shape;415;p3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2" name="Google Shape;422;p3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9" name="Google Shape;429;p3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7" name="Google Shape;437;p3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4" name="Google Shape;444;p3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8: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s-AR" sz="1100" u="sng" strike="noStrike">
                <a:solidFill>
                  <a:srgbClr val="000000"/>
                </a:solidFill>
                <a:latin typeface="Arial"/>
                <a:ea typeface="Arial"/>
                <a:cs typeface="Arial"/>
                <a:sym typeface="Arial"/>
                <a:hlinkClick r:id="rId2">
                  <a:extLst>
                    <a:ext uri="{A12FA001-AC4F-418D-AE19-62706E023703}">
                      <ahyp:hlinkClr val="tx"/>
                    </a:ext>
                  </a:extLst>
                </a:hlinkClick>
              </a:rPr>
              <a:t>https://uniwebsidad.com/libros/css/capitulo-5/posicionamiento</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es-AR" sz="1100" u="sng" strike="noStrike">
                <a:solidFill>
                  <a:srgbClr val="000000"/>
                </a:solidFill>
                <a:latin typeface="Arial"/>
                <a:ea typeface="Arial"/>
                <a:cs typeface="Arial"/>
                <a:sym typeface="Arial"/>
                <a:hlinkClick r:id="rId3">
                  <a:extLst>
                    <a:ext uri="{A12FA001-AC4F-418D-AE19-62706E023703}">
                      <ahyp:hlinkClr val="tx"/>
                    </a:ext>
                  </a:extLst>
                </a:hlinkClick>
              </a:rPr>
              <a:t>https://uniwebsidad.com/libros/css/capitulo-5/posicionamiento-absoluto</a:t>
            </a:r>
            <a:r>
              <a:rPr b="0" lang="es-AR" sz="1100" strike="noStrike">
                <a:solidFill>
                  <a:srgbClr val="000000"/>
                </a:solidFill>
                <a:latin typeface="Arial"/>
                <a:ea typeface="Arial"/>
                <a:cs typeface="Arial"/>
                <a:sym typeface="Arial"/>
              </a:rPr>
              <a:t> </a:t>
            </a:r>
            <a:br>
              <a:rPr lang="es-AR"/>
            </a:br>
            <a:r>
              <a:rPr b="0" lang="es-AR" sz="1100" u="sng" strike="noStrike">
                <a:solidFill>
                  <a:srgbClr val="000000"/>
                </a:solidFill>
                <a:latin typeface="Arial"/>
                <a:ea typeface="Arial"/>
                <a:cs typeface="Arial"/>
                <a:sym typeface="Arial"/>
                <a:hlinkClick r:id="rId4">
                  <a:extLst>
                    <a:ext uri="{A12FA001-AC4F-418D-AE19-62706E023703}">
                      <ahyp:hlinkClr val="tx"/>
                    </a:ext>
                  </a:extLst>
                </a:hlinkClick>
              </a:rPr>
              <a:t>https://www.w3schools.com/howto/howto_css_sticky_element.asp</a:t>
            </a:r>
            <a:r>
              <a:rPr b="0" lang="es-AR"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8" name="Google Shape;458;p3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6" name="Google Shape;466;p4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4" name="Google Shape;474;p4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2" name="Google Shape;482;p4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2" name="Google Shape;492;p4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03" name="Google Shape;503;p44: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s-AR" sz="1400" strike="noStrike">
                <a:solidFill>
                  <a:srgbClr val="000000"/>
                </a:solidFill>
                <a:latin typeface="Arial"/>
                <a:ea typeface="Arial"/>
                <a:cs typeface="Arial"/>
                <a:sym typeface="Arial"/>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6"/>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5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 type="body"/>
          </p:nvPr>
        </p:nvSpPr>
        <p:spPr>
          <a:xfrm>
            <a:off x="628560" y="13690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57"/>
          <p:cNvSpPr txBox="1"/>
          <p:nvPr>
            <p:ph idx="2"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5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58"/>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8"/>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8"/>
          <p:cNvSpPr txBox="1"/>
          <p:nvPr>
            <p:ph idx="4"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5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 type="body"/>
          </p:nvPr>
        </p:nvSpPr>
        <p:spPr>
          <a:xfrm>
            <a:off x="62856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59"/>
          <p:cNvSpPr txBox="1"/>
          <p:nvPr>
            <p:ph idx="2" type="body"/>
          </p:nvPr>
        </p:nvSpPr>
        <p:spPr>
          <a:xfrm>
            <a:off x="329508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59"/>
          <p:cNvSpPr txBox="1"/>
          <p:nvPr>
            <p:ph idx="3" type="body"/>
          </p:nvPr>
        </p:nvSpPr>
        <p:spPr>
          <a:xfrm>
            <a:off x="596124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59"/>
          <p:cNvSpPr txBox="1"/>
          <p:nvPr>
            <p:ph idx="4" type="body"/>
          </p:nvPr>
        </p:nvSpPr>
        <p:spPr>
          <a:xfrm>
            <a:off x="62856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59"/>
          <p:cNvSpPr txBox="1"/>
          <p:nvPr>
            <p:ph idx="5" type="body"/>
          </p:nvPr>
        </p:nvSpPr>
        <p:spPr>
          <a:xfrm>
            <a:off x="329508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59"/>
          <p:cNvSpPr txBox="1"/>
          <p:nvPr>
            <p:ph idx="6" type="body"/>
          </p:nvPr>
        </p:nvSpPr>
        <p:spPr>
          <a:xfrm>
            <a:off x="596124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1" name="Shape 71"/>
        <p:cNvGrpSpPr/>
        <p:nvPr/>
      </p:nvGrpSpPr>
      <p:grpSpPr>
        <a:xfrm>
          <a:off x="0" y="0"/>
          <a:ext cx="0" cy="0"/>
          <a:chOff x="0" y="0"/>
          <a:chExt cx="0" cy="0"/>
        </a:xfrm>
      </p:grpSpPr>
      <p:sp>
        <p:nvSpPr>
          <p:cNvPr id="72" name="Google Shape;72;p60"/>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4" name="Shape 74"/>
        <p:cNvGrpSpPr/>
        <p:nvPr/>
      </p:nvGrpSpPr>
      <p:grpSpPr>
        <a:xfrm>
          <a:off x="0" y="0"/>
          <a:ext cx="0" cy="0"/>
          <a:chOff x="0" y="0"/>
          <a:chExt cx="0" cy="0"/>
        </a:xfrm>
      </p:grpSpPr>
      <p:sp>
        <p:nvSpPr>
          <p:cNvPr id="75" name="Google Shape;75;p6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idx="1" type="body"/>
          </p:nvPr>
        </p:nvSpPr>
        <p:spPr>
          <a:xfrm>
            <a:off x="628560" y="1369080"/>
            <a:ext cx="788652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7" name="Shape 77"/>
        <p:cNvGrpSpPr/>
        <p:nvPr/>
      </p:nvGrpSpPr>
      <p:grpSpPr>
        <a:xfrm>
          <a:off x="0" y="0"/>
          <a:ext cx="0" cy="0"/>
          <a:chOff x="0" y="0"/>
          <a:chExt cx="0" cy="0"/>
        </a:xfrm>
      </p:grpSpPr>
      <p:sp>
        <p:nvSpPr>
          <p:cNvPr id="78" name="Google Shape;78;p6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62"/>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63"/>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3" name="Shape 83"/>
        <p:cNvGrpSpPr/>
        <p:nvPr/>
      </p:nvGrpSpPr>
      <p:grpSpPr>
        <a:xfrm>
          <a:off x="0" y="0"/>
          <a:ext cx="0" cy="0"/>
          <a:chOff x="0" y="0"/>
          <a:chExt cx="0" cy="0"/>
        </a:xfrm>
      </p:grpSpPr>
      <p:sp>
        <p:nvSpPr>
          <p:cNvPr id="84" name="Google Shape;84;p64"/>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6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5"/>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65"/>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5"/>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7"/>
          <p:cNvSpPr txBox="1"/>
          <p:nvPr>
            <p:ph idx="1" type="body"/>
          </p:nvPr>
        </p:nvSpPr>
        <p:spPr>
          <a:xfrm>
            <a:off x="628560" y="1369080"/>
            <a:ext cx="788652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6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6"/>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66"/>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6"/>
          <p:cNvSpPr txBox="1"/>
          <p:nvPr>
            <p:ph idx="3"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6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7"/>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67"/>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67"/>
          <p:cNvSpPr txBox="1"/>
          <p:nvPr>
            <p:ph idx="3"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6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8"/>
          <p:cNvSpPr txBox="1"/>
          <p:nvPr>
            <p:ph idx="1" type="body"/>
          </p:nvPr>
        </p:nvSpPr>
        <p:spPr>
          <a:xfrm>
            <a:off x="628560" y="13690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68"/>
          <p:cNvSpPr txBox="1"/>
          <p:nvPr>
            <p:ph idx="2"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4" name="Shape 104"/>
        <p:cNvGrpSpPr/>
        <p:nvPr/>
      </p:nvGrpSpPr>
      <p:grpSpPr>
        <a:xfrm>
          <a:off x="0" y="0"/>
          <a:ext cx="0" cy="0"/>
          <a:chOff x="0" y="0"/>
          <a:chExt cx="0" cy="0"/>
        </a:xfrm>
      </p:grpSpPr>
      <p:sp>
        <p:nvSpPr>
          <p:cNvPr id="105" name="Google Shape;105;p6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9"/>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69"/>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69"/>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69"/>
          <p:cNvSpPr txBox="1"/>
          <p:nvPr>
            <p:ph idx="4"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70"/>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0"/>
          <p:cNvSpPr txBox="1"/>
          <p:nvPr>
            <p:ph idx="1" type="body"/>
          </p:nvPr>
        </p:nvSpPr>
        <p:spPr>
          <a:xfrm>
            <a:off x="62856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0"/>
          <p:cNvSpPr txBox="1"/>
          <p:nvPr>
            <p:ph idx="2" type="body"/>
          </p:nvPr>
        </p:nvSpPr>
        <p:spPr>
          <a:xfrm>
            <a:off x="329508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70"/>
          <p:cNvSpPr txBox="1"/>
          <p:nvPr>
            <p:ph idx="3" type="body"/>
          </p:nvPr>
        </p:nvSpPr>
        <p:spPr>
          <a:xfrm>
            <a:off x="596124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70"/>
          <p:cNvSpPr txBox="1"/>
          <p:nvPr>
            <p:ph idx="4" type="body"/>
          </p:nvPr>
        </p:nvSpPr>
        <p:spPr>
          <a:xfrm>
            <a:off x="62856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70"/>
          <p:cNvSpPr txBox="1"/>
          <p:nvPr>
            <p:ph idx="5" type="body"/>
          </p:nvPr>
        </p:nvSpPr>
        <p:spPr>
          <a:xfrm>
            <a:off x="329508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70"/>
          <p:cNvSpPr txBox="1"/>
          <p:nvPr>
            <p:ph idx="6" type="body"/>
          </p:nvPr>
        </p:nvSpPr>
        <p:spPr>
          <a:xfrm>
            <a:off x="596124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1"/>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53"/>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54"/>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4"/>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4"/>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4"/>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5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5"/>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5"/>
          <p:cNvSpPr txBox="1"/>
          <p:nvPr>
            <p:ph idx="3"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5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6"/>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6"/>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6"/>
          <p:cNvSpPr txBox="1"/>
          <p:nvPr>
            <p:ph idx="3"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5062320" y="1471320"/>
            <a:ext cx="3506760" cy="163728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45"/>
          <p:cNvSpPr/>
          <p:nvPr/>
        </p:nvSpPr>
        <p:spPr>
          <a:xfrm flipH="1">
            <a:off x="8729280" y="0"/>
            <a:ext cx="414720" cy="41436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5"/>
          <p:cNvSpPr/>
          <p:nvPr/>
        </p:nvSpPr>
        <p:spPr>
          <a:xfrm flipH="1">
            <a:off x="0" y="3984480"/>
            <a:ext cx="288720" cy="115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5"/>
          <p:cNvSpPr/>
          <p:nvPr/>
        </p:nvSpPr>
        <p:spPr>
          <a:xfrm>
            <a:off x="8609040" y="256680"/>
            <a:ext cx="288720" cy="28872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5"/>
          <p:cNvSpPr/>
          <p:nvPr/>
        </p:nvSpPr>
        <p:spPr>
          <a:xfrm flipH="1" rot="5400000">
            <a:off x="8645400" y="4645440"/>
            <a:ext cx="288720" cy="70776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48"/>
          <p:cNvSpPr txBox="1"/>
          <p:nvPr>
            <p:ph type="title"/>
          </p:nvPr>
        </p:nvSpPr>
        <p:spPr>
          <a:xfrm>
            <a:off x="628560" y="273960"/>
            <a:ext cx="7886520" cy="99396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48"/>
          <p:cNvSpPr txBox="1"/>
          <p:nvPr>
            <p:ph idx="1" type="body"/>
          </p:nvPr>
        </p:nvSpPr>
        <p:spPr>
          <a:xfrm>
            <a:off x="628560" y="1369080"/>
            <a:ext cx="7886520" cy="32630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48"/>
          <p:cNvSpPr txBox="1"/>
          <p:nvPr>
            <p:ph idx="10" type="dt"/>
          </p:nvPr>
        </p:nvSpPr>
        <p:spPr>
          <a:xfrm>
            <a:off x="628560" y="4767120"/>
            <a:ext cx="205704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48"/>
          <p:cNvSpPr txBox="1"/>
          <p:nvPr>
            <p:ph idx="11" type="ftr"/>
          </p:nvPr>
        </p:nvSpPr>
        <p:spPr>
          <a:xfrm>
            <a:off x="3029040" y="4767120"/>
            <a:ext cx="30859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48"/>
          <p:cNvSpPr txBox="1"/>
          <p:nvPr>
            <p:ph idx="12" type="sldNum"/>
          </p:nvPr>
        </p:nvSpPr>
        <p:spPr>
          <a:xfrm>
            <a:off x="6458040" y="4767120"/>
            <a:ext cx="205704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hyperlink" Target="https://www.w3schools.com/css/css_overflow.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hyperlink" Target="https://www.w3schools.com/css/css_overflow.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hyperlink" Target="https://www.w3schools.com/css/css_margin.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s://www.w3schools.com/css/css_padding.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hyperlink" Target="https://www.w3schools.com/css/css_border.asp" TargetMode="External"/><Relationship Id="rId5" Type="http://schemas.openxmlformats.org/officeDocument/2006/relationships/hyperlink" Target="https://www.w3schools.com/css/css3_borders.asp" TargetMode="External"/><Relationship Id="rId6" Type="http://schemas.openxmlformats.org/officeDocument/2006/relationships/hyperlink" Target="https://lenguajecss.com/css/modelo-de-cajas/border-radi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lenguajecss.com/css/introduccion/herencia-css/" TargetMode="External"/><Relationship Id="rId4" Type="http://schemas.openxmlformats.org/officeDocument/2006/relationships/image" Target="../media/image31.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hyperlink" Target="https://www.w3schools.com/css/css3_box-sizing.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eveloper.mozilla.org/es/docs/Web/CSS/Specificity" TargetMode="External"/><Relationship Id="rId4" Type="http://schemas.openxmlformats.org/officeDocument/2006/relationships/hyperlink" Target="https://www.w3schools.com/css/css_specificity.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w3schools.com/css/css_units.asp" TargetMode="External"/><Relationship Id="rId4" Type="http://schemas.openxmlformats.org/officeDocument/2006/relationships/hyperlink" Target="https://lenguajecss.com/css/modelo-de-cajas/unidades-cs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comments" Target="../comments/comment1.xml"/><Relationship Id="rId4" Type="http://schemas.openxmlformats.org/officeDocument/2006/relationships/hyperlink" Target="https://www.w3schools.com/howto/howto_css_sticky_element.asp" TargetMode="External"/><Relationship Id="rId5" Type="http://schemas.openxmlformats.org/officeDocument/2006/relationships/hyperlink" Target="https://www.w3schools.com/cssref/pr_class_position.asp" TargetMode="External"/><Relationship Id="rId6" Type="http://schemas.openxmlformats.org/officeDocument/2006/relationships/hyperlink" Target="https://developer.mozilla.org/es/docs/Web/CSS/posi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4" Type="http://schemas.openxmlformats.org/officeDocument/2006/relationships/hyperlink" Target="https://www.w3schools.com/html/html_layout.asp" TargetMode="External"/><Relationship Id="rId5" Type="http://schemas.openxmlformats.org/officeDocument/2006/relationships/hyperlink" Target="https://www.youtube.com/watch?v=ko7Rn8fNDA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hyperlink" Target="https://www.w3schools.com/cssref/pr_pos_z-index.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flukeout.github.io" TargetMode="External"/><Relationship Id="rId4" Type="http://schemas.openxmlformats.org/officeDocument/2006/relationships/hyperlink" Target="http://cssgridgarden.com" TargetMode="External"/><Relationship Id="rId5" Type="http://schemas.openxmlformats.org/officeDocument/2006/relationships/hyperlink" Target="http://www.flexboxdefense.com" TargetMode="External"/><Relationship Id="rId6" Type="http://schemas.openxmlformats.org/officeDocument/2006/relationships/hyperlink" Target="https://flexboxfroggy.com" TargetMode="External"/><Relationship Id="rId7" Type="http://schemas.openxmlformats.org/officeDocument/2006/relationships/hyperlink" Target="https://mastery.games/flexboxzombies" TargetMode="External"/><Relationship Id="rId8" Type="http://schemas.openxmlformats.org/officeDocument/2006/relationships/hyperlink" Target="https://cssbattle.de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www.w3schools.com/cssref/css_selector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p:nvPr/>
        </p:nvSpPr>
        <p:spPr>
          <a:xfrm>
            <a:off x="0" y="418520"/>
            <a:ext cx="9143700" cy="1063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s-AR" sz="6000" u="none" cap="none" strike="noStrike">
                <a:solidFill>
                  <a:srgbClr val="9D66F9"/>
                </a:solidFill>
                <a:latin typeface="Arial"/>
                <a:ea typeface="Arial"/>
                <a:cs typeface="Arial"/>
                <a:sym typeface="Arial"/>
              </a:rPr>
              <a:t>CSS</a:t>
            </a:r>
            <a:endParaRPr b="0" i="0" sz="6000" u="none" cap="none" strike="noStrike">
              <a:latin typeface="Arial"/>
              <a:ea typeface="Arial"/>
              <a:cs typeface="Arial"/>
              <a:sym typeface="Arial"/>
            </a:endParaRPr>
          </a:p>
        </p:txBody>
      </p:sp>
      <p:sp>
        <p:nvSpPr>
          <p:cNvPr id="123" name="Google Shape;123;p1"/>
          <p:cNvSpPr/>
          <p:nvPr/>
        </p:nvSpPr>
        <p:spPr>
          <a:xfrm>
            <a:off x="0" y="1314425"/>
            <a:ext cx="914370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3</a:t>
            </a:r>
            <a:endParaRPr b="0" i="0" sz="2800" u="none" cap="none" strike="noStrike">
              <a:latin typeface="Arial"/>
              <a:ea typeface="Arial"/>
              <a:cs typeface="Arial"/>
              <a:sym typeface="Arial"/>
            </a:endParaRPr>
          </a:p>
        </p:txBody>
      </p:sp>
      <p:pic>
        <p:nvPicPr>
          <p:cNvPr id="124" name="Google Shape;124;p1"/>
          <p:cNvPicPr preferRelativeResize="0"/>
          <p:nvPr/>
        </p:nvPicPr>
        <p:blipFill rotWithShape="1">
          <a:blip r:embed="rId3">
            <a:alphaModFix/>
          </a:blip>
          <a:srcRect b="0" l="0" r="0" t="0"/>
          <a:stretch/>
        </p:blipFill>
        <p:spPr>
          <a:xfrm>
            <a:off x="3807575" y="1923100"/>
            <a:ext cx="1528560" cy="2117880"/>
          </a:xfrm>
          <a:prstGeom prst="rect">
            <a:avLst/>
          </a:prstGeom>
          <a:noFill/>
          <a:ln>
            <a:noFill/>
          </a:ln>
          <a:effectLst>
            <a:outerShdw blurRad="291960" rotWithShape="0" algn="tl" dir="2700000" dist="139498">
              <a:srgbClr val="333333">
                <a:alpha val="63921"/>
              </a:srgbClr>
            </a:outerShdw>
          </a:effectLst>
        </p:spPr>
      </p:pic>
      <p:sp>
        <p:nvSpPr>
          <p:cNvPr id="125" name="Google Shape;125;p1"/>
          <p:cNvSpPr txBox="1"/>
          <p:nvPr/>
        </p:nvSpPr>
        <p:spPr>
          <a:xfrm>
            <a:off x="846600" y="4040975"/>
            <a:ext cx="745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t>Temas: Especificidad, Selectores descendientes y selectores hijos, Modelo de caja: contenido: width, heigth, Margin, solapamiento de margenes, Padding, Border, zona de un elemento, Overflow, Boxsizing: contentbox y borderbox, Medidas: absolutas, relativas y flexibles, Posicionamiento: relativo, absoluto, fijo. Z-index</a:t>
            </a:r>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Modelo de caja</a:t>
            </a:r>
            <a:endParaRPr b="0" i="0" sz="2500" u="none" cap="none" strike="noStrike">
              <a:latin typeface="Arial"/>
              <a:ea typeface="Arial"/>
              <a:cs typeface="Arial"/>
              <a:sym typeface="Arial"/>
            </a:endParaRPr>
          </a:p>
        </p:txBody>
      </p:sp>
      <p:sp>
        <p:nvSpPr>
          <p:cNvPr id="214" name="Google Shape;214;p9"/>
          <p:cNvSpPr/>
          <p:nvPr/>
        </p:nvSpPr>
        <p:spPr>
          <a:xfrm>
            <a:off x="312840" y="969480"/>
            <a:ext cx="8587080" cy="1040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500" u="none" cap="none" strike="noStrike">
                <a:solidFill>
                  <a:srgbClr val="000000"/>
                </a:solidFill>
                <a:latin typeface="Montserrat"/>
                <a:ea typeface="Montserrat"/>
                <a:cs typeface="Montserrat"/>
                <a:sym typeface="Montserrat"/>
              </a:rPr>
              <a:t>La representación básica del </a:t>
            </a:r>
            <a:r>
              <a:rPr b="1" i="0" lang="es-AR" sz="1500" u="none" cap="none" strike="noStrike">
                <a:solidFill>
                  <a:srgbClr val="000000"/>
                </a:solidFill>
                <a:latin typeface="Montserrat"/>
                <a:ea typeface="Montserrat"/>
                <a:cs typeface="Montserrat"/>
                <a:sym typeface="Montserrat"/>
              </a:rPr>
              <a:t>modelo de cajas</a:t>
            </a:r>
            <a:r>
              <a:rPr b="0" i="0" lang="es-AR" sz="1500" u="none" cap="none" strike="noStrike">
                <a:solidFill>
                  <a:srgbClr val="000000"/>
                </a:solidFill>
                <a:latin typeface="Montserrat"/>
                <a:ea typeface="Montserrat"/>
                <a:cs typeface="Montserrat"/>
                <a:sym typeface="Montserrat"/>
              </a:rPr>
              <a:t> es la siguiente, donde podemos observar varios conceptos importantes a diferenciar:</a:t>
            </a:r>
            <a:endParaRPr b="0" i="0" sz="15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borde</a:t>
            </a:r>
            <a:r>
              <a:rPr b="0" i="1" lang="es-AR" sz="1400" u="none" cap="none" strike="noStrike">
                <a:solidFill>
                  <a:srgbClr val="000000"/>
                </a:solidFill>
                <a:latin typeface="Montserrat"/>
                <a:ea typeface="Montserrat"/>
                <a:cs typeface="Montserrat"/>
                <a:sym typeface="Montserrat"/>
              </a:rPr>
              <a:t> (border</a:t>
            </a:r>
            <a:r>
              <a:rPr b="0" i="0" lang="es-AR" sz="1400" u="none" cap="none" strike="noStrike">
                <a:solidFill>
                  <a:srgbClr val="000000"/>
                </a:solidFill>
                <a:latin typeface="Montserrat"/>
                <a:ea typeface="Montserrat"/>
                <a:cs typeface="Montserrat"/>
                <a:sym typeface="Montserrat"/>
              </a:rPr>
              <a:t>). En negro, es el límite que separa el interior del exterior del elemento.</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margen</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En naranja, es la parte exterior del elemento, por fuera del borde.</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relleno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En verde, es la parte interior del elemento, entre el contenido y el borde.</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contenido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content</a:t>
            </a:r>
            <a:r>
              <a:rPr b="0" i="0" lang="es-AR" sz="1400" u="none" cap="none" strike="noStrike">
                <a:solidFill>
                  <a:srgbClr val="000000"/>
                </a:solidFill>
                <a:latin typeface="Montserrat"/>
                <a:ea typeface="Montserrat"/>
                <a:cs typeface="Montserrat"/>
                <a:sym typeface="Montserrat"/>
              </a:rPr>
              <a:t>). En azul, es la parte interior del elemento, excluyendo el relleno.</a:t>
            </a:r>
            <a:endParaRPr b="0" i="0" sz="1400" u="none" cap="none" strike="noStrike">
              <a:latin typeface="Arial"/>
              <a:ea typeface="Arial"/>
              <a:cs typeface="Arial"/>
              <a:sym typeface="Arial"/>
            </a:endParaRPr>
          </a:p>
        </p:txBody>
      </p:sp>
      <p:pic>
        <p:nvPicPr>
          <p:cNvPr id="215" name="Google Shape;215;p9"/>
          <p:cNvPicPr preferRelativeResize="0"/>
          <p:nvPr/>
        </p:nvPicPr>
        <p:blipFill rotWithShape="1">
          <a:blip r:embed="rId3">
            <a:alphaModFix/>
          </a:blip>
          <a:srcRect b="0" l="0" r="0" t="0"/>
          <a:stretch/>
        </p:blipFill>
        <p:spPr>
          <a:xfrm>
            <a:off x="703800" y="2766240"/>
            <a:ext cx="2183760" cy="2076840"/>
          </a:xfrm>
          <a:prstGeom prst="rect">
            <a:avLst/>
          </a:prstGeom>
          <a:noFill/>
          <a:ln>
            <a:noFill/>
          </a:ln>
        </p:spPr>
      </p:pic>
      <p:sp>
        <p:nvSpPr>
          <p:cNvPr id="216" name="Google Shape;216;p9"/>
          <p:cNvSpPr/>
          <p:nvPr/>
        </p:nvSpPr>
        <p:spPr>
          <a:xfrm>
            <a:off x="5090040" y="4593600"/>
            <a:ext cx="3520080" cy="329040"/>
          </a:xfrm>
          <a:prstGeom prst="rect">
            <a:avLst/>
          </a:prstGeom>
          <a:noFill/>
          <a:ln>
            <a:noFill/>
          </a:ln>
        </p:spPr>
        <p:txBody>
          <a:bodyPr anchorCtr="0" anchor="t" bIns="91425" lIns="91425" spcFirstLastPara="1" rIns="91425" wrap="square" tIns="91425">
            <a:noAutofit/>
          </a:bodyPr>
          <a:lstStyle/>
          <a:p>
            <a:pPr indent="0" lvl="0" marL="114120" marR="0" rtl="0" algn="r">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modelo-caja.html</a:t>
            </a:r>
            <a:endParaRPr b="0" i="0" sz="1200" u="none" cap="none" strike="noStrike">
              <a:latin typeface="Arial"/>
              <a:ea typeface="Arial"/>
              <a:cs typeface="Arial"/>
              <a:sym typeface="Arial"/>
            </a:endParaRPr>
          </a:p>
        </p:txBody>
      </p:sp>
      <p:pic>
        <p:nvPicPr>
          <p:cNvPr id="217" name="Google Shape;217;p9"/>
          <p:cNvPicPr preferRelativeResize="0"/>
          <p:nvPr/>
        </p:nvPicPr>
        <p:blipFill rotWithShape="1">
          <a:blip r:embed="rId4">
            <a:alphaModFix/>
          </a:blip>
          <a:srcRect b="0" l="0" r="0" t="0"/>
          <a:stretch/>
        </p:blipFill>
        <p:spPr>
          <a:xfrm>
            <a:off x="3238560" y="2766240"/>
            <a:ext cx="5495400" cy="172512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pic>
        <p:nvPicPr>
          <p:cNvPr id="218" name="Google Shape;218;p9"/>
          <p:cNvPicPr preferRelativeResize="0"/>
          <p:nvPr/>
        </p:nvPicPr>
        <p:blipFill rotWithShape="1">
          <a:blip r:embed="rId5">
            <a:alphaModFix/>
          </a:blip>
          <a:srcRect b="0" l="0" r="0" t="0"/>
          <a:stretch/>
        </p:blipFill>
        <p:spPr>
          <a:xfrm>
            <a:off x="7124760" y="3345840"/>
            <a:ext cx="1609200" cy="1145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Dimensiones (ancho y alto)</a:t>
            </a:r>
            <a:endParaRPr b="0" i="0" sz="2500" u="none" cap="none" strike="noStrike">
              <a:latin typeface="Arial"/>
              <a:ea typeface="Arial"/>
              <a:cs typeface="Arial"/>
              <a:sym typeface="Arial"/>
            </a:endParaRPr>
          </a:p>
        </p:txBody>
      </p:sp>
      <p:sp>
        <p:nvSpPr>
          <p:cNvPr id="224" name="Google Shape;224;p10"/>
          <p:cNvSpPr/>
          <p:nvPr/>
        </p:nvSpPr>
        <p:spPr>
          <a:xfrm>
            <a:off x="312840" y="969480"/>
            <a:ext cx="8587080" cy="6534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Para dar tamaños específicos a los diferentes elementos de un documento HTML, necesitaremos asignarles valores a las propiedades </a:t>
            </a:r>
            <a:r>
              <a:rPr b="1" i="1" lang="es-AR" sz="1400" u="none" cap="none" strike="noStrike">
                <a:solidFill>
                  <a:srgbClr val="000000"/>
                </a:solidFill>
                <a:latin typeface="Montserrat"/>
                <a:ea typeface="Montserrat"/>
                <a:cs typeface="Montserrat"/>
                <a:sym typeface="Montserrat"/>
              </a:rPr>
              <a:t>width</a:t>
            </a:r>
            <a:r>
              <a:rPr b="0" i="0" lang="es-AR" sz="1400" u="none" cap="none" strike="noStrike">
                <a:solidFill>
                  <a:srgbClr val="000000"/>
                </a:solidFill>
                <a:latin typeface="Montserrat"/>
                <a:ea typeface="Montserrat"/>
                <a:cs typeface="Montserrat"/>
                <a:sym typeface="Montserrat"/>
              </a:rPr>
              <a:t> (ancho) y </a:t>
            </a:r>
            <a:r>
              <a:rPr b="1" i="1" lang="es-AR" sz="1400" u="none" cap="none" strike="noStrike">
                <a:solidFill>
                  <a:srgbClr val="000000"/>
                </a:solidFill>
                <a:latin typeface="Montserrat"/>
                <a:ea typeface="Montserrat"/>
                <a:cs typeface="Montserrat"/>
                <a:sym typeface="Montserrat"/>
              </a:rPr>
              <a:t>height</a:t>
            </a:r>
            <a:r>
              <a:rPr b="0" i="0" lang="es-AR" sz="1400" u="none" cap="none" strike="noStrike">
                <a:solidFill>
                  <a:srgbClr val="000000"/>
                </a:solidFill>
                <a:latin typeface="Montserrat"/>
                <a:ea typeface="Montserrat"/>
                <a:cs typeface="Montserrat"/>
                <a:sym typeface="Montserrat"/>
              </a:rPr>
              <a:t> (alto).</a:t>
            </a:r>
            <a:endParaRPr b="0" i="0" sz="1400" u="none" cap="none" strike="noStrike">
              <a:latin typeface="Arial"/>
              <a:ea typeface="Arial"/>
              <a:cs typeface="Arial"/>
              <a:sym typeface="Arial"/>
            </a:endParaRPr>
          </a:p>
        </p:txBody>
      </p:sp>
      <p:sp>
        <p:nvSpPr>
          <p:cNvPr id="225" name="Google Shape;225;p10"/>
          <p:cNvSpPr/>
          <p:nvPr/>
        </p:nvSpPr>
        <p:spPr>
          <a:xfrm>
            <a:off x="278280" y="2734560"/>
            <a:ext cx="8587080" cy="6534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caso de utilizar el valor </a:t>
            </a:r>
            <a:r>
              <a:rPr b="1" i="0" lang="es-AR" sz="1400" u="none" cap="none" strike="noStrike">
                <a:solidFill>
                  <a:srgbClr val="000000"/>
                </a:solidFill>
                <a:latin typeface="Montserrat"/>
                <a:ea typeface="Montserrat"/>
                <a:cs typeface="Montserrat"/>
                <a:sym typeface="Montserrat"/>
              </a:rPr>
              <a:t>auto</a:t>
            </a:r>
            <a:r>
              <a:rPr b="0" i="0" lang="es-AR" sz="1400" u="none" cap="none" strike="noStrike">
                <a:solidFill>
                  <a:srgbClr val="000000"/>
                </a:solidFill>
                <a:latin typeface="Montserrat"/>
                <a:ea typeface="Montserrat"/>
                <a:cs typeface="Montserrat"/>
                <a:sym typeface="Montserrat"/>
              </a:rPr>
              <a:t> en las propiedades anteriores (</a:t>
            </a:r>
            <a:r>
              <a:rPr b="0" i="1" lang="es-AR" sz="1400" u="none" cap="none" strike="noStrike">
                <a:solidFill>
                  <a:srgbClr val="000000"/>
                </a:solidFill>
                <a:latin typeface="Montserrat"/>
                <a:ea typeface="Montserrat"/>
                <a:cs typeface="Montserrat"/>
                <a:sym typeface="Montserrat"/>
              </a:rPr>
              <a:t>que es lo mismo que no indicarlas, ya que es el valor que tienen por defecto</a:t>
            </a:r>
            <a:r>
              <a:rPr b="0" i="0" lang="es-AR" sz="1400" u="none" cap="none" strike="noStrike">
                <a:solidFill>
                  <a:srgbClr val="000000"/>
                </a:solidFill>
                <a:latin typeface="Montserrat"/>
                <a:ea typeface="Montserrat"/>
                <a:cs typeface="Montserrat"/>
                <a:sym typeface="Montserrat"/>
              </a:rPr>
              <a:t>), el navegador se encarga de calcular el ancho o alto necesario, dependiendo del contenido del elemento.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Es importante recalcar que el tamaño automático dado a un elemento depende del </a:t>
            </a:r>
            <a:r>
              <a:rPr b="1" i="0" lang="es-AR" sz="1400" u="none" cap="none" strike="noStrike">
                <a:solidFill>
                  <a:srgbClr val="000000"/>
                </a:solidFill>
                <a:latin typeface="Montserrat"/>
                <a:ea typeface="Montserrat"/>
                <a:cs typeface="Montserrat"/>
                <a:sym typeface="Montserrat"/>
              </a:rPr>
              <a:t>tipo de elemento</a:t>
            </a:r>
            <a:r>
              <a:rPr b="0" i="0" lang="es-AR" sz="1400" u="none" cap="none" strike="noStrike">
                <a:solidFill>
                  <a:srgbClr val="000000"/>
                </a:solidFill>
                <a:latin typeface="Montserrat"/>
                <a:ea typeface="Montserrat"/>
                <a:cs typeface="Montserrat"/>
                <a:sym typeface="Montserrat"/>
              </a:rPr>
              <a:t> (bloque, en línea...).</a:t>
            </a:r>
            <a:endParaRPr b="0" i="0" sz="1400" u="none" cap="none" strike="noStrike">
              <a:latin typeface="Arial"/>
              <a:ea typeface="Arial"/>
              <a:cs typeface="Arial"/>
              <a:sym typeface="Arial"/>
            </a:endParaRPr>
          </a:p>
        </p:txBody>
      </p:sp>
      <p:pic>
        <p:nvPicPr>
          <p:cNvPr id="226" name="Google Shape;226;p10"/>
          <p:cNvPicPr preferRelativeResize="0"/>
          <p:nvPr/>
        </p:nvPicPr>
        <p:blipFill rotWithShape="1">
          <a:blip r:embed="rId3">
            <a:alphaModFix/>
          </a:blip>
          <a:srcRect b="0" l="0" r="0" t="0"/>
          <a:stretch/>
        </p:blipFill>
        <p:spPr>
          <a:xfrm>
            <a:off x="897840" y="1542240"/>
            <a:ext cx="7347960" cy="1192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p:nvPr/>
        </p:nvSpPr>
        <p:spPr>
          <a:xfrm>
            <a:off x="312840" y="738000"/>
            <a:ext cx="7079400" cy="1257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Al no indicar valores de ancho y alto para una caja, el elemento generalmente </a:t>
            </a:r>
            <a:r>
              <a:rPr b="0" i="1" lang="es-AR" sz="1300" u="none" cap="none" strike="noStrike">
                <a:solidFill>
                  <a:srgbClr val="000000"/>
                </a:solidFill>
                <a:latin typeface="Montserrat"/>
                <a:ea typeface="Montserrat"/>
                <a:cs typeface="Montserrat"/>
                <a:sym typeface="Montserrat"/>
              </a:rPr>
              <a:t>toma el tamaño que debe respecto a su contenido</a:t>
            </a:r>
            <a:r>
              <a:rPr b="0" i="0" lang="es-AR" sz="1300" u="none" cap="none" strike="noStrike">
                <a:solidFill>
                  <a:srgbClr val="000000"/>
                </a:solidFill>
                <a:latin typeface="Montserrat"/>
                <a:ea typeface="Montserrat"/>
                <a:cs typeface="Montserrat"/>
                <a:sym typeface="Montserrat"/>
              </a:rPr>
              <a:t>, pero si indicamos un ancho y alto concretos, </a:t>
            </a:r>
            <a:r>
              <a:rPr b="1" i="0" lang="es-AR" sz="1300" u="none" cap="none" strike="noStrike">
                <a:solidFill>
                  <a:srgbClr val="000000"/>
                </a:solidFill>
                <a:latin typeface="Montserrat"/>
                <a:ea typeface="Montserrat"/>
                <a:cs typeface="Montserrat"/>
                <a:sym typeface="Montserrat"/>
              </a:rPr>
              <a:t>estamos obligando mediante CSS a tener un aspecto concreto</a:t>
            </a:r>
            <a:r>
              <a:rPr b="0" i="0" lang="es-AR" sz="1300" u="none" cap="none" strike="noStrike">
                <a:solidFill>
                  <a:srgbClr val="000000"/>
                </a:solidFill>
                <a:latin typeface="Montserrat"/>
                <a:ea typeface="Montserrat"/>
                <a:cs typeface="Montserrat"/>
                <a:sym typeface="Montserrat"/>
              </a:rPr>
              <a:t> y podemos obtener resultados inesperados si su contenido es más grande que el tamaño que hemos obligado a tener:</a:t>
            </a:r>
            <a:endParaRPr b="0" i="0" sz="1300" u="none" cap="none" strike="noStrike">
              <a:latin typeface="Arial"/>
              <a:ea typeface="Arial"/>
              <a:cs typeface="Arial"/>
              <a:sym typeface="Arial"/>
            </a:endParaRPr>
          </a:p>
        </p:txBody>
      </p:sp>
      <p:sp>
        <p:nvSpPr>
          <p:cNvPr id="232" name="Google Shape;232;p11"/>
          <p:cNvSpPr/>
          <p:nvPr/>
        </p:nvSpPr>
        <p:spPr>
          <a:xfrm>
            <a:off x="244080" y="3294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Dimensiones en modelo de caja</a:t>
            </a:r>
            <a:endParaRPr b="0" i="0" sz="2500" u="none" cap="none" strike="noStrike">
              <a:latin typeface="Arial"/>
              <a:ea typeface="Arial"/>
              <a:cs typeface="Arial"/>
              <a:sym typeface="Arial"/>
            </a:endParaRPr>
          </a:p>
        </p:txBody>
      </p:sp>
      <p:pic>
        <p:nvPicPr>
          <p:cNvPr id="233" name="Google Shape;233;p11"/>
          <p:cNvPicPr preferRelativeResize="0"/>
          <p:nvPr/>
        </p:nvPicPr>
        <p:blipFill rotWithShape="1">
          <a:blip r:embed="rId3">
            <a:alphaModFix/>
          </a:blip>
          <a:srcRect b="0" l="0" r="0" t="0"/>
          <a:stretch/>
        </p:blipFill>
        <p:spPr>
          <a:xfrm>
            <a:off x="7392600" y="815760"/>
            <a:ext cx="1223640" cy="850680"/>
          </a:xfrm>
          <a:prstGeom prst="rect">
            <a:avLst/>
          </a:prstGeom>
          <a:noFill/>
          <a:ln>
            <a:noFill/>
          </a:ln>
        </p:spPr>
      </p:pic>
      <p:sp>
        <p:nvSpPr>
          <p:cNvPr id="234" name="Google Shape;234;p11"/>
          <p:cNvSpPr/>
          <p:nvPr/>
        </p:nvSpPr>
        <p:spPr>
          <a:xfrm>
            <a:off x="312840" y="1866600"/>
            <a:ext cx="8303400" cy="11019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Otra forma de lidiar con esto es utilizar las propiedades hermanas de </a:t>
            </a:r>
            <a:r>
              <a:rPr b="1" i="0" lang="es-AR" sz="1300" u="none" cap="none" strike="noStrike">
                <a:solidFill>
                  <a:srgbClr val="000000"/>
                </a:solidFill>
                <a:latin typeface="Montserrat"/>
                <a:ea typeface="Montserrat"/>
                <a:cs typeface="Montserrat"/>
                <a:sym typeface="Montserrat"/>
              </a:rPr>
              <a:t>width</a:t>
            </a:r>
            <a:r>
              <a:rPr b="0" i="0" lang="es-AR" sz="1300" u="none" cap="none" strike="noStrike">
                <a:solidFill>
                  <a:srgbClr val="000000"/>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min-width</a:t>
            </a:r>
            <a:r>
              <a:rPr b="0" i="0" lang="es-AR" sz="1300" u="none" cap="none" strike="noStrike">
                <a:solidFill>
                  <a:srgbClr val="000000"/>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max-width</a:t>
            </a:r>
            <a:r>
              <a:rPr b="0" i="0" lang="es-AR" sz="1300" u="none" cap="none" strike="noStrike">
                <a:solidFill>
                  <a:srgbClr val="000000"/>
                </a:solidFill>
                <a:latin typeface="Montserrat"/>
                <a:ea typeface="Montserrat"/>
                <a:cs typeface="Montserrat"/>
                <a:sym typeface="Montserrat"/>
              </a:rPr>
              <a:t> y las propiedades hermanas de </a:t>
            </a:r>
            <a:r>
              <a:rPr b="1" i="0" lang="es-AR" sz="1300" u="none" cap="none" strike="noStrike">
                <a:solidFill>
                  <a:srgbClr val="000000"/>
                </a:solidFill>
                <a:latin typeface="Montserrat"/>
                <a:ea typeface="Montserrat"/>
                <a:cs typeface="Montserrat"/>
                <a:sym typeface="Montserrat"/>
              </a:rPr>
              <a:t>height</a:t>
            </a:r>
            <a:r>
              <a:rPr b="0" i="0" lang="es-AR" sz="1300" u="none" cap="none" strike="noStrike">
                <a:solidFill>
                  <a:srgbClr val="000000"/>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min-height</a:t>
            </a:r>
            <a:r>
              <a:rPr b="0" i="0" lang="es-AR" sz="1300" u="none" cap="none" strike="noStrike">
                <a:solidFill>
                  <a:srgbClr val="000000"/>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max-height</a:t>
            </a:r>
            <a:r>
              <a:rPr b="0" i="0" lang="es-AR" sz="1300" u="none" cap="none" strike="noStrike">
                <a:solidFill>
                  <a:srgbClr val="000000"/>
                </a:solidFill>
                <a:latin typeface="Montserrat"/>
                <a:ea typeface="Montserrat"/>
                <a:cs typeface="Montserrat"/>
                <a:sym typeface="Montserrat"/>
              </a:rPr>
              <a:t>. Con estas propiedades, en lugar de establecer un tamaño fijo, establecemos unos máximos y unos mínimos, donde el ancho o alto podría variar entre estos valores.</a:t>
            </a:r>
            <a:endParaRPr b="0" i="0" sz="1300" u="none" cap="none" strike="noStrike">
              <a:latin typeface="Arial"/>
              <a:ea typeface="Arial"/>
              <a:cs typeface="Arial"/>
              <a:sym typeface="Arial"/>
            </a:endParaRPr>
          </a:p>
        </p:txBody>
      </p:sp>
      <p:sp>
        <p:nvSpPr>
          <p:cNvPr id="235" name="Google Shape;235;p11"/>
          <p:cNvSpPr/>
          <p:nvPr/>
        </p:nvSpPr>
        <p:spPr>
          <a:xfrm>
            <a:off x="704520" y="2814120"/>
            <a:ext cx="3078000" cy="13705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width: </a:t>
            </a:r>
            <a:r>
              <a:rPr lang="es-AR">
                <a:solidFill>
                  <a:srgbClr val="F39C12"/>
                </a:solidFill>
                <a:latin typeface="Consolas"/>
                <a:ea typeface="Consolas"/>
                <a:cs typeface="Consolas"/>
                <a:sym typeface="Consolas"/>
              </a:rPr>
              <a:t>10</a:t>
            </a:r>
            <a:r>
              <a:rPr b="0" i="0" lang="es-AR" sz="1400" u="none" cap="none" strike="noStrike">
                <a:solidFill>
                  <a:srgbClr val="F39C12"/>
                </a:solidFill>
                <a:latin typeface="Consolas"/>
                <a:ea typeface="Consolas"/>
                <a:cs typeface="Consolas"/>
                <a:sym typeface="Consolas"/>
              </a:rPr>
              <a:t>0</a:t>
            </a:r>
            <a:r>
              <a:rPr lang="es-AR">
                <a:solidFill>
                  <a:srgbClr val="F39C1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800px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max-width: </a:t>
            </a:r>
            <a:r>
              <a:rPr b="0" i="0" lang="es-AR" sz="1400" u="none" cap="none" strike="noStrike">
                <a:solidFill>
                  <a:srgbClr val="F39C12"/>
                </a:solidFill>
                <a:latin typeface="Consolas"/>
                <a:ea typeface="Consolas"/>
                <a:cs typeface="Consolas"/>
                <a:sym typeface="Consolas"/>
              </a:rPr>
              <a:t>500px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236" name="Google Shape;236;p11"/>
          <p:cNvSpPr/>
          <p:nvPr/>
        </p:nvSpPr>
        <p:spPr>
          <a:xfrm>
            <a:off x="2990520" y="281772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237" name="Google Shape;237;p11"/>
          <p:cNvSpPr/>
          <p:nvPr/>
        </p:nvSpPr>
        <p:spPr>
          <a:xfrm>
            <a:off x="3782880" y="2968920"/>
            <a:ext cx="4551840" cy="10450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En este caso, por ejemplo, a pesar de estar indicando un tamaño de </a:t>
            </a:r>
            <a:r>
              <a:rPr b="1" i="1" lang="es-AR" sz="1200" u="none" cap="none" strike="noStrike">
                <a:solidFill>
                  <a:srgbClr val="9D66F9"/>
                </a:solidFill>
                <a:latin typeface="Montserrat"/>
                <a:ea typeface="Montserrat"/>
                <a:cs typeface="Montserrat"/>
                <a:sym typeface="Montserrat"/>
              </a:rPr>
              <a:t>800px</a:t>
            </a:r>
            <a:r>
              <a:rPr b="0" i="1" lang="es-AR" sz="1200" u="none" cap="none" strike="noStrike">
                <a:solidFill>
                  <a:srgbClr val="9D66F9"/>
                </a:solidFill>
                <a:latin typeface="Montserrat"/>
                <a:ea typeface="Montserrat"/>
                <a:cs typeface="Montserrat"/>
                <a:sym typeface="Montserrat"/>
              </a:rPr>
              <a:t>, le aplicamos un </a:t>
            </a:r>
            <a:r>
              <a:rPr b="1" i="1" lang="es-AR" sz="1200" u="none" cap="none" strike="noStrike">
                <a:solidFill>
                  <a:srgbClr val="9D66F9"/>
                </a:solidFill>
                <a:latin typeface="Montserrat"/>
                <a:ea typeface="Montserrat"/>
                <a:cs typeface="Montserrat"/>
                <a:sym typeface="Montserrat"/>
              </a:rPr>
              <a:t>max-width </a:t>
            </a:r>
            <a:r>
              <a:rPr b="0" i="1" lang="es-AR" sz="1200" u="none" cap="none" strike="noStrike">
                <a:solidFill>
                  <a:srgbClr val="9D66F9"/>
                </a:solidFill>
                <a:latin typeface="Montserrat"/>
                <a:ea typeface="Montserrat"/>
                <a:cs typeface="Montserrat"/>
                <a:sym typeface="Montserrat"/>
              </a:rPr>
              <a:t>de </a:t>
            </a:r>
            <a:r>
              <a:rPr b="1" i="1" lang="es-AR" sz="1200" u="none" cap="none" strike="noStrike">
                <a:solidFill>
                  <a:srgbClr val="9D66F9"/>
                </a:solidFill>
                <a:latin typeface="Montserrat"/>
                <a:ea typeface="Montserrat"/>
                <a:cs typeface="Montserrat"/>
                <a:sym typeface="Montserrat"/>
              </a:rPr>
              <a:t>500px</a:t>
            </a:r>
            <a:r>
              <a:rPr b="0" i="1" lang="es-AR" sz="1200" u="none" cap="none" strike="noStrike">
                <a:solidFill>
                  <a:srgbClr val="9D66F9"/>
                </a:solidFill>
                <a:latin typeface="Montserrat"/>
                <a:ea typeface="Montserrat"/>
                <a:cs typeface="Montserrat"/>
                <a:sym typeface="Montserrat"/>
              </a:rPr>
              <a:t>, por lo que estamos limitando el elemento a un tamaño de ancho de 500 píxeles como máximo y nunca superará ese tamaño.</a:t>
            </a:r>
            <a:endParaRPr b="0" i="0" sz="1200" u="none" cap="none" strike="noStrike">
              <a:latin typeface="Arial"/>
              <a:ea typeface="Arial"/>
              <a:cs typeface="Arial"/>
              <a:sym typeface="Arial"/>
            </a:endParaRPr>
          </a:p>
        </p:txBody>
      </p:sp>
      <p:sp>
        <p:nvSpPr>
          <p:cNvPr id="238" name="Google Shape;238;p11"/>
          <p:cNvSpPr/>
          <p:nvPr/>
        </p:nvSpPr>
        <p:spPr>
          <a:xfrm>
            <a:off x="244080" y="4223160"/>
            <a:ext cx="8587080" cy="56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Las propiedades de mínimos </a:t>
            </a:r>
            <a:r>
              <a:rPr b="1" i="1" lang="es-AR" sz="1300" u="none" cap="none" strike="noStrike">
                <a:solidFill>
                  <a:srgbClr val="000000"/>
                </a:solidFill>
                <a:latin typeface="Montserrat"/>
                <a:ea typeface="Montserrat"/>
                <a:cs typeface="Montserrat"/>
                <a:sym typeface="Montserrat"/>
              </a:rPr>
              <a:t>min-width</a:t>
            </a:r>
            <a:r>
              <a:rPr b="0" i="0" lang="es-AR" sz="1300" u="none" cap="none" strike="noStrike">
                <a:solidFill>
                  <a:srgbClr val="000000"/>
                </a:solidFill>
                <a:latin typeface="Montserrat"/>
                <a:ea typeface="Montserrat"/>
                <a:cs typeface="Montserrat"/>
                <a:sym typeface="Montserrat"/>
              </a:rPr>
              <a:t> y </a:t>
            </a:r>
            <a:r>
              <a:rPr b="1" i="1" lang="es-AR" sz="1300" u="none" cap="none" strike="noStrike">
                <a:solidFill>
                  <a:srgbClr val="000000"/>
                </a:solidFill>
                <a:latin typeface="Montserrat"/>
                <a:ea typeface="Montserrat"/>
                <a:cs typeface="Montserrat"/>
                <a:sym typeface="Montserrat"/>
              </a:rPr>
              <a:t>min-height</a:t>
            </a:r>
            <a:r>
              <a:rPr b="0" i="0" lang="es-AR" sz="1300" u="none" cap="none" strike="noStrike">
                <a:solidFill>
                  <a:srgbClr val="000000"/>
                </a:solidFill>
                <a:latin typeface="Montserrat"/>
                <a:ea typeface="Montserrat"/>
                <a:cs typeface="Montserrat"/>
                <a:sym typeface="Montserrat"/>
              </a:rPr>
              <a:t> por defecto tienen valor </a:t>
            </a:r>
            <a:r>
              <a:rPr b="1" i="0" lang="es-AR" sz="1300" u="none" cap="none" strike="noStrike">
                <a:solidFill>
                  <a:srgbClr val="000000"/>
                </a:solidFill>
                <a:latin typeface="Montserrat"/>
                <a:ea typeface="Montserrat"/>
                <a:cs typeface="Montserrat"/>
                <a:sym typeface="Montserrat"/>
              </a:rPr>
              <a:t>0</a:t>
            </a:r>
            <a:r>
              <a:rPr b="0" i="0" lang="es-AR" sz="1300" u="none" cap="none" strike="noStrike">
                <a:solidFill>
                  <a:srgbClr val="000000"/>
                </a:solidFill>
                <a:latin typeface="Montserrat"/>
                <a:ea typeface="Montserrat"/>
                <a:cs typeface="Montserrat"/>
                <a:sym typeface="Montserrat"/>
              </a:rPr>
              <a:t>, mientras que las propiedades de máximos </a:t>
            </a:r>
            <a:r>
              <a:rPr b="1" i="1" lang="es-AR" sz="1300" u="none" cap="none" strike="noStrike">
                <a:solidFill>
                  <a:srgbClr val="000000"/>
                </a:solidFill>
                <a:latin typeface="Montserrat"/>
                <a:ea typeface="Montserrat"/>
                <a:cs typeface="Montserrat"/>
                <a:sym typeface="Montserrat"/>
              </a:rPr>
              <a:t>max-width</a:t>
            </a:r>
            <a:r>
              <a:rPr b="0" i="0" lang="es-AR" sz="1300" u="none" cap="none" strike="noStrike">
                <a:solidFill>
                  <a:srgbClr val="000000"/>
                </a:solidFill>
                <a:latin typeface="Montserrat"/>
                <a:ea typeface="Montserrat"/>
                <a:cs typeface="Montserrat"/>
                <a:sym typeface="Montserrat"/>
              </a:rPr>
              <a:t> y </a:t>
            </a:r>
            <a:r>
              <a:rPr b="1" i="1" lang="es-AR" sz="1300" u="none" cap="none" strike="noStrike">
                <a:solidFill>
                  <a:srgbClr val="000000"/>
                </a:solidFill>
                <a:latin typeface="Montserrat"/>
                <a:ea typeface="Montserrat"/>
                <a:cs typeface="Montserrat"/>
                <a:sym typeface="Montserrat"/>
              </a:rPr>
              <a:t>max-height</a:t>
            </a:r>
            <a:r>
              <a:rPr b="0" i="0" lang="es-AR" sz="1300" u="none" cap="none" strike="noStrike">
                <a:solidFill>
                  <a:srgbClr val="000000"/>
                </a:solidFill>
                <a:latin typeface="Montserrat"/>
                <a:ea typeface="Montserrat"/>
                <a:cs typeface="Montserrat"/>
                <a:sym typeface="Montserrat"/>
              </a:rPr>
              <a:t>, tienen por defecto valor </a:t>
            </a:r>
            <a:r>
              <a:rPr b="1" i="0" lang="es-AR" sz="1300" u="none" cap="none" strike="noStrike">
                <a:solidFill>
                  <a:srgbClr val="000000"/>
                </a:solidFill>
                <a:latin typeface="Montserrat"/>
                <a:ea typeface="Montserrat"/>
                <a:cs typeface="Montserrat"/>
                <a:sym typeface="Montserrat"/>
              </a:rPr>
              <a:t>none</a:t>
            </a:r>
            <a:r>
              <a:rPr b="0" i="0" lang="es-AR" sz="1300" u="none" cap="none" strike="noStrike">
                <a:solidFill>
                  <a:srgbClr val="000000"/>
                </a:solidFill>
                <a:latin typeface="Montserrat"/>
                <a:ea typeface="Montserrat"/>
                <a:cs typeface="Montserrat"/>
                <a:sym typeface="Montserrat"/>
              </a:rPr>
              <a:t>.</a:t>
            </a:r>
            <a:endParaRPr b="0" i="0" sz="13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p:nvPr/>
        </p:nvSpPr>
        <p:spPr>
          <a:xfrm>
            <a:off x="312840" y="969480"/>
            <a:ext cx="8587080" cy="562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CSS existen ciertas palabras clave para hacer referencia a una zona u orientación concreta sobre un elemento. Son conceptos muy sencillos y lógicos: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244" name="Google Shape;244;p12"/>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Zonas de un elemento</a:t>
            </a:r>
            <a:endParaRPr b="0" i="0" sz="2500" u="none" cap="none" strike="noStrike">
              <a:latin typeface="Arial"/>
              <a:ea typeface="Arial"/>
              <a:cs typeface="Arial"/>
              <a:sym typeface="Arial"/>
            </a:endParaRPr>
          </a:p>
        </p:txBody>
      </p:sp>
      <p:sp>
        <p:nvSpPr>
          <p:cNvPr id="245" name="Google Shape;245;p12"/>
          <p:cNvSpPr/>
          <p:nvPr/>
        </p:nvSpPr>
        <p:spPr>
          <a:xfrm>
            <a:off x="886320" y="3080520"/>
            <a:ext cx="7439400" cy="878040"/>
          </a:xfrm>
          <a:prstGeom prst="rect">
            <a:avLst/>
          </a:prstGeom>
          <a:noFill/>
          <a:ln>
            <a:noFill/>
          </a:ln>
        </p:spPr>
        <p:txBody>
          <a:bodyPr anchorCtr="0" anchor="t" bIns="91425" lIns="91425" spcFirstLastPara="1" rIns="91425" wrap="square" tIns="91425">
            <a:noAutofit/>
          </a:bodyPr>
          <a:lstStyle/>
          <a:p>
            <a:pPr indent="-171540" lvl="0" marL="39996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171540" lvl="0" marL="39996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Parte superior</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Parte izquierda</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Parte derecha</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Parte inferior</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Center</a:t>
            </a:r>
            <a:r>
              <a:rPr b="0" i="0" lang="es-AR" sz="1400" u="none" cap="none" strike="noStrike">
                <a:solidFill>
                  <a:srgbClr val="000000"/>
                </a:solidFill>
                <a:latin typeface="Montserrat"/>
                <a:ea typeface="Montserrat"/>
                <a:cs typeface="Montserrat"/>
                <a:sym typeface="Montserrat"/>
              </a:rPr>
              <a:t>: Se refiere a la posición central entre los extremos horizontales y verticales</a:t>
            </a:r>
            <a:endParaRPr b="0" i="0" sz="1400" u="none" cap="none" strike="noStrike">
              <a:latin typeface="Arial"/>
              <a:ea typeface="Arial"/>
              <a:cs typeface="Arial"/>
              <a:sym typeface="Arial"/>
            </a:endParaRPr>
          </a:p>
        </p:txBody>
      </p:sp>
      <p:graphicFrame>
        <p:nvGraphicFramePr>
          <p:cNvPr id="246" name="Google Shape;246;p12"/>
          <p:cNvGraphicFramePr/>
          <p:nvPr/>
        </p:nvGraphicFramePr>
        <p:xfrm>
          <a:off x="2496960" y="1669320"/>
          <a:ext cx="3000000" cy="3000000"/>
        </p:xfrm>
        <a:graphic>
          <a:graphicData uri="http://schemas.openxmlformats.org/drawingml/2006/table">
            <a:tbl>
              <a:tblPr>
                <a:noFill/>
                <a:tableStyleId>{DC0CFAB8-0D30-4E18-96F9-691388C398D4}</a:tableStyleId>
              </a:tblPr>
              <a:tblGrid>
                <a:gridCol w="1080350"/>
                <a:gridCol w="1080350"/>
                <a:gridCol w="1079275"/>
              </a:tblGrid>
              <a:tr h="5508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top</a:t>
                      </a:r>
                      <a:endParaRPr b="0" sz="1400" u="none" cap="none" strike="noStrike">
                        <a:latin typeface="Arial"/>
                        <a:ea typeface="Arial"/>
                        <a:cs typeface="Arial"/>
                        <a:sym typeface="Arial"/>
                      </a:endParaRPr>
                    </a:p>
                  </a:txBody>
                  <a:tcPr marT="45725" marB="45725" marR="91450" marL="91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9D66F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r>
              <a:tr h="593650">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left</a:t>
                      </a:r>
                      <a:endParaRPr b="0" sz="1400" u="none" cap="none" strike="noStrike">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center</a:t>
                      </a:r>
                      <a:endParaRPr b="0" sz="14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a:latin typeface="Montserrat"/>
                          <a:ea typeface="Montserrat"/>
                          <a:cs typeface="Montserrat"/>
                          <a:sym typeface="Montserrat"/>
                        </a:rPr>
                        <a:t>    </a:t>
                      </a:r>
                      <a:r>
                        <a:rPr b="1" lang="es-AR" sz="1400" u="none" cap="none" strike="noStrike">
                          <a:solidFill>
                            <a:srgbClr val="000000"/>
                          </a:solidFill>
                          <a:latin typeface="Montserrat"/>
                          <a:ea typeface="Montserrat"/>
                          <a:cs typeface="Montserrat"/>
                          <a:sym typeface="Montserrat"/>
                        </a:rPr>
                        <a:t>right</a:t>
                      </a:r>
                      <a:endParaRPr b="0" sz="14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r h="593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t/>
                      </a:r>
                      <a:endParaRPr b="1">
                        <a:latin typeface="Montserrat"/>
                        <a:ea typeface="Montserrat"/>
                        <a:cs typeface="Montserrat"/>
                        <a:sym typeface="Montserrat"/>
                      </a:endParaRPr>
                    </a:p>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bottom</a:t>
                      </a:r>
                      <a:endParaRPr b="0" sz="14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p:nvPr/>
        </p:nvSpPr>
        <p:spPr>
          <a:xfrm>
            <a:off x="312840" y="969480"/>
            <a:ext cx="8399880" cy="13075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Puede suceder que le demos un tamaño de alto y ancho a un elemento HTML pero su contenido de texto es tan grande que no cabe dentro de ese elemento.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ese caso lo que ocurriría es que el contenido se desborde, pero podemos modificar este comportamiento con la propiedad de CSS </a:t>
            </a:r>
            <a:r>
              <a:rPr b="1" i="0" lang="es-AR" sz="1400" u="none" cap="none" strike="noStrike">
                <a:solidFill>
                  <a:srgbClr val="000000"/>
                </a:solidFill>
                <a:latin typeface="Montserrat"/>
                <a:ea typeface="Montserrat"/>
                <a:cs typeface="Montserrat"/>
                <a:sym typeface="Montserrat"/>
              </a:rPr>
              <a:t>overflow</a:t>
            </a:r>
            <a:r>
              <a:rPr b="0" i="0" lang="es-AR" sz="1400" u="none" cap="none" strike="noStrike">
                <a:solidFill>
                  <a:srgbClr val="000000"/>
                </a:solidFill>
                <a:latin typeface="Montserrat"/>
                <a:ea typeface="Montserrat"/>
                <a:cs typeface="Montserrat"/>
                <a:sym typeface="Montserrat"/>
              </a:rPr>
              <a:t> o con alguna de sus propiedades específicas </a:t>
            </a:r>
            <a:r>
              <a:rPr b="1" i="1" lang="es-AR" sz="1400" u="none" cap="none" strike="noStrike">
                <a:solidFill>
                  <a:srgbClr val="000000"/>
                </a:solidFill>
                <a:latin typeface="Montserrat"/>
                <a:ea typeface="Montserrat"/>
                <a:cs typeface="Montserrat"/>
                <a:sym typeface="Montserrat"/>
              </a:rPr>
              <a:t>overflow-x</a:t>
            </a:r>
            <a:r>
              <a:rPr b="0" i="0" lang="es-AR" sz="1400" u="none" cap="none" strike="noStrike">
                <a:solidFill>
                  <a:srgbClr val="000000"/>
                </a:solidFill>
                <a:latin typeface="Montserrat"/>
                <a:ea typeface="Montserrat"/>
                <a:cs typeface="Montserrat"/>
                <a:sym typeface="Montserrat"/>
              </a:rPr>
              <a:t> u </a:t>
            </a:r>
            <a:r>
              <a:rPr b="1" i="1" lang="es-AR" sz="1400" u="none" cap="none" strike="noStrike">
                <a:solidFill>
                  <a:srgbClr val="000000"/>
                </a:solidFill>
                <a:latin typeface="Montserrat"/>
                <a:ea typeface="Montserrat"/>
                <a:cs typeface="Montserrat"/>
                <a:sym typeface="Montserrat"/>
              </a:rPr>
              <a:t>overflow-y</a:t>
            </a:r>
            <a:endParaRPr b="0" i="0" sz="1400" u="none" cap="none" strike="noStrike">
              <a:latin typeface="Arial"/>
              <a:ea typeface="Arial"/>
              <a:cs typeface="Arial"/>
              <a:sym typeface="Arial"/>
            </a:endParaRPr>
          </a:p>
        </p:txBody>
      </p:sp>
      <p:sp>
        <p:nvSpPr>
          <p:cNvPr id="252" name="Google Shape;252;p13"/>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Desbordamiento</a:t>
            </a:r>
            <a:endParaRPr b="0" i="0" sz="2500" u="none" cap="none" strike="noStrike">
              <a:latin typeface="Arial"/>
              <a:ea typeface="Arial"/>
              <a:cs typeface="Arial"/>
              <a:sym typeface="Arial"/>
            </a:endParaRPr>
          </a:p>
        </p:txBody>
      </p:sp>
      <p:pic>
        <p:nvPicPr>
          <p:cNvPr id="253" name="Google Shape;253;p13"/>
          <p:cNvPicPr preferRelativeResize="0"/>
          <p:nvPr/>
        </p:nvPicPr>
        <p:blipFill rotWithShape="1">
          <a:blip r:embed="rId3">
            <a:alphaModFix/>
          </a:blip>
          <a:srcRect b="0" l="0" r="0" t="0"/>
          <a:stretch/>
        </p:blipFill>
        <p:spPr>
          <a:xfrm>
            <a:off x="552600" y="2277360"/>
            <a:ext cx="8038800" cy="1714320"/>
          </a:xfrm>
          <a:prstGeom prst="rect">
            <a:avLst/>
          </a:prstGeom>
          <a:noFill/>
          <a:ln>
            <a:noFill/>
          </a:ln>
        </p:spPr>
      </p:pic>
      <p:sp>
        <p:nvSpPr>
          <p:cNvPr id="254" name="Google Shape;254;p13"/>
          <p:cNvSpPr/>
          <p:nvPr/>
        </p:nvSpPr>
        <p:spPr>
          <a:xfrm>
            <a:off x="3916800" y="4097160"/>
            <a:ext cx="467424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p:nvPr/>
        </p:nvSpPr>
        <p:spPr>
          <a:xfrm>
            <a:off x="330480" y="635400"/>
            <a:ext cx="8399880" cy="815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Dichas propiedades pueden tomar varios valores, donde </a:t>
            </a:r>
            <a:r>
              <a:rPr b="1" i="0" lang="es-AR" sz="1400" u="none" cap="none" strike="noStrike">
                <a:solidFill>
                  <a:srgbClr val="000000"/>
                </a:solidFill>
                <a:latin typeface="Montserrat"/>
                <a:ea typeface="Montserrat"/>
                <a:cs typeface="Montserrat"/>
                <a:sym typeface="Montserrat"/>
              </a:rPr>
              <a:t>visible</a:t>
            </a:r>
            <a:r>
              <a:rPr b="0" i="0" lang="es-AR" sz="1400" u="none" cap="none" strike="noStrike">
                <a:solidFill>
                  <a:srgbClr val="000000"/>
                </a:solidFill>
                <a:latin typeface="Montserrat"/>
                <a:ea typeface="Montserrat"/>
                <a:cs typeface="Montserrat"/>
                <a:sym typeface="Montserrat"/>
              </a:rPr>
              <a:t> es el valor que tiene por defecto, le permite que haya desbordamiento. Otras opciones son las siguientes, donde </a:t>
            </a:r>
            <a:r>
              <a:rPr b="1" i="0" lang="es-AR" sz="1400" u="none" cap="none" strike="noStrike">
                <a:solidFill>
                  <a:srgbClr val="000000"/>
                </a:solidFill>
                <a:latin typeface="Montserrat"/>
                <a:ea typeface="Montserrat"/>
                <a:cs typeface="Montserrat"/>
                <a:sym typeface="Montserrat"/>
              </a:rPr>
              <a:t>no se permite desbordamiento:</a:t>
            </a:r>
            <a:endParaRPr b="0" i="0" sz="1400" u="none" cap="none" strike="noStrike">
              <a:latin typeface="Arial"/>
              <a:ea typeface="Arial"/>
              <a:cs typeface="Arial"/>
              <a:sym typeface="Arial"/>
            </a:endParaRPr>
          </a:p>
        </p:txBody>
      </p:sp>
      <p:sp>
        <p:nvSpPr>
          <p:cNvPr id="260" name="Google Shape;260;p14"/>
          <p:cNvSpPr/>
          <p:nvPr/>
        </p:nvSpPr>
        <p:spPr>
          <a:xfrm>
            <a:off x="661680" y="3511080"/>
            <a:ext cx="7936920" cy="690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CSS3 añade las propiedades </a:t>
            </a:r>
            <a:r>
              <a:rPr b="1" i="1" lang="es-AR" sz="1200" u="none" cap="none" strike="noStrike">
                <a:solidFill>
                  <a:srgbClr val="9D66F9"/>
                </a:solidFill>
                <a:latin typeface="Montserrat"/>
                <a:ea typeface="Montserrat"/>
                <a:cs typeface="Montserrat"/>
                <a:sym typeface="Montserrat"/>
              </a:rPr>
              <a:t>overflow-x</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overflow-y</a:t>
            </a:r>
            <a:r>
              <a:rPr b="0" i="1" lang="es-AR" sz="1200" u="none" cap="none" strike="noStrike">
                <a:solidFill>
                  <a:srgbClr val="9D66F9"/>
                </a:solidFill>
                <a:latin typeface="Montserrat"/>
                <a:ea typeface="Montserrat"/>
                <a:cs typeface="Montserrat"/>
                <a:sym typeface="Montserrat"/>
              </a:rPr>
              <a:t> para cada eje individual, que antiguamente sólo era posible hacerlo con </a:t>
            </a:r>
            <a:r>
              <a:rPr b="1" i="1" lang="es-AR" sz="1200" u="none" cap="none" strike="noStrike">
                <a:solidFill>
                  <a:srgbClr val="9D66F9"/>
                </a:solidFill>
                <a:latin typeface="Montserrat"/>
                <a:ea typeface="Montserrat"/>
                <a:cs typeface="Montserrat"/>
                <a:sym typeface="Montserrat"/>
              </a:rPr>
              <a:t>overflow</a:t>
            </a:r>
            <a:r>
              <a:rPr b="0" i="1" lang="es-AR" sz="1200" u="none" cap="none" strike="noStrike">
                <a:solidFill>
                  <a:srgbClr val="9D66F9"/>
                </a:solidFill>
                <a:latin typeface="Montserrat"/>
                <a:ea typeface="Montserrat"/>
                <a:cs typeface="Montserrat"/>
                <a:sym typeface="Montserrat"/>
              </a:rPr>
              <a:t> para ambos ejes. Estas propiedades son útiles cuando no queremos mostrar alguna barra de desplazamiento (habitualmente la barra de desplazamiento horizontal).</a:t>
            </a:r>
            <a:endParaRPr b="0" i="0" sz="1200" u="none" cap="none" strike="noStrike">
              <a:latin typeface="Arial"/>
              <a:ea typeface="Arial"/>
              <a:cs typeface="Arial"/>
              <a:sym typeface="Arial"/>
            </a:endParaRPr>
          </a:p>
        </p:txBody>
      </p:sp>
      <p:pic>
        <p:nvPicPr>
          <p:cNvPr id="261" name="Google Shape;261;p14"/>
          <p:cNvPicPr preferRelativeResize="0"/>
          <p:nvPr/>
        </p:nvPicPr>
        <p:blipFill rotWithShape="1">
          <a:blip r:embed="rId3">
            <a:alphaModFix/>
          </a:blip>
          <a:srcRect b="0" l="0" r="0" t="0"/>
          <a:stretch/>
        </p:blipFill>
        <p:spPr>
          <a:xfrm>
            <a:off x="506160" y="1515960"/>
            <a:ext cx="8048160" cy="2076120"/>
          </a:xfrm>
          <a:prstGeom prst="rect">
            <a:avLst/>
          </a:prstGeom>
          <a:noFill/>
          <a:ln>
            <a:noFill/>
          </a:ln>
        </p:spPr>
      </p:pic>
      <p:sp>
        <p:nvSpPr>
          <p:cNvPr id="262" name="Google Shape;262;p14"/>
          <p:cNvSpPr/>
          <p:nvPr/>
        </p:nvSpPr>
        <p:spPr>
          <a:xfrm>
            <a:off x="3816000" y="4305960"/>
            <a:ext cx="464184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utilizan para crear espacio alrededor de los elementos, fuera de los bordes definidos.</a:t>
            </a:r>
            <a:endParaRPr b="0" i="0" sz="1400" u="none" cap="none" strike="noStrike">
              <a:latin typeface="Arial"/>
              <a:ea typeface="Arial"/>
              <a:cs typeface="Arial"/>
              <a:sym typeface="Arial"/>
            </a:endParaRPr>
          </a:p>
        </p:txBody>
      </p:sp>
      <p:sp>
        <p:nvSpPr>
          <p:cNvPr id="268" name="Google Shape;268;p15"/>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Margin</a:t>
            </a:r>
            <a:endParaRPr b="0" i="0" sz="2500" u="none" cap="none" strike="noStrike">
              <a:latin typeface="Arial"/>
              <a:ea typeface="Arial"/>
              <a:cs typeface="Arial"/>
              <a:sym typeface="Arial"/>
            </a:endParaRPr>
          </a:p>
        </p:txBody>
      </p:sp>
      <p:sp>
        <p:nvSpPr>
          <p:cNvPr id="269" name="Google Shape;269;p15"/>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margin-left</a:t>
            </a:r>
            <a:endParaRPr b="0" i="0" sz="1400" u="none" cap="none" strike="noStrike">
              <a:latin typeface="Arial"/>
              <a:ea typeface="Arial"/>
              <a:cs typeface="Arial"/>
              <a:sym typeface="Arial"/>
            </a:endParaRPr>
          </a:p>
        </p:txBody>
      </p:sp>
      <p:sp>
        <p:nvSpPr>
          <p:cNvPr id="270" name="Google Shape;270;p15"/>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6869880" y="1645560"/>
            <a:ext cx="2078280" cy="73116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auto</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porcentaje</a:t>
            </a:r>
            <a:endParaRPr b="0" i="0" sz="1400" u="none" cap="none" strike="noStrike">
              <a:latin typeface="Arial"/>
              <a:ea typeface="Arial"/>
              <a:cs typeface="Arial"/>
              <a:sym typeface="Arial"/>
            </a:endParaRPr>
          </a:p>
        </p:txBody>
      </p:sp>
      <p:sp>
        <p:nvSpPr>
          <p:cNvPr id="272" name="Google Shape;272;p15"/>
          <p:cNvSpPr/>
          <p:nvPr/>
        </p:nvSpPr>
        <p:spPr>
          <a:xfrm>
            <a:off x="4634640" y="2877120"/>
            <a:ext cx="4078080" cy="1640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modelo de cajas, los </a:t>
            </a:r>
            <a:r>
              <a:rPr b="1" i="0" lang="es-AR" sz="1400" u="none" cap="none" strike="noStrike">
                <a:solidFill>
                  <a:srgbClr val="000000"/>
                </a:solidFill>
                <a:latin typeface="Montserrat"/>
                <a:ea typeface="Montserrat"/>
                <a:cs typeface="Montserrat"/>
                <a:sym typeface="Montserrat"/>
              </a:rPr>
              <a:t>márgenes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son los espacios exteriores de un elemento. El espacio que hay entre el borde de un elemento y el borde de otros elementos adyacentes es lo que se considera </a:t>
            </a:r>
            <a:r>
              <a:rPr b="1" i="0" lang="es-AR" sz="1400" u="none" cap="none" strike="noStrike">
                <a:solidFill>
                  <a:srgbClr val="000000"/>
                </a:solidFill>
                <a:latin typeface="Montserrat"/>
                <a:ea typeface="Montserrat"/>
                <a:cs typeface="Montserrat"/>
                <a:sym typeface="Montserrat"/>
              </a:rPr>
              <a:t>margen</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273" name="Google Shape;273;p15"/>
          <p:cNvPicPr preferRelativeResize="0"/>
          <p:nvPr/>
        </p:nvPicPr>
        <p:blipFill rotWithShape="1">
          <a:blip r:embed="rId3">
            <a:alphaModFix/>
          </a:blip>
          <a:srcRect b="0" l="0" r="0" t="0"/>
          <a:stretch/>
        </p:blipFill>
        <p:spPr>
          <a:xfrm>
            <a:off x="817560" y="1620000"/>
            <a:ext cx="3322440" cy="23641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p:nvPr/>
        </p:nvSpPr>
        <p:spPr>
          <a:xfrm>
            <a:off x="312840" y="6832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pueden considerar en conjunto (de forma general) o de forma concreta en cada una de las zonas del elemento. Estas son las propiedades específicas de cada zona:</a:t>
            </a:r>
            <a:endParaRPr b="0" i="0" sz="1400" u="none" cap="none" strike="noStrike">
              <a:latin typeface="Arial"/>
              <a:ea typeface="Arial"/>
              <a:cs typeface="Arial"/>
              <a:sym typeface="Arial"/>
            </a:endParaRPr>
          </a:p>
        </p:txBody>
      </p:sp>
      <p:sp>
        <p:nvSpPr>
          <p:cNvPr id="279" name="Google Shape;279;p16"/>
          <p:cNvSpPr/>
          <p:nvPr/>
        </p:nvSpPr>
        <p:spPr>
          <a:xfrm>
            <a:off x="312840" y="320832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Podemos aplicar diferentes márgenes a cada zona de un elemento utilizando cada una de estas propiedades, o dejando al navegador que lo haga de forma automática indicando el valor </a:t>
            </a:r>
            <a:r>
              <a:rPr b="1" i="0" lang="es-AR" sz="1400" u="none" cap="none" strike="noStrike">
                <a:solidFill>
                  <a:srgbClr val="000000"/>
                </a:solidFill>
                <a:latin typeface="Montserrat"/>
                <a:ea typeface="Montserrat"/>
                <a:cs typeface="Montserrat"/>
                <a:sym typeface="Montserrat"/>
              </a:rPr>
              <a:t>auto.</a:t>
            </a:r>
            <a:endParaRPr b="0" i="0" sz="1400" u="none" cap="none" strike="noStrike">
              <a:latin typeface="Arial"/>
              <a:ea typeface="Arial"/>
              <a:cs typeface="Arial"/>
              <a:sym typeface="Arial"/>
            </a:endParaRPr>
          </a:p>
        </p:txBody>
      </p:sp>
      <p:sp>
        <p:nvSpPr>
          <p:cNvPr id="280" name="Google Shape;280;p16"/>
          <p:cNvSpPr/>
          <p:nvPr/>
        </p:nvSpPr>
        <p:spPr>
          <a:xfrm>
            <a:off x="670680" y="3906720"/>
            <a:ext cx="7936920" cy="690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Existe un </a:t>
            </a:r>
            <a:r>
              <a:rPr b="1" i="1" lang="es-AR" sz="1200" u="none" cap="none" strike="noStrike">
                <a:solidFill>
                  <a:srgbClr val="9D66F9"/>
                </a:solidFill>
                <a:latin typeface="Montserrat"/>
                <a:ea typeface="Montserrat"/>
                <a:cs typeface="Montserrat"/>
                <a:sym typeface="Montserrat"/>
              </a:rPr>
              <a:t>truco</a:t>
            </a:r>
            <a:r>
              <a:rPr b="0" i="1" lang="es-AR" sz="1200" u="none" cap="none" strike="noStrike">
                <a:solidFill>
                  <a:srgbClr val="9D66F9"/>
                </a:solidFill>
                <a:latin typeface="Montserrat"/>
                <a:ea typeface="Montserrat"/>
                <a:cs typeface="Montserrat"/>
                <a:sym typeface="Montserrat"/>
              </a:rPr>
              <a:t> muy sencillo y práctico para centrar un elemento en pantalla. Basta con aplicar un ancho fijo al contenedor, </a:t>
            </a:r>
            <a:r>
              <a:rPr b="1" i="1" lang="es-AR" sz="1200" u="none" cap="none" strike="noStrike">
                <a:solidFill>
                  <a:srgbClr val="9D66F9"/>
                </a:solidFill>
                <a:latin typeface="Montserrat"/>
                <a:ea typeface="Montserrat"/>
                <a:cs typeface="Montserrat"/>
                <a:sym typeface="Montserrat"/>
              </a:rPr>
              <a:t>width: 500px</a:t>
            </a:r>
            <a:r>
              <a:rPr b="0" i="1" lang="es-AR" sz="1200" u="none" cap="none" strike="noStrike">
                <a:solidFill>
                  <a:srgbClr val="9D66F9"/>
                </a:solidFill>
                <a:latin typeface="Montserrat"/>
                <a:ea typeface="Montserrat"/>
                <a:cs typeface="Montserrat"/>
                <a:sym typeface="Montserrat"/>
              </a:rPr>
              <a:t> (por ejemplo) y luego aplicar un </a:t>
            </a:r>
            <a:r>
              <a:rPr b="1" i="1" lang="es-AR" sz="1200" u="none" cap="none" strike="noStrike">
                <a:solidFill>
                  <a:srgbClr val="9D66F9"/>
                </a:solidFill>
                <a:latin typeface="Montserrat"/>
                <a:ea typeface="Montserrat"/>
                <a:cs typeface="Montserrat"/>
                <a:sym typeface="Montserrat"/>
              </a:rPr>
              <a:t>margin: auto</a:t>
            </a:r>
            <a:r>
              <a:rPr b="0" i="1" lang="es-AR" sz="1200" u="none" cap="none" strike="noStrike">
                <a:solidFill>
                  <a:srgbClr val="9D66F9"/>
                </a:solidFill>
                <a:latin typeface="Montserrat"/>
                <a:ea typeface="Montserrat"/>
                <a:cs typeface="Montserrat"/>
                <a:sym typeface="Montserrat"/>
              </a:rPr>
              <a:t>. De esta forma, el navegador, al conocer el tamaño del elemento (y, por omisión, el resto del tamaño de la ventana) se encarga de repartirlo equitativamente entre el margen izquierdo y el margen derecho, quedando centrado el elemento</a:t>
            </a:r>
            <a:endParaRPr b="0" i="0" sz="1200" u="none" cap="none" strike="noStrike">
              <a:latin typeface="Arial"/>
              <a:ea typeface="Arial"/>
              <a:cs typeface="Arial"/>
              <a:sym typeface="Arial"/>
            </a:endParaRPr>
          </a:p>
        </p:txBody>
      </p:sp>
      <p:pic>
        <p:nvPicPr>
          <p:cNvPr id="281" name="Google Shape;281;p16"/>
          <p:cNvPicPr preferRelativeResize="0"/>
          <p:nvPr/>
        </p:nvPicPr>
        <p:blipFill rotWithShape="1">
          <a:blip r:embed="rId3">
            <a:alphaModFix/>
          </a:blip>
          <a:srcRect b="0" l="0" r="0" t="0"/>
          <a:stretch/>
        </p:blipFill>
        <p:spPr>
          <a:xfrm>
            <a:off x="670680" y="1267920"/>
            <a:ext cx="7531560" cy="2033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p:nvPr/>
        </p:nvSpPr>
        <p:spPr>
          <a:xfrm>
            <a:off x="312840" y="357840"/>
            <a:ext cx="8399880" cy="12682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Hay que recordar diferenciar bien los </a:t>
            </a:r>
            <a:r>
              <a:rPr b="1" i="0" lang="es-AR" sz="1400" u="none" cap="none" strike="noStrike">
                <a:solidFill>
                  <a:srgbClr val="000000"/>
                </a:solidFill>
                <a:latin typeface="Montserrat"/>
                <a:ea typeface="Montserrat"/>
                <a:cs typeface="Montserrat"/>
                <a:sym typeface="Montserrat"/>
              </a:rPr>
              <a:t>márgenes</a:t>
            </a:r>
            <a:r>
              <a:rPr b="0" i="0" lang="es-AR" sz="1400" u="none" cap="none" strike="noStrike">
                <a:solidFill>
                  <a:srgbClr val="000000"/>
                </a:solidFill>
                <a:latin typeface="Montserrat"/>
                <a:ea typeface="Montserrat"/>
                <a:cs typeface="Montserrat"/>
                <a:sym typeface="Montserrat"/>
              </a:rPr>
              <a:t> de los </a:t>
            </a:r>
            <a:r>
              <a:rPr b="1" i="0" lang="es-AR" sz="1400" u="none" cap="none" strike="noStrike">
                <a:solidFill>
                  <a:srgbClr val="000000"/>
                </a:solidFill>
                <a:latin typeface="Montserrat"/>
                <a:ea typeface="Montserrat"/>
                <a:cs typeface="Montserrat"/>
                <a:sym typeface="Montserrat"/>
              </a:rPr>
              <a:t>rellenos</a:t>
            </a:r>
            <a:r>
              <a:rPr b="0" i="0" lang="es-AR" sz="1400" u="none" cap="none" strike="noStrike">
                <a:solidFill>
                  <a:srgbClr val="000000"/>
                </a:solidFill>
                <a:latin typeface="Montserrat"/>
                <a:ea typeface="Montserrat"/>
                <a:cs typeface="Montserrat"/>
                <a:sym typeface="Montserrat"/>
              </a:rPr>
              <a:t>, ya que no son la misma cosa. Los </a:t>
            </a:r>
            <a:r>
              <a:rPr b="1" i="0" lang="es-AR" sz="1400" u="none" cap="none" strike="noStrike">
                <a:solidFill>
                  <a:srgbClr val="000000"/>
                </a:solidFill>
                <a:latin typeface="Montserrat"/>
                <a:ea typeface="Montserrat"/>
                <a:cs typeface="Montserrat"/>
                <a:sym typeface="Montserrat"/>
              </a:rPr>
              <a:t>rellenos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son los espacios que hay entre los bordes del elemento en cuestión y el contenido (</a:t>
            </a:r>
            <a:r>
              <a:rPr b="0" i="1" lang="es-AR" sz="1400" u="none" cap="none" strike="noStrike">
                <a:solidFill>
                  <a:srgbClr val="000000"/>
                </a:solidFill>
                <a:latin typeface="Montserrat"/>
                <a:ea typeface="Montserrat"/>
                <a:cs typeface="Montserrat"/>
                <a:sym typeface="Montserrat"/>
              </a:rPr>
              <a:t>por la parte interior</a:t>
            </a:r>
            <a:r>
              <a:rPr b="0" i="0" lang="es-AR" sz="1400" u="none" cap="none" strike="noStrike">
                <a:solidFill>
                  <a:srgbClr val="000000"/>
                </a:solidFill>
                <a:latin typeface="Montserrat"/>
                <a:ea typeface="Montserrat"/>
                <a:cs typeface="Montserrat"/>
                <a:sym typeface="Montserrat"/>
              </a:rPr>
              <a:t>). Mientras que los </a:t>
            </a:r>
            <a:r>
              <a:rPr b="1" i="0" lang="es-AR" sz="1400" u="none" cap="none" strike="noStrike">
                <a:solidFill>
                  <a:srgbClr val="000000"/>
                </a:solidFill>
                <a:latin typeface="Montserrat"/>
                <a:ea typeface="Montserrat"/>
                <a:cs typeface="Montserrat"/>
                <a:sym typeface="Montserrat"/>
              </a:rPr>
              <a:t>márgenes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son los espacios que hay entre los bordes del elemento en cuestión y los bordes de otros elementos (</a:t>
            </a:r>
            <a:r>
              <a:rPr b="0" i="1" lang="es-AR" sz="1400" u="none" cap="none" strike="noStrike">
                <a:solidFill>
                  <a:srgbClr val="000000"/>
                </a:solidFill>
                <a:latin typeface="Montserrat"/>
                <a:ea typeface="Montserrat"/>
                <a:cs typeface="Montserrat"/>
                <a:sym typeface="Montserrat"/>
              </a:rPr>
              <a:t>parte exterior</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el siguiente ejemplo nos encontramos con un </a:t>
            </a:r>
            <a:r>
              <a:rPr b="1" i="0" lang="es-AR" sz="1400" u="none" cap="none" strike="noStrike">
                <a:solidFill>
                  <a:srgbClr val="000000"/>
                </a:solidFill>
                <a:latin typeface="Montserrat"/>
                <a:ea typeface="Montserrat"/>
                <a:cs typeface="Montserrat"/>
                <a:sym typeface="Montserrat"/>
              </a:rPr>
              <a:t>solapamiento de márgenes</a:t>
            </a:r>
            <a:r>
              <a:rPr b="0" i="0" lang="es-AR" sz="1400" u="none" cap="none" strike="noStrike">
                <a:solidFill>
                  <a:srgbClr val="000000"/>
                </a:solidFill>
                <a:latin typeface="Montserrat"/>
                <a:ea typeface="Montserrat"/>
                <a:cs typeface="Montserrat"/>
                <a:sym typeface="Montserrat"/>
              </a:rPr>
              <a:t>. Por defecto, si tenemos dos elementos adyacentes con, por ejemplo, </a:t>
            </a:r>
            <a:r>
              <a:rPr b="1" i="1" lang="es-AR" sz="1400" u="none" cap="none" strike="noStrike">
                <a:solidFill>
                  <a:srgbClr val="000000"/>
                </a:solidFill>
                <a:latin typeface="Montserrat"/>
                <a:ea typeface="Montserrat"/>
                <a:cs typeface="Montserrat"/>
                <a:sym typeface="Montserrat"/>
              </a:rPr>
              <a:t>margin: 20px</a:t>
            </a:r>
            <a:r>
              <a:rPr b="0" i="0" lang="es-AR" sz="1400" u="none" cap="none" strike="noStrike">
                <a:solidFill>
                  <a:srgbClr val="000000"/>
                </a:solidFill>
                <a:latin typeface="Montserrat"/>
                <a:ea typeface="Montserrat"/>
                <a:cs typeface="Montserrat"/>
                <a:sym typeface="Montserrat"/>
              </a:rPr>
              <a:t> cada uno, ese espacio de margen se solapará y tendremos </a:t>
            </a:r>
            <a:r>
              <a:rPr b="1" i="1" lang="es-AR" sz="1400" u="none" cap="none" strike="noStrike">
                <a:solidFill>
                  <a:srgbClr val="000000"/>
                </a:solidFill>
                <a:latin typeface="Montserrat"/>
                <a:ea typeface="Montserrat"/>
                <a:cs typeface="Montserrat"/>
                <a:sym typeface="Montserrat"/>
              </a:rPr>
              <a:t>20px</a:t>
            </a:r>
            <a:r>
              <a:rPr b="0" i="0" lang="es-AR" sz="1400" u="none" cap="none" strike="noStrike">
                <a:solidFill>
                  <a:srgbClr val="000000"/>
                </a:solidFill>
                <a:latin typeface="Montserrat"/>
                <a:ea typeface="Montserrat"/>
                <a:cs typeface="Montserrat"/>
                <a:sym typeface="Montserrat"/>
              </a:rPr>
              <a:t> en total, y no </a:t>
            </a:r>
            <a:r>
              <a:rPr b="1" i="1" lang="es-AR" sz="1400" u="none" cap="none" strike="noStrike">
                <a:solidFill>
                  <a:srgbClr val="000000"/>
                </a:solidFill>
                <a:latin typeface="Montserrat"/>
                <a:ea typeface="Montserrat"/>
                <a:cs typeface="Montserrat"/>
                <a:sym typeface="Montserrat"/>
              </a:rPr>
              <a:t>40px</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la suma de cada uno</a:t>
            </a:r>
            <a:r>
              <a:rPr b="0" i="0" lang="es-AR" sz="1400" u="none" cap="none" strike="noStrike">
                <a:solidFill>
                  <a:srgbClr val="000000"/>
                </a:solidFill>
                <a:latin typeface="Montserrat"/>
                <a:ea typeface="Montserrat"/>
                <a:cs typeface="Montserrat"/>
                <a:sym typeface="Montserrat"/>
              </a:rPr>
              <a:t>) como podríamos pensar en un principio. </a:t>
            </a:r>
            <a:endParaRPr b="0" i="0" sz="1400" u="none" cap="none" strike="noStrike">
              <a:latin typeface="Arial"/>
              <a:ea typeface="Arial"/>
              <a:cs typeface="Arial"/>
              <a:sym typeface="Arial"/>
            </a:endParaRPr>
          </a:p>
        </p:txBody>
      </p:sp>
      <p:pic>
        <p:nvPicPr>
          <p:cNvPr id="287" name="Google Shape;287;p17"/>
          <p:cNvPicPr preferRelativeResize="0"/>
          <p:nvPr/>
        </p:nvPicPr>
        <p:blipFill rotWithShape="1">
          <a:blip r:embed="rId3">
            <a:alphaModFix/>
          </a:blip>
          <a:srcRect b="0" l="0" r="0" t="0"/>
          <a:stretch/>
        </p:blipFill>
        <p:spPr>
          <a:xfrm>
            <a:off x="2509200" y="2525040"/>
            <a:ext cx="4007520" cy="2168640"/>
          </a:xfrm>
          <a:prstGeom prst="rect">
            <a:avLst/>
          </a:prstGeom>
          <a:noFill/>
          <a:ln>
            <a:noFill/>
          </a:ln>
        </p:spPr>
      </p:pic>
      <p:sp>
        <p:nvSpPr>
          <p:cNvPr id="288" name="Google Shape;288;p17"/>
          <p:cNvSpPr/>
          <p:nvPr/>
        </p:nvSpPr>
        <p:spPr>
          <a:xfrm>
            <a:off x="3825360" y="4694040"/>
            <a:ext cx="45507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https://www.w3schools.com/css/css_margin.asp</a:t>
            </a:r>
            <a:endParaRPr b="0" i="0" sz="14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utiliza para generar espacio alrededor del contenido de un elemento dentro de los bordes definidos.</a:t>
            </a:r>
            <a:endParaRPr b="0" i="0" sz="1400" u="none" cap="none" strike="noStrike">
              <a:latin typeface="Arial"/>
              <a:ea typeface="Arial"/>
              <a:cs typeface="Arial"/>
              <a:sym typeface="Arial"/>
            </a:endParaRPr>
          </a:p>
        </p:txBody>
      </p:sp>
      <p:sp>
        <p:nvSpPr>
          <p:cNvPr id="294" name="Google Shape;294;p18"/>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Padding</a:t>
            </a:r>
            <a:endParaRPr b="0" i="0" sz="2500" u="none" cap="none" strike="noStrike">
              <a:latin typeface="Arial"/>
              <a:ea typeface="Arial"/>
              <a:cs typeface="Arial"/>
              <a:sym typeface="Arial"/>
            </a:endParaRPr>
          </a:p>
        </p:txBody>
      </p:sp>
      <p:sp>
        <p:nvSpPr>
          <p:cNvPr id="295" name="Google Shape;295;p18"/>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padding-left</a:t>
            </a:r>
            <a:endParaRPr b="0" i="0" sz="1400" u="none" cap="none" strike="noStrike">
              <a:latin typeface="Arial"/>
              <a:ea typeface="Arial"/>
              <a:cs typeface="Arial"/>
              <a:sym typeface="Arial"/>
            </a:endParaRPr>
          </a:p>
        </p:txBody>
      </p:sp>
      <p:sp>
        <p:nvSpPr>
          <p:cNvPr id="296" name="Google Shape;296;p18"/>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6869880" y="1645560"/>
            <a:ext cx="207828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 en relación al ancho del contenedor</a:t>
            </a:r>
            <a:endParaRPr b="0" i="0" sz="1400" u="none" cap="none" strike="noStrike">
              <a:latin typeface="Arial"/>
              <a:ea typeface="Arial"/>
              <a:cs typeface="Arial"/>
              <a:sym typeface="Arial"/>
            </a:endParaRPr>
          </a:p>
        </p:txBody>
      </p:sp>
      <p:sp>
        <p:nvSpPr>
          <p:cNvPr id="298" name="Google Shape;298;p18"/>
          <p:cNvSpPr/>
          <p:nvPr/>
        </p:nvSpPr>
        <p:spPr>
          <a:xfrm>
            <a:off x="4642920" y="2743920"/>
            <a:ext cx="4078080" cy="1248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modelo de cajas, los </a:t>
            </a:r>
            <a:r>
              <a:rPr b="1" i="0" lang="es-AR" sz="1400" u="none" cap="none" strike="noStrike">
                <a:solidFill>
                  <a:srgbClr val="000000"/>
                </a:solidFill>
                <a:latin typeface="Montserrat"/>
                <a:ea typeface="Montserrat"/>
                <a:cs typeface="Montserrat"/>
                <a:sym typeface="Montserrat"/>
              </a:rPr>
              <a:t>rellenos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son los espacios interiores de un elemento. El espacio que hay entre el borde de un elemento y su contenido es lo que se considera </a:t>
            </a:r>
            <a:r>
              <a:rPr b="1" i="0" lang="es-AR" sz="1400" u="none" cap="none" strike="noStrike">
                <a:solidFill>
                  <a:srgbClr val="000000"/>
                </a:solidFill>
                <a:latin typeface="Montserrat"/>
                <a:ea typeface="Montserrat"/>
                <a:cs typeface="Montserrat"/>
                <a:sym typeface="Montserrat"/>
              </a:rPr>
              <a:t>relleno</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299" name="Google Shape;299;p18"/>
          <p:cNvPicPr preferRelativeResize="0"/>
          <p:nvPr/>
        </p:nvPicPr>
        <p:blipFill rotWithShape="1">
          <a:blip r:embed="rId3">
            <a:alphaModFix/>
          </a:blip>
          <a:srcRect b="0" l="0" r="0" t="0"/>
          <a:stretch/>
        </p:blipFill>
        <p:spPr>
          <a:xfrm>
            <a:off x="657720" y="1620000"/>
            <a:ext cx="3302280" cy="2350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1f6811cb0c_0_1"/>
          <p:cNvSpPr txBox="1"/>
          <p:nvPr>
            <p:ph type="title"/>
          </p:nvPr>
        </p:nvSpPr>
        <p:spPr>
          <a:xfrm>
            <a:off x="628560" y="273960"/>
            <a:ext cx="7886400" cy="9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AR" sz="2500">
                <a:solidFill>
                  <a:schemeClr val="accent1"/>
                </a:solidFill>
                <a:latin typeface="Montserrat"/>
                <a:ea typeface="Montserrat"/>
                <a:cs typeface="Montserrat"/>
                <a:sym typeface="Montserrat"/>
              </a:rPr>
              <a:t>Repaso</a:t>
            </a:r>
            <a:endParaRPr b="1" sz="25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accent1"/>
              </a:solidFill>
            </a:endParaRPr>
          </a:p>
        </p:txBody>
      </p:sp>
      <p:sp>
        <p:nvSpPr>
          <p:cNvPr id="132" name="Google Shape;132;g11f6811cb0c_0_1"/>
          <p:cNvSpPr txBox="1"/>
          <p:nvPr>
            <p:ph idx="1" type="subTitle"/>
          </p:nvPr>
        </p:nvSpPr>
        <p:spPr>
          <a:xfrm>
            <a:off x="628550" y="801124"/>
            <a:ext cx="7886400" cy="3831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AR"/>
              <a:t>Colores: </a:t>
            </a:r>
            <a:r>
              <a:rPr lang="es-AR">
                <a:solidFill>
                  <a:schemeClr val="dk1"/>
                </a:solidFill>
              </a:rPr>
              <a:t>hexadecimal,rgb, rgba</a:t>
            </a:r>
            <a:endParaRPr>
              <a:solidFill>
                <a:schemeClr val="dk1"/>
              </a:solidFill>
            </a:endParaRPr>
          </a:p>
          <a:p>
            <a:pPr indent="457200" lvl="0" marL="0" rtl="0" algn="l">
              <a:spcBef>
                <a:spcPts val="0"/>
              </a:spcBef>
              <a:spcAft>
                <a:spcPts val="0"/>
              </a:spcAft>
              <a:buNone/>
            </a:pPr>
            <a:r>
              <a:rPr lang="es-AR">
                <a:solidFill>
                  <a:schemeClr val="dk1"/>
                </a:solidFill>
              </a:rPr>
              <a:t>Ejemplos</a:t>
            </a:r>
            <a:endParaRPr/>
          </a:p>
          <a:p>
            <a:pPr indent="0" lvl="0" marL="0" rtl="0" algn="l">
              <a:spcBef>
                <a:spcPts val="0"/>
              </a:spcBef>
              <a:spcAft>
                <a:spcPts val="0"/>
              </a:spcAft>
              <a:buNone/>
            </a:pPr>
            <a:r>
              <a:rPr lang="es-AR"/>
              <a:t>	color: red;</a:t>
            </a:r>
            <a:endParaRPr/>
          </a:p>
          <a:p>
            <a:pPr indent="457200" lvl="0" marL="0" rtl="0" algn="l">
              <a:spcBef>
                <a:spcPts val="0"/>
              </a:spcBef>
              <a:spcAft>
                <a:spcPts val="0"/>
              </a:spcAft>
              <a:buNone/>
            </a:pPr>
            <a:r>
              <a:rPr lang="es-AR"/>
              <a:t>color:</a:t>
            </a:r>
            <a:r>
              <a:rPr lang="es-AR"/>
              <a:t> #</a:t>
            </a:r>
            <a:r>
              <a:rPr lang="es-AR"/>
              <a:t>FF0000; </a:t>
            </a:r>
            <a:endParaRPr/>
          </a:p>
          <a:p>
            <a:pPr indent="457200" lvl="0" marL="0" rtl="0" algn="l">
              <a:spcBef>
                <a:spcPts val="0"/>
              </a:spcBef>
              <a:spcAft>
                <a:spcPts val="0"/>
              </a:spcAft>
              <a:buNone/>
            </a:pPr>
            <a:r>
              <a:rPr lang="es-AR"/>
              <a:t>color: rgb(255,00,00);</a:t>
            </a:r>
            <a:endParaRPr/>
          </a:p>
          <a:p>
            <a:pPr indent="457200" lvl="0" marL="0" rtl="0" algn="l">
              <a:spcBef>
                <a:spcPts val="0"/>
              </a:spcBef>
              <a:spcAft>
                <a:spcPts val="0"/>
              </a:spcAft>
              <a:buNone/>
            </a:pPr>
            <a:r>
              <a:rPr lang="es-AR"/>
              <a:t>color: </a:t>
            </a:r>
            <a:r>
              <a:rPr lang="es-AR">
                <a:solidFill>
                  <a:schemeClr val="dk1"/>
                </a:solidFill>
              </a:rPr>
              <a:t>rgba(255,00,00,1);</a:t>
            </a:r>
            <a:endParaRPr/>
          </a:p>
          <a:p>
            <a:pPr indent="0" lvl="0" marL="0" rtl="0" algn="l">
              <a:spcBef>
                <a:spcPts val="0"/>
              </a:spcBef>
              <a:spcAft>
                <a:spcPts val="0"/>
              </a:spcAft>
              <a:buNone/>
            </a:pPr>
            <a:r>
              <a:rPr lang="es-AR"/>
              <a:t>Tipografia:</a:t>
            </a:r>
            <a:endParaRPr/>
          </a:p>
          <a:p>
            <a:pPr indent="457200" lvl="0" marL="0" rtl="0" algn="l">
              <a:spcBef>
                <a:spcPts val="0"/>
              </a:spcBef>
              <a:spcAft>
                <a:spcPts val="0"/>
              </a:spcAft>
              <a:buNone/>
            </a:pPr>
            <a:r>
              <a:rPr lang="es-AR"/>
              <a:t>font-size:24px;</a:t>
            </a:r>
            <a:endParaRPr/>
          </a:p>
          <a:p>
            <a:pPr indent="457200" lvl="0" marL="0" rtl="0" algn="l">
              <a:spcBef>
                <a:spcPts val="0"/>
              </a:spcBef>
              <a:spcAft>
                <a:spcPts val="0"/>
              </a:spcAft>
              <a:buNone/>
            </a:pPr>
            <a:r>
              <a:rPr lang="es-AR"/>
              <a:t>font-style: italic;</a:t>
            </a:r>
            <a:endParaRPr/>
          </a:p>
          <a:p>
            <a:pPr indent="457200" lvl="0" marL="0" rtl="0" algn="l">
              <a:spcBef>
                <a:spcPts val="0"/>
              </a:spcBef>
              <a:spcAft>
                <a:spcPts val="0"/>
              </a:spcAft>
              <a:buNone/>
            </a:pPr>
            <a:r>
              <a:rPr lang="es-AR"/>
              <a:t>font-family: Calibri, Arial, Courrier;</a:t>
            </a:r>
            <a:endParaRPr/>
          </a:p>
          <a:p>
            <a:pPr indent="457200" lvl="0" marL="0" rtl="0" algn="l">
              <a:spcBef>
                <a:spcPts val="0"/>
              </a:spcBef>
              <a:spcAft>
                <a:spcPts val="0"/>
              </a:spcAft>
              <a:buNone/>
            </a:pPr>
            <a:r>
              <a:rPr lang="es-AR"/>
              <a:t>font-weight: bold; </a:t>
            </a:r>
            <a:endParaRPr/>
          </a:p>
          <a:p>
            <a:pPr indent="0" lvl="0" marL="0" rtl="0" algn="l">
              <a:spcBef>
                <a:spcPts val="0"/>
              </a:spcBef>
              <a:spcAft>
                <a:spcPts val="0"/>
              </a:spcAft>
              <a:buNone/>
            </a:pPr>
            <a:r>
              <a:rPr lang="es-AR"/>
              <a:t>Unidades de medida: px, cm, mm, inch, pt, pc, em, rem, %, vw, vh</a:t>
            </a:r>
            <a:endParaRPr/>
          </a:p>
          <a:p>
            <a:pPr indent="0" lvl="0" marL="0" rtl="0" algn="l">
              <a:spcBef>
                <a:spcPts val="0"/>
              </a:spcBef>
              <a:spcAft>
                <a:spcPts val="0"/>
              </a:spcAft>
              <a:buNone/>
            </a:pPr>
            <a:r>
              <a:rPr lang="es-AR"/>
              <a:t>Google Font,</a:t>
            </a:r>
            <a:endParaRPr/>
          </a:p>
          <a:p>
            <a:pPr indent="0" lvl="0" marL="0" rtl="0" algn="l">
              <a:spcBef>
                <a:spcPts val="0"/>
              </a:spcBef>
              <a:spcAft>
                <a:spcPts val="0"/>
              </a:spcAft>
              <a:buNone/>
            </a:pPr>
            <a:r>
              <a:rPr lang="es-AR"/>
              <a:t>Modelo de caja - Margenes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p:nvPr/>
        </p:nvSpPr>
        <p:spPr>
          <a:xfrm>
            <a:off x="312840" y="76716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Al igual que con los márgenes, los rellenos tienen varias propiedades para indicar cada zona:</a:t>
            </a:r>
            <a:endParaRPr b="0" i="0" sz="1400" u="none" cap="none" strike="noStrike">
              <a:latin typeface="Arial"/>
              <a:ea typeface="Arial"/>
              <a:cs typeface="Arial"/>
              <a:sym typeface="Arial"/>
            </a:endParaRPr>
          </a:p>
        </p:txBody>
      </p:sp>
      <p:sp>
        <p:nvSpPr>
          <p:cNvPr id="305" name="Google Shape;305;p19"/>
          <p:cNvSpPr/>
          <p:nvPr/>
        </p:nvSpPr>
        <p:spPr>
          <a:xfrm>
            <a:off x="312840" y="3537000"/>
            <a:ext cx="8399880" cy="428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19"/>
          <p:cNvPicPr preferRelativeResize="0"/>
          <p:nvPr/>
        </p:nvPicPr>
        <p:blipFill rotWithShape="1">
          <a:blip r:embed="rId3">
            <a:alphaModFix/>
          </a:blip>
          <a:srcRect b="0" l="0" r="0" t="0"/>
          <a:stretch/>
        </p:blipFill>
        <p:spPr>
          <a:xfrm>
            <a:off x="799920" y="1356120"/>
            <a:ext cx="7578720" cy="2180160"/>
          </a:xfrm>
          <a:prstGeom prst="rect">
            <a:avLst/>
          </a:prstGeom>
          <a:noFill/>
          <a:ln>
            <a:noFill/>
          </a:ln>
        </p:spPr>
      </p:pic>
      <p:sp>
        <p:nvSpPr>
          <p:cNvPr id="307" name="Google Shape;307;p19"/>
          <p:cNvSpPr/>
          <p:nvPr/>
        </p:nvSpPr>
        <p:spPr>
          <a:xfrm>
            <a:off x="4059360" y="4431240"/>
            <a:ext cx="46533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https://www.w3schools.com/css/css_padding.asp</a:t>
            </a:r>
            <a:endParaRPr b="0" i="0" sz="14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Al igual que en otras propiedades de CSS, también existen atajos para los márgenes y los rellenos:</a:t>
            </a:r>
            <a:endParaRPr b="0" i="0" sz="1400" u="none" cap="none" strike="noStrike">
              <a:latin typeface="Arial"/>
              <a:ea typeface="Arial"/>
              <a:cs typeface="Arial"/>
              <a:sym typeface="Arial"/>
            </a:endParaRPr>
          </a:p>
        </p:txBody>
      </p:sp>
      <p:sp>
        <p:nvSpPr>
          <p:cNvPr id="313" name="Google Shape;313;p20"/>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Atajo: Modelo de cajas</a:t>
            </a:r>
            <a:endParaRPr b="0" i="0" sz="2500" u="none" cap="none" strike="noStrike">
              <a:latin typeface="Arial"/>
              <a:ea typeface="Arial"/>
              <a:cs typeface="Arial"/>
              <a:sym typeface="Arial"/>
            </a:endParaRPr>
          </a:p>
        </p:txBody>
      </p:sp>
      <p:graphicFrame>
        <p:nvGraphicFramePr>
          <p:cNvPr id="314" name="Google Shape;314;p20"/>
          <p:cNvGraphicFramePr/>
          <p:nvPr/>
        </p:nvGraphicFramePr>
        <p:xfrm>
          <a:off x="1595160" y="3147840"/>
          <a:ext cx="3000000" cy="3000000"/>
        </p:xfrm>
        <a:graphic>
          <a:graphicData uri="http://schemas.openxmlformats.org/drawingml/2006/table">
            <a:tbl>
              <a:tblPr>
                <a:noFill/>
                <a:tableStyleId>{DC0CFAB8-0D30-4E18-96F9-691388C398D4}</a:tableStyleId>
              </a:tblPr>
              <a:tblGrid>
                <a:gridCol w="1190525"/>
                <a:gridCol w="1190525"/>
                <a:gridCol w="1190525"/>
                <a:gridCol w="1190525"/>
                <a:gridCol w="1190875"/>
              </a:tblGrid>
              <a:tr h="370800">
                <a:tc rowSpan="4">
                  <a:txBody>
                    <a:bodyPr/>
                    <a:lstStyle/>
                    <a:p>
                      <a:pPr indent="0" lvl="0" marL="26676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margin o padding:</a:t>
                      </a:r>
                      <a:endParaRPr b="0" sz="1200" u="none" cap="none" strike="noStrike">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gridSpan="4">
                  <a:txBody>
                    <a:bodyPr/>
                    <a:lstStyle/>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 </a:t>
                      </a:r>
                      <a:r>
                        <a:rPr b="1" lang="es-AR" sz="1200" u="none" cap="none" strike="noStrike">
                          <a:solidFill>
                            <a:srgbClr val="05ADD5"/>
                          </a:solidFill>
                          <a:latin typeface="Montserrat"/>
                          <a:ea typeface="Montserrat"/>
                          <a:cs typeface="Montserrat"/>
                          <a:sym typeface="Montserrat"/>
                        </a:rPr>
                        <a:t>top/</a:t>
                      </a: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002060"/>
                          </a:solidFill>
                          <a:latin typeface="Montserrat"/>
                          <a:ea typeface="Montserrat"/>
                          <a:cs typeface="Montserrat"/>
                          <a:sym typeface="Montserrat"/>
                        </a:rPr>
                        <a:t>bottom</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hMerge="1"/>
                <a:tc hMerge="1"/>
                <a:tc hMerge="1"/>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l">
                        <a:lnSpc>
                          <a:spcPct val="100000"/>
                        </a:lnSpc>
                        <a:spcBef>
                          <a:spcPts val="0"/>
                        </a:spcBef>
                        <a:spcAft>
                          <a:spcPts val="0"/>
                        </a:spcAft>
                        <a:buNone/>
                      </a:pP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bl>
          </a:graphicData>
        </a:graphic>
      </p:graphicFrame>
      <p:pic>
        <p:nvPicPr>
          <p:cNvPr id="315" name="Google Shape;315;p20"/>
          <p:cNvPicPr preferRelativeResize="0"/>
          <p:nvPr/>
        </p:nvPicPr>
        <p:blipFill rotWithShape="1">
          <a:blip r:embed="rId3">
            <a:alphaModFix/>
          </a:blip>
          <a:srcRect b="0" l="0" r="0" t="0"/>
          <a:stretch/>
        </p:blipFill>
        <p:spPr>
          <a:xfrm>
            <a:off x="1342440" y="1443960"/>
            <a:ext cx="6340320" cy="17650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Permiten especificar el estilo, el ancho y el color del borde de un elemento.</a:t>
            </a:r>
            <a:endParaRPr b="0" i="0" sz="1400" u="none" cap="none" strike="noStrike">
              <a:latin typeface="Arial"/>
              <a:ea typeface="Arial"/>
              <a:cs typeface="Arial"/>
              <a:sym typeface="Arial"/>
            </a:endParaRPr>
          </a:p>
        </p:txBody>
      </p:sp>
      <p:sp>
        <p:nvSpPr>
          <p:cNvPr id="321" name="Google Shape;321;p21"/>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Border</a:t>
            </a:r>
            <a:endParaRPr b="0" i="0" sz="2500" u="none" cap="none" strike="noStrike">
              <a:latin typeface="Arial"/>
              <a:ea typeface="Arial"/>
              <a:cs typeface="Arial"/>
              <a:sym typeface="Arial"/>
            </a:endParaRPr>
          </a:p>
        </p:txBody>
      </p:sp>
      <p:sp>
        <p:nvSpPr>
          <p:cNvPr id="322" name="Google Shape;322;p21"/>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border-left</a:t>
            </a:r>
            <a:endParaRPr b="0" i="0" sz="1400" u="none" cap="none" strike="noStrike">
              <a:latin typeface="Arial"/>
              <a:ea typeface="Arial"/>
              <a:cs typeface="Arial"/>
              <a:sym typeface="Arial"/>
            </a:endParaRPr>
          </a:p>
        </p:txBody>
      </p:sp>
      <p:sp>
        <p:nvSpPr>
          <p:cNvPr id="323" name="Google Shape;323;p21"/>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6869880" y="1645560"/>
            <a:ext cx="2078280" cy="73116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border-color</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boder-style</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border-width</a:t>
            </a:r>
            <a:endParaRPr b="0" i="0" sz="1400" u="none" cap="none" strike="noStrike">
              <a:latin typeface="Arial"/>
              <a:ea typeface="Arial"/>
              <a:cs typeface="Arial"/>
              <a:sym typeface="Arial"/>
            </a:endParaRPr>
          </a:p>
        </p:txBody>
      </p:sp>
      <p:sp>
        <p:nvSpPr>
          <p:cNvPr id="325" name="Google Shape;325;p21"/>
          <p:cNvSpPr/>
          <p:nvPr/>
        </p:nvSpPr>
        <p:spPr>
          <a:xfrm>
            <a:off x="4664880" y="2565360"/>
            <a:ext cx="4078080" cy="1640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CSS es posible especificar el aspecto que tendrán los </a:t>
            </a:r>
            <a:r>
              <a:rPr b="1" i="0" lang="es-AR" sz="1400" u="none" cap="none" strike="noStrike">
                <a:solidFill>
                  <a:srgbClr val="000000"/>
                </a:solidFill>
                <a:latin typeface="Montserrat"/>
                <a:ea typeface="Montserrat"/>
                <a:cs typeface="Montserrat"/>
                <a:sym typeface="Montserrat"/>
              </a:rPr>
              <a:t>bordes</a:t>
            </a:r>
            <a:r>
              <a:rPr b="0" i="0" lang="es-AR" sz="1400" u="none" cap="none" strike="noStrike">
                <a:solidFill>
                  <a:srgbClr val="000000"/>
                </a:solidFill>
                <a:latin typeface="Montserrat"/>
                <a:ea typeface="Montserrat"/>
                <a:cs typeface="Montserrat"/>
                <a:sym typeface="Montserrat"/>
              </a:rPr>
              <a:t> de cualquier elemento HTML, pudiendo incluso, dar diferentes características a zonas particulares del borde, como por ejemplo, el borde superior, el borde izquierdo, el borde derecho o el borde inferior.</a:t>
            </a:r>
            <a:endParaRPr b="0" i="0" sz="1400" u="none" cap="none" strike="noStrike">
              <a:latin typeface="Arial"/>
              <a:ea typeface="Arial"/>
              <a:cs typeface="Arial"/>
              <a:sym typeface="Arial"/>
            </a:endParaRPr>
          </a:p>
        </p:txBody>
      </p:sp>
      <p:pic>
        <p:nvPicPr>
          <p:cNvPr id="326" name="Google Shape;326;p21"/>
          <p:cNvPicPr preferRelativeResize="0"/>
          <p:nvPr/>
        </p:nvPicPr>
        <p:blipFill rotWithShape="1">
          <a:blip r:embed="rId3">
            <a:alphaModFix/>
          </a:blip>
          <a:srcRect b="0" l="0" r="0" t="0"/>
          <a:stretch/>
        </p:blipFill>
        <p:spPr>
          <a:xfrm>
            <a:off x="671760" y="1440000"/>
            <a:ext cx="3541320" cy="252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p:nvPr/>
        </p:nvSpPr>
        <p:spPr>
          <a:xfrm>
            <a:off x="312840" y="78804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propiedades básicas y específicas de los bordes en CSS son las siguientes:</a:t>
            </a:r>
            <a:endParaRPr b="0" i="0" sz="1400" u="none" cap="none" strike="noStrike">
              <a:latin typeface="Arial"/>
              <a:ea typeface="Arial"/>
              <a:cs typeface="Arial"/>
              <a:sym typeface="Arial"/>
            </a:endParaRPr>
          </a:p>
        </p:txBody>
      </p:sp>
      <p:pic>
        <p:nvPicPr>
          <p:cNvPr id="332" name="Google Shape;332;p22"/>
          <p:cNvPicPr preferRelativeResize="0"/>
          <p:nvPr/>
        </p:nvPicPr>
        <p:blipFill rotWithShape="1">
          <a:blip r:embed="rId3">
            <a:alphaModFix/>
          </a:blip>
          <a:srcRect b="0" l="0" r="0" t="0"/>
          <a:stretch/>
        </p:blipFill>
        <p:spPr>
          <a:xfrm>
            <a:off x="631080" y="1710000"/>
            <a:ext cx="6748920" cy="153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4"/>
          <p:cNvSpPr/>
          <p:nvPr/>
        </p:nvSpPr>
        <p:spPr>
          <a:xfrm>
            <a:off x="857160" y="767880"/>
            <a:ext cx="326664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gray</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38" name="Google Shape;338;p24"/>
          <p:cNvSpPr/>
          <p:nvPr/>
        </p:nvSpPr>
        <p:spPr>
          <a:xfrm>
            <a:off x="3331800" y="76788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339" name="Google Shape;339;p24"/>
          <p:cNvSpPr/>
          <p:nvPr/>
        </p:nvSpPr>
        <p:spPr>
          <a:xfrm>
            <a:off x="4124160" y="705240"/>
            <a:ext cx="4409640" cy="1485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borde más frecuente suele ser </a:t>
            </a:r>
            <a:r>
              <a:rPr b="1" i="0" lang="es-AR" sz="1400" u="none" cap="none" strike="noStrike">
                <a:solidFill>
                  <a:srgbClr val="000000"/>
                </a:solidFill>
                <a:latin typeface="Montserrat"/>
                <a:ea typeface="Montserrat"/>
                <a:cs typeface="Montserrat"/>
                <a:sym typeface="Montserrat"/>
              </a:rPr>
              <a:t>solid </a:t>
            </a:r>
            <a:r>
              <a:rPr b="0" i="0" lang="es-AR" sz="1400" u="none" cap="none" strike="noStrike">
                <a:solidFill>
                  <a:srgbClr val="000000"/>
                </a:solidFill>
                <a:latin typeface="Montserrat"/>
                <a:ea typeface="Montserrat"/>
                <a:cs typeface="Montserrat"/>
                <a:sym typeface="Montserrat"/>
              </a:rPr>
              <a:t>(borde liso y continuo). Pueden utilizarse cualquiera de los estilos indicados en la tabla anterior e incluso combinar con otras propiedades. Así se verían los diferentes estilos de borde utilizando </a:t>
            </a:r>
            <a:r>
              <a:rPr b="1" i="0" lang="es-AR" sz="1400" u="none" cap="none" strike="noStrike">
                <a:solidFill>
                  <a:srgbClr val="000000"/>
                </a:solidFill>
                <a:latin typeface="Montserrat"/>
                <a:ea typeface="Montserrat"/>
                <a:cs typeface="Montserrat"/>
                <a:sym typeface="Montserrat"/>
              </a:rPr>
              <a:t>10 píxels</a:t>
            </a:r>
            <a:r>
              <a:rPr b="0" i="0" lang="es-AR" sz="1400" u="none" cap="none" strike="noStrike">
                <a:solidFill>
                  <a:srgbClr val="000000"/>
                </a:solidFill>
                <a:latin typeface="Montserrat"/>
                <a:ea typeface="Montserrat"/>
                <a:cs typeface="Montserrat"/>
                <a:sym typeface="Montserrat"/>
              </a:rPr>
              <a:t> de grosor y color </a:t>
            </a:r>
            <a:r>
              <a:rPr b="1" i="0" lang="es-AR" sz="1400" u="none" cap="none" strike="noStrike">
                <a:solidFill>
                  <a:srgbClr val="000000"/>
                </a:solidFill>
                <a:latin typeface="Montserrat"/>
                <a:ea typeface="Montserrat"/>
                <a:cs typeface="Montserrat"/>
                <a:sym typeface="Montserrat"/>
              </a:rPr>
              <a:t>gris</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340" name="Google Shape;340;p24"/>
          <p:cNvPicPr preferRelativeResize="0"/>
          <p:nvPr/>
        </p:nvPicPr>
        <p:blipFill rotWithShape="1">
          <a:blip r:embed="rId3">
            <a:alphaModFix/>
          </a:blip>
          <a:srcRect b="0" l="0" r="0" t="0"/>
          <a:stretch/>
        </p:blipFill>
        <p:spPr>
          <a:xfrm>
            <a:off x="857160" y="2000160"/>
            <a:ext cx="2199960" cy="2617920"/>
          </a:xfrm>
          <a:prstGeom prst="rect">
            <a:avLst/>
          </a:prstGeom>
          <a:noFill/>
          <a:ln>
            <a:noFill/>
          </a:ln>
        </p:spPr>
      </p:pic>
      <p:sp>
        <p:nvSpPr>
          <p:cNvPr id="341" name="Google Shape;341;p24"/>
          <p:cNvSpPr/>
          <p:nvPr/>
        </p:nvSpPr>
        <p:spPr>
          <a:xfrm>
            <a:off x="4124160" y="3155400"/>
            <a:ext cx="450108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https://www.w3schools.com/css/css_border.asp</a:t>
            </a:r>
            <a:endParaRPr b="0" i="0" sz="1400" u="none" cap="none" strike="noStrike">
              <a:latin typeface="Arial"/>
              <a:ea typeface="Arial"/>
              <a:cs typeface="Arial"/>
              <a:sym typeface="Arial"/>
            </a:endParaRPr>
          </a:p>
        </p:txBody>
      </p:sp>
      <p:sp>
        <p:nvSpPr>
          <p:cNvPr id="342" name="Google Shape;342;p24"/>
          <p:cNvSpPr/>
          <p:nvPr/>
        </p:nvSpPr>
        <p:spPr>
          <a:xfrm>
            <a:off x="4124160" y="3773520"/>
            <a:ext cx="4852440" cy="7207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Bordes redondeados: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https://www.w3schools.com/css/css3_borders.asp</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https://lenguajecss.com/css/modelo-de-cajas/border-radius/</a:t>
            </a:r>
            <a:endParaRPr b="0" i="0" sz="14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Hasta ahora, sólo hemos utilizado un parámetro en cada propiedad, lo que significa que se aplica el mismo valor para cada borde de un elemento (</a:t>
            </a:r>
            <a:r>
              <a:rPr b="0" i="1" lang="es-AR" sz="1400" u="none" cap="none" strike="noStrike">
                <a:solidFill>
                  <a:srgbClr val="000000"/>
                </a:solidFill>
                <a:latin typeface="Montserrat"/>
                <a:ea typeface="Montserrat"/>
                <a:cs typeface="Montserrat"/>
                <a:sym typeface="Montserrat"/>
              </a:rPr>
              <a:t>borde superior, borde derecho, borde inferior y borde izquierdo</a:t>
            </a:r>
            <a:r>
              <a:rPr b="0" i="0" lang="es-AR" sz="1400" u="none" cap="none" strike="noStrike">
                <a:solidFill>
                  <a:srgbClr val="000000"/>
                </a:solidFill>
                <a:latin typeface="Montserrat"/>
                <a:ea typeface="Montserrat"/>
                <a:cs typeface="Montserrat"/>
                <a:sym typeface="Montserrat"/>
              </a:rPr>
              <a:t>). Sin embargo, podemos especificar uno, dos, tres o cuatro parámetros, dependiendo de lo que queramos hacer:</a:t>
            </a:r>
            <a:endParaRPr b="0" i="0" sz="1400" u="none" cap="none" strike="noStrike">
              <a:latin typeface="Arial"/>
              <a:ea typeface="Arial"/>
              <a:cs typeface="Arial"/>
              <a:sym typeface="Arial"/>
            </a:endParaRPr>
          </a:p>
        </p:txBody>
      </p:sp>
      <p:sp>
        <p:nvSpPr>
          <p:cNvPr id="348" name="Google Shape;348;p25"/>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Bordes múltiples (diferentes)</a:t>
            </a:r>
            <a:endParaRPr b="0" i="0" sz="2500" u="none" cap="none" strike="noStrike">
              <a:latin typeface="Arial"/>
              <a:ea typeface="Arial"/>
              <a:cs typeface="Arial"/>
              <a:sym typeface="Arial"/>
            </a:endParaRPr>
          </a:p>
        </p:txBody>
      </p:sp>
      <p:sp>
        <p:nvSpPr>
          <p:cNvPr id="349" name="Google Shape;349;p25"/>
          <p:cNvSpPr/>
          <p:nvPr/>
        </p:nvSpPr>
        <p:spPr>
          <a:xfrm>
            <a:off x="312840" y="3736080"/>
            <a:ext cx="8399880" cy="1028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De la misma forma, podemos hacer exactamente lo mismo con las propiedades </a:t>
            </a:r>
            <a:r>
              <a:rPr b="1" i="0" lang="es-AR" sz="1400" u="none" cap="none" strike="noStrike">
                <a:solidFill>
                  <a:srgbClr val="000000"/>
                </a:solidFill>
                <a:latin typeface="Montserrat"/>
                <a:ea typeface="Montserrat"/>
                <a:cs typeface="Montserrat"/>
                <a:sym typeface="Montserrat"/>
              </a:rPr>
              <a:t>border-width</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respecto al ancho del borde</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border-style</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respecto al estilo del borde</a:t>
            </a:r>
            <a:r>
              <a:rPr b="0" i="0" lang="es-AR" sz="1400" u="none" cap="none" strike="noStrike">
                <a:solidFill>
                  <a:srgbClr val="000000"/>
                </a:solidFill>
                <a:latin typeface="Montserrat"/>
                <a:ea typeface="Montserrat"/>
                <a:cs typeface="Montserrat"/>
                <a:sym typeface="Montserrat"/>
              </a:rPr>
              <a:t>). Teniendo en cuenta esto, disponemos de mucha flexibilidad a la hora de especificar esquemas de bordes más complejos.</a:t>
            </a:r>
            <a:endParaRPr b="0" i="0" sz="1400" u="none" cap="none" strike="noStrike">
              <a:latin typeface="Arial"/>
              <a:ea typeface="Arial"/>
              <a:cs typeface="Arial"/>
              <a:sym typeface="Arial"/>
            </a:endParaRPr>
          </a:p>
        </p:txBody>
      </p:sp>
      <p:pic>
        <p:nvPicPr>
          <p:cNvPr id="350" name="Google Shape;350;p25"/>
          <p:cNvPicPr preferRelativeResize="0"/>
          <p:nvPr/>
        </p:nvPicPr>
        <p:blipFill rotWithShape="1">
          <a:blip r:embed="rId3">
            <a:alphaModFix/>
          </a:blip>
          <a:srcRect b="0" l="0" r="0" t="0"/>
          <a:stretch/>
        </p:blipFill>
        <p:spPr>
          <a:xfrm>
            <a:off x="1424520" y="1971720"/>
            <a:ext cx="6294960" cy="18025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p:nvPr/>
        </p:nvSpPr>
        <p:spPr>
          <a:xfrm>
            <a:off x="522720" y="1897200"/>
            <a:ext cx="8383320" cy="819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ejemplo anterior hemos utilizado </a:t>
            </a:r>
            <a:r>
              <a:rPr b="1" i="0" lang="es-AR" sz="1400" u="none" cap="none" strike="noStrike">
                <a:solidFill>
                  <a:srgbClr val="000000"/>
                </a:solidFill>
                <a:latin typeface="Montserrat"/>
                <a:ea typeface="Montserrat"/>
                <a:cs typeface="Montserrat"/>
                <a:sym typeface="Montserrat"/>
              </a:rPr>
              <a:t>3 parámetros</a:t>
            </a:r>
            <a:r>
              <a:rPr b="0" i="0" lang="es-AR" sz="1400" u="none" cap="none" strike="noStrike">
                <a:solidFill>
                  <a:srgbClr val="000000"/>
                </a:solidFill>
                <a:latin typeface="Montserrat"/>
                <a:ea typeface="Montserrat"/>
                <a:cs typeface="Montserrat"/>
                <a:sym typeface="Montserrat"/>
              </a:rPr>
              <a:t>, indicando un elemento con borde superior rojo sólido de 2 píxeles de grosor, con borde izquierdo y derecho doble azul de 10 píxeles de grosor y con un borde inferior verde sólido de 5 píxeles de grosor.</a:t>
            </a:r>
            <a:endParaRPr b="0" i="0" sz="1400" u="none" cap="none" strike="noStrike">
              <a:latin typeface="Arial"/>
              <a:ea typeface="Arial"/>
              <a:cs typeface="Arial"/>
              <a:sym typeface="Arial"/>
            </a:endParaRPr>
          </a:p>
        </p:txBody>
      </p:sp>
      <p:sp>
        <p:nvSpPr>
          <p:cNvPr id="356" name="Google Shape;356;p26"/>
          <p:cNvSpPr/>
          <p:nvPr/>
        </p:nvSpPr>
        <p:spPr>
          <a:xfrm>
            <a:off x="738720" y="659160"/>
            <a:ext cx="446688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double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57" name="Google Shape;357;p26"/>
          <p:cNvSpPr/>
          <p:nvPr/>
        </p:nvSpPr>
        <p:spPr>
          <a:xfrm>
            <a:off x="4413240" y="6627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58" name="Google Shape;358;p26"/>
          <p:cNvPicPr preferRelativeResize="0"/>
          <p:nvPr/>
        </p:nvPicPr>
        <p:blipFill rotWithShape="1">
          <a:blip r:embed="rId3">
            <a:alphaModFix/>
          </a:blip>
          <a:srcRect b="0" l="0" r="0" t="0"/>
          <a:stretch/>
        </p:blipFill>
        <p:spPr>
          <a:xfrm>
            <a:off x="1209600" y="2760120"/>
            <a:ext cx="7199640" cy="66564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59" name="Google Shape;359;p26"/>
          <p:cNvSpPr/>
          <p:nvPr/>
        </p:nvSpPr>
        <p:spPr>
          <a:xfrm>
            <a:off x="738720" y="3647880"/>
            <a:ext cx="8039880" cy="456840"/>
          </a:xfrm>
          <a:prstGeom prst="rect">
            <a:avLst/>
          </a:prstGeom>
          <a:noFill/>
          <a:ln>
            <a:noFill/>
          </a:ln>
        </p:spPr>
        <p:txBody>
          <a:bodyPr anchorCtr="0" anchor="t" bIns="45700" lIns="91425" spcFirstLastPara="1" rIns="91425" wrap="square" tIns="45700">
            <a:sp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En relación al modelo de cajas, con la propiedad border-width pasa exactamente lo mismo que con margin y padding, actuando en este caso en relación al grosor del borde de un elemento (puedo determinar entre 1 y 4 parámetros). </a:t>
            </a:r>
            <a:endParaRPr b="0" i="0" sz="12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Con tantas propiedades, para hacer algo relativamente sencillo nos pueden quedar varias líneas de código complejas y difíciles de leer. Al igual que con otras propiedades CSS, podemos utilizar la propiedad de atajo </a:t>
            </a:r>
            <a:r>
              <a:rPr b="1" i="0" lang="es-AR" sz="1400" u="none" cap="none" strike="noStrike">
                <a:solidFill>
                  <a:srgbClr val="000000"/>
                </a:solidFill>
                <a:latin typeface="Montserrat"/>
                <a:ea typeface="Montserrat"/>
                <a:cs typeface="Montserrat"/>
                <a:sym typeface="Montserrat"/>
              </a:rPr>
              <a:t>border</a:t>
            </a:r>
            <a:r>
              <a:rPr b="0" i="0" lang="es-AR" sz="1400" u="none" cap="none" strike="noStrike">
                <a:solidFill>
                  <a:srgbClr val="000000"/>
                </a:solidFill>
                <a:latin typeface="Montserrat"/>
                <a:ea typeface="Montserrat"/>
                <a:cs typeface="Montserrat"/>
                <a:sym typeface="Montserrat"/>
              </a:rPr>
              <a:t>, con la que podemos hacer un resumen y no necesitar indicar múltiples propiedades individuales por separado, realizando el proceso de forma más corta:</a:t>
            </a:r>
            <a:endParaRPr b="0" i="0" sz="1400" u="none" cap="none" strike="noStrike">
              <a:latin typeface="Arial"/>
              <a:ea typeface="Arial"/>
              <a:cs typeface="Arial"/>
              <a:sym typeface="Arial"/>
            </a:endParaRPr>
          </a:p>
        </p:txBody>
      </p:sp>
      <p:sp>
        <p:nvSpPr>
          <p:cNvPr id="365" name="Google Shape;365;p27"/>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Atajo: Bordes</a:t>
            </a:r>
            <a:endParaRPr b="0" i="0" sz="2500" u="none" cap="none" strike="noStrike">
              <a:latin typeface="Arial"/>
              <a:ea typeface="Arial"/>
              <a:cs typeface="Arial"/>
              <a:sym typeface="Arial"/>
            </a:endParaRPr>
          </a:p>
        </p:txBody>
      </p:sp>
      <p:sp>
        <p:nvSpPr>
          <p:cNvPr id="366" name="Google Shape;366;p27"/>
          <p:cNvSpPr/>
          <p:nvPr/>
        </p:nvSpPr>
        <p:spPr>
          <a:xfrm>
            <a:off x="617760" y="3211560"/>
            <a:ext cx="3871440" cy="7311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#000000</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67" name="Google Shape;367;p27"/>
          <p:cNvSpPr/>
          <p:nvPr/>
        </p:nvSpPr>
        <p:spPr>
          <a:xfrm>
            <a:off x="3696840" y="32115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68" name="Google Shape;368;p27"/>
          <p:cNvPicPr preferRelativeResize="0"/>
          <p:nvPr/>
        </p:nvPicPr>
        <p:blipFill rotWithShape="1">
          <a:blip r:embed="rId3">
            <a:alphaModFix/>
          </a:blip>
          <a:srcRect b="0" l="0" r="0" t="0"/>
          <a:stretch/>
        </p:blipFill>
        <p:spPr>
          <a:xfrm>
            <a:off x="4758850" y="3211550"/>
            <a:ext cx="3197925" cy="804975"/>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pic>
        <p:nvPicPr>
          <p:cNvPr id="369" name="Google Shape;369;p27"/>
          <p:cNvPicPr preferRelativeResize="0"/>
          <p:nvPr/>
        </p:nvPicPr>
        <p:blipFill rotWithShape="1">
          <a:blip r:embed="rId4">
            <a:alphaModFix/>
          </a:blip>
          <a:srcRect b="0" l="0" r="0" t="0"/>
          <a:stretch/>
        </p:blipFill>
        <p:spPr>
          <a:xfrm>
            <a:off x="1032840" y="2127600"/>
            <a:ext cx="7078320" cy="9075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p:nvPr/>
        </p:nvSpPr>
        <p:spPr>
          <a:xfrm>
            <a:off x="312840" y="71460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Otra forma, quizás más intuitiva, es la de utilizar las propiedades de bordes específicos (</a:t>
            </a:r>
            <a:r>
              <a:rPr b="0" i="1" lang="es-AR" sz="1400" u="none" cap="none" strike="noStrike">
                <a:solidFill>
                  <a:srgbClr val="000000"/>
                </a:solidFill>
                <a:latin typeface="Montserrat"/>
                <a:ea typeface="Montserrat"/>
                <a:cs typeface="Montserrat"/>
                <a:sym typeface="Montserrat"/>
              </a:rPr>
              <a:t>por zonas</a:t>
            </a:r>
            <a:r>
              <a:rPr b="0" i="0" lang="es-AR" sz="1400" u="none" cap="none" strike="noStrike">
                <a:solidFill>
                  <a:srgbClr val="000000"/>
                </a:solidFill>
                <a:latin typeface="Montserrat"/>
                <a:ea typeface="Montserrat"/>
                <a:cs typeface="Montserrat"/>
                <a:sym typeface="Montserrat"/>
              </a:rPr>
              <a:t>) y aplicar estilos combinándolos junto a la </a:t>
            </a:r>
            <a:r>
              <a:rPr b="0" i="1" lang="es-AR" sz="1400" u="none" cap="none" strike="noStrike">
                <a:solidFill>
                  <a:srgbClr val="000000"/>
                </a:solidFill>
                <a:latin typeface="Montserrat"/>
                <a:ea typeface="Montserrat"/>
                <a:cs typeface="Montserrat"/>
                <a:sym typeface="Montserrat"/>
              </a:rPr>
              <a:t>herencia de CSS</a:t>
            </a:r>
            <a:r>
              <a:rPr b="0" i="0" lang="es-AR" sz="1400" u="none" cap="none" strike="noStrike">
                <a:solidFill>
                  <a:srgbClr val="000000"/>
                </a:solidFill>
                <a:latin typeface="Montserrat"/>
                <a:ea typeface="Montserrat"/>
                <a:cs typeface="Montserrat"/>
                <a:sym typeface="Montserrat"/>
              </a:rPr>
              <a:t>. Para utilizarlas bastaría con indicarle la zona justo después de </a:t>
            </a:r>
            <a:r>
              <a:rPr b="1" i="0" lang="es-AR" sz="1400" u="none" cap="none" strike="noStrike">
                <a:solidFill>
                  <a:srgbClr val="000000"/>
                </a:solidFill>
                <a:latin typeface="Montserrat"/>
                <a:ea typeface="Montserrat"/>
                <a:cs typeface="Montserrat"/>
                <a:sym typeface="Montserrat"/>
              </a:rPr>
              <a:t>border-</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375" name="Google Shape;375;p28"/>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Bordes específicos</a:t>
            </a:r>
            <a:endParaRPr b="0" i="0" sz="2500" u="none" cap="none" strike="noStrike">
              <a:latin typeface="Arial"/>
              <a:ea typeface="Arial"/>
              <a:cs typeface="Arial"/>
              <a:sym typeface="Arial"/>
            </a:endParaRPr>
          </a:p>
        </p:txBody>
      </p:sp>
      <p:sp>
        <p:nvSpPr>
          <p:cNvPr id="376" name="Google Shape;376;p28"/>
          <p:cNvSpPr/>
          <p:nvPr/>
        </p:nvSpPr>
        <p:spPr>
          <a:xfrm>
            <a:off x="323280" y="2766240"/>
            <a:ext cx="409248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Ahora imaginemos que queremos un elemento con todos los bordes en rojo a 5 píxeles de grosor, salvo el borde superior, con un borde de 15 píxeles en color naranja:</a:t>
            </a:r>
            <a:endParaRPr b="0" i="0" sz="1200" u="none" cap="none" strike="noStrike">
              <a:latin typeface="Arial"/>
              <a:ea typeface="Arial"/>
              <a:cs typeface="Arial"/>
              <a:sym typeface="Arial"/>
            </a:endParaRPr>
          </a:p>
        </p:txBody>
      </p:sp>
      <p:sp>
        <p:nvSpPr>
          <p:cNvPr id="377" name="Google Shape;377;p28"/>
          <p:cNvSpPr/>
          <p:nvPr/>
        </p:nvSpPr>
        <p:spPr>
          <a:xfrm>
            <a:off x="323280" y="4704840"/>
            <a:ext cx="705168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Info sobre herencia:</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https://lenguajecss.com/css/introduccion/herencia-css/</a:t>
            </a:r>
            <a:endParaRPr b="0" i="0" sz="1400" u="none" cap="none" strike="noStrike">
              <a:latin typeface="Arial"/>
              <a:ea typeface="Arial"/>
              <a:cs typeface="Arial"/>
              <a:sym typeface="Arial"/>
            </a:endParaRPr>
          </a:p>
        </p:txBody>
      </p:sp>
      <p:sp>
        <p:nvSpPr>
          <p:cNvPr id="378" name="Google Shape;378;p28"/>
          <p:cNvSpPr/>
          <p:nvPr/>
        </p:nvSpPr>
        <p:spPr>
          <a:xfrm>
            <a:off x="4471920" y="1554480"/>
            <a:ext cx="397116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border-bottom-color: </a:t>
            </a:r>
            <a:r>
              <a:rPr b="0" i="0" lang="es-AR" sz="1400" u="none" cap="none" strike="noStrike">
                <a:solidFill>
                  <a:srgbClr val="EE5D43"/>
                </a:solidFill>
                <a:latin typeface="Consolas"/>
                <a:ea typeface="Consolas"/>
                <a:cs typeface="Consolas"/>
                <a:sym typeface="Consolas"/>
              </a:rPr>
              <a:t>black</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p:txBody>
      </p:sp>
      <p:sp>
        <p:nvSpPr>
          <p:cNvPr id="379" name="Google Shape;379;p28"/>
          <p:cNvSpPr/>
          <p:nvPr/>
        </p:nvSpPr>
        <p:spPr>
          <a:xfrm>
            <a:off x="7651080" y="155160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80" name="Google Shape;380;p28"/>
          <p:cNvPicPr preferRelativeResize="0"/>
          <p:nvPr/>
        </p:nvPicPr>
        <p:blipFill rotWithShape="1">
          <a:blip r:embed="rId4">
            <a:alphaModFix/>
          </a:blip>
          <a:srcRect b="0" l="0" r="0" t="0"/>
          <a:stretch/>
        </p:blipFill>
        <p:spPr>
          <a:xfrm>
            <a:off x="791280" y="1981080"/>
            <a:ext cx="2184480" cy="74268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81" name="Google Shape;381;p28"/>
          <p:cNvSpPr/>
          <p:nvPr/>
        </p:nvSpPr>
        <p:spPr>
          <a:xfrm>
            <a:off x="4471920" y="2806560"/>
            <a:ext cx="3909960" cy="17967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border-top-width: </a:t>
            </a:r>
            <a:r>
              <a:rPr b="0" i="0" lang="es-AR" sz="1400" u="none" cap="none" strike="noStrike">
                <a:solidFill>
                  <a:srgbClr val="F39C12"/>
                </a:solidFill>
                <a:latin typeface="Consolas"/>
                <a:ea typeface="Consolas"/>
                <a:cs typeface="Consolas"/>
                <a:sym typeface="Consolas"/>
              </a:rPr>
              <a:t>15px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border-top-color: </a:t>
            </a:r>
            <a:r>
              <a:rPr b="0" i="0" lang="es-AR" sz="1400" u="none" cap="none" strike="noStrike">
                <a:solidFill>
                  <a:srgbClr val="EE5D43"/>
                </a:solidFill>
                <a:latin typeface="Consolas"/>
                <a:ea typeface="Consolas"/>
                <a:cs typeface="Consolas"/>
                <a:sym typeface="Consolas"/>
              </a:rPr>
              <a:t>orange</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Esta última propiedad no es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necesaria (se hereda)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82" name="Google Shape;382;p28"/>
          <p:cNvSpPr/>
          <p:nvPr/>
        </p:nvSpPr>
        <p:spPr>
          <a:xfrm>
            <a:off x="323280" y="1451160"/>
            <a:ext cx="4002480" cy="527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Esto dibujaría sólo un borde inferior negro de 2 píxeles de grosor y con estilo punteado:</a:t>
            </a:r>
            <a:endParaRPr b="0" i="0" sz="1200" u="none" cap="none" strike="noStrike">
              <a:latin typeface="Arial"/>
              <a:ea typeface="Arial"/>
              <a:cs typeface="Arial"/>
              <a:sym typeface="Arial"/>
            </a:endParaRPr>
          </a:p>
        </p:txBody>
      </p:sp>
      <p:pic>
        <p:nvPicPr>
          <p:cNvPr id="383" name="Google Shape;383;p28"/>
          <p:cNvPicPr preferRelativeResize="0"/>
          <p:nvPr/>
        </p:nvPicPr>
        <p:blipFill rotWithShape="1">
          <a:blip r:embed="rId5">
            <a:alphaModFix/>
          </a:blip>
          <a:srcRect b="0" l="0" r="0" t="0"/>
          <a:stretch/>
        </p:blipFill>
        <p:spPr>
          <a:xfrm>
            <a:off x="791280" y="3655080"/>
            <a:ext cx="2589480" cy="95220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84" name="Google Shape;384;p28"/>
          <p:cNvSpPr/>
          <p:nvPr/>
        </p:nvSpPr>
        <p:spPr>
          <a:xfrm>
            <a:off x="7585200" y="280620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p:nvPr/>
        </p:nvSpPr>
        <p:spPr>
          <a:xfrm>
            <a:off x="312840" y="714600"/>
            <a:ext cx="8399880" cy="1597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Indica cómo se debe calcular el ancho y el alto total de un elemento. Esta propiedad ayuda a crear diseños de cajas más fácil y mucho más intuitivos. Acepta los valores: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box-sizing: content-box:</a:t>
            </a:r>
            <a:r>
              <a:rPr b="0" i="0" lang="es-AR" sz="1400" u="none" cap="none" strike="noStrike">
                <a:solidFill>
                  <a:srgbClr val="000000"/>
                </a:solidFill>
                <a:latin typeface="Montserrat"/>
                <a:ea typeface="Montserrat"/>
                <a:cs typeface="Montserrat"/>
                <a:sym typeface="Montserrat"/>
              </a:rPr>
              <a:t> Es el valor que cualquier caja tiene asignada </a:t>
            </a:r>
            <a:r>
              <a:rPr b="1" i="0" lang="es-AR" sz="1400" u="none" cap="none" strike="noStrike">
                <a:solidFill>
                  <a:srgbClr val="000000"/>
                </a:solidFill>
                <a:latin typeface="Montserrat"/>
                <a:ea typeface="Montserrat"/>
                <a:cs typeface="Montserrat"/>
                <a:sym typeface="Montserrat"/>
              </a:rPr>
              <a:t>por defecto</a:t>
            </a:r>
            <a:r>
              <a:rPr b="0" i="0" lang="es-AR" sz="1400" u="none" cap="none" strike="noStrike">
                <a:solidFill>
                  <a:srgbClr val="000000"/>
                </a:solidFill>
                <a:latin typeface="Montserrat"/>
                <a:ea typeface="Montserrat"/>
                <a:cs typeface="Montserrat"/>
                <a:sym typeface="Montserrat"/>
              </a:rPr>
              <a:t>. Las propiedades width y height no incluyen el borde, padding o margin.</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box-sizing: border-box:</a:t>
            </a:r>
            <a:r>
              <a:rPr b="0" i="0" lang="es-AR" sz="1400" u="none" cap="none" strike="noStrike">
                <a:solidFill>
                  <a:srgbClr val="000000"/>
                </a:solidFill>
                <a:latin typeface="Montserrat"/>
                <a:ea typeface="Montserrat"/>
                <a:cs typeface="Montserrat"/>
                <a:sym typeface="Montserrat"/>
              </a:rPr>
              <a:t> Las propiedades width y height incluyen el contenido, padding y borde pero no el margin.</a:t>
            </a:r>
            <a:endParaRPr b="0" i="0" sz="1400" u="none" cap="none" strike="noStrike">
              <a:latin typeface="Arial"/>
              <a:ea typeface="Arial"/>
              <a:cs typeface="Arial"/>
              <a:sym typeface="Arial"/>
            </a:endParaRPr>
          </a:p>
          <a:p>
            <a:pPr indent="-196920" lvl="0" marL="39996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1" i="0" lang="es-AR" sz="1400" u="none" cap="none" strike="noStrike">
                <a:solidFill>
                  <a:srgbClr val="000000"/>
                </a:solidFill>
                <a:latin typeface="Montserrat"/>
                <a:ea typeface="Montserrat"/>
                <a:cs typeface="Montserrat"/>
                <a:sym typeface="Montserrat"/>
              </a:rPr>
              <a:t>Cambio del modelo de caja: box-sizing</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el modelo de caja CSS "clásico", el borde y los márgenes interior y exterior se añaden al tamaño del elemento definido con las propiedades </a:t>
            </a:r>
            <a:r>
              <a:rPr b="1" i="0" lang="es-AR" sz="1400" u="none" cap="none" strike="noStrike">
                <a:solidFill>
                  <a:srgbClr val="000000"/>
                </a:solidFill>
                <a:latin typeface="Montserrat"/>
                <a:ea typeface="Montserrat"/>
                <a:cs typeface="Montserrat"/>
                <a:sym typeface="Montserrat"/>
              </a:rPr>
              <a:t>width</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height</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390" name="Google Shape;390;p29"/>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Box-sizing</a:t>
            </a:r>
            <a:endParaRPr b="0" i="0" sz="2500" u="none" cap="none" strike="noStrike">
              <a:latin typeface="Arial"/>
              <a:ea typeface="Arial"/>
              <a:cs typeface="Arial"/>
              <a:sym typeface="Arial"/>
            </a:endParaRPr>
          </a:p>
        </p:txBody>
      </p:sp>
      <p:pic>
        <p:nvPicPr>
          <p:cNvPr id="391" name="Google Shape;391;p29"/>
          <p:cNvPicPr preferRelativeResize="0"/>
          <p:nvPr/>
        </p:nvPicPr>
        <p:blipFill rotWithShape="1">
          <a:blip r:embed="rId3">
            <a:alphaModFix/>
          </a:blip>
          <a:srcRect b="0" l="0" r="0" t="0"/>
          <a:stretch/>
        </p:blipFill>
        <p:spPr>
          <a:xfrm>
            <a:off x="2412720" y="3476520"/>
            <a:ext cx="4014000" cy="1551240"/>
          </a:xfrm>
          <a:prstGeom prst="rect">
            <a:avLst/>
          </a:prstGeom>
          <a:noFill/>
          <a:ln>
            <a:noFill/>
          </a:ln>
        </p:spPr>
      </p:pic>
      <p:sp>
        <p:nvSpPr>
          <p:cNvPr id="392" name="Google Shape;392;p29"/>
          <p:cNvSpPr/>
          <p:nvPr/>
        </p:nvSpPr>
        <p:spPr>
          <a:xfrm>
            <a:off x="5104080" y="4620240"/>
            <a:ext cx="4192200" cy="313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https://www.w3schools.com/css/css3_box-sizing.asp</a:t>
            </a:r>
            <a:endParaRPr b="0" i="0" sz="12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Especificidad</a:t>
            </a:r>
            <a:endParaRPr b="0" i="0" sz="2500" u="none" cap="none" strike="noStrike">
              <a:latin typeface="Arial"/>
              <a:ea typeface="Arial"/>
              <a:cs typeface="Arial"/>
              <a:sym typeface="Arial"/>
            </a:endParaRPr>
          </a:p>
        </p:txBody>
      </p:sp>
      <p:sp>
        <p:nvSpPr>
          <p:cNvPr id="138" name="Google Shape;138;p2"/>
          <p:cNvSpPr/>
          <p:nvPr/>
        </p:nvSpPr>
        <p:spPr>
          <a:xfrm>
            <a:off x="370800" y="1033560"/>
            <a:ext cx="8151480" cy="821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especificidad hace referencia a la </a:t>
            </a:r>
            <a:r>
              <a:rPr b="1" i="0" lang="es-AR" sz="1400" u="none" cap="none" strike="noStrike">
                <a:solidFill>
                  <a:srgbClr val="000000"/>
                </a:solidFill>
                <a:latin typeface="Montserrat"/>
                <a:ea typeface="Montserrat"/>
                <a:cs typeface="Montserrat"/>
                <a:sym typeface="Montserrat"/>
              </a:rPr>
              <a:t>relevancia</a:t>
            </a:r>
            <a:r>
              <a:rPr b="0" i="0" lang="es-AR" sz="1400" u="none" cap="none" strike="noStrike">
                <a:solidFill>
                  <a:srgbClr val="000000"/>
                </a:solidFill>
                <a:latin typeface="Montserrat"/>
                <a:ea typeface="Montserrat"/>
                <a:cs typeface="Montserrat"/>
                <a:sym typeface="Montserrat"/>
              </a:rPr>
              <a:t> que tiene un estilo sobre un elemento de la página al cual le están afectando varios estilos de CSS al mismo tiempo. Es decir, hace referencia al grado de importancia de un estilo sobre otro.</a:t>
            </a:r>
            <a:br>
              <a:rPr b="0" i="0" lang="es-AR" sz="1800" u="none" cap="none" strike="noStrike">
                <a:latin typeface="Arial"/>
                <a:ea typeface="Arial"/>
                <a:cs typeface="Arial"/>
                <a:sym typeface="Arial"/>
              </a:rPr>
            </a:br>
            <a:r>
              <a:rPr b="0" i="0" lang="es-AR" sz="1400" u="none" cap="none" strike="noStrike">
                <a:solidFill>
                  <a:srgbClr val="000000"/>
                </a:solidFill>
                <a:latin typeface="Montserrat"/>
                <a:ea typeface="Montserrat"/>
                <a:cs typeface="Montserrat"/>
                <a:sym typeface="Montserrat"/>
              </a:rPr>
              <a:t>Los navegadores deciden qué valores de una propiedad CSS son más relevantes para un elemento y, por lo tanto, serán aplicados. La especificidad está basada en las reglas de coincidencia que están compuestas por diferentes tipos de selectores CSS.</a:t>
            </a:r>
            <a:endParaRPr b="0" i="0" sz="14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graphicFrame>
        <p:nvGraphicFramePr>
          <p:cNvPr id="139" name="Google Shape;139;p2"/>
          <p:cNvGraphicFramePr/>
          <p:nvPr/>
        </p:nvGraphicFramePr>
        <p:xfrm>
          <a:off x="767160" y="2562840"/>
          <a:ext cx="3000000" cy="3000000"/>
        </p:xfrm>
        <a:graphic>
          <a:graphicData uri="http://schemas.openxmlformats.org/drawingml/2006/table">
            <a:tbl>
              <a:tblPr>
                <a:noFill/>
                <a:tableStyleId>{DC0CFAB8-0D30-4E18-96F9-691388C398D4}</a:tableStyleId>
              </a:tblPr>
              <a:tblGrid>
                <a:gridCol w="1773350"/>
                <a:gridCol w="4090675"/>
                <a:gridCol w="1494725"/>
              </a:tblGrid>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!important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cualquier-selector { color: #FF0000!important;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Estilos inline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&lt;p style=“color:#FF0000;”&gt;Lorem Ipsum&lt;/p&gt;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r>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ID</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#parrafo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r h="521650">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Clases y pseudoclases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.parrafo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r>
              <a:tr h="521650">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Etiquetas y pseudoelementos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0, 0, 0, 0, </a:t>
                      </a:r>
                      <a:r>
                        <a:rPr b="1" lang="es-AR" sz="1200" u="none" cap="none" strike="noStrike">
                          <a:solidFill>
                            <a:srgbClr val="000000"/>
                          </a:solidFill>
                          <a:latin typeface="Montserrat"/>
                          <a:ea typeface="Montserrat"/>
                          <a:cs typeface="Montserrat"/>
                          <a:sym typeface="Montserrat"/>
                        </a:rPr>
                        <a:t>1</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bl>
          </a:graphicData>
        </a:graphic>
      </p:graphicFrame>
      <p:sp>
        <p:nvSpPr>
          <p:cNvPr id="140" name="Google Shape;140;p2"/>
          <p:cNvSpPr/>
          <p:nvPr/>
        </p:nvSpPr>
        <p:spPr>
          <a:xfrm>
            <a:off x="2968920" y="4376160"/>
            <a:ext cx="5708160" cy="7099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https://developer.mozilla.org/es/docs/Web/CSS/Specificity</a:t>
            </a:r>
            <a:endParaRPr b="0" i="0" sz="14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https://www.w3schools.com/css/css_specificity.asp</a:t>
            </a:r>
            <a:endParaRPr b="0" i="0" sz="14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p:nvPr/>
        </p:nvSpPr>
        <p:spPr>
          <a:xfrm>
            <a:off x="312840" y="714600"/>
            <a:ext cx="8399880" cy="28987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CSS divide las unidades de medida en: </a:t>
            </a:r>
            <a:r>
              <a:rPr b="1" i="0" lang="es-AR" sz="1400" u="none" cap="none" strike="noStrike">
                <a:solidFill>
                  <a:srgbClr val="000000"/>
                </a:solidFill>
                <a:latin typeface="Montserrat"/>
                <a:ea typeface="Montserrat"/>
                <a:cs typeface="Montserrat"/>
                <a:sym typeface="Montserrat"/>
              </a:rPr>
              <a:t>absolutas</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relativas</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flexibles.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Absolutas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Las unidades absolutas son medidas fijas, su valor real es directamente el valor indicado que se ve igual en todos los dispositivos. Indican cantidades exactas en alguna unidad de medida. No son relativas a nada, no dependen de otro valor de referencia, por eso se llaman absolutas. La desventaja que tienen es que son muy poco flexibles.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Relativas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Las medidas relativas definen su valor en relación con otra medida, por lo que para obtener su valor real, se debe realizar alguna operación con el valor indicado. </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Flexibles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Dentro de las medidas relativas están las flexibles que son relativas al tamaño del viewport.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398" name="Google Shape;398;p30"/>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a:t>
            </a:r>
            <a:endParaRPr b="0" i="0" sz="25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p:nvPr/>
        </p:nvSpPr>
        <p:spPr>
          <a:xfrm>
            <a:off x="312840" y="714600"/>
            <a:ext cx="8399880" cy="36990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principal ventaja de las unidades absolutas es que su valor es directamente el valor que se debe utilizar, sin necesidad de realizar cálculos intermedios. Pero la desventaja es que </a:t>
            </a:r>
            <a:r>
              <a:rPr b="1" i="1" lang="es-AR" sz="1400" u="none" cap="none" strike="noStrike">
                <a:solidFill>
                  <a:srgbClr val="000000"/>
                </a:solidFill>
                <a:latin typeface="Montserrat"/>
                <a:ea typeface="Montserrat"/>
                <a:cs typeface="Montserrat"/>
                <a:sym typeface="Montserrat"/>
              </a:rPr>
              <a:t>son muy poco flexibles y no se adaptan</a:t>
            </a:r>
            <a:r>
              <a:rPr b="0" i="0" lang="es-AR" sz="1400" u="none" cap="none" strike="noStrike">
                <a:solidFill>
                  <a:srgbClr val="000000"/>
                </a:solidFill>
                <a:latin typeface="Montserrat"/>
                <a:ea typeface="Montserrat"/>
                <a:cs typeface="Montserrat"/>
                <a:sym typeface="Montserrat"/>
              </a:rPr>
              <a:t> fácilmente a los diferentes medios y por esto no suelen ser utilizadas. La más utilizada es el pixel (px).</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Una medida indicada mediante unidades absolutas está completamente definida, ya que su valor no depende de otro valor de referencia.</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cm</a:t>
            </a:r>
            <a:r>
              <a:rPr b="0" i="0" lang="es-AR" sz="1200" u="none" cap="none" strike="noStrike">
                <a:solidFill>
                  <a:srgbClr val="000000"/>
                </a:solidFill>
                <a:latin typeface="Montserrat"/>
                <a:ea typeface="Montserrat"/>
                <a:cs typeface="Montserrat"/>
                <a:sym typeface="Montserrat"/>
              </a:rPr>
              <a:t>: centímetros (10 mm).</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mm</a:t>
            </a:r>
            <a:r>
              <a:rPr b="0" i="0" lang="es-AR" sz="1200" u="none" cap="none" strike="noStrike">
                <a:solidFill>
                  <a:srgbClr val="000000"/>
                </a:solidFill>
                <a:latin typeface="Montserrat"/>
                <a:ea typeface="Montserrat"/>
                <a:cs typeface="Montserrat"/>
                <a:sym typeface="Montserrat"/>
              </a:rPr>
              <a:t>: milímetros.</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px</a:t>
            </a:r>
            <a:r>
              <a:rPr b="0" i="0" lang="es-AR" sz="1200" u="none" cap="none" strike="noStrike">
                <a:solidFill>
                  <a:srgbClr val="000000"/>
                </a:solidFill>
                <a:latin typeface="Montserrat"/>
                <a:ea typeface="Montserrat"/>
                <a:cs typeface="Montserrat"/>
                <a:sym typeface="Montserrat"/>
              </a:rPr>
              <a:t>: pixeles. Un pixel equivale a unos 0.26 milímetros.</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celular Moto G4: 360 * 640px - Celular Iphone x: 375 * 812 px</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Tablet: 1.280 x 800 pixeles</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Monitores: </a:t>
            </a:r>
            <a:endParaRPr b="0" i="0" sz="1200" u="none" cap="none" strike="noStrike">
              <a:latin typeface="Arial"/>
              <a:ea typeface="Arial"/>
              <a:cs typeface="Arial"/>
              <a:sym typeface="Arial"/>
            </a:endParaRPr>
          </a:p>
          <a:p>
            <a:pPr indent="-285840" lvl="2" marL="13143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1366 x 768 píxeles (16:9) Monitores de 17 y 19″</a:t>
            </a:r>
            <a:endParaRPr b="0" i="0" sz="1200" u="none" cap="none" strike="noStrike">
              <a:latin typeface="Arial"/>
              <a:ea typeface="Arial"/>
              <a:cs typeface="Arial"/>
              <a:sym typeface="Arial"/>
            </a:endParaRPr>
          </a:p>
          <a:p>
            <a:pPr indent="-285840" lvl="2" marL="13143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1920 x 1080 píxeles (16:9) Monitores de 24, 25, 27, 32″. Conocido como Full HD.</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pt</a:t>
            </a:r>
            <a:r>
              <a:rPr b="0" i="0" lang="es-AR" sz="1200" u="none" cap="none" strike="noStrike">
                <a:solidFill>
                  <a:srgbClr val="000000"/>
                </a:solidFill>
                <a:latin typeface="Montserrat"/>
                <a:ea typeface="Montserrat"/>
                <a:cs typeface="Montserrat"/>
                <a:sym typeface="Montserrat"/>
              </a:rPr>
              <a:t>: puntos. Un punto equivale a unos 0.35 milímetros.</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in</a:t>
            </a:r>
            <a:r>
              <a:rPr b="0" i="0" lang="es-AR" sz="1200" u="none" cap="none" strike="noStrike">
                <a:solidFill>
                  <a:srgbClr val="000000"/>
                </a:solidFill>
                <a:latin typeface="Montserrat"/>
                <a:ea typeface="Montserrat"/>
                <a:cs typeface="Montserrat"/>
                <a:sym typeface="Montserrat"/>
              </a:rPr>
              <a:t>: pulgadas: Una pulgada equivale a 2.54 centímetros (25,4 mm).</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pc</a:t>
            </a:r>
            <a:r>
              <a:rPr b="0" i="0" lang="es-AR" sz="1200" u="none" cap="none" strike="noStrike">
                <a:solidFill>
                  <a:srgbClr val="000000"/>
                </a:solidFill>
                <a:latin typeface="Montserrat"/>
                <a:ea typeface="Montserrat"/>
                <a:cs typeface="Montserrat"/>
                <a:sym typeface="Montserrat"/>
              </a:rPr>
              <a:t>: picas. Una pica equivale a unos 4.23 milímetros.</a:t>
            </a:r>
            <a:endParaRPr b="0" i="0" sz="1200" u="none" cap="none" strike="noStrike">
              <a:latin typeface="Arial"/>
              <a:ea typeface="Arial"/>
              <a:cs typeface="Arial"/>
              <a:sym typeface="Arial"/>
            </a:endParaRPr>
          </a:p>
          <a:p>
            <a:pPr indent="0" lvl="0" marL="114480" marR="0" rtl="0" algn="l">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404" name="Google Shape;404;p31"/>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absolutas</a:t>
            </a:r>
            <a:endParaRPr b="0" i="0" sz="2500" u="none" cap="none" strike="noStrike">
              <a:latin typeface="Arial"/>
              <a:ea typeface="Arial"/>
              <a:cs typeface="Arial"/>
              <a:sym typeface="Arial"/>
            </a:endParaRPr>
          </a:p>
        </p:txBody>
      </p:sp>
      <p:sp>
        <p:nvSpPr>
          <p:cNvPr id="405" name="Google Shape;405;p31"/>
          <p:cNvSpPr/>
          <p:nvPr/>
        </p:nvSpPr>
        <p:spPr>
          <a:xfrm>
            <a:off x="578520" y="4378320"/>
            <a:ext cx="820332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El punto (pt) es una medida que puede utilizarse para documentos CSS en los que se fija el tamaño de las fuentes en medios impresos.</a:t>
            </a:r>
            <a:endParaRPr b="0" i="0" sz="12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p:nvPr/>
        </p:nvSpPr>
        <p:spPr>
          <a:xfrm>
            <a:off x="312840" y="73224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unidades relativas, a diferencia de las absolutas, es que no están completamente definidas, ya que su valor siempre está referenciado respecto a otro valor (</a:t>
            </a:r>
            <a:r>
              <a:rPr b="0" i="1" lang="es-AR" sz="1400" u="none" cap="none" strike="noStrike">
                <a:solidFill>
                  <a:srgbClr val="000000"/>
                </a:solidFill>
                <a:latin typeface="Montserrat"/>
                <a:ea typeface="Montserrat"/>
                <a:cs typeface="Montserrat"/>
                <a:sym typeface="Montserrat"/>
              </a:rPr>
              <a:t>resolución, densidad de pantalla, etc.</a:t>
            </a:r>
            <a:r>
              <a:rPr b="0" i="0" lang="es-AR" sz="1400" u="none" cap="none" strike="noStrike">
                <a:solidFill>
                  <a:srgbClr val="000000"/>
                </a:solidFill>
                <a:latin typeface="Montserrat"/>
                <a:ea typeface="Montserrat"/>
                <a:cs typeface="Montserrat"/>
                <a:sym typeface="Montserrat"/>
              </a:rPr>
              <a:t>). Son las más utilizadas por la flexibilidad con la que se adaptan a los diferentes medios y su potencia.</a:t>
            </a:r>
            <a:endParaRPr b="0" i="0" sz="1400" u="none" cap="none" strike="noStrike">
              <a:latin typeface="Arial"/>
              <a:ea typeface="Arial"/>
              <a:cs typeface="Arial"/>
              <a:sym typeface="Arial"/>
            </a:endParaRPr>
          </a:p>
        </p:txBody>
      </p:sp>
      <p:sp>
        <p:nvSpPr>
          <p:cNvPr id="411" name="Google Shape;411;p32"/>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relativas</a:t>
            </a:r>
            <a:endParaRPr b="0" i="0" sz="2500" u="none" cap="none" strike="noStrike">
              <a:latin typeface="Arial"/>
              <a:ea typeface="Arial"/>
              <a:cs typeface="Arial"/>
              <a:sym typeface="Arial"/>
            </a:endParaRPr>
          </a:p>
        </p:txBody>
      </p:sp>
      <p:graphicFrame>
        <p:nvGraphicFramePr>
          <p:cNvPr id="412" name="Google Shape;412;p32"/>
          <p:cNvGraphicFramePr/>
          <p:nvPr/>
        </p:nvGraphicFramePr>
        <p:xfrm>
          <a:off x="390960" y="1815120"/>
          <a:ext cx="3000000" cy="3000000"/>
        </p:xfrm>
        <a:graphic>
          <a:graphicData uri="http://schemas.openxmlformats.org/drawingml/2006/table">
            <a:tbl>
              <a:tblPr>
                <a:noFill/>
                <a:tableStyleId>{DC0CFAB8-0D30-4E18-96F9-691388C398D4}</a:tableStyleId>
              </a:tblPr>
              <a:tblGrid>
                <a:gridCol w="1720075"/>
                <a:gridCol w="1793525"/>
                <a:gridCol w="4995000"/>
              </a:tblGrid>
              <a:tr h="370800">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Unidad</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Significado</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Medida aproximada</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em</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&lt;&lt;M&gt;&gt;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1em = tamaño de fuente establecida en navegador.</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r h="448925">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ex</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&lt;&lt;X&gt;&gt; (0,5 em apróx)</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1ex = mitad del tamaño de la fuente del navegador aproximadamente.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ch</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&lt;&lt;zero width&gt;&gt;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1ch = tamaño de ancho del cero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rem</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&lt;&lt;root M&gt;&gt;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1rem = tamaño fuente raíz.</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Porcentaje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Relativa a herencia (contenedor padre)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p:nvPr/>
        </p:nvSpPr>
        <p:spPr>
          <a:xfrm>
            <a:off x="312840" y="39888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 </a:t>
            </a:r>
            <a:r>
              <a:rPr b="1" i="0" lang="es-AR" sz="1400" u="none" cap="none" strike="noStrike">
                <a:solidFill>
                  <a:srgbClr val="000000"/>
                </a:solidFill>
                <a:latin typeface="Montserrat"/>
                <a:ea typeface="Montserrat"/>
                <a:cs typeface="Montserrat"/>
                <a:sym typeface="Montserrat"/>
              </a:rPr>
              <a:t>em </a:t>
            </a:r>
            <a:r>
              <a:rPr b="0" i="0" lang="es-AR" sz="1400" u="none" cap="none" strike="noStrike">
                <a:solidFill>
                  <a:srgbClr val="000000"/>
                </a:solidFill>
                <a:latin typeface="Montserrat"/>
                <a:ea typeface="Montserrat"/>
                <a:cs typeface="Montserrat"/>
                <a:sym typeface="Montserrat"/>
              </a:rPr>
              <a:t>se utiliza para hacer referencia al </a:t>
            </a:r>
            <a:r>
              <a:rPr b="1" i="0" lang="es-AR" sz="1400" u="none" cap="none" strike="noStrike">
                <a:solidFill>
                  <a:srgbClr val="000000"/>
                </a:solidFill>
                <a:latin typeface="Montserrat"/>
                <a:ea typeface="Montserrat"/>
                <a:cs typeface="Montserrat"/>
                <a:sym typeface="Montserrat"/>
              </a:rPr>
              <a:t>tamaño actual de la fuente</a:t>
            </a:r>
            <a:r>
              <a:rPr b="0" i="0" lang="es-AR" sz="1400" u="none" cap="none" strike="noStrike">
                <a:solidFill>
                  <a:srgbClr val="000000"/>
                </a:solidFill>
                <a:latin typeface="Montserrat"/>
                <a:ea typeface="Montserrat"/>
                <a:cs typeface="Montserrat"/>
                <a:sym typeface="Montserrat"/>
              </a:rPr>
              <a:t> que ha sido establecida en el navegador, que habitualmente es un valor aproximado a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salvo que se modifique por el usuario</a:t>
            </a:r>
            <a:r>
              <a:rPr b="0" i="0" lang="es-AR" sz="1400" u="none" cap="none" strike="noStrike">
                <a:solidFill>
                  <a:srgbClr val="000000"/>
                </a:solidFill>
                <a:latin typeface="Montserrat"/>
                <a:ea typeface="Montserrat"/>
                <a:cs typeface="Montserrat"/>
                <a:sym typeface="Montserrat"/>
              </a:rPr>
              <a:t>). De esta forma, podemos trabajar simplificando las unidades a medidas en base a ese tamaño.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Por ejemplo, imaginemos que el tamaño de la fuente establecida en el navegador del usuario es exactamente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Una cantidad </a:t>
            </a:r>
            <a:r>
              <a:rPr b="1" i="0" lang="es-AR" sz="1400" u="none" cap="none" strike="noStrike">
                <a:solidFill>
                  <a:srgbClr val="000000"/>
                </a:solidFill>
                <a:latin typeface="Montserrat"/>
                <a:ea typeface="Montserrat"/>
                <a:cs typeface="Montserrat"/>
                <a:sym typeface="Montserrat"/>
              </a:rPr>
              <a:t>1em</a:t>
            </a:r>
            <a:r>
              <a:rPr b="0" i="0" lang="es-AR" sz="1400" u="none" cap="none" strike="noStrike">
                <a:solidFill>
                  <a:srgbClr val="000000"/>
                </a:solidFill>
                <a:latin typeface="Montserrat"/>
                <a:ea typeface="Montserrat"/>
                <a:cs typeface="Montserrat"/>
                <a:sym typeface="Montserrat"/>
              </a:rPr>
              <a:t> equivaldría a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mientras que una cantidad de </a:t>
            </a:r>
            <a:r>
              <a:rPr b="1" i="0" lang="es-AR" sz="1400" u="none" cap="none" strike="noStrike">
                <a:solidFill>
                  <a:srgbClr val="000000"/>
                </a:solidFill>
                <a:latin typeface="Montserrat"/>
                <a:ea typeface="Montserrat"/>
                <a:cs typeface="Montserrat"/>
                <a:sym typeface="Montserrat"/>
              </a:rPr>
              <a:t>2em</a:t>
            </a:r>
            <a:r>
              <a:rPr b="0" i="0" lang="es-AR" sz="1400" u="none" cap="none" strike="noStrike">
                <a:solidFill>
                  <a:srgbClr val="000000"/>
                </a:solidFill>
                <a:latin typeface="Montserrat"/>
                <a:ea typeface="Montserrat"/>
                <a:cs typeface="Montserrat"/>
                <a:sym typeface="Montserrat"/>
              </a:rPr>
              <a:t> sería justo el doble: </a:t>
            </a:r>
            <a:r>
              <a:rPr b="1" i="0" lang="es-AR" sz="1400" u="none" cap="none" strike="noStrike">
                <a:solidFill>
                  <a:srgbClr val="000000"/>
                </a:solidFill>
                <a:latin typeface="Montserrat"/>
                <a:ea typeface="Montserrat"/>
                <a:cs typeface="Montserrat"/>
                <a:sym typeface="Montserrat"/>
              </a:rPr>
              <a:t>32px</a:t>
            </a:r>
            <a:r>
              <a:rPr b="0" i="0" lang="es-AR" sz="1400" u="none" cap="none" strike="noStrike">
                <a:solidFill>
                  <a:srgbClr val="000000"/>
                </a:solidFill>
                <a:latin typeface="Montserrat"/>
                <a:ea typeface="Montserrat"/>
                <a:cs typeface="Montserrat"/>
                <a:sym typeface="Montserrat"/>
              </a:rPr>
              <a:t>. Por otro lado, una cantidad de </a:t>
            </a:r>
            <a:r>
              <a:rPr b="1" i="0" lang="es-AR" sz="1400" u="none" cap="none" strike="noStrike">
                <a:solidFill>
                  <a:srgbClr val="000000"/>
                </a:solidFill>
                <a:latin typeface="Montserrat"/>
                <a:ea typeface="Montserrat"/>
                <a:cs typeface="Montserrat"/>
                <a:sym typeface="Montserrat"/>
              </a:rPr>
              <a:t>0.5em</a:t>
            </a:r>
            <a:r>
              <a:rPr b="0" i="0" lang="es-AR" sz="1400" u="none" cap="none" strike="noStrike">
                <a:solidFill>
                  <a:srgbClr val="000000"/>
                </a:solidFill>
                <a:latin typeface="Montserrat"/>
                <a:ea typeface="Montserrat"/>
                <a:cs typeface="Montserrat"/>
                <a:sym typeface="Montserrat"/>
              </a:rPr>
              <a:t> sería justo la mitad: </a:t>
            </a:r>
            <a:r>
              <a:rPr b="1" i="0" lang="es-AR" sz="1400" u="none" cap="none" strike="noStrike">
                <a:solidFill>
                  <a:srgbClr val="000000"/>
                </a:solidFill>
                <a:latin typeface="Montserrat"/>
                <a:ea typeface="Montserrat"/>
                <a:cs typeface="Montserrat"/>
                <a:sym typeface="Montserrat"/>
              </a:rPr>
              <a:t>8px</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418" name="Google Shape;418;p33"/>
          <p:cNvSpPr/>
          <p:nvPr/>
        </p:nvSpPr>
        <p:spPr>
          <a:xfrm>
            <a:off x="312840" y="3564360"/>
            <a:ext cx="8399880" cy="1274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Entonces, em es relativa respecto del tamaño de letra del elemento. Por defecto el tamaño de letra debería ser de 16px que equivaldrían a 1em pero, por ejemplo, si le diéramos un font-size de 10px al body, 1em equivaldría a 10px. </a:t>
            </a:r>
            <a:r>
              <a:rPr b="1" i="0" lang="es-AR" sz="1400" u="none" cap="none" strike="noStrike">
                <a:solidFill>
                  <a:srgbClr val="000000"/>
                </a:solidFill>
                <a:latin typeface="Montserrat"/>
                <a:ea typeface="Montserrat"/>
                <a:cs typeface="Montserrat"/>
                <a:sym typeface="Montserrat"/>
              </a:rPr>
              <a:t>Siempre va a variar dependiendo cual es el tamaño del elemento padre</a:t>
            </a:r>
            <a:r>
              <a:rPr b="0" i="0" lang="es-AR" sz="1400" u="none" cap="none" strike="noStrike">
                <a:solidFill>
                  <a:srgbClr val="000000"/>
                </a:solidFill>
                <a:latin typeface="Montserrat"/>
                <a:ea typeface="Montserrat"/>
                <a:cs typeface="Montserrat"/>
                <a:sym typeface="Montserrat"/>
              </a:rPr>
              <a:t>. 1.2em seria 20% más que el tamaño de su elemento padre.</a:t>
            </a:r>
            <a:endParaRPr b="0" i="0" sz="1400" u="none" cap="none" strike="noStrike">
              <a:latin typeface="Arial"/>
              <a:ea typeface="Arial"/>
              <a:cs typeface="Arial"/>
              <a:sym typeface="Arial"/>
            </a:endParaRPr>
          </a:p>
        </p:txBody>
      </p:sp>
      <p:pic>
        <p:nvPicPr>
          <p:cNvPr descr="Unidades relativas en CSS: em" id="419" name="Google Shape;419;p33"/>
          <p:cNvPicPr preferRelativeResize="0"/>
          <p:nvPr/>
        </p:nvPicPr>
        <p:blipFill rotWithShape="1">
          <a:blip r:embed="rId3">
            <a:alphaModFix/>
          </a:blip>
          <a:srcRect b="0" l="0" r="0" t="22057"/>
          <a:stretch/>
        </p:blipFill>
        <p:spPr>
          <a:xfrm>
            <a:off x="1109520" y="2141280"/>
            <a:ext cx="6806880" cy="13557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p:nvPr/>
        </p:nvSpPr>
        <p:spPr>
          <a:xfrm>
            <a:off x="312840" y="280296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Realmente, la medida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está basada en la </a:t>
            </a:r>
            <a:r>
              <a:rPr b="1" i="0" lang="es-AR" sz="1400" u="none" cap="none" strike="noStrike">
                <a:solidFill>
                  <a:srgbClr val="000000"/>
                </a:solidFill>
                <a:latin typeface="Montserrat"/>
                <a:ea typeface="Montserrat"/>
                <a:cs typeface="Montserrat"/>
                <a:sym typeface="Montserrat"/>
              </a:rPr>
              <a:t>altura de la x minúscula</a:t>
            </a:r>
            <a:r>
              <a:rPr b="0" i="0" lang="es-AR" sz="1400" u="none" cap="none" strike="noStrike">
                <a:solidFill>
                  <a:srgbClr val="000000"/>
                </a:solidFill>
                <a:latin typeface="Montserrat"/>
                <a:ea typeface="Montserrat"/>
                <a:cs typeface="Montserrat"/>
                <a:sym typeface="Montserrat"/>
              </a:rPr>
              <a:t>, que es aproximadamente un poco más de la mitad de la fuente actual (depende de la tipografía utilizada). La unidad </a:t>
            </a:r>
            <a:r>
              <a:rPr b="1" i="0" lang="es-AR" sz="1400" u="none" cap="none" strike="noStrike">
                <a:solidFill>
                  <a:srgbClr val="000000"/>
                </a:solidFill>
                <a:latin typeface="Montserrat"/>
                <a:ea typeface="Montserrat"/>
                <a:cs typeface="Montserrat"/>
                <a:sym typeface="Montserrat"/>
              </a:rPr>
              <a:t>ch</a:t>
            </a:r>
            <a:r>
              <a:rPr b="0" i="0" lang="es-AR" sz="1400" u="none" cap="none" strike="noStrike">
                <a:solidFill>
                  <a:srgbClr val="000000"/>
                </a:solidFill>
                <a:latin typeface="Montserrat"/>
                <a:ea typeface="Montserrat"/>
                <a:cs typeface="Montserrat"/>
                <a:sym typeface="Montserrat"/>
              </a:rPr>
              <a:t> por su parte, equivale al tamaño de ancho del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de la fuente actual, aunque como hemos dicho, en la práctica es un tipo de unidad que no se suele utilizar frecuentemente.</a:t>
            </a:r>
            <a:endParaRPr b="0" i="0" sz="1400" u="none" cap="none" strike="noStrike">
              <a:latin typeface="Arial"/>
              <a:ea typeface="Arial"/>
              <a:cs typeface="Arial"/>
              <a:sym typeface="Arial"/>
            </a:endParaRPr>
          </a:p>
        </p:txBody>
      </p:sp>
      <p:sp>
        <p:nvSpPr>
          <p:cNvPr id="425" name="Google Shape;425;p34"/>
          <p:cNvSpPr/>
          <p:nvPr/>
        </p:nvSpPr>
        <p:spPr>
          <a:xfrm>
            <a:off x="312840" y="48780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Existen ciertas unidades menos utilizadas dentro de las unidades relativas, como por ejemplo las unidades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o </a:t>
            </a:r>
            <a:r>
              <a:rPr b="1" i="0" lang="es-AR" sz="1400" u="none" cap="none" strike="noStrike">
                <a:solidFill>
                  <a:srgbClr val="000000"/>
                </a:solidFill>
                <a:latin typeface="Montserrat"/>
                <a:ea typeface="Montserrat"/>
                <a:cs typeface="Montserrat"/>
                <a:sym typeface="Montserrat"/>
              </a:rPr>
              <a:t>ch</a:t>
            </a:r>
            <a:r>
              <a:rPr b="0" i="0" lang="es-AR" sz="1400" u="none" cap="none" strike="noStrike">
                <a:solidFill>
                  <a:srgbClr val="000000"/>
                </a:solidFill>
                <a:latin typeface="Montserrat"/>
                <a:ea typeface="Montserrat"/>
                <a:cs typeface="Montserrat"/>
                <a:sym typeface="Montserrat"/>
              </a:rPr>
              <a:t>. Mientras que la unidad </a:t>
            </a:r>
            <a:r>
              <a:rPr b="1" i="0" lang="es-AR" sz="1400" u="none" cap="none" strike="noStrike">
                <a:solidFill>
                  <a:srgbClr val="000000"/>
                </a:solidFill>
                <a:latin typeface="Montserrat"/>
                <a:ea typeface="Montserrat"/>
                <a:cs typeface="Montserrat"/>
                <a:sym typeface="Montserrat"/>
              </a:rPr>
              <a:t>em</a:t>
            </a:r>
            <a:r>
              <a:rPr b="0" i="0" lang="es-AR" sz="1400" u="none" cap="none" strike="noStrike">
                <a:solidFill>
                  <a:srgbClr val="000000"/>
                </a:solidFill>
                <a:latin typeface="Montserrat"/>
                <a:ea typeface="Montserrat"/>
                <a:cs typeface="Montserrat"/>
                <a:sym typeface="Montserrat"/>
              </a:rPr>
              <a:t> es el tamaño de la fuente establecida por el navegador del usuario, la unidad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es </a:t>
            </a:r>
            <a:r>
              <a:rPr b="1" i="0" lang="es-AR" sz="1400" u="none" cap="none" strike="noStrike">
                <a:solidFill>
                  <a:srgbClr val="000000"/>
                </a:solidFill>
                <a:latin typeface="Montserrat"/>
                <a:ea typeface="Montserrat"/>
                <a:cs typeface="Montserrat"/>
                <a:sym typeface="Montserrat"/>
              </a:rPr>
              <a:t>la mitad del tamaño</a:t>
            </a:r>
            <a:r>
              <a:rPr b="0" i="0" lang="es-AR" sz="1400" u="none" cap="none" strike="noStrike">
                <a:solidFill>
                  <a:srgbClr val="000000"/>
                </a:solidFill>
                <a:latin typeface="Montserrat"/>
                <a:ea typeface="Montserrat"/>
                <a:cs typeface="Montserrat"/>
                <a:sym typeface="Montserrat"/>
              </a:rPr>
              <a:t> de la fuente establecida por el navegador del usuario, por lo que se cumple que </a:t>
            </a:r>
            <a:r>
              <a:rPr b="1" i="0" lang="es-AR" sz="1400" u="none" cap="none" strike="noStrike">
                <a:solidFill>
                  <a:srgbClr val="000000"/>
                </a:solidFill>
                <a:latin typeface="Montserrat"/>
                <a:ea typeface="Montserrat"/>
                <a:cs typeface="Montserrat"/>
                <a:sym typeface="Montserrat"/>
              </a:rPr>
              <a:t>1ex</a:t>
            </a:r>
            <a:r>
              <a:rPr b="0" i="0" lang="es-AR" sz="1400" u="none" cap="none" strike="noStrike">
                <a:solidFill>
                  <a:srgbClr val="000000"/>
                </a:solidFill>
                <a:latin typeface="Montserrat"/>
                <a:ea typeface="Montserrat"/>
                <a:cs typeface="Montserrat"/>
                <a:sym typeface="Montserrat"/>
              </a:rPr>
              <a:t> es igual a </a:t>
            </a:r>
            <a:r>
              <a:rPr b="1" i="0" lang="es-AR" sz="1400" u="none" cap="none" strike="noStrike">
                <a:solidFill>
                  <a:srgbClr val="000000"/>
                </a:solidFill>
                <a:latin typeface="Montserrat"/>
                <a:ea typeface="Montserrat"/>
                <a:cs typeface="Montserrat"/>
                <a:sym typeface="Montserrat"/>
              </a:rPr>
              <a:t>0.5em</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descr="https://lenguajecss.com/css/modelo-de-cajas/unidades-css/x-height.png" id="426" name="Google Shape;426;p34"/>
          <p:cNvPicPr preferRelativeResize="0"/>
          <p:nvPr/>
        </p:nvPicPr>
        <p:blipFill rotWithShape="1">
          <a:blip r:embed="rId3">
            <a:alphaModFix/>
          </a:blip>
          <a:srcRect b="0" l="0" r="0" t="0"/>
          <a:stretch/>
        </p:blipFill>
        <p:spPr>
          <a:xfrm>
            <a:off x="2577960" y="1553040"/>
            <a:ext cx="3870000" cy="12495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p:nvPr/>
        </p:nvSpPr>
        <p:spPr>
          <a:xfrm>
            <a:off x="312840" y="398880"/>
            <a:ext cx="8399880" cy="14774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La unidad rem (root em)</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Una unidad muy interesante y práctica para tipografías es la unidad </a:t>
            </a:r>
            <a:r>
              <a:rPr b="1" i="0" lang="es-AR" sz="1400" u="none" cap="none" strike="noStrike">
                <a:solidFill>
                  <a:srgbClr val="000000"/>
                </a:solidFill>
                <a:latin typeface="Montserrat"/>
                <a:ea typeface="Montserrat"/>
                <a:cs typeface="Montserrat"/>
                <a:sym typeface="Montserrat"/>
              </a:rPr>
              <a:t>rem</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root em</a:t>
            </a:r>
            <a:r>
              <a:rPr b="0" i="0" lang="es-AR" sz="1400" u="none" cap="none" strike="noStrike">
                <a:solidFill>
                  <a:srgbClr val="000000"/>
                </a:solidFill>
                <a:latin typeface="Montserrat"/>
                <a:ea typeface="Montserrat"/>
                <a:cs typeface="Montserrat"/>
                <a:sym typeface="Montserrat"/>
              </a:rPr>
              <a:t>). Esta unidad toma la idea de la unidad em, pero permitiendo establecer un </a:t>
            </a:r>
            <a:r>
              <a:rPr b="1" i="0" lang="es-AR" sz="1400" u="none" cap="none" strike="noStrike">
                <a:solidFill>
                  <a:srgbClr val="000000"/>
                </a:solidFill>
                <a:latin typeface="Montserrat"/>
                <a:ea typeface="Montserrat"/>
                <a:cs typeface="Montserrat"/>
                <a:sym typeface="Montserrat"/>
              </a:rPr>
              <a:t>tamaño base</a:t>
            </a:r>
            <a:r>
              <a:rPr b="0" i="0" lang="es-AR" sz="1400" u="none" cap="none" strike="noStrike">
                <a:solidFill>
                  <a:srgbClr val="000000"/>
                </a:solidFill>
                <a:latin typeface="Montserrat"/>
                <a:ea typeface="Montserrat"/>
                <a:cs typeface="Montserrat"/>
                <a:sym typeface="Montserrat"/>
              </a:rPr>
              <a:t> personalizado (</a:t>
            </a:r>
            <a:r>
              <a:rPr b="0" i="1" lang="es-AR" sz="1400" u="none" cap="none" strike="noStrike">
                <a:solidFill>
                  <a:srgbClr val="000000"/>
                </a:solidFill>
                <a:latin typeface="Montserrat"/>
                <a:ea typeface="Montserrat"/>
                <a:cs typeface="Montserrat"/>
                <a:sym typeface="Montserrat"/>
              </a:rPr>
              <a:t>generalmente para el documento en general, utilizando </a:t>
            </a:r>
            <a:r>
              <a:rPr b="1" i="1" lang="es-AR" sz="1400" u="none" cap="none" strike="noStrike">
                <a:solidFill>
                  <a:srgbClr val="000000"/>
                </a:solidFill>
                <a:latin typeface="Montserrat"/>
                <a:ea typeface="Montserrat"/>
                <a:cs typeface="Montserrat"/>
                <a:sym typeface="Montserrat"/>
              </a:rPr>
              <a:t>html</a:t>
            </a:r>
            <a:r>
              <a:rPr b="0" i="1" lang="es-AR" sz="1400" u="none" cap="none" strike="noStrike">
                <a:solidFill>
                  <a:srgbClr val="000000"/>
                </a:solidFill>
                <a:latin typeface="Montserrat"/>
                <a:ea typeface="Montserrat"/>
                <a:cs typeface="Montserrat"/>
                <a:sym typeface="Montserrat"/>
              </a:rPr>
              <a:t> o la pseudoclase </a:t>
            </a:r>
            <a:r>
              <a:rPr b="1" i="1"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 De esta forma, podemos trabajar con múltiplos del tamaño base:</a:t>
            </a:r>
            <a:endParaRPr b="0" i="0" sz="1400" u="none" cap="none" strike="noStrike">
              <a:latin typeface="Arial"/>
              <a:ea typeface="Arial"/>
              <a:cs typeface="Arial"/>
              <a:sym typeface="Arial"/>
            </a:endParaRPr>
          </a:p>
        </p:txBody>
      </p:sp>
      <p:sp>
        <p:nvSpPr>
          <p:cNvPr id="432" name="Google Shape;432;p35"/>
          <p:cNvSpPr/>
          <p:nvPr/>
        </p:nvSpPr>
        <p:spPr>
          <a:xfrm>
            <a:off x="523800" y="1876320"/>
            <a:ext cx="5162040" cy="173448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:root</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22px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Tamaño base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F92672"/>
                </a:solidFill>
                <a:latin typeface="Consolas"/>
                <a:ea typeface="Consolas"/>
                <a:cs typeface="Consolas"/>
                <a:sym typeface="Consolas"/>
              </a:rPr>
              <a:t>h1</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doble del tamaño base: 44px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F92672"/>
                </a:solidFill>
                <a:latin typeface="Consolas"/>
                <a:ea typeface="Consolas"/>
                <a:cs typeface="Consolas"/>
                <a:sym typeface="Consolas"/>
              </a:rPr>
              <a:t>h2</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1rem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mismo tamaño base: 22px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p:txBody>
      </p:sp>
      <p:sp>
        <p:nvSpPr>
          <p:cNvPr id="433" name="Google Shape;433;p35"/>
          <p:cNvSpPr/>
          <p:nvPr/>
        </p:nvSpPr>
        <p:spPr>
          <a:xfrm>
            <a:off x="398520" y="3761640"/>
            <a:ext cx="8399880" cy="1004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Esto nos da una ventaja principal considerable: Si queremos cambiar el tamaño del texto en general, sólo tenemos que cambiar el </a:t>
            </a:r>
            <a:r>
              <a:rPr b="1" i="0" lang="es-AR" sz="1400" u="none" cap="none" strike="noStrike">
                <a:solidFill>
                  <a:srgbClr val="000000"/>
                </a:solidFill>
                <a:latin typeface="Montserrat"/>
                <a:ea typeface="Montserrat"/>
                <a:cs typeface="Montserrat"/>
                <a:sym typeface="Montserrat"/>
              </a:rPr>
              <a:t>font-size</a:t>
            </a:r>
            <a:r>
              <a:rPr b="0" i="0" lang="es-AR" sz="1400" u="none" cap="none" strike="noStrike">
                <a:solidFill>
                  <a:srgbClr val="000000"/>
                </a:solidFill>
                <a:latin typeface="Montserrat"/>
                <a:ea typeface="Montserrat"/>
                <a:cs typeface="Montserrat"/>
                <a:sym typeface="Montserrat"/>
              </a:rPr>
              <a:t> de la pseudoclase </a:t>
            </a:r>
            <a:r>
              <a:rPr b="1" i="0"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 puesto que el resto de unidades son factores de escalado y se modificarán todas en consecuencia al cambio del </a:t>
            </a:r>
            <a:r>
              <a:rPr b="1" i="0"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434" name="Google Shape;434;p35"/>
          <p:cNvSpPr/>
          <p:nvPr/>
        </p:nvSpPr>
        <p:spPr>
          <a:xfrm>
            <a:off x="5686560" y="1776240"/>
            <a:ext cx="3381120" cy="1984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Podremos ir utilizando la unidad </a:t>
            </a:r>
            <a:r>
              <a:rPr b="1" i="1" lang="es-AR" sz="1200" u="none" cap="none" strike="noStrike">
                <a:solidFill>
                  <a:srgbClr val="9D66F9"/>
                </a:solidFill>
                <a:latin typeface="Montserrat"/>
                <a:ea typeface="Montserrat"/>
                <a:cs typeface="Montserrat"/>
                <a:sym typeface="Montserrat"/>
              </a:rPr>
              <a:t>rem</a:t>
            </a:r>
            <a:r>
              <a:rPr b="0" i="1" lang="es-AR" sz="1200" u="none" cap="none" strike="noStrike">
                <a:solidFill>
                  <a:srgbClr val="9D66F9"/>
                </a:solidFill>
                <a:latin typeface="Montserrat"/>
                <a:ea typeface="Montserrat"/>
                <a:cs typeface="Montserrat"/>
                <a:sym typeface="Montserrat"/>
              </a:rPr>
              <a:t> en ciertas partes del documento. Con esto, estamos indicando el factor de escala (respecto al tamaño base). En el ejemplo anterior, los elementos </a:t>
            </a:r>
            <a:r>
              <a:rPr b="1" i="1" lang="es-AR" sz="1200" u="none" cap="none" strike="noStrike">
                <a:solidFill>
                  <a:srgbClr val="9D66F9"/>
                </a:solidFill>
                <a:latin typeface="Montserrat"/>
                <a:ea typeface="Montserrat"/>
                <a:cs typeface="Montserrat"/>
                <a:sym typeface="Montserrat"/>
              </a:rPr>
              <a:t>&lt;h1&gt;</a:t>
            </a:r>
            <a:r>
              <a:rPr b="0" i="1" lang="es-AR" sz="1200" u="none" cap="none" strike="noStrike">
                <a:solidFill>
                  <a:srgbClr val="9D66F9"/>
                </a:solidFill>
                <a:latin typeface="Montserrat"/>
                <a:ea typeface="Montserrat"/>
                <a:cs typeface="Montserrat"/>
                <a:sym typeface="Montserrat"/>
              </a:rPr>
              <a:t> tendrán </a:t>
            </a:r>
            <a:r>
              <a:rPr b="1" i="1" lang="es-AR" sz="1200" u="none" cap="none" strike="noStrike">
                <a:solidFill>
                  <a:srgbClr val="9D66F9"/>
                </a:solidFill>
                <a:latin typeface="Montserrat"/>
                <a:ea typeface="Montserrat"/>
                <a:cs typeface="Montserrat"/>
                <a:sym typeface="Montserrat"/>
              </a:rPr>
              <a:t>44 píxels</a:t>
            </a:r>
            <a:r>
              <a:rPr b="0" i="1" lang="es-AR" sz="1200" u="none" cap="none" strike="noStrike">
                <a:solidFill>
                  <a:srgbClr val="9D66F9"/>
                </a:solidFill>
                <a:latin typeface="Montserrat"/>
                <a:ea typeface="Montserrat"/>
                <a:cs typeface="Montserrat"/>
                <a:sym typeface="Montserrat"/>
              </a:rPr>
              <a:t> de tamaño, ya que hemos establecido </a:t>
            </a:r>
            <a:r>
              <a:rPr b="1" i="1" lang="es-AR" sz="1200" u="none" cap="none" strike="noStrike">
                <a:solidFill>
                  <a:srgbClr val="9D66F9"/>
                </a:solidFill>
                <a:latin typeface="Montserrat"/>
                <a:ea typeface="Montserrat"/>
                <a:cs typeface="Montserrat"/>
                <a:sym typeface="Montserrat"/>
              </a:rPr>
              <a:t>2rem</a:t>
            </a:r>
            <a:r>
              <a:rPr b="0" i="1" lang="es-AR" sz="1200" u="none" cap="none" strike="noStrike">
                <a:solidFill>
                  <a:srgbClr val="9D66F9"/>
                </a:solidFill>
                <a:latin typeface="Montserrat"/>
                <a:ea typeface="Montserrat"/>
                <a:cs typeface="Montserrat"/>
                <a:sym typeface="Montserrat"/>
              </a:rPr>
              <a:t>, que significa «el doble que el tamaño base». Por otro lado, los elementos </a:t>
            </a:r>
            <a:r>
              <a:rPr b="1" i="1" lang="es-AR" sz="1200" u="none" cap="none" strike="noStrike">
                <a:solidFill>
                  <a:srgbClr val="9D66F9"/>
                </a:solidFill>
                <a:latin typeface="Montserrat"/>
                <a:ea typeface="Montserrat"/>
                <a:cs typeface="Montserrat"/>
                <a:sym typeface="Montserrat"/>
              </a:rPr>
              <a:t>&lt;h2&gt;</a:t>
            </a:r>
            <a:r>
              <a:rPr b="0" i="1" lang="es-AR" sz="1200" u="none" cap="none" strike="noStrike">
                <a:solidFill>
                  <a:srgbClr val="9D66F9"/>
                </a:solidFill>
                <a:latin typeface="Montserrat"/>
                <a:ea typeface="Montserrat"/>
                <a:cs typeface="Montserrat"/>
                <a:sym typeface="Montserrat"/>
              </a:rPr>
              <a:t> tendrían el mismo tamaño: </a:t>
            </a:r>
            <a:r>
              <a:rPr b="1" i="1" lang="es-AR" sz="1200" u="none" cap="none" strike="noStrike">
                <a:solidFill>
                  <a:srgbClr val="9D66F9"/>
                </a:solidFill>
                <a:latin typeface="Montserrat"/>
                <a:ea typeface="Montserrat"/>
                <a:cs typeface="Montserrat"/>
                <a:sym typeface="Montserrat"/>
              </a:rPr>
              <a:t>22 píxels</a:t>
            </a:r>
            <a:r>
              <a:rPr b="0" i="1" lang="es-AR" sz="1200" u="none" cap="none" strike="noStrike">
                <a:solidFill>
                  <a:srgbClr val="9D66F9"/>
                </a:solidFill>
                <a:latin typeface="Montserrat"/>
                <a:ea typeface="Montserrat"/>
                <a:cs typeface="Montserrat"/>
                <a:sym typeface="Montserrat"/>
              </a:rPr>
              <a:t>.</a:t>
            </a:r>
            <a:endParaRPr b="0" i="0" sz="12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p:nvPr/>
        </p:nvSpPr>
        <p:spPr>
          <a:xfrm>
            <a:off x="312840" y="732240"/>
            <a:ext cx="8399880" cy="21326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unidades flexibles son todas relativas a las dimensiones tanto del ancho o alto del viewport (región visible de la página Web en el navegador, no el body) en el que se visualice nuestra página, ya sea un dispositivo móvil o de escritorio.</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vw</a:t>
            </a:r>
            <a:r>
              <a:rPr b="0" i="0" lang="es-AR" sz="1400" u="none" cap="none" strike="noStrike">
                <a:solidFill>
                  <a:srgbClr val="000000"/>
                </a:solidFill>
                <a:latin typeface="Montserrat"/>
                <a:ea typeface="Montserrat"/>
                <a:cs typeface="Montserrat"/>
                <a:sym typeface="Montserrat"/>
              </a:rPr>
              <a:t>: viewport width, esta medida es relativa al 100% del viewport. Lo que quiere decir que si decimos que un div debe medir 50vw, es equivalente al 50% del ancho total del viewport.</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vh</a:t>
            </a:r>
            <a:r>
              <a:rPr b="0" i="0" lang="es-AR" sz="1400" u="none" cap="none" strike="noStrike">
                <a:solidFill>
                  <a:srgbClr val="000000"/>
                </a:solidFill>
                <a:latin typeface="Montserrat"/>
                <a:ea typeface="Montserrat"/>
                <a:cs typeface="Montserrat"/>
                <a:sym typeface="Montserrat"/>
              </a:rPr>
              <a:t>: viewport height, va a ser un porcentaje relativo a la altura total del viewport. Entonces, si definimos qué un div mide 50vh y el alto del viewport es 800px, nuestro div medirá 400px.</a:t>
            </a:r>
            <a:endParaRPr b="0" i="0" sz="1400" u="none" cap="none" strike="noStrike">
              <a:latin typeface="Arial"/>
              <a:ea typeface="Arial"/>
              <a:cs typeface="Arial"/>
              <a:sym typeface="Arial"/>
            </a:endParaRPr>
          </a:p>
        </p:txBody>
      </p:sp>
      <p:sp>
        <p:nvSpPr>
          <p:cNvPr id="440" name="Google Shape;440;p36"/>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flexibles</a:t>
            </a:r>
            <a:endParaRPr b="0" i="0" sz="2500" u="none" cap="none" strike="noStrike">
              <a:latin typeface="Arial"/>
              <a:ea typeface="Arial"/>
              <a:cs typeface="Arial"/>
              <a:sym typeface="Arial"/>
            </a:endParaRPr>
          </a:p>
        </p:txBody>
      </p:sp>
      <p:sp>
        <p:nvSpPr>
          <p:cNvPr id="441" name="Google Shape;441;p36"/>
          <p:cNvSpPr/>
          <p:nvPr/>
        </p:nvSpPr>
        <p:spPr>
          <a:xfrm>
            <a:off x="2818080" y="3971880"/>
            <a:ext cx="6672600" cy="123912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Para seguir investigando: </a:t>
            </a:r>
            <a:endParaRPr b="0" i="0" sz="1400" u="none" cap="none" strike="noStrike">
              <a:latin typeface="Arial"/>
              <a:ea typeface="Arial"/>
              <a:cs typeface="Arial"/>
              <a:sym typeface="Arial"/>
            </a:endParaRPr>
          </a:p>
          <a:p>
            <a:pPr indent="0" lvl="0" marL="361800" marR="0" rtl="0" algn="l">
              <a:lnSpc>
                <a:spcPct val="90000"/>
              </a:lnSpc>
              <a:spcBef>
                <a:spcPts val="1001"/>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https://www.w3schools.com/css/css_units.asp</a:t>
            </a:r>
            <a:endParaRPr b="0" i="0" sz="1400" u="none" cap="none" strike="noStrike">
              <a:latin typeface="Arial"/>
              <a:ea typeface="Arial"/>
              <a:cs typeface="Arial"/>
              <a:sym typeface="Arial"/>
            </a:endParaRPr>
          </a:p>
          <a:p>
            <a:pPr indent="0" lvl="0" marL="361800" marR="0" rtl="0" algn="l">
              <a:lnSpc>
                <a:spcPct val="90000"/>
              </a:lnSpc>
              <a:spcBef>
                <a:spcPts val="1001"/>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https://lenguajecss.com/css/modelo-de-cajas/unidades-css/</a:t>
            </a:r>
            <a:endParaRPr b="0" i="0" sz="14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p:nvPr/>
        </p:nvSpPr>
        <p:spPr>
          <a:xfrm>
            <a:off x="312840" y="779040"/>
            <a:ext cx="8399880" cy="4056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tenemos varios </a:t>
            </a:r>
            <a:r>
              <a:rPr b="1" i="0" lang="es-AR" sz="1400" u="none" cap="none" strike="noStrike">
                <a:solidFill>
                  <a:srgbClr val="000000"/>
                </a:solidFill>
                <a:latin typeface="Montserrat"/>
                <a:ea typeface="Montserrat"/>
                <a:cs typeface="Montserrat"/>
                <a:sym typeface="Montserrat"/>
              </a:rPr>
              <a:t>elementos en línea</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uno detrás de otro</a:t>
            </a:r>
            <a:r>
              <a:rPr b="0" i="0" lang="es-AR" sz="1400" u="none" cap="none" strike="noStrike">
                <a:solidFill>
                  <a:srgbClr val="000000"/>
                </a:solidFill>
                <a:latin typeface="Montserrat"/>
                <a:ea typeface="Montserrat"/>
                <a:cs typeface="Montserrat"/>
                <a:sym typeface="Montserrat"/>
              </a:rPr>
              <a:t>) aparecerán colocados de </a:t>
            </a:r>
            <a:r>
              <a:rPr b="1" i="0" lang="es-AR" sz="1400" u="none" cap="none" strike="noStrike">
                <a:solidFill>
                  <a:srgbClr val="000000"/>
                </a:solidFill>
                <a:latin typeface="Montserrat"/>
                <a:ea typeface="Montserrat"/>
                <a:cs typeface="Montserrat"/>
                <a:sym typeface="Montserrat"/>
              </a:rPr>
              <a:t>izquierda a derecha</a:t>
            </a:r>
            <a:r>
              <a:rPr b="0" i="0" lang="es-AR" sz="1400" u="none" cap="none" strike="noStrike">
                <a:solidFill>
                  <a:srgbClr val="000000"/>
                </a:solidFill>
                <a:latin typeface="Montserrat"/>
                <a:ea typeface="Montserrat"/>
                <a:cs typeface="Montserrat"/>
                <a:sym typeface="Montserrat"/>
              </a:rPr>
              <a:t>, mientras que si son </a:t>
            </a:r>
            <a:r>
              <a:rPr b="1" i="0" lang="es-AR" sz="1400" u="none" cap="none" strike="noStrike">
                <a:solidFill>
                  <a:srgbClr val="000000"/>
                </a:solidFill>
                <a:latin typeface="Montserrat"/>
                <a:ea typeface="Montserrat"/>
                <a:cs typeface="Montserrat"/>
                <a:sym typeface="Montserrat"/>
              </a:rPr>
              <a:t>elementos en bloque</a:t>
            </a:r>
            <a:r>
              <a:rPr b="0" i="0" lang="es-AR" sz="1400" u="none" cap="none" strike="noStrike">
                <a:solidFill>
                  <a:srgbClr val="000000"/>
                </a:solidFill>
                <a:latin typeface="Montserrat"/>
                <a:ea typeface="Montserrat"/>
                <a:cs typeface="Montserrat"/>
                <a:sym typeface="Montserrat"/>
              </a:rPr>
              <a:t> se verán colocados desde </a:t>
            </a:r>
            <a:r>
              <a:rPr b="1" i="0" lang="es-AR" sz="1400" u="none" cap="none" strike="noStrike">
                <a:solidFill>
                  <a:srgbClr val="000000"/>
                </a:solidFill>
                <a:latin typeface="Montserrat"/>
                <a:ea typeface="Montserrat"/>
                <a:cs typeface="Montserrat"/>
                <a:sym typeface="Montserrat"/>
              </a:rPr>
              <a:t>arriba hacia abajo</a:t>
            </a:r>
            <a:r>
              <a:rPr b="0" i="0" lang="es-AR" sz="1400" u="none" cap="none" strike="noStrike">
                <a:solidFill>
                  <a:srgbClr val="000000"/>
                </a:solidFill>
                <a:latin typeface="Montserrat"/>
                <a:ea typeface="Montserrat"/>
                <a:cs typeface="Montserrat"/>
                <a:sym typeface="Montserrat"/>
              </a:rPr>
              <a:t>. Estos elementos se pueden ir combinando y anidando (</a:t>
            </a:r>
            <a:r>
              <a:rPr b="0" i="1" lang="es-AR" sz="1400" u="none" cap="none" strike="noStrike">
                <a:solidFill>
                  <a:srgbClr val="000000"/>
                </a:solidFill>
                <a:latin typeface="Montserrat"/>
                <a:ea typeface="Montserrat"/>
                <a:cs typeface="Montserrat"/>
                <a:sym typeface="Montserrat"/>
              </a:rPr>
              <a:t>incluyendo unos dentro de otros</a:t>
            </a:r>
            <a:r>
              <a:rPr b="0" i="0" lang="es-AR" sz="1400" u="none" cap="none" strike="noStrike">
                <a:solidFill>
                  <a:srgbClr val="000000"/>
                </a:solidFill>
                <a:latin typeface="Montserrat"/>
                <a:ea typeface="Montserrat"/>
                <a:cs typeface="Montserrat"/>
                <a:sym typeface="Montserrat"/>
              </a:rPr>
              <a:t>), construyendo así esquemas más complejos.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Hasta ahora, hemos estado trabajando sin saberlo en lo que se denomina posicionamiento </a:t>
            </a:r>
            <a:r>
              <a:rPr b="1" i="0" lang="es-AR" sz="1400" u="none" cap="none" strike="noStrike">
                <a:solidFill>
                  <a:srgbClr val="000000"/>
                </a:solidFill>
                <a:latin typeface="Montserrat"/>
                <a:ea typeface="Montserrat"/>
                <a:cs typeface="Montserrat"/>
                <a:sym typeface="Montserrat"/>
              </a:rPr>
              <a:t>estático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static</a:t>
            </a:r>
            <a:r>
              <a:rPr b="0" i="0" lang="es-AR" sz="1400" u="none" cap="none" strike="noStrike">
                <a:solidFill>
                  <a:srgbClr val="000000"/>
                </a:solidFill>
                <a:latin typeface="Montserrat"/>
                <a:ea typeface="Montserrat"/>
                <a:cs typeface="Montserrat"/>
                <a:sym typeface="Montserrat"/>
              </a:rPr>
              <a:t>), donde todos los elementos aparecen con un orden natural según donde estén colocados en el HTML. Este es el </a:t>
            </a:r>
            <a:r>
              <a:rPr b="1" i="0" lang="es-AR" sz="1400" u="none" cap="none" strike="noStrike">
                <a:solidFill>
                  <a:srgbClr val="000000"/>
                </a:solidFill>
                <a:latin typeface="Montserrat"/>
                <a:ea typeface="Montserrat"/>
                <a:cs typeface="Montserrat"/>
                <a:sym typeface="Montserrat"/>
              </a:rPr>
              <a:t>modo por defecto</a:t>
            </a:r>
            <a:r>
              <a:rPr b="0" i="0" lang="es-AR" sz="1400" u="none" cap="none" strike="noStrike">
                <a:solidFill>
                  <a:srgbClr val="000000"/>
                </a:solidFill>
                <a:latin typeface="Montserrat"/>
                <a:ea typeface="Montserrat"/>
                <a:cs typeface="Montserrat"/>
                <a:sym typeface="Montserrat"/>
              </a:rPr>
              <a:t> en que un navegador renderiza una página.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Sin embargo, existen otros modos alternativos de posicionamiento, que podemos cambiar mediante la propiedad </a:t>
            </a:r>
            <a:r>
              <a:rPr b="1" i="0" lang="es-AR" sz="1400" u="none" cap="none" strike="noStrike">
                <a:solidFill>
                  <a:srgbClr val="000000"/>
                </a:solidFill>
                <a:latin typeface="Montserrat"/>
                <a:ea typeface="Montserrat"/>
                <a:cs typeface="Montserrat"/>
                <a:sym typeface="Montserrat"/>
              </a:rPr>
              <a:t>position</a:t>
            </a:r>
            <a:r>
              <a:rPr b="0" i="0" lang="es-AR" sz="1400" u="none" cap="none" strike="noStrike">
                <a:solidFill>
                  <a:srgbClr val="000000"/>
                </a:solidFill>
                <a:latin typeface="Montserrat"/>
                <a:ea typeface="Montserrat"/>
                <a:cs typeface="Montserrat"/>
                <a:sym typeface="Montserrat"/>
              </a:rPr>
              <a:t>, que nos pueden interesar para modificar la posición en donde aparecen los diferentes elementos y su contenido.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A la propiedad </a:t>
            </a:r>
            <a:r>
              <a:rPr b="1" i="0" lang="es-AR" sz="1400" u="none" cap="none" strike="noStrike">
                <a:solidFill>
                  <a:srgbClr val="000000"/>
                </a:solidFill>
                <a:latin typeface="Montserrat"/>
                <a:ea typeface="Montserrat"/>
                <a:cs typeface="Montserrat"/>
                <a:sym typeface="Montserrat"/>
              </a:rPr>
              <a:t>position</a:t>
            </a:r>
            <a:r>
              <a:rPr b="0" i="0" lang="es-AR" sz="1400" u="none" cap="none" strike="noStrike">
                <a:solidFill>
                  <a:srgbClr val="000000"/>
                </a:solidFill>
                <a:latin typeface="Montserrat"/>
                <a:ea typeface="Montserrat"/>
                <a:cs typeface="Montserrat"/>
                <a:sym typeface="Montserrat"/>
              </a:rPr>
              <a:t> se le pueden indicar los siguientes valores: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static</a:t>
            </a:r>
            <a:r>
              <a:rPr b="0" i="0" lang="es-AR" sz="1400" u="none" cap="none" strike="noStrike">
                <a:solidFill>
                  <a:srgbClr val="000000"/>
                </a:solidFill>
                <a:latin typeface="Montserrat"/>
                <a:ea typeface="Montserrat"/>
                <a:cs typeface="Montserrat"/>
                <a:sym typeface="Montserrat"/>
              </a:rPr>
              <a:t>: es el </a:t>
            </a:r>
            <a:r>
              <a:rPr b="1" i="0" lang="es-AR" sz="1400" u="none" cap="none" strike="noStrike">
                <a:solidFill>
                  <a:srgbClr val="000000"/>
                </a:solidFill>
                <a:latin typeface="Montserrat"/>
                <a:ea typeface="Montserrat"/>
                <a:cs typeface="Montserrat"/>
                <a:sym typeface="Montserrat"/>
              </a:rPr>
              <a:t>valor por defecto</a:t>
            </a:r>
            <a:r>
              <a:rPr b="0" i="0" lang="es-AR" sz="1400" u="none" cap="none" strike="noStrike">
                <a:solidFill>
                  <a:srgbClr val="000000"/>
                </a:solidFill>
                <a:latin typeface="Montserrat"/>
                <a:ea typeface="Montserrat"/>
                <a:cs typeface="Montserrat"/>
                <a:sym typeface="Montserrat"/>
              </a:rPr>
              <a:t>, un elemento con este valor no está posicionado.</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relative</a:t>
            </a:r>
            <a:r>
              <a:rPr b="0" i="0" lang="es-AR" sz="1400" u="none" cap="none" strike="noStrike">
                <a:solidFill>
                  <a:srgbClr val="000000"/>
                </a:solidFill>
                <a:latin typeface="Montserrat"/>
                <a:ea typeface="Montserrat"/>
                <a:cs typeface="Montserrat"/>
                <a:sym typeface="Montserrat"/>
              </a:rPr>
              <a:t>: se comporta igual que static a menos que le agreguemos las propiedades: top | bottom | right y/o left y así causamos un reajuste en su posición. Va a depender de su contenedor. Se va a posicionar en forma relativa a su contenedor.</a:t>
            </a:r>
            <a:endParaRPr b="0" i="0" sz="1400" u="none" cap="none" strike="noStrike">
              <a:latin typeface="Arial"/>
              <a:ea typeface="Arial"/>
              <a:cs typeface="Arial"/>
              <a:sym typeface="Arial"/>
            </a:endParaRPr>
          </a:p>
        </p:txBody>
      </p:sp>
      <p:sp>
        <p:nvSpPr>
          <p:cNvPr id="447" name="Google Shape;447;p37"/>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p:nvPr/>
        </p:nvSpPr>
        <p:spPr>
          <a:xfrm>
            <a:off x="312840" y="732240"/>
            <a:ext cx="8399880" cy="280224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absolute</a:t>
            </a:r>
            <a:r>
              <a:rPr b="0" i="0" lang="es-AR" sz="1400" u="none" cap="none" strike="noStrike">
                <a:solidFill>
                  <a:srgbClr val="000000"/>
                </a:solidFill>
                <a:latin typeface="Montserrat"/>
                <a:ea typeface="Montserrat"/>
                <a:cs typeface="Montserrat"/>
                <a:sym typeface="Montserrat"/>
              </a:rPr>
              <a:t>: la posición de una caja se establece de forma absoluta respecto de su elemento contenedor y el resto de elementos de la página ignoran la nueva posición del elemento. Cuando una caja se posiciona de forma absoluta, el resto de elementos de la página se ven afectados y modifican su posición.</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fixed</a:t>
            </a:r>
            <a:r>
              <a:rPr b="0" i="0" lang="es-AR" sz="1400" u="none" cap="none" strike="noStrike">
                <a:solidFill>
                  <a:srgbClr val="000000"/>
                </a:solidFill>
                <a:latin typeface="Montserrat"/>
                <a:ea typeface="Montserrat"/>
                <a:cs typeface="Montserrat"/>
                <a:sym typeface="Montserrat"/>
              </a:rPr>
              <a:t>: hace que la caja esté posicionada con respecto a la ventana del navegador, lo que significa que se mantendrá en el mismo lugar incluso al hacer scroll en la página. La referencia es el viewport, la parte visual del navegador.</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sticky</a:t>
            </a:r>
            <a:r>
              <a:rPr b="0" i="0" lang="es-AR" sz="1400" u="none" cap="none" strike="noStrike">
                <a:solidFill>
                  <a:srgbClr val="000000"/>
                </a:solidFill>
                <a:latin typeface="Montserrat"/>
                <a:ea typeface="Montserrat"/>
                <a:cs typeface="Montserrat"/>
                <a:sym typeface="Montserrat"/>
              </a:rPr>
              <a:t>: se posiciona según el estado de desplazamiento del usuario. Se "pega" en su lugar, después de alcanzar una posición de desplazamiento determinada.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https://www.w3schools.com/howto/howto_css_sticky_element.asp</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0" lvl="0" marL="114480" marR="0" rtl="0" algn="r">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r">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https://www.w3schools.com/cssref/pr_class_position.asp</a:t>
            </a:r>
            <a:endParaRPr b="0" i="0" sz="1400" u="none" cap="none" strike="noStrike">
              <a:latin typeface="Arial"/>
              <a:ea typeface="Arial"/>
              <a:cs typeface="Arial"/>
              <a:sym typeface="Arial"/>
            </a:endParaRPr>
          </a:p>
          <a:p>
            <a:pPr indent="-196920" lvl="0" marL="39996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53" name="Google Shape;453;p38"/>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sp>
        <p:nvSpPr>
          <p:cNvPr id="454" name="Google Shape;454;p38"/>
          <p:cNvSpPr/>
          <p:nvPr/>
        </p:nvSpPr>
        <p:spPr>
          <a:xfrm>
            <a:off x="509760" y="3256200"/>
            <a:ext cx="820332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ejemplos:</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ej-posicionamiento1. html y ej-posicionamiento1.css</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posicionamiento-sticky.html</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ej-posicionamiento2. html y ej-posicionamiento2.css</a:t>
            </a:r>
            <a:endParaRPr b="0" i="0" sz="1200" u="none" cap="none" strike="noStrike">
              <a:latin typeface="Arial"/>
              <a:ea typeface="Arial"/>
              <a:cs typeface="Arial"/>
              <a:sym typeface="Arial"/>
            </a:endParaRPr>
          </a:p>
        </p:txBody>
      </p:sp>
      <p:sp>
        <p:nvSpPr>
          <p:cNvPr id="455" name="Google Shape;455;p38"/>
          <p:cNvSpPr/>
          <p:nvPr/>
        </p:nvSpPr>
        <p:spPr>
          <a:xfrm>
            <a:off x="838800" y="4387320"/>
            <a:ext cx="8060760" cy="304920"/>
          </a:xfrm>
          <a:prstGeom prst="rect">
            <a:avLst/>
          </a:prstGeom>
          <a:noFill/>
          <a:ln>
            <a:noFill/>
          </a:ln>
        </p:spPr>
        <p:txBody>
          <a:bodyPr anchorCtr="0" anchor="t" bIns="45700" lIns="91425" spcFirstLastPara="1" rIns="91425" wrap="square" tIns="45700">
            <a:spAutoFit/>
          </a:bodyPr>
          <a:lstStyle/>
          <a:p>
            <a:pPr indent="0" lvl="0" marL="114480" marR="0" rtl="0" algn="r">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Para seguir investigando: </a:t>
            </a: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https://developer.mozilla.org/es/docs/Web/CSS/position</a:t>
            </a:r>
            <a:endParaRPr b="0" i="0" sz="1400" u="none" cap="none"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p:nvPr/>
        </p:nvSpPr>
        <p:spPr>
          <a:xfrm>
            <a:off x="312840" y="7322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un modo de posicionamiento diferente al estático (</a:t>
            </a:r>
            <a:r>
              <a:rPr b="0" i="1" lang="es-AR" sz="1400" u="none" cap="none" strike="noStrike">
                <a:solidFill>
                  <a:srgbClr val="000000"/>
                </a:solidFill>
                <a:latin typeface="Montserrat"/>
                <a:ea typeface="Montserrat"/>
                <a:cs typeface="Montserrat"/>
                <a:sym typeface="Montserrat"/>
              </a:rPr>
              <a:t>absolute, fixed, sticky o relative</a:t>
            </a:r>
            <a:r>
              <a:rPr b="0" i="0" lang="es-AR" sz="1400" u="none" cap="none" strike="noStrike">
                <a:solidFill>
                  <a:srgbClr val="000000"/>
                </a:solidFill>
                <a:latin typeface="Montserrat"/>
                <a:ea typeface="Montserrat"/>
                <a:cs typeface="Montserrat"/>
                <a:sym typeface="Montserrat"/>
              </a:rPr>
              <a:t>), podemos emplear una serie de propiedades para modificar la posición de un elemento. Estas propiedades son las siguientes:</a:t>
            </a:r>
            <a:endParaRPr b="0" i="0" sz="1400" u="none" cap="none" strike="noStrike">
              <a:latin typeface="Arial"/>
              <a:ea typeface="Arial"/>
              <a:cs typeface="Arial"/>
              <a:sym typeface="Arial"/>
            </a:endParaRPr>
          </a:p>
        </p:txBody>
      </p:sp>
      <p:sp>
        <p:nvSpPr>
          <p:cNvPr id="461" name="Google Shape;461;p39"/>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pic>
        <p:nvPicPr>
          <p:cNvPr id="462" name="Google Shape;462;p39"/>
          <p:cNvPicPr preferRelativeResize="0"/>
          <p:nvPr/>
        </p:nvPicPr>
        <p:blipFill rotWithShape="1">
          <a:blip r:embed="rId3">
            <a:alphaModFix/>
          </a:blip>
          <a:srcRect b="0" l="0" r="0" t="0"/>
          <a:stretch/>
        </p:blipFill>
        <p:spPr>
          <a:xfrm>
            <a:off x="1158480" y="1512360"/>
            <a:ext cx="7114680" cy="2287080"/>
          </a:xfrm>
          <a:prstGeom prst="rect">
            <a:avLst/>
          </a:prstGeom>
          <a:noFill/>
          <a:ln>
            <a:noFill/>
          </a:ln>
        </p:spPr>
      </p:pic>
      <p:sp>
        <p:nvSpPr>
          <p:cNvPr id="463" name="Google Shape;463;p39"/>
          <p:cNvSpPr/>
          <p:nvPr/>
        </p:nvSpPr>
        <p:spPr>
          <a:xfrm>
            <a:off x="312840" y="37994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propiedades </a:t>
            </a: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sirven para mover un elemento desde la orientación que su propio nombre indica hasta su extremo contrario. Esto es, si utilizamos </a:t>
            </a:r>
            <a:r>
              <a:rPr b="1" i="0" lang="es-AR" sz="1400" u="none" cap="none" strike="noStrike">
                <a:solidFill>
                  <a:srgbClr val="000000"/>
                </a:solidFill>
                <a:latin typeface="Montserrat"/>
                <a:ea typeface="Montserrat"/>
                <a:cs typeface="Montserrat"/>
                <a:sym typeface="Montserrat"/>
              </a:rPr>
              <a:t>left </a:t>
            </a:r>
            <a:r>
              <a:rPr b="0" i="0" lang="es-AR" sz="1400" u="none" cap="none" strike="noStrike">
                <a:solidFill>
                  <a:srgbClr val="000000"/>
                </a:solidFill>
                <a:latin typeface="Montserrat"/>
                <a:ea typeface="Montserrat"/>
                <a:cs typeface="Montserrat"/>
                <a:sym typeface="Montserrat"/>
              </a:rPr>
              <a:t>e indicamos </a:t>
            </a:r>
            <a:r>
              <a:rPr b="1" i="0" lang="es-AR" sz="1400" u="none" cap="none" strike="noStrike">
                <a:solidFill>
                  <a:srgbClr val="000000"/>
                </a:solidFill>
                <a:latin typeface="Montserrat"/>
                <a:ea typeface="Montserrat"/>
                <a:cs typeface="Montserrat"/>
                <a:sym typeface="Montserrat"/>
              </a:rPr>
              <a:t>20px</a:t>
            </a:r>
            <a:r>
              <a:rPr b="0" i="0" lang="es-AR" sz="1400" u="none" cap="none" strike="noStrike">
                <a:solidFill>
                  <a:srgbClr val="000000"/>
                </a:solidFill>
                <a:latin typeface="Montserrat"/>
                <a:ea typeface="Montserrat"/>
                <a:cs typeface="Montserrat"/>
                <a:sym typeface="Montserrat"/>
              </a:rPr>
              <a:t>, estaremos indicando mover </a:t>
            </a:r>
            <a:r>
              <a:rPr b="1" i="0" lang="es-AR" sz="1400" u="none" cap="none" strike="noStrike">
                <a:solidFill>
                  <a:srgbClr val="000000"/>
                </a:solidFill>
                <a:latin typeface="Montserrat"/>
                <a:ea typeface="Montserrat"/>
                <a:cs typeface="Montserrat"/>
                <a:sym typeface="Montserrat"/>
              </a:rPr>
              <a:t>desde la izquierda</a:t>
            </a:r>
            <a:r>
              <a:rPr b="0" i="0" lang="es-AR" sz="1400" u="none" cap="none" strike="noStrike">
                <a:solidFill>
                  <a:srgbClr val="000000"/>
                </a:solidFill>
                <a:latin typeface="Montserrat"/>
                <a:ea typeface="Montserrat"/>
                <a:cs typeface="Montserrat"/>
                <a:sym typeface="Montserrat"/>
              </a:rPr>
              <a:t> 20 píxeles hacia la </a:t>
            </a:r>
            <a:r>
              <a:rPr b="1" i="0" lang="es-AR" sz="1400" u="none" cap="none" strike="noStrike">
                <a:solidFill>
                  <a:srgbClr val="000000"/>
                </a:solidFill>
                <a:latin typeface="Montserrat"/>
                <a:ea typeface="Montserrat"/>
                <a:cs typeface="Montserrat"/>
                <a:sym typeface="Montserrat"/>
              </a:rPr>
              <a:t>derecha</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p:nvPr/>
        </p:nvSpPr>
        <p:spPr>
          <a:xfrm>
            <a:off x="379440" y="550800"/>
            <a:ext cx="8151480" cy="6386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1" i="0" lang="es-AR" sz="1500" u="none" cap="none" strike="noStrike">
                <a:solidFill>
                  <a:srgbClr val="000000"/>
                </a:solidFill>
                <a:latin typeface="Montserrat"/>
                <a:ea typeface="Montserrat"/>
                <a:cs typeface="Montserrat"/>
                <a:sym typeface="Montserrat"/>
              </a:rPr>
              <a:t>Ejemplo explicado:</a:t>
            </a:r>
            <a:endParaRPr b="0" i="0" sz="15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200" u="none" cap="none" strike="noStrike">
                <a:solidFill>
                  <a:srgbClr val="000000"/>
                </a:solidFill>
                <a:latin typeface="Montserrat"/>
                <a:ea typeface="Montserrat"/>
                <a:cs typeface="Montserrat"/>
                <a:sym typeface="Montserrat"/>
              </a:rPr>
              <a:t>1. Este es el resultado inicial</a:t>
            </a:r>
            <a:endParaRPr b="0" i="0" sz="1200" u="none" cap="none" strike="noStrike">
              <a:latin typeface="Arial"/>
              <a:ea typeface="Arial"/>
              <a:cs typeface="Arial"/>
              <a:sym typeface="Arial"/>
            </a:endParaRPr>
          </a:p>
        </p:txBody>
      </p:sp>
      <p:pic>
        <p:nvPicPr>
          <p:cNvPr id="146" name="Google Shape;146;p3"/>
          <p:cNvPicPr preferRelativeResize="0"/>
          <p:nvPr/>
        </p:nvPicPr>
        <p:blipFill rotWithShape="1">
          <a:blip r:embed="rId3">
            <a:alphaModFix/>
          </a:blip>
          <a:srcRect b="36206" l="-11502" r="68597" t="25199"/>
          <a:stretch/>
        </p:blipFill>
        <p:spPr>
          <a:xfrm>
            <a:off x="-1632960" y="1258560"/>
            <a:ext cx="8608680" cy="298440"/>
          </a:xfrm>
          <a:prstGeom prst="rect">
            <a:avLst/>
          </a:prstGeom>
          <a:noFill/>
          <a:ln>
            <a:noFill/>
          </a:ln>
        </p:spPr>
      </p:pic>
      <p:sp>
        <p:nvSpPr>
          <p:cNvPr id="147" name="Google Shape;147;p3"/>
          <p:cNvSpPr/>
          <p:nvPr/>
        </p:nvSpPr>
        <p:spPr>
          <a:xfrm>
            <a:off x="379440" y="1557360"/>
            <a:ext cx="8151480" cy="3344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 si comentamos esta línea:</a:t>
            </a:r>
            <a:endParaRPr b="0" i="0" sz="1200" u="none" cap="none" strike="noStrike">
              <a:latin typeface="Arial"/>
              <a:ea typeface="Arial"/>
              <a:cs typeface="Arial"/>
              <a:sym typeface="Arial"/>
            </a:endParaRPr>
          </a:p>
        </p:txBody>
      </p:sp>
      <p:sp>
        <p:nvSpPr>
          <p:cNvPr id="148" name="Google Shape;148;p3"/>
          <p:cNvSpPr/>
          <p:nvPr/>
        </p:nvSpPr>
        <p:spPr>
          <a:xfrm>
            <a:off x="2843280" y="1625760"/>
            <a:ext cx="256968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    color:</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C74DED"/>
                </a:solidFill>
                <a:latin typeface="Consolas"/>
                <a:ea typeface="Consolas"/>
                <a:cs typeface="Consolas"/>
                <a:sym typeface="Consolas"/>
              </a:rPr>
              <a:t>!important</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49" name="Google Shape;149;p3"/>
          <p:cNvSpPr/>
          <p:nvPr/>
        </p:nvSpPr>
        <p:spPr>
          <a:xfrm>
            <a:off x="379440" y="200556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2. Toma el estilo en línea como siguiente nivel de jerarquía:</a:t>
            </a:r>
            <a:endParaRPr b="0" i="0" sz="1200" u="none" cap="none" strike="noStrike">
              <a:latin typeface="Arial"/>
              <a:ea typeface="Arial"/>
              <a:cs typeface="Arial"/>
              <a:sym typeface="Arial"/>
            </a:endParaRPr>
          </a:p>
        </p:txBody>
      </p:sp>
      <p:pic>
        <p:nvPicPr>
          <p:cNvPr id="150" name="Google Shape;150;p3"/>
          <p:cNvPicPr preferRelativeResize="0"/>
          <p:nvPr/>
        </p:nvPicPr>
        <p:blipFill rotWithShape="1">
          <a:blip r:embed="rId4">
            <a:alphaModFix/>
          </a:blip>
          <a:srcRect b="27624" l="0" r="90611" t="27204"/>
          <a:stretch/>
        </p:blipFill>
        <p:spPr>
          <a:xfrm>
            <a:off x="7242840" y="2330280"/>
            <a:ext cx="1719720" cy="249480"/>
          </a:xfrm>
          <a:prstGeom prst="rect">
            <a:avLst/>
          </a:prstGeom>
          <a:noFill/>
          <a:ln>
            <a:noFill/>
          </a:ln>
        </p:spPr>
      </p:pic>
      <p:sp>
        <p:nvSpPr>
          <p:cNvPr id="151" name="Google Shape;151;p3"/>
          <p:cNvSpPr/>
          <p:nvPr/>
        </p:nvSpPr>
        <p:spPr>
          <a:xfrm>
            <a:off x="873720" y="2316600"/>
            <a:ext cx="616968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id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"primer-parrafo"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style="color:pink"&gt;</a:t>
            </a:r>
            <a:endParaRPr b="0" i="0" sz="1400" u="none" cap="none" strike="noStrike">
              <a:latin typeface="Arial"/>
              <a:ea typeface="Arial"/>
              <a:cs typeface="Arial"/>
              <a:sym typeface="Arial"/>
            </a:endParaRPr>
          </a:p>
        </p:txBody>
      </p:sp>
      <p:sp>
        <p:nvSpPr>
          <p:cNvPr id="152" name="Google Shape;152;p3"/>
          <p:cNvSpPr/>
          <p:nvPr/>
        </p:nvSpPr>
        <p:spPr>
          <a:xfrm>
            <a:off x="379440" y="269892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3. Si sacamos el estilo en línea tendrá jerarquía el ID (#primer-parrafo):</a:t>
            </a:r>
            <a:endParaRPr b="0" i="0" sz="1200" u="none" cap="none" strike="noStrike">
              <a:latin typeface="Arial"/>
              <a:ea typeface="Arial"/>
              <a:cs typeface="Arial"/>
              <a:sym typeface="Arial"/>
            </a:endParaRPr>
          </a:p>
        </p:txBody>
      </p:sp>
      <p:sp>
        <p:nvSpPr>
          <p:cNvPr id="153" name="Google Shape;153;p3"/>
          <p:cNvSpPr/>
          <p:nvPr/>
        </p:nvSpPr>
        <p:spPr>
          <a:xfrm>
            <a:off x="873720" y="3038400"/>
            <a:ext cx="406044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id="primer-parrafo"</a:t>
            </a:r>
            <a:r>
              <a:rPr b="0" i="0" lang="es-AR" sz="1400" u="none" cap="none" strike="noStrike">
                <a:solidFill>
                  <a:srgbClr val="FF0000"/>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p:txBody>
      </p:sp>
      <p:pic>
        <p:nvPicPr>
          <p:cNvPr id="154" name="Google Shape;154;p3"/>
          <p:cNvPicPr preferRelativeResize="0"/>
          <p:nvPr/>
        </p:nvPicPr>
        <p:blipFill rotWithShape="1">
          <a:blip r:embed="rId5">
            <a:alphaModFix/>
          </a:blip>
          <a:srcRect b="37893" l="-14230" r="87285" t="10351"/>
          <a:stretch/>
        </p:blipFill>
        <p:spPr>
          <a:xfrm>
            <a:off x="2089440" y="3052800"/>
            <a:ext cx="6013080" cy="325440"/>
          </a:xfrm>
          <a:prstGeom prst="rect">
            <a:avLst/>
          </a:prstGeom>
          <a:noFill/>
          <a:ln>
            <a:noFill/>
          </a:ln>
        </p:spPr>
      </p:pic>
      <p:sp>
        <p:nvSpPr>
          <p:cNvPr id="155" name="Google Shape;155;p3"/>
          <p:cNvSpPr/>
          <p:nvPr/>
        </p:nvSpPr>
        <p:spPr>
          <a:xfrm>
            <a:off x="379440" y="347976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4. Si le sacamos el estilo de ID pasará a tener jerarquía el estilo de clase:</a:t>
            </a:r>
            <a:endParaRPr b="0" i="0" sz="1200" u="none" cap="none" strike="noStrike">
              <a:latin typeface="Arial"/>
              <a:ea typeface="Arial"/>
              <a:cs typeface="Arial"/>
              <a:sym typeface="Arial"/>
            </a:endParaRPr>
          </a:p>
        </p:txBody>
      </p:sp>
      <p:pic>
        <p:nvPicPr>
          <p:cNvPr id="156" name="Google Shape;156;p3"/>
          <p:cNvPicPr preferRelativeResize="0"/>
          <p:nvPr/>
        </p:nvPicPr>
        <p:blipFill rotWithShape="1">
          <a:blip r:embed="rId6">
            <a:alphaModFix/>
          </a:blip>
          <a:srcRect b="38918" l="0" r="68808" t="15464"/>
          <a:stretch/>
        </p:blipFill>
        <p:spPr>
          <a:xfrm>
            <a:off x="1409400" y="3753720"/>
            <a:ext cx="6693120" cy="289440"/>
          </a:xfrm>
          <a:prstGeom prst="rect">
            <a:avLst/>
          </a:prstGeom>
          <a:noFill/>
          <a:ln>
            <a:noFill/>
          </a:ln>
        </p:spPr>
      </p:pic>
      <p:sp>
        <p:nvSpPr>
          <p:cNvPr id="157" name="Google Shape;157;p3"/>
          <p:cNvSpPr/>
          <p:nvPr/>
        </p:nvSpPr>
        <p:spPr>
          <a:xfrm>
            <a:off x="379440" y="4158360"/>
            <a:ext cx="8151480" cy="5000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5. Y si finalmente le sacamos el estilo de clase y dejamos sólo el párrafo tendrá jerarquía el estilo de etiqueta:</a:t>
            </a:r>
            <a:endParaRPr b="0" i="0" sz="1200" u="none" cap="none" strike="noStrike">
              <a:latin typeface="Arial"/>
              <a:ea typeface="Arial"/>
              <a:cs typeface="Arial"/>
              <a:sym typeface="Arial"/>
            </a:endParaRPr>
          </a:p>
        </p:txBody>
      </p:sp>
      <p:pic>
        <p:nvPicPr>
          <p:cNvPr id="158" name="Google Shape;158;p3"/>
          <p:cNvPicPr preferRelativeResize="0"/>
          <p:nvPr/>
        </p:nvPicPr>
        <p:blipFill rotWithShape="1">
          <a:blip r:embed="rId7">
            <a:alphaModFix/>
          </a:blip>
          <a:srcRect b="20848" l="0" r="72655" t="15578"/>
          <a:stretch/>
        </p:blipFill>
        <p:spPr>
          <a:xfrm>
            <a:off x="1263240" y="4601880"/>
            <a:ext cx="6383880" cy="333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0"/>
          <p:cNvSpPr/>
          <p:nvPr/>
        </p:nvSpPr>
        <p:spPr>
          <a:xfrm>
            <a:off x="312840" y="732240"/>
            <a:ext cx="8399880" cy="1386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la palabra clave </a:t>
            </a:r>
            <a:r>
              <a:rPr b="1" i="0" lang="es-AR" sz="1400" u="none" cap="none" strike="noStrike">
                <a:solidFill>
                  <a:srgbClr val="000000"/>
                </a:solidFill>
                <a:latin typeface="Montserrat"/>
                <a:ea typeface="Montserrat"/>
                <a:cs typeface="Montserrat"/>
                <a:sym typeface="Montserrat"/>
              </a:rPr>
              <a:t>relative</a:t>
            </a:r>
            <a:r>
              <a:rPr b="0" i="0" lang="es-AR" sz="1400" u="none" cap="none" strike="noStrike">
                <a:solidFill>
                  <a:srgbClr val="000000"/>
                </a:solidFill>
                <a:latin typeface="Montserrat"/>
                <a:ea typeface="Montserrat"/>
                <a:cs typeface="Montserrat"/>
                <a:sym typeface="Montserrat"/>
              </a:rPr>
              <a:t> activaremos el modo de </a:t>
            </a:r>
            <a:r>
              <a:rPr b="0" i="1" lang="es-AR" sz="1400" u="none" cap="none" strike="noStrike">
                <a:solidFill>
                  <a:srgbClr val="000000"/>
                </a:solidFill>
                <a:latin typeface="Montserrat"/>
                <a:ea typeface="Montserrat"/>
                <a:cs typeface="Montserrat"/>
                <a:sym typeface="Montserrat"/>
              </a:rPr>
              <a:t>posicionamiento relativo</a:t>
            </a:r>
            <a:r>
              <a:rPr b="0" i="0" lang="es-AR" sz="1400" u="none" cap="none" strike="noStrike">
                <a:solidFill>
                  <a:srgbClr val="000000"/>
                </a:solidFill>
                <a:latin typeface="Montserrat"/>
                <a:ea typeface="Montserrat"/>
                <a:cs typeface="Montserrat"/>
                <a:sym typeface="Montserrat"/>
              </a:rPr>
              <a:t>, que es el más sencillo de todos. En este modo, los elementos se colocan exactamente igual que en el posicionamiento estático (permanecen en la misma posición), pero dependiendo del valor de las propiedades </a:t>
            </a: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o </a:t>
            </a: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variaremos ligeramente la posición del elemento.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69" name="Google Shape;469;p40"/>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relativo</a:t>
            </a:r>
            <a:endParaRPr b="0" i="0" sz="2500" u="none" cap="none" strike="noStrike">
              <a:latin typeface="Arial"/>
              <a:ea typeface="Arial"/>
              <a:cs typeface="Arial"/>
              <a:sym typeface="Arial"/>
            </a:endParaRPr>
          </a:p>
        </p:txBody>
      </p:sp>
      <p:sp>
        <p:nvSpPr>
          <p:cNvPr id="470" name="Google Shape;470;p40"/>
          <p:cNvSpPr/>
          <p:nvPr/>
        </p:nvSpPr>
        <p:spPr>
          <a:xfrm>
            <a:off x="517320" y="1909080"/>
            <a:ext cx="819576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a:t>
            </a:r>
            <a:r>
              <a:rPr b="1" i="1" lang="es-AR" sz="1200" u="none" cap="none" strike="noStrike">
                <a:solidFill>
                  <a:srgbClr val="9D66F9"/>
                </a:solidFill>
                <a:latin typeface="Montserrat"/>
                <a:ea typeface="Montserrat"/>
                <a:cs typeface="Montserrat"/>
                <a:sym typeface="Montserrat"/>
              </a:rPr>
              <a:t>desde la izquierda</a:t>
            </a:r>
            <a:r>
              <a:rPr b="0" i="1" lang="es-AR" sz="1200" u="none" cap="none" strike="noStrike">
                <a:solidFill>
                  <a:srgbClr val="9D66F9"/>
                </a:solidFill>
                <a:latin typeface="Montserrat"/>
                <a:ea typeface="Montserrat"/>
                <a:cs typeface="Montserrat"/>
                <a:sym typeface="Montserrat"/>
              </a:rPr>
              <a:t> donde estaba colocado en principio, mientras que si especificamos right:40px, el elemento se colocará 40 píxeles a la izquierda </a:t>
            </a:r>
            <a:r>
              <a:rPr b="1" i="1" lang="es-AR" sz="1200" u="none" cap="none" strike="noStrike">
                <a:solidFill>
                  <a:srgbClr val="9D66F9"/>
                </a:solidFill>
                <a:latin typeface="Montserrat"/>
                <a:ea typeface="Montserrat"/>
                <a:cs typeface="Montserrat"/>
                <a:sym typeface="Montserrat"/>
              </a:rPr>
              <a:t>desde la derecha</a:t>
            </a:r>
            <a:r>
              <a:rPr b="0" i="1" lang="es-AR" sz="1200" u="none" cap="none" strike="noStrike">
                <a:solidFill>
                  <a:srgbClr val="9D66F9"/>
                </a:solidFill>
                <a:latin typeface="Montserrat"/>
                <a:ea typeface="Montserrat"/>
                <a:cs typeface="Montserrat"/>
                <a:sym typeface="Montserrat"/>
              </a:rPr>
              <a:t> donde estaba colocado en principio.</a:t>
            </a:r>
            <a:endParaRPr b="0" i="0" sz="1200" u="none" cap="none" strike="noStrike">
              <a:latin typeface="Arial"/>
              <a:ea typeface="Arial"/>
              <a:cs typeface="Arial"/>
              <a:sym typeface="Arial"/>
            </a:endParaRPr>
          </a:p>
        </p:txBody>
      </p:sp>
      <p:sp>
        <p:nvSpPr>
          <p:cNvPr id="471" name="Google Shape;471;p40"/>
          <p:cNvSpPr/>
          <p:nvPr/>
        </p:nvSpPr>
        <p:spPr>
          <a:xfrm>
            <a:off x="517320" y="2689560"/>
            <a:ext cx="8195760" cy="387360"/>
          </a:xfrm>
          <a:prstGeom prst="rect">
            <a:avLst/>
          </a:prstGeom>
          <a:noFill/>
          <a:ln>
            <a:noFill/>
          </a:ln>
        </p:spPr>
        <p:txBody>
          <a:bodyPr anchorCtr="0" anchor="t" bIns="91425" lIns="91425" spcFirstLastPara="1" rIns="91425" wrap="square" tIns="91425">
            <a:noAutofit/>
          </a:bodyPr>
          <a:lstStyle/>
          <a:p>
            <a:pPr indent="0" lvl="0" marL="114480" marR="0" rtl="0" algn="r">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ejemplo_ posicionamiento-relativo.html</a:t>
            </a:r>
            <a:endParaRPr b="0" i="0" sz="1200" u="none" cap="none"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p:nvPr/>
        </p:nvSpPr>
        <p:spPr>
          <a:xfrm>
            <a:off x="312840" y="73224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la palabra clave </a:t>
            </a:r>
            <a:r>
              <a:rPr b="1" i="0" lang="es-AR" sz="1400" u="none" cap="none" strike="noStrike">
                <a:solidFill>
                  <a:srgbClr val="000000"/>
                </a:solidFill>
                <a:latin typeface="Montserrat"/>
                <a:ea typeface="Montserrat"/>
                <a:cs typeface="Montserrat"/>
                <a:sym typeface="Montserrat"/>
              </a:rPr>
              <a:t>absolute</a:t>
            </a:r>
            <a:r>
              <a:rPr b="0" i="0" lang="es-AR" sz="1400" u="none" cap="none" strike="noStrike">
                <a:solidFill>
                  <a:srgbClr val="000000"/>
                </a:solidFill>
                <a:latin typeface="Montserrat"/>
                <a:ea typeface="Montserrat"/>
                <a:cs typeface="Montserrat"/>
                <a:sym typeface="Montserrat"/>
              </a:rPr>
              <a:t> estamos indicando que el elemento pasará a utilizar </a:t>
            </a:r>
            <a:r>
              <a:rPr b="0" i="1" lang="es-AR" sz="1400" u="none" cap="none" strike="noStrike">
                <a:solidFill>
                  <a:srgbClr val="000000"/>
                </a:solidFill>
                <a:latin typeface="Montserrat"/>
                <a:ea typeface="Montserrat"/>
                <a:cs typeface="Montserrat"/>
                <a:sym typeface="Montserrat"/>
              </a:rPr>
              <a:t>posicionamiento absoluto</a:t>
            </a:r>
            <a:r>
              <a:rPr b="0" i="0" lang="es-AR" sz="1400" u="none" cap="none" strike="noStrike">
                <a:solidFill>
                  <a:srgbClr val="000000"/>
                </a:solidFill>
                <a:latin typeface="Montserrat"/>
                <a:ea typeface="Montserrat"/>
                <a:cs typeface="Montserrat"/>
                <a:sym typeface="Montserrat"/>
              </a:rPr>
              <a:t>, que no es más que utilizar el documento completo como referencia. Esto no es exactamente el funcionamiento de este modo de posicionamiento, pero nos servirá como primer punto de partida para entenderlo.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77" name="Google Shape;477;p41"/>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absoluto</a:t>
            </a:r>
            <a:endParaRPr b="0" i="0" sz="2500" u="none" cap="none" strike="noStrike">
              <a:latin typeface="Arial"/>
              <a:ea typeface="Arial"/>
              <a:cs typeface="Arial"/>
              <a:sym typeface="Arial"/>
            </a:endParaRPr>
          </a:p>
        </p:txBody>
      </p:sp>
      <p:sp>
        <p:nvSpPr>
          <p:cNvPr id="478" name="Google Shape;478;p41"/>
          <p:cNvSpPr/>
          <p:nvPr/>
        </p:nvSpPr>
        <p:spPr>
          <a:xfrm>
            <a:off x="517320" y="1749600"/>
            <a:ext cx="819576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del extremo izquierdo de la página. Sin embargo, si indicamos </a:t>
            </a:r>
            <a:r>
              <a:rPr b="1" i="1" lang="es-AR" sz="1200" u="none" cap="none" strike="noStrike">
                <a:solidFill>
                  <a:srgbClr val="9D66F9"/>
                </a:solidFill>
                <a:latin typeface="Montserrat"/>
                <a:ea typeface="Montserrat"/>
                <a:cs typeface="Montserrat"/>
                <a:sym typeface="Montserrat"/>
              </a:rPr>
              <a:t>right:40px</a:t>
            </a:r>
            <a:r>
              <a:rPr b="0" i="1" lang="es-AR" sz="1200" u="none" cap="none" strike="noStrike">
                <a:solidFill>
                  <a:srgbClr val="9D66F9"/>
                </a:solidFill>
                <a:latin typeface="Montserrat"/>
                <a:ea typeface="Montserrat"/>
                <a:cs typeface="Montserrat"/>
                <a:sym typeface="Montserrat"/>
              </a:rPr>
              <a:t>, el elemento se colocará 40 píxeles a la izquierda del extremo derecho de la página.</a:t>
            </a:r>
            <a:endParaRPr b="0" i="0" sz="1200" u="none" cap="none" strike="noStrike">
              <a:latin typeface="Arial"/>
              <a:ea typeface="Arial"/>
              <a:cs typeface="Arial"/>
              <a:sym typeface="Arial"/>
            </a:endParaRPr>
          </a:p>
        </p:txBody>
      </p:sp>
      <p:sp>
        <p:nvSpPr>
          <p:cNvPr id="479" name="Google Shape;479;p41"/>
          <p:cNvSpPr/>
          <p:nvPr/>
        </p:nvSpPr>
        <p:spPr>
          <a:xfrm>
            <a:off x="312840" y="2397240"/>
            <a:ext cx="8399880" cy="14976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Realmente, este tipo de posicionamiento coloca los elementos </a:t>
            </a:r>
            <a:r>
              <a:rPr b="1" i="0" lang="es-AR" sz="1400" u="none" cap="none" strike="noStrike">
                <a:solidFill>
                  <a:srgbClr val="000000"/>
                </a:solidFill>
                <a:latin typeface="Montserrat"/>
                <a:ea typeface="Montserrat"/>
                <a:cs typeface="Montserrat"/>
                <a:sym typeface="Montserrat"/>
              </a:rPr>
              <a:t>utilizando como punto de origen el primer contenedor con posicionamiento diferente a estático</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Por ejemplo, si el contenedor padre tiene posicionamiento estático, pasamos a mirar el posicionamiento del padre del contenedor padre, y así sucesivamente hasta encontrar un contenedor con posicionamiento no estático o llegar a la etiqueta </a:t>
            </a:r>
            <a:r>
              <a:rPr b="1" i="0" lang="es-AR" sz="1400" u="none" cap="none" strike="noStrike">
                <a:solidFill>
                  <a:srgbClr val="000000"/>
                </a:solidFill>
                <a:latin typeface="Montserrat"/>
                <a:ea typeface="Montserrat"/>
                <a:cs typeface="Montserrat"/>
                <a:sym typeface="Montserrat"/>
              </a:rPr>
              <a:t>&lt;body&gt;</a:t>
            </a:r>
            <a:r>
              <a:rPr b="0" i="0" lang="es-AR" sz="1400" u="none" cap="none" strike="noStrike">
                <a:solidFill>
                  <a:srgbClr val="000000"/>
                </a:solidFill>
                <a:latin typeface="Montserrat"/>
                <a:ea typeface="Montserrat"/>
                <a:cs typeface="Montserrat"/>
                <a:sym typeface="Montserrat"/>
              </a:rPr>
              <a:t>, en el caso que se comportaría como el ejemplo anterior.</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p:nvPr/>
        </p:nvSpPr>
        <p:spPr>
          <a:xfrm>
            <a:off x="312840" y="73224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posicionamiento fijo</a:t>
            </a:r>
            <a:r>
              <a:rPr b="0" i="0" lang="es-AR" sz="1400" u="none" cap="none" strike="noStrike">
                <a:solidFill>
                  <a:srgbClr val="000000"/>
                </a:solidFill>
                <a:latin typeface="Montserrat"/>
                <a:ea typeface="Montserrat"/>
                <a:cs typeface="Montserrat"/>
                <a:sym typeface="Montserrat"/>
              </a:rPr>
              <a:t> es hermano del </a:t>
            </a:r>
            <a:r>
              <a:rPr b="1" i="0" lang="es-AR" sz="1400" u="none" cap="none" strike="noStrike">
                <a:solidFill>
                  <a:srgbClr val="000000"/>
                </a:solidFill>
                <a:latin typeface="Montserrat"/>
                <a:ea typeface="Montserrat"/>
                <a:cs typeface="Montserrat"/>
                <a:sym typeface="Montserrat"/>
              </a:rPr>
              <a:t>posicionamiento absoluto</a:t>
            </a:r>
            <a:r>
              <a:rPr b="0" i="0" lang="es-AR" sz="1400" u="none" cap="none" strike="noStrike">
                <a:solidFill>
                  <a:srgbClr val="000000"/>
                </a:solidFill>
                <a:latin typeface="Montserrat"/>
                <a:ea typeface="Montserrat"/>
                <a:cs typeface="Montserrat"/>
                <a:sym typeface="Montserrat"/>
              </a:rPr>
              <a:t>. Funciona exactamente igual, salvo que hace que el elemento se muestre en una posición fija </a:t>
            </a:r>
            <a:r>
              <a:rPr b="1" i="0" lang="es-AR" sz="1400" u="none" cap="none" strike="noStrike">
                <a:solidFill>
                  <a:srgbClr val="000000"/>
                </a:solidFill>
                <a:latin typeface="Montserrat"/>
                <a:ea typeface="Montserrat"/>
                <a:cs typeface="Montserrat"/>
                <a:sym typeface="Montserrat"/>
              </a:rPr>
              <a:t>dependiendo de la región visual del navegador</a:t>
            </a:r>
            <a:r>
              <a:rPr b="0" i="0" lang="es-AR" sz="1400" u="none" cap="none" strike="noStrike">
                <a:solidFill>
                  <a:srgbClr val="000000"/>
                </a:solidFill>
                <a:latin typeface="Montserrat"/>
                <a:ea typeface="Montserrat"/>
                <a:cs typeface="Montserrat"/>
                <a:sym typeface="Montserrat"/>
              </a:rPr>
              <a:t>. Es decir, aunque el usuario haga </a:t>
            </a:r>
            <a:r>
              <a:rPr b="0" i="1" lang="es-AR" sz="1400" u="none" cap="none" strike="noStrike">
                <a:solidFill>
                  <a:srgbClr val="000000"/>
                </a:solidFill>
                <a:latin typeface="Montserrat"/>
                <a:ea typeface="Montserrat"/>
                <a:cs typeface="Montserrat"/>
                <a:sym typeface="Montserrat"/>
              </a:rPr>
              <a:t>scroll</a:t>
            </a:r>
            <a:r>
              <a:rPr b="0" i="0" lang="es-AR" sz="1400" u="none" cap="none" strike="noStrike">
                <a:solidFill>
                  <a:srgbClr val="000000"/>
                </a:solidFill>
                <a:latin typeface="Montserrat"/>
                <a:ea typeface="Montserrat"/>
                <a:cs typeface="Montserrat"/>
                <a:sym typeface="Montserrat"/>
              </a:rPr>
              <a:t> y se desplace hacia abajo en la página web, el elemento seguirá en el mismo sitio posicionado.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85" name="Google Shape;485;p42"/>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fijo</a:t>
            </a:r>
            <a:endParaRPr b="0" i="0" sz="2500" u="none" cap="none" strike="noStrike">
              <a:latin typeface="Arial"/>
              <a:ea typeface="Arial"/>
              <a:cs typeface="Arial"/>
              <a:sym typeface="Arial"/>
            </a:endParaRPr>
          </a:p>
        </p:txBody>
      </p:sp>
      <p:sp>
        <p:nvSpPr>
          <p:cNvPr id="486" name="Google Shape;486;p42"/>
          <p:cNvSpPr/>
          <p:nvPr/>
        </p:nvSpPr>
        <p:spPr>
          <a:xfrm>
            <a:off x="517320" y="1864080"/>
            <a:ext cx="8195760" cy="536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top:0</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right:0,</a:t>
            </a:r>
            <a:r>
              <a:rPr b="0" i="1" lang="es-AR" sz="1200" u="none" cap="none" strike="noStrike">
                <a:solidFill>
                  <a:srgbClr val="9D66F9"/>
                </a:solidFill>
                <a:latin typeface="Montserrat"/>
                <a:ea typeface="Montserrat"/>
                <a:cs typeface="Montserrat"/>
                <a:sym typeface="Montserrat"/>
              </a:rPr>
              <a:t> el elemento se colocará justo en la esquina superior derecha y se mantendrá ahí aunque hagamos scroll hacia abajo en la página.</a:t>
            </a:r>
            <a:endParaRPr b="0" i="0" sz="1200" u="none" cap="none" strike="noStrike">
              <a:latin typeface="Arial"/>
              <a:ea typeface="Arial"/>
              <a:cs typeface="Arial"/>
              <a:sym typeface="Arial"/>
            </a:endParaRPr>
          </a:p>
        </p:txBody>
      </p:sp>
      <p:sp>
        <p:nvSpPr>
          <p:cNvPr id="487" name="Google Shape;487;p42"/>
          <p:cNvSpPr/>
          <p:nvPr/>
        </p:nvSpPr>
        <p:spPr>
          <a:xfrm>
            <a:off x="312840" y="279396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posicionamiento sticky</a:t>
            </a:r>
            <a:r>
              <a:rPr b="0" i="0" lang="es-AR" sz="1400" u="none" cap="none" strike="noStrike">
                <a:solidFill>
                  <a:srgbClr val="000000"/>
                </a:solidFill>
                <a:latin typeface="Montserrat"/>
                <a:ea typeface="Montserrat"/>
                <a:cs typeface="Montserrat"/>
                <a:sym typeface="Montserrat"/>
              </a:rPr>
              <a:t> se suele utilizar cuando queremos que un elemento se posicione en un lugar específico de forma fija (</a:t>
            </a:r>
            <a:r>
              <a:rPr b="0" i="1" lang="es-AR" sz="1400" u="none" cap="none" strike="noStrike">
                <a:solidFill>
                  <a:srgbClr val="000000"/>
                </a:solidFill>
                <a:latin typeface="Montserrat"/>
                <a:ea typeface="Montserrat"/>
                <a:cs typeface="Montserrat"/>
                <a:sym typeface="Montserrat"/>
              </a:rPr>
              <a:t>«sticky», pegajoso</a:t>
            </a:r>
            <a:r>
              <a:rPr b="0" i="0" lang="es-AR" sz="1400" u="none" cap="none" strike="noStrike">
                <a:solidFill>
                  <a:srgbClr val="000000"/>
                </a:solidFill>
                <a:latin typeface="Montserrat"/>
                <a:ea typeface="Montserrat"/>
                <a:cs typeface="Montserrat"/>
                <a:sym typeface="Montserrat"/>
              </a:rPr>
              <a:t>), como por ejemplo, cuando al hacer </a:t>
            </a:r>
            <a:r>
              <a:rPr b="0" i="1" lang="es-AR" sz="1400" u="none" cap="none" strike="noStrike">
                <a:solidFill>
                  <a:srgbClr val="000000"/>
                </a:solidFill>
                <a:latin typeface="Montserrat"/>
                <a:ea typeface="Montserrat"/>
                <a:cs typeface="Montserrat"/>
                <a:sym typeface="Montserrat"/>
              </a:rPr>
              <a:t>scroll</a:t>
            </a:r>
            <a:r>
              <a:rPr b="0" i="0" lang="es-AR" sz="1400" u="none" cap="none" strike="noStrike">
                <a:solidFill>
                  <a:srgbClr val="000000"/>
                </a:solidFill>
                <a:latin typeface="Montserrat"/>
                <a:ea typeface="Montserrat"/>
                <a:cs typeface="Montserrat"/>
                <a:sym typeface="Montserrat"/>
              </a:rPr>
              <a:t> llegamos a un elemento y queremos que ese elemento se quede fijo en la parte superior mientras continuamos haciendo scroll. No es como el fijo ya que no queda en una posición fija, sino que flota respecto del fondo y se queda adherido a la parte superior.</a:t>
            </a:r>
            <a:endParaRPr b="0" i="0" sz="1400" u="none" cap="none" strike="noStrike">
              <a:latin typeface="Arial"/>
              <a:ea typeface="Arial"/>
              <a:cs typeface="Arial"/>
              <a:sym typeface="Arial"/>
            </a:endParaRPr>
          </a:p>
        </p:txBody>
      </p:sp>
      <p:sp>
        <p:nvSpPr>
          <p:cNvPr id="488" name="Google Shape;488;p42"/>
          <p:cNvSpPr/>
          <p:nvPr/>
        </p:nvSpPr>
        <p:spPr>
          <a:xfrm>
            <a:off x="244080" y="239148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sticky</a:t>
            </a:r>
            <a:endParaRPr b="0" i="0" sz="2500" u="none" cap="none" strike="noStrike">
              <a:latin typeface="Arial"/>
              <a:ea typeface="Arial"/>
              <a:cs typeface="Arial"/>
              <a:sym typeface="Arial"/>
            </a:endParaRPr>
          </a:p>
        </p:txBody>
      </p:sp>
      <p:sp>
        <p:nvSpPr>
          <p:cNvPr id="489" name="Google Shape;489;p42"/>
          <p:cNvSpPr/>
          <p:nvPr/>
        </p:nvSpPr>
        <p:spPr>
          <a:xfrm>
            <a:off x="313920" y="4258800"/>
            <a:ext cx="8602200" cy="594360"/>
          </a:xfrm>
          <a:prstGeom prst="rect">
            <a:avLst/>
          </a:prstGeom>
          <a:noFill/>
          <a:ln>
            <a:noFill/>
          </a:ln>
        </p:spPr>
        <p:txBody>
          <a:bodyPr anchorCtr="0" anchor="t" bIns="45700" lIns="91425" spcFirstLastPara="1" rIns="91425" wrap="square" tIns="45700">
            <a:sp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Material extra: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Propiedad position CSS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HTML Layout</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Video extra con un ejemplo de posicionamiento</a:t>
            </a:r>
            <a:endParaRPr b="0" i="0" sz="1400" u="none" cap="none"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3"/>
          <p:cNvSpPr/>
          <p:nvPr/>
        </p:nvSpPr>
        <p:spPr>
          <a:xfrm>
            <a:off x="312840" y="7322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propiedad </a:t>
            </a:r>
            <a:r>
              <a:rPr b="1" i="0" lang="es-AR" sz="1400" u="none" cap="none" strike="noStrike">
                <a:solidFill>
                  <a:srgbClr val="000000"/>
                </a:solidFill>
                <a:latin typeface="Montserrat"/>
                <a:ea typeface="Montserrat"/>
                <a:cs typeface="Montserrat"/>
                <a:sym typeface="Montserrat"/>
              </a:rPr>
              <a:t>z-index</a:t>
            </a:r>
            <a:r>
              <a:rPr b="0" i="0" lang="es-AR" sz="1400" u="none" cap="none" strike="noStrike">
                <a:solidFill>
                  <a:srgbClr val="000000"/>
                </a:solidFill>
                <a:latin typeface="Montserrat"/>
                <a:ea typeface="Montserrat"/>
                <a:cs typeface="Montserrat"/>
                <a:sym typeface="Montserrat"/>
              </a:rPr>
              <a:t> establece el nivel de profundidad en el que está un elemento sobre los demás. De esta forma, podemos hacer que un elemento se coloque encima o debajo de otro, superponiéndose o quedando “apilados”. Los elementos con mayor valor z-index van a cubrir a aquellos con menor valor, para lo cual hay que indicar un número que representará el nivel de profundidad del elemento. Los elementos un número más alto estarán por encima de otros con un número más bajo, que permanecerán ocultos detrás de los primeros.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z-index: auto | number | initial | inherit;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br>
              <a:rPr b="0" i="0" lang="es-AR" sz="1800" u="none" cap="none" strike="noStrike">
                <a:latin typeface="Arial"/>
                <a:ea typeface="Arial"/>
                <a:cs typeface="Arial"/>
                <a:sym typeface="Arial"/>
              </a:rPr>
            </a:br>
            <a:endParaRPr b="0" i="0" sz="1400" u="none" cap="none" strike="noStrike">
              <a:latin typeface="Arial"/>
              <a:ea typeface="Arial"/>
              <a:cs typeface="Arial"/>
              <a:sym typeface="Arial"/>
            </a:endParaRPr>
          </a:p>
        </p:txBody>
      </p:sp>
      <p:sp>
        <p:nvSpPr>
          <p:cNvPr id="495" name="Google Shape;495;p43"/>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Profundidad (z-index)</a:t>
            </a:r>
            <a:endParaRPr b="0" i="0" sz="2500" u="none" cap="none" strike="noStrike">
              <a:latin typeface="Arial"/>
              <a:ea typeface="Arial"/>
              <a:cs typeface="Arial"/>
              <a:sym typeface="Arial"/>
            </a:endParaRPr>
          </a:p>
        </p:txBody>
      </p:sp>
      <p:pic>
        <p:nvPicPr>
          <p:cNvPr descr="z-index CSS" id="496" name="Google Shape;496;p43"/>
          <p:cNvPicPr preferRelativeResize="0"/>
          <p:nvPr/>
        </p:nvPicPr>
        <p:blipFill rotWithShape="1">
          <a:blip r:embed="rId3">
            <a:alphaModFix/>
          </a:blip>
          <a:srcRect b="0" l="0" r="0" t="0"/>
          <a:stretch/>
        </p:blipFill>
        <p:spPr>
          <a:xfrm>
            <a:off x="639000" y="2725920"/>
            <a:ext cx="2059560" cy="1689480"/>
          </a:xfrm>
          <a:prstGeom prst="rect">
            <a:avLst/>
          </a:prstGeom>
          <a:noFill/>
          <a:ln>
            <a:noFill/>
          </a:ln>
        </p:spPr>
      </p:pic>
      <p:sp>
        <p:nvSpPr>
          <p:cNvPr id="497" name="Google Shape;497;p43"/>
          <p:cNvSpPr/>
          <p:nvPr/>
        </p:nvSpPr>
        <p:spPr>
          <a:xfrm>
            <a:off x="2629080" y="2677320"/>
            <a:ext cx="601344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Los niveles z-index, así como las propiedades top, left, bottom y right no funcionan con elementos que estén utilizando posicionamiento estático. Deben tener un tipo de posicionamiento diferente a estático.</a:t>
            </a:r>
            <a:endParaRPr b="0" i="0" sz="1200" u="none" cap="none" strike="noStrike">
              <a:latin typeface="Arial"/>
              <a:ea typeface="Arial"/>
              <a:cs typeface="Arial"/>
              <a:sym typeface="Arial"/>
            </a:endParaRPr>
          </a:p>
        </p:txBody>
      </p:sp>
      <p:sp>
        <p:nvSpPr>
          <p:cNvPr id="498" name="Google Shape;498;p43"/>
          <p:cNvSpPr/>
          <p:nvPr/>
        </p:nvSpPr>
        <p:spPr>
          <a:xfrm>
            <a:off x="5055480" y="3526560"/>
            <a:ext cx="3657240" cy="276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ejemplos z-index.html y z-index2.html</a:t>
            </a:r>
            <a:endParaRPr b="0" i="0" sz="1200" u="none" cap="none" strike="noStrike">
              <a:latin typeface="Arial"/>
              <a:ea typeface="Arial"/>
              <a:cs typeface="Arial"/>
              <a:sym typeface="Arial"/>
            </a:endParaRPr>
          </a:p>
        </p:txBody>
      </p:sp>
      <p:sp>
        <p:nvSpPr>
          <p:cNvPr id="499" name="Google Shape;499;p43"/>
          <p:cNvSpPr/>
          <p:nvPr/>
        </p:nvSpPr>
        <p:spPr>
          <a:xfrm>
            <a:off x="4118760" y="4009320"/>
            <a:ext cx="45237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Arial"/>
                <a:ea typeface="Arial"/>
                <a:cs typeface="Arial"/>
                <a:sym typeface="Arial"/>
                <a:hlinkClick r:id="rId4">
                  <a:extLst>
                    <a:ext uri="{A12FA001-AC4F-418D-AE19-62706E023703}">
                      <ahyp:hlinkClr val="tx"/>
                    </a:ext>
                  </a:extLst>
                </a:hlinkClick>
              </a:rPr>
              <a:t>https://www.w3schools.com/cssref/pr_pos_z-index.asp</a:t>
            </a:r>
            <a:endParaRPr b="0" i="0" sz="14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p:nvPr/>
        </p:nvSpPr>
        <p:spPr>
          <a:xfrm>
            <a:off x="613440" y="875880"/>
            <a:ext cx="4248360" cy="1928520"/>
          </a:xfrm>
          <a:prstGeom prst="rect">
            <a:avLst/>
          </a:prstGeom>
          <a:noFill/>
          <a:ln>
            <a:noFill/>
          </a:ln>
        </p:spPr>
        <p:txBody>
          <a:bodyPr anchorCtr="0" anchor="t" bIns="34200" lIns="68400" spcFirstLastPara="1" rIns="68400" wrap="square" tIns="34200">
            <a:normAutofit/>
          </a:bodyPr>
          <a:lstStyle/>
          <a:p>
            <a:pPr indent="-343080" lvl="0" marL="343080" marR="0" rtl="0" algn="l">
              <a:lnSpc>
                <a:spcPct val="90000"/>
              </a:lnSpc>
              <a:spcBef>
                <a:spcPts val="0"/>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https://flukeout.github.io</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http://cssgridgarden.com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http://www.flexboxdefense.com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https://flexboxfroggy.com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https://mastery.games/flexboxzombies</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https://cssbattle.dev</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p:txBody>
      </p:sp>
      <p:sp>
        <p:nvSpPr>
          <p:cNvPr id="506" name="Google Shape;506;p44"/>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Juegos para aprender CSS</a:t>
            </a:r>
            <a:endParaRPr b="0" i="0" sz="25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p:nvPr/>
        </p:nvSpPr>
        <p:spPr>
          <a:xfrm>
            <a:off x="379440" y="550800"/>
            <a:ext cx="8151480" cy="821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1" i="0" lang="es-AR" sz="1500" u="none" cap="none" strike="noStrike">
                <a:solidFill>
                  <a:srgbClr val="000000"/>
                </a:solidFill>
                <a:latin typeface="Montserrat"/>
                <a:ea typeface="Montserrat"/>
                <a:cs typeface="Montserrat"/>
                <a:sym typeface="Montserrat"/>
              </a:rPr>
              <a:t>Orden de aplicación:</a:t>
            </a:r>
            <a:endParaRPr b="0" i="0" sz="15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200" u="none" cap="none" strike="noStrike">
                <a:solidFill>
                  <a:srgbClr val="000000"/>
                </a:solidFill>
                <a:latin typeface="Montserrat"/>
                <a:ea typeface="Montserrat"/>
                <a:cs typeface="Montserrat"/>
                <a:sym typeface="Montserrat"/>
              </a:rPr>
              <a:t>1. Estilos marcados como </a:t>
            </a:r>
            <a:r>
              <a:rPr b="1" i="0" lang="es-AR" sz="1200" u="none" cap="none" strike="noStrike">
                <a:solidFill>
                  <a:srgbClr val="000000"/>
                </a:solidFill>
                <a:latin typeface="Montserrat"/>
                <a:ea typeface="Montserrat"/>
                <a:cs typeface="Montserrat"/>
                <a:sym typeface="Montserrat"/>
              </a:rPr>
              <a:t>!important; </a:t>
            </a:r>
            <a:r>
              <a:rPr b="0" i="0" lang="es-AR" sz="1200" u="none" cap="none" strike="noStrike">
                <a:solidFill>
                  <a:srgbClr val="000000"/>
                </a:solidFill>
                <a:latin typeface="Montserrat"/>
                <a:ea typeface="Montserrat"/>
                <a:cs typeface="Montserrat"/>
                <a:sym typeface="Montserrat"/>
              </a:rPr>
              <a:t>2. Estilos </a:t>
            </a:r>
            <a:r>
              <a:rPr b="1" i="0" lang="es-AR" sz="1200" u="none" cap="none" strike="noStrike">
                <a:solidFill>
                  <a:srgbClr val="000000"/>
                </a:solidFill>
                <a:latin typeface="Montserrat"/>
                <a:ea typeface="Montserrat"/>
                <a:cs typeface="Montserrat"/>
                <a:sym typeface="Montserrat"/>
              </a:rPr>
              <a:t>en línea; </a:t>
            </a:r>
            <a:r>
              <a:rPr b="0" i="0" lang="es-AR" sz="1200" u="none" cap="none" strike="noStrike">
                <a:solidFill>
                  <a:srgbClr val="000000"/>
                </a:solidFill>
                <a:latin typeface="Montserrat"/>
                <a:ea typeface="Montserrat"/>
                <a:cs typeface="Montserrat"/>
                <a:sym typeface="Montserrat"/>
              </a:rPr>
              <a:t>3. Selectores de </a:t>
            </a:r>
            <a:r>
              <a:rPr b="1" i="0" lang="es-AR" sz="1200" u="none" cap="none" strike="noStrike">
                <a:solidFill>
                  <a:srgbClr val="000000"/>
                </a:solidFill>
                <a:latin typeface="Montserrat"/>
                <a:ea typeface="Montserrat"/>
                <a:cs typeface="Montserrat"/>
                <a:sym typeface="Montserrat"/>
              </a:rPr>
              <a:t>ID; </a:t>
            </a:r>
            <a:r>
              <a:rPr b="0" i="0" lang="es-AR" sz="1200" u="none" cap="none" strike="noStrike">
                <a:solidFill>
                  <a:srgbClr val="000000"/>
                </a:solidFill>
                <a:latin typeface="Montserrat"/>
                <a:ea typeface="Montserrat"/>
                <a:cs typeface="Montserrat"/>
                <a:sym typeface="Montserrat"/>
              </a:rPr>
              <a:t>4. Selectores de </a:t>
            </a:r>
            <a:r>
              <a:rPr b="1" i="0" lang="es-AR" sz="1200" u="none" cap="none" strike="noStrike">
                <a:solidFill>
                  <a:srgbClr val="000000"/>
                </a:solidFill>
                <a:latin typeface="Montserrat"/>
                <a:ea typeface="Montserrat"/>
                <a:cs typeface="Montserrat"/>
                <a:sym typeface="Montserrat"/>
              </a:rPr>
              <a:t>clase y pseudoclases; </a:t>
            </a:r>
            <a:r>
              <a:rPr b="0" i="0" lang="es-AR" sz="1200" u="none" cap="none" strike="noStrike">
                <a:solidFill>
                  <a:srgbClr val="000000"/>
                </a:solidFill>
                <a:latin typeface="Montserrat"/>
                <a:ea typeface="Montserrat"/>
                <a:cs typeface="Montserrat"/>
                <a:sym typeface="Montserrat"/>
              </a:rPr>
              <a:t>5. Selectores de </a:t>
            </a:r>
            <a:r>
              <a:rPr b="1" i="0" lang="es-AR" sz="1200" u="none" cap="none" strike="noStrike">
                <a:solidFill>
                  <a:srgbClr val="000000"/>
                </a:solidFill>
                <a:latin typeface="Montserrat"/>
                <a:ea typeface="Montserrat"/>
                <a:cs typeface="Montserrat"/>
                <a:sym typeface="Montserrat"/>
              </a:rPr>
              <a:t>etiquetas y pseudolementos</a:t>
            </a:r>
            <a:endParaRPr b="0" i="0" sz="12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t/>
            </a:r>
            <a:endParaRPr b="0" i="0" sz="12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500" u="none" cap="none" strike="noStrike">
                <a:solidFill>
                  <a:srgbClr val="000000"/>
                </a:solidFill>
                <a:latin typeface="Montserrat"/>
                <a:ea typeface="Montserrat"/>
                <a:cs typeface="Montserrat"/>
                <a:sym typeface="Montserrat"/>
              </a:rPr>
              <a:t> </a:t>
            </a:r>
            <a:endParaRPr b="0" i="0" sz="1500" u="none" cap="none" strike="noStrike">
              <a:latin typeface="Arial"/>
              <a:ea typeface="Arial"/>
              <a:cs typeface="Arial"/>
              <a:sym typeface="Arial"/>
            </a:endParaRPr>
          </a:p>
        </p:txBody>
      </p:sp>
      <p:sp>
        <p:nvSpPr>
          <p:cNvPr id="164" name="Google Shape;164;p4"/>
          <p:cNvSpPr/>
          <p:nvPr/>
        </p:nvSpPr>
        <p:spPr>
          <a:xfrm>
            <a:off x="1041840" y="4589280"/>
            <a:ext cx="7179840" cy="3290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especificidad.html y especificidad.css. Comentar las reglas de estilo par ver cómo funciona</a:t>
            </a:r>
            <a:endParaRPr b="0" i="0" sz="1200" u="none" cap="none" strike="noStrike">
              <a:latin typeface="Arial"/>
              <a:ea typeface="Arial"/>
              <a:cs typeface="Arial"/>
              <a:sym typeface="Arial"/>
            </a:endParaRPr>
          </a:p>
        </p:txBody>
      </p:sp>
      <p:pic>
        <p:nvPicPr>
          <p:cNvPr id="165" name="Google Shape;165;p4"/>
          <p:cNvPicPr preferRelativeResize="0"/>
          <p:nvPr/>
        </p:nvPicPr>
        <p:blipFill rotWithShape="1">
          <a:blip r:embed="rId3">
            <a:alphaModFix/>
          </a:blip>
          <a:srcRect b="0" l="0" r="0" t="0"/>
          <a:stretch/>
        </p:blipFill>
        <p:spPr>
          <a:xfrm>
            <a:off x="1206720" y="1455840"/>
            <a:ext cx="6933960" cy="3002040"/>
          </a:xfrm>
          <a:prstGeom prst="rect">
            <a:avLst/>
          </a:prstGeom>
          <a:noFill/>
          <a:ln>
            <a:noFill/>
          </a:ln>
        </p:spPr>
      </p:pic>
      <p:sp>
        <p:nvSpPr>
          <p:cNvPr id="166" name="Google Shape;166;p4"/>
          <p:cNvSpPr/>
          <p:nvPr/>
        </p:nvSpPr>
        <p:spPr>
          <a:xfrm>
            <a:off x="1287720" y="185940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1</a:t>
            </a:r>
            <a:endParaRPr b="0" i="0" sz="1400" u="none" cap="none" strike="noStrike">
              <a:latin typeface="Arial"/>
              <a:ea typeface="Arial"/>
              <a:cs typeface="Arial"/>
              <a:sym typeface="Arial"/>
            </a:endParaRPr>
          </a:p>
        </p:txBody>
      </p:sp>
      <p:sp>
        <p:nvSpPr>
          <p:cNvPr id="167" name="Google Shape;167;p4"/>
          <p:cNvSpPr/>
          <p:nvPr/>
        </p:nvSpPr>
        <p:spPr>
          <a:xfrm>
            <a:off x="5791320" y="320796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2</a:t>
            </a:r>
            <a:endParaRPr b="0" i="0" sz="1400" u="none" cap="none" strike="noStrike">
              <a:latin typeface="Arial"/>
              <a:ea typeface="Arial"/>
              <a:cs typeface="Arial"/>
              <a:sym typeface="Arial"/>
            </a:endParaRPr>
          </a:p>
        </p:txBody>
      </p:sp>
      <p:sp>
        <p:nvSpPr>
          <p:cNvPr id="168" name="Google Shape;168;p4"/>
          <p:cNvSpPr/>
          <p:nvPr/>
        </p:nvSpPr>
        <p:spPr>
          <a:xfrm>
            <a:off x="1287720" y="229320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3</a:t>
            </a:r>
            <a:endParaRPr b="0" i="0" sz="1400" u="none" cap="none" strike="noStrike">
              <a:latin typeface="Arial"/>
              <a:ea typeface="Arial"/>
              <a:cs typeface="Arial"/>
              <a:sym typeface="Arial"/>
            </a:endParaRPr>
          </a:p>
        </p:txBody>
      </p:sp>
      <p:sp>
        <p:nvSpPr>
          <p:cNvPr id="169" name="Google Shape;169;p4"/>
          <p:cNvSpPr/>
          <p:nvPr/>
        </p:nvSpPr>
        <p:spPr>
          <a:xfrm>
            <a:off x="1287720" y="280836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4</a:t>
            </a:r>
            <a:endParaRPr b="0" i="0" sz="1400" u="none" cap="none" strike="noStrike">
              <a:latin typeface="Arial"/>
              <a:ea typeface="Arial"/>
              <a:cs typeface="Arial"/>
              <a:sym typeface="Arial"/>
            </a:endParaRPr>
          </a:p>
        </p:txBody>
      </p:sp>
      <p:sp>
        <p:nvSpPr>
          <p:cNvPr id="170" name="Google Shape;170;p4"/>
          <p:cNvSpPr/>
          <p:nvPr/>
        </p:nvSpPr>
        <p:spPr>
          <a:xfrm>
            <a:off x="1287720" y="334152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5</a:t>
            </a:r>
            <a:endParaRPr b="0" i="0" sz="14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2500">
                <a:solidFill>
                  <a:srgbClr val="9D66F9"/>
                </a:solidFill>
                <a:latin typeface="Montserrat ExtraBold"/>
                <a:ea typeface="Montserrat ExtraBold"/>
                <a:cs typeface="Montserrat ExtraBold"/>
                <a:sym typeface="Montserrat ExtraBold"/>
              </a:rPr>
              <a:t>DOM: </a:t>
            </a:r>
            <a:r>
              <a:rPr b="0" i="0" lang="es-AR" sz="2500" u="none" cap="none" strike="noStrike">
                <a:solidFill>
                  <a:srgbClr val="9D66F9"/>
                </a:solidFill>
                <a:latin typeface="Montserrat ExtraBold"/>
                <a:ea typeface="Montserrat ExtraBold"/>
                <a:cs typeface="Montserrat ExtraBold"/>
                <a:sym typeface="Montserrat ExtraBold"/>
              </a:rPr>
              <a:t>Arbol de etiquetas HTML</a:t>
            </a:r>
            <a:endParaRPr b="0" i="0" sz="2500" u="none" cap="none" strike="noStrike">
              <a:latin typeface="Arial"/>
              <a:ea typeface="Arial"/>
              <a:cs typeface="Arial"/>
              <a:sym typeface="Arial"/>
            </a:endParaRPr>
          </a:p>
        </p:txBody>
      </p:sp>
      <p:pic>
        <p:nvPicPr>
          <p:cNvPr id="176" name="Google Shape;176;p5"/>
          <p:cNvPicPr preferRelativeResize="0"/>
          <p:nvPr/>
        </p:nvPicPr>
        <p:blipFill rotWithShape="1">
          <a:blip r:embed="rId3">
            <a:alphaModFix/>
          </a:blip>
          <a:srcRect b="0" l="0" r="0" t="0"/>
          <a:stretch/>
        </p:blipFill>
        <p:spPr>
          <a:xfrm>
            <a:off x="1546200" y="1260000"/>
            <a:ext cx="6013800" cy="3768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p:nvPr/>
        </p:nvSpPr>
        <p:spPr>
          <a:xfrm>
            <a:off x="244080" y="534300"/>
            <a:ext cx="86559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Selectores</a:t>
            </a:r>
            <a:endParaRPr b="0" i="0" sz="2500" u="none" cap="none" strike="noStrike">
              <a:latin typeface="Arial"/>
              <a:ea typeface="Arial"/>
              <a:cs typeface="Arial"/>
              <a:sym typeface="Arial"/>
            </a:endParaRPr>
          </a:p>
        </p:txBody>
      </p:sp>
      <p:sp>
        <p:nvSpPr>
          <p:cNvPr id="182" name="Google Shape;182;p6"/>
          <p:cNvSpPr/>
          <p:nvPr/>
        </p:nvSpPr>
        <p:spPr>
          <a:xfrm>
            <a:off x="312840" y="969480"/>
            <a:ext cx="8587080" cy="65052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selector descendiente</a:t>
            </a:r>
            <a:r>
              <a:rPr b="0" i="0" lang="es-AR" sz="1500" u="none" cap="none" strike="noStrike">
                <a:solidFill>
                  <a:srgbClr val="000000"/>
                </a:solidFill>
                <a:latin typeface="Montserrat"/>
                <a:ea typeface="Montserrat"/>
                <a:cs typeface="Montserrat"/>
                <a:sym typeface="Montserrat"/>
              </a:rPr>
              <a:t>: Se aplican en los elementos que tienen una relación padre-hijo, es decir las etiquetas que están dentro de otras etiquetas. </a:t>
            </a:r>
            <a:endParaRPr b="0" i="0" sz="1500" u="none" cap="none" strike="noStrike">
              <a:latin typeface="Arial"/>
              <a:ea typeface="Arial"/>
              <a:cs typeface="Arial"/>
              <a:sym typeface="Arial"/>
            </a:endParaRPr>
          </a:p>
        </p:txBody>
      </p:sp>
      <p:sp>
        <p:nvSpPr>
          <p:cNvPr id="183" name="Google Shape;183;p6"/>
          <p:cNvSpPr/>
          <p:nvPr/>
        </p:nvSpPr>
        <p:spPr>
          <a:xfrm>
            <a:off x="588725" y="1740124"/>
            <a:ext cx="8459700" cy="22938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chemeClr val="dk1"/>
              </a:buClr>
              <a:buFont typeface="Arial"/>
              <a:buNone/>
            </a:pPr>
            <a:r>
              <a:rPr lang="es-AR">
                <a:solidFill>
                  <a:srgbClr val="D5CED9"/>
                </a:solidFill>
                <a:latin typeface="Consolas"/>
                <a:ea typeface="Consolas"/>
                <a:cs typeface="Consolas"/>
                <a:sym typeface="Consolas"/>
              </a:rPr>
              <a:t>&lt;</a:t>
            </a:r>
            <a:r>
              <a:rPr lang="es-AR">
                <a:solidFill>
                  <a:srgbClr val="F92672"/>
                </a:solidFill>
                <a:latin typeface="Consolas"/>
                <a:ea typeface="Consolas"/>
                <a:cs typeface="Consolas"/>
                <a:sym typeface="Consolas"/>
              </a:rPr>
              <a:t>p</a:t>
            </a:r>
            <a:r>
              <a:rPr lang="es-AR">
                <a:solidFill>
                  <a:srgbClr val="D5CED9"/>
                </a:solidFill>
                <a:latin typeface="Consolas"/>
                <a:ea typeface="Consolas"/>
                <a:cs typeface="Consolas"/>
                <a:sym typeface="Consolas"/>
              </a:rPr>
              <a:t>&gt; Lorem ipsum dolor sit amet, consectetur adipisicing elit, sed do eiusmod</a:t>
            </a:r>
            <a:endParaRPr>
              <a:solidFill>
                <a:schemeClr val="dk1"/>
              </a:solidFill>
            </a:endParaRPr>
          </a:p>
          <a:p>
            <a:pPr indent="0" lvl="0" marL="0" rtl="0" algn="l">
              <a:spcBef>
                <a:spcPts val="0"/>
              </a:spcBef>
              <a:spcAft>
                <a:spcPts val="0"/>
              </a:spcAft>
              <a:buClr>
                <a:schemeClr val="dk1"/>
              </a:buClr>
              <a:buFont typeface="Arial"/>
              <a:buNone/>
            </a:pPr>
            <a:r>
              <a:rPr lang="es-AR">
                <a:solidFill>
                  <a:srgbClr val="D5CED9"/>
                </a:solidFill>
                <a:latin typeface="Consolas"/>
                <a:ea typeface="Consolas"/>
                <a:cs typeface="Consolas"/>
                <a:sym typeface="Consolas"/>
              </a:rPr>
              <a:t>        tempor incididunt ut labore et dolore magna aliqua. &lt;/</a:t>
            </a:r>
            <a:r>
              <a:rPr lang="es-AR">
                <a:solidFill>
                  <a:srgbClr val="F92672"/>
                </a:solidFill>
                <a:latin typeface="Consolas"/>
                <a:ea typeface="Consolas"/>
                <a:cs typeface="Consolas"/>
                <a:sym typeface="Consolas"/>
              </a:rPr>
              <a:t>p</a:t>
            </a:r>
            <a:r>
              <a:rPr lang="es-AR">
                <a:solidFill>
                  <a:srgbClr val="D5CED9"/>
                </a:solidFill>
                <a:latin typeface="Consolas"/>
                <a:ea typeface="Consolas"/>
                <a:cs typeface="Consolas"/>
                <a:sym typeface="Consolas"/>
              </a:rPr>
              <a:t>&gt;</a:t>
            </a:r>
            <a:endParaRPr>
              <a:solidFill>
                <a:schemeClr val="dk1"/>
              </a:solidFill>
            </a:endParaRPr>
          </a:p>
          <a:p>
            <a:pPr indent="0" lvl="0" marL="0" marR="0" rtl="0" algn="l">
              <a:lnSpc>
                <a:spcPct val="100000"/>
              </a:lnSpc>
              <a:spcBef>
                <a:spcPts val="0"/>
              </a:spcBef>
              <a:spcAft>
                <a:spcPts val="0"/>
              </a:spcAft>
              <a:buNone/>
            </a:pPr>
            <a:r>
              <a:t/>
            </a:r>
            <a:endParaRPr>
              <a:solidFill>
                <a:srgbClr val="D5CED9"/>
              </a:solidFill>
              <a:latin typeface="Consolas"/>
              <a:ea typeface="Consolas"/>
              <a:cs typeface="Consolas"/>
              <a:sym typeface="Consolas"/>
            </a:endParaRPr>
          </a:p>
        </p:txBody>
      </p:sp>
      <p:sp>
        <p:nvSpPr>
          <p:cNvPr id="184" name="Google Shape;184;p6"/>
          <p:cNvSpPr/>
          <p:nvPr/>
        </p:nvSpPr>
        <p:spPr>
          <a:xfrm>
            <a:off x="2520930" y="2291088"/>
            <a:ext cx="3440100" cy="1370400"/>
          </a:xfrm>
          <a:prstGeom prst="rect">
            <a:avLst/>
          </a:prstGeom>
          <a:solidFill>
            <a:srgbClr val="23262E"/>
          </a:solid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font-size: </a:t>
            </a:r>
            <a:r>
              <a:rPr b="0" i="0" lang="es-AR" sz="1400" u="none" cap="none" strike="noStrike">
                <a:solidFill>
                  <a:srgbClr val="F39C12"/>
                </a:solidFill>
                <a:latin typeface="Consolas"/>
                <a:ea typeface="Consolas"/>
                <a:cs typeface="Consolas"/>
                <a:sym typeface="Consolas"/>
              </a:rPr>
              <a:t>20px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font-weight: </a:t>
            </a:r>
            <a:r>
              <a:rPr b="0" i="0" lang="es-AR" sz="1400" u="none" cap="none" strike="noStrike">
                <a:solidFill>
                  <a:srgbClr val="EE5D43"/>
                </a:solidFill>
                <a:latin typeface="Consolas"/>
                <a:ea typeface="Consolas"/>
                <a:cs typeface="Consolas"/>
                <a:sym typeface="Consolas"/>
              </a:rPr>
              <a:t>bold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lightgrey</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85" name="Google Shape;185;p6"/>
          <p:cNvSpPr/>
          <p:nvPr/>
        </p:nvSpPr>
        <p:spPr>
          <a:xfrm>
            <a:off x="422640" y="4033800"/>
            <a:ext cx="8625600" cy="274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AR" sz="1200" u="none" cap="none" strike="noStrike">
                <a:solidFill>
                  <a:srgbClr val="AA7AFA"/>
                </a:solidFill>
                <a:latin typeface="Montserrat"/>
                <a:ea typeface="Montserrat"/>
                <a:cs typeface="Montserrat"/>
                <a:sym typeface="Montserrat"/>
              </a:rPr>
              <a:t>En este ejemplo es más fácil agregar un selector descendiente que aplicar una clase a cada elemento &lt;p&gt;</a:t>
            </a:r>
            <a:endParaRPr b="0" i="0" sz="1200" u="none" cap="none" strike="noStrike">
              <a:latin typeface="Arial"/>
              <a:ea typeface="Arial"/>
              <a:cs typeface="Arial"/>
              <a:sym typeface="Arial"/>
            </a:endParaRPr>
          </a:p>
        </p:txBody>
      </p:sp>
      <p:sp>
        <p:nvSpPr>
          <p:cNvPr id="186" name="Google Shape;186;p6"/>
          <p:cNvSpPr/>
          <p:nvPr/>
        </p:nvSpPr>
        <p:spPr>
          <a:xfrm>
            <a:off x="8256240" y="17247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HTML</a:t>
            </a:r>
            <a:endParaRPr b="0" i="0" sz="1400" u="none" cap="none" strike="noStrike">
              <a:latin typeface="Arial"/>
              <a:ea typeface="Arial"/>
              <a:cs typeface="Arial"/>
              <a:sym typeface="Arial"/>
            </a:endParaRPr>
          </a:p>
        </p:txBody>
      </p:sp>
      <p:sp>
        <p:nvSpPr>
          <p:cNvPr id="187" name="Google Shape;187;p6"/>
          <p:cNvSpPr/>
          <p:nvPr/>
        </p:nvSpPr>
        <p:spPr>
          <a:xfrm>
            <a:off x="5169015" y="2291100"/>
            <a:ext cx="792000" cy="302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188" name="Google Shape;188;p6"/>
          <p:cNvSpPr/>
          <p:nvPr/>
        </p:nvSpPr>
        <p:spPr>
          <a:xfrm>
            <a:off x="1719720" y="4332600"/>
            <a:ext cx="7179840" cy="3290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selector-descendiente.html y selector-descendiente.css</a:t>
            </a:r>
            <a:endParaRPr b="0" i="0" sz="1200" u="none" cap="none" strike="noStrike">
              <a:latin typeface="Arial"/>
              <a:ea typeface="Arial"/>
              <a:cs typeface="Arial"/>
              <a:sym typeface="Arial"/>
            </a:endParaRPr>
          </a:p>
        </p:txBody>
      </p:sp>
      <p:sp>
        <p:nvSpPr>
          <p:cNvPr id="189" name="Google Shape;189;p6"/>
          <p:cNvSpPr txBox="1"/>
          <p:nvPr/>
        </p:nvSpPr>
        <p:spPr>
          <a:xfrm>
            <a:off x="7156400" y="2519550"/>
            <a:ext cx="7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0" name="Google Shape;190;p6"/>
          <p:cNvPicPr preferRelativeResize="0"/>
          <p:nvPr/>
        </p:nvPicPr>
        <p:blipFill>
          <a:blip r:embed="rId3">
            <a:alphaModFix/>
          </a:blip>
          <a:stretch>
            <a:fillRect/>
          </a:stretch>
        </p:blipFill>
        <p:spPr>
          <a:xfrm>
            <a:off x="6280077" y="2366425"/>
            <a:ext cx="2619900" cy="162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p:nvPr/>
        </p:nvSpPr>
        <p:spPr>
          <a:xfrm>
            <a:off x="379440" y="602640"/>
            <a:ext cx="7673040" cy="58032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selector de hijos: </a:t>
            </a:r>
            <a:r>
              <a:rPr b="0" i="0" lang="es-AR" sz="1500" u="none" cap="none" strike="noStrike">
                <a:solidFill>
                  <a:srgbClr val="000000"/>
                </a:solidFill>
                <a:latin typeface="Montserrat"/>
                <a:ea typeface="Montserrat"/>
                <a:cs typeface="Montserrat"/>
                <a:sym typeface="Montserrat"/>
              </a:rPr>
              <a:t>Si no queremos seleccionar todos los elementos descendientes pero si a los hijos directos podemos utilizar el símbolo &gt;.</a:t>
            </a:r>
            <a:endParaRPr b="0" i="0" sz="1500" u="none" cap="none" strike="noStrike">
              <a:latin typeface="Arial"/>
              <a:ea typeface="Arial"/>
              <a:cs typeface="Arial"/>
              <a:sym typeface="Arial"/>
            </a:endParaRPr>
          </a:p>
          <a:p>
            <a:pPr indent="-190440" lvl="0" marL="399960" marR="0" rtl="0" algn="l">
              <a:lnSpc>
                <a:spcPct val="100000"/>
              </a:lnSpc>
              <a:spcBef>
                <a:spcPts val="601"/>
              </a:spcBef>
              <a:spcAft>
                <a:spcPts val="0"/>
              </a:spcAft>
              <a:buNone/>
            </a:pPr>
            <a:r>
              <a:t/>
            </a:r>
            <a:endParaRPr b="0" i="0" sz="1500" u="none" cap="none" strike="noStrike">
              <a:latin typeface="Arial"/>
              <a:ea typeface="Arial"/>
              <a:cs typeface="Arial"/>
              <a:sym typeface="Arial"/>
            </a:endParaRPr>
          </a:p>
        </p:txBody>
      </p:sp>
      <p:sp>
        <p:nvSpPr>
          <p:cNvPr id="196" name="Google Shape;196;p7"/>
          <p:cNvSpPr/>
          <p:nvPr/>
        </p:nvSpPr>
        <p:spPr>
          <a:xfrm>
            <a:off x="1252080" y="1229760"/>
            <a:ext cx="6402960" cy="20120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importante.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realmente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importante.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p:txBody>
      </p:sp>
      <p:sp>
        <p:nvSpPr>
          <p:cNvPr id="197" name="Google Shape;197;p7"/>
          <p:cNvSpPr/>
          <p:nvPr/>
        </p:nvSpPr>
        <p:spPr>
          <a:xfrm>
            <a:off x="1252080" y="3337200"/>
            <a:ext cx="2571120" cy="9147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EE5D43"/>
                </a:solidFill>
                <a:latin typeface="Consolas"/>
                <a:ea typeface="Consolas"/>
                <a:cs typeface="Consolas"/>
                <a:sym typeface="Consolas"/>
              </a:rPr>
              <a:t>&gt;</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color: </a:t>
            </a:r>
            <a:r>
              <a:rPr b="0" i="0" lang="es-AR" sz="1800" u="none" cap="none" strike="noStrike">
                <a:solidFill>
                  <a:srgbClr val="EE5D43"/>
                </a:solidFill>
                <a:latin typeface="Consolas"/>
                <a:ea typeface="Consolas"/>
                <a:cs typeface="Consolas"/>
                <a:sym typeface="Consolas"/>
              </a:rPr>
              <a:t>orange</a:t>
            </a:r>
            <a:r>
              <a:rPr b="0" i="0" lang="es-AR" sz="1800" u="none" cap="none" strike="noStrike">
                <a:solidFill>
                  <a:srgbClr val="D5CED9"/>
                </a:solidFill>
                <a:latin typeface="Consolas"/>
                <a:ea typeface="Consolas"/>
                <a:cs typeface="Consolas"/>
                <a:sym typeface="Consolas"/>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a:t>
            </a:r>
            <a:endParaRPr b="0" i="0" sz="1800" u="none" cap="none" strike="noStrike">
              <a:latin typeface="Arial"/>
              <a:ea typeface="Arial"/>
              <a:cs typeface="Arial"/>
              <a:sym typeface="Arial"/>
            </a:endParaRPr>
          </a:p>
        </p:txBody>
      </p:sp>
      <p:sp>
        <p:nvSpPr>
          <p:cNvPr id="198" name="Google Shape;198;p7"/>
          <p:cNvSpPr/>
          <p:nvPr/>
        </p:nvSpPr>
        <p:spPr>
          <a:xfrm>
            <a:off x="6781675" y="1226151"/>
            <a:ext cx="873600" cy="3282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800" u="none" cap="none" strike="noStrike">
                <a:solidFill>
                  <a:srgbClr val="FFFFFF"/>
                </a:solidFill>
                <a:latin typeface="Montserrat"/>
                <a:ea typeface="Montserrat"/>
                <a:cs typeface="Montserrat"/>
                <a:sym typeface="Montserrat"/>
              </a:rPr>
              <a:t>HTML</a:t>
            </a:r>
            <a:endParaRPr b="0" i="0" sz="1800" u="none" cap="none" strike="noStrike">
              <a:latin typeface="Arial"/>
              <a:ea typeface="Arial"/>
              <a:cs typeface="Arial"/>
              <a:sym typeface="Arial"/>
            </a:endParaRPr>
          </a:p>
        </p:txBody>
      </p:sp>
      <p:sp>
        <p:nvSpPr>
          <p:cNvPr id="199" name="Google Shape;199;p7"/>
          <p:cNvSpPr/>
          <p:nvPr/>
        </p:nvSpPr>
        <p:spPr>
          <a:xfrm>
            <a:off x="3174125" y="3337200"/>
            <a:ext cx="649800" cy="3282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800" u="none" cap="none" strike="noStrike">
                <a:solidFill>
                  <a:srgbClr val="FFFFFF"/>
                </a:solidFill>
                <a:latin typeface="Montserrat"/>
                <a:ea typeface="Montserrat"/>
                <a:cs typeface="Montserrat"/>
                <a:sym typeface="Montserrat"/>
              </a:rPr>
              <a:t>CSS</a:t>
            </a:r>
            <a:endParaRPr b="0" i="0" sz="1800" u="none" cap="none" strike="noStrike">
              <a:latin typeface="Arial"/>
              <a:ea typeface="Arial"/>
              <a:cs typeface="Arial"/>
              <a:sym typeface="Arial"/>
            </a:endParaRPr>
          </a:p>
        </p:txBody>
      </p:sp>
      <p:pic>
        <p:nvPicPr>
          <p:cNvPr id="200" name="Google Shape;200;p7"/>
          <p:cNvPicPr preferRelativeResize="0"/>
          <p:nvPr/>
        </p:nvPicPr>
        <p:blipFill rotWithShape="1">
          <a:blip r:embed="rId3">
            <a:alphaModFix/>
          </a:blip>
          <a:srcRect b="0" l="0" r="0" t="0"/>
          <a:stretch/>
        </p:blipFill>
        <p:spPr>
          <a:xfrm>
            <a:off x="4006800" y="3363840"/>
            <a:ext cx="2485800" cy="74268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201" name="Google Shape;201;p7"/>
          <p:cNvSpPr/>
          <p:nvPr/>
        </p:nvSpPr>
        <p:spPr>
          <a:xfrm>
            <a:off x="3823920" y="4186440"/>
            <a:ext cx="4128480" cy="407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¿Por qué no aplica la regla al segundo strong?</a:t>
            </a:r>
            <a:endParaRPr b="0" i="0" sz="1200" u="none" cap="none" strike="noStrike">
              <a:latin typeface="Arial"/>
              <a:ea typeface="Arial"/>
              <a:cs typeface="Arial"/>
              <a:sym typeface="Arial"/>
            </a:endParaRPr>
          </a:p>
        </p:txBody>
      </p:sp>
      <p:sp>
        <p:nvSpPr>
          <p:cNvPr id="202" name="Google Shape;202;p7"/>
          <p:cNvSpPr/>
          <p:nvPr/>
        </p:nvSpPr>
        <p:spPr>
          <a:xfrm>
            <a:off x="524520" y="4209120"/>
            <a:ext cx="5638320" cy="70668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otros selectores:</a:t>
            </a:r>
            <a:endParaRPr b="0" i="0" sz="1500" u="none" cap="none" strike="noStrike">
              <a:latin typeface="Arial"/>
              <a:ea typeface="Arial"/>
              <a:cs typeface="Arial"/>
              <a:sym typeface="Arial"/>
            </a:endParaRPr>
          </a:p>
          <a:p>
            <a:pPr indent="0" lvl="0" marL="355680" marR="0" rtl="0" algn="l">
              <a:lnSpc>
                <a:spcPct val="100000"/>
              </a:lnSpc>
              <a:spcBef>
                <a:spcPts val="601"/>
              </a:spcBef>
              <a:spcAft>
                <a:spcPts val="0"/>
              </a:spcAft>
              <a:buNone/>
            </a:pPr>
            <a:r>
              <a:rPr b="0" i="0" lang="es-AR" sz="15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https://www.w3schools.com/cssref/css_selectors.asp</a:t>
            </a:r>
            <a:endParaRPr b="0" i="0" sz="1500" u="none" cap="none" strike="noStrike">
              <a:latin typeface="Arial"/>
              <a:ea typeface="Arial"/>
              <a:cs typeface="Arial"/>
              <a:sym typeface="Arial"/>
            </a:endParaRPr>
          </a:p>
          <a:p>
            <a:pPr indent="-190440" lvl="0" marL="399960" marR="0" rtl="0" algn="l">
              <a:lnSpc>
                <a:spcPct val="100000"/>
              </a:lnSpc>
              <a:spcBef>
                <a:spcPts val="601"/>
              </a:spcBef>
              <a:spcAft>
                <a:spcPts val="0"/>
              </a:spcAft>
              <a:buNone/>
            </a:pPr>
            <a:r>
              <a:t/>
            </a:r>
            <a:endParaRPr b="0" i="0" sz="15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Modelo de caja</a:t>
            </a:r>
            <a:endParaRPr b="0" i="0" sz="2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500" u="none" cap="none" strike="noStrike">
              <a:latin typeface="Arial"/>
              <a:ea typeface="Arial"/>
              <a:cs typeface="Arial"/>
              <a:sym typeface="Arial"/>
            </a:endParaRPr>
          </a:p>
        </p:txBody>
      </p:sp>
      <p:pic>
        <p:nvPicPr>
          <p:cNvPr id="208" name="Google Shape;208;p8"/>
          <p:cNvPicPr preferRelativeResize="0"/>
          <p:nvPr/>
        </p:nvPicPr>
        <p:blipFill rotWithShape="1">
          <a:blip r:embed="rId3">
            <a:alphaModFix/>
          </a:blip>
          <a:srcRect b="0" l="0" r="0" t="0"/>
          <a:stretch/>
        </p:blipFill>
        <p:spPr>
          <a:xfrm>
            <a:off x="1967400" y="1440000"/>
            <a:ext cx="5088600" cy="252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