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Montserrat SemiBold"/>
      <p:regular r:id="rId59"/>
      <p:bold r:id="rId60"/>
      <p:italic r:id="rId61"/>
      <p:boldItalic r:id="rId62"/>
    </p:embeddedFont>
    <p:embeddedFont>
      <p:font typeface="Montserrat"/>
      <p:regular r:id="rId63"/>
      <p:bold r:id="rId64"/>
      <p:italic r:id="rId65"/>
      <p:boldItalic r:id="rId66"/>
    </p:embeddedFont>
    <p:embeddedFont>
      <p:font typeface="Lato"/>
      <p:regular r:id="rId67"/>
      <p:bold r:id="rId68"/>
      <p:italic r:id="rId69"/>
      <p:boldItalic r:id="rId70"/>
    </p:embeddedFont>
    <p:embeddedFont>
      <p:font typeface="Montserrat ExtraBold"/>
      <p:bold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73" roundtripDataSignature="AMtx7mi1VwYG9HKapPdiCw/OgLLuZ/3P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font" Target="fonts/MontserratExtraBold-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ExtraBold-bold.fntdata"/><Relationship Id="rId70" Type="http://schemas.openxmlformats.org/officeDocument/2006/relationships/font" Target="fonts/Lat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SemiBold-boldItalic.fntdata"/><Relationship Id="rId61" Type="http://schemas.openxmlformats.org/officeDocument/2006/relationships/font" Target="fonts/MontserratSemiBold-italic.fntdata"/><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68" Type="http://schemas.openxmlformats.org/officeDocument/2006/relationships/font" Target="fonts/Lato-bold.fntdata"/><Relationship Id="rId23" Type="http://schemas.openxmlformats.org/officeDocument/2006/relationships/slide" Target="slides/slide18.xml"/><Relationship Id="rId67" Type="http://schemas.openxmlformats.org/officeDocument/2006/relationships/font" Target="fonts/Lato-regular.fntdata"/><Relationship Id="rId60" Type="http://schemas.openxmlformats.org/officeDocument/2006/relationships/font" Target="fonts/MontserratSemiBold-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MontserratSemiBold-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fc0c07d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fc0c07d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5"/>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5"/>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55"/>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55"/>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55"/>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5"/>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72" name="Shape 72"/>
        <p:cNvGrpSpPr/>
        <p:nvPr/>
      </p:nvGrpSpPr>
      <p:grpSpPr>
        <a:xfrm>
          <a:off x="0" y="0"/>
          <a:ext cx="0" cy="0"/>
          <a:chOff x="0" y="0"/>
          <a:chExt cx="0" cy="0"/>
        </a:xfrm>
      </p:grpSpPr>
      <p:cxnSp>
        <p:nvCxnSpPr>
          <p:cNvPr id="73" name="Google Shape;73;p64"/>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6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64"/>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64"/>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7" name="Google Shape;77;p64"/>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6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9" name="Google Shape;79;p64"/>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 name="Shape 15"/>
        <p:cNvGrpSpPr/>
        <p:nvPr/>
      </p:nvGrpSpPr>
      <p:grpSpPr>
        <a:xfrm>
          <a:off x="0" y="0"/>
          <a:ext cx="0" cy="0"/>
          <a:chOff x="0" y="0"/>
          <a:chExt cx="0" cy="0"/>
        </a:xfrm>
      </p:grpSpPr>
      <p:sp>
        <p:nvSpPr>
          <p:cNvPr id="16" name="Google Shape;16;p56"/>
          <p:cNvSpPr txBox="1"/>
          <p:nvPr>
            <p:ph type="title"/>
          </p:nvPr>
        </p:nvSpPr>
        <p:spPr>
          <a:xfrm>
            <a:off x="2345400" y="1497250"/>
            <a:ext cx="4453200" cy="11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17" name="Google Shape;17;p56"/>
          <p:cNvSpPr txBox="1"/>
          <p:nvPr>
            <p:ph idx="1" type="subTitle"/>
          </p:nvPr>
        </p:nvSpPr>
        <p:spPr>
          <a:xfrm>
            <a:off x="2317500" y="2637550"/>
            <a:ext cx="4509000" cy="98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56"/>
          <p:cNvSpPr/>
          <p:nvPr/>
        </p:nvSpPr>
        <p:spPr>
          <a:xfrm flipH="1">
            <a:off x="8837100" y="0"/>
            <a:ext cx="306900" cy="178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56"/>
          <p:cNvSpPr/>
          <p:nvPr/>
        </p:nvSpPr>
        <p:spPr>
          <a:xfrm flipH="1" rot="-5400000">
            <a:off x="22200" y="4706400"/>
            <a:ext cx="414900" cy="459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56"/>
          <p:cNvSpPr/>
          <p:nvPr/>
        </p:nvSpPr>
        <p:spPr>
          <a:xfrm>
            <a:off x="8715600" y="876525"/>
            <a:ext cx="255600" cy="104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21" name="Shape 21"/>
        <p:cNvGrpSpPr/>
        <p:nvPr/>
      </p:nvGrpSpPr>
      <p:grpSpPr>
        <a:xfrm>
          <a:off x="0" y="0"/>
          <a:ext cx="0" cy="0"/>
          <a:chOff x="0" y="0"/>
          <a:chExt cx="0" cy="0"/>
        </a:xfrm>
      </p:grpSpPr>
      <p:sp>
        <p:nvSpPr>
          <p:cNvPr id="22" name="Google Shape;22;p57"/>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7"/>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57"/>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57"/>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6" name="Google Shape;26;p57"/>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7"/>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8" name="Google Shape;28;p57"/>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7"/>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0" name="Google Shape;30;p57"/>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57"/>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57"/>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57"/>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34" name="Shape 34"/>
        <p:cNvGrpSpPr/>
        <p:nvPr/>
      </p:nvGrpSpPr>
      <p:grpSpPr>
        <a:xfrm>
          <a:off x="0" y="0"/>
          <a:ext cx="0" cy="0"/>
          <a:chOff x="0" y="0"/>
          <a:chExt cx="0" cy="0"/>
        </a:xfrm>
      </p:grpSpPr>
      <p:sp>
        <p:nvSpPr>
          <p:cNvPr id="35" name="Google Shape;35;p58"/>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6" name="Google Shape;36;p58"/>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7" name="Google Shape;37;p58"/>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58"/>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58"/>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8"/>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1" name="Shape 41"/>
        <p:cNvGrpSpPr/>
        <p:nvPr/>
      </p:nvGrpSpPr>
      <p:grpSpPr>
        <a:xfrm>
          <a:off x="0" y="0"/>
          <a:ext cx="0" cy="0"/>
          <a:chOff x="0" y="0"/>
          <a:chExt cx="0" cy="0"/>
        </a:xfrm>
      </p:grpSpPr>
      <p:sp>
        <p:nvSpPr>
          <p:cNvPr id="42" name="Google Shape;42;p59"/>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43" name="Google Shape;43;p59"/>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44" name="Google Shape;44;p59"/>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59"/>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59"/>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9"/>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0"/>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50" name="Google Shape;50;p60"/>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60"/>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60"/>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3" name="Google Shape;53;p60"/>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54" name="Shape 54"/>
        <p:cNvGrpSpPr/>
        <p:nvPr/>
      </p:nvGrpSpPr>
      <p:grpSpPr>
        <a:xfrm>
          <a:off x="0" y="0"/>
          <a:ext cx="0" cy="0"/>
          <a:chOff x="0" y="0"/>
          <a:chExt cx="0" cy="0"/>
        </a:xfrm>
      </p:grpSpPr>
      <p:sp>
        <p:nvSpPr>
          <p:cNvPr id="55" name="Google Shape;55;p61"/>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61"/>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61"/>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61"/>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9" name="Shape 59"/>
        <p:cNvGrpSpPr/>
        <p:nvPr/>
      </p:nvGrpSpPr>
      <p:grpSpPr>
        <a:xfrm>
          <a:off x="0" y="0"/>
          <a:ext cx="0" cy="0"/>
          <a:chOff x="0" y="0"/>
          <a:chExt cx="0" cy="0"/>
        </a:xfrm>
      </p:grpSpPr>
      <p:sp>
        <p:nvSpPr>
          <p:cNvPr id="60" name="Google Shape;60;p62"/>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1" name="Google Shape;61;p62"/>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2" name="Google Shape;62;p62"/>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3" name="Google Shape;63;p62"/>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64" name="Shape 64"/>
        <p:cNvGrpSpPr/>
        <p:nvPr/>
      </p:nvGrpSpPr>
      <p:grpSpPr>
        <a:xfrm>
          <a:off x="0" y="0"/>
          <a:ext cx="0" cy="0"/>
          <a:chOff x="0" y="0"/>
          <a:chExt cx="0" cy="0"/>
        </a:xfrm>
      </p:grpSpPr>
      <p:cxnSp>
        <p:nvCxnSpPr>
          <p:cNvPr id="65" name="Google Shape;65;p63"/>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6" name="Google Shape;66;p6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7" name="Google Shape;67;p63"/>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6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9" name="Google Shape;69;p6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0" name="Google Shape;70;p6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1" name="Google Shape;71;p63"/>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54"/>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w3schools.com/css/css_pseudo_classes.asp" TargetMode="External"/><Relationship Id="rId4" Type="http://schemas.openxmlformats.org/officeDocument/2006/relationships/hyperlink" Target="https://www.w3schools.com/css/css_pseudo_classes.asp" TargetMode="External"/><Relationship Id="rId5" Type="http://schemas.openxmlformats.org/officeDocument/2006/relationships/image" Target="../media/image14.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www.w3schools.com/cssref/sel_firstletter.asp" TargetMode="External"/><Relationship Id="rId5" Type="http://schemas.openxmlformats.org/officeDocument/2006/relationships/hyperlink" Target="https://www.w3schools.com/cssref/tryit.asp?filename=trycss_sel_firstline" TargetMode="External"/><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w3schools.com/cssref/tryit.asp?filename=trycss3_selection" TargetMode="External"/><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hyperlink" Target="https://www.w3schools.com/cssref/tryit.asp?filename=trycss_sel_after" TargetMode="External"/><Relationship Id="rId8" Type="http://schemas.openxmlformats.org/officeDocument/2006/relationships/hyperlink" Target="https://www.w3schools.com/cssref/tryit.asp?filename=trycss_sel_befo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hyperlink" Target="https://www.w3schools.com/css/tryit.asp?filename=trycss3_transform_translate" TargetMode="External"/><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hyperlink" Target="https://www.w3schools.com/css/tryit.asp?filename=trycss3_transform_scal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hyperlink" Target="https://www.w3schools.com/css/tryit.asp?filename=trycss3_transform_rotat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hyperlink" Target="https://www.w3schools.com/css/tryit.asp?filename=trycss3_transform_skewx" TargetMode="External"/><Relationship Id="rId5" Type="http://schemas.openxmlformats.org/officeDocument/2006/relationships/image" Target="../media/image25.png"/><Relationship Id="rId6" Type="http://schemas.openxmlformats.org/officeDocument/2006/relationships/hyperlink" Target="https://www.w3schools.com/css/css3_2dtransforms.asp" TargetMode="External"/><Relationship Id="rId7"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hyperlink" Target="https://www.w3schools.com/css/css3_3dtransforms.as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hyperlink" Target="https://cubic-bezier.com/#.17,.67,.83,.67" TargetMode="External"/><Relationship Id="rId6"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lenguajecss.com/css/animaciones/transiciones/" TargetMode="External"/><Relationship Id="rId4" Type="http://schemas.openxmlformats.org/officeDocument/2006/relationships/hyperlink" Target="https://www.w3schools.com/css/css3_transitions.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w3schools.com/css/tryit.asp?filename=trycss_grouping" TargetMode="External"/><Relationship Id="rId4" Type="http://schemas.openxmlformats.org/officeDocument/2006/relationships/hyperlink" Target="https://www.w3schools.com/css/tryit.asp?filename=trycss_sel_element_elemen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w3schools.com/css/css3_animations.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animate.style/" TargetMode="External"/><Relationship Id="rId4" Type="http://schemas.openxmlformats.org/officeDocument/2006/relationships/hyperlink" Target="https://blog.interactius.com/utilizando-animate-css-para-dar-dinamismo-a-nuestro-contenido-64d280d4d119" TargetMode="External"/><Relationship Id="rId5" Type="http://schemas.openxmlformats.org/officeDocument/2006/relationships/hyperlink" Target="http://www.elpadawan.com/css/animatecss" TargetMode="External"/><Relationship Id="rId6"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hyperlink" Target="https://www.w3schools.com/css/css_rwd_intro.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5.gif"/><Relationship Id="rId4" Type="http://schemas.openxmlformats.org/officeDocument/2006/relationships/hyperlink" Target="https://blog.froont.com/9-basic-principles-of-responsive-web-desig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8.gif"/><Relationship Id="rId4" Type="http://schemas.openxmlformats.org/officeDocument/2006/relationships/image" Target="../media/image53.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9.gif"/><Relationship Id="rId4" Type="http://schemas.openxmlformats.org/officeDocument/2006/relationships/image" Target="../media/image46.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37.png"/><Relationship Id="rId7" Type="http://schemas.openxmlformats.org/officeDocument/2006/relationships/image" Target="../media/image40.png"/><Relationship Id="rId8"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hyperlink" Target="https://getflywheel.com/layout/css-breakpoints-responsive-design-how-to/" TargetMode="External"/><Relationship Id="rId5" Type="http://schemas.openxmlformats.org/officeDocument/2006/relationships/image" Target="../media/image57.png"/><Relationship Id="rId6" Type="http://schemas.openxmlformats.org/officeDocument/2006/relationships/image" Target="../media/image49.png"/><Relationship Id="rId7" Type="http://schemas.openxmlformats.org/officeDocument/2006/relationships/image" Target="../media/image11.png"/><Relationship Id="rId8" Type="http://schemas.openxmlformats.org/officeDocument/2006/relationships/hyperlink" Target="https://www.w3schools.com/howto/howto_css_media_query_breakpoint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w3schools.com/css/tryit.asp?filename=trycss_sel_element_gt" TargetMode="External"/><Relationship Id="rId4" Type="http://schemas.openxmlformats.org/officeDocument/2006/relationships/hyperlink" Target="https://www.w3schools.com/css/tryit.asp?filename=trycss_sel_element_pluss" TargetMode="External"/><Relationship Id="rId10" Type="http://schemas.openxmlformats.org/officeDocument/2006/relationships/hyperlink" Target="https://www.w3schools.com/css/tryit.asp?filename=trycss_sel_element_element" TargetMode="External"/><Relationship Id="rId9" Type="http://schemas.openxmlformats.org/officeDocument/2006/relationships/hyperlink" Target="https://www.w3schools.com/css/tryit.asp?filename=trycss_sel_element_element" TargetMode="External"/><Relationship Id="rId5" Type="http://schemas.openxmlformats.org/officeDocument/2006/relationships/hyperlink" Target="https://www.w3schools.com/css/tryit.asp?filename=trycss_sel_element_pluss" TargetMode="External"/><Relationship Id="rId6" Type="http://schemas.openxmlformats.org/officeDocument/2006/relationships/hyperlink" Target="https://www.w3schools.com/css/tryit.asp?filename=trycss_sel_element_element" TargetMode="External"/><Relationship Id="rId7" Type="http://schemas.openxmlformats.org/officeDocument/2006/relationships/hyperlink" Target="https://www.w3schools.com/css/tryit.asp?filename=trycss_sel_element_pluss" TargetMode="External"/><Relationship Id="rId8" Type="http://schemas.openxmlformats.org/officeDocument/2006/relationships/hyperlink" Target="https://www.w3schools.com/css/tryit.asp?filename=trycss_sel_element_tild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2.gif"/><Relationship Id="rId4" Type="http://schemas.openxmlformats.org/officeDocument/2006/relationships/image" Target="../media/image48.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1.gif"/><Relationship Id="rId4" Type="http://schemas.openxmlformats.org/officeDocument/2006/relationships/image" Target="../media/image50.gif"/><Relationship Id="rId5" Type="http://schemas.openxmlformats.org/officeDocument/2006/relationships/hyperlink" Target="https://desarrolloweb.com/articulos/que-es-svg.html" TargetMode="External"/><Relationship Id="rId6" Type="http://schemas.openxmlformats.org/officeDocument/2006/relationships/hyperlink" Target="https://canius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www.w3schools.com/html/html_responsive.asp" TargetMode="External"/><Relationship Id="rId4" Type="http://schemas.openxmlformats.org/officeDocument/2006/relationships/hyperlink" Target="https://www.w3schools.com/html/tryit.asp?filename=tryhtml_responsive_page" TargetMode="External"/><Relationship Id="rId5" Type="http://schemas.openxmlformats.org/officeDocument/2006/relationships/hyperlink" Target="https://www.w3schools.com/html/html_responsive.as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www.w3schools.com/css/css_rwd_images.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www.w3schools.com/cssref/pr_class_display.asp" TargetMode="Externa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3.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lenguajecss.com/css/maquetacion-y-colocacion/tipos-de-element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www.w3schools.com/css/css_rwd_mediaqueries.asp" TargetMode="External"/><Relationship Id="rId4" Type="http://schemas.openxmlformats.org/officeDocument/2006/relationships/hyperlink" Target="https://www.w3schools.com/cssref/css3_pr_mediaquery.asp" TargetMode="External"/><Relationship Id="rId5" Type="http://schemas.openxmlformats.org/officeDocument/2006/relationships/hyperlink" Target="https://lenguajecss.com/css/responsive-web-design/media-queries/" TargetMode="External"/><Relationship Id="rId6"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3schools.com/css/tryit.asp?filename=trycss_syntax_universal" TargetMode="External"/><Relationship Id="rId4" Type="http://schemas.openxmlformats.org/officeDocument/2006/relationships/hyperlink" Target="https://www.w3.org/wiki/CSS_/_Selectores_CSS" TargetMode="External"/><Relationship Id="rId5" Type="http://schemas.openxmlformats.org/officeDocument/2006/relationships/hyperlink" Target="https://lenguajecss.com/css/selectores/selectores-avanzados/" TargetMode="External"/><Relationship Id="rId6" Type="http://schemas.openxmlformats.org/officeDocument/2006/relationships/hyperlink" Target="https://www.w3schools.com/cssref/css_selectors.asp"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9.png"/><Relationship Id="rId4" Type="http://schemas.openxmlformats.org/officeDocument/2006/relationships/image" Target="../media/image60.png"/><Relationship Id="rId9" Type="http://schemas.openxmlformats.org/officeDocument/2006/relationships/image" Target="../media/image67.png"/><Relationship Id="rId5" Type="http://schemas.openxmlformats.org/officeDocument/2006/relationships/image" Target="../media/image62.png"/><Relationship Id="rId6" Type="http://schemas.openxmlformats.org/officeDocument/2006/relationships/image" Target="../media/image66.png"/><Relationship Id="rId7" Type="http://schemas.openxmlformats.org/officeDocument/2006/relationships/image" Target="../media/image64.png"/><Relationship Id="rId8"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hyperlink" Target="https://media-queries-2breakpoint.netlify.app/" TargetMode="External"/><Relationship Id="rId6" Type="http://schemas.openxmlformats.org/officeDocument/2006/relationships/hyperlink" Target="https://media-queries-3breakpoint.netlify.ap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w3schools.com/cssref/tryit.asp?filename=trycss_sel_firstchild"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3.png"/><Relationship Id="rId5" Type="http://schemas.openxmlformats.org/officeDocument/2006/relationships/hyperlink" Target="https://www.w3schools.com/cssref/tryit.asp?filename=trycss3_nth-child" TargetMode="External"/><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CSS</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85" name="Google Shape;85;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4</a:t>
            </a:r>
            <a:endParaRPr b="1" i="1" sz="1400" u="none" cap="none" strike="noStrike">
              <a:solidFill>
                <a:srgbClr val="000000"/>
              </a:solidFill>
              <a:latin typeface="Arial"/>
              <a:ea typeface="Arial"/>
              <a:cs typeface="Arial"/>
              <a:sym typeface="Arial"/>
            </a:endParaRPr>
          </a:p>
        </p:txBody>
      </p:sp>
      <p:pic>
        <p:nvPicPr>
          <p:cNvPr id="86" name="Google Shape;86;p2"/>
          <p:cNvPicPr preferRelativeResize="0"/>
          <p:nvPr/>
        </p:nvPicPr>
        <p:blipFill rotWithShape="1">
          <a:blip r:embed="rId3">
            <a:alphaModFix/>
          </a:blip>
          <a:srcRect b="0" l="0" r="0" t="0"/>
          <a:stretch/>
        </p:blipFill>
        <p:spPr>
          <a:xfrm>
            <a:off x="3966725" y="2412850"/>
            <a:ext cx="1247625" cy="1728550"/>
          </a:xfrm>
          <a:prstGeom prst="rect">
            <a:avLst/>
          </a:prstGeom>
          <a:noFill/>
          <a:ln>
            <a:noFill/>
          </a:ln>
          <a:effectLst>
            <a:outerShdw blurRad="292100" rotWithShape="0" algn="tl" dir="2700000" dist="139700">
              <a:srgbClr val="333333">
                <a:alpha val="63529"/>
              </a:srgbClr>
            </a:outerShdw>
          </a:effectLst>
        </p:spPr>
      </p:pic>
      <p:sp>
        <p:nvSpPr>
          <p:cNvPr id="87" name="Google Shape;87;p2"/>
          <p:cNvSpPr txBox="1"/>
          <p:nvPr/>
        </p:nvSpPr>
        <p:spPr>
          <a:xfrm>
            <a:off x="718200" y="4179125"/>
            <a:ext cx="761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Temas: Selectores avanzados, PseudoClases - PseudoElementos - </a:t>
            </a:r>
            <a:r>
              <a:rPr lang="es-AR">
                <a:latin typeface="Montserrat"/>
                <a:ea typeface="Montserrat"/>
                <a:cs typeface="Montserrat"/>
                <a:sym typeface="Montserrat"/>
              </a:rPr>
              <a:t>Transformaciones , </a:t>
            </a:r>
            <a:r>
              <a:rPr lang="es-AR">
                <a:latin typeface="Montserrat"/>
                <a:ea typeface="Montserrat"/>
                <a:cs typeface="Montserrat"/>
                <a:sym typeface="Montserrat"/>
              </a:rPr>
              <a:t>Animaciones  , Escalado, Rotaciones,  Traslado, Transiciones , Fotogramas (Keyframe), Diseno web responsivo- Puntos de control o Breakpoints, Texto e imagenes responsivas, Display, Ocultar Elementos - Media-queries</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Pseudoclases para hipervínculos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12" name="Google Shape;212;p10"/>
          <p:cNvSpPr txBox="1"/>
          <p:nvPr/>
        </p:nvSpPr>
        <p:spPr>
          <a:xfrm>
            <a:off x="370649" y="1033465"/>
            <a:ext cx="8152000" cy="37588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aplican a las etiquetas </a:t>
            </a:r>
            <a:r>
              <a:rPr b="1" i="0" lang="es-AR" sz="1400" u="none" cap="none" strike="noStrike">
                <a:solidFill>
                  <a:schemeClr val="dk1"/>
                </a:solidFill>
                <a:latin typeface="Montserrat"/>
                <a:ea typeface="Montserrat"/>
                <a:cs typeface="Montserrat"/>
                <a:sym typeface="Montserrat"/>
              </a:rPr>
              <a:t>&lt;a&gt;</a:t>
            </a:r>
            <a:r>
              <a:rPr b="0" i="0" lang="es-AR" sz="1400" u="none" cap="none" strike="noStrike">
                <a:solidFill>
                  <a:schemeClr val="dk1"/>
                </a:solidFill>
                <a:latin typeface="Montserrat"/>
                <a:ea typeface="Montserrat"/>
                <a:cs typeface="Montserrat"/>
                <a:sym typeface="Montserrat"/>
              </a:rPr>
              <a:t>, que pueden tener cuatro estados: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:link </a:t>
            </a:r>
            <a:r>
              <a:rPr b="0" i="0" lang="es-AR" sz="1400" u="none" cap="none" strike="noStrike">
                <a:solidFill>
                  <a:schemeClr val="dk1"/>
                </a:solidFill>
                <a:latin typeface="Montserrat"/>
                <a:ea typeface="Montserrat"/>
                <a:cs typeface="Montserrat"/>
                <a:sym typeface="Montserrat"/>
              </a:rPr>
              <a:t>se refiere a un enlace que todavía no ha sido visitado.</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:hover </a:t>
            </a:r>
            <a:r>
              <a:rPr b="0" i="0" lang="es-AR" sz="1400" u="none" cap="none" strike="noStrike">
                <a:solidFill>
                  <a:schemeClr val="dk1"/>
                </a:solidFill>
                <a:latin typeface="Montserrat"/>
                <a:ea typeface="Montserrat"/>
                <a:cs typeface="Montserrat"/>
                <a:sym typeface="Montserrat"/>
              </a:rPr>
              <a:t>se refiere a un elemento sobre el que se coloca el puntero del mouse. </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:visited </a:t>
            </a:r>
            <a:r>
              <a:rPr b="0" i="0" lang="es-AR" sz="1400" u="none" cap="none" strike="noStrike">
                <a:solidFill>
                  <a:schemeClr val="dk1"/>
                </a:solidFill>
                <a:latin typeface="Montserrat"/>
                <a:ea typeface="Montserrat"/>
                <a:cs typeface="Montserrat"/>
                <a:sym typeface="Montserrat"/>
              </a:rPr>
              <a:t>se refiere a un enlace que ya ha sido visitado.</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:active </a:t>
            </a:r>
            <a:r>
              <a:rPr b="0" i="0" lang="es-AR" sz="1400" u="none" cap="none" strike="noStrike">
                <a:solidFill>
                  <a:schemeClr val="dk1"/>
                </a:solidFill>
                <a:latin typeface="Montserrat"/>
                <a:ea typeface="Montserrat"/>
                <a:cs typeface="Montserrat"/>
                <a:sym typeface="Montserrat"/>
              </a:rPr>
              <a:t>se refiere a cualquier elemento que ha sido activado por el usuario.</a:t>
            </a:r>
            <a:endParaRPr b="0" i="0" sz="1400" u="none" cap="none" strike="noStrike">
              <a:solidFill>
                <a:srgbClr val="000000"/>
              </a:solidFill>
              <a:latin typeface="Arial"/>
              <a:ea typeface="Arial"/>
              <a:cs typeface="Arial"/>
              <a:sym typeface="Arial"/>
            </a:endParaRPr>
          </a:p>
          <a:p>
            <a:pPr indent="-196850" lvl="0" marL="400047" marR="0" rtl="0" algn="l">
              <a:lnSpc>
                <a:spcPct val="100000"/>
              </a:lnSpc>
              <a:spcBef>
                <a:spcPts val="600"/>
              </a:spcBef>
              <a:spcAft>
                <a:spcPts val="6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sp>
        <p:nvSpPr>
          <p:cNvPr id="213" name="Google Shape;213;p10"/>
          <p:cNvSpPr/>
          <p:nvPr/>
        </p:nvSpPr>
        <p:spPr>
          <a:xfrm>
            <a:off x="3724276" y="4428043"/>
            <a:ext cx="4798373"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Para seguir investigando:</a:t>
            </a:r>
            <a:endParaRPr b="1" i="0"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endParaRPr>
          </a:p>
          <a:p>
            <a:pPr indent="0" lvl="0" marL="0" marR="0" rtl="0" algn="l">
              <a:lnSpc>
                <a:spcPct val="100000"/>
              </a:lnSpc>
              <a:spcBef>
                <a:spcPts val="60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https://www.w3schools.com/css/css_pseudo_classes.asp</a:t>
            </a:r>
            <a:endParaRPr b="0" i="0" sz="1200" u="none" cap="none" strike="noStrike">
              <a:solidFill>
                <a:schemeClr val="dk1"/>
              </a:solidFill>
              <a:latin typeface="Montserrat"/>
              <a:ea typeface="Montserrat"/>
              <a:cs typeface="Montserrat"/>
              <a:sym typeface="Montserrat"/>
            </a:endParaRPr>
          </a:p>
        </p:txBody>
      </p:sp>
      <p:sp>
        <p:nvSpPr>
          <p:cNvPr id="214" name="Google Shape;214;p10"/>
          <p:cNvSpPr/>
          <p:nvPr/>
        </p:nvSpPr>
        <p:spPr>
          <a:xfrm>
            <a:off x="1125415" y="2608337"/>
            <a:ext cx="7049239"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href</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"https://google.com"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target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"_blank"</a:t>
            </a:r>
            <a:r>
              <a:rPr b="0" i="0" lang="es-AR" sz="1400" u="none" cap="none" strike="noStrike">
                <a:solidFill>
                  <a:srgbClr val="D5CED9"/>
                </a:solidFill>
                <a:latin typeface="Consolas"/>
                <a:ea typeface="Consolas"/>
                <a:cs typeface="Consolas"/>
                <a:sym typeface="Consolas"/>
              </a:rPr>
              <a:t>&gt;Ir a Google&lt;/</a:t>
            </a: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5" name="Google Shape;215;p10"/>
          <p:cNvSpPr txBox="1"/>
          <p:nvPr/>
        </p:nvSpPr>
        <p:spPr>
          <a:xfrm>
            <a:off x="7382235" y="261319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6" name="Google Shape;216;p10"/>
          <p:cNvSpPr/>
          <p:nvPr/>
        </p:nvSpPr>
        <p:spPr>
          <a:xfrm>
            <a:off x="659423" y="3167976"/>
            <a:ext cx="5073162"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FFE66D"/>
                </a:solidFill>
                <a:latin typeface="Consolas"/>
                <a:ea typeface="Consolas"/>
                <a:cs typeface="Consolas"/>
                <a:sym typeface="Consolas"/>
              </a:rPr>
              <a:t>:link</a:t>
            </a: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FFE66D"/>
                </a:solidFill>
                <a:latin typeface="Consolas"/>
                <a:ea typeface="Consolas"/>
                <a:cs typeface="Consolas"/>
                <a:sym typeface="Consolas"/>
              </a:rPr>
              <a:t>:hover</a:t>
            </a: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yellow</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FFE66D"/>
                </a:solidFill>
                <a:latin typeface="Consolas"/>
                <a:ea typeface="Consolas"/>
                <a:cs typeface="Consolas"/>
                <a:sym typeface="Consolas"/>
              </a:rPr>
              <a:t>:visited</a:t>
            </a: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FFE66D"/>
                </a:solidFill>
                <a:latin typeface="Consolas"/>
                <a:ea typeface="Consolas"/>
                <a:cs typeface="Consolas"/>
                <a:sym typeface="Consolas"/>
              </a:rPr>
              <a:t>:active</a:t>
            </a: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green</a:t>
            </a: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white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7" name="Google Shape;217;p10"/>
          <p:cNvSpPr txBox="1"/>
          <p:nvPr/>
        </p:nvSpPr>
        <p:spPr>
          <a:xfrm>
            <a:off x="4940166" y="316797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18" name="Google Shape;218;p10"/>
          <p:cNvSpPr/>
          <p:nvPr/>
        </p:nvSpPr>
        <p:spPr>
          <a:xfrm>
            <a:off x="6043780" y="3300211"/>
            <a:ext cx="1259414" cy="4734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sng" cap="none" strike="noStrike">
                <a:solidFill>
                  <a:srgbClr val="FF0000"/>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19" name="Google Shape;219;p10"/>
          <p:cNvSpPr/>
          <p:nvPr/>
        </p:nvSpPr>
        <p:spPr>
          <a:xfrm>
            <a:off x="6043780" y="3864127"/>
            <a:ext cx="1259414" cy="4734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chemeClr val="dk1"/>
                </a:solidFill>
                <a:highlight>
                  <a:srgbClr val="FF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20" name="Google Shape;220;p10"/>
          <p:cNvSpPr/>
          <p:nvPr/>
        </p:nvSpPr>
        <p:spPr>
          <a:xfrm>
            <a:off x="7516014" y="3300211"/>
            <a:ext cx="1259414" cy="4734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rgbClr val="0000CC"/>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7516014" y="3864127"/>
            <a:ext cx="1259414" cy="4734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chemeClr val="lt1"/>
                </a:solidFill>
                <a:highlight>
                  <a:srgbClr val="00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pic>
        <p:nvPicPr>
          <p:cNvPr descr="Click Icon Cursors PNG Transparent Background, Free Download ..." id="222" name="Google Shape;222;p10"/>
          <p:cNvPicPr preferRelativeResize="0"/>
          <p:nvPr/>
        </p:nvPicPr>
        <p:blipFill rotWithShape="1">
          <a:blip r:embed="rId5">
            <a:alphaModFix/>
          </a:blip>
          <a:srcRect b="0" l="0" r="0" t="0"/>
          <a:stretch/>
        </p:blipFill>
        <p:spPr>
          <a:xfrm>
            <a:off x="8230316" y="3959259"/>
            <a:ext cx="378173" cy="378173"/>
          </a:xfrm>
          <a:prstGeom prst="rect">
            <a:avLst/>
          </a:prstGeom>
          <a:noFill/>
          <a:ln>
            <a:noFill/>
          </a:ln>
        </p:spPr>
      </p:pic>
      <p:sp>
        <p:nvSpPr>
          <p:cNvPr id="223" name="Google Shape;223;p10"/>
          <p:cNvSpPr/>
          <p:nvPr/>
        </p:nvSpPr>
        <p:spPr>
          <a:xfrm>
            <a:off x="927482" y="4337432"/>
            <a:ext cx="2466286" cy="55977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pseudoclases-a (.html y.css)</a:t>
            </a:r>
            <a:endParaRPr b="0" i="1" sz="1200" u="none" cap="none" strike="noStrike">
              <a:solidFill>
                <a:srgbClr val="9D66F9"/>
              </a:solidFill>
              <a:latin typeface="Montserrat"/>
              <a:ea typeface="Montserrat"/>
              <a:cs typeface="Montserrat"/>
              <a:sym typeface="Montserrat"/>
            </a:endParaRPr>
          </a:p>
        </p:txBody>
      </p:sp>
      <p:grpSp>
        <p:nvGrpSpPr>
          <p:cNvPr id="224" name="Google Shape;224;p10"/>
          <p:cNvGrpSpPr/>
          <p:nvPr/>
        </p:nvGrpSpPr>
        <p:grpSpPr>
          <a:xfrm>
            <a:off x="484779" y="4337432"/>
            <a:ext cx="504469" cy="485185"/>
            <a:chOff x="5423483" y="4578094"/>
            <a:chExt cx="504469" cy="485185"/>
          </a:xfrm>
        </p:grpSpPr>
        <p:sp>
          <p:nvSpPr>
            <p:cNvPr id="225" name="Google Shape;225;p10"/>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226" name="Google Shape;226;p10"/>
            <p:cNvPicPr preferRelativeResize="0"/>
            <p:nvPr/>
          </p:nvPicPr>
          <p:blipFill rotWithShape="1">
            <a:blip r:embed="rId6">
              <a:alphaModFix/>
            </a:blip>
            <a:srcRect b="0" l="0" r="0" t="0"/>
            <a:stretch/>
          </p:blipFill>
          <p:spPr>
            <a:xfrm>
              <a:off x="5690457" y="4578094"/>
              <a:ext cx="237495" cy="237495"/>
            </a:xfrm>
            <a:prstGeom prst="rect">
              <a:avLst/>
            </a:prstGeom>
            <a:noFill/>
            <a:ln>
              <a:noFill/>
            </a:ln>
          </p:spPr>
        </p:pic>
        <p:sp>
          <p:nvSpPr>
            <p:cNvPr id="227" name="Google Shape;227;p10"/>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p:nvPr/>
        </p:nvSpPr>
        <p:spPr>
          <a:xfrm>
            <a:off x="622419" y="3692508"/>
            <a:ext cx="5303596"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::first-line</a:t>
            </a:r>
            <a:r>
              <a:rPr b="0" i="0" lang="es-AR" sz="1400" u="none" cap="none" strike="noStrike">
                <a:solidFill>
                  <a:srgbClr val="D5CED9"/>
                </a:solidFill>
                <a:latin typeface="Consolas"/>
                <a:ea typeface="Consolas"/>
                <a:cs typeface="Consolas"/>
                <a:sym typeface="Consolas"/>
              </a:rPr>
              <a:t>{background-color: </a:t>
            </a:r>
            <a:r>
              <a:rPr b="0" i="0" lang="es-AR" sz="1400" u="none" cap="none" strike="noStrike">
                <a:solidFill>
                  <a:srgbClr val="EE5D43"/>
                </a:solidFill>
                <a:latin typeface="Consolas"/>
                <a:ea typeface="Consolas"/>
                <a:cs typeface="Consolas"/>
                <a:sym typeface="Consolas"/>
              </a:rPr>
              <a:t>lightgreen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243961" y="55813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Pseudoelementos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34" name="Google Shape;234;p11"/>
          <p:cNvSpPr/>
          <p:nvPr/>
        </p:nvSpPr>
        <p:spPr>
          <a:xfrm>
            <a:off x="468227" y="1876887"/>
            <a:ext cx="8212015" cy="2932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Se utiliza para darle estilo a la primer letra de un texto. En este caso afectamos al párrafo:</a:t>
            </a:r>
            <a:endParaRPr b="0" i="0" sz="1200" u="none" cap="none" strike="noStrike">
              <a:solidFill>
                <a:schemeClr val="dk1"/>
              </a:solidFill>
              <a:latin typeface="Montserrat"/>
              <a:ea typeface="Montserrat"/>
              <a:cs typeface="Montserrat"/>
              <a:sym typeface="Montserrat"/>
            </a:endParaRPr>
          </a:p>
        </p:txBody>
      </p:sp>
      <p:sp>
        <p:nvSpPr>
          <p:cNvPr id="235" name="Google Shape;235;p11"/>
          <p:cNvSpPr txBox="1"/>
          <p:nvPr/>
        </p:nvSpPr>
        <p:spPr>
          <a:xfrm>
            <a:off x="150849" y="1598372"/>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::first-letter:</a:t>
            </a:r>
            <a:endParaRPr b="1" i="0" sz="1400" u="none" cap="none" strike="noStrike">
              <a:solidFill>
                <a:srgbClr val="9D66F9"/>
              </a:solidFill>
              <a:latin typeface="Montserrat"/>
              <a:ea typeface="Montserrat"/>
              <a:cs typeface="Montserrat"/>
              <a:sym typeface="Montserrat"/>
            </a:endParaRPr>
          </a:p>
        </p:txBody>
      </p:sp>
      <p:sp>
        <p:nvSpPr>
          <p:cNvPr id="236" name="Google Shape;236;p11"/>
          <p:cNvSpPr txBox="1"/>
          <p:nvPr/>
        </p:nvSpPr>
        <p:spPr>
          <a:xfrm>
            <a:off x="150849" y="1033465"/>
            <a:ext cx="8152000" cy="37588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Se utilizan para darle estilos a partes específicas de un elemento. Están precedida por cuatro puntos (: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622419" y="2234083"/>
            <a:ext cx="589780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&gt;Párrafo con la primera letra de otro color&lt;/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a:off x="622419" y="2655569"/>
            <a:ext cx="3977429"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::first-letter</a:t>
            </a:r>
            <a:r>
              <a:rPr b="0" i="0" lang="es-AR" sz="1400" u="none" cap="none" strike="noStrike">
                <a:solidFill>
                  <a:srgbClr val="D5CED9"/>
                </a:solidFill>
                <a:latin typeface="Consolas"/>
                <a:ea typeface="Consolas"/>
                <a:cs typeface="Consolas"/>
                <a:sym typeface="Consolas"/>
              </a:rPr>
              <a:t>{color:</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9" name="Google Shape;239;p11"/>
          <p:cNvSpPr txBox="1"/>
          <p:nvPr/>
        </p:nvSpPr>
        <p:spPr>
          <a:xfrm>
            <a:off x="5727803" y="223408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0" name="Google Shape;240;p11"/>
          <p:cNvSpPr txBox="1"/>
          <p:nvPr/>
        </p:nvSpPr>
        <p:spPr>
          <a:xfrm>
            <a:off x="3807429" y="2659442"/>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41" name="Google Shape;241;p11"/>
          <p:cNvPicPr preferRelativeResize="0"/>
          <p:nvPr/>
        </p:nvPicPr>
        <p:blipFill rotWithShape="1">
          <a:blip r:embed="rId3">
            <a:alphaModFix/>
          </a:blip>
          <a:srcRect b="0" l="0" r="0" t="0"/>
          <a:stretch/>
        </p:blipFill>
        <p:spPr>
          <a:xfrm>
            <a:off x="7112051" y="2255125"/>
            <a:ext cx="1359504" cy="415218"/>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42" name="Google Shape;242;p11"/>
          <p:cNvSpPr/>
          <p:nvPr/>
        </p:nvSpPr>
        <p:spPr>
          <a:xfrm>
            <a:off x="4639405" y="2639217"/>
            <a:ext cx="4272323" cy="2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https://www.w3schools.com/cssref/sel_firstletter.asp</a:t>
            </a:r>
            <a:endParaRPr b="0" i="0" sz="1200" u="none" cap="none" strike="noStrike">
              <a:solidFill>
                <a:schemeClr val="dk1"/>
              </a:solidFill>
              <a:latin typeface="Montserrat"/>
              <a:ea typeface="Montserrat"/>
              <a:cs typeface="Montserrat"/>
              <a:sym typeface="Montserrat"/>
            </a:endParaRPr>
          </a:p>
        </p:txBody>
      </p:sp>
      <p:sp>
        <p:nvSpPr>
          <p:cNvPr id="243" name="Google Shape;243;p11"/>
          <p:cNvSpPr/>
          <p:nvPr/>
        </p:nvSpPr>
        <p:spPr>
          <a:xfrm>
            <a:off x="468227" y="3335312"/>
            <a:ext cx="8212015" cy="2932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Se utiliza para darle estilo a la primer línea de un párrafo:</a:t>
            </a:r>
            <a:endParaRPr b="0" i="0" sz="1200" u="none" cap="none" strike="noStrike">
              <a:solidFill>
                <a:schemeClr val="dk1"/>
              </a:solidFill>
              <a:latin typeface="Montserrat"/>
              <a:ea typeface="Montserrat"/>
              <a:cs typeface="Montserrat"/>
              <a:sym typeface="Montserrat"/>
            </a:endParaRPr>
          </a:p>
        </p:txBody>
      </p:sp>
      <p:sp>
        <p:nvSpPr>
          <p:cNvPr id="244" name="Google Shape;244;p11"/>
          <p:cNvSpPr txBox="1"/>
          <p:nvPr/>
        </p:nvSpPr>
        <p:spPr>
          <a:xfrm>
            <a:off x="150849" y="3056797"/>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::first-line:</a:t>
            </a:r>
            <a:endParaRPr b="1" i="0" sz="1400" u="none" cap="none" strike="noStrike">
              <a:solidFill>
                <a:srgbClr val="9D66F9"/>
              </a:solidFill>
              <a:latin typeface="Montserrat"/>
              <a:ea typeface="Montserrat"/>
              <a:cs typeface="Montserrat"/>
              <a:sym typeface="Montserrat"/>
            </a:endParaRPr>
          </a:p>
        </p:txBody>
      </p:sp>
      <p:sp>
        <p:nvSpPr>
          <p:cNvPr id="245" name="Google Shape;245;p11"/>
          <p:cNvSpPr txBox="1"/>
          <p:nvPr/>
        </p:nvSpPr>
        <p:spPr>
          <a:xfrm>
            <a:off x="5155191" y="3692508"/>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6" name="Google Shape;246;p11"/>
          <p:cNvSpPr/>
          <p:nvPr/>
        </p:nvSpPr>
        <p:spPr>
          <a:xfrm>
            <a:off x="2511655" y="4726733"/>
            <a:ext cx="5957513" cy="2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https://www.w3schools.com/cssref/tryit.asp?filename=trycss_sel_firstline</a:t>
            </a:r>
            <a:endParaRPr b="0" i="0" sz="1200" u="none" cap="none" strike="noStrike">
              <a:solidFill>
                <a:schemeClr val="dk1"/>
              </a:solidFill>
              <a:latin typeface="Montserrat"/>
              <a:ea typeface="Montserrat"/>
              <a:cs typeface="Montserrat"/>
              <a:sym typeface="Montserrat"/>
            </a:endParaRPr>
          </a:p>
        </p:txBody>
      </p:sp>
      <p:pic>
        <p:nvPicPr>
          <p:cNvPr id="247" name="Google Shape;247;p11"/>
          <p:cNvPicPr preferRelativeResize="0"/>
          <p:nvPr/>
        </p:nvPicPr>
        <p:blipFill rotWithShape="1">
          <a:blip r:embed="rId6">
            <a:alphaModFix/>
          </a:blip>
          <a:srcRect b="0" l="0" r="0" t="0"/>
          <a:stretch/>
        </p:blipFill>
        <p:spPr>
          <a:xfrm>
            <a:off x="622419" y="4127136"/>
            <a:ext cx="3537073" cy="59959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48" name="Google Shape;248;p11"/>
          <p:cNvSpPr/>
          <p:nvPr/>
        </p:nvSpPr>
        <p:spPr>
          <a:xfrm>
            <a:off x="4203638" y="4150893"/>
            <a:ext cx="4224777" cy="59604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Siempre afectará a la primer línea, independientemente del ancho del viewport</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2"/>
          <p:cNvSpPr/>
          <p:nvPr/>
        </p:nvSpPr>
        <p:spPr>
          <a:xfrm>
            <a:off x="710341" y="1236229"/>
            <a:ext cx="5325191"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::selection</a:t>
            </a:r>
            <a:r>
              <a:rPr b="0" i="0" lang="es-AR" sz="1400" u="none" cap="none" strike="noStrike">
                <a:solidFill>
                  <a:srgbClr val="D5CED9"/>
                </a:solidFill>
                <a:latin typeface="Consolas"/>
                <a:ea typeface="Consolas"/>
                <a:cs typeface="Consolas"/>
                <a:sym typeface="Consolas"/>
              </a:rPr>
              <a:t>{background-color: </a:t>
            </a:r>
            <a:r>
              <a:rPr b="0" i="0" lang="es-AR" sz="1400" u="none" cap="none" strike="noStrike">
                <a:solidFill>
                  <a:srgbClr val="EE5D43"/>
                </a:solidFill>
                <a:latin typeface="Consolas"/>
                <a:ea typeface="Consolas"/>
                <a:cs typeface="Consolas"/>
                <a:sym typeface="Consolas"/>
              </a:rPr>
              <a:t>lightsalmon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a:off x="468227" y="821810"/>
            <a:ext cx="8212015" cy="2932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Agrega estilos a una parte del documento que ha sido resaltada por el usuario:</a:t>
            </a:r>
            <a:endParaRPr b="0" i="0" sz="1200" u="none" cap="none" strike="noStrike">
              <a:solidFill>
                <a:schemeClr val="dk1"/>
              </a:solidFill>
              <a:latin typeface="Montserrat"/>
              <a:ea typeface="Montserrat"/>
              <a:cs typeface="Montserrat"/>
              <a:sym typeface="Montserrat"/>
            </a:endParaRPr>
          </a:p>
        </p:txBody>
      </p:sp>
      <p:sp>
        <p:nvSpPr>
          <p:cNvPr id="255" name="Google Shape;255;p12"/>
          <p:cNvSpPr txBox="1"/>
          <p:nvPr/>
        </p:nvSpPr>
        <p:spPr>
          <a:xfrm>
            <a:off x="150849" y="543295"/>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::selection:</a:t>
            </a:r>
            <a:endParaRPr b="0" i="0" sz="1400" u="none" cap="none" strike="noStrike">
              <a:solidFill>
                <a:srgbClr val="000000"/>
              </a:solidFill>
              <a:latin typeface="Arial"/>
              <a:ea typeface="Arial"/>
              <a:cs typeface="Arial"/>
              <a:sym typeface="Arial"/>
            </a:endParaRPr>
          </a:p>
        </p:txBody>
      </p:sp>
      <p:sp>
        <p:nvSpPr>
          <p:cNvPr id="256" name="Google Shape;256;p12"/>
          <p:cNvSpPr txBox="1"/>
          <p:nvPr/>
        </p:nvSpPr>
        <p:spPr>
          <a:xfrm>
            <a:off x="5243114" y="1242048"/>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57" name="Google Shape;257;p12"/>
          <p:cNvSpPr/>
          <p:nvPr/>
        </p:nvSpPr>
        <p:spPr>
          <a:xfrm>
            <a:off x="4226848" y="1640966"/>
            <a:ext cx="4539005" cy="2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https://www.w3schools.com/cssref/tryit.asp?filename=trycss3_selection</a:t>
            </a:r>
            <a:endParaRPr b="0" i="0" sz="1200" u="none" cap="none" strike="noStrike">
              <a:solidFill>
                <a:schemeClr val="dk1"/>
              </a:solidFill>
              <a:latin typeface="Montserrat"/>
              <a:ea typeface="Montserrat"/>
              <a:cs typeface="Montserrat"/>
              <a:sym typeface="Montserrat"/>
            </a:endParaRPr>
          </a:p>
        </p:txBody>
      </p:sp>
      <p:pic>
        <p:nvPicPr>
          <p:cNvPr id="258" name="Google Shape;258;p12"/>
          <p:cNvPicPr preferRelativeResize="0"/>
          <p:nvPr/>
        </p:nvPicPr>
        <p:blipFill rotWithShape="1">
          <a:blip r:embed="rId4">
            <a:alphaModFix/>
          </a:blip>
          <a:srcRect b="0" l="0" r="0" t="0"/>
          <a:stretch/>
        </p:blipFill>
        <p:spPr>
          <a:xfrm>
            <a:off x="745877" y="1665148"/>
            <a:ext cx="3290155" cy="769413"/>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59" name="Google Shape;259;p12"/>
          <p:cNvSpPr/>
          <p:nvPr/>
        </p:nvSpPr>
        <p:spPr>
          <a:xfrm>
            <a:off x="468227" y="2834218"/>
            <a:ext cx="8212015" cy="2932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::before </a:t>
            </a:r>
            <a:r>
              <a:rPr b="0" i="0" lang="es-AR" sz="1200" u="none" cap="none" strike="noStrike">
                <a:solidFill>
                  <a:schemeClr val="dk1"/>
                </a:solidFill>
                <a:latin typeface="Montserrat"/>
                <a:ea typeface="Montserrat"/>
                <a:cs typeface="Montserrat"/>
                <a:sym typeface="Montserrat"/>
              </a:rPr>
              <a:t>agrega contenido </a:t>
            </a:r>
            <a:r>
              <a:rPr b="1" i="1" lang="es-AR" sz="1200" u="none" cap="none" strike="noStrike">
                <a:solidFill>
                  <a:schemeClr val="dk1"/>
                </a:solidFill>
                <a:latin typeface="Montserrat"/>
                <a:ea typeface="Montserrat"/>
                <a:cs typeface="Montserrat"/>
                <a:sym typeface="Montserrat"/>
              </a:rPr>
              <a:t>antes</a:t>
            </a:r>
            <a:r>
              <a:rPr b="0" i="0" lang="es-AR" sz="1200" u="none" cap="none" strike="noStrike">
                <a:solidFill>
                  <a:schemeClr val="dk1"/>
                </a:solidFill>
                <a:latin typeface="Montserrat"/>
                <a:ea typeface="Montserrat"/>
                <a:cs typeface="Montserrat"/>
                <a:sym typeface="Montserrat"/>
              </a:rPr>
              <a:t> del contenido, mientras que </a:t>
            </a:r>
            <a:r>
              <a:rPr b="1" i="0" lang="es-AR" sz="1200" u="none" cap="none" strike="noStrike">
                <a:solidFill>
                  <a:schemeClr val="dk1"/>
                </a:solidFill>
                <a:latin typeface="Montserrat"/>
                <a:ea typeface="Montserrat"/>
                <a:cs typeface="Montserrat"/>
                <a:sym typeface="Montserrat"/>
              </a:rPr>
              <a:t>::after</a:t>
            </a:r>
            <a:r>
              <a:rPr b="0" i="0" lang="es-AR" sz="1200" u="none" cap="none" strike="noStrike">
                <a:solidFill>
                  <a:schemeClr val="dk1"/>
                </a:solidFill>
                <a:latin typeface="Montserrat"/>
                <a:ea typeface="Montserrat"/>
                <a:cs typeface="Montserrat"/>
                <a:sym typeface="Montserrat"/>
              </a:rPr>
              <a:t> lo añade </a:t>
            </a:r>
            <a:r>
              <a:rPr b="1" i="1" lang="es-AR" sz="1200" u="none" cap="none" strike="noStrike">
                <a:solidFill>
                  <a:schemeClr val="dk1"/>
                </a:solidFill>
                <a:latin typeface="Montserrat"/>
                <a:ea typeface="Montserrat"/>
                <a:cs typeface="Montserrat"/>
                <a:sym typeface="Montserrat"/>
              </a:rPr>
              <a:t>después</a:t>
            </a:r>
            <a:r>
              <a:rPr b="0" i="0" lang="es-AR" sz="1200" u="none" cap="none" strike="noStrike">
                <a:solidFill>
                  <a:schemeClr val="dk1"/>
                </a:solidFill>
                <a:latin typeface="Montserrat"/>
                <a:ea typeface="Montserrat"/>
                <a:cs typeface="Montserrat"/>
                <a:sym typeface="Montserrat"/>
              </a:rPr>
              <a:t> del contenido:</a:t>
            </a:r>
            <a:endParaRPr b="0" i="0" sz="1200" u="none" cap="none" strike="noStrike">
              <a:solidFill>
                <a:schemeClr val="dk1"/>
              </a:solidFill>
              <a:latin typeface="Montserrat"/>
              <a:ea typeface="Montserrat"/>
              <a:cs typeface="Montserrat"/>
              <a:sym typeface="Montserrat"/>
            </a:endParaRPr>
          </a:p>
        </p:txBody>
      </p:sp>
      <p:sp>
        <p:nvSpPr>
          <p:cNvPr id="260" name="Google Shape;260;p12"/>
          <p:cNvSpPr txBox="1"/>
          <p:nvPr/>
        </p:nvSpPr>
        <p:spPr>
          <a:xfrm>
            <a:off x="150849" y="2555703"/>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::before y ::after:</a:t>
            </a:r>
            <a:endParaRPr b="1" i="0" sz="1400" u="none" cap="none" strike="noStrike">
              <a:solidFill>
                <a:srgbClr val="9D66F9"/>
              </a:solidFill>
              <a:latin typeface="Montserrat"/>
              <a:ea typeface="Montserrat"/>
              <a:cs typeface="Montserrat"/>
              <a:sym typeface="Montserrat"/>
            </a:endParaRPr>
          </a:p>
        </p:txBody>
      </p:sp>
      <p:pic>
        <p:nvPicPr>
          <p:cNvPr id="261" name="Google Shape;261;p12"/>
          <p:cNvPicPr preferRelativeResize="0"/>
          <p:nvPr/>
        </p:nvPicPr>
        <p:blipFill rotWithShape="1">
          <a:blip r:embed="rId5">
            <a:alphaModFix/>
          </a:blip>
          <a:srcRect b="0" l="0" r="16877" t="0"/>
          <a:stretch/>
        </p:blipFill>
        <p:spPr>
          <a:xfrm>
            <a:off x="710341" y="3286521"/>
            <a:ext cx="3914413" cy="629691"/>
          </a:xfrm>
          <a:prstGeom prst="rect">
            <a:avLst/>
          </a:prstGeom>
          <a:noFill/>
          <a:ln>
            <a:noFill/>
          </a:ln>
        </p:spPr>
      </p:pic>
      <p:sp>
        <p:nvSpPr>
          <p:cNvPr id="262" name="Google Shape;262;p12"/>
          <p:cNvSpPr txBox="1"/>
          <p:nvPr/>
        </p:nvSpPr>
        <p:spPr>
          <a:xfrm>
            <a:off x="3830639" y="3294704"/>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63" name="Google Shape;263;p12"/>
          <p:cNvPicPr preferRelativeResize="0"/>
          <p:nvPr/>
        </p:nvPicPr>
        <p:blipFill rotWithShape="1">
          <a:blip r:embed="rId6">
            <a:alphaModFix/>
          </a:blip>
          <a:srcRect b="0" l="0" r="0" t="0"/>
          <a:stretch/>
        </p:blipFill>
        <p:spPr>
          <a:xfrm>
            <a:off x="4882295" y="3362955"/>
            <a:ext cx="2790825" cy="5238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64" name="Google Shape;264;p12"/>
          <p:cNvSpPr/>
          <p:nvPr/>
        </p:nvSpPr>
        <p:spPr>
          <a:xfrm>
            <a:off x="2854554" y="4075238"/>
            <a:ext cx="595751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7">
                  <a:extLst>
                    <a:ext uri="{A12FA001-AC4F-418D-AE19-62706E023703}">
                      <ahyp:hlinkClr val="tx"/>
                    </a:ext>
                  </a:extLst>
                </a:hlinkClick>
              </a:rPr>
              <a:t>https://www.w3schools.com/cssref/tryit.asp?filename=trycss_sel_after</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AR" sz="12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https://www.w3schools.com/cssref/tryit.asp?filename=trycss_sel_before</a:t>
            </a:r>
            <a:endParaRPr b="0" i="0" sz="1200" u="none" cap="none" strike="noStrike">
              <a:solidFill>
                <a:srgbClr val="000000"/>
              </a:solidFill>
              <a:latin typeface="Montserrat"/>
              <a:ea typeface="Montserrat"/>
              <a:cs typeface="Montserrat"/>
              <a:sym typeface="Montserrat"/>
            </a:endParaRPr>
          </a:p>
        </p:txBody>
      </p:sp>
      <p:sp>
        <p:nvSpPr>
          <p:cNvPr id="265" name="Google Shape;265;p12"/>
          <p:cNvSpPr/>
          <p:nvPr/>
        </p:nvSpPr>
        <p:spPr>
          <a:xfrm>
            <a:off x="4036032" y="4591834"/>
            <a:ext cx="4548158" cy="2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pseudoelementos-1 (.html y .css)</a:t>
            </a:r>
            <a:endParaRPr b="0" i="1" sz="1200" u="none" cap="none" strike="noStrike">
              <a:solidFill>
                <a:srgbClr val="9D66F9"/>
              </a:solidFill>
              <a:latin typeface="Montserrat"/>
              <a:ea typeface="Montserrat"/>
              <a:cs typeface="Montserrat"/>
              <a:sym typeface="Montserrat"/>
            </a:endParaRPr>
          </a:p>
        </p:txBody>
      </p:sp>
      <p:grpSp>
        <p:nvGrpSpPr>
          <p:cNvPr id="266" name="Google Shape;266;p12"/>
          <p:cNvGrpSpPr/>
          <p:nvPr/>
        </p:nvGrpSpPr>
        <p:grpSpPr>
          <a:xfrm>
            <a:off x="3578404" y="4482718"/>
            <a:ext cx="504469" cy="485185"/>
            <a:chOff x="5423483" y="4578094"/>
            <a:chExt cx="504469" cy="485185"/>
          </a:xfrm>
        </p:grpSpPr>
        <p:sp>
          <p:nvSpPr>
            <p:cNvPr id="267" name="Google Shape;267;p12"/>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268" name="Google Shape;268;p12"/>
            <p:cNvPicPr preferRelativeResize="0"/>
            <p:nvPr/>
          </p:nvPicPr>
          <p:blipFill rotWithShape="1">
            <a:blip r:embed="rId9">
              <a:alphaModFix/>
            </a:blip>
            <a:srcRect b="0" l="0" r="0" t="0"/>
            <a:stretch/>
          </p:blipFill>
          <p:spPr>
            <a:xfrm>
              <a:off x="5690457" y="4578094"/>
              <a:ext cx="237495" cy="237495"/>
            </a:xfrm>
            <a:prstGeom prst="rect">
              <a:avLst/>
            </a:prstGeom>
            <a:noFill/>
            <a:ln>
              <a:noFill/>
            </a:ln>
          </p:spPr>
        </p:pic>
        <p:sp>
          <p:nvSpPr>
            <p:cNvPr id="269" name="Google Shape;269;p12"/>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Transformaciones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5" name="Google Shape;275;p13"/>
          <p:cNvSpPr txBox="1"/>
          <p:nvPr/>
        </p:nvSpPr>
        <p:spPr>
          <a:xfrm>
            <a:off x="273937" y="1033466"/>
            <a:ext cx="8152000"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transformaciones CSS le permiten mover, rotar, escalar y sesgar elementos, es decir, todo tipo de efectos visuales, incluido 2D y 3D. Las propiedades principales para realizar transformaciones son las siguientes:</a:t>
            </a:r>
            <a:endParaRPr b="0" i="0" sz="1400" u="none" cap="none" strike="noStrike">
              <a:solidFill>
                <a:srgbClr val="000000"/>
              </a:solidFill>
              <a:latin typeface="Arial"/>
              <a:ea typeface="Arial"/>
              <a:cs typeface="Arial"/>
              <a:sym typeface="Arial"/>
            </a:endParaRPr>
          </a:p>
        </p:txBody>
      </p:sp>
      <p:pic>
        <p:nvPicPr>
          <p:cNvPr id="276" name="Google Shape;276;p13"/>
          <p:cNvPicPr preferRelativeResize="0"/>
          <p:nvPr/>
        </p:nvPicPr>
        <p:blipFill rotWithShape="1">
          <a:blip r:embed="rId3">
            <a:alphaModFix/>
          </a:blip>
          <a:srcRect b="0" l="0" r="0" t="0"/>
          <a:stretch/>
        </p:blipFill>
        <p:spPr>
          <a:xfrm>
            <a:off x="940411" y="1776046"/>
            <a:ext cx="6999043" cy="1517964"/>
          </a:xfrm>
          <a:prstGeom prst="rect">
            <a:avLst/>
          </a:prstGeom>
          <a:noFill/>
          <a:ln>
            <a:noFill/>
          </a:ln>
        </p:spPr>
      </p:pic>
      <p:sp>
        <p:nvSpPr>
          <p:cNvPr id="277" name="Google Shape;277;p13"/>
          <p:cNvSpPr txBox="1"/>
          <p:nvPr/>
        </p:nvSpPr>
        <p:spPr>
          <a:xfrm>
            <a:off x="273937" y="3187582"/>
            <a:ext cx="8152000" cy="61948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Con la propiedad </a:t>
            </a:r>
            <a:r>
              <a:rPr b="1" i="0" lang="es-AR" sz="1400" u="none" cap="none" strike="noStrike">
                <a:solidFill>
                  <a:schemeClr val="dk1"/>
                </a:solidFill>
                <a:latin typeface="Montserrat"/>
                <a:ea typeface="Montserrat"/>
                <a:cs typeface="Montserrat"/>
                <a:sym typeface="Montserrat"/>
              </a:rPr>
              <a:t>transform </a:t>
            </a:r>
            <a:r>
              <a:rPr b="0" i="0" lang="es-AR" sz="1400" u="none" cap="none" strike="noStrike">
                <a:solidFill>
                  <a:schemeClr val="dk1"/>
                </a:solidFill>
                <a:latin typeface="Montserrat"/>
                <a:ea typeface="Montserrat"/>
                <a:cs typeface="Montserrat"/>
                <a:sym typeface="Montserrat"/>
              </a:rPr>
              <a:t>podemos indicar una o varias transformaciones para realizar sobre un elemento, ya sean 2D (sobre dos ejes) o 3D (sobre tres ejes).</a:t>
            </a:r>
            <a:endParaRPr b="0" i="0" sz="1400" u="none" cap="none" strike="noStrike">
              <a:solidFill>
                <a:schemeClr val="dk1"/>
              </a:solidFill>
              <a:latin typeface="Montserrat"/>
              <a:ea typeface="Montserrat"/>
              <a:cs typeface="Montserrat"/>
              <a:sym typeface="Montserrat"/>
            </a:endParaRPr>
          </a:p>
        </p:txBody>
      </p:sp>
      <p:sp>
        <p:nvSpPr>
          <p:cNvPr id="278" name="Google Shape;278;p13"/>
          <p:cNvSpPr txBox="1"/>
          <p:nvPr/>
        </p:nvSpPr>
        <p:spPr>
          <a:xfrm>
            <a:off x="273937" y="3807070"/>
            <a:ext cx="4898138"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Funciones 2D</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Existen múltiples propiedades CSS que ofrecen diferentes funcionalidades de transformación en dos dimensiones.</a:t>
            </a:r>
            <a:endParaRPr b="0" i="0" sz="1400" u="none" cap="none" strike="noStrike">
              <a:solidFill>
                <a:schemeClr val="dk1"/>
              </a:solidFill>
              <a:latin typeface="Montserrat"/>
              <a:ea typeface="Montserrat"/>
              <a:cs typeface="Montserrat"/>
              <a:sym typeface="Montserrat"/>
            </a:endParaRPr>
          </a:p>
        </p:txBody>
      </p:sp>
      <p:pic>
        <p:nvPicPr>
          <p:cNvPr descr="Transformaciones CSS" id="279" name="Google Shape;279;p13"/>
          <p:cNvPicPr preferRelativeResize="0"/>
          <p:nvPr/>
        </p:nvPicPr>
        <p:blipFill rotWithShape="1">
          <a:blip r:embed="rId4">
            <a:alphaModFix/>
          </a:blip>
          <a:srcRect b="0" l="0" r="0" t="0"/>
          <a:stretch/>
        </p:blipFill>
        <p:spPr>
          <a:xfrm>
            <a:off x="5172075" y="3983007"/>
            <a:ext cx="3210130" cy="9223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p:nvPr/>
        </p:nvSpPr>
        <p:spPr>
          <a:xfrm>
            <a:off x="603860" y="796128"/>
            <a:ext cx="6610257" cy="130712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a:t>
            </a:r>
            <a:r>
              <a:rPr b="1" i="0" lang="es-AR" sz="1400" u="none" cap="none" strike="noStrike">
                <a:solidFill>
                  <a:schemeClr val="dk1"/>
                </a:solidFill>
                <a:latin typeface="Montserrat"/>
                <a:ea typeface="Montserrat"/>
                <a:cs typeface="Montserrat"/>
                <a:sym typeface="Montserrat"/>
              </a:rPr>
              <a:t>funciones de translación </a:t>
            </a:r>
            <a:r>
              <a:rPr b="0" i="0" lang="es-AR" sz="1400" u="none" cap="none" strike="noStrike">
                <a:solidFill>
                  <a:schemeClr val="dk1"/>
                </a:solidFill>
                <a:latin typeface="Montserrat"/>
                <a:ea typeface="Montserrat"/>
                <a:cs typeface="Montserrat"/>
                <a:sym typeface="Montserrat"/>
              </a:rPr>
              <a:t>son aquellas que realizan una transformación en la que </a:t>
            </a:r>
            <a:r>
              <a:rPr b="1" i="0" lang="es-AR" sz="1400" u="none" cap="none" strike="noStrike">
                <a:solidFill>
                  <a:schemeClr val="dk1"/>
                </a:solidFill>
                <a:latin typeface="Montserrat"/>
                <a:ea typeface="Montserrat"/>
                <a:cs typeface="Montserrat"/>
                <a:sym typeface="Montserrat"/>
              </a:rPr>
              <a:t>mueven</a:t>
            </a:r>
            <a:r>
              <a:rPr b="0" i="0" lang="es-AR" sz="1400" u="none" cap="none" strike="noStrike">
                <a:solidFill>
                  <a:schemeClr val="dk1"/>
                </a:solidFill>
                <a:latin typeface="Montserrat"/>
                <a:ea typeface="Montserrat"/>
                <a:cs typeface="Montserrat"/>
                <a:sym typeface="Montserrat"/>
              </a:rPr>
              <a:t> un elemento de un lugar a otro. Si especificamos un valor positivo en el eje X (</a:t>
            </a:r>
            <a:r>
              <a:rPr b="0" i="1" lang="es-AR" sz="1400" u="none" cap="none" strike="noStrike">
                <a:solidFill>
                  <a:schemeClr val="dk1"/>
                </a:solidFill>
                <a:latin typeface="Montserrat"/>
                <a:ea typeface="Montserrat"/>
                <a:cs typeface="Montserrat"/>
                <a:sym typeface="Montserrat"/>
              </a:rPr>
              <a:t>horizontal</a:t>
            </a:r>
            <a:r>
              <a:rPr b="0" i="0" lang="es-AR" sz="1400" u="none" cap="none" strike="noStrike">
                <a:solidFill>
                  <a:schemeClr val="dk1"/>
                </a:solidFill>
                <a:latin typeface="Montserrat"/>
                <a:ea typeface="Montserrat"/>
                <a:cs typeface="Montserrat"/>
                <a:sym typeface="Montserrat"/>
              </a:rPr>
              <a:t>), lo moveremos hacia la derecha, y si especificamos un valor negativo, lo moveremos hacia la izquierda. Lo mismo con el eje Y (</a:t>
            </a:r>
            <a:r>
              <a:rPr b="0" i="1" lang="es-AR" sz="1400" u="none" cap="none" strike="noStrike">
                <a:solidFill>
                  <a:schemeClr val="dk1"/>
                </a:solidFill>
                <a:latin typeface="Montserrat"/>
                <a:ea typeface="Montserrat"/>
                <a:cs typeface="Montserrat"/>
                <a:sym typeface="Montserrat"/>
              </a:rPr>
              <a:t>vertical</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285" name="Google Shape;285;p14"/>
          <p:cNvSpPr txBox="1"/>
          <p:nvPr/>
        </p:nvSpPr>
        <p:spPr>
          <a:xfrm>
            <a:off x="370649" y="386036"/>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Translaciones (translate)</a:t>
            </a:r>
            <a:endParaRPr b="1" i="0" sz="1400" u="none" cap="none" strike="noStrike">
              <a:solidFill>
                <a:srgbClr val="9D66F9"/>
              </a:solidFill>
              <a:latin typeface="Montserrat"/>
              <a:ea typeface="Montserrat"/>
              <a:cs typeface="Montserrat"/>
              <a:sym typeface="Montserrat"/>
            </a:endParaRPr>
          </a:p>
        </p:txBody>
      </p:sp>
      <p:sp>
        <p:nvSpPr>
          <p:cNvPr id="286" name="Google Shape;286;p14"/>
          <p:cNvSpPr txBox="1"/>
          <p:nvPr/>
        </p:nvSpPr>
        <p:spPr>
          <a:xfrm>
            <a:off x="688027" y="3616622"/>
            <a:ext cx="8152000"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Por ejemplo, </a:t>
            </a:r>
            <a:r>
              <a:rPr b="1" i="0" lang="es-AR" sz="1400" u="none" cap="none" strike="noStrike">
                <a:solidFill>
                  <a:schemeClr val="dk1"/>
                </a:solidFill>
                <a:latin typeface="Montserrat"/>
                <a:ea typeface="Montserrat"/>
                <a:cs typeface="Montserrat"/>
                <a:sym typeface="Montserrat"/>
              </a:rPr>
              <a:t>transform: translate(20px, -30px)</a:t>
            </a:r>
            <a:r>
              <a:rPr b="0" i="0" lang="es-AR" sz="1400" u="none" cap="none" strike="noStrike">
                <a:solidFill>
                  <a:schemeClr val="dk1"/>
                </a:solidFill>
                <a:latin typeface="Montserrat"/>
                <a:ea typeface="Montserrat"/>
                <a:cs typeface="Montserrat"/>
                <a:sym typeface="Montserrat"/>
              </a:rPr>
              <a:t> traslada el elemento 20 píxeles a la derecha y 30 píxeles hacia arriba, que es equivalente a utilizar </a:t>
            </a:r>
            <a:r>
              <a:rPr b="1" i="0" lang="es-AR" sz="1400" u="none" cap="none" strike="noStrike">
                <a:solidFill>
                  <a:schemeClr val="dk1"/>
                </a:solidFill>
                <a:latin typeface="Montserrat"/>
                <a:ea typeface="Montserrat"/>
                <a:cs typeface="Montserrat"/>
                <a:sym typeface="Montserrat"/>
              </a:rPr>
              <a:t>transform: translateX(20px) translateY(-30px)</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p:txBody>
      </p:sp>
      <p:pic>
        <p:nvPicPr>
          <p:cNvPr id="287" name="Google Shape;287;p14"/>
          <p:cNvPicPr preferRelativeResize="0"/>
          <p:nvPr/>
        </p:nvPicPr>
        <p:blipFill rotWithShape="1">
          <a:blip r:embed="rId3">
            <a:alphaModFix/>
          </a:blip>
          <a:srcRect b="0" l="0" r="0" t="0"/>
          <a:stretch/>
        </p:blipFill>
        <p:spPr>
          <a:xfrm>
            <a:off x="1285818" y="2089337"/>
            <a:ext cx="6471138" cy="1440599"/>
          </a:xfrm>
          <a:prstGeom prst="rect">
            <a:avLst/>
          </a:prstGeom>
          <a:noFill/>
          <a:ln>
            <a:noFill/>
          </a:ln>
        </p:spPr>
      </p:pic>
      <p:sp>
        <p:nvSpPr>
          <p:cNvPr id="288" name="Google Shape;288;p14"/>
          <p:cNvSpPr/>
          <p:nvPr/>
        </p:nvSpPr>
        <p:spPr>
          <a:xfrm>
            <a:off x="1562804" y="4551395"/>
            <a:ext cx="75811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https://www.w3schools.com/css/tryit.asp?filename=trycss3_transform_translate</a:t>
            </a:r>
            <a:endParaRPr b="0" i="0" sz="1400" u="none" cap="none" strike="noStrike">
              <a:solidFill>
                <a:srgbClr val="000000"/>
              </a:solidFill>
              <a:latin typeface="Montserrat"/>
              <a:ea typeface="Montserrat"/>
              <a:cs typeface="Montserrat"/>
              <a:sym typeface="Montserrat"/>
            </a:endParaRPr>
          </a:p>
        </p:txBody>
      </p:sp>
      <p:pic>
        <p:nvPicPr>
          <p:cNvPr descr="Transformaciones CSS" id="289" name="Google Shape;289;p14"/>
          <p:cNvPicPr preferRelativeResize="0"/>
          <p:nvPr/>
        </p:nvPicPr>
        <p:blipFill rotWithShape="1">
          <a:blip r:embed="rId5">
            <a:alphaModFix/>
          </a:blip>
          <a:srcRect b="0" l="0" r="68845" t="0"/>
          <a:stretch/>
        </p:blipFill>
        <p:spPr>
          <a:xfrm>
            <a:off x="7137184" y="743232"/>
            <a:ext cx="1568666" cy="14467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p:nvPr/>
        </p:nvSpPr>
        <p:spPr>
          <a:xfrm>
            <a:off x="688027" y="798630"/>
            <a:ext cx="7208197" cy="6595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a:t>
            </a:r>
            <a:r>
              <a:rPr b="1" i="0" lang="es-AR" sz="1400" u="none" cap="none" strike="noStrike">
                <a:solidFill>
                  <a:schemeClr val="dk1"/>
                </a:solidFill>
                <a:latin typeface="Montserrat"/>
                <a:ea typeface="Montserrat"/>
                <a:cs typeface="Montserrat"/>
                <a:sym typeface="Montserrat"/>
              </a:rPr>
              <a:t>funciones de escalado</a:t>
            </a:r>
            <a:r>
              <a:rPr b="0" i="0" lang="es-AR" sz="1400" u="none" cap="none" strike="noStrike">
                <a:solidFill>
                  <a:schemeClr val="dk1"/>
                </a:solidFill>
                <a:latin typeface="Montserrat"/>
                <a:ea typeface="Montserrat"/>
                <a:cs typeface="Montserrat"/>
                <a:sym typeface="Montserrat"/>
              </a:rPr>
              <a:t> realizan una transformación en la que aumentan o reducen el tamaño de un elemento, basándose en el parámetro indicado, que no es más que un factor de escala:</a:t>
            </a:r>
            <a:endParaRPr b="0" i="0" sz="1400" u="none" cap="none" strike="noStrike">
              <a:solidFill>
                <a:schemeClr val="dk1"/>
              </a:solidFill>
              <a:latin typeface="Montserrat"/>
              <a:ea typeface="Montserrat"/>
              <a:cs typeface="Montserrat"/>
              <a:sym typeface="Montserrat"/>
            </a:endParaRPr>
          </a:p>
        </p:txBody>
      </p:sp>
      <p:sp>
        <p:nvSpPr>
          <p:cNvPr id="295" name="Google Shape;295;p15"/>
          <p:cNvSpPr txBox="1"/>
          <p:nvPr/>
        </p:nvSpPr>
        <p:spPr>
          <a:xfrm>
            <a:off x="370649" y="520115"/>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Escalado (scale)</a:t>
            </a:r>
            <a:endParaRPr b="1" i="0" sz="1400" u="none" cap="none" strike="noStrike">
              <a:solidFill>
                <a:srgbClr val="9D66F9"/>
              </a:solidFill>
              <a:latin typeface="Montserrat"/>
              <a:ea typeface="Montserrat"/>
              <a:cs typeface="Montserrat"/>
              <a:sym typeface="Montserrat"/>
            </a:endParaRPr>
          </a:p>
        </p:txBody>
      </p:sp>
      <p:sp>
        <p:nvSpPr>
          <p:cNvPr id="296" name="Google Shape;296;p15"/>
          <p:cNvSpPr txBox="1"/>
          <p:nvPr/>
        </p:nvSpPr>
        <p:spPr>
          <a:xfrm>
            <a:off x="688027" y="3114667"/>
            <a:ext cx="8152000"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este ejemplo, </a:t>
            </a:r>
            <a:r>
              <a:rPr b="1" i="0" lang="es-AR" sz="1400" u="none" cap="none" strike="noStrike">
                <a:solidFill>
                  <a:schemeClr val="dk1"/>
                </a:solidFill>
                <a:latin typeface="Montserrat"/>
                <a:ea typeface="Montserrat"/>
                <a:cs typeface="Montserrat"/>
                <a:sym typeface="Montserrat"/>
              </a:rPr>
              <a:t>transform: scale(2, 2)</a:t>
            </a:r>
            <a:r>
              <a:rPr b="0" i="0" lang="es-AR" sz="1400" u="none" cap="none" strike="noStrike">
                <a:solidFill>
                  <a:schemeClr val="dk1"/>
                </a:solidFill>
                <a:latin typeface="Montserrat"/>
                <a:ea typeface="Montserrat"/>
                <a:cs typeface="Montserrat"/>
                <a:sym typeface="Montserrat"/>
              </a:rPr>
              <a:t> realiza una transformación de escalado del elemento, ampliándolo al doble de su tamaño original. Si utilizamos </a:t>
            </a:r>
            <a:r>
              <a:rPr b="1" i="0" lang="es-AR" sz="1400" u="none" cap="none" strike="noStrike">
                <a:solidFill>
                  <a:schemeClr val="dk1"/>
                </a:solidFill>
                <a:latin typeface="Montserrat"/>
                <a:ea typeface="Montserrat"/>
                <a:cs typeface="Montserrat"/>
                <a:sym typeface="Montserrat"/>
              </a:rPr>
              <a:t>scale()</a:t>
            </a:r>
            <a:r>
              <a:rPr b="0" i="0" lang="es-AR" sz="1400" u="none" cap="none" strike="noStrike">
                <a:solidFill>
                  <a:schemeClr val="dk1"/>
                </a:solidFill>
                <a:latin typeface="Montserrat"/>
                <a:ea typeface="Montserrat"/>
                <a:cs typeface="Montserrat"/>
                <a:sym typeface="Montserrat"/>
              </a:rPr>
              <a:t> con dos parámetros iguales, estamos manteniendo la proporción del elemento, pero si utilizamos diferentes valores, acabaría deformándose.</a:t>
            </a:r>
            <a:endParaRPr b="0" i="0" sz="1400" u="none" cap="none" strike="noStrike">
              <a:solidFill>
                <a:schemeClr val="dk1"/>
              </a:solidFill>
              <a:latin typeface="Montserrat"/>
              <a:ea typeface="Montserrat"/>
              <a:cs typeface="Montserrat"/>
              <a:sym typeface="Montserrat"/>
            </a:endParaRPr>
          </a:p>
        </p:txBody>
      </p:sp>
      <p:pic>
        <p:nvPicPr>
          <p:cNvPr id="297" name="Google Shape;297;p15"/>
          <p:cNvPicPr preferRelativeResize="0"/>
          <p:nvPr/>
        </p:nvPicPr>
        <p:blipFill rotWithShape="1">
          <a:blip r:embed="rId3">
            <a:alphaModFix/>
          </a:blip>
          <a:srcRect b="0" l="0" r="0" t="0"/>
          <a:stretch/>
        </p:blipFill>
        <p:spPr>
          <a:xfrm>
            <a:off x="1123156" y="1635811"/>
            <a:ext cx="6646986" cy="1478856"/>
          </a:xfrm>
          <a:prstGeom prst="rect">
            <a:avLst/>
          </a:prstGeom>
          <a:noFill/>
          <a:ln>
            <a:noFill/>
          </a:ln>
        </p:spPr>
      </p:pic>
      <p:pic>
        <p:nvPicPr>
          <p:cNvPr descr="Transformaciones CSS" id="298" name="Google Shape;298;p15"/>
          <p:cNvPicPr preferRelativeResize="0"/>
          <p:nvPr/>
        </p:nvPicPr>
        <p:blipFill rotWithShape="1">
          <a:blip r:embed="rId4">
            <a:alphaModFix/>
          </a:blip>
          <a:srcRect b="0" l="30562" r="45997" t="0"/>
          <a:stretch/>
        </p:blipFill>
        <p:spPr>
          <a:xfrm>
            <a:off x="7865392" y="798630"/>
            <a:ext cx="792147" cy="970996"/>
          </a:xfrm>
          <a:prstGeom prst="rect">
            <a:avLst/>
          </a:prstGeom>
          <a:noFill/>
          <a:ln>
            <a:noFill/>
          </a:ln>
        </p:spPr>
      </p:pic>
      <p:sp>
        <p:nvSpPr>
          <p:cNvPr id="299" name="Google Shape;299;p15"/>
          <p:cNvSpPr/>
          <p:nvPr/>
        </p:nvSpPr>
        <p:spPr>
          <a:xfrm>
            <a:off x="1400879" y="4151931"/>
            <a:ext cx="75811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https://www.w3schools.com/css/tryit.asp?filename=trycss3_transform_scale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p:nvPr/>
        </p:nvSpPr>
        <p:spPr>
          <a:xfrm>
            <a:off x="688027" y="691658"/>
            <a:ext cx="6493823" cy="3773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funciones de rotación simplemente giran el elemento el número de grados indicado.</a:t>
            </a:r>
            <a:endParaRPr b="0" i="0" sz="1400" u="none" cap="none" strike="noStrike">
              <a:solidFill>
                <a:schemeClr val="dk1"/>
              </a:solidFill>
              <a:latin typeface="Montserrat"/>
              <a:ea typeface="Montserrat"/>
              <a:cs typeface="Montserrat"/>
              <a:sym typeface="Montserrat"/>
            </a:endParaRPr>
          </a:p>
        </p:txBody>
      </p:sp>
      <p:sp>
        <p:nvSpPr>
          <p:cNvPr id="305" name="Google Shape;305;p16"/>
          <p:cNvSpPr txBox="1"/>
          <p:nvPr/>
        </p:nvSpPr>
        <p:spPr>
          <a:xfrm>
            <a:off x="370649" y="413143"/>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Rotaciones (rotate)</a:t>
            </a:r>
            <a:endParaRPr b="1" i="0" sz="1400" u="none" cap="none" strike="noStrike">
              <a:solidFill>
                <a:srgbClr val="9D66F9"/>
              </a:solidFill>
              <a:latin typeface="Montserrat"/>
              <a:ea typeface="Montserrat"/>
              <a:cs typeface="Montserrat"/>
              <a:sym typeface="Montserrat"/>
            </a:endParaRPr>
          </a:p>
        </p:txBody>
      </p:sp>
      <p:pic>
        <p:nvPicPr>
          <p:cNvPr id="306" name="Google Shape;306;p16"/>
          <p:cNvPicPr preferRelativeResize="0"/>
          <p:nvPr/>
        </p:nvPicPr>
        <p:blipFill rotWithShape="1">
          <a:blip r:embed="rId3">
            <a:alphaModFix/>
          </a:blip>
          <a:srcRect b="0" l="0" r="0" t="0"/>
          <a:stretch/>
        </p:blipFill>
        <p:spPr>
          <a:xfrm>
            <a:off x="897094" y="1305486"/>
            <a:ext cx="6680009" cy="1499432"/>
          </a:xfrm>
          <a:prstGeom prst="rect">
            <a:avLst/>
          </a:prstGeom>
          <a:noFill/>
          <a:ln>
            <a:noFill/>
          </a:ln>
        </p:spPr>
      </p:pic>
      <p:pic>
        <p:nvPicPr>
          <p:cNvPr descr="Transformaciones CSS" id="307" name="Google Shape;307;p16"/>
          <p:cNvPicPr preferRelativeResize="0"/>
          <p:nvPr/>
        </p:nvPicPr>
        <p:blipFill rotWithShape="1">
          <a:blip r:embed="rId4">
            <a:alphaModFix/>
          </a:blip>
          <a:srcRect b="8262" l="52222" r="23447" t="0"/>
          <a:stretch/>
        </p:blipFill>
        <p:spPr>
          <a:xfrm>
            <a:off x="7389469" y="691658"/>
            <a:ext cx="1133180" cy="1227656"/>
          </a:xfrm>
          <a:prstGeom prst="rect">
            <a:avLst/>
          </a:prstGeom>
          <a:noFill/>
          <a:ln>
            <a:noFill/>
          </a:ln>
        </p:spPr>
      </p:pic>
      <p:sp>
        <p:nvSpPr>
          <p:cNvPr id="308" name="Google Shape;308;p16"/>
          <p:cNvSpPr txBox="1"/>
          <p:nvPr/>
        </p:nvSpPr>
        <p:spPr>
          <a:xfrm>
            <a:off x="616837" y="2798961"/>
            <a:ext cx="8152000"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Con </a:t>
            </a:r>
            <a:r>
              <a:rPr b="1" i="0" lang="es-AR" sz="1400" u="none" cap="none" strike="noStrike">
                <a:solidFill>
                  <a:schemeClr val="dk1"/>
                </a:solidFill>
                <a:latin typeface="Montserrat"/>
                <a:ea typeface="Montserrat"/>
                <a:cs typeface="Montserrat"/>
                <a:sym typeface="Montserrat"/>
              </a:rPr>
              <a:t>transform: rotate(5deg)</a:t>
            </a:r>
            <a:r>
              <a:rPr b="0" i="0" lang="es-AR" sz="1400" u="none" cap="none" strike="noStrike">
                <a:solidFill>
                  <a:schemeClr val="dk1"/>
                </a:solidFill>
                <a:latin typeface="Montserrat"/>
                <a:ea typeface="Montserrat"/>
                <a:cs typeface="Montserrat"/>
                <a:sym typeface="Montserrat"/>
              </a:rPr>
              <a:t> realizamos una rotación de 5 grados del elemento sobre si mismo. Utilizando </a:t>
            </a:r>
            <a:r>
              <a:rPr b="1" i="0" lang="es-AR" sz="1400" u="none" cap="none" strike="noStrike">
                <a:solidFill>
                  <a:schemeClr val="dk1"/>
                </a:solidFill>
                <a:latin typeface="Montserrat"/>
                <a:ea typeface="Montserrat"/>
                <a:cs typeface="Montserrat"/>
                <a:sym typeface="Montserrat"/>
              </a:rPr>
              <a:t>rotateX()</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rotateY()</a:t>
            </a:r>
            <a:r>
              <a:rPr b="0" i="0" lang="es-AR" sz="1400" u="none" cap="none" strike="noStrike">
                <a:solidFill>
                  <a:schemeClr val="dk1"/>
                </a:solidFill>
                <a:latin typeface="Montserrat"/>
                <a:ea typeface="Montserrat"/>
                <a:cs typeface="Montserrat"/>
                <a:sym typeface="Montserrat"/>
              </a:rPr>
              <a:t> podemos hacer lo mismo respecto al eje X o el eje Y respectivamente.</a:t>
            </a:r>
            <a:endParaRPr b="0" i="0" sz="1400" u="none" cap="none" strike="noStrike">
              <a:solidFill>
                <a:schemeClr val="dk1"/>
              </a:solidFill>
              <a:latin typeface="Montserrat"/>
              <a:ea typeface="Montserrat"/>
              <a:cs typeface="Montserrat"/>
              <a:sym typeface="Montserrat"/>
            </a:endParaRPr>
          </a:p>
        </p:txBody>
      </p:sp>
      <p:sp>
        <p:nvSpPr>
          <p:cNvPr id="309" name="Google Shape;309;p16"/>
          <p:cNvSpPr/>
          <p:nvPr/>
        </p:nvSpPr>
        <p:spPr>
          <a:xfrm>
            <a:off x="1729860" y="3684565"/>
            <a:ext cx="72331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https://www.w3schools.com/css/tryit.asp?filename=trycss3_transform_rotate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p:nvPr/>
        </p:nvSpPr>
        <p:spPr>
          <a:xfrm>
            <a:off x="688027" y="746612"/>
            <a:ext cx="6970073" cy="3773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Por último, las </a:t>
            </a:r>
            <a:r>
              <a:rPr b="1" i="0" lang="es-AR" sz="1400" u="none" cap="none" strike="noStrike">
                <a:solidFill>
                  <a:schemeClr val="dk1"/>
                </a:solidFill>
                <a:latin typeface="Montserrat"/>
                <a:ea typeface="Montserrat"/>
                <a:cs typeface="Montserrat"/>
                <a:sym typeface="Montserrat"/>
              </a:rPr>
              <a:t>funciones de deformación </a:t>
            </a:r>
            <a:r>
              <a:rPr b="0" i="0" lang="es-AR" sz="1400" u="none" cap="none" strike="noStrike">
                <a:solidFill>
                  <a:schemeClr val="dk1"/>
                </a:solidFill>
                <a:latin typeface="Montserrat"/>
                <a:ea typeface="Montserrat"/>
                <a:cs typeface="Montserrat"/>
                <a:sym typeface="Montserrat"/>
              </a:rPr>
              <a:t>establecen un ángulo para torcer, tumbar o inclinar un elemento en 2D.</a:t>
            </a:r>
            <a:endParaRPr b="0" i="0" sz="1400" u="none" cap="none" strike="noStrike">
              <a:solidFill>
                <a:srgbClr val="000000"/>
              </a:solidFill>
              <a:latin typeface="Arial"/>
              <a:ea typeface="Arial"/>
              <a:cs typeface="Arial"/>
              <a:sym typeface="Arial"/>
            </a:endParaRPr>
          </a:p>
        </p:txBody>
      </p:sp>
      <p:sp>
        <p:nvSpPr>
          <p:cNvPr id="315" name="Google Shape;315;p17"/>
          <p:cNvSpPr txBox="1"/>
          <p:nvPr/>
        </p:nvSpPr>
        <p:spPr>
          <a:xfrm>
            <a:off x="370649" y="468097"/>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Deformaciones (skew)</a:t>
            </a:r>
            <a:endParaRPr b="1" i="0" sz="1400" u="none" cap="none" strike="noStrike">
              <a:solidFill>
                <a:srgbClr val="9D66F9"/>
              </a:solidFill>
              <a:latin typeface="Montserrat"/>
              <a:ea typeface="Montserrat"/>
              <a:cs typeface="Montserrat"/>
              <a:sym typeface="Montserrat"/>
            </a:endParaRPr>
          </a:p>
        </p:txBody>
      </p:sp>
      <p:pic>
        <p:nvPicPr>
          <p:cNvPr id="316" name="Google Shape;316;p17"/>
          <p:cNvPicPr preferRelativeResize="0"/>
          <p:nvPr/>
        </p:nvPicPr>
        <p:blipFill rotWithShape="1">
          <a:blip r:embed="rId3">
            <a:alphaModFix/>
          </a:blip>
          <a:srcRect b="0" l="0" r="0" t="0"/>
          <a:stretch/>
        </p:blipFill>
        <p:spPr>
          <a:xfrm>
            <a:off x="1252382" y="1423992"/>
            <a:ext cx="6626103" cy="1131861"/>
          </a:xfrm>
          <a:prstGeom prst="rect">
            <a:avLst/>
          </a:prstGeom>
          <a:noFill/>
          <a:ln>
            <a:noFill/>
          </a:ln>
        </p:spPr>
      </p:pic>
      <p:sp>
        <p:nvSpPr>
          <p:cNvPr id="317" name="Google Shape;317;p17"/>
          <p:cNvSpPr/>
          <p:nvPr/>
        </p:nvSpPr>
        <p:spPr>
          <a:xfrm>
            <a:off x="688028" y="2619495"/>
            <a:ext cx="7981188" cy="3773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Aunque la función </a:t>
            </a:r>
            <a:r>
              <a:rPr b="1" i="0" lang="es-AR" sz="1400" u="none" cap="none" strike="noStrike">
                <a:solidFill>
                  <a:schemeClr val="dk1"/>
                </a:solidFill>
                <a:latin typeface="Montserrat"/>
                <a:ea typeface="Montserrat"/>
                <a:cs typeface="Montserrat"/>
                <a:sym typeface="Montserrat"/>
              </a:rPr>
              <a:t>skew()</a:t>
            </a:r>
            <a:r>
              <a:rPr b="0" i="0" lang="es-AR" sz="1400" u="none" cap="none" strike="noStrike">
                <a:solidFill>
                  <a:schemeClr val="dk1"/>
                </a:solidFill>
                <a:latin typeface="Montserrat"/>
                <a:ea typeface="Montserrat"/>
                <a:cs typeface="Montserrat"/>
                <a:sym typeface="Montserrat"/>
              </a:rPr>
              <a:t> existe, no debería ser utilizada, ya que está marcada como obsoleta y serán retiradas de los navegadores en el futuro. En su lugar deberían utilizarse </a:t>
            </a:r>
            <a:r>
              <a:rPr b="1" i="0" lang="es-AR" sz="1400" u="none" cap="none" strike="noStrike">
                <a:solidFill>
                  <a:schemeClr val="dk1"/>
                </a:solidFill>
                <a:latin typeface="Montserrat"/>
                <a:ea typeface="Montserrat"/>
                <a:cs typeface="Montserrat"/>
                <a:sym typeface="Montserrat"/>
              </a:rPr>
              <a:t>skewX()</a:t>
            </a:r>
            <a:r>
              <a:rPr b="0" i="0" lang="es-AR" sz="1400" u="none" cap="none" strike="noStrike">
                <a:solidFill>
                  <a:schemeClr val="dk1"/>
                </a:solidFill>
                <a:latin typeface="Montserrat"/>
                <a:ea typeface="Montserrat"/>
                <a:cs typeface="Montserrat"/>
                <a:sym typeface="Montserrat"/>
              </a:rPr>
              <a:t> o </a:t>
            </a:r>
            <a:r>
              <a:rPr b="1" i="0" lang="es-AR" sz="1400" u="none" cap="none" strike="noStrike">
                <a:solidFill>
                  <a:schemeClr val="dk1"/>
                </a:solidFill>
                <a:latin typeface="Montserrat"/>
                <a:ea typeface="Montserrat"/>
                <a:cs typeface="Montserrat"/>
                <a:sym typeface="Montserrat"/>
              </a:rPr>
              <a:t>skewY()</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p:txBody>
      </p:sp>
      <p:sp>
        <p:nvSpPr>
          <p:cNvPr id="318" name="Google Shape;318;p17"/>
          <p:cNvSpPr/>
          <p:nvPr/>
        </p:nvSpPr>
        <p:spPr>
          <a:xfrm>
            <a:off x="1670567" y="3494739"/>
            <a:ext cx="7239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https://www.w3schools.com/css/tryit.asp?filename=trycss3_transform_skewx</a:t>
            </a:r>
            <a:endParaRPr b="0" i="0" sz="1400" u="none" cap="none" strike="noStrike">
              <a:solidFill>
                <a:srgbClr val="000000"/>
              </a:solidFill>
              <a:latin typeface="Montserrat"/>
              <a:ea typeface="Montserrat"/>
              <a:cs typeface="Montserrat"/>
              <a:sym typeface="Montserrat"/>
            </a:endParaRPr>
          </a:p>
        </p:txBody>
      </p:sp>
      <p:pic>
        <p:nvPicPr>
          <p:cNvPr descr="Transformaciones CSS" id="319" name="Google Shape;319;p17"/>
          <p:cNvPicPr preferRelativeResize="0"/>
          <p:nvPr/>
        </p:nvPicPr>
        <p:blipFill rotWithShape="1">
          <a:blip r:embed="rId5">
            <a:alphaModFix/>
          </a:blip>
          <a:srcRect b="0" l="76256" r="0" t="0"/>
          <a:stretch/>
        </p:blipFill>
        <p:spPr>
          <a:xfrm>
            <a:off x="7760444" y="662768"/>
            <a:ext cx="762205" cy="922368"/>
          </a:xfrm>
          <a:prstGeom prst="rect">
            <a:avLst/>
          </a:prstGeom>
          <a:noFill/>
          <a:ln>
            <a:noFill/>
          </a:ln>
        </p:spPr>
      </p:pic>
      <p:sp>
        <p:nvSpPr>
          <p:cNvPr id="320" name="Google Shape;320;p17"/>
          <p:cNvSpPr txBox="1"/>
          <p:nvPr/>
        </p:nvSpPr>
        <p:spPr>
          <a:xfrm>
            <a:off x="607171" y="3922564"/>
            <a:ext cx="7934528" cy="41382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Para seguir investigando: </a:t>
            </a: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https://www.w3schools.com/css/css3_2dtransforms.asp</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t/>
            </a:r>
            <a:endParaRPr b="1"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321" name="Google Shape;321;p17"/>
          <p:cNvSpPr/>
          <p:nvPr/>
        </p:nvSpPr>
        <p:spPr>
          <a:xfrm>
            <a:off x="4036032" y="4591834"/>
            <a:ext cx="4548158" cy="2769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transformaciones.html</a:t>
            </a:r>
            <a:endParaRPr b="0" i="1" sz="1200" u="none" cap="none" strike="noStrike">
              <a:solidFill>
                <a:srgbClr val="9D66F9"/>
              </a:solidFill>
              <a:latin typeface="Montserrat"/>
              <a:ea typeface="Montserrat"/>
              <a:cs typeface="Montserrat"/>
              <a:sym typeface="Montserrat"/>
            </a:endParaRPr>
          </a:p>
        </p:txBody>
      </p:sp>
      <p:grpSp>
        <p:nvGrpSpPr>
          <p:cNvPr id="322" name="Google Shape;322;p17"/>
          <p:cNvGrpSpPr/>
          <p:nvPr/>
        </p:nvGrpSpPr>
        <p:grpSpPr>
          <a:xfrm>
            <a:off x="3578404" y="4482718"/>
            <a:ext cx="504469" cy="485185"/>
            <a:chOff x="5423483" y="4578094"/>
            <a:chExt cx="504469" cy="485185"/>
          </a:xfrm>
        </p:grpSpPr>
        <p:sp>
          <p:nvSpPr>
            <p:cNvPr id="323" name="Google Shape;323;p17"/>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324" name="Google Shape;324;p17"/>
            <p:cNvPicPr preferRelativeResize="0"/>
            <p:nvPr/>
          </p:nvPicPr>
          <p:blipFill rotWithShape="1">
            <a:blip r:embed="rId7">
              <a:alphaModFix/>
            </a:blip>
            <a:srcRect b="0" l="0" r="0" t="0"/>
            <a:stretch/>
          </p:blipFill>
          <p:spPr>
            <a:xfrm>
              <a:off x="5690457" y="4578094"/>
              <a:ext cx="237495" cy="237495"/>
            </a:xfrm>
            <a:prstGeom prst="rect">
              <a:avLst/>
            </a:prstGeom>
            <a:noFill/>
            <a:ln>
              <a:noFill/>
            </a:ln>
          </p:spPr>
        </p:pic>
        <p:sp>
          <p:nvSpPr>
            <p:cNvPr id="325" name="Google Shape;325;p17"/>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nvSpPr>
        <p:spPr>
          <a:xfrm>
            <a:off x="243961" y="37716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Funciones 3D</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31" name="Google Shape;331;p18"/>
          <p:cNvSpPr txBox="1"/>
          <p:nvPr/>
        </p:nvSpPr>
        <p:spPr>
          <a:xfrm>
            <a:off x="273937" y="852491"/>
            <a:ext cx="8626105"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 las funciones anteriores, también podemos añadir las funciones equivalentes de CSS para hacer uso del eje Z (tres dimensiones o 3D). Basta con utilizar el eje Z o las funciones específicas de 3D para poner estas animaciones en práctica.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propiedades de transformación que completarían la colección de transformaciones 2D que vimos anteriormente, son las siguientes:</a:t>
            </a:r>
            <a:endParaRPr b="0" i="0" sz="1400" u="none" cap="none" strike="noStrike">
              <a:solidFill>
                <a:srgbClr val="000000"/>
              </a:solidFill>
              <a:latin typeface="Arial"/>
              <a:ea typeface="Arial"/>
              <a:cs typeface="Arial"/>
              <a:sym typeface="Arial"/>
            </a:endParaRPr>
          </a:p>
        </p:txBody>
      </p:sp>
      <p:pic>
        <p:nvPicPr>
          <p:cNvPr descr="Ejes X, Y, Z" id="332" name="Google Shape;332;p18"/>
          <p:cNvPicPr preferRelativeResize="0"/>
          <p:nvPr/>
        </p:nvPicPr>
        <p:blipFill rotWithShape="1">
          <a:blip r:embed="rId3">
            <a:alphaModFix/>
          </a:blip>
          <a:srcRect b="0" l="0" r="0" t="0"/>
          <a:stretch/>
        </p:blipFill>
        <p:spPr>
          <a:xfrm>
            <a:off x="7264310" y="2674964"/>
            <a:ext cx="1635732" cy="1324164"/>
          </a:xfrm>
          <a:prstGeom prst="rect">
            <a:avLst/>
          </a:prstGeom>
          <a:noFill/>
          <a:ln>
            <a:noFill/>
          </a:ln>
        </p:spPr>
      </p:pic>
      <p:pic>
        <p:nvPicPr>
          <p:cNvPr id="333" name="Google Shape;333;p18"/>
          <p:cNvPicPr preferRelativeResize="0"/>
          <p:nvPr/>
        </p:nvPicPr>
        <p:blipFill rotWithShape="1">
          <a:blip r:embed="rId4">
            <a:alphaModFix/>
          </a:blip>
          <a:srcRect b="0" l="0" r="0" t="0"/>
          <a:stretch/>
        </p:blipFill>
        <p:spPr>
          <a:xfrm>
            <a:off x="1500188" y="2085958"/>
            <a:ext cx="5634038" cy="2619392"/>
          </a:xfrm>
          <a:prstGeom prst="rect">
            <a:avLst/>
          </a:prstGeom>
          <a:noFill/>
          <a:ln>
            <a:noFill/>
          </a:ln>
        </p:spPr>
      </p:pic>
      <p:sp>
        <p:nvSpPr>
          <p:cNvPr id="334" name="Google Shape;334;p18"/>
          <p:cNvSpPr txBox="1"/>
          <p:nvPr/>
        </p:nvSpPr>
        <p:spPr>
          <a:xfrm>
            <a:off x="940546" y="4689981"/>
            <a:ext cx="6753321" cy="41433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Para ampliar: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https://www.w3schools.com/css/css3_3dtransforms.asp</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Transformaciones múltiples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40" name="Google Shape;340;p19"/>
          <p:cNvSpPr txBox="1"/>
          <p:nvPr/>
        </p:nvSpPr>
        <p:spPr>
          <a:xfrm>
            <a:off x="273937" y="1033466"/>
            <a:ext cx="8626105"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Al establecer varias propiedades transform en el mismo elemento con diferentes funciones de transformación, la segunda propiedad de transformación sobreescribirá a la anterior, como lo haría cualquier propiedad de CSS:</a:t>
            </a:r>
            <a:endParaRPr b="0" i="0" sz="1400" u="none" cap="none" strike="noStrike">
              <a:solidFill>
                <a:schemeClr val="dk1"/>
              </a:solidFill>
              <a:latin typeface="Montserrat"/>
              <a:ea typeface="Montserrat"/>
              <a:cs typeface="Montserrat"/>
              <a:sym typeface="Montserrat"/>
            </a:endParaRPr>
          </a:p>
        </p:txBody>
      </p:sp>
      <p:sp>
        <p:nvSpPr>
          <p:cNvPr id="341" name="Google Shape;341;p19"/>
          <p:cNvSpPr/>
          <p:nvPr/>
        </p:nvSpPr>
        <p:spPr>
          <a:xfrm>
            <a:off x="1485899" y="1894170"/>
            <a:ext cx="64008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transform: </a:t>
            </a:r>
            <a:r>
              <a:rPr b="0" i="0" lang="es-AR" sz="1400" u="none" cap="none" strike="noStrike">
                <a:solidFill>
                  <a:srgbClr val="EE5D43"/>
                </a:solidFill>
                <a:latin typeface="Consolas"/>
                <a:ea typeface="Consolas"/>
                <a:cs typeface="Consolas"/>
                <a:sym typeface="Consolas"/>
              </a:rPr>
              <a:t>rotate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5deg</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transform: </a:t>
            </a:r>
            <a:r>
              <a:rPr b="0" i="0" lang="es-AR" sz="1400" u="none" cap="none" strike="noStrike">
                <a:solidFill>
                  <a:srgbClr val="EE5D43"/>
                </a:solidFill>
                <a:latin typeface="Consolas"/>
                <a:ea typeface="Consolas"/>
                <a:cs typeface="Consolas"/>
                <a:sym typeface="Consolas"/>
              </a:rPr>
              <a:t>scale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Sobreescribe la anterior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2" name="Google Shape;342;p19"/>
          <p:cNvSpPr/>
          <p:nvPr/>
        </p:nvSpPr>
        <p:spPr>
          <a:xfrm>
            <a:off x="1400174" y="3865187"/>
            <a:ext cx="6486525"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transform: </a:t>
            </a:r>
            <a:r>
              <a:rPr b="0" i="0" lang="es-AR" sz="1400" u="none" cap="none" strike="noStrike">
                <a:solidFill>
                  <a:srgbClr val="EE5D43"/>
                </a:solidFill>
                <a:latin typeface="Consolas"/>
                <a:ea typeface="Consolas"/>
                <a:cs typeface="Consolas"/>
                <a:sym typeface="Consolas"/>
              </a:rPr>
              <a:t>rotate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5deg</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scale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translate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20px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3" name="Google Shape;343;p19"/>
          <p:cNvSpPr txBox="1"/>
          <p:nvPr/>
        </p:nvSpPr>
        <p:spPr>
          <a:xfrm>
            <a:off x="7094280" y="188155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4" name="Google Shape;344;p19"/>
          <p:cNvSpPr txBox="1"/>
          <p:nvPr/>
        </p:nvSpPr>
        <p:spPr>
          <a:xfrm>
            <a:off x="7094279" y="3865187"/>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5" name="Google Shape;345;p19"/>
          <p:cNvSpPr txBox="1"/>
          <p:nvPr/>
        </p:nvSpPr>
        <p:spPr>
          <a:xfrm>
            <a:off x="273937" y="2856636"/>
            <a:ext cx="8626105"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evitar este comportamiento, una forma sencilla se basa en emplear múltiples transformaciones separándolas mediante un espacio. En el siguiente ejemplo, aplicamos una función de rotación, una función de escalado y una función de traslación de forma simultánea: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1fc0c07ded_0_1"/>
          <p:cNvSpPr txBox="1"/>
          <p:nvPr>
            <p:ph type="ctrTitle"/>
          </p:nvPr>
        </p:nvSpPr>
        <p:spPr>
          <a:xfrm>
            <a:off x="163650" y="67225"/>
            <a:ext cx="3461700" cy="10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4300"/>
              <a:t>Repaso</a:t>
            </a:r>
            <a:endParaRPr sz="4300"/>
          </a:p>
        </p:txBody>
      </p:sp>
      <p:sp>
        <p:nvSpPr>
          <p:cNvPr id="93" name="Google Shape;93;g11fc0c07ded_0_1"/>
          <p:cNvSpPr txBox="1"/>
          <p:nvPr>
            <p:ph idx="1" type="subTitle"/>
          </p:nvPr>
        </p:nvSpPr>
        <p:spPr>
          <a:xfrm>
            <a:off x="975750" y="784850"/>
            <a:ext cx="7156200" cy="372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AR" sz="1900">
                <a:latin typeface="Arial"/>
                <a:ea typeface="Arial"/>
                <a:cs typeface="Arial"/>
                <a:sym typeface="Arial"/>
              </a:rPr>
              <a:t>Temas: </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Especificidad</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Selectores descendientes y selectores hijos</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 Modelo de caja: contenido: width, heigth, Margin, solapamiento de margenes, Padding, Border</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Zona de un elemento</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Overflow</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Boxsizing: contentbox y borderbox, </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Medidas: absolutas, relativas y flexibles, </a:t>
            </a:r>
            <a:endParaRPr sz="1900">
              <a:latin typeface="Arial"/>
              <a:ea typeface="Arial"/>
              <a:cs typeface="Arial"/>
              <a:sym typeface="Arial"/>
            </a:endParaRPr>
          </a:p>
          <a:p>
            <a:pPr indent="0" lvl="0" marL="0" rtl="0" algn="l">
              <a:spcBef>
                <a:spcPts val="0"/>
              </a:spcBef>
              <a:spcAft>
                <a:spcPts val="0"/>
              </a:spcAft>
              <a:buNone/>
            </a:pPr>
            <a:r>
              <a:rPr lang="es-AR" sz="1900">
                <a:latin typeface="Arial"/>
                <a:ea typeface="Arial"/>
                <a:cs typeface="Arial"/>
                <a:sym typeface="Arial"/>
              </a:rPr>
              <a:t>Posicionamiento: estatico, relativo, absoluto, fijo. </a:t>
            </a:r>
            <a:endParaRPr sz="19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s-AR" sz="1900">
                <a:latin typeface="Arial"/>
                <a:ea typeface="Arial"/>
                <a:cs typeface="Arial"/>
                <a:sym typeface="Arial"/>
              </a:rPr>
              <a:t>Z-index</a:t>
            </a:r>
            <a:endParaRPr sz="1900">
              <a:latin typeface="Arial"/>
              <a:ea typeface="Arial"/>
              <a:cs typeface="Arial"/>
              <a:sym typeface="Arial"/>
            </a:endParaRPr>
          </a:p>
          <a:p>
            <a:pPr indent="0" lvl="0" marL="0" rtl="0" algn="ctr">
              <a:spcBef>
                <a:spcPts val="0"/>
              </a:spcBef>
              <a:spcAft>
                <a:spcPts val="0"/>
              </a:spcAft>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Transiciones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1" name="Google Shape;351;p20"/>
          <p:cNvSpPr txBox="1"/>
          <p:nvPr/>
        </p:nvSpPr>
        <p:spPr>
          <a:xfrm>
            <a:off x="150849" y="1033465"/>
            <a:ext cx="8152000" cy="198102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transiciones CSS le permiten cambiar los valores de una propiedad, durante un período determinado. Se basan en un principio muy básico: conseguir un </a:t>
            </a:r>
            <a:r>
              <a:rPr b="1" i="1" lang="es-AR" sz="1400" u="none" cap="none" strike="noStrike">
                <a:solidFill>
                  <a:schemeClr val="dk1"/>
                </a:solidFill>
                <a:latin typeface="Montserrat"/>
                <a:ea typeface="Montserrat"/>
                <a:cs typeface="Montserrat"/>
                <a:sym typeface="Montserrat"/>
              </a:rPr>
              <a:t>cambio de estilo</a:t>
            </a:r>
            <a:r>
              <a:rPr b="0" i="0" lang="es-AR" sz="1400" u="none" cap="none" strike="noStrike">
                <a:solidFill>
                  <a:schemeClr val="dk1"/>
                </a:solidFill>
                <a:latin typeface="Montserrat"/>
                <a:ea typeface="Montserrat"/>
                <a:cs typeface="Montserrat"/>
                <a:sym typeface="Montserrat"/>
              </a:rPr>
              <a:t> con un efecto suavizado entre un estado inicial y un estado final.</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crear un efecto de transición, debemos especificar dos cosas: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la propiedad CSS a la que desea agregar un efecto (</a:t>
            </a:r>
            <a:r>
              <a:rPr b="0" i="1" lang="es-AR" sz="1400" u="none" cap="none" strike="noStrike">
                <a:solidFill>
                  <a:schemeClr val="dk1"/>
                </a:solidFill>
                <a:latin typeface="Montserrat"/>
                <a:ea typeface="Montserrat"/>
                <a:cs typeface="Montserrat"/>
                <a:sym typeface="Montserrat"/>
              </a:rPr>
              <a:t>¿qué propiedad modifico?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la duración del efecto (</a:t>
            </a:r>
            <a:r>
              <a:rPr b="0" i="1" lang="es-AR" sz="1400" u="none" cap="none" strike="noStrike">
                <a:solidFill>
                  <a:schemeClr val="dk1"/>
                </a:solidFill>
                <a:latin typeface="Montserrat"/>
                <a:ea typeface="Montserrat"/>
                <a:cs typeface="Montserrat"/>
                <a:sym typeface="Montserrat"/>
              </a:rPr>
              <a:t>¿durante cuánto tiempo?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propiedades relacionadas que existen son las siguientes:</a:t>
            </a:r>
            <a:endParaRPr b="0" i="0" sz="1400" u="none" cap="none" strike="noStrike">
              <a:solidFill>
                <a:schemeClr val="dk1"/>
              </a:solidFill>
              <a:latin typeface="Montserrat"/>
              <a:ea typeface="Montserrat"/>
              <a:cs typeface="Montserrat"/>
              <a:sym typeface="Montserrat"/>
            </a:endParaRPr>
          </a:p>
        </p:txBody>
      </p:sp>
      <p:pic>
        <p:nvPicPr>
          <p:cNvPr id="352" name="Google Shape;352;p20"/>
          <p:cNvPicPr preferRelativeResize="0"/>
          <p:nvPr/>
        </p:nvPicPr>
        <p:blipFill rotWithShape="1">
          <a:blip r:embed="rId3">
            <a:alphaModFix/>
          </a:blip>
          <a:srcRect b="0" l="0" r="0" t="0"/>
          <a:stretch/>
        </p:blipFill>
        <p:spPr>
          <a:xfrm>
            <a:off x="1169378" y="3014485"/>
            <a:ext cx="6805246" cy="1804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1"/>
          <p:cNvSpPr txBox="1"/>
          <p:nvPr/>
        </p:nvSpPr>
        <p:spPr>
          <a:xfrm>
            <a:off x="150849" y="1542288"/>
            <a:ext cx="8152000" cy="153865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transition-duration:</a:t>
            </a:r>
            <a:r>
              <a:rPr b="0" i="0" lang="es-AR" sz="1400" u="none" cap="none" strike="noStrike">
                <a:solidFill>
                  <a:schemeClr val="dk1"/>
                </a:solidFill>
                <a:latin typeface="Montserrat"/>
                <a:ea typeface="Montserrat"/>
                <a:cs typeface="Montserrat"/>
                <a:sym typeface="Montserrat"/>
              </a:rPr>
              <a:t> Permite establecer la </a:t>
            </a:r>
            <a:r>
              <a:rPr b="1" i="0" lang="es-AR" sz="1400" u="none" cap="none" strike="noStrike">
                <a:solidFill>
                  <a:schemeClr val="dk1"/>
                </a:solidFill>
                <a:latin typeface="Montserrat"/>
                <a:ea typeface="Montserrat"/>
                <a:cs typeface="Montserrat"/>
                <a:sym typeface="Montserrat"/>
              </a:rPr>
              <a:t>duración de la transición</a:t>
            </a:r>
            <a:r>
              <a:rPr b="0" i="0" lang="es-AR" sz="1400" u="none" cap="none" strike="noStrike">
                <a:solidFill>
                  <a:schemeClr val="dk1"/>
                </a:solidFill>
                <a:latin typeface="Montserrat"/>
                <a:ea typeface="Montserrat"/>
                <a:cs typeface="Montserrat"/>
                <a:sym typeface="Montserrat"/>
              </a:rPr>
              <a:t>, desde su inicio hasta su finalización. Se recomienda siempre comenzar con valores cortos, para que las transiciones sean rápidas y elegantes.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establecemos una duración demasiado grande, el navegador realizará la transición con detenciones intermitentes, lo que hará que la transición vaya a golpes. Además, transiciones muy largas pueden resultar molestas a muchos usuarios.</a:t>
            </a:r>
            <a:endParaRPr b="0" i="0" sz="1400" u="none" cap="none" strike="noStrike">
              <a:solidFill>
                <a:srgbClr val="000000"/>
              </a:solidFill>
              <a:latin typeface="Arial"/>
              <a:ea typeface="Arial"/>
              <a:cs typeface="Arial"/>
              <a:sym typeface="Arial"/>
            </a:endParaRPr>
          </a:p>
        </p:txBody>
      </p:sp>
      <p:sp>
        <p:nvSpPr>
          <p:cNvPr id="358" name="Google Shape;358;p21"/>
          <p:cNvSpPr txBox="1"/>
          <p:nvPr/>
        </p:nvSpPr>
        <p:spPr>
          <a:xfrm>
            <a:off x="150849" y="471517"/>
            <a:ext cx="8152000" cy="9905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transition-property:</a:t>
            </a:r>
            <a:r>
              <a:rPr b="0" i="0" lang="es-AR" sz="1400" u="none" cap="none" strike="noStrike">
                <a:solidFill>
                  <a:schemeClr val="dk1"/>
                </a:solidFill>
                <a:latin typeface="Montserrat"/>
                <a:ea typeface="Montserrat"/>
                <a:cs typeface="Montserrat"/>
                <a:sym typeface="Montserrat"/>
              </a:rPr>
              <a:t> Se utiliza para especificar la </a:t>
            </a:r>
            <a:r>
              <a:rPr b="1" i="0" lang="es-AR" sz="1400" u="none" cap="none" strike="noStrike">
                <a:solidFill>
                  <a:schemeClr val="dk1"/>
                </a:solidFill>
                <a:latin typeface="Montserrat"/>
                <a:ea typeface="Montserrat"/>
                <a:cs typeface="Montserrat"/>
                <a:sym typeface="Montserrat"/>
              </a:rPr>
              <a:t>propiedad a la que afectará la transición</a:t>
            </a:r>
            <a:r>
              <a:rPr b="0" i="0" lang="es-AR" sz="1400" u="none" cap="none" strike="noStrike">
                <a:solidFill>
                  <a:schemeClr val="dk1"/>
                </a:solidFill>
                <a:latin typeface="Montserrat"/>
                <a:ea typeface="Montserrat"/>
                <a:cs typeface="Montserrat"/>
                <a:sym typeface="Montserrat"/>
              </a:rPr>
              <a:t>. Podemos especificar la propiedad concreta (</a:t>
            </a:r>
            <a:r>
              <a:rPr b="1" i="1" lang="es-AR" sz="1400" u="none" cap="none" strike="noStrike">
                <a:solidFill>
                  <a:schemeClr val="dk1"/>
                </a:solidFill>
                <a:latin typeface="Montserrat"/>
                <a:ea typeface="Montserrat"/>
                <a:cs typeface="Montserrat"/>
                <a:sym typeface="Montserrat"/>
              </a:rPr>
              <a:t>width</a:t>
            </a:r>
            <a:r>
              <a:rPr b="0" i="1" lang="es-AR" sz="1400" u="none" cap="none" strike="noStrike">
                <a:solidFill>
                  <a:schemeClr val="dk1"/>
                </a:solidFill>
                <a:latin typeface="Montserrat"/>
                <a:ea typeface="Montserrat"/>
                <a:cs typeface="Montserrat"/>
                <a:sym typeface="Montserrat"/>
              </a:rPr>
              <a:t> o </a:t>
            </a:r>
            <a:r>
              <a:rPr b="1" i="1" lang="es-AR" sz="1400" u="none" cap="none" strike="noStrike">
                <a:solidFill>
                  <a:schemeClr val="dk1"/>
                </a:solidFill>
                <a:latin typeface="Montserrat"/>
                <a:ea typeface="Montserrat"/>
                <a:cs typeface="Montserrat"/>
                <a:sym typeface="Montserrat"/>
              </a:rPr>
              <a:t>color</a:t>
            </a:r>
            <a:r>
              <a:rPr b="0" i="1" lang="es-AR" sz="1400" u="none" cap="none" strike="noStrike">
                <a:solidFill>
                  <a:schemeClr val="dk1"/>
                </a:solidFill>
                <a:latin typeface="Montserrat"/>
                <a:ea typeface="Montserrat"/>
                <a:cs typeface="Montserrat"/>
                <a:sym typeface="Montserrat"/>
              </a:rPr>
              <a:t>, por ejemplo</a:t>
            </a:r>
            <a:r>
              <a:rPr b="0" i="0" lang="es-AR" sz="1400" u="none" cap="none" strike="noStrike">
                <a:solidFill>
                  <a:schemeClr val="dk1"/>
                </a:solidFill>
                <a:latin typeface="Montserrat"/>
                <a:ea typeface="Montserrat"/>
                <a:cs typeface="Montserrat"/>
                <a:sym typeface="Montserrat"/>
              </a:rPr>
              <a:t>) o simplemente especificar </a:t>
            </a:r>
            <a:r>
              <a:rPr b="1" i="1" lang="es-AR" sz="1400" u="none" cap="none" strike="noStrike">
                <a:solidFill>
                  <a:schemeClr val="dk1"/>
                </a:solidFill>
                <a:latin typeface="Montserrat"/>
                <a:ea typeface="Montserrat"/>
                <a:cs typeface="Montserrat"/>
                <a:sym typeface="Montserrat"/>
              </a:rPr>
              <a:t>all</a:t>
            </a:r>
            <a:r>
              <a:rPr b="0" i="0" lang="es-AR" sz="1400" u="none" cap="none" strike="noStrike">
                <a:solidFill>
                  <a:schemeClr val="dk1"/>
                </a:solidFill>
                <a:latin typeface="Montserrat"/>
                <a:ea typeface="Montserrat"/>
                <a:cs typeface="Montserrat"/>
                <a:sym typeface="Montserrat"/>
              </a:rPr>
              <a:t> para que se aplique a todos los elementos con los que se encuentre. Por otro lado, </a:t>
            </a:r>
            <a:r>
              <a:rPr b="1" i="1" lang="es-AR" sz="1400" u="none" cap="none" strike="noStrike">
                <a:solidFill>
                  <a:schemeClr val="dk1"/>
                </a:solidFill>
                <a:latin typeface="Montserrat"/>
                <a:ea typeface="Montserrat"/>
                <a:cs typeface="Montserrat"/>
                <a:sym typeface="Montserrat"/>
              </a:rPr>
              <a:t>none</a:t>
            </a:r>
            <a:r>
              <a:rPr b="0" i="0" lang="es-AR" sz="1400" u="none" cap="none" strike="noStrike">
                <a:solidFill>
                  <a:schemeClr val="dk1"/>
                </a:solidFill>
                <a:latin typeface="Montserrat"/>
                <a:ea typeface="Montserrat"/>
                <a:cs typeface="Montserrat"/>
                <a:sym typeface="Montserrat"/>
              </a:rPr>
              <a:t> hace que no se aplique ninguna transición.</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
        <p:nvSpPr>
          <p:cNvPr id="359" name="Google Shape;359;p21"/>
          <p:cNvSpPr txBox="1"/>
          <p:nvPr/>
        </p:nvSpPr>
        <p:spPr>
          <a:xfrm>
            <a:off x="150849" y="3161204"/>
            <a:ext cx="8152000" cy="104152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transition-timing-function:</a:t>
            </a:r>
            <a:r>
              <a:rPr b="0" i="0" lang="es-AR" sz="1400" u="none" cap="none" strike="noStrike">
                <a:solidFill>
                  <a:schemeClr val="dk1"/>
                </a:solidFill>
                <a:latin typeface="Montserrat"/>
                <a:ea typeface="Montserrat"/>
                <a:cs typeface="Montserrat"/>
                <a:sym typeface="Montserrat"/>
              </a:rPr>
              <a:t> indica el </a:t>
            </a:r>
            <a:r>
              <a:rPr b="1" i="0" lang="es-AR" sz="1400" u="none" cap="none" strike="noStrike">
                <a:solidFill>
                  <a:schemeClr val="dk1"/>
                </a:solidFill>
                <a:latin typeface="Montserrat"/>
                <a:ea typeface="Montserrat"/>
                <a:cs typeface="Montserrat"/>
                <a:sym typeface="Montserrat"/>
              </a:rPr>
              <a:t>ritmo de la transición</a:t>
            </a:r>
            <a:r>
              <a:rPr b="0" i="0" lang="es-AR" sz="1400" u="none" cap="none" strike="noStrike">
                <a:solidFill>
                  <a:schemeClr val="dk1"/>
                </a:solidFill>
                <a:latin typeface="Montserrat"/>
                <a:ea typeface="Montserrat"/>
                <a:cs typeface="Montserrat"/>
                <a:sym typeface="Montserrat"/>
              </a:rPr>
              <a:t> que queremos conseguir. Cuando estamos aprendiendo CSS, recomiendo utilizar </a:t>
            </a:r>
            <a:r>
              <a:rPr b="1" i="0" lang="es-AR" sz="1400" u="none" cap="none" strike="noStrike">
                <a:solidFill>
                  <a:schemeClr val="dk1"/>
                </a:solidFill>
                <a:latin typeface="Montserrat"/>
                <a:ea typeface="Montserrat"/>
                <a:cs typeface="Montserrat"/>
                <a:sym typeface="Montserrat"/>
              </a:rPr>
              <a:t>linear</a:t>
            </a:r>
            <a:r>
              <a:rPr b="0" i="0" lang="es-AR" sz="1400" u="none" cap="none" strike="noStrike">
                <a:solidFill>
                  <a:schemeClr val="dk1"/>
                </a:solidFill>
                <a:latin typeface="Montserrat"/>
                <a:ea typeface="Montserrat"/>
                <a:cs typeface="Montserrat"/>
                <a:sym typeface="Montserrat"/>
              </a:rPr>
              <a:t>, que realiza una transición a un ritmo constante. Sin embargo, podemos utilizar otros valores para conseguir que el ritmo sea diferente al inicio y/o al final de la transición.</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114297" marR="0" rtl="0" algn="r">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(continúa….)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nvSpPr>
        <p:spPr>
          <a:xfrm>
            <a:off x="150849" y="471517"/>
            <a:ext cx="8152000" cy="37254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Los valores que puede tomar la propiedad son los siguientes:</a:t>
            </a:r>
            <a:endParaRPr b="0" i="0" sz="1400" u="none" cap="none" strike="noStrike">
              <a:solidFill>
                <a:schemeClr val="dk1"/>
              </a:solidFill>
              <a:latin typeface="Montserrat"/>
              <a:ea typeface="Montserrat"/>
              <a:cs typeface="Montserrat"/>
              <a:sym typeface="Montserrat"/>
            </a:endParaRPr>
          </a:p>
        </p:txBody>
      </p:sp>
      <p:pic>
        <p:nvPicPr>
          <p:cNvPr id="365" name="Google Shape;365;p22"/>
          <p:cNvPicPr preferRelativeResize="0"/>
          <p:nvPr/>
        </p:nvPicPr>
        <p:blipFill rotWithShape="1">
          <a:blip r:embed="rId3">
            <a:alphaModFix/>
          </a:blip>
          <a:srcRect b="0" l="0" r="0" t="0"/>
          <a:stretch/>
        </p:blipFill>
        <p:spPr>
          <a:xfrm>
            <a:off x="806641" y="844062"/>
            <a:ext cx="6840416" cy="2406218"/>
          </a:xfrm>
          <a:prstGeom prst="rect">
            <a:avLst/>
          </a:prstGeom>
          <a:noFill/>
          <a:ln>
            <a:noFill/>
          </a:ln>
        </p:spPr>
      </p:pic>
      <p:sp>
        <p:nvSpPr>
          <p:cNvPr id="366" name="Google Shape;366;p22"/>
          <p:cNvSpPr txBox="1"/>
          <p:nvPr/>
        </p:nvSpPr>
        <p:spPr>
          <a:xfrm>
            <a:off x="150849" y="3250280"/>
            <a:ext cx="8152000" cy="37254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función de tiempo </a:t>
            </a:r>
            <a:r>
              <a:rPr b="1" i="0" lang="es-AR" sz="1400" u="none" cap="none" strike="noStrike">
                <a:solidFill>
                  <a:schemeClr val="dk1"/>
                </a:solidFill>
                <a:latin typeface="Montserrat"/>
                <a:ea typeface="Montserrat"/>
                <a:cs typeface="Montserrat"/>
                <a:sym typeface="Montserrat"/>
              </a:rPr>
              <a:t>linear</a:t>
            </a:r>
            <a:r>
              <a:rPr b="0" i="0" lang="es-AR" sz="1400" u="none" cap="none" strike="noStrike">
                <a:solidFill>
                  <a:schemeClr val="dk1"/>
                </a:solidFill>
                <a:latin typeface="Montserrat"/>
                <a:ea typeface="Montserrat"/>
                <a:cs typeface="Montserrat"/>
                <a:sym typeface="Montserrat"/>
              </a:rPr>
              <a:t> siempre es constante, mientras que </a:t>
            </a:r>
            <a:r>
              <a:rPr b="1" i="0" lang="es-AR" sz="1400" u="none" cap="none" strike="noStrike">
                <a:solidFill>
                  <a:schemeClr val="dk1"/>
                </a:solidFill>
                <a:latin typeface="Montserrat"/>
                <a:ea typeface="Montserrat"/>
                <a:cs typeface="Montserrat"/>
                <a:sym typeface="Montserrat"/>
              </a:rPr>
              <a:t>ease</a:t>
            </a:r>
            <a:r>
              <a:rPr b="0" i="0" lang="es-AR" sz="1400" u="none" cap="none" strike="noStrike">
                <a:solidFill>
                  <a:schemeClr val="dk1"/>
                </a:solidFill>
                <a:latin typeface="Montserrat"/>
                <a:ea typeface="Montserrat"/>
                <a:cs typeface="Montserrat"/>
                <a:sym typeface="Montserrat"/>
              </a:rPr>
              <a:t> comienza suavemente, continua de forma más rápida y termina suavemente de nuevo. </a:t>
            </a:r>
            <a:r>
              <a:rPr b="1" i="0" lang="es-AR" sz="1400" u="none" cap="none" strike="noStrike">
                <a:solidFill>
                  <a:schemeClr val="dk1"/>
                </a:solidFill>
                <a:latin typeface="Montserrat"/>
                <a:ea typeface="Montserrat"/>
                <a:cs typeface="Montserrat"/>
                <a:sym typeface="Montserrat"/>
              </a:rPr>
              <a:t>Ease-in</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ease-out</a:t>
            </a:r>
            <a:r>
              <a:rPr b="0" i="0" lang="es-AR" sz="1400" u="none" cap="none" strike="noStrike">
                <a:solidFill>
                  <a:schemeClr val="dk1"/>
                </a:solidFill>
                <a:latin typeface="Montserrat"/>
                <a:ea typeface="Montserrat"/>
                <a:cs typeface="Montserrat"/>
                <a:sym typeface="Montserrat"/>
              </a:rPr>
              <a:t> son variaciones que van más lento al principio o al final, y </a:t>
            </a:r>
            <a:r>
              <a:rPr b="1" i="0" lang="es-AR" sz="1400" u="none" cap="none" strike="noStrike">
                <a:solidFill>
                  <a:schemeClr val="dk1"/>
                </a:solidFill>
                <a:latin typeface="Montserrat"/>
                <a:ea typeface="Montserrat"/>
                <a:cs typeface="Montserrat"/>
                <a:sym typeface="Montserrat"/>
              </a:rPr>
              <a:t>ease-in-out</a:t>
            </a:r>
            <a:r>
              <a:rPr b="0" i="0" lang="es-AR" sz="1400" u="none" cap="none" strike="noStrike">
                <a:solidFill>
                  <a:schemeClr val="dk1"/>
                </a:solidFill>
                <a:latin typeface="Montserrat"/>
                <a:ea typeface="Montserrat"/>
                <a:cs typeface="Montserrat"/>
                <a:sym typeface="Montserrat"/>
              </a:rPr>
              <a:t> una mezcla de las dos.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Encontramos también la función </a:t>
            </a:r>
            <a:r>
              <a:rPr b="1" i="0" lang="es-AR" sz="1400" u="none" cap="none" strike="noStrike">
                <a:solidFill>
                  <a:schemeClr val="dk1"/>
                </a:solidFill>
                <a:latin typeface="Montserrat"/>
                <a:ea typeface="Montserrat"/>
                <a:cs typeface="Montserrat"/>
                <a:sym typeface="Montserrat"/>
              </a:rPr>
              <a:t>Cubic-Bezier()</a:t>
            </a:r>
            <a:r>
              <a:rPr b="0" i="0" lang="es-AR" sz="1400" u="none" cap="none" strike="noStrike">
                <a:solidFill>
                  <a:schemeClr val="dk1"/>
                </a:solidFill>
                <a:latin typeface="Montserrat"/>
                <a:ea typeface="Montserrat"/>
                <a:cs typeface="Montserrat"/>
                <a:sym typeface="Montserrat"/>
              </a:rPr>
              <a:t> que nos permite configurar con más detalle la transición.</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3"/>
          <p:cNvSpPr txBox="1"/>
          <p:nvPr/>
        </p:nvSpPr>
        <p:spPr>
          <a:xfrm>
            <a:off x="150849" y="471517"/>
            <a:ext cx="8152000" cy="37254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La función de tiempo Cubic-Bezier()</a:t>
            </a:r>
            <a:endParaRPr b="1" i="0" sz="1400" u="none" cap="none" strike="noStrike">
              <a:solidFill>
                <a:schemeClr val="dk1"/>
              </a:solidFill>
              <a:latin typeface="Montserrat"/>
              <a:ea typeface="Montserrat"/>
              <a:cs typeface="Montserrat"/>
              <a:sym typeface="Montserrat"/>
            </a:endParaRPr>
          </a:p>
        </p:txBody>
      </p:sp>
      <p:sp>
        <p:nvSpPr>
          <p:cNvPr id="372" name="Google Shape;372;p23"/>
          <p:cNvSpPr txBox="1"/>
          <p:nvPr/>
        </p:nvSpPr>
        <p:spPr>
          <a:xfrm>
            <a:off x="150849" y="844062"/>
            <a:ext cx="8152000" cy="37254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 una función personalizada, donde podemos darle unos valores concretos dependiendo de la velocidad que queramos que tenga la transición. En la última columna de la tabla anterior podemos ver los valores equivalentes a cada una de las palabras clave mencionadas. En principio, el formato de la función es </a:t>
            </a:r>
            <a:r>
              <a:rPr b="1" i="0" lang="es-AR" sz="1400" u="none" cap="none" strike="noStrike">
                <a:solidFill>
                  <a:schemeClr val="dk1"/>
                </a:solidFill>
                <a:latin typeface="Montserrat"/>
                <a:ea typeface="Montserrat"/>
                <a:cs typeface="Montserrat"/>
                <a:sym typeface="Montserrat"/>
              </a:rPr>
              <a:t>cubic-bezier(A, B, C, D)</a:t>
            </a:r>
            <a:r>
              <a:rPr b="0" i="0" lang="es-AR" sz="1400" u="none" cap="none" strike="noStrike">
                <a:solidFill>
                  <a:schemeClr val="dk1"/>
                </a:solidFill>
                <a:latin typeface="Montserrat"/>
                <a:ea typeface="Montserrat"/>
                <a:cs typeface="Montserrat"/>
                <a:sym typeface="Montserrat"/>
              </a:rPr>
              <a:t>, donde:</a:t>
            </a:r>
            <a:endParaRPr b="0" i="0" sz="1400" u="none" cap="none" strike="noStrike">
              <a:solidFill>
                <a:schemeClr val="dk1"/>
              </a:solidFill>
              <a:latin typeface="Montserrat"/>
              <a:ea typeface="Montserrat"/>
              <a:cs typeface="Montserrat"/>
              <a:sym typeface="Montserrat"/>
            </a:endParaRPr>
          </a:p>
        </p:txBody>
      </p:sp>
      <p:pic>
        <p:nvPicPr>
          <p:cNvPr id="373" name="Google Shape;373;p23"/>
          <p:cNvPicPr preferRelativeResize="0"/>
          <p:nvPr/>
        </p:nvPicPr>
        <p:blipFill rotWithShape="1">
          <a:blip r:embed="rId3">
            <a:alphaModFix/>
          </a:blip>
          <a:srcRect b="0" l="0" r="0" t="0"/>
          <a:stretch/>
        </p:blipFill>
        <p:spPr>
          <a:xfrm>
            <a:off x="465991" y="2060392"/>
            <a:ext cx="5574326" cy="1550256"/>
          </a:xfrm>
          <a:prstGeom prst="rect">
            <a:avLst/>
          </a:prstGeom>
          <a:noFill/>
          <a:ln>
            <a:noFill/>
          </a:ln>
        </p:spPr>
      </p:pic>
      <p:pic>
        <p:nvPicPr>
          <p:cNvPr descr="Cubic Bezier" id="374" name="Google Shape;374;p23"/>
          <p:cNvPicPr preferRelativeResize="0"/>
          <p:nvPr/>
        </p:nvPicPr>
        <p:blipFill rotWithShape="1">
          <a:blip r:embed="rId4">
            <a:alphaModFix/>
          </a:blip>
          <a:srcRect b="0" l="0" r="0" t="0"/>
          <a:stretch/>
        </p:blipFill>
        <p:spPr>
          <a:xfrm>
            <a:off x="6301398" y="2060392"/>
            <a:ext cx="1667555" cy="1550256"/>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75" name="Google Shape;375;p23"/>
          <p:cNvSpPr/>
          <p:nvPr/>
        </p:nvSpPr>
        <p:spPr>
          <a:xfrm>
            <a:off x="2932647" y="3780670"/>
            <a:ext cx="58496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Para simular el efecto: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https://cubic-bezier.com/#.17,.67,.83,.67</a:t>
            </a:r>
            <a:endParaRPr b="0" i="0" sz="1400" u="none" cap="none" strike="noStrike">
              <a:solidFill>
                <a:srgbClr val="000000"/>
              </a:solidFill>
              <a:latin typeface="Montserrat"/>
              <a:ea typeface="Montserrat"/>
              <a:cs typeface="Montserrat"/>
              <a:sym typeface="Montserrat"/>
            </a:endParaRPr>
          </a:p>
        </p:txBody>
      </p:sp>
      <p:sp>
        <p:nvSpPr>
          <p:cNvPr id="376" name="Google Shape;376;p23"/>
          <p:cNvSpPr txBox="1"/>
          <p:nvPr/>
        </p:nvSpPr>
        <p:spPr>
          <a:xfrm>
            <a:off x="150849" y="4081181"/>
            <a:ext cx="8152000" cy="58053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transition-delay:</a:t>
            </a:r>
            <a:r>
              <a:rPr b="0" i="0" lang="es-AR" sz="1400" u="none" cap="none" strike="noStrike">
                <a:solidFill>
                  <a:schemeClr val="dk1"/>
                </a:solidFill>
                <a:latin typeface="Montserrat"/>
                <a:ea typeface="Montserrat"/>
                <a:cs typeface="Montserrat"/>
                <a:sym typeface="Montserrat"/>
              </a:rPr>
              <a:t> Nos ofrece la posibilidad de </a:t>
            </a:r>
            <a:r>
              <a:rPr b="1" i="0" lang="es-AR" sz="1400" u="none" cap="none" strike="noStrike">
                <a:solidFill>
                  <a:schemeClr val="dk1"/>
                </a:solidFill>
                <a:latin typeface="Montserrat"/>
                <a:ea typeface="Montserrat"/>
                <a:cs typeface="Montserrat"/>
                <a:sym typeface="Montserrat"/>
              </a:rPr>
              <a:t>retrasar el inicio de la transición</a:t>
            </a:r>
            <a:r>
              <a:rPr b="0" i="0" lang="es-AR" sz="1400" u="none" cap="none" strike="noStrike">
                <a:solidFill>
                  <a:schemeClr val="dk1"/>
                </a:solidFill>
                <a:latin typeface="Montserrat"/>
                <a:ea typeface="Montserrat"/>
                <a:cs typeface="Montserrat"/>
                <a:sym typeface="Montserrat"/>
              </a:rPr>
              <a:t> los segundos especificados.</a:t>
            </a:r>
            <a:endParaRPr b="0" i="0" sz="1400" u="none" cap="none" strike="noStrike">
              <a:solidFill>
                <a:srgbClr val="000000"/>
              </a:solidFill>
              <a:latin typeface="Arial"/>
              <a:ea typeface="Arial"/>
              <a:cs typeface="Arial"/>
              <a:sym typeface="Arial"/>
            </a:endParaRPr>
          </a:p>
        </p:txBody>
      </p:sp>
      <p:sp>
        <p:nvSpPr>
          <p:cNvPr id="377" name="Google Shape;377;p23"/>
          <p:cNvSpPr/>
          <p:nvPr/>
        </p:nvSpPr>
        <p:spPr>
          <a:xfrm>
            <a:off x="3398583" y="4605393"/>
            <a:ext cx="4917805" cy="33711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ejemplos transiciones-1, transiciones-2 (.html y .css)</a:t>
            </a:r>
            <a:endParaRPr b="0" i="1" sz="1200" u="none" cap="none" strike="noStrike">
              <a:solidFill>
                <a:srgbClr val="9D66F9"/>
              </a:solidFill>
              <a:latin typeface="Montserrat"/>
              <a:ea typeface="Montserrat"/>
              <a:cs typeface="Montserrat"/>
              <a:sym typeface="Montserrat"/>
            </a:endParaRPr>
          </a:p>
        </p:txBody>
      </p:sp>
      <p:grpSp>
        <p:nvGrpSpPr>
          <p:cNvPr id="378" name="Google Shape;378;p23"/>
          <p:cNvGrpSpPr/>
          <p:nvPr/>
        </p:nvGrpSpPr>
        <p:grpSpPr>
          <a:xfrm>
            <a:off x="3146348" y="4522477"/>
            <a:ext cx="504469" cy="485185"/>
            <a:chOff x="5423483" y="4578094"/>
            <a:chExt cx="504469" cy="485185"/>
          </a:xfrm>
        </p:grpSpPr>
        <p:sp>
          <p:nvSpPr>
            <p:cNvPr id="379" name="Google Shape;379;p23"/>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380" name="Google Shape;380;p23"/>
            <p:cNvPicPr preferRelativeResize="0"/>
            <p:nvPr/>
          </p:nvPicPr>
          <p:blipFill rotWithShape="1">
            <a:blip r:embed="rId6">
              <a:alphaModFix/>
            </a:blip>
            <a:srcRect b="0" l="0" r="0" t="0"/>
            <a:stretch/>
          </p:blipFill>
          <p:spPr>
            <a:xfrm>
              <a:off x="5690457" y="4578094"/>
              <a:ext cx="237495" cy="237495"/>
            </a:xfrm>
            <a:prstGeom prst="rect">
              <a:avLst/>
            </a:prstGeom>
            <a:noFill/>
            <a:ln>
              <a:noFill/>
            </a:ln>
          </p:spPr>
        </p:pic>
        <p:sp>
          <p:nvSpPr>
            <p:cNvPr id="381" name="Google Shape;381;p23"/>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Transiciones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87" name="Google Shape;387;p24"/>
          <p:cNvSpPr txBox="1"/>
          <p:nvPr/>
        </p:nvSpPr>
        <p:spPr>
          <a:xfrm>
            <a:off x="150849" y="1033465"/>
            <a:ext cx="8152000" cy="83050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Como siempre, podemos resumir todas estas operaciones en una propiedad de atajo denominada </a:t>
            </a:r>
            <a:r>
              <a:rPr b="1" i="0" lang="es-AR" sz="1400" u="none" cap="none" strike="noStrike">
                <a:solidFill>
                  <a:schemeClr val="dk1"/>
                </a:solidFill>
                <a:latin typeface="Montserrat"/>
                <a:ea typeface="Montserrat"/>
                <a:cs typeface="Montserrat"/>
                <a:sym typeface="Montserrat"/>
              </a:rPr>
              <a:t>transition</a:t>
            </a:r>
            <a:r>
              <a:rPr b="0" i="0" lang="es-AR" sz="1400" u="none" cap="none" strike="noStrike">
                <a:solidFill>
                  <a:schemeClr val="dk1"/>
                </a:solidFill>
                <a:latin typeface="Montserrat"/>
                <a:ea typeface="Montserrat"/>
                <a:cs typeface="Montserrat"/>
                <a:sym typeface="Montserrat"/>
              </a:rPr>
              <a:t>. Los valores del ejemplo superior, se podrían escribir como se puede ver a continuación (</a:t>
            </a:r>
            <a:r>
              <a:rPr b="0" i="1" lang="es-AR" sz="1400" u="none" cap="none" strike="noStrike">
                <a:solidFill>
                  <a:schemeClr val="dk1"/>
                </a:solidFill>
                <a:latin typeface="Montserrat"/>
                <a:ea typeface="Montserrat"/>
                <a:cs typeface="Montserrat"/>
                <a:sym typeface="Montserrat"/>
              </a:rPr>
              <a:t>si no necesitas algún valor, se puede omitir</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987650" y="1863969"/>
            <a:ext cx="687267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transition: &lt;property&gt; &lt;duration&gt; &lt;timing-function&gt; &lt;delay&gt;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transition: </a:t>
            </a:r>
            <a:r>
              <a:rPr b="0" i="0" lang="es-AR" sz="1400" u="none" cap="none" strike="noStrike">
                <a:solidFill>
                  <a:srgbClr val="EE5D43"/>
                </a:solidFill>
                <a:latin typeface="Consolas"/>
                <a:ea typeface="Consolas"/>
                <a:cs typeface="Consolas"/>
                <a:sym typeface="Consolas"/>
              </a:rPr>
              <a:t>all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0.2s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ease-in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89" name="Google Shape;389;p24"/>
          <p:cNvSpPr txBox="1"/>
          <p:nvPr/>
        </p:nvSpPr>
        <p:spPr>
          <a:xfrm>
            <a:off x="894406" y="2981218"/>
            <a:ext cx="589616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Fuente: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https://lenguajecss.com/css/animaciones/transiciones/</a:t>
            </a:r>
            <a:endParaRPr b="0" i="0" sz="1400" u="none" cap="none" strike="noStrike">
              <a:solidFill>
                <a:srgbClr val="000000"/>
              </a:solidFill>
              <a:latin typeface="Montserrat"/>
              <a:ea typeface="Montserrat"/>
              <a:cs typeface="Montserrat"/>
              <a:sym typeface="Montserrat"/>
            </a:endParaRPr>
          </a:p>
        </p:txBody>
      </p:sp>
      <p:sp>
        <p:nvSpPr>
          <p:cNvPr id="390" name="Google Shape;390;p24"/>
          <p:cNvSpPr txBox="1"/>
          <p:nvPr/>
        </p:nvSpPr>
        <p:spPr>
          <a:xfrm>
            <a:off x="2801607" y="3636777"/>
            <a:ext cx="5844870" cy="1123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Para seguir investigando: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https://www.w3schools.com/css/css3_transitions.asp</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rPr b="0" i="1" lang="es-AR" sz="1100" u="none" cap="none" strike="noStrike">
                <a:solidFill>
                  <a:srgbClr val="000000"/>
                </a:solidFill>
                <a:latin typeface="Montserrat"/>
                <a:ea typeface="Montserrat"/>
                <a:cs typeface="Montserrat"/>
                <a:sym typeface="Montserrat"/>
              </a:rPr>
              <a:t>(se recomiendan especialmente los últimos ejemplos que son más completos)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91" name="Google Shape;391;p24"/>
          <p:cNvSpPr txBox="1"/>
          <p:nvPr/>
        </p:nvSpPr>
        <p:spPr>
          <a:xfrm>
            <a:off x="7067905" y="1863969"/>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5"/>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Animaciones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7" name="Google Shape;397;p25"/>
          <p:cNvSpPr txBox="1"/>
          <p:nvPr/>
        </p:nvSpPr>
        <p:spPr>
          <a:xfrm>
            <a:off x="273937" y="1033465"/>
            <a:ext cx="8152000" cy="308133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animación permite que un elemento cambie gradualmente de un estilo a otro. Podemos cambiar tantas propiedades CSS como deseemos, tantas veces como deseemos.</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animaciones amplían el concepto de transiciones convirtiéndolo en algo mucho más flexible y potente, partiendo del mismo concepto de realizar cambios en ciertos estados inicial y final pero incorporando más estados, pudiendo realizar cambios desde un estado inicial, a un estado posterior, a otro estado posterior, y así sucesivamente. Además, esto será posible de forma automática, </a:t>
            </a:r>
            <a:r>
              <a:rPr b="1" i="0" lang="es-AR" sz="1400" u="none" cap="none" strike="noStrike">
                <a:solidFill>
                  <a:schemeClr val="dk1"/>
                </a:solidFill>
                <a:latin typeface="Montserrat"/>
                <a:ea typeface="Montserrat"/>
                <a:cs typeface="Montserrat"/>
                <a:sym typeface="Montserrat"/>
              </a:rPr>
              <a:t>sin que el usuario tenga que realizar una acción concreta</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utilizar la animación CSS, primero debemos especificar algunos fotogramas clave (</a:t>
            </a:r>
            <a:r>
              <a:rPr b="0" i="1" lang="es-AR" sz="1400" u="none" cap="none" strike="noStrike">
                <a:solidFill>
                  <a:schemeClr val="dk1"/>
                </a:solidFill>
                <a:latin typeface="Montserrat"/>
                <a:ea typeface="Montserrat"/>
                <a:cs typeface="Montserrat"/>
                <a:sym typeface="Montserrat"/>
              </a:rPr>
              <a:t>@keyframes</a:t>
            </a:r>
            <a:r>
              <a:rPr b="0" i="0" lang="es-AR" sz="1400" u="none" cap="none" strike="noStrike">
                <a:solidFill>
                  <a:schemeClr val="dk1"/>
                </a:solidFill>
                <a:latin typeface="Montserrat"/>
                <a:ea typeface="Montserrat"/>
                <a:cs typeface="Montserrat"/>
                <a:sym typeface="Montserrat"/>
              </a:rPr>
              <a:t>) para la animación, que contendrán los estilos que tendrá el elemento en determinados momentos. Además tendremos que utilizar las propiedades de las animaciones, que definen el comportamiento de la misma.</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nvSpPr>
        <p:spPr>
          <a:xfrm>
            <a:off x="229976" y="453172"/>
            <a:ext cx="8152000" cy="88325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Propiedades de animación CSS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definir dicho comportamiento necesitamos conocer las siguientes propiedades, que son una ampliación de las transiciones CSS:</a:t>
            </a:r>
            <a:endParaRPr b="0" i="0" sz="1400" u="none" cap="none" strike="noStrike">
              <a:solidFill>
                <a:schemeClr val="dk1"/>
              </a:solidFill>
              <a:latin typeface="Montserrat"/>
              <a:ea typeface="Montserrat"/>
              <a:cs typeface="Montserrat"/>
              <a:sym typeface="Montserrat"/>
            </a:endParaRPr>
          </a:p>
        </p:txBody>
      </p:sp>
      <p:pic>
        <p:nvPicPr>
          <p:cNvPr id="403" name="Google Shape;403;p26"/>
          <p:cNvPicPr preferRelativeResize="0"/>
          <p:nvPr/>
        </p:nvPicPr>
        <p:blipFill rotWithShape="1">
          <a:blip r:embed="rId3">
            <a:alphaModFix/>
          </a:blip>
          <a:srcRect b="0" l="0" r="0" t="0"/>
          <a:stretch/>
        </p:blipFill>
        <p:spPr>
          <a:xfrm>
            <a:off x="1943100" y="1254868"/>
            <a:ext cx="5257800" cy="2405164"/>
          </a:xfrm>
          <a:prstGeom prst="rect">
            <a:avLst/>
          </a:prstGeom>
          <a:noFill/>
          <a:ln>
            <a:noFill/>
          </a:ln>
        </p:spPr>
      </p:pic>
      <p:sp>
        <p:nvSpPr>
          <p:cNvPr id="404" name="Google Shape;404;p26"/>
          <p:cNvSpPr txBox="1"/>
          <p:nvPr/>
        </p:nvSpPr>
        <p:spPr>
          <a:xfrm>
            <a:off x="229976" y="3578469"/>
            <a:ext cx="8500782" cy="88325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propiedad </a:t>
            </a:r>
            <a:r>
              <a:rPr b="1" i="0" lang="es-AR" sz="1400" u="none" cap="none" strike="noStrike">
                <a:solidFill>
                  <a:schemeClr val="dk1"/>
                </a:solidFill>
                <a:latin typeface="Montserrat"/>
                <a:ea typeface="Montserrat"/>
                <a:cs typeface="Montserrat"/>
                <a:sym typeface="Montserrat"/>
              </a:rPr>
              <a:t>animation-name</a:t>
            </a:r>
            <a:r>
              <a:rPr b="0" i="0" lang="es-AR" sz="1400" u="none" cap="none" strike="noStrike">
                <a:solidFill>
                  <a:schemeClr val="dk1"/>
                </a:solidFill>
                <a:latin typeface="Montserrat"/>
                <a:ea typeface="Montserrat"/>
                <a:cs typeface="Montserrat"/>
                <a:sym typeface="Montserrat"/>
              </a:rPr>
              <a:t> permite especificar el nombre del fotograma a utilizar, mientras que las propiedades </a:t>
            </a:r>
            <a:r>
              <a:rPr b="1" i="0" lang="es-AR" sz="1400" u="none" cap="none" strike="noStrike">
                <a:solidFill>
                  <a:schemeClr val="dk1"/>
                </a:solidFill>
                <a:latin typeface="Montserrat"/>
                <a:ea typeface="Montserrat"/>
                <a:cs typeface="Montserrat"/>
                <a:sym typeface="Montserrat"/>
              </a:rPr>
              <a:t>animation-duration</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animation-timing-function</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animation-delay</a:t>
            </a:r>
            <a:r>
              <a:rPr b="0" i="0" lang="es-AR" sz="1400" u="none" cap="none" strike="noStrike">
                <a:solidFill>
                  <a:schemeClr val="dk1"/>
                </a:solidFill>
                <a:latin typeface="Montserrat"/>
                <a:ea typeface="Montserrat"/>
                <a:cs typeface="Montserrat"/>
                <a:sym typeface="Montserrat"/>
              </a:rPr>
              <a:t> funcionan exactamente igual que en </a:t>
            </a:r>
            <a:r>
              <a:rPr b="0" i="1" lang="es-AR" sz="1400" u="none" cap="none" strike="noStrike">
                <a:solidFill>
                  <a:schemeClr val="dk1"/>
                </a:solidFill>
                <a:latin typeface="Montserrat"/>
                <a:ea typeface="Montserrat"/>
                <a:cs typeface="Montserrat"/>
                <a:sym typeface="Montserrat"/>
              </a:rPr>
              <a:t>transiciones</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7"/>
          <p:cNvSpPr txBox="1"/>
          <p:nvPr/>
        </p:nvSpPr>
        <p:spPr>
          <a:xfrm>
            <a:off x="238768" y="374044"/>
            <a:ext cx="8152000" cy="127012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propiedad </a:t>
            </a:r>
            <a:r>
              <a:rPr b="1" i="0" lang="es-AR" sz="1400" u="none" cap="none" strike="noStrike">
                <a:solidFill>
                  <a:schemeClr val="dk1"/>
                </a:solidFill>
                <a:latin typeface="Montserrat"/>
                <a:ea typeface="Montserrat"/>
                <a:cs typeface="Montserrat"/>
                <a:sym typeface="Montserrat"/>
              </a:rPr>
              <a:t>animation-iteration-count</a:t>
            </a:r>
            <a:r>
              <a:rPr b="0" i="0" lang="es-AR" sz="1400" u="none" cap="none" strike="noStrike">
                <a:solidFill>
                  <a:schemeClr val="dk1"/>
                </a:solidFill>
                <a:latin typeface="Montserrat"/>
                <a:ea typeface="Montserrat"/>
                <a:cs typeface="Montserrat"/>
                <a:sym typeface="Montserrat"/>
              </a:rPr>
              <a:t> permite indicar el número de veces que se repite la animación, pudiendo establecer un número concreto de repeticiones o indicando </a:t>
            </a:r>
            <a:r>
              <a:rPr b="1" i="0" lang="es-AR" sz="1400" u="none" cap="none" strike="noStrike">
                <a:solidFill>
                  <a:schemeClr val="dk1"/>
                </a:solidFill>
                <a:latin typeface="Montserrat"/>
                <a:ea typeface="Montserrat"/>
                <a:cs typeface="Montserrat"/>
                <a:sym typeface="Montserrat"/>
              </a:rPr>
              <a:t>infinite</a:t>
            </a:r>
            <a:r>
              <a:rPr b="0" i="0" lang="es-AR" sz="1400" u="none" cap="none" strike="noStrike">
                <a:solidFill>
                  <a:schemeClr val="dk1"/>
                </a:solidFill>
                <a:latin typeface="Montserrat"/>
                <a:ea typeface="Montserrat"/>
                <a:cs typeface="Montserrat"/>
                <a:sym typeface="Montserrat"/>
              </a:rPr>
              <a:t> para que se repita continuamente. Por otra parte, especificando un valor en </a:t>
            </a:r>
            <a:r>
              <a:rPr b="1" i="0" lang="es-AR" sz="1400" u="none" cap="none" strike="noStrike">
                <a:solidFill>
                  <a:schemeClr val="dk1"/>
                </a:solidFill>
                <a:latin typeface="Montserrat"/>
                <a:ea typeface="Montserrat"/>
                <a:cs typeface="Montserrat"/>
                <a:sym typeface="Montserrat"/>
              </a:rPr>
              <a:t>animation-direction</a:t>
            </a:r>
            <a:r>
              <a:rPr b="0" i="0" lang="es-AR" sz="1400" u="none" cap="none" strike="noStrike">
                <a:solidFill>
                  <a:schemeClr val="dk1"/>
                </a:solidFill>
                <a:latin typeface="Montserrat"/>
                <a:ea typeface="Montserrat"/>
                <a:cs typeface="Montserrat"/>
                <a:sym typeface="Montserrat"/>
              </a:rPr>
              <a:t> conseguiremos indicar el orden en el que se reproducirán los fotogramas, pudiendo escoger un valor de los siguientes: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
        <p:nvSpPr>
          <p:cNvPr id="410" name="Google Shape;410;p27"/>
          <p:cNvSpPr txBox="1"/>
          <p:nvPr/>
        </p:nvSpPr>
        <p:spPr>
          <a:xfrm>
            <a:off x="238768" y="3275668"/>
            <a:ext cx="8500782" cy="128754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Por defecto, cuando se termina una animación que se ha indicado que se reproduzca sólo una vez, la animación vuelve a su estado inicial (</a:t>
            </a:r>
            <a:r>
              <a:rPr b="0" i="1" lang="es-AR" sz="1400" u="none" cap="none" strike="noStrike">
                <a:solidFill>
                  <a:schemeClr val="dk1"/>
                </a:solidFill>
                <a:latin typeface="Montserrat"/>
                <a:ea typeface="Montserrat"/>
                <a:cs typeface="Montserrat"/>
                <a:sym typeface="Montserrat"/>
              </a:rPr>
              <a:t>primer fotograma</a:t>
            </a:r>
            <a:r>
              <a:rPr b="0" i="0" lang="es-AR" sz="1400" u="none" cap="none" strike="noStrike">
                <a:solidFill>
                  <a:schemeClr val="dk1"/>
                </a:solidFill>
                <a:latin typeface="Montserrat"/>
                <a:ea typeface="Montserrat"/>
                <a:cs typeface="Montserrat"/>
                <a:sym typeface="Montserrat"/>
              </a:rPr>
              <a:t>). Mediante la propiedad </a:t>
            </a:r>
            <a:r>
              <a:rPr b="1" i="0" lang="es-AR" sz="1400" u="none" cap="none" strike="noStrike">
                <a:solidFill>
                  <a:schemeClr val="dk1"/>
                </a:solidFill>
                <a:latin typeface="Montserrat"/>
                <a:ea typeface="Montserrat"/>
                <a:cs typeface="Montserrat"/>
                <a:sym typeface="Montserrat"/>
              </a:rPr>
              <a:t>animation-fill-mode</a:t>
            </a:r>
            <a:r>
              <a:rPr b="0" i="0" lang="es-AR" sz="1400" u="none" cap="none" strike="noStrike">
                <a:solidFill>
                  <a:schemeClr val="dk1"/>
                </a:solidFill>
                <a:latin typeface="Montserrat"/>
                <a:ea typeface="Montserrat"/>
                <a:cs typeface="Montserrat"/>
                <a:sym typeface="Montserrat"/>
              </a:rPr>
              <a:t> podemos indicar que debe mostrar la animación cuando ha finalizado y ya no se está reproduciendo; si mostrar el estado inicial (</a:t>
            </a:r>
            <a:r>
              <a:rPr b="0" i="1" lang="es-AR" sz="1400" u="none" cap="none" strike="noStrike">
                <a:solidFill>
                  <a:schemeClr val="dk1"/>
                </a:solidFill>
                <a:latin typeface="Montserrat"/>
                <a:ea typeface="Montserrat"/>
                <a:cs typeface="Montserrat"/>
                <a:sym typeface="Montserrat"/>
              </a:rPr>
              <a:t>backwards</a:t>
            </a:r>
            <a:r>
              <a:rPr b="0" i="0" lang="es-AR" sz="1400" u="none" cap="none" strike="noStrike">
                <a:solidFill>
                  <a:schemeClr val="dk1"/>
                </a:solidFill>
                <a:latin typeface="Montserrat"/>
                <a:ea typeface="Montserrat"/>
                <a:cs typeface="Montserrat"/>
                <a:sym typeface="Montserrat"/>
              </a:rPr>
              <a:t>), el estado final (</a:t>
            </a:r>
            <a:r>
              <a:rPr b="0" i="1" lang="es-AR" sz="1400" u="none" cap="none" strike="noStrike">
                <a:solidFill>
                  <a:schemeClr val="dk1"/>
                </a:solidFill>
                <a:latin typeface="Montserrat"/>
                <a:ea typeface="Montserrat"/>
                <a:cs typeface="Montserrat"/>
                <a:sym typeface="Montserrat"/>
              </a:rPr>
              <a:t>forwards</a:t>
            </a:r>
            <a:r>
              <a:rPr b="0" i="0" lang="es-AR" sz="1400" u="none" cap="none" strike="noStrike">
                <a:solidFill>
                  <a:schemeClr val="dk1"/>
                </a:solidFill>
                <a:latin typeface="Montserrat"/>
                <a:ea typeface="Montserrat"/>
                <a:cs typeface="Montserrat"/>
                <a:sym typeface="Montserrat"/>
              </a:rPr>
              <a:t>) o una combinación de ambas (</a:t>
            </a:r>
            <a:r>
              <a:rPr b="0" i="1" lang="es-AR" sz="1400" u="none" cap="none" strike="noStrike">
                <a:solidFill>
                  <a:schemeClr val="dk1"/>
                </a:solidFill>
                <a:latin typeface="Montserrat"/>
                <a:ea typeface="Montserrat"/>
                <a:cs typeface="Montserrat"/>
                <a:sym typeface="Montserrat"/>
              </a:rPr>
              <a:t>both</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propiedad </a:t>
            </a:r>
            <a:r>
              <a:rPr b="1" i="0" lang="es-AR" sz="1400" u="none" cap="none" strike="noStrike">
                <a:solidFill>
                  <a:schemeClr val="dk1"/>
                </a:solidFill>
                <a:latin typeface="Montserrat"/>
                <a:ea typeface="Montserrat"/>
                <a:cs typeface="Montserrat"/>
                <a:sym typeface="Montserrat"/>
              </a:rPr>
              <a:t>animation-play-state</a:t>
            </a:r>
            <a:r>
              <a:rPr b="0" i="0" lang="es-AR" sz="1400" u="none" cap="none" strike="noStrike">
                <a:solidFill>
                  <a:schemeClr val="dk1"/>
                </a:solidFill>
                <a:latin typeface="Montserrat"/>
                <a:ea typeface="Montserrat"/>
                <a:cs typeface="Montserrat"/>
                <a:sym typeface="Montserrat"/>
              </a:rPr>
              <a:t> nos permite establecer la animación a estado de reproducción (</a:t>
            </a:r>
            <a:r>
              <a:rPr b="0" i="1" lang="es-AR" sz="1400" u="none" cap="none" strike="noStrike">
                <a:solidFill>
                  <a:schemeClr val="dk1"/>
                </a:solidFill>
                <a:latin typeface="Montserrat"/>
                <a:ea typeface="Montserrat"/>
                <a:cs typeface="Montserrat"/>
                <a:sym typeface="Montserrat"/>
              </a:rPr>
              <a:t>running</a:t>
            </a:r>
            <a:r>
              <a:rPr b="0" i="0" lang="es-AR" sz="1400" u="none" cap="none" strike="noStrike">
                <a:solidFill>
                  <a:schemeClr val="dk1"/>
                </a:solidFill>
                <a:latin typeface="Montserrat"/>
                <a:ea typeface="Montserrat"/>
                <a:cs typeface="Montserrat"/>
                <a:sym typeface="Montserrat"/>
              </a:rPr>
              <a:t>) o pausarla (</a:t>
            </a:r>
            <a:r>
              <a:rPr b="0" i="1" lang="es-AR" sz="1400" u="none" cap="none" strike="noStrike">
                <a:solidFill>
                  <a:schemeClr val="dk1"/>
                </a:solidFill>
                <a:latin typeface="Montserrat"/>
                <a:ea typeface="Montserrat"/>
                <a:cs typeface="Montserrat"/>
                <a:sym typeface="Montserrat"/>
              </a:rPr>
              <a:t>paused</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p:txBody>
      </p:sp>
      <p:pic>
        <p:nvPicPr>
          <p:cNvPr id="411" name="Google Shape;411;p27"/>
          <p:cNvPicPr preferRelativeResize="0"/>
          <p:nvPr/>
        </p:nvPicPr>
        <p:blipFill rotWithShape="1">
          <a:blip r:embed="rId3">
            <a:alphaModFix/>
          </a:blip>
          <a:srcRect b="0" l="0" r="0" t="0"/>
          <a:stretch/>
        </p:blipFill>
        <p:spPr>
          <a:xfrm>
            <a:off x="1418126" y="1604598"/>
            <a:ext cx="6307748" cy="16622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Animaciones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17" name="Google Shape;417;p28"/>
          <p:cNvSpPr txBox="1"/>
          <p:nvPr/>
        </p:nvSpPr>
        <p:spPr>
          <a:xfrm>
            <a:off x="273937" y="1033466"/>
            <a:ext cx="8152000" cy="81292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Nuevamente, CSS ofrece la posibilidad de resumir todas estas propiedades en una sola, para hacer nuestras hojas de estilos más específicas. El orden de la propiedad de atajo sería el siguiente:</a:t>
            </a:r>
            <a:endParaRPr b="0" i="0" sz="1400" u="none" cap="none" strike="noStrike">
              <a:solidFill>
                <a:schemeClr val="dk1"/>
              </a:solidFill>
              <a:latin typeface="Montserrat"/>
              <a:ea typeface="Montserrat"/>
              <a:cs typeface="Montserrat"/>
              <a:sym typeface="Montserrat"/>
            </a:endParaRPr>
          </a:p>
        </p:txBody>
      </p:sp>
      <p:sp>
        <p:nvSpPr>
          <p:cNvPr id="418" name="Google Shape;418;p28"/>
          <p:cNvSpPr/>
          <p:nvPr/>
        </p:nvSpPr>
        <p:spPr>
          <a:xfrm>
            <a:off x="741120" y="1865436"/>
            <a:ext cx="7921869"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animation: &lt;name&gt; &lt;duration&gt; &lt;timing-function&gt; &lt;delay&gt;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5F6167"/>
                </a:solidFill>
                <a:latin typeface="Consolas"/>
                <a:ea typeface="Consolas"/>
                <a:cs typeface="Consolas"/>
                <a:sym typeface="Consolas"/>
              </a:rPr>
              <a:t>                  &lt;iteration-count&gt; &lt;direction&gt; &lt;fill-mode&gt; &lt;play-state&gt;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animation: changeColor </a:t>
            </a:r>
            <a:r>
              <a:rPr b="0" i="0" lang="es-AR" sz="1400" u="none" cap="none" strike="noStrike">
                <a:solidFill>
                  <a:srgbClr val="F39C12"/>
                </a:solidFill>
                <a:latin typeface="Consolas"/>
                <a:ea typeface="Consolas"/>
                <a:cs typeface="Consolas"/>
                <a:sym typeface="Consolas"/>
              </a:rPr>
              <a:t>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linear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normal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forwards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running</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419" name="Google Shape;419;p28"/>
          <p:cNvSpPr/>
          <p:nvPr/>
        </p:nvSpPr>
        <p:spPr>
          <a:xfrm>
            <a:off x="691936" y="3117047"/>
            <a:ext cx="8020236" cy="59604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Consejo:</a:t>
            </a:r>
            <a:r>
              <a:rPr b="0" i="1" lang="es-AR" sz="1200" u="none" cap="none" strike="noStrike">
                <a:solidFill>
                  <a:srgbClr val="9D66F9"/>
                </a:solidFill>
                <a:latin typeface="Montserrat"/>
                <a:ea typeface="Montserrat"/>
                <a:cs typeface="Montserrat"/>
                <a:sym typeface="Montserrat"/>
              </a:rPr>
              <a:t> Mucho cuidado al indicar los segundos en las propiedades de duración. Al ser una unidad diferente a las que solemos manejar (</a:t>
            </a:r>
            <a:r>
              <a:rPr b="0" i="0" lang="es-AR" sz="1200" u="none" cap="none" strike="noStrike">
                <a:solidFill>
                  <a:srgbClr val="9D66F9"/>
                </a:solidFill>
                <a:latin typeface="Montserrat"/>
                <a:ea typeface="Montserrat"/>
                <a:cs typeface="Montserrat"/>
                <a:sym typeface="Montserrat"/>
              </a:rPr>
              <a:t>px, em, etc...</a:t>
            </a:r>
            <a:r>
              <a:rPr b="0" i="1" lang="es-AR" sz="1200" u="none" cap="none" strike="noStrike">
                <a:solidFill>
                  <a:srgbClr val="9D66F9"/>
                </a:solidFill>
                <a:latin typeface="Montserrat"/>
                <a:ea typeface="Montserrat"/>
                <a:cs typeface="Montserrat"/>
                <a:sym typeface="Montserrat"/>
              </a:rPr>
              <a:t>) hay que especificar </a:t>
            </a:r>
            <a:r>
              <a:rPr b="1" i="1" lang="es-AR" sz="1200" u="none" cap="none" strike="noStrike">
                <a:solidFill>
                  <a:srgbClr val="9D66F9"/>
                </a:solidFill>
                <a:latin typeface="Montserrat"/>
                <a:ea typeface="Montserrat"/>
                <a:cs typeface="Montserrat"/>
                <a:sym typeface="Montserrat"/>
              </a:rPr>
              <a:t>siempre</a:t>
            </a:r>
            <a:r>
              <a:rPr b="0" i="1" lang="es-AR" sz="1200" u="none" cap="none" strike="noStrike">
                <a:solidFill>
                  <a:srgbClr val="9D66F9"/>
                </a:solidFill>
                <a:latin typeface="Montserrat"/>
                <a:ea typeface="Montserrat"/>
                <a:cs typeface="Montserrat"/>
                <a:sym typeface="Montserrat"/>
              </a:rPr>
              <a:t> la </a:t>
            </a:r>
            <a:r>
              <a:rPr b="1" i="1" lang="es-AR" sz="1200" u="none" cap="none" strike="noStrike">
                <a:solidFill>
                  <a:srgbClr val="9D66F9"/>
                </a:solidFill>
                <a:latin typeface="Montserrat"/>
                <a:ea typeface="Montserrat"/>
                <a:cs typeface="Montserrat"/>
                <a:sym typeface="Montserrat"/>
              </a:rPr>
              <a:t>s</a:t>
            </a:r>
            <a:r>
              <a:rPr b="0" i="1" lang="es-AR" sz="1200" u="none" cap="none" strike="noStrike">
                <a:solidFill>
                  <a:srgbClr val="9D66F9"/>
                </a:solidFill>
                <a:latin typeface="Montserrat"/>
                <a:ea typeface="Montserrat"/>
                <a:cs typeface="Montserrat"/>
                <a:sym typeface="Montserrat"/>
              </a:rPr>
              <a:t>, aunque sea un valor igual a 0.</a:t>
            </a:r>
            <a:endParaRPr b="0" i="1" sz="1200" u="none" cap="none" strike="noStrike">
              <a:solidFill>
                <a:srgbClr val="9D66F9"/>
              </a:solidFill>
              <a:latin typeface="Montserrat"/>
              <a:ea typeface="Montserrat"/>
              <a:cs typeface="Montserrat"/>
              <a:sym typeface="Montserrat"/>
            </a:endParaRPr>
          </a:p>
        </p:txBody>
      </p:sp>
      <p:sp>
        <p:nvSpPr>
          <p:cNvPr id="420" name="Google Shape;420;p28"/>
          <p:cNvSpPr txBox="1"/>
          <p:nvPr/>
        </p:nvSpPr>
        <p:spPr>
          <a:xfrm>
            <a:off x="7865807" y="1865438"/>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Fotogramas (keyframes)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6" name="Google Shape;426;p29"/>
          <p:cNvSpPr txBox="1"/>
          <p:nvPr/>
        </p:nvSpPr>
        <p:spPr>
          <a:xfrm>
            <a:off x="273937" y="1033466"/>
            <a:ext cx="8152000" cy="59311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Para definir los fotogramas de una animación utilizaremos la regla </a:t>
            </a:r>
            <a:r>
              <a:rPr b="1" i="0" lang="es-AR" sz="1400" u="none" cap="none" strike="noStrike">
                <a:solidFill>
                  <a:schemeClr val="dk1"/>
                </a:solidFill>
                <a:latin typeface="Montserrat"/>
                <a:ea typeface="Montserrat"/>
                <a:cs typeface="Montserrat"/>
                <a:sym typeface="Montserrat"/>
              </a:rPr>
              <a:t>@keyframes</a:t>
            </a:r>
            <a:r>
              <a:rPr b="0" i="0" lang="es-AR" sz="1400" u="none" cap="none" strike="noStrike">
                <a:solidFill>
                  <a:schemeClr val="dk1"/>
                </a:solidFill>
                <a:latin typeface="Montserrat"/>
                <a:ea typeface="Montserrat"/>
                <a:cs typeface="Montserrat"/>
                <a:sym typeface="Montserrat"/>
              </a:rPr>
              <a:t>, la cual es muy sencilla de utilizar y se basa en el siguiente esquema:</a:t>
            </a:r>
            <a:endParaRPr b="0" i="0" sz="1400" u="none" cap="none" strike="noStrike">
              <a:solidFill>
                <a:schemeClr val="dk1"/>
              </a:solidFill>
              <a:latin typeface="Montserrat"/>
              <a:ea typeface="Montserrat"/>
              <a:cs typeface="Montserrat"/>
              <a:sym typeface="Montserrat"/>
            </a:endParaRPr>
          </a:p>
        </p:txBody>
      </p:sp>
      <p:pic>
        <p:nvPicPr>
          <p:cNvPr descr="Sintaxis del esquema de los keyframes" id="427" name="Google Shape;427;p29"/>
          <p:cNvPicPr preferRelativeResize="0"/>
          <p:nvPr/>
        </p:nvPicPr>
        <p:blipFill rotWithShape="1">
          <a:blip r:embed="rId3">
            <a:alphaModFix/>
          </a:blip>
          <a:srcRect b="0" l="0" r="0" t="0"/>
          <a:stretch/>
        </p:blipFill>
        <p:spPr>
          <a:xfrm>
            <a:off x="472097" y="1626578"/>
            <a:ext cx="1737703" cy="1269279"/>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28" name="Google Shape;428;p29"/>
          <p:cNvSpPr txBox="1"/>
          <p:nvPr/>
        </p:nvSpPr>
        <p:spPr>
          <a:xfrm>
            <a:off x="2239776" y="1536747"/>
            <a:ext cx="6660266" cy="146354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primer lugar elegiremos un </a:t>
            </a:r>
            <a:r>
              <a:rPr b="1" i="0" lang="es-AR" sz="1400" u="none" cap="none" strike="noStrike">
                <a:solidFill>
                  <a:schemeClr val="dk1"/>
                </a:solidFill>
                <a:latin typeface="Montserrat"/>
                <a:ea typeface="Montserrat"/>
                <a:cs typeface="Montserrat"/>
                <a:sym typeface="Montserrat"/>
              </a:rPr>
              <a:t>nombre</a:t>
            </a:r>
            <a:r>
              <a:rPr b="0" i="0" lang="es-AR" sz="1400" u="none" cap="none" strike="noStrike">
                <a:solidFill>
                  <a:schemeClr val="dk1"/>
                </a:solidFill>
                <a:latin typeface="Montserrat"/>
                <a:ea typeface="Montserrat"/>
                <a:cs typeface="Montserrat"/>
                <a:sym typeface="Montserrat"/>
              </a:rPr>
              <a:t> para la animación (</a:t>
            </a:r>
            <a:r>
              <a:rPr b="0" i="1" lang="es-AR" sz="1400" u="none" cap="none" strike="noStrike">
                <a:solidFill>
                  <a:schemeClr val="dk1"/>
                </a:solidFill>
                <a:latin typeface="Montserrat"/>
                <a:ea typeface="Montserrat"/>
                <a:cs typeface="Montserrat"/>
                <a:sym typeface="Montserrat"/>
              </a:rPr>
              <a:t>el cual utilizamos en el apartado anterior, para hacer referencia a la animación, ya que podemos tener varias en una misma página</a:t>
            </a:r>
            <a:r>
              <a:rPr b="0" i="0" lang="es-AR" sz="1400" u="none" cap="none" strike="noStrike">
                <a:solidFill>
                  <a:schemeClr val="dk1"/>
                </a:solidFill>
                <a:latin typeface="Montserrat"/>
                <a:ea typeface="Montserrat"/>
                <a:cs typeface="Montserrat"/>
                <a:sym typeface="Montserrat"/>
              </a:rPr>
              <a:t>), mientras que podremos utilizar varios selectores para definir el transcurso de los fotogramas en la animación.</a:t>
            </a:r>
            <a:endParaRPr b="0" i="0" sz="1400" u="none" cap="none" strike="noStrike">
              <a:solidFill>
                <a:schemeClr val="dk1"/>
              </a:solidFill>
              <a:latin typeface="Montserrat"/>
              <a:ea typeface="Montserrat"/>
              <a:cs typeface="Montserrat"/>
              <a:sym typeface="Montserrat"/>
            </a:endParaRPr>
          </a:p>
        </p:txBody>
      </p:sp>
      <p:sp>
        <p:nvSpPr>
          <p:cNvPr id="429" name="Google Shape;429;p29"/>
          <p:cNvSpPr/>
          <p:nvPr/>
        </p:nvSpPr>
        <p:spPr>
          <a:xfrm>
            <a:off x="472097" y="3000296"/>
            <a:ext cx="4267200"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width: </a:t>
            </a:r>
            <a:r>
              <a:rPr b="0" i="0" lang="es-AR" sz="1400" u="none" cap="none" strike="noStrike">
                <a:solidFill>
                  <a:srgbClr val="F39C12"/>
                </a:solidFill>
                <a:latin typeface="Consolas"/>
                <a:ea typeface="Consolas"/>
                <a:cs typeface="Consolas"/>
                <a:sym typeface="Consolas"/>
              </a:rPr>
              <a:t>100px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100px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animation-name: cambiarColor;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animation-duration: </a:t>
            </a:r>
            <a:r>
              <a:rPr b="0" i="0" lang="es-AR" sz="1400" u="none" cap="none" strike="noStrike">
                <a:solidFill>
                  <a:srgbClr val="F39C12"/>
                </a:solidFill>
                <a:latin typeface="Consolas"/>
                <a:ea typeface="Consolas"/>
                <a:cs typeface="Consolas"/>
                <a:sym typeface="Consolas"/>
              </a:rPr>
              <a:t>2s</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animation-delay: </a:t>
            </a:r>
            <a:r>
              <a:rPr b="0" i="0" lang="es-AR" sz="1400" u="none" cap="none" strike="noStrike">
                <a:solidFill>
                  <a:srgbClr val="F39C12"/>
                </a:solidFill>
                <a:latin typeface="Consolas"/>
                <a:ea typeface="Consolas"/>
                <a:cs typeface="Consolas"/>
                <a:sym typeface="Consolas"/>
              </a:rPr>
              <a:t>1s</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animation: cambiarColor 2s 1s;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430" name="Google Shape;430;p29"/>
          <p:cNvSpPr/>
          <p:nvPr/>
        </p:nvSpPr>
        <p:spPr>
          <a:xfrm>
            <a:off x="4933719" y="3000296"/>
            <a:ext cx="3771900"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@keyframes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cambiarColor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from</a:t>
            </a: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to</a:t>
            </a:r>
            <a:r>
              <a:rPr b="0" i="0" lang="es-AR" sz="1400" u="none" cap="none" strike="noStrike">
                <a:solidFill>
                  <a:srgbClr val="D5CED9"/>
                </a:solidFill>
                <a:latin typeface="Consolas"/>
                <a:ea typeface="Consolas"/>
                <a:cs typeface="Consolas"/>
                <a:sym typeface="Consolas"/>
              </a:rPr>
              <a:t> {background-color: </a:t>
            </a:r>
            <a:r>
              <a:rPr b="0" i="0" lang="es-AR" sz="1400" u="none" cap="none" strike="noStrike">
                <a:solidFill>
                  <a:srgbClr val="EE5D43"/>
                </a:solidFill>
                <a:latin typeface="Consolas"/>
                <a:ea typeface="Consolas"/>
                <a:cs typeface="Consolas"/>
                <a:sym typeface="Consolas"/>
              </a:rPr>
              <a:t>yellow</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431" name="Google Shape;431;p29"/>
          <p:cNvSpPr txBox="1"/>
          <p:nvPr/>
        </p:nvSpPr>
        <p:spPr>
          <a:xfrm>
            <a:off x="3946877" y="300029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32" name="Google Shape;432;p29"/>
          <p:cNvSpPr txBox="1"/>
          <p:nvPr/>
        </p:nvSpPr>
        <p:spPr>
          <a:xfrm>
            <a:off x="7913200" y="300220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Selectores avanzados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99" name="Google Shape;99;p3"/>
          <p:cNvSpPr txBox="1"/>
          <p:nvPr/>
        </p:nvSpPr>
        <p:spPr>
          <a:xfrm>
            <a:off x="370649" y="1033465"/>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Permiten ir más allá de la selección básica de los elementos. Utilizan “combinadores”, signos gráficos que establecen la relación entre los elementos y permiten hacer una selección </a:t>
            </a:r>
            <a:r>
              <a:rPr b="1" i="0" lang="es-AR" sz="1400" u="none" cap="none" strike="noStrike">
                <a:solidFill>
                  <a:schemeClr val="dk1"/>
                </a:solidFill>
                <a:latin typeface="Montserrat"/>
                <a:ea typeface="Montserrat"/>
                <a:cs typeface="Montserrat"/>
                <a:sym typeface="Montserrat"/>
              </a:rPr>
              <a:t>específica</a:t>
            </a:r>
            <a:r>
              <a:rPr b="0" i="0" lang="es-AR" sz="1400" u="none" cap="none" strike="noStrike">
                <a:solidFill>
                  <a:schemeClr val="dk1"/>
                </a:solidFill>
                <a:latin typeface="Montserrat"/>
                <a:ea typeface="Montserrat"/>
                <a:cs typeface="Montserrat"/>
                <a:sym typeface="Montserrat"/>
              </a:rPr>
              <a:t>. Tenemos varios métodos para seleccionar elementos dependiendo de la estructura del documento HTML:</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791971" y="2987192"/>
            <a:ext cx="2967479"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688027" y="2250739"/>
            <a:ext cx="8212015" cy="6595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Utilizaremos la , (</a:t>
            </a:r>
            <a:r>
              <a:rPr b="0" i="1" lang="es-AR" sz="1200" u="none" cap="none" strike="noStrike">
                <a:solidFill>
                  <a:schemeClr val="dk1"/>
                </a:solidFill>
                <a:latin typeface="Montserrat"/>
                <a:ea typeface="Montserrat"/>
                <a:cs typeface="Montserrat"/>
                <a:sym typeface="Montserrat"/>
              </a:rPr>
              <a:t>coma</a:t>
            </a:r>
            <a:r>
              <a:rPr b="0" i="0" lang="es-AR" sz="1200" u="none" cap="none" strike="noStrike">
                <a:solidFill>
                  <a:schemeClr val="dk1"/>
                </a:solidFill>
                <a:latin typeface="Montserrat"/>
                <a:ea typeface="Montserrat"/>
                <a:cs typeface="Montserrat"/>
                <a:sym typeface="Montserrat"/>
              </a:rPr>
              <a:t>) cuando varios elementos comparten una serie de declaraciones iguales. En lugar de crear varias reglas iguales en las que sólo cambia el selector, se crea una única regla con todos los selectores necesarios para apuntar a los distintos elementos. Esto ahorra tiempo de descarga:</a:t>
            </a:r>
            <a:endParaRPr b="0" i="0" sz="1200" u="none" cap="none" strike="noStrike">
              <a:solidFill>
                <a:schemeClr val="dk1"/>
              </a:solidFill>
              <a:latin typeface="Montserrat"/>
              <a:ea typeface="Montserrat"/>
              <a:cs typeface="Montserrat"/>
              <a:sym typeface="Montserrat"/>
            </a:endParaRPr>
          </a:p>
        </p:txBody>
      </p:sp>
      <p:sp>
        <p:nvSpPr>
          <p:cNvPr id="102" name="Google Shape;102;p3"/>
          <p:cNvSpPr/>
          <p:nvPr/>
        </p:nvSpPr>
        <p:spPr>
          <a:xfrm>
            <a:off x="3800741" y="2910247"/>
            <a:ext cx="3479290"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https://www.w3schools.com/css/tryit.asp?filename=trycss_grouping</a:t>
            </a:r>
            <a:endParaRPr b="0" i="0" sz="1200" u="none" cap="none" strike="noStrike">
              <a:solidFill>
                <a:schemeClr val="dk1"/>
              </a:solidFill>
              <a:latin typeface="Montserrat"/>
              <a:ea typeface="Montserrat"/>
              <a:cs typeface="Montserrat"/>
              <a:sym typeface="Montserrat"/>
            </a:endParaRPr>
          </a:p>
        </p:txBody>
      </p:sp>
      <p:sp>
        <p:nvSpPr>
          <p:cNvPr id="103" name="Google Shape;103;p3"/>
          <p:cNvSpPr txBox="1"/>
          <p:nvPr/>
        </p:nvSpPr>
        <p:spPr>
          <a:xfrm>
            <a:off x="370649" y="1972224"/>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Agrupación de selectores</a:t>
            </a:r>
            <a:endParaRPr b="1" i="0" sz="1400" u="none" cap="none" strike="noStrike">
              <a:solidFill>
                <a:srgbClr val="9D66F9"/>
              </a:solidFill>
              <a:latin typeface="Montserrat"/>
              <a:ea typeface="Montserrat"/>
              <a:cs typeface="Montserrat"/>
              <a:sym typeface="Montserrat"/>
            </a:endParaRPr>
          </a:p>
        </p:txBody>
      </p:sp>
      <p:sp>
        <p:nvSpPr>
          <p:cNvPr id="104" name="Google Shape;104;p3"/>
          <p:cNvSpPr/>
          <p:nvPr/>
        </p:nvSpPr>
        <p:spPr>
          <a:xfrm>
            <a:off x="688027" y="3622984"/>
            <a:ext cx="8212015" cy="5129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a:t>
            </a:r>
            <a:r>
              <a:rPr b="0" i="1" lang="es-AR" sz="1200" u="none" cap="none" strike="noStrike">
                <a:solidFill>
                  <a:schemeClr val="dk1"/>
                </a:solidFill>
                <a:latin typeface="Montserrat"/>
                <a:ea typeface="Montserrat"/>
                <a:cs typeface="Montserrat"/>
                <a:sym typeface="Montserrat"/>
              </a:rPr>
              <a:t>espacio en blanco</a:t>
            </a:r>
            <a:r>
              <a:rPr b="0" i="0" lang="es-AR" sz="1200" u="none" cap="none" strike="noStrike">
                <a:solidFill>
                  <a:schemeClr val="dk1"/>
                </a:solidFill>
                <a:latin typeface="Montserrat"/>
                <a:ea typeface="Montserrat"/>
                <a:cs typeface="Montserrat"/>
                <a:sym typeface="Montserrat"/>
              </a:rPr>
              <a:t> se utiliza para apuntar a elementos contenidos dentro de otro en el DOM del documento. Por ejemplo: seleccionar a todos los elementos </a:t>
            </a:r>
            <a:r>
              <a:rPr b="1" i="0" lang="es-AR" sz="1200" u="none" cap="none" strike="noStrike">
                <a:solidFill>
                  <a:schemeClr val="dk1"/>
                </a:solidFill>
                <a:latin typeface="Montserrat"/>
                <a:ea typeface="Montserrat"/>
                <a:cs typeface="Montserrat"/>
                <a:sym typeface="Montserrat"/>
              </a:rPr>
              <a:t>p</a:t>
            </a:r>
            <a:r>
              <a:rPr b="0" i="0" lang="es-AR" sz="1200" u="none" cap="none" strike="noStrike">
                <a:solidFill>
                  <a:schemeClr val="dk1"/>
                </a:solidFill>
                <a:latin typeface="Montserrat"/>
                <a:ea typeface="Montserrat"/>
                <a:cs typeface="Montserrat"/>
                <a:sym typeface="Montserrat"/>
              </a:rPr>
              <a:t> contenidos dentro de </a:t>
            </a:r>
            <a:r>
              <a:rPr b="1" i="0" lang="es-AR" sz="1200" u="none" cap="none" strike="noStrike">
                <a:solidFill>
                  <a:schemeClr val="dk1"/>
                </a:solidFill>
                <a:latin typeface="Montserrat"/>
                <a:ea typeface="Montserrat"/>
                <a:cs typeface="Montserrat"/>
                <a:sym typeface="Montserrat"/>
              </a:rPr>
              <a:t>div</a:t>
            </a:r>
            <a:r>
              <a:rPr b="0" i="0" lang="es-AR" sz="1200" u="none" cap="none" strike="noStrike">
                <a:solidFill>
                  <a:schemeClr val="dk1"/>
                </a:solidFill>
                <a:latin typeface="Montserrat"/>
                <a:ea typeface="Montserrat"/>
                <a:cs typeface="Montserrat"/>
                <a:sym typeface="Montserrat"/>
              </a:rPr>
              <a:t> sin importar la profundidad o los descendientes interpuestos entre </a:t>
            </a:r>
            <a:r>
              <a:rPr b="1" i="0" lang="es-AR" sz="1200" u="none" cap="none" strike="noStrike">
                <a:solidFill>
                  <a:schemeClr val="dk1"/>
                </a:solidFill>
                <a:latin typeface="Montserrat"/>
                <a:ea typeface="Montserrat"/>
                <a:cs typeface="Montserrat"/>
                <a:sym typeface="Montserrat"/>
              </a:rPr>
              <a:t>p</a:t>
            </a:r>
            <a:r>
              <a:rPr b="0" i="0" lang="es-AR" sz="1200" u="none" cap="none" strike="noStrike">
                <a:solidFill>
                  <a:schemeClr val="dk1"/>
                </a:solidFill>
                <a:latin typeface="Montserrat"/>
                <a:ea typeface="Montserrat"/>
                <a:cs typeface="Montserrat"/>
                <a:sym typeface="Montserrat"/>
              </a:rPr>
              <a:t> y </a:t>
            </a:r>
            <a:r>
              <a:rPr b="1" i="0" lang="es-AR" sz="1200" u="none" cap="none" strike="noStrike">
                <a:solidFill>
                  <a:schemeClr val="dk1"/>
                </a:solidFill>
                <a:latin typeface="Montserrat"/>
                <a:ea typeface="Montserrat"/>
                <a:cs typeface="Montserrat"/>
                <a:sym typeface="Montserrat"/>
              </a:rPr>
              <a:t>div</a:t>
            </a:r>
            <a:r>
              <a:rPr b="0" i="0" lang="es-AR"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p:txBody>
      </p:sp>
      <p:sp>
        <p:nvSpPr>
          <p:cNvPr id="105" name="Google Shape;105;p3"/>
          <p:cNvSpPr/>
          <p:nvPr/>
        </p:nvSpPr>
        <p:spPr>
          <a:xfrm>
            <a:off x="3475425" y="4255049"/>
            <a:ext cx="4736589"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https://www.w3schools.com/css/tryit.asp?filename=trycss_sel_element_element</a:t>
            </a:r>
            <a:endParaRPr b="0" i="0" sz="1200" u="none" cap="none" strike="noStrike">
              <a:solidFill>
                <a:schemeClr val="dk1"/>
              </a:solidFill>
              <a:latin typeface="Montserrat"/>
              <a:ea typeface="Montserrat"/>
              <a:cs typeface="Montserrat"/>
              <a:sym typeface="Montserrat"/>
            </a:endParaRPr>
          </a:p>
        </p:txBody>
      </p:sp>
      <p:sp>
        <p:nvSpPr>
          <p:cNvPr id="106" name="Google Shape;106;p3"/>
          <p:cNvSpPr txBox="1"/>
          <p:nvPr/>
        </p:nvSpPr>
        <p:spPr>
          <a:xfrm>
            <a:off x="370649" y="3344469"/>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Selectores descendientes</a:t>
            </a:r>
            <a:endParaRPr b="1" i="0" sz="1400" u="none" cap="none" strike="noStrike">
              <a:solidFill>
                <a:srgbClr val="9D66F9"/>
              </a:solidFill>
              <a:latin typeface="Montserrat"/>
              <a:ea typeface="Montserrat"/>
              <a:cs typeface="Montserrat"/>
              <a:sym typeface="Montserrat"/>
            </a:endParaRPr>
          </a:p>
        </p:txBody>
      </p:sp>
      <p:sp>
        <p:nvSpPr>
          <p:cNvPr id="107" name="Google Shape;107;p3"/>
          <p:cNvSpPr/>
          <p:nvPr/>
        </p:nvSpPr>
        <p:spPr>
          <a:xfrm>
            <a:off x="791971" y="4403474"/>
            <a:ext cx="2569934"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0"/>
          <p:cNvSpPr txBox="1"/>
          <p:nvPr/>
        </p:nvSpPr>
        <p:spPr>
          <a:xfrm>
            <a:off x="273937" y="604841"/>
            <a:ext cx="8152000" cy="59311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este ejemplo nombrado </a:t>
            </a:r>
            <a:r>
              <a:rPr b="1" i="0" lang="es-AR" sz="1400" u="none" cap="none" strike="noStrike">
                <a:solidFill>
                  <a:schemeClr val="dk1"/>
                </a:solidFill>
                <a:latin typeface="Montserrat"/>
                <a:ea typeface="Montserrat"/>
                <a:cs typeface="Montserrat"/>
                <a:sym typeface="Montserrat"/>
              </a:rPr>
              <a:t>cambiarColor</a:t>
            </a:r>
            <a:r>
              <a:rPr b="0" i="0" lang="es-AR" sz="1400" u="none" cap="none" strike="noStrike">
                <a:solidFill>
                  <a:schemeClr val="dk1"/>
                </a:solidFill>
                <a:latin typeface="Montserrat"/>
                <a:ea typeface="Montserrat"/>
                <a:cs typeface="Montserrat"/>
                <a:sym typeface="Montserrat"/>
              </a:rPr>
              <a:t>, partimos de un primer fotograma en el que el elemento en cuestión será de color de fondo rojo. Si observamos el último fotograma, le ordenamos que termine con el color de fondo verde. Así pues, la regla </a:t>
            </a:r>
            <a:r>
              <a:rPr b="1" i="0" lang="es-AR" sz="1400" u="none" cap="none" strike="noStrike">
                <a:solidFill>
                  <a:schemeClr val="dk1"/>
                </a:solidFill>
                <a:latin typeface="Montserrat"/>
                <a:ea typeface="Montserrat"/>
                <a:cs typeface="Montserrat"/>
                <a:sym typeface="Montserrat"/>
              </a:rPr>
              <a:t>@keyframes</a:t>
            </a:r>
            <a:r>
              <a:rPr b="0" i="0" lang="es-AR" sz="1400" u="none" cap="none" strike="noStrike">
                <a:solidFill>
                  <a:schemeClr val="dk1"/>
                </a:solidFill>
                <a:latin typeface="Montserrat"/>
                <a:ea typeface="Montserrat"/>
                <a:cs typeface="Montserrat"/>
                <a:sym typeface="Montserrat"/>
              </a:rPr>
              <a:t> se inventará la animación intermedia para conseguir que el elemento cambie de color.</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Los selectores </a:t>
            </a:r>
            <a:r>
              <a:rPr b="1" i="0" lang="es-AR" sz="1400" u="none" cap="none" strike="noStrike">
                <a:solidFill>
                  <a:schemeClr val="dk1"/>
                </a:solidFill>
                <a:latin typeface="Montserrat"/>
                <a:ea typeface="Montserrat"/>
                <a:cs typeface="Montserrat"/>
                <a:sym typeface="Montserrat"/>
              </a:rPr>
              <a:t>from</a:t>
            </a:r>
            <a:r>
              <a:rPr b="0" i="0" lang="es-AR" sz="1400" u="none" cap="none" strike="noStrike">
                <a:solidFill>
                  <a:schemeClr val="dk1"/>
                </a:solidFill>
                <a:latin typeface="Montserrat"/>
                <a:ea typeface="Montserrat"/>
                <a:cs typeface="Montserrat"/>
                <a:sym typeface="Montserrat"/>
              </a:rPr>
              <a:t> y </a:t>
            </a:r>
            <a:r>
              <a:rPr b="1" i="0" lang="es-AR" sz="1400" u="none" cap="none" strike="noStrike">
                <a:solidFill>
                  <a:schemeClr val="dk1"/>
                </a:solidFill>
                <a:latin typeface="Montserrat"/>
                <a:ea typeface="Montserrat"/>
                <a:cs typeface="Montserrat"/>
                <a:sym typeface="Montserrat"/>
              </a:rPr>
              <a:t>to</a:t>
            </a:r>
            <a:r>
              <a:rPr b="0" i="0" lang="es-AR" sz="1400" u="none" cap="none" strike="noStrike">
                <a:solidFill>
                  <a:schemeClr val="dk1"/>
                </a:solidFill>
                <a:latin typeface="Montserrat"/>
                <a:ea typeface="Montserrat"/>
                <a:cs typeface="Montserrat"/>
                <a:sym typeface="Montserrat"/>
              </a:rPr>
              <a:t> son realmente sinónimos de 0% y 100%. Al modificarlos podremos ir añadiendo nuevos fotogramas intermedios. Vamos a modificar el ejemplo anterior:</a:t>
            </a:r>
            <a:endParaRPr b="0" i="0" sz="1400" u="none" cap="none" strike="noStrike">
              <a:solidFill>
                <a:schemeClr val="dk1"/>
              </a:solidFill>
              <a:latin typeface="Montserrat"/>
              <a:ea typeface="Montserrat"/>
              <a:cs typeface="Montserrat"/>
              <a:sym typeface="Montserrat"/>
            </a:endParaRPr>
          </a:p>
        </p:txBody>
      </p:sp>
      <p:sp>
        <p:nvSpPr>
          <p:cNvPr id="438" name="Google Shape;438;p30"/>
          <p:cNvSpPr/>
          <p:nvPr/>
        </p:nvSpPr>
        <p:spPr>
          <a:xfrm>
            <a:off x="2338754" y="4525029"/>
            <a:ext cx="6087183" cy="33711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ejemplos animaciones-1, animaciones-2 y animaciones-3 (.html y .css)</a:t>
            </a:r>
            <a:endParaRPr b="0" i="1" sz="1200" u="none" cap="none" strike="noStrike">
              <a:solidFill>
                <a:srgbClr val="9D66F9"/>
              </a:solidFill>
              <a:latin typeface="Montserrat"/>
              <a:ea typeface="Montserrat"/>
              <a:cs typeface="Montserrat"/>
              <a:sym typeface="Montserrat"/>
            </a:endParaRPr>
          </a:p>
        </p:txBody>
      </p:sp>
      <p:sp>
        <p:nvSpPr>
          <p:cNvPr id="439" name="Google Shape;439;p30"/>
          <p:cNvSpPr/>
          <p:nvPr/>
        </p:nvSpPr>
        <p:spPr>
          <a:xfrm>
            <a:off x="504825" y="2513335"/>
            <a:ext cx="3838575" cy="1892826"/>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F92672"/>
                </a:solidFill>
                <a:latin typeface="Consolas"/>
                <a:ea typeface="Consolas"/>
                <a:cs typeface="Consolas"/>
                <a:sym typeface="Consolas"/>
              </a:rPr>
              <a:t>div</a:t>
            </a:r>
            <a:r>
              <a:rPr b="0" i="0" lang="es-AR"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width: </a:t>
            </a:r>
            <a:r>
              <a:rPr b="0" i="0" lang="es-AR" sz="1300" u="none" cap="none" strike="noStrike">
                <a:solidFill>
                  <a:srgbClr val="F39C12"/>
                </a:solidFill>
                <a:latin typeface="Consolas"/>
                <a:ea typeface="Consolas"/>
                <a:cs typeface="Consolas"/>
                <a:sym typeface="Consolas"/>
              </a:rPr>
              <a:t>100px</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height: </a:t>
            </a:r>
            <a:r>
              <a:rPr b="0" i="0" lang="es-AR" sz="1300" u="none" cap="none" strike="noStrike">
                <a:solidFill>
                  <a:srgbClr val="F39C12"/>
                </a:solidFill>
                <a:latin typeface="Consolas"/>
                <a:ea typeface="Consolas"/>
                <a:cs typeface="Consolas"/>
                <a:sym typeface="Consolas"/>
              </a:rPr>
              <a:t>100px</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background-color: </a:t>
            </a:r>
            <a:r>
              <a:rPr b="0" i="0" lang="es-AR" sz="1300" u="none" cap="none" strike="noStrike">
                <a:solidFill>
                  <a:srgbClr val="EE5D43"/>
                </a:solidFill>
                <a:latin typeface="Consolas"/>
                <a:ea typeface="Consolas"/>
                <a:cs typeface="Consolas"/>
                <a:sym typeface="Consolas"/>
              </a:rPr>
              <a:t>blue</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animation-name: cambiarColor;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animation-duration: </a:t>
            </a:r>
            <a:r>
              <a:rPr b="0" i="0" lang="es-AR" sz="1300" u="none" cap="none" strike="noStrike">
                <a:solidFill>
                  <a:srgbClr val="F39C12"/>
                </a:solidFill>
                <a:latin typeface="Consolas"/>
                <a:ea typeface="Consolas"/>
                <a:cs typeface="Consolas"/>
                <a:sym typeface="Consolas"/>
              </a:rPr>
              <a:t>2s</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animation-timing-function: </a:t>
            </a:r>
            <a:r>
              <a:rPr b="0" i="0" lang="es-AR" sz="1300" u="none" cap="none" strike="noStrike">
                <a:solidFill>
                  <a:srgbClr val="EE5D43"/>
                </a:solidFill>
                <a:latin typeface="Consolas"/>
                <a:ea typeface="Consolas"/>
                <a:cs typeface="Consolas"/>
                <a:sym typeface="Consolas"/>
              </a:rPr>
              <a:t>ease</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animation-iteration-count: </a:t>
            </a:r>
            <a:r>
              <a:rPr b="0" i="0" lang="es-AR" sz="1300" u="none" cap="none" strike="noStrike">
                <a:solidFill>
                  <a:srgbClr val="EE5D43"/>
                </a:solidFill>
                <a:latin typeface="Consolas"/>
                <a:ea typeface="Consolas"/>
                <a:cs typeface="Consolas"/>
                <a:sym typeface="Consolas"/>
              </a:rPr>
              <a:t>infinite</a:t>
            </a: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40" name="Google Shape;440;p30"/>
          <p:cNvSpPr/>
          <p:nvPr/>
        </p:nvSpPr>
        <p:spPr>
          <a:xfrm>
            <a:off x="4514849" y="2537595"/>
            <a:ext cx="4162425" cy="1892826"/>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C74DED"/>
                </a:solidFill>
                <a:latin typeface="Consolas"/>
                <a:ea typeface="Consolas"/>
                <a:cs typeface="Consolas"/>
                <a:sym typeface="Consolas"/>
              </a:rPr>
              <a:t>@keyframes</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cambiarColor</a:t>
            </a:r>
            <a:r>
              <a:rPr b="0" i="0" lang="es-AR"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0% {background: </a:t>
            </a:r>
            <a:r>
              <a:rPr b="0" i="0" lang="es-AR" sz="1300" u="none" cap="none" strike="noStrike">
                <a:solidFill>
                  <a:srgbClr val="EE5D43"/>
                </a:solidFill>
                <a:latin typeface="Consolas"/>
                <a:ea typeface="Consolas"/>
                <a:cs typeface="Consolas"/>
                <a:sym typeface="Consolas"/>
              </a:rPr>
              <a:t>red</a:t>
            </a:r>
            <a:r>
              <a:rPr b="0" i="0" lang="es-AR" sz="1300" u="none" cap="none" strike="noStrike">
                <a:solidFill>
                  <a:srgbClr val="D5CED9"/>
                </a:solidFill>
                <a:latin typeface="Consolas"/>
                <a:ea typeface="Consolas"/>
                <a:cs typeface="Consolas"/>
                <a:sym typeface="Consolas"/>
              </a:rPr>
              <a:t>; width: </a:t>
            </a:r>
            <a:r>
              <a:rPr b="0" i="0" lang="es-AR" sz="1300" u="none" cap="none" strike="noStrike">
                <a:solidFill>
                  <a:srgbClr val="F39C12"/>
                </a:solidFill>
                <a:latin typeface="Consolas"/>
                <a:ea typeface="Consolas"/>
                <a:cs typeface="Consolas"/>
                <a:sym typeface="Consolas"/>
              </a:rPr>
              <a:t>200px</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 Primer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50% {background: </a:t>
            </a:r>
            <a:r>
              <a:rPr b="0" i="0" lang="es-AR" sz="1300" u="none" cap="none" strike="noStrike">
                <a:solidFill>
                  <a:srgbClr val="EE5D43"/>
                </a:solidFill>
                <a:latin typeface="Consolas"/>
                <a:ea typeface="Consolas"/>
                <a:cs typeface="Consolas"/>
                <a:sym typeface="Consolas"/>
              </a:rPr>
              <a:t>yellow</a:t>
            </a:r>
            <a:r>
              <a:rPr b="0" i="0" lang="es-AR" sz="1300" u="none" cap="none" strike="noStrike">
                <a:solidFill>
                  <a:srgbClr val="D5CED9"/>
                </a:solidFill>
                <a:latin typeface="Consolas"/>
                <a:ea typeface="Consolas"/>
                <a:cs typeface="Consolas"/>
                <a:sym typeface="Consolas"/>
              </a:rPr>
              <a:t>; width: </a:t>
            </a:r>
            <a:r>
              <a:rPr b="0" i="0" lang="es-AR" sz="1300" u="none" cap="none" strike="noStrike">
                <a:solidFill>
                  <a:srgbClr val="F39C12"/>
                </a:solidFill>
                <a:latin typeface="Consolas"/>
                <a:ea typeface="Consolas"/>
                <a:cs typeface="Consolas"/>
                <a:sym typeface="Consolas"/>
              </a:rPr>
              <a:t>400px</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 Segundo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    100% {background: </a:t>
            </a:r>
            <a:r>
              <a:rPr b="0" i="0" lang="es-AR" sz="1300" u="none" cap="none" strike="noStrike">
                <a:solidFill>
                  <a:srgbClr val="EE5D43"/>
                </a:solidFill>
                <a:latin typeface="Consolas"/>
                <a:ea typeface="Consolas"/>
                <a:cs typeface="Consolas"/>
                <a:sym typeface="Consolas"/>
              </a:rPr>
              <a:t>green</a:t>
            </a:r>
            <a:r>
              <a:rPr b="0" i="0" lang="es-AR" sz="1300" u="none" cap="none" strike="noStrike">
                <a:solidFill>
                  <a:srgbClr val="D5CED9"/>
                </a:solidFill>
                <a:latin typeface="Consolas"/>
                <a:ea typeface="Consolas"/>
                <a:cs typeface="Consolas"/>
                <a:sym typeface="Consolas"/>
              </a:rPr>
              <a:t>; width: </a:t>
            </a:r>
            <a:r>
              <a:rPr b="0" i="0" lang="es-AR" sz="1300" u="none" cap="none" strike="noStrike">
                <a:solidFill>
                  <a:srgbClr val="F39C12"/>
                </a:solidFill>
                <a:latin typeface="Consolas"/>
                <a:ea typeface="Consolas"/>
                <a:cs typeface="Consolas"/>
                <a:sym typeface="Consolas"/>
              </a:rPr>
              <a:t>600px</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 Último fotograma */</a:t>
            </a:r>
            <a:r>
              <a:rPr b="0" i="0" lang="es-AR"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AR"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41" name="Google Shape;441;p30"/>
          <p:cNvSpPr txBox="1"/>
          <p:nvPr/>
        </p:nvSpPr>
        <p:spPr>
          <a:xfrm>
            <a:off x="3550981" y="2520011"/>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42" name="Google Shape;442;p30"/>
          <p:cNvSpPr txBox="1"/>
          <p:nvPr/>
        </p:nvSpPr>
        <p:spPr>
          <a:xfrm>
            <a:off x="7884855" y="254617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grpSp>
        <p:nvGrpSpPr>
          <p:cNvPr id="443" name="Google Shape;443;p30"/>
          <p:cNvGrpSpPr/>
          <p:nvPr/>
        </p:nvGrpSpPr>
        <p:grpSpPr>
          <a:xfrm>
            <a:off x="1919643" y="4430421"/>
            <a:ext cx="504469" cy="485185"/>
            <a:chOff x="5423483" y="4578094"/>
            <a:chExt cx="504469" cy="485185"/>
          </a:xfrm>
        </p:grpSpPr>
        <p:sp>
          <p:nvSpPr>
            <p:cNvPr id="444" name="Google Shape;444;p30"/>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445" name="Google Shape;445;p30"/>
            <p:cNvPicPr preferRelativeResize="0"/>
            <p:nvPr/>
          </p:nvPicPr>
          <p:blipFill rotWithShape="1">
            <a:blip r:embed="rId3">
              <a:alphaModFix/>
            </a:blip>
            <a:srcRect b="0" l="0" r="0" t="0"/>
            <a:stretch/>
          </p:blipFill>
          <p:spPr>
            <a:xfrm>
              <a:off x="5690457" y="4578094"/>
              <a:ext cx="237495" cy="237495"/>
            </a:xfrm>
            <a:prstGeom prst="rect">
              <a:avLst/>
            </a:prstGeom>
            <a:noFill/>
            <a:ln>
              <a:noFill/>
            </a:ln>
          </p:spPr>
        </p:pic>
        <p:sp>
          <p:nvSpPr>
            <p:cNvPr id="446" name="Google Shape;446;p30"/>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Encadenar animaciones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52" name="Google Shape;452;p31"/>
          <p:cNvSpPr txBox="1"/>
          <p:nvPr/>
        </p:nvSpPr>
        <p:spPr>
          <a:xfrm>
            <a:off x="273937" y="1033466"/>
            <a:ext cx="8152000" cy="59311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Es posible encadenar múltiples animaciones, separando con comas las animaciones individuales y estableciendo un tiempo de tardo a cada animación posterior:</a:t>
            </a:r>
            <a:endParaRPr b="0" i="0" sz="1400" u="none" cap="none" strike="noStrike">
              <a:solidFill>
                <a:schemeClr val="dk1"/>
              </a:solidFill>
              <a:latin typeface="Montserrat"/>
              <a:ea typeface="Montserrat"/>
              <a:cs typeface="Montserrat"/>
              <a:sym typeface="Montserrat"/>
            </a:endParaRPr>
          </a:p>
        </p:txBody>
      </p:sp>
      <p:sp>
        <p:nvSpPr>
          <p:cNvPr id="453" name="Google Shape;453;p31"/>
          <p:cNvSpPr/>
          <p:nvPr/>
        </p:nvSpPr>
        <p:spPr>
          <a:xfrm>
            <a:off x="904874" y="1683727"/>
            <a:ext cx="7671318"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.animated</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animation: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moveRight </a:t>
            </a:r>
            <a:r>
              <a:rPr b="0" i="0" lang="es-AR" sz="1400" u="none" cap="none" strike="noStrike">
                <a:solidFill>
                  <a:srgbClr val="F39C12"/>
                </a:solidFill>
                <a:latin typeface="Consolas"/>
                <a:ea typeface="Consolas"/>
                <a:cs typeface="Consolas"/>
                <a:sym typeface="Consolas"/>
              </a:rPr>
              <a:t>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linear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Comienza a los 0s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lookUp </a:t>
            </a:r>
            <a:r>
              <a:rPr b="0" i="0" lang="es-AR" sz="1400" u="none" cap="none" strike="noStrike">
                <a:solidFill>
                  <a:srgbClr val="F39C12"/>
                </a:solidFill>
                <a:latin typeface="Consolas"/>
                <a:ea typeface="Consolas"/>
                <a:cs typeface="Consolas"/>
                <a:sym typeface="Consolas"/>
              </a:rPr>
              <a:t>2.5s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linear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Comienza a los 5s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moveLeft </a:t>
            </a:r>
            <a:r>
              <a:rPr b="0" i="0" lang="es-AR" sz="1400" u="none" cap="none" strike="noStrike">
                <a:solidFill>
                  <a:srgbClr val="F39C12"/>
                </a:solidFill>
                <a:latin typeface="Consolas"/>
                <a:ea typeface="Consolas"/>
                <a:cs typeface="Consolas"/>
                <a:sym typeface="Consolas"/>
              </a:rPr>
              <a:t>2s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linear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7.5s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Comienza a los 7.5s (5 + 2.5)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dissapear </a:t>
            </a:r>
            <a:r>
              <a:rPr b="0" i="0" lang="es-AR" sz="1400" u="none" cap="none" strike="noStrike">
                <a:solidFill>
                  <a:srgbClr val="F39C12"/>
                </a:solidFill>
                <a:latin typeface="Consolas"/>
                <a:ea typeface="Consolas"/>
                <a:cs typeface="Consolas"/>
                <a:sym typeface="Consolas"/>
              </a:rPr>
              <a:t>2s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linear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9.5s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Comienza a los 9.5s (2 + 7.5)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454" name="Google Shape;454;p31"/>
          <p:cNvSpPr txBox="1"/>
          <p:nvPr/>
        </p:nvSpPr>
        <p:spPr>
          <a:xfrm>
            <a:off x="835912" y="3341315"/>
            <a:ext cx="8152000" cy="59311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En este caso, lo que hemos hecho es aplicar varias animaciones a la vez, pero estableciendo un retardo (</a:t>
            </a:r>
            <a:r>
              <a:rPr b="0" i="1" lang="es-AR" sz="1400" u="none" cap="none" strike="noStrike">
                <a:solidFill>
                  <a:schemeClr val="dk1"/>
                </a:solidFill>
                <a:latin typeface="Montserrat"/>
                <a:ea typeface="Montserrat"/>
                <a:cs typeface="Montserrat"/>
                <a:sym typeface="Montserrat"/>
              </a:rPr>
              <a:t>cuarto parámetro</a:t>
            </a:r>
            <a:r>
              <a:rPr b="0" i="0" lang="es-AR" sz="1400" u="none" cap="none" strike="noStrike">
                <a:solidFill>
                  <a:schemeClr val="dk1"/>
                </a:solidFill>
                <a:latin typeface="Montserrat"/>
                <a:ea typeface="Montserrat"/>
                <a:cs typeface="Montserrat"/>
                <a:sym typeface="Montserrat"/>
              </a:rPr>
              <a:t>) que es la suma de la duración de las animaciones anteriores. De esta forma, encadenamos una animación con otra.</a:t>
            </a:r>
            <a:endParaRPr b="0" i="0" sz="1400" u="none" cap="none" strike="noStrike">
              <a:solidFill>
                <a:schemeClr val="dk1"/>
              </a:solidFill>
              <a:latin typeface="Montserrat"/>
              <a:ea typeface="Montserrat"/>
              <a:cs typeface="Montserrat"/>
              <a:sym typeface="Montserrat"/>
            </a:endParaRPr>
          </a:p>
        </p:txBody>
      </p:sp>
      <p:sp>
        <p:nvSpPr>
          <p:cNvPr id="455" name="Google Shape;455;p31"/>
          <p:cNvSpPr txBox="1"/>
          <p:nvPr/>
        </p:nvSpPr>
        <p:spPr>
          <a:xfrm>
            <a:off x="7783773" y="168509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56" name="Google Shape;456;p31"/>
          <p:cNvSpPr txBox="1"/>
          <p:nvPr/>
        </p:nvSpPr>
        <p:spPr>
          <a:xfrm>
            <a:off x="981599" y="4164153"/>
            <a:ext cx="6457217" cy="11233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Para seguir investigando: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hlink"/>
                </a:solidFill>
                <a:highlight>
                  <a:srgbClr val="FFFFFF"/>
                </a:highlight>
                <a:latin typeface="Verdana"/>
                <a:ea typeface="Verdana"/>
                <a:cs typeface="Verdana"/>
                <a:sym typeface="Verdana"/>
                <a:hlinkClick r:id="rId3"/>
              </a:rPr>
              <a:t>https://www.w3schools.com/css/css3_animations.asp</a:t>
            </a:r>
            <a:endParaRPr b="0" i="0" sz="1400" u="sng" cap="none" strike="noStrike">
              <a:solidFill>
                <a:schemeClr val="hlink"/>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0" i="1" lang="es-AR" sz="1100" u="none" cap="none" strike="noStrike">
                <a:solidFill>
                  <a:srgbClr val="000000"/>
                </a:solidFill>
                <a:latin typeface="Montserrat"/>
                <a:ea typeface="Montserrat"/>
                <a:cs typeface="Montserrat"/>
                <a:sym typeface="Montserrat"/>
              </a:rPr>
              <a:t>(se recomiendan especialmente los últimos ejemplos sobre movimiento de elementos)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Librería de animaciones Animate.css</a:t>
            </a:r>
            <a:endParaRPr b="0" i="0" sz="1400" u="none" cap="none" strike="noStrike">
              <a:solidFill>
                <a:srgbClr val="000000"/>
              </a:solidFill>
              <a:latin typeface="Arial"/>
              <a:ea typeface="Arial"/>
              <a:cs typeface="Arial"/>
              <a:sym typeface="Arial"/>
            </a:endParaRPr>
          </a:p>
        </p:txBody>
      </p:sp>
      <p:sp>
        <p:nvSpPr>
          <p:cNvPr id="462" name="Google Shape;462;p32"/>
          <p:cNvSpPr txBox="1"/>
          <p:nvPr/>
        </p:nvSpPr>
        <p:spPr>
          <a:xfrm>
            <a:off x="273937" y="1033466"/>
            <a:ext cx="8626105" cy="848087"/>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Podemos utilizar Animate.css para dar dinamismo a nuestro contenido. Link: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https://animate.style/</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En pocos pasos se pueden agregar animaciones CSS3 a cualquier elemento con esta sencilla librería.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En la creación de cualquier contenido web puede resultarnos interesante incorporar animaciones que nos ayuden a mejorar la experiencia del usuario durante la interacción con el contenido.</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Permite disponer de una gran variedad de animaciones CSS3 sin necesidad de crearlas nosotros mismos.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600"/>
              </a:spcAft>
              <a:buClr>
                <a:schemeClr val="dk1"/>
              </a:buClr>
              <a:buSzPts val="1400"/>
              <a:buFont typeface="Arial"/>
              <a:buChar char="•"/>
            </a:pPr>
            <a:r>
              <a:rPr b="0" i="0" lang="es-AR" sz="1400" u="none" cap="none" strike="noStrike">
                <a:solidFill>
                  <a:schemeClr val="dk1"/>
                </a:solidFill>
                <a:latin typeface="Montserrat"/>
                <a:ea typeface="Montserrat"/>
                <a:cs typeface="Montserrat"/>
                <a:sym typeface="Montserrat"/>
              </a:rPr>
              <a:t>Esta librería permite conseguir que el contenido sea más atractivo y dinámico.</a:t>
            </a:r>
            <a:endParaRPr b="0" i="0" sz="1400" u="none" cap="none" strike="noStrike">
              <a:solidFill>
                <a:schemeClr val="dk1"/>
              </a:solidFill>
              <a:latin typeface="Montserrat"/>
              <a:ea typeface="Montserrat"/>
              <a:cs typeface="Montserrat"/>
              <a:sym typeface="Montserrat"/>
            </a:endParaRPr>
          </a:p>
        </p:txBody>
      </p:sp>
      <p:sp>
        <p:nvSpPr>
          <p:cNvPr id="463" name="Google Shape;463;p32"/>
          <p:cNvSpPr/>
          <p:nvPr/>
        </p:nvSpPr>
        <p:spPr>
          <a:xfrm>
            <a:off x="723899" y="4018747"/>
            <a:ext cx="789622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Para ampliar: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hlink"/>
                </a:solidFill>
                <a:latin typeface="Montserrat"/>
                <a:ea typeface="Montserrat"/>
                <a:cs typeface="Montserrat"/>
                <a:sym typeface="Montserrat"/>
                <a:hlinkClick r:id="rId4"/>
              </a:rPr>
              <a:t>https://blog.interactius.com/utilizando-animate-css-para-dar-dinamismo-a-nuestro-contenido-64d280d4d119</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sng" cap="none" strike="noStrike">
                <a:solidFill>
                  <a:schemeClr val="hlink"/>
                </a:solidFill>
                <a:latin typeface="Montserrat"/>
                <a:ea typeface="Montserrat"/>
                <a:cs typeface="Montserrat"/>
                <a:sym typeface="Montserrat"/>
                <a:hlinkClick r:id="rId5"/>
              </a:rPr>
              <a:t>http://www.elpadawan.com/css/animatecss</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
        <p:nvSpPr>
          <p:cNvPr id="464" name="Google Shape;464;p32"/>
          <p:cNvSpPr/>
          <p:nvPr/>
        </p:nvSpPr>
        <p:spPr>
          <a:xfrm>
            <a:off x="5619750" y="3781426"/>
            <a:ext cx="2777612" cy="337117"/>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anímate-css.html</a:t>
            </a:r>
            <a:endParaRPr b="0" i="1" sz="1200" u="none" cap="none" strike="noStrike">
              <a:solidFill>
                <a:srgbClr val="9D66F9"/>
              </a:solidFill>
              <a:latin typeface="Montserrat"/>
              <a:ea typeface="Montserrat"/>
              <a:cs typeface="Montserrat"/>
              <a:sym typeface="Montserrat"/>
            </a:endParaRPr>
          </a:p>
        </p:txBody>
      </p:sp>
      <p:grpSp>
        <p:nvGrpSpPr>
          <p:cNvPr id="465" name="Google Shape;465;p32"/>
          <p:cNvGrpSpPr/>
          <p:nvPr/>
        </p:nvGrpSpPr>
        <p:grpSpPr>
          <a:xfrm>
            <a:off x="5458534" y="3657494"/>
            <a:ext cx="504469" cy="485185"/>
            <a:chOff x="5423483" y="4578094"/>
            <a:chExt cx="504469" cy="485185"/>
          </a:xfrm>
        </p:grpSpPr>
        <p:sp>
          <p:nvSpPr>
            <p:cNvPr id="466" name="Google Shape;466;p32"/>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467" name="Google Shape;467;p32"/>
            <p:cNvPicPr preferRelativeResize="0"/>
            <p:nvPr/>
          </p:nvPicPr>
          <p:blipFill rotWithShape="1">
            <a:blip r:embed="rId6">
              <a:alphaModFix/>
            </a:blip>
            <a:srcRect b="0" l="0" r="0" t="0"/>
            <a:stretch/>
          </p:blipFill>
          <p:spPr>
            <a:xfrm>
              <a:off x="5690457" y="4578094"/>
              <a:ext cx="237495" cy="237495"/>
            </a:xfrm>
            <a:prstGeom prst="rect">
              <a:avLst/>
            </a:prstGeom>
            <a:noFill/>
            <a:ln>
              <a:noFill/>
            </a:ln>
          </p:spPr>
        </p:pic>
        <p:sp>
          <p:nvSpPr>
            <p:cNvPr id="468" name="Google Shape;468;p32"/>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Diseño Web Responsivo (introducción)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4" name="Google Shape;474;p33"/>
          <p:cNvSpPr txBox="1"/>
          <p:nvPr/>
        </p:nvSpPr>
        <p:spPr>
          <a:xfrm>
            <a:off x="273937" y="1033466"/>
            <a:ext cx="8626105" cy="84808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diseño web responsivo se trata de usar HTML y CSS para cambiar el tamaño, ocultar, reducir o ampliar automáticamente un sitio web, para que se vea bien en todos los dispositivos (computadoras de escritorio, tabletas y teléfonos).</a:t>
            </a:r>
            <a:endParaRPr b="0" i="0" sz="1400" u="none" cap="none" strike="noStrike">
              <a:solidFill>
                <a:schemeClr val="dk1"/>
              </a:solidFill>
              <a:latin typeface="Montserrat"/>
              <a:ea typeface="Montserrat"/>
              <a:cs typeface="Montserrat"/>
              <a:sym typeface="Montserrat"/>
            </a:endParaRPr>
          </a:p>
        </p:txBody>
      </p:sp>
      <p:pic>
        <p:nvPicPr>
          <p:cNvPr descr="Responsive web design" id="475" name="Google Shape;475;p33"/>
          <p:cNvPicPr preferRelativeResize="0"/>
          <p:nvPr/>
        </p:nvPicPr>
        <p:blipFill rotWithShape="1">
          <a:blip r:embed="rId3">
            <a:alphaModFix/>
          </a:blip>
          <a:srcRect b="0" l="0" r="0" t="0"/>
          <a:stretch/>
        </p:blipFill>
        <p:spPr>
          <a:xfrm>
            <a:off x="2801290" y="1881553"/>
            <a:ext cx="3571398" cy="1551233"/>
          </a:xfrm>
          <a:prstGeom prst="rect">
            <a:avLst/>
          </a:prstGeom>
          <a:noFill/>
          <a:ln>
            <a:noFill/>
          </a:ln>
        </p:spPr>
      </p:pic>
      <p:sp>
        <p:nvSpPr>
          <p:cNvPr id="476" name="Google Shape;476;p33"/>
          <p:cNvSpPr/>
          <p:nvPr/>
        </p:nvSpPr>
        <p:spPr>
          <a:xfrm>
            <a:off x="2562224" y="3827110"/>
            <a:ext cx="6048375" cy="2862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Para ampliar: </a:t>
            </a:r>
            <a:r>
              <a:rPr b="0" i="0" lang="es-AR" sz="1400" u="sng" cap="none" strike="noStrike">
                <a:solidFill>
                  <a:schemeClr val="hlink"/>
                </a:solidFill>
                <a:latin typeface="Montserrat"/>
                <a:ea typeface="Montserrat"/>
                <a:cs typeface="Montserrat"/>
                <a:sym typeface="Montserrat"/>
                <a:hlinkClick r:id="rId4"/>
              </a:rPr>
              <a:t>https://www.w3schools.com/css/css_rwd_intro.asp</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Diseño responsivo vs Diseño adaptativo</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482" name="Google Shape;482;p34"/>
          <p:cNvSpPr txBox="1"/>
          <p:nvPr/>
        </p:nvSpPr>
        <p:spPr>
          <a:xfrm>
            <a:off x="273937" y="1033467"/>
            <a:ext cx="8626105" cy="79533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 diseño responsive responde </a:t>
            </a:r>
            <a:r>
              <a:rPr b="1" i="0" lang="es-AR" sz="1400" u="none" cap="none" strike="noStrike">
                <a:solidFill>
                  <a:schemeClr val="dk1"/>
                </a:solidFill>
                <a:latin typeface="Montserrat"/>
                <a:ea typeface="Montserrat"/>
                <a:cs typeface="Montserrat"/>
                <a:sym typeface="Montserrat"/>
              </a:rPr>
              <a:t>en todo momento </a:t>
            </a:r>
            <a:r>
              <a:rPr b="0" i="0" lang="es-AR" sz="1400" u="none" cap="none" strike="noStrike">
                <a:solidFill>
                  <a:schemeClr val="dk1"/>
                </a:solidFill>
                <a:latin typeface="Montserrat"/>
                <a:ea typeface="Montserrat"/>
                <a:cs typeface="Montserrat"/>
                <a:sym typeface="Montserrat"/>
              </a:rPr>
              <a:t>a las dimensiones del dispositivo, mientras que un diseño adaptativo es aquel que se adapta, pero </a:t>
            </a:r>
            <a:r>
              <a:rPr b="1" i="0" lang="es-AR" sz="1400" u="none" cap="none" strike="noStrike">
                <a:solidFill>
                  <a:schemeClr val="dk1"/>
                </a:solidFill>
                <a:latin typeface="Montserrat"/>
                <a:ea typeface="Montserrat"/>
                <a:cs typeface="Montserrat"/>
                <a:sym typeface="Montserrat"/>
              </a:rPr>
              <a:t>no necesariamente responde en todo momento</a:t>
            </a:r>
            <a:r>
              <a:rPr b="0" i="0" lang="es-AR" sz="1400" u="none" cap="none" strike="noStrike">
                <a:solidFill>
                  <a:schemeClr val="dk1"/>
                </a:solidFill>
                <a:latin typeface="Montserrat"/>
                <a:ea typeface="Montserrat"/>
                <a:cs typeface="Montserrat"/>
                <a:sym typeface="Montserrat"/>
              </a:rPr>
              <a:t>, tiene cierto delay, estamos hablando casi de lo mismo.</a:t>
            </a:r>
            <a:endParaRPr b="0" i="0" sz="1400" u="none" cap="none" strike="noStrike">
              <a:solidFill>
                <a:schemeClr val="dk1"/>
              </a:solidFill>
              <a:latin typeface="Montserrat"/>
              <a:ea typeface="Montserrat"/>
              <a:cs typeface="Montserrat"/>
              <a:sym typeface="Montserrat"/>
            </a:endParaRPr>
          </a:p>
        </p:txBody>
      </p:sp>
      <p:pic>
        <p:nvPicPr>
          <p:cNvPr id="483" name="Google Shape;483;p34"/>
          <p:cNvPicPr preferRelativeResize="0"/>
          <p:nvPr/>
        </p:nvPicPr>
        <p:blipFill rotWithShape="1">
          <a:blip r:embed="rId3">
            <a:alphaModFix/>
          </a:blip>
          <a:srcRect b="0" l="0" r="0" t="0"/>
          <a:stretch/>
        </p:blipFill>
        <p:spPr>
          <a:xfrm>
            <a:off x="0" y="2004714"/>
            <a:ext cx="4660013" cy="1996081"/>
          </a:xfrm>
          <a:prstGeom prst="rect">
            <a:avLst/>
          </a:prstGeom>
          <a:noFill/>
          <a:ln>
            <a:noFill/>
          </a:ln>
        </p:spPr>
      </p:pic>
      <p:sp>
        <p:nvSpPr>
          <p:cNvPr id="484" name="Google Shape;484;p34"/>
          <p:cNvSpPr txBox="1"/>
          <p:nvPr/>
        </p:nvSpPr>
        <p:spPr>
          <a:xfrm>
            <a:off x="752475" y="4304700"/>
            <a:ext cx="81475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Fuentre</a:t>
            </a:r>
            <a:r>
              <a:rPr b="0" i="0" lang="es-AR" sz="1400" u="none" cap="none" strike="noStrike">
                <a:solidFill>
                  <a:srgbClr val="000000"/>
                </a:solidFill>
                <a:latin typeface="Montserrat"/>
                <a:ea typeface="Montserrat"/>
                <a:cs typeface="Montserrat"/>
                <a:sym typeface="Montserrat"/>
              </a:rPr>
              <a:t>: 9 principios básicos del diseño Web responsive. Click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aquí</a:t>
            </a:r>
            <a:endParaRPr b="0" i="0" sz="1400" u="none" cap="none" strike="noStrike">
              <a:solidFill>
                <a:srgbClr val="000000"/>
              </a:solidFill>
              <a:latin typeface="Montserrat"/>
              <a:ea typeface="Montserrat"/>
              <a:cs typeface="Montserrat"/>
              <a:sym typeface="Montserrat"/>
            </a:endParaRPr>
          </a:p>
        </p:txBody>
      </p:sp>
      <p:sp>
        <p:nvSpPr>
          <p:cNvPr id="485" name="Google Shape;485;p34"/>
          <p:cNvSpPr txBox="1"/>
          <p:nvPr/>
        </p:nvSpPr>
        <p:spPr>
          <a:xfrm>
            <a:off x="4015858" y="1858267"/>
            <a:ext cx="4756667" cy="207585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diseño web responsive </a:t>
            </a:r>
            <a:r>
              <a:rPr b="1" i="0" lang="es-AR" sz="1400" u="none" cap="none" strike="noStrike">
                <a:solidFill>
                  <a:schemeClr val="dk1"/>
                </a:solidFill>
                <a:latin typeface="Montserrat"/>
                <a:ea typeface="Montserrat"/>
                <a:cs typeface="Montserrat"/>
                <a:sym typeface="Montserrat"/>
              </a:rPr>
              <a:t>adapta la estructura y los diferentes elementos</a:t>
            </a:r>
            <a:r>
              <a:rPr b="0" i="0" lang="es-AR" sz="1400" u="none" cap="none" strike="noStrike">
                <a:solidFill>
                  <a:schemeClr val="dk1"/>
                </a:solidFill>
                <a:latin typeface="Montserrat"/>
                <a:ea typeface="Montserrat"/>
                <a:cs typeface="Montserrat"/>
                <a:sym typeface="Montserrat"/>
              </a:rPr>
              <a:t> de cada página web a las dimensiones y características de cada aparato móvil. Por otro lado, el diseño web adaptativo es </a:t>
            </a:r>
            <a:r>
              <a:rPr b="1" i="0" lang="es-AR" sz="1400" u="none" cap="none" strike="noStrike">
                <a:solidFill>
                  <a:schemeClr val="dk1"/>
                </a:solidFill>
                <a:latin typeface="Montserrat"/>
                <a:ea typeface="Montserrat"/>
                <a:cs typeface="Montserrat"/>
                <a:sym typeface="Montserrat"/>
              </a:rPr>
              <a:t>menos flexible</a:t>
            </a:r>
            <a:r>
              <a:rPr b="0" i="0" lang="es-AR" sz="1400" u="none" cap="none" strike="noStrike">
                <a:solidFill>
                  <a:schemeClr val="dk1"/>
                </a:solidFill>
                <a:latin typeface="Montserrat"/>
                <a:ea typeface="Montserrat"/>
                <a:cs typeface="Montserrat"/>
                <a:sym typeface="Montserrat"/>
              </a:rPr>
              <a:t>, y se basa en el uso de tamaños y características pre-establecidas. Las diferencias entre ambos métodos no se encuentran solamente en el resultado final y la experiencia del usuario; también se encuentran en el proceso creativo y de diseño.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5"/>
          <p:cNvSpPr txBox="1"/>
          <p:nvPr/>
        </p:nvSpPr>
        <p:spPr>
          <a:xfrm>
            <a:off x="243961" y="55813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Flujo (The Flow) vs Estático (Static)</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491" name="Google Shape;491;p35"/>
          <p:cNvSpPr txBox="1"/>
          <p:nvPr/>
        </p:nvSpPr>
        <p:spPr>
          <a:xfrm>
            <a:off x="273937" y="966791"/>
            <a:ext cx="4658547" cy="159410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Cuando una pantalla se vuelve más pequeña, el contenido comienza a crecer verticalmente ocupando más espacio, y el contenido que se encuentra debajo va a ser desplazado hacia abajo, eso se llama </a:t>
            </a:r>
            <a:r>
              <a:rPr b="1" i="0" lang="es-AR" sz="1200" u="none" cap="none" strike="noStrike">
                <a:solidFill>
                  <a:schemeClr val="dk1"/>
                </a:solidFill>
                <a:latin typeface="Montserrat"/>
                <a:ea typeface="Montserrat"/>
                <a:cs typeface="Montserrat"/>
                <a:sym typeface="Montserrat"/>
              </a:rPr>
              <a:t>el flujo</a:t>
            </a:r>
            <a:r>
              <a:rPr b="0" i="0" lang="es-AR" sz="12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Si es estático ese flujo de elementos no se desplaza, no se adapta al ancho del viewport y se pierde contenido o cierto contenido tapa a otro.</a:t>
            </a:r>
            <a:endParaRPr b="0" i="0" sz="1200" u="none" cap="none" strike="noStrike">
              <a:solidFill>
                <a:schemeClr val="dk1"/>
              </a:solidFill>
              <a:latin typeface="Montserrat"/>
              <a:ea typeface="Montserrat"/>
              <a:cs typeface="Montserrat"/>
              <a:sym typeface="Montserrat"/>
            </a:endParaRPr>
          </a:p>
        </p:txBody>
      </p:sp>
      <p:pic>
        <p:nvPicPr>
          <p:cNvPr descr="What is responsive and adaptive web design" id="492" name="Google Shape;492;p35"/>
          <p:cNvPicPr preferRelativeResize="0"/>
          <p:nvPr/>
        </p:nvPicPr>
        <p:blipFill rotWithShape="1">
          <a:blip r:embed="rId3">
            <a:alphaModFix/>
          </a:blip>
          <a:srcRect b="0" l="0" r="0" t="0"/>
          <a:stretch/>
        </p:blipFill>
        <p:spPr>
          <a:xfrm>
            <a:off x="4962460" y="966792"/>
            <a:ext cx="3952570" cy="1594105"/>
          </a:xfrm>
          <a:prstGeom prst="rect">
            <a:avLst/>
          </a:prstGeom>
          <a:noFill/>
          <a:ln>
            <a:noFill/>
          </a:ln>
        </p:spPr>
      </p:pic>
      <p:sp>
        <p:nvSpPr>
          <p:cNvPr id="493" name="Google Shape;493;p35"/>
          <p:cNvSpPr txBox="1"/>
          <p:nvPr/>
        </p:nvSpPr>
        <p:spPr>
          <a:xfrm>
            <a:off x="243961" y="2560897"/>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Unidades Relativas vs Unidades Absolutas</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494" name="Google Shape;494;p35"/>
          <p:cNvSpPr txBox="1"/>
          <p:nvPr/>
        </p:nvSpPr>
        <p:spPr>
          <a:xfrm>
            <a:off x="273937" y="2969553"/>
            <a:ext cx="4878355" cy="182019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La densidad de píxeles de cada dispositivo puede variar, por eso necesitamos unidades que sean flexibles y funcionen sin importar el dispositivo. Ahí es donde las unidades relativas como los porcentajes son útiles. Entonces, hacer algo con un 50% de ancho significa que siempre ocupará la mitad de la pantalla (viewport, el tamaño de la ventana del navegador abierta), independientemente del dispositivo.</a:t>
            </a:r>
            <a:endParaRPr b="0" i="0" sz="1400" u="none" cap="none" strike="noStrike">
              <a:solidFill>
                <a:srgbClr val="000000"/>
              </a:solidFill>
              <a:latin typeface="Arial"/>
              <a:ea typeface="Arial"/>
              <a:cs typeface="Arial"/>
              <a:sym typeface="Arial"/>
            </a:endParaRPr>
          </a:p>
        </p:txBody>
      </p:sp>
      <p:pic>
        <p:nvPicPr>
          <p:cNvPr descr="Relative units in CSS" id="495" name="Google Shape;495;p35"/>
          <p:cNvPicPr preferRelativeResize="0"/>
          <p:nvPr/>
        </p:nvPicPr>
        <p:blipFill rotWithShape="1">
          <a:blip r:embed="rId4">
            <a:alphaModFix/>
          </a:blip>
          <a:srcRect b="0" l="0" r="0" t="0"/>
          <a:stretch/>
        </p:blipFill>
        <p:spPr>
          <a:xfrm>
            <a:off x="5071312" y="3036229"/>
            <a:ext cx="4072688" cy="152743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6"/>
          <p:cNvSpPr txBox="1"/>
          <p:nvPr/>
        </p:nvSpPr>
        <p:spPr>
          <a:xfrm>
            <a:off x="273938" y="2728076"/>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Puntos de Control (Breakpoints)</a:t>
            </a:r>
            <a:endParaRPr b="0" i="0" sz="1400" u="none" cap="none" strike="noStrike">
              <a:solidFill>
                <a:srgbClr val="000000"/>
              </a:solidFill>
              <a:latin typeface="Arial"/>
              <a:ea typeface="Arial"/>
              <a:cs typeface="Arial"/>
              <a:sym typeface="Arial"/>
            </a:endParaRPr>
          </a:p>
        </p:txBody>
      </p:sp>
      <p:sp>
        <p:nvSpPr>
          <p:cNvPr id="501" name="Google Shape;501;p36"/>
          <p:cNvSpPr txBox="1"/>
          <p:nvPr/>
        </p:nvSpPr>
        <p:spPr>
          <a:xfrm>
            <a:off x="303914" y="3136733"/>
            <a:ext cx="4402837" cy="143350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Estos puntos de control permiten al diseño cambiar en determinados puntos, por ej, en un monitor podemos tener 3 columnas, pero sólo 1 en un celular (que es mas angosto). Estos puntos de control o de quiebre se crean con los </a:t>
            </a:r>
            <a:r>
              <a:rPr b="1" i="1" lang="es-AR" sz="1200" u="none" cap="none" strike="noStrike">
                <a:solidFill>
                  <a:schemeClr val="dk1"/>
                </a:solidFill>
                <a:latin typeface="Montserrat"/>
                <a:ea typeface="Montserrat"/>
                <a:cs typeface="Montserrat"/>
                <a:sym typeface="Montserrat"/>
              </a:rPr>
              <a:t>media queries</a:t>
            </a:r>
            <a:r>
              <a:rPr b="0" i="0" lang="es-AR" sz="1200" u="none" cap="none" strike="noStrike">
                <a:solidFill>
                  <a:schemeClr val="dk1"/>
                </a:solidFill>
                <a:latin typeface="Montserrat"/>
                <a:ea typeface="Montserrat"/>
                <a:cs typeface="Montserrat"/>
                <a:sym typeface="Montserrat"/>
              </a:rPr>
              <a:t>, que nos permitirán decir que si el mínimo del ancho de la pantalla en píxeles es tanto en vez de poner el contenido en tres columnas mostrámelo en una sola y creame tres filas.</a:t>
            </a:r>
            <a:endParaRPr b="0" i="0" sz="1400" u="none" cap="none" strike="noStrike">
              <a:solidFill>
                <a:srgbClr val="000000"/>
              </a:solidFill>
              <a:latin typeface="Arial"/>
              <a:ea typeface="Arial"/>
              <a:cs typeface="Arial"/>
              <a:sym typeface="Arial"/>
            </a:endParaRPr>
          </a:p>
        </p:txBody>
      </p:sp>
      <p:sp>
        <p:nvSpPr>
          <p:cNvPr id="502" name="Google Shape;502;p36"/>
          <p:cNvSpPr txBox="1"/>
          <p:nvPr/>
        </p:nvSpPr>
        <p:spPr>
          <a:xfrm>
            <a:off x="243961" y="29282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Valores Mínimos y Máximos</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503" name="Google Shape;503;p36"/>
          <p:cNvSpPr txBox="1"/>
          <p:nvPr/>
        </p:nvSpPr>
        <p:spPr>
          <a:xfrm>
            <a:off x="273938" y="701481"/>
            <a:ext cx="4720094" cy="1452711"/>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En un celular nos puede interesar que determinado contenido ocupe todo el ancho de la pantalla, pero al pasar a un televisor de alta definición podríamos cambiar de idea. Por ejemplo podríamos tener un </a:t>
            </a:r>
            <a:r>
              <a:rPr b="1" i="0" lang="es-AR" sz="1200" u="none" cap="none" strike="noStrike">
                <a:solidFill>
                  <a:schemeClr val="dk1"/>
                </a:solidFill>
                <a:latin typeface="Montserrat"/>
                <a:ea typeface="Montserrat"/>
                <a:cs typeface="Montserrat"/>
                <a:sym typeface="Montserrat"/>
              </a:rPr>
              <a:t>width:100%</a:t>
            </a:r>
            <a:r>
              <a:rPr b="0" i="0" lang="es-AR" sz="1200" u="none" cap="none" strike="noStrike">
                <a:solidFill>
                  <a:schemeClr val="dk1"/>
                </a:solidFill>
                <a:latin typeface="Montserrat"/>
                <a:ea typeface="Montserrat"/>
                <a:cs typeface="Montserrat"/>
                <a:sym typeface="Montserrat"/>
              </a:rPr>
              <a:t>, pero con un </a:t>
            </a:r>
            <a:r>
              <a:rPr b="1" i="0" lang="es-AR" sz="1200" u="none" cap="none" strike="noStrike">
                <a:solidFill>
                  <a:schemeClr val="dk1"/>
                </a:solidFill>
                <a:latin typeface="Montserrat"/>
                <a:ea typeface="Montserrat"/>
                <a:cs typeface="Montserrat"/>
                <a:sym typeface="Montserrat"/>
              </a:rPr>
              <a:t>max width: 1000px.</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Si la imagen la va a cargar en un celular no necesariamente tiene que tener gran calidad o cierto ancho, distinto si lo fuera a cargar en un dispositivo más grande Ultra HD. El alto no importa tanto en mobile, porque podemos scrollear, si importa el ancho.</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200"/>
              <a:buFont typeface="Montserrat"/>
              <a:buNone/>
            </a:pPr>
            <a:r>
              <a:t/>
            </a:r>
            <a:endParaRPr b="0" i="0" sz="1200" u="none" cap="none" strike="noStrike">
              <a:solidFill>
                <a:schemeClr val="dk1"/>
              </a:solidFill>
              <a:latin typeface="Montserrat"/>
              <a:ea typeface="Montserrat"/>
              <a:cs typeface="Montserrat"/>
              <a:sym typeface="Montserrat"/>
            </a:endParaRPr>
          </a:p>
        </p:txBody>
      </p:sp>
      <p:pic>
        <p:nvPicPr>
          <p:cNvPr descr="Breakpoints in the responsive web design" id="504" name="Google Shape;504;p36"/>
          <p:cNvPicPr preferRelativeResize="0"/>
          <p:nvPr/>
        </p:nvPicPr>
        <p:blipFill rotWithShape="1">
          <a:blip r:embed="rId3">
            <a:alphaModFix/>
          </a:blip>
          <a:srcRect b="0" l="0" r="0" t="0"/>
          <a:stretch/>
        </p:blipFill>
        <p:spPr>
          <a:xfrm>
            <a:off x="4882263" y="3117531"/>
            <a:ext cx="4047756" cy="1471912"/>
          </a:xfrm>
          <a:prstGeom prst="rect">
            <a:avLst/>
          </a:prstGeom>
          <a:noFill/>
          <a:ln>
            <a:noFill/>
          </a:ln>
        </p:spPr>
      </p:pic>
      <p:pic>
        <p:nvPicPr>
          <p:cNvPr descr="Min and max widths in CSS" id="505" name="Google Shape;505;p36"/>
          <p:cNvPicPr preferRelativeResize="0"/>
          <p:nvPr/>
        </p:nvPicPr>
        <p:blipFill rotWithShape="1">
          <a:blip r:embed="rId4">
            <a:alphaModFix/>
          </a:blip>
          <a:srcRect b="0" l="0" r="0" t="0"/>
          <a:stretch/>
        </p:blipFill>
        <p:spPr>
          <a:xfrm>
            <a:off x="4852286" y="723628"/>
            <a:ext cx="4327525" cy="157364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7"/>
          <p:cNvSpPr txBox="1"/>
          <p:nvPr/>
        </p:nvSpPr>
        <p:spPr>
          <a:xfrm>
            <a:off x="273938" y="29282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Puntos de </a:t>
            </a:r>
            <a:r>
              <a:rPr lang="es-AR" sz="2000">
                <a:solidFill>
                  <a:schemeClr val="accent1"/>
                </a:solidFill>
                <a:latin typeface="Montserrat ExtraBold"/>
                <a:ea typeface="Montserrat ExtraBold"/>
                <a:cs typeface="Montserrat ExtraBold"/>
                <a:sym typeface="Montserrat ExtraBold"/>
              </a:rPr>
              <a:t>Cortes</a:t>
            </a:r>
            <a:r>
              <a:rPr b="0" i="0" lang="es-AR" sz="2000" u="none" cap="none" strike="noStrike">
                <a:solidFill>
                  <a:schemeClr val="accent1"/>
                </a:solidFill>
                <a:latin typeface="Montserrat ExtraBold"/>
                <a:ea typeface="Montserrat ExtraBold"/>
                <a:cs typeface="Montserrat ExtraBold"/>
                <a:sym typeface="Montserrat ExtraBold"/>
              </a:rPr>
              <a:t> (Breakpoints)</a:t>
            </a:r>
            <a:endParaRPr b="0" i="0" sz="1400" u="none" cap="none" strike="noStrike">
              <a:solidFill>
                <a:srgbClr val="000000"/>
              </a:solidFill>
              <a:latin typeface="Arial"/>
              <a:ea typeface="Arial"/>
              <a:cs typeface="Arial"/>
              <a:sym typeface="Arial"/>
            </a:endParaRPr>
          </a:p>
        </p:txBody>
      </p:sp>
      <p:sp>
        <p:nvSpPr>
          <p:cNvPr id="511" name="Google Shape;511;p37"/>
          <p:cNvSpPr txBox="1"/>
          <p:nvPr/>
        </p:nvSpPr>
        <p:spPr>
          <a:xfrm>
            <a:off x="273950" y="701475"/>
            <a:ext cx="2718900" cy="15828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Hay muchos tipos de pantallas y dispositivos con diferentes alturas y anchos, por lo que es difícil crear un breakpoint para cada dispositivo. Para simplificar las cosas, se puede hacer lo siguiente:</a:t>
            </a:r>
            <a:endParaRPr b="0" i="0" sz="1200" u="none" cap="none" strike="noStrike">
              <a:solidFill>
                <a:schemeClr val="dk1"/>
              </a:solidFill>
              <a:latin typeface="Montserrat"/>
              <a:ea typeface="Montserrat"/>
              <a:cs typeface="Montserrat"/>
              <a:sym typeface="Montserrat"/>
            </a:endParaRPr>
          </a:p>
        </p:txBody>
      </p:sp>
      <p:sp>
        <p:nvSpPr>
          <p:cNvPr id="512" name="Google Shape;512;p37"/>
          <p:cNvSpPr/>
          <p:nvPr/>
        </p:nvSpPr>
        <p:spPr>
          <a:xfrm>
            <a:off x="3166475" y="701475"/>
            <a:ext cx="5806800" cy="4442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&lt;</a:t>
            </a:r>
            <a:r>
              <a:rPr b="0" i="0" lang="es-AR" sz="1100" u="none" cap="none" strike="noStrike">
                <a:solidFill>
                  <a:srgbClr val="F92672"/>
                </a:solidFill>
                <a:latin typeface="Consolas"/>
                <a:ea typeface="Consolas"/>
                <a:cs typeface="Consolas"/>
                <a:sym typeface="Consolas"/>
              </a:rPr>
              <a:t>style</a:t>
            </a:r>
            <a:r>
              <a:rPr b="0" i="0" lang="es-AR" sz="11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.example</a:t>
            </a: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padding: </a:t>
            </a:r>
            <a:r>
              <a:rPr b="0" i="0" lang="es-AR" sz="1100" u="none" cap="none" strike="noStrike">
                <a:solidFill>
                  <a:srgbClr val="F39C12"/>
                </a:solidFill>
                <a:latin typeface="Consolas"/>
                <a:ea typeface="Consolas"/>
                <a:cs typeface="Consolas"/>
                <a:sym typeface="Consolas"/>
              </a:rPr>
              <a:t>20px</a:t>
            </a:r>
            <a:r>
              <a:rPr b="0" i="0" lang="es-AR" sz="11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color: </a:t>
            </a:r>
            <a:r>
              <a:rPr b="0" i="0" lang="es-AR" sz="1100" u="none" cap="none" strike="noStrike">
                <a:solidFill>
                  <a:srgbClr val="EE5D43"/>
                </a:solidFill>
                <a:latin typeface="Consolas"/>
                <a:ea typeface="Consolas"/>
                <a:cs typeface="Consolas"/>
                <a:sym typeface="Consolas"/>
              </a:rPr>
              <a:t>white</a:t>
            </a:r>
            <a:r>
              <a:rPr b="0" i="0" lang="es-AR" sz="11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5F6167"/>
                </a:solidFill>
                <a:latin typeface="Consolas"/>
                <a:ea typeface="Consolas"/>
                <a:cs typeface="Consolas"/>
                <a:sym typeface="Consolas"/>
              </a:rPr>
              <a:t>/* Extra small devices (phones, 600px and down)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@media</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only</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screen</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and</a:t>
            </a:r>
            <a:r>
              <a:rPr b="0" i="0" lang="es-AR" sz="1100" u="none" cap="none" strike="noStrike">
                <a:solidFill>
                  <a:srgbClr val="D5CED9"/>
                </a:solidFill>
                <a:latin typeface="Consolas"/>
                <a:ea typeface="Consolas"/>
                <a:cs typeface="Consolas"/>
                <a:sym typeface="Consolas"/>
              </a:rPr>
              <a:t> (max-width: </a:t>
            </a:r>
            <a:r>
              <a:rPr b="0" i="0" lang="es-AR" sz="1100" u="none" cap="none" strike="noStrike">
                <a:solidFill>
                  <a:srgbClr val="F39C12"/>
                </a:solidFill>
                <a:latin typeface="Consolas"/>
                <a:ea typeface="Consolas"/>
                <a:cs typeface="Consolas"/>
                <a:sym typeface="Consolas"/>
              </a:rPr>
              <a:t>600px</a:t>
            </a: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.example</a:t>
            </a:r>
            <a:r>
              <a:rPr b="0" i="0" lang="es-AR" sz="1100" u="none" cap="none" strike="noStrike">
                <a:solidFill>
                  <a:srgbClr val="D5CED9"/>
                </a:solidFill>
                <a:latin typeface="Consolas"/>
                <a:ea typeface="Consolas"/>
                <a:cs typeface="Consolas"/>
                <a:sym typeface="Consolas"/>
              </a:rPr>
              <a:t> {background: </a:t>
            </a:r>
            <a:r>
              <a:rPr b="0" i="0" lang="es-AR" sz="1100" u="none" cap="none" strike="noStrike">
                <a:solidFill>
                  <a:srgbClr val="EE5D43"/>
                </a:solidFill>
                <a:latin typeface="Consolas"/>
                <a:ea typeface="Consolas"/>
                <a:cs typeface="Consolas"/>
                <a:sym typeface="Consolas"/>
              </a:rPr>
              <a:t>red</a:t>
            </a:r>
            <a:r>
              <a:rPr b="0" i="0" lang="es-AR" sz="11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5F6167"/>
                </a:solidFill>
                <a:latin typeface="Consolas"/>
                <a:ea typeface="Consolas"/>
                <a:cs typeface="Consolas"/>
                <a:sym typeface="Consolas"/>
              </a:rPr>
              <a:t>/* Small devices (portrait tablets and large phones, 600px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@media</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only</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screen</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and</a:t>
            </a:r>
            <a:r>
              <a:rPr b="0" i="0" lang="es-AR" sz="1100" u="none" cap="none" strike="noStrike">
                <a:solidFill>
                  <a:srgbClr val="D5CED9"/>
                </a:solidFill>
                <a:latin typeface="Consolas"/>
                <a:ea typeface="Consolas"/>
                <a:cs typeface="Consolas"/>
                <a:sym typeface="Consolas"/>
              </a:rPr>
              <a:t> (min-width: </a:t>
            </a:r>
            <a:r>
              <a:rPr b="0" i="0" lang="es-AR" sz="1100" u="none" cap="none" strike="noStrike">
                <a:solidFill>
                  <a:srgbClr val="F39C12"/>
                </a:solidFill>
                <a:latin typeface="Consolas"/>
                <a:ea typeface="Consolas"/>
                <a:cs typeface="Consolas"/>
                <a:sym typeface="Consolas"/>
              </a:rPr>
              <a:t>600px</a:t>
            </a: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.example</a:t>
            </a:r>
            <a:r>
              <a:rPr b="0" i="0" lang="es-AR" sz="1100" u="none" cap="none" strike="noStrike">
                <a:solidFill>
                  <a:srgbClr val="D5CED9"/>
                </a:solidFill>
                <a:latin typeface="Consolas"/>
                <a:ea typeface="Consolas"/>
                <a:cs typeface="Consolas"/>
                <a:sym typeface="Consolas"/>
              </a:rPr>
              <a:t> {background: </a:t>
            </a:r>
            <a:r>
              <a:rPr b="0" i="0" lang="es-AR" sz="1100" u="none" cap="none" strike="noStrike">
                <a:solidFill>
                  <a:srgbClr val="EE5D43"/>
                </a:solidFill>
                <a:latin typeface="Consolas"/>
                <a:ea typeface="Consolas"/>
                <a:cs typeface="Consolas"/>
                <a:sym typeface="Consolas"/>
              </a:rPr>
              <a:t>green</a:t>
            </a:r>
            <a:r>
              <a:rPr b="0" i="0" lang="es-AR" sz="11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5F6167"/>
                </a:solidFill>
                <a:latin typeface="Consolas"/>
                <a:ea typeface="Consolas"/>
                <a:cs typeface="Consolas"/>
                <a:sym typeface="Consolas"/>
              </a:rPr>
              <a:t>/* Medium devices (landscape tablets, 768px and up) */</a:t>
            </a:r>
            <a:endParaRPr b="0" i="0" sz="11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C74DED"/>
                </a:solidFill>
                <a:latin typeface="Consolas"/>
                <a:ea typeface="Consolas"/>
                <a:cs typeface="Consolas"/>
                <a:sym typeface="Consolas"/>
              </a:rPr>
              <a:t>@media</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only</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screen</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EE5D43"/>
                </a:solidFill>
                <a:latin typeface="Consolas"/>
                <a:ea typeface="Consolas"/>
                <a:cs typeface="Consolas"/>
                <a:sym typeface="Consolas"/>
              </a:rPr>
              <a:t>and</a:t>
            </a:r>
            <a:r>
              <a:rPr b="0" i="0" lang="es-AR" sz="1100" u="none" cap="none" strike="noStrike">
                <a:solidFill>
                  <a:srgbClr val="D5CED9"/>
                </a:solidFill>
                <a:latin typeface="Consolas"/>
                <a:ea typeface="Consolas"/>
                <a:cs typeface="Consolas"/>
                <a:sym typeface="Consolas"/>
              </a:rPr>
              <a:t> (min-width: </a:t>
            </a:r>
            <a:r>
              <a:rPr b="0" i="0" lang="es-AR" sz="1100" u="none" cap="none" strike="noStrike">
                <a:solidFill>
                  <a:srgbClr val="F39C12"/>
                </a:solidFill>
                <a:latin typeface="Consolas"/>
                <a:ea typeface="Consolas"/>
                <a:cs typeface="Consolas"/>
                <a:sym typeface="Consolas"/>
              </a:rPr>
              <a:t>768px</a:t>
            </a:r>
            <a:r>
              <a:rPr b="0" i="0" lang="es-AR" sz="11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.example</a:t>
            </a:r>
            <a:r>
              <a:rPr b="0" i="0" lang="es-AR" sz="1100" u="none" cap="none" strike="noStrike">
                <a:solidFill>
                  <a:srgbClr val="D5CED9"/>
                </a:solidFill>
                <a:latin typeface="Consolas"/>
                <a:ea typeface="Consolas"/>
                <a:cs typeface="Consolas"/>
                <a:sym typeface="Consolas"/>
              </a:rPr>
              <a:t> {background: </a:t>
            </a:r>
            <a:r>
              <a:rPr b="0" i="0" lang="es-AR" sz="1100" u="none" cap="none" strike="noStrike">
                <a:solidFill>
                  <a:srgbClr val="EE5D43"/>
                </a:solidFill>
                <a:latin typeface="Consolas"/>
                <a:ea typeface="Consolas"/>
                <a:cs typeface="Consolas"/>
                <a:sym typeface="Consolas"/>
              </a:rPr>
              <a:t>blue</a:t>
            </a:r>
            <a:r>
              <a:rPr b="0" i="0" lang="es-AR" sz="11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    }  </a:t>
            </a:r>
            <a:endParaRPr sz="11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5F6167"/>
                </a:solidFill>
                <a:latin typeface="Consolas"/>
                <a:ea typeface="Consolas"/>
                <a:cs typeface="Consolas"/>
                <a:sym typeface="Consolas"/>
              </a:rPr>
              <a:t>/* Large devices (laptops/desktops, 992px and up) */</a:t>
            </a:r>
            <a:endParaRPr sz="11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C74DED"/>
                </a:solidFill>
                <a:latin typeface="Consolas"/>
                <a:ea typeface="Consolas"/>
                <a:cs typeface="Consolas"/>
                <a:sym typeface="Consolas"/>
              </a:rPr>
              <a:t>@media</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only</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screen</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and</a:t>
            </a:r>
            <a:r>
              <a:rPr lang="es-AR" sz="1100">
                <a:solidFill>
                  <a:srgbClr val="D5CED9"/>
                </a:solidFill>
                <a:latin typeface="Consolas"/>
                <a:ea typeface="Consolas"/>
                <a:cs typeface="Consolas"/>
                <a:sym typeface="Consolas"/>
              </a:rPr>
              <a:t> (min-width: </a:t>
            </a:r>
            <a:r>
              <a:rPr lang="es-AR" sz="1100">
                <a:solidFill>
                  <a:srgbClr val="F39C12"/>
                </a:solidFill>
                <a:latin typeface="Consolas"/>
                <a:ea typeface="Consolas"/>
                <a:cs typeface="Consolas"/>
                <a:sym typeface="Consolas"/>
              </a:rPr>
              <a:t>992px</a:t>
            </a:r>
            <a:r>
              <a:rPr lang="es-AR" sz="1100">
                <a:solidFill>
                  <a:srgbClr val="D5CED9"/>
                </a:solidFill>
                <a:latin typeface="Consolas"/>
                <a:ea typeface="Consolas"/>
                <a:cs typeface="Consolas"/>
                <a:sym typeface="Consolas"/>
              </a:rPr>
              <a:t>) {</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FFE66D"/>
                </a:solidFill>
                <a:latin typeface="Consolas"/>
                <a:ea typeface="Consolas"/>
                <a:cs typeface="Consolas"/>
                <a:sym typeface="Consolas"/>
              </a:rPr>
              <a:t>.example</a:t>
            </a:r>
            <a:r>
              <a:rPr lang="es-AR" sz="1100">
                <a:solidFill>
                  <a:srgbClr val="D5CED9"/>
                </a:solidFill>
                <a:latin typeface="Consolas"/>
                <a:ea typeface="Consolas"/>
                <a:cs typeface="Consolas"/>
                <a:sym typeface="Consolas"/>
              </a:rPr>
              <a:t> {background: </a:t>
            </a:r>
            <a:r>
              <a:rPr lang="es-AR" sz="1100">
                <a:solidFill>
                  <a:srgbClr val="EE5D43"/>
                </a:solidFill>
                <a:latin typeface="Consolas"/>
                <a:ea typeface="Consolas"/>
                <a:cs typeface="Consolas"/>
                <a:sym typeface="Consolas"/>
              </a:rPr>
              <a:t>orange</a:t>
            </a:r>
            <a:r>
              <a:rPr lang="es-AR" sz="1100">
                <a:solidFill>
                  <a:srgbClr val="D5CED9"/>
                </a:solidFill>
                <a:latin typeface="Consolas"/>
                <a:ea typeface="Consolas"/>
                <a:cs typeface="Consolas"/>
                <a:sym typeface="Consolas"/>
              </a:rPr>
              <a:t>;}</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 </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5F6167"/>
                </a:solidFill>
                <a:latin typeface="Consolas"/>
                <a:ea typeface="Consolas"/>
                <a:cs typeface="Consolas"/>
                <a:sym typeface="Consolas"/>
              </a:rPr>
              <a:t>/* Extra large devices (large laptops and desktops, 1200px and up) */</a:t>
            </a:r>
            <a:endParaRPr sz="1100">
              <a:solidFill>
                <a:srgbClr val="D5CE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C74DED"/>
                </a:solidFill>
                <a:latin typeface="Consolas"/>
                <a:ea typeface="Consolas"/>
                <a:cs typeface="Consolas"/>
                <a:sym typeface="Consolas"/>
              </a:rPr>
              <a:t>@media</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only</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screen</a:t>
            </a:r>
            <a:r>
              <a:rPr lang="es-AR" sz="1100">
                <a:solidFill>
                  <a:srgbClr val="D5CED9"/>
                </a:solidFill>
                <a:latin typeface="Consolas"/>
                <a:ea typeface="Consolas"/>
                <a:cs typeface="Consolas"/>
                <a:sym typeface="Consolas"/>
              </a:rPr>
              <a:t> </a:t>
            </a:r>
            <a:r>
              <a:rPr lang="es-AR" sz="1100">
                <a:solidFill>
                  <a:srgbClr val="EE5D43"/>
                </a:solidFill>
                <a:latin typeface="Consolas"/>
                <a:ea typeface="Consolas"/>
                <a:cs typeface="Consolas"/>
                <a:sym typeface="Consolas"/>
              </a:rPr>
              <a:t>and</a:t>
            </a:r>
            <a:r>
              <a:rPr lang="es-AR" sz="1100">
                <a:solidFill>
                  <a:srgbClr val="D5CED9"/>
                </a:solidFill>
                <a:latin typeface="Consolas"/>
                <a:ea typeface="Consolas"/>
                <a:cs typeface="Consolas"/>
                <a:sym typeface="Consolas"/>
              </a:rPr>
              <a:t> (min-width: </a:t>
            </a:r>
            <a:r>
              <a:rPr lang="es-AR" sz="1100">
                <a:solidFill>
                  <a:srgbClr val="F39C12"/>
                </a:solidFill>
                <a:latin typeface="Consolas"/>
                <a:ea typeface="Consolas"/>
                <a:cs typeface="Consolas"/>
                <a:sym typeface="Consolas"/>
              </a:rPr>
              <a:t>1200px</a:t>
            </a:r>
            <a:r>
              <a:rPr lang="es-AR" sz="1100">
                <a:solidFill>
                  <a:srgbClr val="D5CED9"/>
                </a:solidFill>
                <a:latin typeface="Consolas"/>
                <a:ea typeface="Consolas"/>
                <a:cs typeface="Consolas"/>
                <a:sym typeface="Consolas"/>
              </a:rPr>
              <a:t>) {</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r>
              <a:rPr lang="es-AR" sz="1100">
                <a:solidFill>
                  <a:srgbClr val="FFE66D"/>
                </a:solidFill>
                <a:latin typeface="Consolas"/>
                <a:ea typeface="Consolas"/>
                <a:cs typeface="Consolas"/>
                <a:sym typeface="Consolas"/>
              </a:rPr>
              <a:t>.example</a:t>
            </a:r>
            <a:r>
              <a:rPr lang="es-AR" sz="1100">
                <a:solidFill>
                  <a:srgbClr val="D5CED9"/>
                </a:solidFill>
                <a:latin typeface="Consolas"/>
                <a:ea typeface="Consolas"/>
                <a:cs typeface="Consolas"/>
                <a:sym typeface="Consolas"/>
              </a:rPr>
              <a:t> {background: </a:t>
            </a:r>
            <a:r>
              <a:rPr lang="es-AR" sz="1100">
                <a:solidFill>
                  <a:srgbClr val="EE5D43"/>
                </a:solidFill>
                <a:latin typeface="Consolas"/>
                <a:ea typeface="Consolas"/>
                <a:cs typeface="Consolas"/>
                <a:sym typeface="Consolas"/>
              </a:rPr>
              <a:t>pink</a:t>
            </a:r>
            <a:r>
              <a:rPr lang="es-AR" sz="1100">
                <a:solidFill>
                  <a:srgbClr val="D5CED9"/>
                </a:solidFill>
                <a:latin typeface="Consolas"/>
                <a:ea typeface="Consolas"/>
                <a:cs typeface="Consolas"/>
                <a:sym typeface="Consolas"/>
              </a:rPr>
              <a:t>;}</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    }</a:t>
            </a:r>
            <a:endParaRPr>
              <a:solidFill>
                <a:schemeClr val="dk1"/>
              </a:solidFill>
            </a:endParaRPr>
          </a:p>
          <a:p>
            <a:pPr indent="0" lvl="0" marL="0" rtl="0" algn="l">
              <a:spcBef>
                <a:spcPts val="0"/>
              </a:spcBef>
              <a:spcAft>
                <a:spcPts val="0"/>
              </a:spcAft>
              <a:buClr>
                <a:schemeClr val="dk1"/>
              </a:buClr>
              <a:buSzPts val="1100"/>
              <a:buFont typeface="Arial"/>
              <a:buNone/>
            </a:pPr>
            <a:r>
              <a:rPr lang="es-AR" sz="1100">
                <a:solidFill>
                  <a:srgbClr val="D5CED9"/>
                </a:solidFill>
                <a:latin typeface="Consolas"/>
                <a:ea typeface="Consolas"/>
                <a:cs typeface="Consolas"/>
                <a:sym typeface="Consolas"/>
              </a:rPr>
              <a:t>&lt;/</a:t>
            </a:r>
            <a:r>
              <a:rPr lang="es-AR" sz="1100">
                <a:solidFill>
                  <a:srgbClr val="F92672"/>
                </a:solidFill>
                <a:latin typeface="Consolas"/>
                <a:ea typeface="Consolas"/>
                <a:cs typeface="Consolas"/>
                <a:sym typeface="Consolas"/>
              </a:rPr>
              <a:t>style</a:t>
            </a:r>
            <a:r>
              <a:rPr lang="es-AR" sz="1100">
                <a:solidFill>
                  <a:srgbClr val="D5CED9"/>
                </a:solidFill>
                <a:latin typeface="Consolas"/>
                <a:ea typeface="Consolas"/>
                <a:cs typeface="Consolas"/>
                <a:sym typeface="Consolas"/>
              </a:rPr>
              <a:t>&gt;</a:t>
            </a:r>
            <a:endParaRPr sz="1100">
              <a:solidFill>
                <a:srgbClr val="D5CED9"/>
              </a:solidFill>
              <a:latin typeface="Consolas"/>
              <a:ea typeface="Consolas"/>
              <a:cs typeface="Consolas"/>
              <a:sym typeface="Consolas"/>
            </a:endParaRPr>
          </a:p>
        </p:txBody>
      </p:sp>
      <p:sp>
        <p:nvSpPr>
          <p:cNvPr id="513" name="Google Shape;513;p37"/>
          <p:cNvSpPr txBox="1"/>
          <p:nvPr/>
        </p:nvSpPr>
        <p:spPr>
          <a:xfrm>
            <a:off x="273950" y="3111500"/>
            <a:ext cx="2911500" cy="18312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Puntos de corte (según ancho):</a:t>
            </a:r>
            <a:endParaRPr b="0" i="0" sz="1400" u="none" cap="none" strike="noStrike">
              <a:solidFill>
                <a:srgbClr val="000000"/>
              </a:solidFill>
              <a:latin typeface="Arial"/>
              <a:ea typeface="Arial"/>
              <a:cs typeface="Arial"/>
              <a:sym typeface="Arial"/>
            </a:endParaRPr>
          </a:p>
          <a:p>
            <a:pPr indent="-171450" lvl="0" marL="285747" marR="0" rtl="0" algn="l">
              <a:lnSpc>
                <a:spcPct val="100000"/>
              </a:lnSpc>
              <a:spcBef>
                <a:spcPts val="300"/>
              </a:spcBef>
              <a:spcAft>
                <a:spcPts val="0"/>
              </a:spcAft>
              <a:buClr>
                <a:schemeClr val="dk1"/>
              </a:buClr>
              <a:buSzPts val="1200"/>
              <a:buFont typeface="Montserrat"/>
              <a:buChar char="-"/>
            </a:pPr>
            <a:r>
              <a:rPr b="0" i="0" lang="es-AR" sz="1200" u="none" cap="none" strike="noStrike">
                <a:solidFill>
                  <a:schemeClr val="dk1"/>
                </a:solidFill>
                <a:latin typeface="Montserrat"/>
                <a:ea typeface="Montserrat"/>
                <a:cs typeface="Montserrat"/>
                <a:sym typeface="Montserrat"/>
              </a:rPr>
              <a:t>Hasta 600 px: Fondo rojo</a:t>
            </a:r>
            <a:endParaRPr b="0" i="0" sz="1400" u="none" cap="none" strike="noStrike">
              <a:solidFill>
                <a:srgbClr val="000000"/>
              </a:solidFill>
              <a:latin typeface="Arial"/>
              <a:ea typeface="Arial"/>
              <a:cs typeface="Arial"/>
              <a:sym typeface="Arial"/>
            </a:endParaRPr>
          </a:p>
          <a:p>
            <a:pPr indent="-171450" lvl="0" marL="285747" marR="0" rtl="0" algn="l">
              <a:lnSpc>
                <a:spcPct val="100000"/>
              </a:lnSpc>
              <a:spcBef>
                <a:spcPts val="300"/>
              </a:spcBef>
              <a:spcAft>
                <a:spcPts val="0"/>
              </a:spcAft>
              <a:buClr>
                <a:schemeClr val="dk1"/>
              </a:buClr>
              <a:buSzPts val="1200"/>
              <a:buFont typeface="Montserrat"/>
              <a:buChar char="-"/>
            </a:pPr>
            <a:r>
              <a:rPr b="0" i="0" lang="es-AR" sz="1200" u="none" cap="none" strike="noStrike">
                <a:solidFill>
                  <a:schemeClr val="dk1"/>
                </a:solidFill>
                <a:latin typeface="Montserrat"/>
                <a:ea typeface="Montserrat"/>
                <a:cs typeface="Montserrat"/>
                <a:sym typeface="Montserrat"/>
              </a:rPr>
              <a:t>Desde 600 px: Fondo verde</a:t>
            </a:r>
            <a:endParaRPr b="0" i="0" sz="1400" u="none" cap="none" strike="noStrike">
              <a:solidFill>
                <a:srgbClr val="000000"/>
              </a:solidFill>
              <a:latin typeface="Arial"/>
              <a:ea typeface="Arial"/>
              <a:cs typeface="Arial"/>
              <a:sym typeface="Arial"/>
            </a:endParaRPr>
          </a:p>
          <a:p>
            <a:pPr indent="-171450" lvl="0" marL="285747" marR="0" rtl="0" algn="l">
              <a:lnSpc>
                <a:spcPct val="100000"/>
              </a:lnSpc>
              <a:spcBef>
                <a:spcPts val="300"/>
              </a:spcBef>
              <a:spcAft>
                <a:spcPts val="0"/>
              </a:spcAft>
              <a:buClr>
                <a:schemeClr val="dk1"/>
              </a:buClr>
              <a:buSzPts val="1200"/>
              <a:buFont typeface="Montserrat"/>
              <a:buChar char="-"/>
            </a:pPr>
            <a:r>
              <a:rPr b="0" i="0" lang="es-AR" sz="1200" u="none" cap="none" strike="noStrike">
                <a:solidFill>
                  <a:schemeClr val="dk1"/>
                </a:solidFill>
                <a:latin typeface="Montserrat"/>
                <a:ea typeface="Montserrat"/>
                <a:cs typeface="Montserrat"/>
                <a:sym typeface="Montserrat"/>
              </a:rPr>
              <a:t>Desde 768 px: Fondo azul</a:t>
            </a:r>
            <a:endParaRPr b="0" i="0" sz="1400" u="none" cap="none" strike="noStrike">
              <a:solidFill>
                <a:srgbClr val="000000"/>
              </a:solidFill>
              <a:latin typeface="Arial"/>
              <a:ea typeface="Arial"/>
              <a:cs typeface="Arial"/>
              <a:sym typeface="Arial"/>
            </a:endParaRPr>
          </a:p>
          <a:p>
            <a:pPr indent="-171450" lvl="0" marL="285747" marR="0" rtl="0" algn="l">
              <a:lnSpc>
                <a:spcPct val="100000"/>
              </a:lnSpc>
              <a:spcBef>
                <a:spcPts val="300"/>
              </a:spcBef>
              <a:spcAft>
                <a:spcPts val="0"/>
              </a:spcAft>
              <a:buClr>
                <a:schemeClr val="dk1"/>
              </a:buClr>
              <a:buSzPts val="1200"/>
              <a:buFont typeface="Montserrat"/>
              <a:buChar char="-"/>
            </a:pPr>
            <a:r>
              <a:rPr b="0" i="0" lang="es-AR" sz="1200" u="none" cap="none" strike="noStrike">
                <a:solidFill>
                  <a:schemeClr val="dk1"/>
                </a:solidFill>
                <a:latin typeface="Montserrat"/>
                <a:ea typeface="Montserrat"/>
                <a:cs typeface="Montserrat"/>
                <a:sym typeface="Montserrat"/>
              </a:rPr>
              <a:t>Desde 992 px: Fondo naranja</a:t>
            </a:r>
            <a:endParaRPr b="0" i="0" sz="1400" u="none" cap="none" strike="noStrike">
              <a:solidFill>
                <a:srgbClr val="000000"/>
              </a:solidFill>
              <a:latin typeface="Arial"/>
              <a:ea typeface="Arial"/>
              <a:cs typeface="Arial"/>
              <a:sym typeface="Arial"/>
            </a:endParaRPr>
          </a:p>
          <a:p>
            <a:pPr indent="-171450" lvl="0" marL="285747" marR="0" rtl="0" algn="l">
              <a:lnSpc>
                <a:spcPct val="100000"/>
              </a:lnSpc>
              <a:spcBef>
                <a:spcPts val="300"/>
              </a:spcBef>
              <a:spcAft>
                <a:spcPts val="300"/>
              </a:spcAft>
              <a:buClr>
                <a:schemeClr val="dk1"/>
              </a:buClr>
              <a:buSzPts val="1200"/>
              <a:buFont typeface="Montserrat"/>
              <a:buChar char="-"/>
            </a:pPr>
            <a:r>
              <a:rPr b="0" i="0" lang="es-AR" sz="1200" u="none" cap="none" strike="noStrike">
                <a:solidFill>
                  <a:schemeClr val="dk1"/>
                </a:solidFill>
                <a:latin typeface="Montserrat"/>
                <a:ea typeface="Montserrat"/>
                <a:cs typeface="Montserrat"/>
                <a:sym typeface="Montserrat"/>
              </a:rPr>
              <a:t>Desde 1200 px: Fondo rosa</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8"/>
          <p:cNvSpPr txBox="1"/>
          <p:nvPr/>
        </p:nvSpPr>
        <p:spPr>
          <a:xfrm>
            <a:off x="273938" y="29282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Puntos de Control (Breakpoints)</a:t>
            </a:r>
            <a:endParaRPr b="0" i="0" sz="1400" u="none" cap="none" strike="noStrike">
              <a:solidFill>
                <a:srgbClr val="000000"/>
              </a:solidFill>
              <a:latin typeface="Arial"/>
              <a:ea typeface="Arial"/>
              <a:cs typeface="Arial"/>
              <a:sym typeface="Arial"/>
            </a:endParaRPr>
          </a:p>
        </p:txBody>
      </p:sp>
      <p:sp>
        <p:nvSpPr>
          <p:cNvPr id="519" name="Google Shape;519;p38"/>
          <p:cNvSpPr txBox="1"/>
          <p:nvPr/>
        </p:nvSpPr>
        <p:spPr>
          <a:xfrm>
            <a:off x="375720" y="3644458"/>
            <a:ext cx="1895261" cy="710361"/>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400px X 600px</a:t>
            </a:r>
            <a:endParaRPr b="0" i="0" sz="1400" u="none" cap="none" strike="noStrike">
              <a:solidFill>
                <a:srgbClr val="000000"/>
              </a:solidFill>
              <a:latin typeface="Arial"/>
              <a:ea typeface="Arial"/>
              <a:cs typeface="Arial"/>
              <a:sym typeface="Arial"/>
            </a:endParaRPr>
          </a:p>
          <a:p>
            <a:pPr indent="0" lvl="0" marL="114297" marR="0" rtl="0" algn="ctr">
              <a:lnSpc>
                <a:spcPct val="100000"/>
              </a:lnSpc>
              <a:spcBef>
                <a:spcPts val="300"/>
              </a:spcBef>
              <a:spcAft>
                <a:spcPts val="3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Extra small devices (phones, 600px and down)</a:t>
            </a:r>
            <a:endParaRPr b="0" i="0" sz="1200" u="none" cap="none" strike="noStrike">
              <a:solidFill>
                <a:schemeClr val="dk1"/>
              </a:solidFill>
              <a:latin typeface="Montserrat"/>
              <a:ea typeface="Montserrat"/>
              <a:cs typeface="Montserrat"/>
              <a:sym typeface="Montserrat"/>
            </a:endParaRPr>
          </a:p>
        </p:txBody>
      </p:sp>
      <p:grpSp>
        <p:nvGrpSpPr>
          <p:cNvPr id="520" name="Google Shape;520;p38"/>
          <p:cNvGrpSpPr/>
          <p:nvPr/>
        </p:nvGrpSpPr>
        <p:grpSpPr>
          <a:xfrm>
            <a:off x="557764" y="934996"/>
            <a:ext cx="1505774" cy="2542623"/>
            <a:chOff x="561521" y="768157"/>
            <a:chExt cx="1505774" cy="2542623"/>
          </a:xfrm>
        </p:grpSpPr>
        <p:pic>
          <p:nvPicPr>
            <p:cNvPr id="521" name="Google Shape;521;p38"/>
            <p:cNvPicPr preferRelativeResize="0"/>
            <p:nvPr/>
          </p:nvPicPr>
          <p:blipFill rotWithShape="1">
            <a:blip r:embed="rId3">
              <a:alphaModFix/>
            </a:blip>
            <a:srcRect b="0" l="0" r="0" t="0"/>
            <a:stretch/>
          </p:blipFill>
          <p:spPr>
            <a:xfrm>
              <a:off x="710676" y="997030"/>
              <a:ext cx="1183527" cy="1603389"/>
            </a:xfrm>
            <a:prstGeom prst="rect">
              <a:avLst/>
            </a:prstGeom>
            <a:noFill/>
            <a:ln>
              <a:noFill/>
            </a:ln>
          </p:spPr>
        </p:pic>
        <p:pic>
          <p:nvPicPr>
            <p:cNvPr id="522" name="Google Shape;522;p38"/>
            <p:cNvPicPr preferRelativeResize="0"/>
            <p:nvPr/>
          </p:nvPicPr>
          <p:blipFill rotWithShape="1">
            <a:blip r:embed="rId4">
              <a:alphaModFix/>
            </a:blip>
            <a:srcRect b="0" l="0" r="0" t="0"/>
            <a:stretch/>
          </p:blipFill>
          <p:spPr>
            <a:xfrm>
              <a:off x="561521" y="768157"/>
              <a:ext cx="1505774" cy="2542623"/>
            </a:xfrm>
            <a:prstGeom prst="rect">
              <a:avLst/>
            </a:prstGeom>
            <a:noFill/>
            <a:ln>
              <a:noFill/>
            </a:ln>
          </p:spPr>
        </p:pic>
      </p:grpSp>
      <p:sp>
        <p:nvSpPr>
          <p:cNvPr id="523" name="Google Shape;523;p38"/>
          <p:cNvSpPr txBox="1"/>
          <p:nvPr/>
        </p:nvSpPr>
        <p:spPr>
          <a:xfrm>
            <a:off x="2609769" y="3644458"/>
            <a:ext cx="2375301" cy="710361"/>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650px X 400px</a:t>
            </a:r>
            <a:endParaRPr b="0" i="0" sz="1400" u="none" cap="none" strike="noStrike">
              <a:solidFill>
                <a:srgbClr val="000000"/>
              </a:solidFill>
              <a:latin typeface="Arial"/>
              <a:ea typeface="Arial"/>
              <a:cs typeface="Arial"/>
              <a:sym typeface="Arial"/>
            </a:endParaRPr>
          </a:p>
          <a:p>
            <a:pPr indent="0" lvl="0" marL="114297" marR="0" rtl="0" algn="ctr">
              <a:lnSpc>
                <a:spcPct val="100000"/>
              </a:lnSpc>
              <a:spcBef>
                <a:spcPts val="300"/>
              </a:spcBef>
              <a:spcAft>
                <a:spcPts val="3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Small devices (portrait tablets and large phones, 600px and up)</a:t>
            </a:r>
            <a:endParaRPr b="0" i="0" sz="1200" u="none" cap="none" strike="noStrike">
              <a:solidFill>
                <a:schemeClr val="dk1"/>
              </a:solidFill>
              <a:latin typeface="Montserrat"/>
              <a:ea typeface="Montserrat"/>
              <a:cs typeface="Montserrat"/>
              <a:sym typeface="Montserrat"/>
            </a:endParaRPr>
          </a:p>
        </p:txBody>
      </p:sp>
      <p:grpSp>
        <p:nvGrpSpPr>
          <p:cNvPr id="524" name="Google Shape;524;p38"/>
          <p:cNvGrpSpPr/>
          <p:nvPr/>
        </p:nvGrpSpPr>
        <p:grpSpPr>
          <a:xfrm>
            <a:off x="2545864" y="1453420"/>
            <a:ext cx="2542623" cy="1505774"/>
            <a:chOff x="2549621" y="1249994"/>
            <a:chExt cx="2542623" cy="1505774"/>
          </a:xfrm>
        </p:grpSpPr>
        <p:pic>
          <p:nvPicPr>
            <p:cNvPr id="525" name="Google Shape;525;p38"/>
            <p:cNvPicPr preferRelativeResize="0"/>
            <p:nvPr/>
          </p:nvPicPr>
          <p:blipFill rotWithShape="1">
            <a:blip r:embed="rId5">
              <a:alphaModFix/>
            </a:blip>
            <a:srcRect b="0" l="0" r="0" t="0"/>
            <a:stretch/>
          </p:blipFill>
          <p:spPr>
            <a:xfrm>
              <a:off x="2831634" y="1377695"/>
              <a:ext cx="2039018" cy="1266257"/>
            </a:xfrm>
            <a:prstGeom prst="rect">
              <a:avLst/>
            </a:prstGeom>
            <a:noFill/>
            <a:ln>
              <a:noFill/>
            </a:ln>
          </p:spPr>
        </p:pic>
        <p:pic>
          <p:nvPicPr>
            <p:cNvPr id="526" name="Google Shape;526;p38"/>
            <p:cNvPicPr preferRelativeResize="0"/>
            <p:nvPr/>
          </p:nvPicPr>
          <p:blipFill rotWithShape="1">
            <a:blip r:embed="rId6">
              <a:alphaModFix/>
            </a:blip>
            <a:srcRect b="0" l="0" r="0" t="0"/>
            <a:stretch/>
          </p:blipFill>
          <p:spPr>
            <a:xfrm rot="5400000">
              <a:off x="3068045" y="731569"/>
              <a:ext cx="1505774" cy="2542623"/>
            </a:xfrm>
            <a:prstGeom prst="rect">
              <a:avLst/>
            </a:prstGeom>
            <a:noFill/>
            <a:ln>
              <a:noFill/>
            </a:ln>
          </p:spPr>
        </p:pic>
      </p:grpSp>
      <p:sp>
        <p:nvSpPr>
          <p:cNvPr id="527" name="Google Shape;527;p38"/>
          <p:cNvSpPr txBox="1"/>
          <p:nvPr/>
        </p:nvSpPr>
        <p:spPr>
          <a:xfrm>
            <a:off x="5481108" y="3644458"/>
            <a:ext cx="3132720" cy="710361"/>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850px X 600px</a:t>
            </a:r>
            <a:endParaRPr b="0" i="0" sz="1400" u="none" cap="none" strike="noStrike">
              <a:solidFill>
                <a:srgbClr val="000000"/>
              </a:solidFill>
              <a:latin typeface="Arial"/>
              <a:ea typeface="Arial"/>
              <a:cs typeface="Arial"/>
              <a:sym typeface="Arial"/>
            </a:endParaRPr>
          </a:p>
          <a:p>
            <a:pPr indent="0" lvl="0" marL="114297" marR="0" rtl="0" algn="ctr">
              <a:lnSpc>
                <a:spcPct val="100000"/>
              </a:lnSpc>
              <a:spcBef>
                <a:spcPts val="300"/>
              </a:spcBef>
              <a:spcAft>
                <a:spcPts val="3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Medium devices (landscape tablets, 768px and up)</a:t>
            </a:r>
            <a:endParaRPr b="0" i="0" sz="1200" u="none" cap="none" strike="noStrike">
              <a:solidFill>
                <a:schemeClr val="dk1"/>
              </a:solidFill>
              <a:latin typeface="Montserrat"/>
              <a:ea typeface="Montserrat"/>
              <a:cs typeface="Montserrat"/>
              <a:sym typeface="Montserrat"/>
            </a:endParaRPr>
          </a:p>
        </p:txBody>
      </p:sp>
      <p:grpSp>
        <p:nvGrpSpPr>
          <p:cNvPr id="528" name="Google Shape;528;p38"/>
          <p:cNvGrpSpPr/>
          <p:nvPr/>
        </p:nvGrpSpPr>
        <p:grpSpPr>
          <a:xfrm>
            <a:off x="5468409" y="1175914"/>
            <a:ext cx="3299871" cy="2060787"/>
            <a:chOff x="5472166" y="1249993"/>
            <a:chExt cx="3299871" cy="2060787"/>
          </a:xfrm>
        </p:grpSpPr>
        <p:pic>
          <p:nvPicPr>
            <p:cNvPr id="529" name="Google Shape;529;p38"/>
            <p:cNvPicPr preferRelativeResize="0"/>
            <p:nvPr/>
          </p:nvPicPr>
          <p:blipFill rotWithShape="1">
            <a:blip r:embed="rId7">
              <a:alphaModFix/>
            </a:blip>
            <a:srcRect b="0" l="0" r="0" t="0"/>
            <a:stretch/>
          </p:blipFill>
          <p:spPr>
            <a:xfrm>
              <a:off x="5784580" y="1367248"/>
              <a:ext cx="2529360" cy="1816024"/>
            </a:xfrm>
            <a:prstGeom prst="rect">
              <a:avLst/>
            </a:prstGeom>
            <a:noFill/>
            <a:ln>
              <a:noFill/>
            </a:ln>
          </p:spPr>
        </p:pic>
        <p:pic>
          <p:nvPicPr>
            <p:cNvPr id="530" name="Google Shape;530;p38"/>
            <p:cNvPicPr preferRelativeResize="0"/>
            <p:nvPr/>
          </p:nvPicPr>
          <p:blipFill rotWithShape="1">
            <a:blip r:embed="rId8">
              <a:alphaModFix/>
            </a:blip>
            <a:srcRect b="2540" l="14062" r="14061" t="2929"/>
            <a:stretch/>
          </p:blipFill>
          <p:spPr>
            <a:xfrm rot="-5400000">
              <a:off x="6091708" y="630451"/>
              <a:ext cx="2060787" cy="3299871"/>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nvSpPr>
        <p:spPr>
          <a:xfrm>
            <a:off x="273938" y="29282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Puntos de Control (Breakpoints)</a:t>
            </a:r>
            <a:endParaRPr b="0" i="0" sz="1400" u="none" cap="none" strike="noStrike">
              <a:solidFill>
                <a:srgbClr val="000000"/>
              </a:solidFill>
              <a:latin typeface="Arial"/>
              <a:ea typeface="Arial"/>
              <a:cs typeface="Arial"/>
              <a:sym typeface="Arial"/>
            </a:endParaRPr>
          </a:p>
        </p:txBody>
      </p:sp>
      <p:sp>
        <p:nvSpPr>
          <p:cNvPr id="536" name="Google Shape;536;p39"/>
          <p:cNvSpPr txBox="1"/>
          <p:nvPr/>
        </p:nvSpPr>
        <p:spPr>
          <a:xfrm>
            <a:off x="1126689" y="3060808"/>
            <a:ext cx="3013226" cy="710361"/>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1000px X 800px</a:t>
            </a:r>
            <a:endParaRPr b="0" i="0" sz="1400" u="none" cap="none" strike="noStrike">
              <a:solidFill>
                <a:srgbClr val="000000"/>
              </a:solidFill>
              <a:latin typeface="Arial"/>
              <a:ea typeface="Arial"/>
              <a:cs typeface="Arial"/>
              <a:sym typeface="Arial"/>
            </a:endParaRPr>
          </a:p>
          <a:p>
            <a:pPr indent="0" lvl="0" marL="114297" marR="0" rtl="0" algn="ctr">
              <a:lnSpc>
                <a:spcPct val="100000"/>
              </a:lnSpc>
              <a:spcBef>
                <a:spcPts val="300"/>
              </a:spcBef>
              <a:spcAft>
                <a:spcPts val="3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Large devices (laptops/desktops, 992px and up)</a:t>
            </a:r>
            <a:endParaRPr b="0" i="0" sz="1200" u="none" cap="none" strike="noStrike">
              <a:solidFill>
                <a:schemeClr val="dk1"/>
              </a:solidFill>
              <a:latin typeface="Montserrat"/>
              <a:ea typeface="Montserrat"/>
              <a:cs typeface="Montserrat"/>
              <a:sym typeface="Montserrat"/>
            </a:endParaRPr>
          </a:p>
        </p:txBody>
      </p:sp>
      <p:sp>
        <p:nvSpPr>
          <p:cNvPr id="537" name="Google Shape;537;p39"/>
          <p:cNvSpPr txBox="1"/>
          <p:nvPr/>
        </p:nvSpPr>
        <p:spPr>
          <a:xfrm>
            <a:off x="5129317" y="3060808"/>
            <a:ext cx="3123990" cy="710361"/>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1300px X 800px</a:t>
            </a:r>
            <a:endParaRPr b="0" i="0" sz="1400" u="none" cap="none" strike="noStrike">
              <a:solidFill>
                <a:srgbClr val="000000"/>
              </a:solidFill>
              <a:latin typeface="Arial"/>
              <a:ea typeface="Arial"/>
              <a:cs typeface="Arial"/>
              <a:sym typeface="Arial"/>
            </a:endParaRPr>
          </a:p>
          <a:p>
            <a:pPr indent="0" lvl="0" marL="114297" marR="0" rtl="0" algn="ctr">
              <a:lnSpc>
                <a:spcPct val="100000"/>
              </a:lnSpc>
              <a:spcBef>
                <a:spcPts val="300"/>
              </a:spcBef>
              <a:spcAft>
                <a:spcPts val="30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Extra large devices (large laptops and desktops, 1200px and up)</a:t>
            </a:r>
            <a:endParaRPr b="0" i="0" sz="1200" u="none" cap="none" strike="noStrike">
              <a:solidFill>
                <a:schemeClr val="dk1"/>
              </a:solidFill>
              <a:latin typeface="Montserrat"/>
              <a:ea typeface="Montserrat"/>
              <a:cs typeface="Montserrat"/>
              <a:sym typeface="Montserrat"/>
            </a:endParaRPr>
          </a:p>
        </p:txBody>
      </p:sp>
      <p:grpSp>
        <p:nvGrpSpPr>
          <p:cNvPr id="538" name="Google Shape;538;p39"/>
          <p:cNvGrpSpPr/>
          <p:nvPr/>
        </p:nvGrpSpPr>
        <p:grpSpPr>
          <a:xfrm>
            <a:off x="1234286" y="1079040"/>
            <a:ext cx="2982414" cy="1718130"/>
            <a:chOff x="107830" y="0"/>
            <a:chExt cx="4916098" cy="2832100"/>
          </a:xfrm>
        </p:grpSpPr>
        <p:pic>
          <p:nvPicPr>
            <p:cNvPr id="539" name="Google Shape;539;p39"/>
            <p:cNvPicPr preferRelativeResize="0"/>
            <p:nvPr/>
          </p:nvPicPr>
          <p:blipFill rotWithShape="1">
            <a:blip r:embed="rId3">
              <a:alphaModFix/>
            </a:blip>
            <a:srcRect b="15600" l="0" r="0" t="0"/>
            <a:stretch/>
          </p:blipFill>
          <p:spPr>
            <a:xfrm>
              <a:off x="704902" y="197591"/>
              <a:ext cx="3721343" cy="2560849"/>
            </a:xfrm>
            <a:prstGeom prst="rect">
              <a:avLst/>
            </a:prstGeom>
            <a:noFill/>
            <a:ln>
              <a:noFill/>
            </a:ln>
          </p:spPr>
        </p:pic>
        <p:pic>
          <p:nvPicPr>
            <p:cNvPr id="540" name="Google Shape;540;p39"/>
            <p:cNvPicPr preferRelativeResize="0"/>
            <p:nvPr/>
          </p:nvPicPr>
          <p:blipFill rotWithShape="1">
            <a:blip r:embed="rId4">
              <a:alphaModFix/>
            </a:blip>
            <a:srcRect b="0" l="0" r="0" t="0"/>
            <a:stretch/>
          </p:blipFill>
          <p:spPr>
            <a:xfrm>
              <a:off x="107830" y="0"/>
              <a:ext cx="4916098" cy="2832100"/>
            </a:xfrm>
            <a:prstGeom prst="rect">
              <a:avLst/>
            </a:prstGeom>
            <a:noFill/>
            <a:ln>
              <a:noFill/>
            </a:ln>
          </p:spPr>
        </p:pic>
      </p:grpSp>
      <p:grpSp>
        <p:nvGrpSpPr>
          <p:cNvPr id="541" name="Google Shape;541;p39"/>
          <p:cNvGrpSpPr/>
          <p:nvPr/>
        </p:nvGrpSpPr>
        <p:grpSpPr>
          <a:xfrm>
            <a:off x="5514589" y="680879"/>
            <a:ext cx="2515138" cy="2515138"/>
            <a:chOff x="4825679" y="616701"/>
            <a:chExt cx="3164890" cy="3164890"/>
          </a:xfrm>
        </p:grpSpPr>
        <p:pic>
          <p:nvPicPr>
            <p:cNvPr id="542" name="Google Shape;542;p39"/>
            <p:cNvPicPr preferRelativeResize="0"/>
            <p:nvPr/>
          </p:nvPicPr>
          <p:blipFill rotWithShape="1">
            <a:blip r:embed="rId5">
              <a:alphaModFix/>
            </a:blip>
            <a:srcRect b="0" l="0" r="0" t="0"/>
            <a:stretch/>
          </p:blipFill>
          <p:spPr>
            <a:xfrm>
              <a:off x="4932186" y="1052805"/>
              <a:ext cx="2944990" cy="1607846"/>
            </a:xfrm>
            <a:prstGeom prst="rect">
              <a:avLst/>
            </a:prstGeom>
            <a:noFill/>
            <a:ln>
              <a:noFill/>
            </a:ln>
          </p:spPr>
        </p:pic>
        <p:pic>
          <p:nvPicPr>
            <p:cNvPr id="543" name="Google Shape;543;p39"/>
            <p:cNvPicPr preferRelativeResize="0"/>
            <p:nvPr/>
          </p:nvPicPr>
          <p:blipFill rotWithShape="1">
            <a:blip r:embed="rId6">
              <a:alphaModFix/>
            </a:blip>
            <a:srcRect b="0" l="0" r="0" t="0"/>
            <a:stretch/>
          </p:blipFill>
          <p:spPr>
            <a:xfrm>
              <a:off x="4825679" y="616701"/>
              <a:ext cx="3164890" cy="3164890"/>
            </a:xfrm>
            <a:prstGeom prst="rect">
              <a:avLst/>
            </a:prstGeom>
            <a:noFill/>
            <a:ln>
              <a:noFill/>
            </a:ln>
          </p:spPr>
        </p:pic>
      </p:grpSp>
      <p:sp>
        <p:nvSpPr>
          <p:cNvPr id="544" name="Google Shape;544;p39"/>
          <p:cNvSpPr/>
          <p:nvPr/>
        </p:nvSpPr>
        <p:spPr>
          <a:xfrm>
            <a:off x="6464594" y="4166550"/>
            <a:ext cx="2606293" cy="34184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Ver ejemplo breakpoints.html</a:t>
            </a:r>
            <a:endParaRPr b="0" i="1" sz="1200" u="none" cap="none" strike="noStrike">
              <a:solidFill>
                <a:srgbClr val="9D66F9"/>
              </a:solidFill>
              <a:latin typeface="Montserrat"/>
              <a:ea typeface="Montserrat"/>
              <a:cs typeface="Montserrat"/>
              <a:sym typeface="Montserrat"/>
            </a:endParaRPr>
          </a:p>
        </p:txBody>
      </p:sp>
      <p:grpSp>
        <p:nvGrpSpPr>
          <p:cNvPr id="545" name="Google Shape;545;p39"/>
          <p:cNvGrpSpPr/>
          <p:nvPr/>
        </p:nvGrpSpPr>
        <p:grpSpPr>
          <a:xfrm>
            <a:off x="6047379" y="4041636"/>
            <a:ext cx="504469" cy="485185"/>
            <a:chOff x="5423483" y="4578094"/>
            <a:chExt cx="504469" cy="485185"/>
          </a:xfrm>
        </p:grpSpPr>
        <p:sp>
          <p:nvSpPr>
            <p:cNvPr id="546" name="Google Shape;546;p39"/>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547" name="Google Shape;547;p39"/>
            <p:cNvPicPr preferRelativeResize="0"/>
            <p:nvPr/>
          </p:nvPicPr>
          <p:blipFill rotWithShape="1">
            <a:blip r:embed="rId7">
              <a:alphaModFix/>
            </a:blip>
            <a:srcRect b="0" l="0" r="0" t="0"/>
            <a:stretch/>
          </p:blipFill>
          <p:spPr>
            <a:xfrm>
              <a:off x="5690457" y="4578094"/>
              <a:ext cx="237495" cy="237495"/>
            </a:xfrm>
            <a:prstGeom prst="rect">
              <a:avLst/>
            </a:prstGeom>
            <a:noFill/>
            <a:ln>
              <a:noFill/>
            </a:ln>
          </p:spPr>
        </p:pic>
        <p:sp>
          <p:nvSpPr>
            <p:cNvPr id="548" name="Google Shape;548;p39"/>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
        <p:nvSpPr>
          <p:cNvPr id="549" name="Google Shape;549;p39"/>
          <p:cNvSpPr/>
          <p:nvPr/>
        </p:nvSpPr>
        <p:spPr>
          <a:xfrm>
            <a:off x="432581" y="3845369"/>
            <a:ext cx="469673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información: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s-AR" sz="1400" u="none" cap="none" strike="noStrike">
                <a:solidFill>
                  <a:srgbClr val="000000"/>
                </a:solidFill>
                <a:latin typeface="Montserrat"/>
                <a:ea typeface="Montserrat"/>
                <a:cs typeface="Montserrat"/>
                <a:sym typeface="Montserrat"/>
              </a:rPr>
              <a:t>Typical Device Breakpoints: click </a:t>
            </a:r>
            <a:r>
              <a:rPr b="0" i="0" lang="es-AR" sz="1400" u="sng" cap="none" strike="noStrike">
                <a:solidFill>
                  <a:srgbClr val="000000"/>
                </a:solidFill>
                <a:latin typeface="Montserrat"/>
                <a:ea typeface="Montserrat"/>
                <a:cs typeface="Montserrat"/>
                <a:sym typeface="Montserrat"/>
                <a:hlinkClick r:id="rId8">
                  <a:extLst>
                    <a:ext uri="{A12FA001-AC4F-418D-AE19-62706E023703}">
                      <ahyp:hlinkClr val="tx"/>
                    </a:ext>
                  </a:extLst>
                </a:hlinkClick>
              </a:rPr>
              <a:t>aquí</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Arial"/>
              <a:buChar char="•"/>
            </a:pPr>
            <a:r>
              <a:rPr b="0" i="0" lang="es-AR" sz="1400" u="none" cap="none" strike="noStrike">
                <a:solidFill>
                  <a:schemeClr val="dk1"/>
                </a:solidFill>
                <a:latin typeface="Montserrat"/>
                <a:ea typeface="Montserrat"/>
                <a:cs typeface="Montserrat"/>
                <a:sym typeface="Montserrat"/>
              </a:rPr>
              <a:t>How to use CSS breakpoints to create responsive designs: </a:t>
            </a:r>
            <a:r>
              <a:rPr b="0" i="0" lang="es-AR" sz="1400" u="sng" cap="none" strike="noStrike">
                <a:solidFill>
                  <a:schemeClr val="dk1"/>
                </a:solidFill>
                <a:latin typeface="Montserrat"/>
                <a:ea typeface="Montserrat"/>
                <a:cs typeface="Montserrat"/>
                <a:sym typeface="Montserrat"/>
                <a:hlinkClick r:id="rId9">
                  <a:extLst>
                    <a:ext uri="{A12FA001-AC4F-418D-AE19-62706E023703}">
                      <ahyp:hlinkClr val="tx"/>
                    </a:ext>
                  </a:extLst>
                </a:hlinkClick>
              </a:rPr>
              <a:t>click aquí</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p:nvPr/>
        </p:nvSpPr>
        <p:spPr>
          <a:xfrm>
            <a:off x="688027" y="729674"/>
            <a:ext cx="8212015" cy="6595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&gt; (</a:t>
            </a:r>
            <a:r>
              <a:rPr b="0" i="1" lang="es-AR" sz="1200" u="none" cap="none" strike="noStrike">
                <a:solidFill>
                  <a:schemeClr val="dk1"/>
                </a:solidFill>
                <a:latin typeface="Montserrat"/>
                <a:ea typeface="Montserrat"/>
                <a:cs typeface="Montserrat"/>
                <a:sym typeface="Montserrat"/>
              </a:rPr>
              <a:t>mayor que</a:t>
            </a:r>
            <a:r>
              <a:rPr b="0" i="0" lang="es-AR" sz="1200" u="none" cap="none" strike="noStrike">
                <a:solidFill>
                  <a:schemeClr val="dk1"/>
                </a:solidFill>
                <a:latin typeface="Montserrat"/>
                <a:ea typeface="Montserrat"/>
                <a:cs typeface="Montserrat"/>
                <a:sym typeface="Montserrat"/>
              </a:rPr>
              <a:t>) se utiliza cuando queremos seleccionar a aquellos elementos que sean </a:t>
            </a:r>
            <a:r>
              <a:rPr b="1" i="0" lang="es-AR" sz="1200" u="none" cap="none" strike="noStrike">
                <a:solidFill>
                  <a:schemeClr val="dk1"/>
                </a:solidFill>
                <a:latin typeface="Montserrat"/>
                <a:ea typeface="Montserrat"/>
                <a:cs typeface="Montserrat"/>
                <a:sym typeface="Montserrat"/>
              </a:rPr>
              <a:t>hijos directos del contenedor </a:t>
            </a:r>
            <a:r>
              <a:rPr b="0" i="0" lang="es-AR" sz="1200" u="none" cap="none" strike="noStrike">
                <a:solidFill>
                  <a:schemeClr val="dk1"/>
                </a:solidFill>
                <a:latin typeface="Montserrat"/>
                <a:ea typeface="Montserrat"/>
                <a:cs typeface="Montserrat"/>
                <a:sym typeface="Montserrat"/>
              </a:rPr>
              <a:t>padre, descartando nietos y sucesivos. Por ejemplo: sólo se aplica a los elementos </a:t>
            </a:r>
            <a:r>
              <a:rPr b="1" i="0" lang="es-AR" sz="1200" u="none" cap="none" strike="noStrike">
                <a:solidFill>
                  <a:schemeClr val="dk1"/>
                </a:solidFill>
                <a:latin typeface="Montserrat"/>
                <a:ea typeface="Montserrat"/>
                <a:cs typeface="Montserrat"/>
                <a:sym typeface="Montserrat"/>
              </a:rPr>
              <a:t>a</a:t>
            </a:r>
            <a:r>
              <a:rPr b="0" i="0" lang="es-AR" sz="1200" u="none" cap="none" strike="noStrike">
                <a:solidFill>
                  <a:schemeClr val="dk1"/>
                </a:solidFill>
                <a:latin typeface="Montserrat"/>
                <a:ea typeface="Montserrat"/>
                <a:cs typeface="Montserrat"/>
                <a:sym typeface="Montserrat"/>
              </a:rPr>
              <a:t> contenidos directamente en </a:t>
            </a:r>
            <a:r>
              <a:rPr b="1" i="0" lang="es-AR" sz="1200" u="none" cap="none" strike="noStrike">
                <a:solidFill>
                  <a:schemeClr val="dk1"/>
                </a:solidFill>
                <a:latin typeface="Montserrat"/>
                <a:ea typeface="Montserrat"/>
                <a:cs typeface="Montserrat"/>
                <a:sym typeface="Montserrat"/>
              </a:rPr>
              <a:t>span</a:t>
            </a:r>
            <a:r>
              <a:rPr b="0" i="0" lang="es-AR" sz="1200" u="none" cap="none" strike="noStrike">
                <a:solidFill>
                  <a:schemeClr val="dk1"/>
                </a:solidFill>
                <a:latin typeface="Montserrat"/>
                <a:ea typeface="Montserrat"/>
                <a:cs typeface="Montserrat"/>
                <a:sym typeface="Montserrat"/>
              </a:rPr>
              <a:t> (</a:t>
            </a:r>
            <a:r>
              <a:rPr b="1" i="0" lang="es-AR" sz="1200" u="none" cap="none" strike="noStrike">
                <a:solidFill>
                  <a:schemeClr val="dk1"/>
                </a:solidFill>
                <a:latin typeface="Montserrat"/>
                <a:ea typeface="Montserrat"/>
                <a:cs typeface="Montserrat"/>
                <a:sym typeface="Montserrat"/>
              </a:rPr>
              <a:t>a</a:t>
            </a:r>
            <a:r>
              <a:rPr b="0" i="0" lang="es-AR" sz="1200" u="none" cap="none" strike="noStrike">
                <a:solidFill>
                  <a:schemeClr val="dk1"/>
                </a:solidFill>
                <a:latin typeface="Montserrat"/>
                <a:ea typeface="Montserrat"/>
                <a:cs typeface="Montserrat"/>
                <a:sym typeface="Montserrat"/>
              </a:rPr>
              <a:t> es hijo directo de </a:t>
            </a:r>
            <a:r>
              <a:rPr b="1" i="0" lang="es-AR" sz="1200" u="none" cap="none" strike="noStrike">
                <a:solidFill>
                  <a:schemeClr val="dk1"/>
                </a:solidFill>
                <a:latin typeface="Montserrat"/>
                <a:ea typeface="Montserrat"/>
                <a:cs typeface="Montserrat"/>
                <a:sym typeface="Montserrat"/>
              </a:rPr>
              <a:t>span</a:t>
            </a:r>
            <a:r>
              <a:rPr b="0" i="0" lang="es-AR"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p:txBody>
      </p:sp>
      <p:sp>
        <p:nvSpPr>
          <p:cNvPr id="113" name="Google Shape;113;p4"/>
          <p:cNvSpPr/>
          <p:nvPr/>
        </p:nvSpPr>
        <p:spPr>
          <a:xfrm>
            <a:off x="3800741" y="1380390"/>
            <a:ext cx="4721908"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https://www.w3schools.com/css/tryit.asp?filename=trycss_sel_element_gt</a:t>
            </a:r>
            <a:endParaRPr b="0" i="0" sz="1200" u="none" cap="none" strike="noStrike">
              <a:solidFill>
                <a:schemeClr val="dk1"/>
              </a:solidFill>
              <a:latin typeface="Montserrat"/>
              <a:ea typeface="Montserrat"/>
              <a:cs typeface="Montserrat"/>
              <a:sym typeface="Montserrat"/>
            </a:endParaRPr>
          </a:p>
        </p:txBody>
      </p:sp>
      <p:sp>
        <p:nvSpPr>
          <p:cNvPr id="114" name="Google Shape;114;p4"/>
          <p:cNvSpPr txBox="1"/>
          <p:nvPr/>
        </p:nvSpPr>
        <p:spPr>
          <a:xfrm>
            <a:off x="370649" y="451159"/>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Selector de hijos directos</a:t>
            </a:r>
            <a:endParaRPr b="1" i="0" sz="1400" u="none" cap="none" strike="noStrike">
              <a:solidFill>
                <a:srgbClr val="9D66F9"/>
              </a:solidFill>
              <a:latin typeface="Montserrat"/>
              <a:ea typeface="Montserrat"/>
              <a:cs typeface="Montserrat"/>
              <a:sym typeface="Montserrat"/>
            </a:endParaRPr>
          </a:p>
        </p:txBody>
      </p:sp>
      <p:sp>
        <p:nvSpPr>
          <p:cNvPr id="115" name="Google Shape;115;p4"/>
          <p:cNvSpPr/>
          <p:nvPr/>
        </p:nvSpPr>
        <p:spPr>
          <a:xfrm>
            <a:off x="688027" y="2101919"/>
            <a:ext cx="8212015" cy="8610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signo + (</a:t>
            </a:r>
            <a:r>
              <a:rPr b="0" i="1" lang="es-AR" sz="1200" u="none" cap="none" strike="noStrike">
                <a:solidFill>
                  <a:schemeClr val="dk1"/>
                </a:solidFill>
                <a:latin typeface="Montserrat"/>
                <a:ea typeface="Montserrat"/>
                <a:cs typeface="Montserrat"/>
                <a:sym typeface="Montserrat"/>
              </a:rPr>
              <a:t>mas) </a:t>
            </a:r>
            <a:r>
              <a:rPr b="0" i="0" lang="es-AR" sz="1200" u="none" cap="none" strike="noStrike">
                <a:solidFill>
                  <a:schemeClr val="dk1"/>
                </a:solidFill>
                <a:latin typeface="Montserrat"/>
                <a:ea typeface="Montserrat"/>
                <a:cs typeface="Montserrat"/>
                <a:sym typeface="Montserrat"/>
              </a:rPr>
              <a:t>permite aplicar estilos a elementos que siguen a otros, es decir que está directamente después de otro elemento específico. Los elementos hermanos deben tener el mismo elemento padre y "adyacente" significa "inmediatamente siguiente". No puede haber ningún otro hermano que los separe o se interponga entre ellos.</a:t>
            </a:r>
            <a:endParaRPr b="0" i="0" sz="1200" u="none" cap="none" strike="noStrike">
              <a:solidFill>
                <a:schemeClr val="dk1"/>
              </a:solidFill>
              <a:latin typeface="Montserrat"/>
              <a:ea typeface="Montserrat"/>
              <a:cs typeface="Montserrat"/>
              <a:sym typeface="Montserrat"/>
            </a:endParaRPr>
          </a:p>
        </p:txBody>
      </p:sp>
      <p:sp>
        <p:nvSpPr>
          <p:cNvPr id="116" name="Google Shape;116;p4">
            <a:hlinkClick r:id="rId4"/>
          </p:cNvPr>
          <p:cNvSpPr/>
          <p:nvPr/>
        </p:nvSpPr>
        <p:spPr>
          <a:xfrm>
            <a:off x="3800741" y="2935920"/>
            <a:ext cx="4736589"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https://www.w3schools.com/css/tryit.asp?filename=trycss_sel_element_pluss</a:t>
            </a:r>
            <a:endParaRPr b="0" i="0" sz="12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endParaRPr>
          </a:p>
        </p:txBody>
      </p:sp>
      <p:sp>
        <p:nvSpPr>
          <p:cNvPr id="117" name="Google Shape;117;p4"/>
          <p:cNvSpPr txBox="1"/>
          <p:nvPr/>
        </p:nvSpPr>
        <p:spPr>
          <a:xfrm>
            <a:off x="370649" y="1823404"/>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Selector hermano adyacente</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791970" y="3041760"/>
            <a:ext cx="286809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791971" y="1456045"/>
            <a:ext cx="286809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span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688027" y="3676100"/>
            <a:ext cx="8212015" cy="6848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signo ~ (</a:t>
            </a:r>
            <a:r>
              <a:rPr b="0" i="1" lang="es-AR" sz="1200" u="none" cap="none" strike="noStrike">
                <a:solidFill>
                  <a:schemeClr val="dk1"/>
                </a:solidFill>
                <a:latin typeface="Montserrat"/>
                <a:ea typeface="Montserrat"/>
                <a:cs typeface="Montserrat"/>
                <a:sym typeface="Montserrat"/>
              </a:rPr>
              <a:t>virgulilla o tilde de la ñ) </a:t>
            </a:r>
            <a:r>
              <a:rPr b="0" i="0" lang="es-AR" sz="1200" u="none" cap="none" strike="noStrike">
                <a:solidFill>
                  <a:schemeClr val="dk1"/>
                </a:solidFill>
                <a:latin typeface="Montserrat"/>
                <a:ea typeface="Montserrat"/>
                <a:cs typeface="Montserrat"/>
                <a:sym typeface="Montserrat"/>
              </a:rPr>
              <a:t>selecciona todos los elementos que son hermanos de un elemento especificado, sin la necesidad de que sean adyacentes. Por ejemplo: seleccionar todos los elementos &lt;p&gt; que son hermanos de los elementos &lt;div&gt;:</a:t>
            </a:r>
            <a:endParaRPr b="0" i="0" sz="1200" u="none" cap="none" strike="noStrike">
              <a:solidFill>
                <a:schemeClr val="dk1"/>
              </a:solidFill>
              <a:latin typeface="Montserrat"/>
              <a:ea typeface="Montserrat"/>
              <a:cs typeface="Montserrat"/>
              <a:sym typeface="Montserrat"/>
            </a:endParaRPr>
          </a:p>
        </p:txBody>
      </p:sp>
      <p:sp>
        <p:nvSpPr>
          <p:cNvPr id="121" name="Google Shape;121;p4">
            <a:hlinkClick r:id="rId7"/>
          </p:cNvPr>
          <p:cNvSpPr/>
          <p:nvPr/>
        </p:nvSpPr>
        <p:spPr>
          <a:xfrm>
            <a:off x="3800741" y="4335689"/>
            <a:ext cx="4736589"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8">
                  <a:extLst>
                    <a:ext uri="{A12FA001-AC4F-418D-AE19-62706E023703}">
                      <ahyp:hlinkClr val="tx"/>
                    </a:ext>
                  </a:extLst>
                </a:hlinkClick>
              </a:rPr>
              <a:t>https://www.w3schools.com/css/tryit.asp?filename=trycss_sel_element_tilde</a:t>
            </a:r>
            <a:endParaRPr b="0" i="0" sz="1200" u="sng" cap="none" strike="noStrike">
              <a:solidFill>
                <a:schemeClr val="dk1"/>
              </a:solidFill>
              <a:latin typeface="Montserrat"/>
              <a:ea typeface="Montserrat"/>
              <a:cs typeface="Montserrat"/>
              <a:sym typeface="Montserrat"/>
              <a:hlinkClick r:id="rId9">
                <a:extLst>
                  <a:ext uri="{A12FA001-AC4F-418D-AE19-62706E023703}">
                    <ahyp:hlinkClr val="tx"/>
                  </a:ext>
                </a:extLst>
              </a:hlinkClick>
            </a:endParaRPr>
          </a:p>
          <a:p>
            <a:pPr indent="0" lvl="0" marL="0" marR="0" rtl="0" algn="l">
              <a:lnSpc>
                <a:spcPct val="100000"/>
              </a:lnSpc>
              <a:spcBef>
                <a:spcPts val="600"/>
              </a:spcBef>
              <a:spcAft>
                <a:spcPts val="600"/>
              </a:spcAft>
              <a:buClr>
                <a:schemeClr val="dk1"/>
              </a:buClr>
              <a:buSzPts val="1200"/>
              <a:buFont typeface="Montserrat"/>
              <a:buNone/>
            </a:pPr>
            <a:r>
              <a:t/>
            </a:r>
            <a:endParaRPr b="0" i="0" sz="12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endParaRPr>
          </a:p>
        </p:txBody>
      </p:sp>
      <p:sp>
        <p:nvSpPr>
          <p:cNvPr id="122" name="Google Shape;122;p4"/>
          <p:cNvSpPr txBox="1"/>
          <p:nvPr/>
        </p:nvSpPr>
        <p:spPr>
          <a:xfrm>
            <a:off x="446849" y="3397585"/>
            <a:ext cx="8151900" cy="3573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Selector general de hermanos</a:t>
            </a:r>
            <a:endParaRPr b="1" i="0" sz="1400" u="none" cap="none" strike="noStrike">
              <a:solidFill>
                <a:srgbClr val="9D66F9"/>
              </a:solidFill>
              <a:latin typeface="Montserrat"/>
              <a:ea typeface="Montserrat"/>
              <a:cs typeface="Montserrat"/>
              <a:sym typeface="Montserrat"/>
            </a:endParaRPr>
          </a:p>
        </p:txBody>
      </p:sp>
      <p:sp>
        <p:nvSpPr>
          <p:cNvPr id="123" name="Google Shape;123;p4"/>
          <p:cNvSpPr/>
          <p:nvPr/>
        </p:nvSpPr>
        <p:spPr>
          <a:xfrm>
            <a:off x="791970" y="4441529"/>
            <a:ext cx="286809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0"/>
          <p:cNvSpPr txBox="1"/>
          <p:nvPr/>
        </p:nvSpPr>
        <p:spPr>
          <a:xfrm>
            <a:off x="243961" y="364707"/>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Objetos anidados (Nested Objects)</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555" name="Google Shape;555;p40"/>
          <p:cNvSpPr txBox="1"/>
          <p:nvPr/>
        </p:nvSpPr>
        <p:spPr>
          <a:xfrm>
            <a:off x="335483" y="810687"/>
            <a:ext cx="4578349" cy="119220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¿Recuerdan la </a:t>
            </a:r>
            <a:r>
              <a:rPr b="1" i="0" lang="es-AR" sz="1200" u="none" cap="none" strike="noStrike">
                <a:solidFill>
                  <a:schemeClr val="dk1"/>
                </a:solidFill>
                <a:latin typeface="Montserrat"/>
                <a:ea typeface="Montserrat"/>
                <a:cs typeface="Montserrat"/>
                <a:sym typeface="Montserrat"/>
              </a:rPr>
              <a:t>posición relativa</a:t>
            </a:r>
            <a:r>
              <a:rPr b="0" i="0" lang="es-AR" sz="1200" u="none" cap="none" strike="noStrike">
                <a:solidFill>
                  <a:schemeClr val="dk1"/>
                </a:solidFill>
                <a:latin typeface="Montserrat"/>
                <a:ea typeface="Montserrat"/>
                <a:cs typeface="Montserrat"/>
                <a:sym typeface="Montserrat"/>
              </a:rPr>
              <a:t>? Tener muchos objetos que dependan de otros puede ser difícil de controlar, sin embargo, agruparlos en contenedores nos puede simplificar las cosas.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¿Por qué usamos contenedores? Porque a la hora de pensar contenido responsive nos va a facilitar posicionar un grupo de elementos en otro lugar.</a:t>
            </a:r>
            <a:endParaRPr b="0" i="0" sz="1400" u="none" cap="none" strike="noStrike">
              <a:solidFill>
                <a:srgbClr val="000000"/>
              </a:solidFill>
              <a:latin typeface="Arial"/>
              <a:ea typeface="Arial"/>
              <a:cs typeface="Arial"/>
              <a:sym typeface="Arial"/>
            </a:endParaRPr>
          </a:p>
        </p:txBody>
      </p:sp>
      <p:sp>
        <p:nvSpPr>
          <p:cNvPr id="556" name="Google Shape;556;p40"/>
          <p:cNvSpPr txBox="1"/>
          <p:nvPr/>
        </p:nvSpPr>
        <p:spPr>
          <a:xfrm>
            <a:off x="243961" y="2367469"/>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Mobile first vs Desktop first</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557" name="Google Shape;557;p40"/>
          <p:cNvSpPr txBox="1"/>
          <p:nvPr/>
        </p:nvSpPr>
        <p:spPr>
          <a:xfrm>
            <a:off x="273937" y="2749749"/>
            <a:ext cx="4306855" cy="1452711"/>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Mobile first</a:t>
            </a:r>
            <a:r>
              <a:rPr b="0" i="0" lang="es-AR" sz="1200" u="none" cap="none" strike="noStrike">
                <a:solidFill>
                  <a:schemeClr val="dk1"/>
                </a:solidFill>
                <a:latin typeface="Montserrat"/>
                <a:ea typeface="Montserrat"/>
                <a:cs typeface="Montserrat"/>
                <a:sym typeface="Montserrat"/>
              </a:rPr>
              <a:t>: Primero nos enfocamos en dispositivos móviles y luego pensamos en otros.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Desktop first:</a:t>
            </a:r>
            <a:r>
              <a:rPr b="0" i="0" lang="es-AR" sz="1200" u="none" cap="none" strike="noStrike">
                <a:solidFill>
                  <a:schemeClr val="dk1"/>
                </a:solidFill>
                <a:latin typeface="Montserrat"/>
                <a:ea typeface="Montserrat"/>
                <a:cs typeface="Montserrat"/>
                <a:sym typeface="Montserrat"/>
              </a:rPr>
              <a:t> Primero nos enfocamos en dispositivos de escritorio, y luego pensamos en otros.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Si hacemos una medición de la navegación de los sitios Web los dispositivos mobile son por excelencia los dispositivos que tienden a acceder a los sitios Web, ya los dispositivos de escritorio tienden a bajar en las estadísticas en cuanto al % de acceso, la tendencia va más a mobile.</a:t>
            </a:r>
            <a:endParaRPr b="0" i="0" sz="1400" u="none" cap="none" strike="noStrike">
              <a:solidFill>
                <a:srgbClr val="000000"/>
              </a:solidFill>
              <a:latin typeface="Arial"/>
              <a:ea typeface="Arial"/>
              <a:cs typeface="Arial"/>
              <a:sym typeface="Arial"/>
            </a:endParaRPr>
          </a:p>
          <a:p>
            <a:pPr indent="-209550" lvl="0" marL="400047" marR="0" rtl="0" algn="l">
              <a:lnSpc>
                <a:spcPct val="100000"/>
              </a:lnSpc>
              <a:spcBef>
                <a:spcPts val="600"/>
              </a:spcBef>
              <a:spcAft>
                <a:spcPts val="600"/>
              </a:spcAft>
              <a:buClr>
                <a:schemeClr val="dk1"/>
              </a:buClr>
              <a:buSzPts val="1200"/>
              <a:buFont typeface="Arial"/>
              <a:buNone/>
            </a:pPr>
            <a:r>
              <a:t/>
            </a:r>
            <a:endParaRPr b="1" i="0" sz="1200" u="none" cap="none" strike="noStrike">
              <a:solidFill>
                <a:schemeClr val="dk1"/>
              </a:solidFill>
              <a:latin typeface="Montserrat"/>
              <a:ea typeface="Montserrat"/>
              <a:cs typeface="Montserrat"/>
              <a:sym typeface="Montserrat"/>
            </a:endParaRPr>
          </a:p>
        </p:txBody>
      </p:sp>
      <p:pic>
        <p:nvPicPr>
          <p:cNvPr descr="Nested objects" id="558" name="Google Shape;558;p40"/>
          <p:cNvPicPr preferRelativeResize="0"/>
          <p:nvPr/>
        </p:nvPicPr>
        <p:blipFill rotWithShape="1">
          <a:blip r:embed="rId3">
            <a:alphaModFix/>
          </a:blip>
          <a:srcRect b="0" l="0" r="0" t="0"/>
          <a:stretch/>
        </p:blipFill>
        <p:spPr>
          <a:xfrm>
            <a:off x="4666200" y="840039"/>
            <a:ext cx="4477800" cy="1628291"/>
          </a:xfrm>
          <a:prstGeom prst="rect">
            <a:avLst/>
          </a:prstGeom>
          <a:noFill/>
          <a:ln>
            <a:noFill/>
          </a:ln>
        </p:spPr>
      </p:pic>
      <p:pic>
        <p:nvPicPr>
          <p:cNvPr descr="Mobile or desktop first" id="559" name="Google Shape;559;p40"/>
          <p:cNvPicPr preferRelativeResize="0"/>
          <p:nvPr/>
        </p:nvPicPr>
        <p:blipFill rotWithShape="1">
          <a:blip r:embed="rId4">
            <a:alphaModFix/>
          </a:blip>
          <a:srcRect b="0" l="0" r="0" t="0"/>
          <a:stretch/>
        </p:blipFill>
        <p:spPr>
          <a:xfrm>
            <a:off x="4580792" y="2776125"/>
            <a:ext cx="4563208" cy="172944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1"/>
          <p:cNvSpPr txBox="1"/>
          <p:nvPr/>
        </p:nvSpPr>
        <p:spPr>
          <a:xfrm>
            <a:off x="243961" y="558135"/>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System Font vs WebFonts</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565" name="Google Shape;565;p41"/>
          <p:cNvSpPr txBox="1"/>
          <p:nvPr/>
        </p:nvSpPr>
        <p:spPr>
          <a:xfrm>
            <a:off x="243961" y="2560897"/>
            <a:ext cx="8656081" cy="4753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000" u="none" cap="none" strike="noStrike">
                <a:solidFill>
                  <a:schemeClr val="accent1"/>
                </a:solidFill>
                <a:latin typeface="Montserrat ExtraBold"/>
                <a:ea typeface="Montserrat ExtraBold"/>
                <a:cs typeface="Montserrat ExtraBold"/>
                <a:sym typeface="Montserrat ExtraBold"/>
              </a:rPr>
              <a:t>Bitmaps vs Vectors</a:t>
            </a:r>
            <a:endParaRPr b="0" i="0" sz="2000" u="none" cap="none" strike="noStrike">
              <a:solidFill>
                <a:schemeClr val="accent1"/>
              </a:solidFill>
              <a:latin typeface="Montserrat ExtraBold"/>
              <a:ea typeface="Montserrat ExtraBold"/>
              <a:cs typeface="Montserrat ExtraBold"/>
              <a:sym typeface="Montserrat ExtraBold"/>
            </a:endParaRPr>
          </a:p>
        </p:txBody>
      </p:sp>
      <p:sp>
        <p:nvSpPr>
          <p:cNvPr id="566" name="Google Shape;566;p41"/>
          <p:cNvSpPr txBox="1"/>
          <p:nvPr/>
        </p:nvSpPr>
        <p:spPr>
          <a:xfrm>
            <a:off x="273937" y="2969553"/>
            <a:ext cx="4317113" cy="1452711"/>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Bitmaps:</a:t>
            </a:r>
            <a:r>
              <a:rPr b="0" i="0" lang="es-AR" sz="1200" u="none" cap="none" strike="noStrike">
                <a:solidFill>
                  <a:schemeClr val="dk1"/>
                </a:solidFill>
                <a:latin typeface="Montserrat"/>
                <a:ea typeface="Montserrat"/>
                <a:cs typeface="Montserrat"/>
                <a:sym typeface="Montserrat"/>
              </a:rPr>
              <a:t> JPG, PNG, GIF. Recomendadas para muchos detalles y efectos.</a:t>
            </a:r>
            <a:endParaRPr b="0" i="0" sz="12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0"/>
              </a:spcBef>
              <a:spcAft>
                <a:spcPts val="60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Vectors:</a:t>
            </a:r>
            <a:r>
              <a:rPr b="0" i="0" lang="es-AR" sz="1200" u="none" cap="none" strike="noStrike">
                <a:solidFill>
                  <a:schemeClr val="dk1"/>
                </a:solidFill>
                <a:latin typeface="Montserrat"/>
                <a:ea typeface="Montserrat"/>
                <a:cs typeface="Montserrat"/>
                <a:sym typeface="Montserrat"/>
              </a:rPr>
              <a:t> SVG (gráficos basados en vectores escalables), si voy a mostrar un ícono uso Icon Fonts, que son mas livianos, pero algunos exploradores viejos no los soportan.</a:t>
            </a:r>
            <a:endParaRPr b="0" i="0" sz="1200" u="none" cap="none" strike="noStrike">
              <a:solidFill>
                <a:schemeClr val="dk1"/>
              </a:solidFill>
              <a:latin typeface="Montserrat"/>
              <a:ea typeface="Montserrat"/>
              <a:cs typeface="Montserrat"/>
              <a:sym typeface="Montserrat"/>
            </a:endParaRPr>
          </a:p>
        </p:txBody>
      </p:sp>
      <p:sp>
        <p:nvSpPr>
          <p:cNvPr id="567" name="Google Shape;567;p41"/>
          <p:cNvSpPr txBox="1"/>
          <p:nvPr/>
        </p:nvSpPr>
        <p:spPr>
          <a:xfrm>
            <a:off x="243961" y="1043179"/>
            <a:ext cx="4582039" cy="1452711"/>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Fuentes de la Web:</a:t>
            </a:r>
            <a:r>
              <a:rPr b="0" i="0" lang="es-AR" sz="1200" u="none" cap="none" strike="noStrike">
                <a:solidFill>
                  <a:schemeClr val="dk1"/>
                </a:solidFill>
                <a:latin typeface="Montserrat"/>
                <a:ea typeface="Montserrat"/>
                <a:cs typeface="Montserrat"/>
                <a:sym typeface="Montserrat"/>
              </a:rPr>
              <a:t> son descargadas por lo que, cuantas más haya, más lento cargará el sitio.</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0"/>
              </a:spcBef>
              <a:spcAft>
                <a:spcPts val="0"/>
              </a:spcAft>
              <a:buClr>
                <a:schemeClr val="dk1"/>
              </a:buClr>
              <a:buSzPts val="1200"/>
              <a:buFont typeface="Arial"/>
              <a:buChar char="•"/>
            </a:pPr>
            <a:r>
              <a:rPr b="1" i="0" lang="es-AR" sz="1200" u="none" cap="none" strike="noStrike">
                <a:solidFill>
                  <a:schemeClr val="dk1"/>
                </a:solidFill>
                <a:latin typeface="Montserrat"/>
                <a:ea typeface="Montserrat"/>
                <a:cs typeface="Montserrat"/>
                <a:sym typeface="Montserrat"/>
              </a:rPr>
              <a:t>Fuentes del Sistema:</a:t>
            </a:r>
            <a:r>
              <a:rPr b="0" i="0" lang="es-AR" sz="1200" u="none" cap="none" strike="noStrike">
                <a:solidFill>
                  <a:schemeClr val="dk1"/>
                </a:solidFill>
                <a:latin typeface="Montserrat"/>
                <a:ea typeface="Montserrat"/>
                <a:cs typeface="Montserrat"/>
                <a:sym typeface="Montserrat"/>
              </a:rPr>
              <a:t> más rápidas, pero si NO están en el cliente navegador del usuario se usa una por defecto.</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Cuando estamos trabajando con dispositivos móviles tenemos que tener en cuenta que todo se carga.</a:t>
            </a:r>
            <a:endParaRPr b="0" i="0" sz="1400" u="none" cap="none" strike="noStrike">
              <a:solidFill>
                <a:srgbClr val="000000"/>
              </a:solidFill>
              <a:latin typeface="Arial"/>
              <a:ea typeface="Arial"/>
              <a:cs typeface="Arial"/>
              <a:sym typeface="Arial"/>
            </a:endParaRPr>
          </a:p>
        </p:txBody>
      </p:sp>
      <p:pic>
        <p:nvPicPr>
          <p:cNvPr descr="Webfonts vs System fonts" id="568" name="Google Shape;568;p41"/>
          <p:cNvPicPr preferRelativeResize="0"/>
          <p:nvPr/>
        </p:nvPicPr>
        <p:blipFill rotWithShape="1">
          <a:blip r:embed="rId3">
            <a:alphaModFix/>
          </a:blip>
          <a:srcRect b="0" l="0" r="0" t="0"/>
          <a:stretch/>
        </p:blipFill>
        <p:spPr>
          <a:xfrm>
            <a:off x="4826000" y="1098474"/>
            <a:ext cx="4074042" cy="1481470"/>
          </a:xfrm>
          <a:prstGeom prst="rect">
            <a:avLst/>
          </a:prstGeom>
          <a:noFill/>
          <a:ln>
            <a:noFill/>
          </a:ln>
        </p:spPr>
      </p:pic>
      <p:pic>
        <p:nvPicPr>
          <p:cNvPr descr="Bitmap images vs vectors" id="569" name="Google Shape;569;p41"/>
          <p:cNvPicPr preferRelativeResize="0"/>
          <p:nvPr/>
        </p:nvPicPr>
        <p:blipFill rotWithShape="1">
          <a:blip r:embed="rId4">
            <a:alphaModFix/>
          </a:blip>
          <a:srcRect b="0" l="0" r="0" t="0"/>
          <a:stretch/>
        </p:blipFill>
        <p:spPr>
          <a:xfrm>
            <a:off x="4826000" y="2924671"/>
            <a:ext cx="4241800" cy="1542473"/>
          </a:xfrm>
          <a:prstGeom prst="rect">
            <a:avLst/>
          </a:prstGeom>
          <a:noFill/>
          <a:ln>
            <a:noFill/>
          </a:ln>
        </p:spPr>
      </p:pic>
      <p:sp>
        <p:nvSpPr>
          <p:cNvPr id="570" name="Google Shape;570;p41"/>
          <p:cNvSpPr/>
          <p:nvPr/>
        </p:nvSpPr>
        <p:spPr>
          <a:xfrm>
            <a:off x="590549" y="4581038"/>
            <a:ext cx="711517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dk1"/>
                </a:solidFill>
                <a:latin typeface="Montserrat"/>
                <a:ea typeface="Montserrat"/>
                <a:cs typeface="Montserrat"/>
                <a:sym typeface="Montserrat"/>
              </a:rPr>
              <a:t>Más sobre SVG: </a:t>
            </a:r>
            <a:r>
              <a:rPr b="0" i="0" lang="es-AR" sz="12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https://desarrolloweb.com/articulos/que-es-svg.html</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rgbClr val="000000"/>
                </a:solidFill>
                <a:latin typeface="Montserrat"/>
                <a:ea typeface="Montserrat"/>
                <a:cs typeface="Montserrat"/>
                <a:sym typeface="Montserrat"/>
              </a:rPr>
              <a:t>Para saber si una tecnología es soportada por un navegador: </a:t>
            </a:r>
            <a:r>
              <a:rPr b="0" i="0" lang="es-AR" sz="12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https://caniuse.com/</a:t>
            </a:r>
            <a:r>
              <a:rPr b="0" i="0" lang="es-AR" sz="12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Texto responsivo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576" name="Google Shape;576;p42"/>
          <p:cNvSpPr txBox="1"/>
          <p:nvPr/>
        </p:nvSpPr>
        <p:spPr>
          <a:xfrm>
            <a:off x="370649" y="1033465"/>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tamaño del texto se puede configurar con una unidad "vw", que es el "ancho de la ventana gráfica".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 esa forma, el tamaño del texto seguirá el tamaño de la ventana del navegador.</a:t>
            </a:r>
            <a:endParaRPr b="0" i="0" sz="1400" u="none" cap="none" strike="noStrike">
              <a:solidFill>
                <a:srgbClr val="000000"/>
              </a:solidFill>
              <a:latin typeface="Arial"/>
              <a:ea typeface="Arial"/>
              <a:cs typeface="Arial"/>
              <a:sym typeface="Arial"/>
            </a:endParaRPr>
          </a:p>
        </p:txBody>
      </p:sp>
      <p:sp>
        <p:nvSpPr>
          <p:cNvPr id="577" name="Google Shape;577;p42"/>
          <p:cNvSpPr/>
          <p:nvPr/>
        </p:nvSpPr>
        <p:spPr>
          <a:xfrm>
            <a:off x="2342864" y="1965603"/>
            <a:ext cx="4458272"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style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"font-size:10vw"</a:t>
            </a:r>
            <a:r>
              <a:rPr b="0" i="0" lang="es-AR" sz="1400" u="none" cap="none" strike="noStrike">
                <a:solidFill>
                  <a:srgbClr val="D5CED9"/>
                </a:solidFill>
                <a:latin typeface="Consolas"/>
                <a:ea typeface="Consolas"/>
                <a:cs typeface="Consolas"/>
                <a:sym typeface="Consolas"/>
              </a:rPr>
              <a:t>&gt;Hello World&lt;/</a:t>
            </a:r>
            <a:r>
              <a:rPr b="0" i="0" lang="es-AR" sz="1400" u="none" cap="none" strike="noStrike">
                <a:solidFill>
                  <a:srgbClr val="F92672"/>
                </a:solidFill>
                <a:latin typeface="Consolas"/>
                <a:ea typeface="Consolas"/>
                <a:cs typeface="Consolas"/>
                <a:sym typeface="Consolas"/>
              </a:rPr>
              <a:t>h1</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578" name="Google Shape;578;p42"/>
          <p:cNvSpPr txBox="1"/>
          <p:nvPr/>
        </p:nvSpPr>
        <p:spPr>
          <a:xfrm>
            <a:off x="370649" y="2365672"/>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Viewport es el tamaño de la ventana del navegador.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1vw = 1% del ancho de la ventana gráfica.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la ventana tiene 50 cm de ancho, 1 vw es 0,5 cm.</a:t>
            </a:r>
            <a:endParaRPr b="0" i="0" sz="1400" u="none" cap="none" strike="noStrike">
              <a:solidFill>
                <a:srgbClr val="000000"/>
              </a:solidFill>
              <a:latin typeface="Arial"/>
              <a:ea typeface="Arial"/>
              <a:cs typeface="Arial"/>
              <a:sym typeface="Arial"/>
            </a:endParaRPr>
          </a:p>
        </p:txBody>
      </p:sp>
      <p:sp>
        <p:nvSpPr>
          <p:cNvPr id="579" name="Google Shape;579;p42"/>
          <p:cNvSpPr txBox="1"/>
          <p:nvPr/>
        </p:nvSpPr>
        <p:spPr>
          <a:xfrm>
            <a:off x="370649" y="3441696"/>
            <a:ext cx="8152000" cy="417114"/>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Diseño Web Responsivo: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https://www.w3schools.com/html/html_responsive.asp</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Practica: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https://www.w3schools.com/html/tryit.asp?filename=tryhtml_responsive_page</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1" i="0" lang="es-AR" sz="1400" u="none" cap="none" strike="noStrike">
                <a:solidFill>
                  <a:schemeClr val="dk1"/>
                </a:solidFill>
                <a:latin typeface="Montserrat"/>
                <a:ea typeface="Montserrat"/>
                <a:cs typeface="Montserrat"/>
                <a:sym typeface="Montserrat"/>
              </a:rPr>
              <a:t>Para seguir investigando: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https://www.w3schools.com/html/html_responsive.asp</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Imágenes responsivas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585" name="Google Shape;585;p43"/>
          <p:cNvSpPr txBox="1"/>
          <p:nvPr/>
        </p:nvSpPr>
        <p:spPr>
          <a:xfrm>
            <a:off x="370649" y="1033465"/>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imágenes responsivas son imágenes que se escalan bien para adaptarse a cualquier tamaño de navegador.</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Si la propiedad CSS </a:t>
            </a:r>
            <a:r>
              <a:rPr b="1" i="0" lang="es-AR" sz="1400" u="none" cap="none" strike="noStrike">
                <a:solidFill>
                  <a:schemeClr val="dk1"/>
                </a:solidFill>
                <a:latin typeface="Montserrat"/>
                <a:ea typeface="Montserrat"/>
                <a:cs typeface="Montserrat"/>
                <a:sym typeface="Montserrat"/>
              </a:rPr>
              <a:t>width</a:t>
            </a:r>
            <a:r>
              <a:rPr b="0" i="0" lang="es-AR" sz="1400" u="none" cap="none" strike="noStrike">
                <a:solidFill>
                  <a:schemeClr val="dk1"/>
                </a:solidFill>
                <a:latin typeface="Montserrat"/>
                <a:ea typeface="Montserrat"/>
                <a:cs typeface="Montserrat"/>
                <a:sym typeface="Montserrat"/>
              </a:rPr>
              <a:t> se establece en 100%, la imagen responderá y se ampliará y reducirá.</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imagen grande puede ser perfecta en una pantalla de computadora grande, pero inútil en un dispositivo pequeño. ¿Por qué cargar una imagen grande cuando tiene que reducirla de todos modos? Para reducir la carga, o por cualquier otro motivo, puede utilizar </a:t>
            </a:r>
            <a:r>
              <a:rPr b="1" i="1" lang="es-AR" sz="1400" u="none" cap="none" strike="noStrike">
                <a:solidFill>
                  <a:schemeClr val="dk1"/>
                </a:solidFill>
                <a:latin typeface="Montserrat"/>
                <a:ea typeface="Montserrat"/>
                <a:cs typeface="Montserrat"/>
                <a:sym typeface="Montserrat"/>
              </a:rPr>
              <a:t>media queries</a:t>
            </a:r>
            <a:r>
              <a:rPr b="0" i="0" lang="es-AR" sz="1400" u="none" cap="none" strike="noStrike">
                <a:solidFill>
                  <a:schemeClr val="dk1"/>
                </a:solidFill>
                <a:latin typeface="Montserrat"/>
                <a:ea typeface="Montserrat"/>
                <a:cs typeface="Montserrat"/>
                <a:sym typeface="Montserrat"/>
              </a:rPr>
              <a:t> para mostrar diferentes imágenes en diferentes dispositivos.</a:t>
            </a:r>
            <a:endParaRPr b="0" i="0" sz="1400" u="none" cap="none" strike="noStrike">
              <a:solidFill>
                <a:schemeClr val="dk1"/>
              </a:solidFill>
              <a:latin typeface="Montserrat"/>
              <a:ea typeface="Montserrat"/>
              <a:cs typeface="Montserrat"/>
              <a:sym typeface="Montserrat"/>
            </a:endParaRPr>
          </a:p>
        </p:txBody>
      </p:sp>
      <p:sp>
        <p:nvSpPr>
          <p:cNvPr id="586" name="Google Shape;586;p43"/>
          <p:cNvSpPr/>
          <p:nvPr/>
        </p:nvSpPr>
        <p:spPr>
          <a:xfrm>
            <a:off x="504825" y="3384208"/>
            <a:ext cx="80178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Imágenes responsivas: </a:t>
            </a:r>
            <a:r>
              <a:rPr b="0" i="0" lang="es-AR" sz="1400" u="sng" cap="none" strike="noStrike">
                <a:solidFill>
                  <a:schemeClr val="hlink"/>
                </a:solidFill>
                <a:latin typeface="Montserrat"/>
                <a:ea typeface="Montserrat"/>
                <a:cs typeface="Montserrat"/>
                <a:sym typeface="Montserrat"/>
                <a:hlinkClick r:id="rId3"/>
              </a:rPr>
              <a:t>https://www.w3schools.com/css/css_rwd_images.asp</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4"/>
          <p:cNvSpPr txBox="1"/>
          <p:nvPr/>
        </p:nvSpPr>
        <p:spPr>
          <a:xfrm>
            <a:off x="243961" y="27238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Display</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592" name="Google Shape;592;p44"/>
          <p:cNvSpPr txBox="1"/>
          <p:nvPr/>
        </p:nvSpPr>
        <p:spPr>
          <a:xfrm>
            <a:off x="370649" y="738190"/>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Display es la propiedad más importante para controlar estructuras. Cada elemento tiene un valor de display por defecto, ya vimos los valores por defecto </a:t>
            </a:r>
            <a:r>
              <a:rPr b="1" i="0" lang="es-AR" sz="1300" u="none" cap="none" strike="noStrike">
                <a:solidFill>
                  <a:schemeClr val="dk1"/>
                </a:solidFill>
                <a:latin typeface="Montserrat"/>
                <a:ea typeface="Montserrat"/>
                <a:cs typeface="Montserrat"/>
                <a:sym typeface="Montserrat"/>
              </a:rPr>
              <a:t>block</a:t>
            </a:r>
            <a:r>
              <a:rPr b="0" i="0" lang="es-AR" sz="1300" u="none" cap="none" strike="noStrike">
                <a:solidFill>
                  <a:schemeClr val="dk1"/>
                </a:solidFill>
                <a:latin typeface="Montserrat"/>
                <a:ea typeface="Montserrat"/>
                <a:cs typeface="Montserrat"/>
                <a:sym typeface="Montserrat"/>
              </a:rPr>
              <a:t> e </a:t>
            </a:r>
            <a:r>
              <a:rPr b="1" i="0" lang="es-AR" sz="1300" u="none" cap="none" strike="noStrike">
                <a:solidFill>
                  <a:schemeClr val="dk1"/>
                </a:solidFill>
                <a:latin typeface="Montserrat"/>
                <a:ea typeface="Montserrat"/>
                <a:cs typeface="Montserrat"/>
                <a:sym typeface="Montserrat"/>
              </a:rPr>
              <a:t>inline</a:t>
            </a:r>
            <a:r>
              <a:rPr b="0" i="0" lang="es-AR" sz="1300" u="none" cap="none" strike="noStrike">
                <a:solidFill>
                  <a:schemeClr val="dk1"/>
                </a:solidFill>
                <a:latin typeface="Montserrat"/>
                <a:ea typeface="Montserrat"/>
                <a:cs typeface="Montserrat"/>
                <a:sym typeface="Montserrat"/>
              </a:rPr>
              <a:t> que los navegadores le dan a los elementos.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300"/>
              </a:spcBef>
              <a:spcAft>
                <a:spcPts val="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block</a:t>
            </a:r>
            <a:r>
              <a:rPr b="0" i="0" lang="es-AR" sz="1300" u="none" cap="none" strike="noStrike">
                <a:solidFill>
                  <a:schemeClr val="dk1"/>
                </a:solidFill>
                <a:latin typeface="Montserrat"/>
                <a:ea typeface="Montserrat"/>
                <a:cs typeface="Montserrat"/>
                <a:sym typeface="Montserrat"/>
              </a:rPr>
              <a:t>: un elemento block empieza en una nueva línea ya lo vimos en elementos como div, h1-h6, header, etc.</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300"/>
              </a:spcBef>
              <a:spcAft>
                <a:spcPts val="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inline</a:t>
            </a:r>
            <a:r>
              <a:rPr b="0" i="0" lang="es-AR" sz="1300" u="none" cap="none" strike="noStrike">
                <a:solidFill>
                  <a:schemeClr val="dk1"/>
                </a:solidFill>
                <a:latin typeface="Montserrat"/>
                <a:ea typeface="Montserrat"/>
                <a:cs typeface="Montserrat"/>
                <a:sym typeface="Montserrat"/>
              </a:rPr>
              <a:t>: Un elemento inline puede contener algo de texto dentro de un párrafo sin interrumpir el flujo del párrafo. </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300"/>
              </a:spcBef>
              <a:spcAft>
                <a:spcPts val="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none</a:t>
            </a:r>
            <a:r>
              <a:rPr b="0" i="0" lang="es-AR" sz="1300" u="none" cap="none" strike="noStrike">
                <a:solidFill>
                  <a:schemeClr val="dk1"/>
                </a:solidFill>
                <a:latin typeface="Montserrat"/>
                <a:ea typeface="Montserrat"/>
                <a:cs typeface="Montserrat"/>
                <a:sym typeface="Montserrat"/>
              </a:rPr>
              <a:t>: es utilizado para ocultar elementos sin eliminarlos, no deja un espacio donde el elemento se encontraba.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300"/>
              </a:spcBef>
              <a:spcAft>
                <a:spcPts val="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inline-block</a:t>
            </a:r>
            <a:r>
              <a:rPr b="0" i="0" lang="es-AR" sz="1300" u="none" cap="none" strike="noStrike">
                <a:solidFill>
                  <a:schemeClr val="dk1"/>
                </a:solidFill>
                <a:latin typeface="Montserrat"/>
                <a:ea typeface="Montserrat"/>
                <a:cs typeface="Montserrat"/>
                <a:sym typeface="Montserrat"/>
              </a:rPr>
              <a:t>: Los elementos inline-block fluyen con el texto y demás elementos como si fueran elementos en-línea y además respetan el ancho, el alto y los márgenes verticales.</a:t>
            </a:r>
            <a:endParaRPr b="0" i="0" sz="1400" u="none" cap="none" strike="noStrike">
              <a:solidFill>
                <a:srgbClr val="000000"/>
              </a:solidFill>
              <a:latin typeface="Arial"/>
              <a:ea typeface="Arial"/>
              <a:cs typeface="Arial"/>
              <a:sym typeface="Arial"/>
            </a:endParaRPr>
          </a:p>
          <a:p>
            <a:pPr indent="0" lvl="0" marL="114297" marR="0" rtl="0" algn="r">
              <a:lnSpc>
                <a:spcPct val="100000"/>
              </a:lnSpc>
              <a:spcBef>
                <a:spcPts val="300"/>
              </a:spcBef>
              <a:spcAft>
                <a:spcPts val="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Más información:</a:t>
            </a:r>
            <a:r>
              <a:rPr b="0" i="0" lang="es-AR" sz="1300" u="none" cap="none" strike="noStrike">
                <a:solidFill>
                  <a:schemeClr val="dk1"/>
                </a:solidFill>
                <a:latin typeface="Montserrat"/>
                <a:ea typeface="Montserrat"/>
                <a:cs typeface="Montserrat"/>
                <a:sym typeface="Montserrat"/>
              </a:rPr>
              <a:t>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https://www.w3schools.com/cssref/pr_class_display.asp</a:t>
            </a:r>
            <a:r>
              <a:rPr b="1" i="0" lang="es-AR" sz="13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Cada etiqueta HTML tiene un tipo de representación visual en un navegador, lo que habitualmente se suele denominar el </a:t>
            </a:r>
            <a:r>
              <a:rPr b="1" i="0" lang="es-AR" sz="1200" u="none" cap="none" strike="noStrike">
                <a:solidFill>
                  <a:schemeClr val="dk1"/>
                </a:solidFill>
                <a:latin typeface="Montserrat"/>
                <a:ea typeface="Montserrat"/>
                <a:cs typeface="Montserrat"/>
                <a:sym typeface="Montserrat"/>
              </a:rPr>
              <a:t>tipo de caja</a:t>
            </a:r>
            <a:r>
              <a:rPr b="0" i="0" lang="es-AR" sz="1200" u="none" cap="none" strike="noStrike">
                <a:solidFill>
                  <a:schemeClr val="dk1"/>
                </a:solidFill>
                <a:latin typeface="Montserrat"/>
                <a:ea typeface="Montserrat"/>
                <a:cs typeface="Montserrat"/>
                <a:sym typeface="Montserrat"/>
              </a:rPr>
              <a:t>. En principio, se parte de dos tipos básicos: </a:t>
            </a:r>
            <a:r>
              <a:rPr b="1" i="0" lang="es-AR" sz="1200" u="none" cap="none" strike="noStrike">
                <a:solidFill>
                  <a:srgbClr val="9D66F9"/>
                </a:solidFill>
                <a:latin typeface="Montserrat"/>
                <a:ea typeface="Montserrat"/>
                <a:cs typeface="Montserrat"/>
                <a:sym typeface="Montserrat"/>
              </a:rPr>
              <a:t>inline</a:t>
            </a:r>
            <a:r>
              <a:rPr b="0" i="0" lang="es-AR" sz="1200" u="none" cap="none" strike="noStrike">
                <a:solidFill>
                  <a:schemeClr val="dk1"/>
                </a:solidFill>
                <a:latin typeface="Montserrat"/>
                <a:ea typeface="Montserrat"/>
                <a:cs typeface="Montserrat"/>
                <a:sym typeface="Montserrat"/>
              </a:rPr>
              <a:t> y </a:t>
            </a:r>
            <a:r>
              <a:rPr b="1" i="0" lang="es-AR" sz="1200" u="none" cap="none" strike="noStrike">
                <a:solidFill>
                  <a:srgbClr val="9D66F9"/>
                </a:solidFill>
                <a:latin typeface="Montserrat"/>
                <a:ea typeface="Montserrat"/>
                <a:cs typeface="Montserrat"/>
                <a:sym typeface="Montserrat"/>
              </a:rPr>
              <a:t>block</a:t>
            </a:r>
            <a:r>
              <a:rPr b="0" i="0" lang="es-AR" sz="12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p:txBody>
      </p:sp>
      <p:pic>
        <p:nvPicPr>
          <p:cNvPr id="593" name="Google Shape;593;p44"/>
          <p:cNvPicPr preferRelativeResize="0"/>
          <p:nvPr/>
        </p:nvPicPr>
        <p:blipFill rotWithShape="1">
          <a:blip r:embed="rId4">
            <a:alphaModFix/>
          </a:blip>
          <a:srcRect b="0" l="0" r="0" t="0"/>
          <a:stretch/>
        </p:blipFill>
        <p:spPr>
          <a:xfrm>
            <a:off x="1316832" y="3924300"/>
            <a:ext cx="6510338" cy="10992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5"/>
          <p:cNvSpPr txBox="1"/>
          <p:nvPr/>
        </p:nvSpPr>
        <p:spPr>
          <a:xfrm>
            <a:off x="370649" y="405482"/>
            <a:ext cx="6106351"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Obsérvese que por defecto, todos los elementos </a:t>
            </a:r>
            <a:r>
              <a:rPr b="1" i="0" lang="es-AR" sz="1300" u="none" cap="none" strike="noStrike">
                <a:solidFill>
                  <a:srgbClr val="9D66F9"/>
                </a:solidFill>
                <a:latin typeface="Montserrat"/>
                <a:ea typeface="Montserrat"/>
                <a:cs typeface="Montserrat"/>
                <a:sym typeface="Montserrat"/>
              </a:rPr>
              <a:t>&lt;div&gt;</a:t>
            </a:r>
            <a:r>
              <a:rPr b="0" i="0" lang="es-AR" sz="1300" u="none" cap="none" strike="noStrike">
                <a:solidFill>
                  <a:schemeClr val="dk1"/>
                </a:solidFill>
                <a:latin typeface="Montserrat"/>
                <a:ea typeface="Montserrat"/>
                <a:cs typeface="Montserrat"/>
                <a:sym typeface="Montserrat"/>
              </a:rPr>
              <a:t> son elementos de bloque (</a:t>
            </a:r>
            <a:r>
              <a:rPr b="0" i="1" lang="es-AR" sz="1300" u="none" cap="none" strike="noStrike">
                <a:solidFill>
                  <a:schemeClr val="dk1"/>
                </a:solidFill>
                <a:latin typeface="Montserrat"/>
                <a:ea typeface="Montserrat"/>
                <a:cs typeface="Montserrat"/>
                <a:sym typeface="Montserrat"/>
              </a:rPr>
              <a:t>block</a:t>
            </a:r>
            <a:r>
              <a:rPr b="0" i="0" lang="es-AR" sz="1300" u="none" cap="none" strike="noStrike">
                <a:solidFill>
                  <a:schemeClr val="dk1"/>
                </a:solidFill>
                <a:latin typeface="Montserrat"/>
                <a:ea typeface="Montserrat"/>
                <a:cs typeface="Montserrat"/>
                <a:sym typeface="Montserrat"/>
              </a:rPr>
              <a:t>) y todos los elementos </a:t>
            </a:r>
            <a:r>
              <a:rPr b="1" i="0" lang="es-AR" sz="1300" u="none" cap="none" strike="noStrike">
                <a:solidFill>
                  <a:srgbClr val="9D66F9"/>
                </a:solidFill>
                <a:latin typeface="Montserrat"/>
                <a:ea typeface="Montserrat"/>
                <a:cs typeface="Montserrat"/>
                <a:sym typeface="Montserrat"/>
              </a:rPr>
              <a:t>&lt;span&gt;</a:t>
            </a:r>
            <a:r>
              <a:rPr b="0" i="0" lang="es-AR" sz="1300" u="none" cap="none" strike="noStrike">
                <a:solidFill>
                  <a:schemeClr val="dk1"/>
                </a:solidFill>
                <a:latin typeface="Montserrat"/>
                <a:ea typeface="Montserrat"/>
                <a:cs typeface="Montserrat"/>
                <a:sym typeface="Montserrat"/>
              </a:rPr>
              <a:t> son elementos en línea (</a:t>
            </a:r>
            <a:r>
              <a:rPr b="0" i="1" lang="es-AR" sz="1300" u="none" cap="none" strike="noStrike">
                <a:solidFill>
                  <a:schemeClr val="dk1"/>
                </a:solidFill>
                <a:latin typeface="Montserrat"/>
                <a:ea typeface="Montserrat"/>
                <a:cs typeface="Montserrat"/>
                <a:sym typeface="Montserrat"/>
              </a:rPr>
              <a:t>inline</a:t>
            </a:r>
            <a:r>
              <a:rPr b="0" i="0" lang="es-AR" sz="1300" u="none" cap="none" strike="noStrike">
                <a:solidFill>
                  <a:schemeClr val="dk1"/>
                </a:solidFill>
                <a:latin typeface="Montserrat"/>
                <a:ea typeface="Montserrat"/>
                <a:cs typeface="Montserrat"/>
                <a:sym typeface="Montserrat"/>
              </a:rPr>
              <a:t>). Para entender esto fácilmente, veamos este HTML con 3 etiquetas </a:t>
            </a:r>
            <a:r>
              <a:rPr b="1" i="0" lang="es-AR" sz="1300" u="none" cap="none" strike="noStrike">
                <a:solidFill>
                  <a:srgbClr val="9D66F9"/>
                </a:solidFill>
                <a:latin typeface="Montserrat"/>
                <a:ea typeface="Montserrat"/>
                <a:cs typeface="Montserrat"/>
                <a:sym typeface="Montserrat"/>
              </a:rPr>
              <a:t>&lt;div&gt;</a:t>
            </a:r>
            <a:r>
              <a:rPr b="0" i="0" lang="es-AR" sz="1300" u="none" cap="none" strike="noStrike">
                <a:solidFill>
                  <a:schemeClr val="dk1"/>
                </a:solidFill>
                <a:latin typeface="Montserrat"/>
                <a:ea typeface="Montserrat"/>
                <a:cs typeface="Montserrat"/>
                <a:sym typeface="Montserrat"/>
              </a:rPr>
              <a:t> en la imagen de la derecha:</a:t>
            </a:r>
            <a:endParaRPr b="0" i="0" sz="1300" u="none" cap="none" strike="noStrike">
              <a:solidFill>
                <a:schemeClr val="dk1"/>
              </a:solidFill>
              <a:latin typeface="Montserrat"/>
              <a:ea typeface="Montserrat"/>
              <a:cs typeface="Montserrat"/>
              <a:sym typeface="Montserrat"/>
            </a:endParaRPr>
          </a:p>
        </p:txBody>
      </p:sp>
      <p:sp>
        <p:nvSpPr>
          <p:cNvPr id="599" name="Google Shape;599;p45"/>
          <p:cNvSpPr/>
          <p:nvPr/>
        </p:nvSpPr>
        <p:spPr>
          <a:xfrm>
            <a:off x="6312849" y="556942"/>
            <a:ext cx="2286000"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&gt;Elemento 1&lt;/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&gt;Elemento 2&lt;/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&gt;Elemento 3&lt;/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00" name="Google Shape;600;p45"/>
          <p:cNvSpPr txBox="1"/>
          <p:nvPr/>
        </p:nvSpPr>
        <p:spPr>
          <a:xfrm>
            <a:off x="370649" y="1283428"/>
            <a:ext cx="8152000" cy="3667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 estas etiquetas HTML le vamos a aplicar el siguiente código CSS:</a:t>
            </a:r>
            <a:endParaRPr b="0" i="0" sz="1300" u="none" cap="none" strike="noStrike">
              <a:solidFill>
                <a:schemeClr val="dk1"/>
              </a:solidFill>
              <a:latin typeface="Montserrat"/>
              <a:ea typeface="Montserrat"/>
              <a:cs typeface="Montserrat"/>
              <a:sym typeface="Montserrat"/>
            </a:endParaRPr>
          </a:p>
        </p:txBody>
      </p:sp>
      <p:sp>
        <p:nvSpPr>
          <p:cNvPr id="601" name="Google Shape;601;p45"/>
          <p:cNvSpPr/>
          <p:nvPr/>
        </p:nvSpPr>
        <p:spPr>
          <a:xfrm>
            <a:off x="3156011" y="1676060"/>
            <a:ext cx="2581275"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white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margin: </a:t>
            </a:r>
            <a:r>
              <a:rPr b="0" i="0" lang="es-AR" sz="1400" u="none" cap="none" strike="noStrike">
                <a:solidFill>
                  <a:srgbClr val="F39C12"/>
                </a:solidFill>
                <a:latin typeface="Consolas"/>
                <a:ea typeface="Consolas"/>
                <a:cs typeface="Consolas"/>
                <a:sym typeface="Consolas"/>
              </a:rPr>
              <a:t>1px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602" name="Google Shape;602;p45"/>
          <p:cNvSpPr txBox="1"/>
          <p:nvPr/>
        </p:nvSpPr>
        <p:spPr>
          <a:xfrm>
            <a:off x="370649" y="2836086"/>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Con esto observaremos que en nuestro navegador nos aparecen 3 cajas azules colocadas en vertical (</a:t>
            </a:r>
            <a:r>
              <a:rPr b="0" i="1" lang="es-AR" sz="1300" u="none" cap="none" strike="noStrike">
                <a:solidFill>
                  <a:schemeClr val="dk1"/>
                </a:solidFill>
                <a:latin typeface="Montserrat"/>
                <a:ea typeface="Montserrat"/>
                <a:cs typeface="Montserrat"/>
                <a:sym typeface="Montserrat"/>
              </a:rPr>
              <a:t>una debajo de otra</a:t>
            </a:r>
            <a:r>
              <a:rPr b="0" i="0" lang="es-AR" sz="1300" u="none" cap="none" strike="noStrike">
                <a:solidFill>
                  <a:schemeClr val="dk1"/>
                </a:solidFill>
                <a:latin typeface="Montserrat"/>
                <a:ea typeface="Montserrat"/>
                <a:cs typeface="Montserrat"/>
                <a:sym typeface="Montserrat"/>
              </a:rPr>
              <a:t>) que cubren todo el ancho disponible de la página. Esto ocurre porque la etiqueta </a:t>
            </a:r>
            <a:r>
              <a:rPr b="1" i="0" lang="es-AR" sz="1300" u="none" cap="none" strike="noStrike">
                <a:solidFill>
                  <a:srgbClr val="9D66F9"/>
                </a:solidFill>
                <a:latin typeface="Montserrat"/>
                <a:ea typeface="Montserrat"/>
                <a:cs typeface="Montserrat"/>
                <a:sym typeface="Montserrat"/>
              </a:rPr>
              <a:t>&lt;div&gt;</a:t>
            </a:r>
            <a:r>
              <a:rPr b="0" i="0" lang="es-AR" sz="1300" u="none" cap="none" strike="noStrike">
                <a:solidFill>
                  <a:schemeClr val="dk1"/>
                </a:solidFill>
                <a:latin typeface="Montserrat"/>
                <a:ea typeface="Montserrat"/>
                <a:cs typeface="Montserrat"/>
                <a:sym typeface="Montserrat"/>
              </a:rPr>
              <a:t> es un elemento en bloque, o lo que es lo mismo, que tiene un tipo de representación </a:t>
            </a:r>
            <a:r>
              <a:rPr b="1" i="0" lang="es-AR" sz="1300" u="none" cap="none" strike="noStrike">
                <a:solidFill>
                  <a:schemeClr val="dk1"/>
                </a:solidFill>
                <a:latin typeface="Montserrat"/>
                <a:ea typeface="Montserrat"/>
                <a:cs typeface="Montserrat"/>
                <a:sym typeface="Montserrat"/>
              </a:rPr>
              <a:t>block </a:t>
            </a:r>
            <a:r>
              <a:rPr b="0" i="0" lang="es-AR" sz="1300" u="none" cap="none" strike="noStrike">
                <a:solidFill>
                  <a:schemeClr val="dk1"/>
                </a:solidFill>
                <a:latin typeface="Montserrat"/>
                <a:ea typeface="Montserrat"/>
                <a:cs typeface="Montserrat"/>
                <a:sym typeface="Montserrat"/>
              </a:rPr>
              <a:t>por defecto. Cada etiqueta HTML tiene un tipo de representación concreta.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Sin embargo, este comportamiento de elementos puede cambiarse con la propiedad CSS </a:t>
            </a:r>
            <a:r>
              <a:rPr b="1" i="0" lang="es-AR" sz="1300" u="none" cap="none" strike="noStrike">
                <a:solidFill>
                  <a:srgbClr val="9D66F9"/>
                </a:solidFill>
                <a:latin typeface="Montserrat"/>
                <a:ea typeface="Montserrat"/>
                <a:cs typeface="Montserrat"/>
                <a:sym typeface="Montserrat"/>
              </a:rPr>
              <a:t>display</a:t>
            </a:r>
            <a:r>
              <a:rPr b="0" i="0" lang="es-AR" sz="1300" u="none" cap="none" strike="noStrike">
                <a:solidFill>
                  <a:schemeClr val="dk1"/>
                </a:solidFill>
                <a:latin typeface="Montserrat"/>
                <a:ea typeface="Montserrat"/>
                <a:cs typeface="Montserrat"/>
                <a:sym typeface="Montserrat"/>
              </a:rPr>
              <a:t>. Tan sencillo como añadir </a:t>
            </a:r>
            <a:r>
              <a:rPr b="1" i="0" lang="es-AR" sz="1300" u="none" cap="none" strike="noStrike">
                <a:solidFill>
                  <a:srgbClr val="9D66F9"/>
                </a:solidFill>
                <a:latin typeface="Montserrat"/>
                <a:ea typeface="Montserrat"/>
                <a:cs typeface="Montserrat"/>
                <a:sym typeface="Montserrat"/>
              </a:rPr>
              <a:t>display: inline </a:t>
            </a:r>
            <a:r>
              <a:rPr b="0" i="0" lang="es-AR" sz="1300" u="none" cap="none" strike="noStrike">
                <a:solidFill>
                  <a:schemeClr val="dk1"/>
                </a:solidFill>
                <a:latin typeface="Montserrat"/>
                <a:ea typeface="Montserrat"/>
                <a:cs typeface="Montserrat"/>
                <a:sym typeface="Montserrat"/>
              </a:rPr>
              <a:t>en el ejemplo anterior y veremos como pasan a ser 3 cajas azules colocadas en horizontal (</a:t>
            </a:r>
            <a:r>
              <a:rPr b="0" i="1" lang="es-AR" sz="1300" u="none" cap="none" strike="noStrike">
                <a:solidFill>
                  <a:schemeClr val="dk1"/>
                </a:solidFill>
                <a:latin typeface="Montserrat"/>
                <a:ea typeface="Montserrat"/>
                <a:cs typeface="Montserrat"/>
                <a:sym typeface="Montserrat"/>
              </a:rPr>
              <a:t>una al lado de la otra</a:t>
            </a:r>
            <a:r>
              <a:rPr b="0" i="0" lang="es-AR" sz="1300" u="none" cap="none" strike="noStrike">
                <a:solidFill>
                  <a:schemeClr val="dk1"/>
                </a:solidFill>
                <a:latin typeface="Montserrat"/>
                <a:ea typeface="Montserrat"/>
                <a:cs typeface="Montserrat"/>
                <a:sym typeface="Montserrat"/>
              </a:rPr>
              <a:t>) que cubren sólo el ancho del contenido de cada una. Ahora los </a:t>
            </a:r>
            <a:r>
              <a:rPr b="1" i="0" lang="es-AR" sz="1300" u="none" cap="none" strike="noStrike">
                <a:solidFill>
                  <a:srgbClr val="9D66F9"/>
                </a:solidFill>
                <a:latin typeface="Montserrat"/>
                <a:ea typeface="Montserrat"/>
                <a:cs typeface="Montserrat"/>
                <a:sym typeface="Montserrat"/>
              </a:rPr>
              <a:t>&lt;div&gt;</a:t>
            </a:r>
            <a:r>
              <a:rPr b="0" i="0" lang="es-AR" sz="1300" u="none" cap="none" strike="noStrike">
                <a:solidFill>
                  <a:schemeClr val="dk1"/>
                </a:solidFill>
                <a:latin typeface="Montserrat"/>
                <a:ea typeface="Montserrat"/>
                <a:cs typeface="Montserrat"/>
                <a:sym typeface="Montserrat"/>
              </a:rPr>
              <a:t> de esa página son </a:t>
            </a:r>
            <a:r>
              <a:rPr b="1" i="0" lang="es-AR" sz="1300" u="none" cap="none" strike="noStrike">
                <a:solidFill>
                  <a:schemeClr val="dk1"/>
                </a:solidFill>
                <a:latin typeface="Montserrat"/>
                <a:ea typeface="Montserrat"/>
                <a:cs typeface="Montserrat"/>
                <a:sym typeface="Montserrat"/>
              </a:rPr>
              <a:t>elementos en línea </a:t>
            </a:r>
            <a:r>
              <a:rPr b="0" i="0" lang="es-AR" sz="1300" u="none" cap="none" strike="noStrike">
                <a:solidFill>
                  <a:schemeClr val="dk1"/>
                </a:solidFill>
                <a:latin typeface="Montserrat"/>
                <a:ea typeface="Montserrat"/>
                <a:cs typeface="Montserrat"/>
                <a:sym typeface="Montserrat"/>
              </a:rPr>
              <a:t>(</a:t>
            </a:r>
            <a:r>
              <a:rPr b="0" i="1" lang="es-AR" sz="1300" u="none" cap="none" strike="noStrike">
                <a:solidFill>
                  <a:schemeClr val="dk1"/>
                </a:solidFill>
                <a:latin typeface="Montserrat"/>
                <a:ea typeface="Montserrat"/>
                <a:cs typeface="Montserrat"/>
                <a:sym typeface="Montserrat"/>
              </a:rPr>
              <a:t>el tipo de representación visual que tienen los </a:t>
            </a:r>
            <a:r>
              <a:rPr b="1" i="1" lang="es-AR" sz="1300" u="none" cap="none" strike="noStrike">
                <a:solidFill>
                  <a:srgbClr val="9D66F9"/>
                </a:solidFill>
                <a:latin typeface="Montserrat"/>
                <a:ea typeface="Montserrat"/>
                <a:cs typeface="Montserrat"/>
                <a:sym typeface="Montserrat"/>
              </a:rPr>
              <a:t>&lt;span&gt;</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nvSpPr>
        <p:spPr>
          <a:xfrm>
            <a:off x="243961" y="27238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Otros tipos de display</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08" name="Google Shape;608;p46"/>
          <p:cNvSpPr txBox="1"/>
          <p:nvPr/>
        </p:nvSpPr>
        <p:spPr>
          <a:xfrm>
            <a:off x="370649" y="738190"/>
            <a:ext cx="832567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 medida que vamos cambiando el tipo de representación de estos elementos, nos damos cuenta que es insuficiente para realizar tareas y vamos necesitando más tipos de caja.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30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Vamos a rellenar un poco más la tabla, con las características más importantes de las opciones que puede tomar la propiedad CSS </a:t>
            </a:r>
            <a:r>
              <a:rPr b="1" i="0" lang="es-AR" sz="1300" u="none" cap="none" strike="noStrike">
                <a:solidFill>
                  <a:srgbClr val="9D66F9"/>
                </a:solidFill>
                <a:latin typeface="Montserrat"/>
                <a:ea typeface="Montserrat"/>
                <a:cs typeface="Montserrat"/>
                <a:sym typeface="Montserrat"/>
              </a:rPr>
              <a:t>display</a:t>
            </a:r>
            <a:r>
              <a:rPr b="0" i="0" lang="es-AR" sz="1300" u="none" cap="none" strike="noStrike">
                <a:solidFill>
                  <a:schemeClr val="dk1"/>
                </a:solidFill>
                <a:latin typeface="Montserrat"/>
                <a:ea typeface="Montserrat"/>
                <a:cs typeface="Montserrat"/>
                <a:sym typeface="Montserrat"/>
              </a:rPr>
              <a:t>:</a:t>
            </a:r>
            <a:endParaRPr b="1" i="0" sz="1300" u="none" cap="none" strike="noStrike">
              <a:solidFill>
                <a:schemeClr val="dk1"/>
              </a:solidFill>
              <a:latin typeface="Montserrat"/>
              <a:ea typeface="Montserrat"/>
              <a:cs typeface="Montserrat"/>
              <a:sym typeface="Montserrat"/>
            </a:endParaRPr>
          </a:p>
        </p:txBody>
      </p:sp>
      <p:pic>
        <p:nvPicPr>
          <p:cNvPr id="609" name="Google Shape;609;p46"/>
          <p:cNvPicPr preferRelativeResize="0"/>
          <p:nvPr/>
        </p:nvPicPr>
        <p:blipFill rotWithShape="1">
          <a:blip r:embed="rId3">
            <a:alphaModFix/>
          </a:blip>
          <a:srcRect b="0" l="0" r="0" t="0"/>
          <a:stretch/>
        </p:blipFill>
        <p:spPr>
          <a:xfrm>
            <a:off x="1885952" y="1715645"/>
            <a:ext cx="5372098" cy="318393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7"/>
          <p:cNvSpPr txBox="1"/>
          <p:nvPr/>
        </p:nvSpPr>
        <p:spPr>
          <a:xfrm>
            <a:off x="243961" y="27238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Ocultar elementos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15" name="Google Shape;615;p47"/>
          <p:cNvSpPr txBox="1"/>
          <p:nvPr/>
        </p:nvSpPr>
        <p:spPr>
          <a:xfrm>
            <a:off x="370649" y="738190"/>
            <a:ext cx="832567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la lista anterior, falta un valor de la propiedad </a:t>
            </a:r>
            <a:r>
              <a:rPr b="1" i="0" lang="es-AR" sz="1300" u="none" cap="none" strike="noStrike">
                <a:solidFill>
                  <a:srgbClr val="9D66F9"/>
                </a:solidFill>
                <a:latin typeface="Montserrat"/>
                <a:ea typeface="Montserrat"/>
                <a:cs typeface="Montserrat"/>
                <a:sym typeface="Montserrat"/>
              </a:rPr>
              <a:t>display</a:t>
            </a:r>
            <a:r>
              <a:rPr b="0" i="0" lang="es-AR" sz="1300" u="none" cap="none" strike="noStrike">
                <a:solidFill>
                  <a:schemeClr val="dk1"/>
                </a:solidFill>
                <a:latin typeface="Montserrat"/>
                <a:ea typeface="Montserrat"/>
                <a:cs typeface="Montserrat"/>
                <a:sym typeface="Montserrat"/>
              </a:rPr>
              <a:t>. Mediante la mencionada propiedad, es posible aplicar un valor </a:t>
            </a:r>
            <a:r>
              <a:rPr b="1" i="0" lang="es-AR" sz="1300" u="none" cap="none" strike="noStrike">
                <a:solidFill>
                  <a:srgbClr val="9D66F9"/>
                </a:solidFill>
                <a:latin typeface="Montserrat"/>
                <a:ea typeface="Montserrat"/>
                <a:cs typeface="Montserrat"/>
                <a:sym typeface="Montserrat"/>
              </a:rPr>
              <a:t>none</a:t>
            </a:r>
            <a:r>
              <a:rPr b="0" i="0" lang="es-AR" sz="1300" u="none" cap="none" strike="noStrike">
                <a:solidFill>
                  <a:schemeClr val="dk1"/>
                </a:solidFill>
                <a:latin typeface="Montserrat"/>
                <a:ea typeface="Montserrat"/>
                <a:cs typeface="Montserrat"/>
                <a:sym typeface="Montserrat"/>
              </a:rPr>
              <a:t> y ocultar completamente elementos que no queramos que se muestren, los cuales desaparecen por completo. Es muy útil para hacer desaparecer información cuando el usuario realiza alguna acción, por ejemplo.</a:t>
            </a:r>
            <a:endParaRPr b="0" i="0" sz="1300" u="none" cap="none" strike="noStrike">
              <a:solidFill>
                <a:schemeClr val="dk1"/>
              </a:solidFill>
              <a:latin typeface="Montserrat"/>
              <a:ea typeface="Montserrat"/>
              <a:cs typeface="Montserrat"/>
              <a:sym typeface="Montserrat"/>
            </a:endParaRPr>
          </a:p>
        </p:txBody>
      </p:sp>
      <p:pic>
        <p:nvPicPr>
          <p:cNvPr id="616" name="Google Shape;616;p47"/>
          <p:cNvPicPr preferRelativeResize="0"/>
          <p:nvPr/>
        </p:nvPicPr>
        <p:blipFill rotWithShape="1">
          <a:blip r:embed="rId3">
            <a:alphaModFix/>
          </a:blip>
          <a:srcRect b="0" l="0" r="0" t="0"/>
          <a:stretch/>
        </p:blipFill>
        <p:spPr>
          <a:xfrm>
            <a:off x="1012996" y="1648063"/>
            <a:ext cx="7118010" cy="876062"/>
          </a:xfrm>
          <a:prstGeom prst="rect">
            <a:avLst/>
          </a:prstGeom>
          <a:noFill/>
          <a:ln>
            <a:noFill/>
          </a:ln>
        </p:spPr>
      </p:pic>
      <p:sp>
        <p:nvSpPr>
          <p:cNvPr id="617" name="Google Shape;617;p47"/>
          <p:cNvSpPr txBox="1"/>
          <p:nvPr/>
        </p:nvSpPr>
        <p:spPr>
          <a:xfrm>
            <a:off x="370649" y="2414590"/>
            <a:ext cx="832567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No obstante, también existe una propiedad CSS llamada </a:t>
            </a:r>
            <a:r>
              <a:rPr b="1" i="0" lang="es-AR" sz="1300" u="none" cap="none" strike="noStrike">
                <a:solidFill>
                  <a:srgbClr val="9D66F9"/>
                </a:solidFill>
                <a:latin typeface="Montserrat"/>
                <a:ea typeface="Montserrat"/>
                <a:cs typeface="Montserrat"/>
                <a:sym typeface="Montserrat"/>
              </a:rPr>
              <a:t>visibility</a:t>
            </a:r>
            <a:r>
              <a:rPr b="0" i="0" lang="es-AR" sz="1300" u="none" cap="none" strike="noStrike">
                <a:solidFill>
                  <a:schemeClr val="dk1"/>
                </a:solidFill>
                <a:latin typeface="Montserrat"/>
                <a:ea typeface="Montserrat"/>
                <a:cs typeface="Montserrat"/>
                <a:sym typeface="Montserrat"/>
              </a:rPr>
              <a:t> que realiza la misma acción, con la ligera diferencia de que no sólo oculta el elemento, sino que además mantiene un vacío con el mismo tamaño de lo que antes estaba ahí. Dicha propiedad </a:t>
            </a:r>
            <a:r>
              <a:rPr b="1" i="0" lang="es-AR" sz="1300" u="none" cap="none" strike="noStrike">
                <a:solidFill>
                  <a:srgbClr val="9D66F9"/>
                </a:solidFill>
                <a:latin typeface="Montserrat"/>
                <a:ea typeface="Montserrat"/>
                <a:cs typeface="Montserrat"/>
                <a:sym typeface="Montserrat"/>
              </a:rPr>
              <a:t>visibility</a:t>
            </a:r>
            <a:r>
              <a:rPr b="0" i="0" lang="es-AR" sz="1300" u="none" cap="none" strike="noStrike">
                <a:solidFill>
                  <a:schemeClr val="dk1"/>
                </a:solidFill>
                <a:latin typeface="Montserrat"/>
                <a:ea typeface="Montserrat"/>
                <a:cs typeface="Montserrat"/>
                <a:sym typeface="Montserrat"/>
              </a:rPr>
              <a:t> tiene los siguientes valores posibles:</a:t>
            </a:r>
            <a:endParaRPr b="0" i="0" sz="1300" u="none" cap="none" strike="noStrike">
              <a:solidFill>
                <a:schemeClr val="dk1"/>
              </a:solidFill>
              <a:latin typeface="Montserrat"/>
              <a:ea typeface="Montserrat"/>
              <a:cs typeface="Montserrat"/>
              <a:sym typeface="Montserrat"/>
            </a:endParaRPr>
          </a:p>
        </p:txBody>
      </p:sp>
      <p:pic>
        <p:nvPicPr>
          <p:cNvPr id="618" name="Google Shape;618;p47"/>
          <p:cNvPicPr preferRelativeResize="0"/>
          <p:nvPr/>
        </p:nvPicPr>
        <p:blipFill rotWithShape="1">
          <a:blip r:embed="rId4">
            <a:alphaModFix/>
          </a:blip>
          <a:srcRect b="0" l="0" r="0" t="0"/>
          <a:stretch/>
        </p:blipFill>
        <p:spPr>
          <a:xfrm>
            <a:off x="1012996" y="3290652"/>
            <a:ext cx="7118010" cy="153193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8"/>
          <p:cNvSpPr txBox="1"/>
          <p:nvPr/>
        </p:nvSpPr>
        <p:spPr>
          <a:xfrm>
            <a:off x="370649" y="348754"/>
            <a:ext cx="832567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Utilizar </a:t>
            </a:r>
            <a:r>
              <a:rPr b="1" i="0" lang="es-AR" sz="1300" u="none" cap="none" strike="noStrike">
                <a:solidFill>
                  <a:srgbClr val="9D66F9"/>
                </a:solidFill>
                <a:latin typeface="Montserrat"/>
                <a:ea typeface="Montserrat"/>
                <a:cs typeface="Montserrat"/>
                <a:sym typeface="Montserrat"/>
              </a:rPr>
              <a:t>visibility:hidden</a:t>
            </a:r>
            <a:r>
              <a:rPr b="0" i="0" lang="es-AR" sz="1300" u="none" cap="none" strike="noStrike">
                <a:solidFill>
                  <a:schemeClr val="dk1"/>
                </a:solidFill>
                <a:latin typeface="Montserrat"/>
                <a:ea typeface="Montserrat"/>
                <a:cs typeface="Montserrat"/>
                <a:sym typeface="Montserrat"/>
              </a:rPr>
              <a:t> es muy interesante si queremos que un elemento y su contenido se vuelva invisible, pero siga ocupando su espacio y así evitar que los elementos adyacentes se desplacen, lo que suele ser un comportamiento no deseado en algunas ocasiones cuando se aplica </a:t>
            </a:r>
            <a:r>
              <a:rPr b="1" i="0" lang="es-AR" sz="1300" u="none" cap="none" strike="noStrike">
                <a:solidFill>
                  <a:srgbClr val="9D66F9"/>
                </a:solidFill>
                <a:latin typeface="Montserrat"/>
                <a:ea typeface="Montserrat"/>
                <a:cs typeface="Montserrat"/>
                <a:sym typeface="Montserrat"/>
              </a:rPr>
              <a:t>display: none</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300"/>
              </a:spcBef>
              <a:spcAft>
                <a:spcPts val="0"/>
              </a:spcAft>
              <a:buClr>
                <a:schemeClr val="dk1"/>
              </a:buClr>
              <a:buSzPts val="1300"/>
              <a:buFont typeface="Montserrat"/>
              <a:buNone/>
            </a:pPr>
            <a:r>
              <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30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Otra opción interesante es utilizar la propiedad </a:t>
            </a:r>
            <a:r>
              <a:rPr b="1" i="0" lang="es-AR" sz="1300" u="none" cap="none" strike="noStrike">
                <a:solidFill>
                  <a:srgbClr val="9D66F9"/>
                </a:solidFill>
                <a:latin typeface="Montserrat"/>
                <a:ea typeface="Montserrat"/>
                <a:cs typeface="Montserrat"/>
                <a:sym typeface="Montserrat"/>
              </a:rPr>
              <a:t>opacity</a:t>
            </a:r>
            <a:r>
              <a:rPr b="0" i="0" lang="es-AR" sz="1300" u="none" cap="none" strike="noStrike">
                <a:solidFill>
                  <a:schemeClr val="dk1"/>
                </a:solidFill>
                <a:latin typeface="Montserrat"/>
                <a:ea typeface="Montserrat"/>
                <a:cs typeface="Montserrat"/>
                <a:sym typeface="Montserrat"/>
              </a:rPr>
              <a:t> junto a transiciones o animaciones, desplazarse desde el valor </a:t>
            </a:r>
            <a:r>
              <a:rPr b="1" i="0" lang="es-AR" sz="1300" u="none" cap="none" strike="noStrike">
                <a:solidFill>
                  <a:srgbClr val="9D66F9"/>
                </a:solidFill>
                <a:latin typeface="Montserrat"/>
                <a:ea typeface="Montserrat"/>
                <a:cs typeface="Montserrat"/>
                <a:sym typeface="Montserrat"/>
              </a:rPr>
              <a:t>0</a:t>
            </a:r>
            <a:r>
              <a:rPr b="0" i="0" lang="es-AR" sz="1300" u="none" cap="none" strike="noStrike">
                <a:solidFill>
                  <a:schemeClr val="dk1"/>
                </a:solidFill>
                <a:latin typeface="Montserrat"/>
                <a:ea typeface="Montserrat"/>
                <a:cs typeface="Montserrat"/>
                <a:sym typeface="Montserrat"/>
              </a:rPr>
              <a:t> al </a:t>
            </a:r>
            <a:r>
              <a:rPr b="1" i="0" lang="es-AR" sz="1300" u="none" cap="none" strike="noStrike">
                <a:solidFill>
                  <a:srgbClr val="9D66F9"/>
                </a:solidFill>
                <a:latin typeface="Montserrat"/>
                <a:ea typeface="Montserrat"/>
                <a:cs typeface="Montserrat"/>
                <a:sym typeface="Montserrat"/>
              </a:rPr>
              <a:t>1</a:t>
            </a:r>
            <a:r>
              <a:rPr b="0" i="0" lang="es-AR" sz="1300" u="none" cap="none" strike="noStrike">
                <a:solidFill>
                  <a:schemeClr val="dk1"/>
                </a:solidFill>
                <a:latin typeface="Montserrat"/>
                <a:ea typeface="Montserrat"/>
                <a:cs typeface="Montserrat"/>
                <a:sym typeface="Montserrat"/>
              </a:rPr>
              <a:t> o viceversa. De esta forma conseguimos una animación de aparición o desvanecimiento.</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300"/>
              </a:spcBef>
              <a:spcAft>
                <a:spcPts val="0"/>
              </a:spcAft>
              <a:buClr>
                <a:schemeClr val="dk1"/>
              </a:buClr>
              <a:buSzPts val="1300"/>
              <a:buFont typeface="Montserrat"/>
              <a:buNone/>
            </a:pPr>
            <a:r>
              <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300"/>
              </a:spcBef>
              <a:spcAft>
                <a:spcPts val="30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Fuente</a:t>
            </a:r>
            <a:r>
              <a:rPr b="0" i="0" lang="es-AR" sz="1300" u="none" cap="none" strike="noStrike">
                <a:solidFill>
                  <a:schemeClr val="dk1"/>
                </a:solidFill>
                <a:latin typeface="Montserrat"/>
                <a:ea typeface="Montserrat"/>
                <a:cs typeface="Montserrat"/>
                <a:sym typeface="Montserrat"/>
              </a:rPr>
              <a:t>: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https://lenguajecss.com/css/maquetacion-y-colocacion/tipos-de-elementos/</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Media Queries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29" name="Google Shape;629;p49"/>
          <p:cNvSpPr txBox="1"/>
          <p:nvPr/>
        </p:nvSpPr>
        <p:spPr>
          <a:xfrm>
            <a:off x="370649" y="1033465"/>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Las reglas </a:t>
            </a:r>
            <a:r>
              <a:rPr b="1" i="0" lang="es-AR" sz="1400" u="none" cap="none" strike="noStrike">
                <a:solidFill>
                  <a:schemeClr val="dk1"/>
                </a:solidFill>
                <a:latin typeface="Montserrat"/>
                <a:ea typeface="Montserrat"/>
                <a:cs typeface="Montserrat"/>
                <a:sym typeface="Montserrat"/>
              </a:rPr>
              <a:t>media</a:t>
            </a:r>
            <a:r>
              <a:rPr b="0" i="0" lang="es-AR" sz="1400" u="none" cap="none" strike="noStrike">
                <a:solidFill>
                  <a:schemeClr val="dk1"/>
                </a:solidFill>
                <a:latin typeface="Montserrat"/>
                <a:ea typeface="Montserrat"/>
                <a:cs typeface="Montserrat"/>
                <a:sym typeface="Montserrat"/>
              </a:rPr>
              <a:t> </a:t>
            </a:r>
            <a:r>
              <a:rPr b="1" i="0" lang="es-AR" sz="1400" u="none" cap="none" strike="noStrike">
                <a:solidFill>
                  <a:schemeClr val="dk1"/>
                </a:solidFill>
                <a:latin typeface="Montserrat"/>
                <a:ea typeface="Montserrat"/>
                <a:cs typeface="Montserrat"/>
                <a:sym typeface="Montserrat"/>
              </a:rPr>
              <a:t>queries</a:t>
            </a:r>
            <a:r>
              <a:rPr b="0" i="0" lang="es-AR" sz="1400" u="none" cap="none" strike="noStrike">
                <a:solidFill>
                  <a:schemeClr val="dk1"/>
                </a:solidFill>
                <a:latin typeface="Montserrat"/>
                <a:ea typeface="Montserrat"/>
                <a:cs typeface="Montserrat"/>
                <a:sym typeface="Montserrat"/>
              </a:rPr>
              <a:t> (también denominadas </a:t>
            </a:r>
            <a:r>
              <a:rPr b="1" i="0" lang="es-AR" sz="1400" u="none" cap="none" strike="noStrike">
                <a:solidFill>
                  <a:schemeClr val="dk1"/>
                </a:solidFill>
                <a:latin typeface="Montserrat"/>
                <a:ea typeface="Montserrat"/>
                <a:cs typeface="Montserrat"/>
                <a:sym typeface="Montserrat"/>
              </a:rPr>
              <a:t>MQ</a:t>
            </a:r>
            <a:r>
              <a:rPr b="0" i="0" lang="es-AR" sz="1400" u="none" cap="none" strike="noStrike">
                <a:solidFill>
                  <a:schemeClr val="dk1"/>
                </a:solidFill>
                <a:latin typeface="Montserrat"/>
                <a:ea typeface="Montserrat"/>
                <a:cs typeface="Montserrat"/>
                <a:sym typeface="Montserrat"/>
              </a:rPr>
              <a:t>) son un tipo de reglas de CSS3 que permiten crear un bloque de código que </a:t>
            </a:r>
            <a:r>
              <a:rPr b="1" i="0" lang="es-AR" sz="1400" u="none" cap="none" strike="noStrike">
                <a:solidFill>
                  <a:schemeClr val="dk1"/>
                </a:solidFill>
                <a:latin typeface="Montserrat"/>
                <a:ea typeface="Montserrat"/>
                <a:cs typeface="Montserrat"/>
                <a:sym typeface="Montserrat"/>
              </a:rPr>
              <a:t>sólo se procesará </a:t>
            </a:r>
            <a:r>
              <a:rPr b="0" i="0" lang="es-AR" sz="1400" u="none" cap="none" strike="noStrike">
                <a:solidFill>
                  <a:schemeClr val="dk1"/>
                </a:solidFill>
                <a:latin typeface="Montserrat"/>
                <a:ea typeface="Montserrat"/>
                <a:cs typeface="Montserrat"/>
                <a:sym typeface="Montserrat"/>
              </a:rPr>
              <a:t>en los dispositivos que </a:t>
            </a:r>
            <a:r>
              <a:rPr b="1" i="0" lang="es-AR" sz="1400" u="none" cap="none" strike="noStrike">
                <a:solidFill>
                  <a:schemeClr val="dk1"/>
                </a:solidFill>
                <a:latin typeface="Montserrat"/>
                <a:ea typeface="Montserrat"/>
                <a:cs typeface="Montserrat"/>
                <a:sym typeface="Montserrat"/>
              </a:rPr>
              <a:t>cumplan </a:t>
            </a:r>
            <a:r>
              <a:rPr b="0" i="0" lang="es-AR" sz="1400" u="none" cap="none" strike="noStrike">
                <a:solidFill>
                  <a:schemeClr val="dk1"/>
                </a:solidFill>
                <a:latin typeface="Montserrat"/>
                <a:ea typeface="Montserrat"/>
                <a:cs typeface="Montserrat"/>
                <a:sym typeface="Montserrat"/>
              </a:rPr>
              <a:t>los criterios especificados como </a:t>
            </a:r>
            <a:r>
              <a:rPr b="1" i="0" lang="es-AR" sz="1400" u="none" cap="none" strike="noStrike">
                <a:solidFill>
                  <a:schemeClr val="dk1"/>
                </a:solidFill>
                <a:latin typeface="Montserrat"/>
                <a:ea typeface="Montserrat"/>
                <a:cs typeface="Montserrat"/>
                <a:sym typeface="Montserrat"/>
              </a:rPr>
              <a:t>condición</a:t>
            </a:r>
            <a:r>
              <a:rPr b="0" i="0" lang="es-AR" sz="1400" u="none" cap="none" strike="noStrike">
                <a:solidFill>
                  <a:schemeClr val="dk1"/>
                </a:solidFill>
                <a:latin typeface="Montserrat"/>
                <a:ea typeface="Montserrat"/>
                <a:cs typeface="Montserrat"/>
                <a:sym typeface="Montserrat"/>
              </a:rPr>
              <a:t>.</a:t>
            </a:r>
            <a:endParaRPr b="1"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Con </a:t>
            </a:r>
            <a:r>
              <a:rPr b="1" i="0" lang="es-AR" sz="1400" u="none" cap="none" strike="noStrike">
                <a:solidFill>
                  <a:schemeClr val="dk1"/>
                </a:solidFill>
                <a:latin typeface="Montserrat"/>
                <a:ea typeface="Montserrat"/>
                <a:cs typeface="Montserrat"/>
                <a:sym typeface="Montserrat"/>
              </a:rPr>
              <a:t>media queries</a:t>
            </a:r>
            <a:r>
              <a:rPr b="0" i="0" lang="es-AR" sz="1400" u="none" cap="none" strike="noStrike">
                <a:solidFill>
                  <a:schemeClr val="dk1"/>
                </a:solidFill>
                <a:latin typeface="Montserrat"/>
                <a:ea typeface="Montserrat"/>
                <a:cs typeface="Montserrat"/>
                <a:sym typeface="Montserrat"/>
              </a:rPr>
              <a:t> puede definir estilos completamente diferentes para diferentes tamaños de navegador.</a:t>
            </a:r>
            <a:endParaRPr b="0" i="0" sz="1400" u="none" cap="none" strike="noStrike">
              <a:solidFill>
                <a:schemeClr val="dk1"/>
              </a:solidFill>
              <a:latin typeface="Montserrat"/>
              <a:ea typeface="Montserrat"/>
              <a:cs typeface="Montserrat"/>
              <a:sym typeface="Montserrat"/>
            </a:endParaRPr>
          </a:p>
        </p:txBody>
      </p:sp>
      <p:sp>
        <p:nvSpPr>
          <p:cNvPr id="630" name="Google Shape;630;p49"/>
          <p:cNvSpPr/>
          <p:nvPr/>
        </p:nvSpPr>
        <p:spPr>
          <a:xfrm>
            <a:off x="563089" y="4022383"/>
            <a:ext cx="8017824" cy="10695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Para ampliar: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https://www.w3schools.com/css/css_rwd_mediaqueries.asp</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30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https://www.w3schools.com/cssref/css3_pr_mediaquery.asp</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400"/>
              <a:buFont typeface="Arial"/>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https://lenguajecss.com/css/responsive-web-design/media-queries/</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pic>
        <p:nvPicPr>
          <p:cNvPr id="631" name="Google Shape;631;p49"/>
          <p:cNvPicPr preferRelativeResize="0"/>
          <p:nvPr/>
        </p:nvPicPr>
        <p:blipFill rotWithShape="1">
          <a:blip r:embed="rId6">
            <a:alphaModFix/>
          </a:blip>
          <a:srcRect b="0" l="0" r="0" t="0"/>
          <a:stretch/>
        </p:blipFill>
        <p:spPr>
          <a:xfrm>
            <a:off x="1681720" y="2309889"/>
            <a:ext cx="5664034" cy="16468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688027" y="729674"/>
            <a:ext cx="8212015" cy="5216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 (</a:t>
            </a:r>
            <a:r>
              <a:rPr b="0" i="1" lang="es-AR" sz="1200" u="none" cap="none" strike="noStrike">
                <a:solidFill>
                  <a:schemeClr val="dk1"/>
                </a:solidFill>
                <a:latin typeface="Montserrat"/>
                <a:ea typeface="Montserrat"/>
                <a:cs typeface="Montserrat"/>
                <a:sym typeface="Montserrat"/>
              </a:rPr>
              <a:t>asterísco</a:t>
            </a:r>
            <a:r>
              <a:rPr b="0" i="0" lang="es-AR" sz="1200" u="none" cap="none" strike="noStrike">
                <a:solidFill>
                  <a:schemeClr val="dk1"/>
                </a:solidFill>
                <a:latin typeface="Montserrat"/>
                <a:ea typeface="Montserrat"/>
                <a:cs typeface="Montserrat"/>
                <a:sym typeface="Montserrat"/>
              </a:rPr>
              <a:t>) representa a cualquier elemento del DOM. Al ser utilizado como selector CSS aplicará a cualquier elemento contenido en el documento. </a:t>
            </a:r>
            <a:endParaRPr b="0" i="0" sz="1200" u="none" cap="none" strike="noStrike">
              <a:solidFill>
                <a:schemeClr val="dk1"/>
              </a:solidFill>
              <a:latin typeface="Montserrat"/>
              <a:ea typeface="Montserrat"/>
              <a:cs typeface="Montserrat"/>
              <a:sym typeface="Montserrat"/>
            </a:endParaRPr>
          </a:p>
        </p:txBody>
      </p:sp>
      <p:sp>
        <p:nvSpPr>
          <p:cNvPr id="129" name="Google Shape;129;p5"/>
          <p:cNvSpPr/>
          <p:nvPr/>
        </p:nvSpPr>
        <p:spPr>
          <a:xfrm>
            <a:off x="1046285" y="1240346"/>
            <a:ext cx="7476364"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https://www.w3schools.com/css/tryit.asp?filename=trycss_syntax_universal</a:t>
            </a:r>
            <a:endParaRPr b="0" i="0" sz="1200" u="none" cap="none" strike="noStrike">
              <a:solidFill>
                <a:schemeClr val="dk1"/>
              </a:solidFill>
              <a:latin typeface="Montserrat"/>
              <a:ea typeface="Montserrat"/>
              <a:cs typeface="Montserrat"/>
              <a:sym typeface="Montserrat"/>
            </a:endParaRPr>
          </a:p>
        </p:txBody>
      </p:sp>
      <p:sp>
        <p:nvSpPr>
          <p:cNvPr id="130" name="Google Shape;130;p5"/>
          <p:cNvSpPr txBox="1"/>
          <p:nvPr/>
        </p:nvSpPr>
        <p:spPr>
          <a:xfrm>
            <a:off x="370649" y="451159"/>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Selector universal</a:t>
            </a:r>
            <a:endParaRPr b="1" i="0" sz="1400" u="none" cap="none" strike="noStrike">
              <a:solidFill>
                <a:srgbClr val="9D66F9"/>
              </a:solidFill>
              <a:latin typeface="Montserrat"/>
              <a:ea typeface="Montserrat"/>
              <a:cs typeface="Montserrat"/>
              <a:sym typeface="Montserrat"/>
            </a:endParaRPr>
          </a:p>
        </p:txBody>
      </p:sp>
      <p:sp>
        <p:nvSpPr>
          <p:cNvPr id="131" name="Google Shape;131;p5"/>
          <p:cNvSpPr/>
          <p:nvPr/>
        </p:nvSpPr>
        <p:spPr>
          <a:xfrm>
            <a:off x="791970" y="2523940"/>
            <a:ext cx="3066865"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EE5D43"/>
                </a:solidFill>
                <a:latin typeface="Consolas"/>
                <a:ea typeface="Consolas"/>
                <a:cs typeface="Consolas"/>
                <a:sym typeface="Consolas"/>
              </a:rPr>
              <a:t>#menu</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92672"/>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5F6167"/>
                </a:solidFill>
                <a:latin typeface="Consolas"/>
                <a:ea typeface="Consolas"/>
                <a:cs typeface="Consolas"/>
                <a:sym typeface="Consolas"/>
              </a:rPr>
              <a:t>/*Reglas CSS*/</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132" name="Google Shape;132;p5"/>
          <p:cNvSpPr/>
          <p:nvPr/>
        </p:nvSpPr>
        <p:spPr>
          <a:xfrm>
            <a:off x="688027" y="1759262"/>
            <a:ext cx="8212015" cy="6848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selector universal no solamente permite seleccionar todos los elementos de un documento HTML, sino también aquellos que pertenezcan a un id o clase específica. En el ejemplo se observa cómo se seleccionan todos los elementos contenidos en un </a:t>
            </a:r>
            <a:r>
              <a:rPr b="1" i="0" lang="es-AR" sz="1200" u="none" cap="none" strike="noStrike">
                <a:solidFill>
                  <a:schemeClr val="dk1"/>
                </a:solidFill>
                <a:latin typeface="Montserrat"/>
                <a:ea typeface="Montserrat"/>
                <a:cs typeface="Montserrat"/>
                <a:sym typeface="Montserrat"/>
              </a:rPr>
              <a:t>div</a:t>
            </a:r>
            <a:r>
              <a:rPr b="0" i="0" lang="es-AR" sz="1200" u="none" cap="none" strike="noStrike">
                <a:solidFill>
                  <a:schemeClr val="dk1"/>
                </a:solidFill>
                <a:latin typeface="Montserrat"/>
                <a:ea typeface="Montserrat"/>
                <a:cs typeface="Montserrat"/>
                <a:sym typeface="Montserrat"/>
              </a:rPr>
              <a:t> cuyo id es </a:t>
            </a:r>
            <a:r>
              <a:rPr b="1" i="0" lang="es-AR" sz="1200" u="none" cap="none" strike="noStrike">
                <a:solidFill>
                  <a:schemeClr val="dk1"/>
                </a:solidFill>
                <a:latin typeface="Montserrat"/>
                <a:ea typeface="Montserrat"/>
                <a:cs typeface="Montserrat"/>
                <a:sym typeface="Montserrat"/>
              </a:rPr>
              <a:t>‘menu’</a:t>
            </a:r>
            <a:r>
              <a:rPr b="0" i="0" lang="es-AR"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p:txBody>
      </p:sp>
      <p:sp>
        <p:nvSpPr>
          <p:cNvPr id="133" name="Google Shape;133;p5"/>
          <p:cNvSpPr/>
          <p:nvPr/>
        </p:nvSpPr>
        <p:spPr>
          <a:xfrm>
            <a:off x="3479255" y="3068493"/>
            <a:ext cx="4961361" cy="8616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Montserrat"/>
              <a:buNone/>
            </a:pPr>
            <a:r>
              <a:rPr b="1" i="0" lang="es-AR" sz="1200" u="none" cap="none" strike="noStrike">
                <a:solidFill>
                  <a:schemeClr val="dk1"/>
                </a:solidFill>
                <a:latin typeface="Montserrat"/>
                <a:ea typeface="Montserrat"/>
                <a:cs typeface="Montserrat"/>
                <a:sym typeface="Montserrat"/>
              </a:rPr>
              <a:t>Para ampliar: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https://www.w3.org/wiki/CSS_/_Selectores_CSS</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https://lenguajecss.com/css/selectores/selectores-avanzados/</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https://www.w3schools.com/cssref/css_selectors.asp</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1"/>
              </a:buClr>
              <a:buSzPts val="1200"/>
              <a:buFont typeface="Montserrat"/>
              <a:buNone/>
            </a:pPr>
            <a:r>
              <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Media Queries | Tipos de medios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37" name="Google Shape;637;p50"/>
          <p:cNvSpPr txBox="1"/>
          <p:nvPr/>
        </p:nvSpPr>
        <p:spPr>
          <a:xfrm>
            <a:off x="370649" y="3043240"/>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Recordemos que con el siguiente fragmento de código HTML estamos indicando que el nuevo ancho de la pantalla es el ancho del dispositivo, por lo que el aspecto del viewport se va a adaptar consecuentemente:</a:t>
            </a:r>
            <a:endParaRPr b="0" i="0" sz="1400" u="none" cap="none" strike="noStrike">
              <a:solidFill>
                <a:schemeClr val="dk1"/>
              </a:solidFill>
              <a:latin typeface="Montserrat"/>
              <a:ea typeface="Montserrat"/>
              <a:cs typeface="Montserrat"/>
              <a:sym typeface="Montserrat"/>
            </a:endParaRPr>
          </a:p>
        </p:txBody>
      </p:sp>
      <p:pic>
        <p:nvPicPr>
          <p:cNvPr id="638" name="Google Shape;638;p50"/>
          <p:cNvPicPr preferRelativeResize="0"/>
          <p:nvPr/>
        </p:nvPicPr>
        <p:blipFill rotWithShape="1">
          <a:blip r:embed="rId3">
            <a:alphaModFix/>
          </a:blip>
          <a:srcRect b="0" l="0" r="0" t="0"/>
          <a:stretch/>
        </p:blipFill>
        <p:spPr>
          <a:xfrm>
            <a:off x="1368689" y="1264185"/>
            <a:ext cx="6498961" cy="1621585"/>
          </a:xfrm>
          <a:prstGeom prst="rect">
            <a:avLst/>
          </a:prstGeom>
          <a:noFill/>
          <a:ln>
            <a:noFill/>
          </a:ln>
        </p:spPr>
      </p:pic>
      <p:sp>
        <p:nvSpPr>
          <p:cNvPr id="639" name="Google Shape;639;p50"/>
          <p:cNvSpPr/>
          <p:nvPr/>
        </p:nvSpPr>
        <p:spPr>
          <a:xfrm>
            <a:off x="1074869" y="3903480"/>
            <a:ext cx="708660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meta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"viewport"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content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"width=device-width, initial-scale=1.0"</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1"/>
          <p:cNvSpPr txBox="1"/>
          <p:nvPr/>
        </p:nvSpPr>
        <p:spPr>
          <a:xfrm>
            <a:off x="243961" y="426254"/>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Media Queries | Ejemplos explicados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45" name="Google Shape;645;p51"/>
          <p:cNvSpPr txBox="1"/>
          <p:nvPr/>
        </p:nvSpPr>
        <p:spPr>
          <a:xfrm>
            <a:off x="361124" y="998955"/>
            <a:ext cx="8152000" cy="32868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media-query-1.css</a:t>
            </a:r>
            <a:endParaRPr b="1" i="0" sz="1400" u="none" cap="none" strike="noStrike">
              <a:solidFill>
                <a:srgbClr val="9D66F9"/>
              </a:solidFill>
              <a:latin typeface="Montserrat"/>
              <a:ea typeface="Montserrat"/>
              <a:cs typeface="Montserrat"/>
              <a:sym typeface="Montserrat"/>
            </a:endParaRPr>
          </a:p>
        </p:txBody>
      </p:sp>
      <p:pic>
        <p:nvPicPr>
          <p:cNvPr id="646" name="Google Shape;646;p51"/>
          <p:cNvPicPr preferRelativeResize="0"/>
          <p:nvPr/>
        </p:nvPicPr>
        <p:blipFill rotWithShape="1">
          <a:blip r:embed="rId3">
            <a:alphaModFix/>
          </a:blip>
          <a:srcRect b="0" l="0" r="0" t="0"/>
          <a:stretch/>
        </p:blipFill>
        <p:spPr>
          <a:xfrm>
            <a:off x="3514097" y="1135568"/>
            <a:ext cx="2608009" cy="1934308"/>
          </a:xfrm>
          <a:prstGeom prst="rect">
            <a:avLst/>
          </a:prstGeom>
          <a:noFill/>
          <a:ln>
            <a:noFill/>
          </a:ln>
        </p:spPr>
      </p:pic>
      <p:pic>
        <p:nvPicPr>
          <p:cNvPr id="647" name="Google Shape;647;p51"/>
          <p:cNvPicPr preferRelativeResize="0"/>
          <p:nvPr/>
        </p:nvPicPr>
        <p:blipFill rotWithShape="1">
          <a:blip r:embed="rId4">
            <a:alphaModFix/>
          </a:blip>
          <a:srcRect b="0" l="0" r="0" t="0"/>
          <a:stretch/>
        </p:blipFill>
        <p:spPr>
          <a:xfrm>
            <a:off x="489182" y="3303820"/>
            <a:ext cx="2819127" cy="1611557"/>
          </a:xfrm>
          <a:prstGeom prst="rect">
            <a:avLst/>
          </a:prstGeom>
          <a:noFill/>
          <a:ln>
            <a:noFill/>
          </a:ln>
        </p:spPr>
      </p:pic>
      <p:pic>
        <p:nvPicPr>
          <p:cNvPr id="648" name="Google Shape;648;p51"/>
          <p:cNvPicPr preferRelativeResize="0"/>
          <p:nvPr/>
        </p:nvPicPr>
        <p:blipFill rotWithShape="1">
          <a:blip r:embed="rId5">
            <a:alphaModFix/>
          </a:blip>
          <a:srcRect b="0" l="0" r="0" t="0"/>
          <a:stretch/>
        </p:blipFill>
        <p:spPr>
          <a:xfrm>
            <a:off x="3925158" y="3344815"/>
            <a:ext cx="4171766" cy="1568267"/>
          </a:xfrm>
          <a:prstGeom prst="rect">
            <a:avLst/>
          </a:prstGeom>
          <a:noFill/>
          <a:ln>
            <a:noFill/>
          </a:ln>
        </p:spPr>
      </p:pic>
      <p:pic>
        <p:nvPicPr>
          <p:cNvPr id="649" name="Google Shape;649;p51"/>
          <p:cNvPicPr preferRelativeResize="0"/>
          <p:nvPr/>
        </p:nvPicPr>
        <p:blipFill rotWithShape="1">
          <a:blip r:embed="rId6">
            <a:alphaModFix/>
          </a:blip>
          <a:srcRect b="34868" l="0" r="0" t="33567"/>
          <a:stretch/>
        </p:blipFill>
        <p:spPr>
          <a:xfrm>
            <a:off x="5453722" y="1163603"/>
            <a:ext cx="2447253" cy="460006"/>
          </a:xfrm>
          <a:prstGeom prst="rect">
            <a:avLst/>
          </a:prstGeom>
          <a:noFill/>
          <a:ln>
            <a:noFill/>
          </a:ln>
        </p:spPr>
      </p:pic>
      <p:pic>
        <p:nvPicPr>
          <p:cNvPr id="650" name="Google Shape;650;p51"/>
          <p:cNvPicPr preferRelativeResize="0"/>
          <p:nvPr/>
        </p:nvPicPr>
        <p:blipFill rotWithShape="1">
          <a:blip r:embed="rId7">
            <a:alphaModFix/>
          </a:blip>
          <a:srcRect b="69735" l="0" r="0" t="0"/>
          <a:stretch/>
        </p:blipFill>
        <p:spPr>
          <a:xfrm>
            <a:off x="2165060" y="3251731"/>
            <a:ext cx="2447253" cy="441061"/>
          </a:xfrm>
          <a:prstGeom prst="rect">
            <a:avLst/>
          </a:prstGeom>
          <a:noFill/>
          <a:ln>
            <a:noFill/>
          </a:ln>
        </p:spPr>
      </p:pic>
      <p:pic>
        <p:nvPicPr>
          <p:cNvPr id="651" name="Google Shape;651;p51"/>
          <p:cNvPicPr preferRelativeResize="0"/>
          <p:nvPr/>
        </p:nvPicPr>
        <p:blipFill rotWithShape="1">
          <a:blip r:embed="rId8">
            <a:alphaModFix/>
          </a:blip>
          <a:srcRect b="0" l="0" r="0" t="67923"/>
          <a:stretch/>
        </p:blipFill>
        <p:spPr>
          <a:xfrm>
            <a:off x="6452789" y="3344815"/>
            <a:ext cx="2447253" cy="467476"/>
          </a:xfrm>
          <a:prstGeom prst="rect">
            <a:avLst/>
          </a:prstGeom>
          <a:noFill/>
          <a:ln>
            <a:noFill/>
          </a:ln>
        </p:spPr>
      </p:pic>
      <p:pic>
        <p:nvPicPr>
          <p:cNvPr id="652" name="Google Shape;652;p51"/>
          <p:cNvPicPr preferRelativeResize="0"/>
          <p:nvPr/>
        </p:nvPicPr>
        <p:blipFill rotWithShape="1">
          <a:blip r:embed="rId9">
            <a:alphaModFix/>
          </a:blip>
          <a:srcRect b="19746" l="0" r="0" t="0"/>
          <a:stretch/>
        </p:blipFill>
        <p:spPr>
          <a:xfrm>
            <a:off x="530841" y="1362176"/>
            <a:ext cx="2590272" cy="1211487"/>
          </a:xfrm>
          <a:prstGeom prst="rect">
            <a:avLst/>
          </a:prstGeom>
          <a:noFill/>
          <a:ln>
            <a:noFill/>
          </a:ln>
        </p:spPr>
      </p:pic>
      <p:sp>
        <p:nvSpPr>
          <p:cNvPr id="653" name="Google Shape;653;p51"/>
          <p:cNvSpPr txBox="1"/>
          <p:nvPr/>
        </p:nvSpPr>
        <p:spPr>
          <a:xfrm>
            <a:off x="243961" y="2573663"/>
            <a:ext cx="2983256" cy="610697"/>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Background por defecto, establecido en la etiqueta </a:t>
            </a:r>
            <a:r>
              <a:rPr b="1" i="1" lang="es-AR" sz="1300" u="none" cap="none" strike="noStrike">
                <a:solidFill>
                  <a:schemeClr val="dk1"/>
                </a:solidFill>
                <a:latin typeface="Montserrat"/>
                <a:ea typeface="Montserrat"/>
                <a:cs typeface="Montserrat"/>
                <a:sym typeface="Montserrat"/>
              </a:rPr>
              <a:t>body</a:t>
            </a:r>
            <a:endParaRPr b="1" i="1"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2"/>
          <p:cNvSpPr txBox="1"/>
          <p:nvPr/>
        </p:nvSpPr>
        <p:spPr>
          <a:xfrm>
            <a:off x="243961" y="435047"/>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Media Queries | Ejemplos explicados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59" name="Google Shape;659;p52"/>
          <p:cNvSpPr txBox="1"/>
          <p:nvPr/>
        </p:nvSpPr>
        <p:spPr>
          <a:xfrm>
            <a:off x="361124" y="1007748"/>
            <a:ext cx="8152000" cy="32868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media-query-2.css</a:t>
            </a:r>
            <a:endParaRPr b="1" i="0" sz="1400" u="none" cap="none" strike="noStrike">
              <a:solidFill>
                <a:srgbClr val="9D66F9"/>
              </a:solidFill>
              <a:latin typeface="Montserrat"/>
              <a:ea typeface="Montserrat"/>
              <a:cs typeface="Montserrat"/>
              <a:sym typeface="Montserrat"/>
            </a:endParaRPr>
          </a:p>
        </p:txBody>
      </p:sp>
      <p:pic>
        <p:nvPicPr>
          <p:cNvPr id="660" name="Google Shape;660;p52"/>
          <p:cNvPicPr preferRelativeResize="0"/>
          <p:nvPr/>
        </p:nvPicPr>
        <p:blipFill rotWithShape="1">
          <a:blip r:embed="rId3">
            <a:alphaModFix/>
          </a:blip>
          <a:srcRect b="0" l="0" r="3148" t="18233"/>
          <a:stretch/>
        </p:blipFill>
        <p:spPr>
          <a:xfrm>
            <a:off x="546360" y="1402002"/>
            <a:ext cx="4872990" cy="2515631"/>
          </a:xfrm>
          <a:prstGeom prst="rect">
            <a:avLst/>
          </a:prstGeom>
          <a:noFill/>
          <a:ln cap="flat" cmpd="sng" w="127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661" name="Google Shape;661;p52"/>
          <p:cNvPicPr preferRelativeResize="0"/>
          <p:nvPr/>
        </p:nvPicPr>
        <p:blipFill rotWithShape="1">
          <a:blip r:embed="rId4">
            <a:alphaModFix/>
          </a:blip>
          <a:srcRect b="12015" l="9510" r="35019" t="16650"/>
          <a:stretch/>
        </p:blipFill>
        <p:spPr>
          <a:xfrm>
            <a:off x="6002802" y="1402002"/>
            <a:ext cx="1682444" cy="2107407"/>
          </a:xfrm>
          <a:prstGeom prst="rect">
            <a:avLst/>
          </a:prstGeom>
          <a:noFill/>
          <a:ln cap="flat" cmpd="sng" w="127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662" name="Google Shape;662;p52"/>
          <p:cNvSpPr txBox="1"/>
          <p:nvPr/>
        </p:nvSpPr>
        <p:spPr>
          <a:xfrm>
            <a:off x="546360" y="3921724"/>
            <a:ext cx="4872990" cy="351549"/>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Ancho: 1200 px</a:t>
            </a:r>
            <a:endParaRPr b="1" i="1" sz="1300" u="none" cap="none" strike="noStrike">
              <a:solidFill>
                <a:schemeClr val="dk1"/>
              </a:solidFill>
              <a:latin typeface="Montserrat"/>
              <a:ea typeface="Montserrat"/>
              <a:cs typeface="Montserrat"/>
              <a:sym typeface="Montserrat"/>
            </a:endParaRPr>
          </a:p>
        </p:txBody>
      </p:sp>
      <p:sp>
        <p:nvSpPr>
          <p:cNvPr id="663" name="Google Shape;663;p52"/>
          <p:cNvSpPr txBox="1"/>
          <p:nvPr/>
        </p:nvSpPr>
        <p:spPr>
          <a:xfrm>
            <a:off x="6002802" y="3521556"/>
            <a:ext cx="1682444" cy="351549"/>
          </a:xfrm>
          <a:prstGeom prst="rect">
            <a:avLst/>
          </a:prstGeom>
          <a:noFill/>
          <a:ln>
            <a:noFill/>
          </a:ln>
        </p:spPr>
        <p:txBody>
          <a:bodyPr anchorCtr="0" anchor="t" bIns="91425" lIns="91425" spcFirstLastPara="1" rIns="91425" wrap="square" tIns="91425">
            <a:noAutofit/>
          </a:bodyPr>
          <a:lstStyle/>
          <a:p>
            <a:pPr indent="0" lvl="0" marL="114297" marR="0" rtl="0" algn="ctr">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Ancho: 750 px</a:t>
            </a:r>
            <a:endParaRPr b="1" i="1" sz="1300" u="none" cap="none" strike="noStrike">
              <a:solidFill>
                <a:schemeClr val="dk1"/>
              </a:solidFill>
              <a:latin typeface="Montserrat"/>
              <a:ea typeface="Montserrat"/>
              <a:cs typeface="Montserrat"/>
              <a:sym typeface="Montserrat"/>
            </a:endParaRPr>
          </a:p>
        </p:txBody>
      </p:sp>
      <p:sp>
        <p:nvSpPr>
          <p:cNvPr id="664" name="Google Shape;664;p52"/>
          <p:cNvSpPr txBox="1"/>
          <p:nvPr/>
        </p:nvSpPr>
        <p:spPr>
          <a:xfrm>
            <a:off x="835900" y="4273275"/>
            <a:ext cx="774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t> ver ejemplo: </a:t>
            </a:r>
            <a:r>
              <a:rPr lang="es-AR" u="sng">
                <a:solidFill>
                  <a:schemeClr val="hlink"/>
                </a:solidFill>
                <a:hlinkClick r:id="rId5"/>
              </a:rPr>
              <a:t>https://media-queries-2breakpoint.netlify.app/</a:t>
            </a:r>
            <a:endParaRPr/>
          </a:p>
          <a:p>
            <a:pPr indent="0" lvl="0" marL="0" rtl="0" algn="l">
              <a:spcBef>
                <a:spcPts val="0"/>
              </a:spcBef>
              <a:spcAft>
                <a:spcPts val="0"/>
              </a:spcAft>
              <a:buNone/>
            </a:pPr>
            <a:r>
              <a:rPr lang="es-AR"/>
              <a:t>  </a:t>
            </a:r>
            <a:r>
              <a:rPr lang="es-AR">
                <a:solidFill>
                  <a:srgbClr val="0000CC"/>
                </a:solidFill>
              </a:rPr>
              <a:t>                    </a:t>
            </a:r>
            <a:r>
              <a:rPr lang="es-AR" u="sng">
                <a:solidFill>
                  <a:schemeClr val="hlink"/>
                </a:solidFill>
                <a:hlinkClick r:id="rId6"/>
              </a:rPr>
              <a:t>https://media-queries-3breakpoint.netlify.app/</a:t>
            </a:r>
            <a:endParaRPr>
              <a:solidFill>
                <a:srgbClr val="0000CC"/>
              </a:solidFill>
            </a:endParaRPr>
          </a:p>
          <a:p>
            <a:pPr indent="0" lvl="0" marL="0" rtl="0" algn="l">
              <a:spcBef>
                <a:spcPts val="0"/>
              </a:spcBef>
              <a:spcAft>
                <a:spcPts val="0"/>
              </a:spcAft>
              <a:buNone/>
            </a:pPr>
            <a:r>
              <a:t/>
            </a:r>
            <a:endParaRPr>
              <a:solidFill>
                <a:srgbClr val="0000CC"/>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3"/>
          <p:cNvSpPr txBox="1"/>
          <p:nvPr/>
        </p:nvSpPr>
        <p:spPr>
          <a:xfrm>
            <a:off x="243961" y="435047"/>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Media Queries | Ejemplos explicados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670" name="Google Shape;670;p53"/>
          <p:cNvSpPr txBox="1"/>
          <p:nvPr/>
        </p:nvSpPr>
        <p:spPr>
          <a:xfrm>
            <a:off x="361124" y="1007748"/>
            <a:ext cx="8152000" cy="32868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media-query-2.css</a:t>
            </a:r>
            <a:endParaRPr b="1" i="0" sz="1400" u="none" cap="none" strike="noStrike">
              <a:solidFill>
                <a:srgbClr val="9D66F9"/>
              </a:solidFill>
              <a:latin typeface="Montserrat"/>
              <a:ea typeface="Montserrat"/>
              <a:cs typeface="Montserrat"/>
              <a:sym typeface="Montserrat"/>
            </a:endParaRPr>
          </a:p>
        </p:txBody>
      </p:sp>
      <p:pic>
        <p:nvPicPr>
          <p:cNvPr id="671" name="Google Shape;671;p53"/>
          <p:cNvPicPr preferRelativeResize="0"/>
          <p:nvPr/>
        </p:nvPicPr>
        <p:blipFill rotWithShape="1">
          <a:blip r:embed="rId3">
            <a:alphaModFix/>
          </a:blip>
          <a:srcRect b="0" l="0" r="3148" t="18233"/>
          <a:stretch/>
        </p:blipFill>
        <p:spPr>
          <a:xfrm>
            <a:off x="1209300" y="1424862"/>
            <a:ext cx="6332442" cy="3269058"/>
          </a:xfrm>
          <a:prstGeom prst="rect">
            <a:avLst/>
          </a:prstGeom>
          <a:noFill/>
          <a:ln cap="flat" cmpd="sng" w="12700">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672" name="Google Shape;672;p53"/>
          <p:cNvSpPr/>
          <p:nvPr/>
        </p:nvSpPr>
        <p:spPr>
          <a:xfrm>
            <a:off x="5544846" y="1693962"/>
            <a:ext cx="1883849"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"header"</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3" name="Google Shape;673;p53"/>
          <p:cNvSpPr/>
          <p:nvPr/>
        </p:nvSpPr>
        <p:spPr>
          <a:xfrm rot="-5400000">
            <a:off x="297849" y="3045967"/>
            <a:ext cx="1492716" cy="26161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&lt;</a:t>
            </a:r>
            <a:r>
              <a:rPr b="0" i="0" lang="es-AR" sz="1100" u="none" cap="none" strike="noStrike">
                <a:solidFill>
                  <a:srgbClr val="F92672"/>
                </a:solidFill>
                <a:latin typeface="Consolas"/>
                <a:ea typeface="Consolas"/>
                <a:cs typeface="Consolas"/>
                <a:sym typeface="Consolas"/>
              </a:rPr>
              <a:t>div</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class</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96E072"/>
                </a:solidFill>
                <a:latin typeface="Consolas"/>
                <a:ea typeface="Consolas"/>
                <a:cs typeface="Consolas"/>
                <a:sym typeface="Consolas"/>
              </a:rPr>
              <a:t>"row"</a:t>
            </a:r>
            <a:r>
              <a:rPr b="0" i="0" lang="es-AR" sz="11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4" name="Google Shape;674;p53"/>
          <p:cNvSpPr/>
          <p:nvPr/>
        </p:nvSpPr>
        <p:spPr>
          <a:xfrm>
            <a:off x="1442993" y="3677288"/>
            <a:ext cx="1201147"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"col-3 menu"</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5" name="Google Shape;675;p53"/>
          <p:cNvSpPr/>
          <p:nvPr/>
        </p:nvSpPr>
        <p:spPr>
          <a:xfrm>
            <a:off x="3626938" y="3677288"/>
            <a:ext cx="1196522"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"col-6"</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6" name="Google Shape;676;p53"/>
          <p:cNvSpPr/>
          <p:nvPr/>
        </p:nvSpPr>
        <p:spPr>
          <a:xfrm>
            <a:off x="5934014" y="3677288"/>
            <a:ext cx="1494681"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"col-3 right"</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7" name="Google Shape;677;p53"/>
          <p:cNvSpPr/>
          <p:nvPr/>
        </p:nvSpPr>
        <p:spPr>
          <a:xfrm>
            <a:off x="6210118" y="2660656"/>
            <a:ext cx="1059362"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"aside"</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78" name="Google Shape;678;p53"/>
          <p:cNvSpPr/>
          <p:nvPr/>
        </p:nvSpPr>
        <p:spPr>
          <a:xfrm>
            <a:off x="1092901" y="2176493"/>
            <a:ext cx="315804" cy="2000559"/>
          </a:xfrm>
          <a:prstGeom prst="leftBrace">
            <a:avLst>
              <a:gd fmla="val 8333" name="adj1"/>
              <a:gd fmla="val 50000" name="adj2"/>
            </a:avLst>
          </a:prstGeom>
          <a:noFill/>
          <a:ln cap="flat" cmpd="sng" w="9525">
            <a:solidFill>
              <a:srgbClr val="2326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79" name="Google Shape;679;p53"/>
          <p:cNvSpPr/>
          <p:nvPr/>
        </p:nvSpPr>
        <p:spPr>
          <a:xfrm flipH="1">
            <a:off x="7432813" y="2176493"/>
            <a:ext cx="315804" cy="2000559"/>
          </a:xfrm>
          <a:prstGeom prst="leftBrace">
            <a:avLst>
              <a:gd fmla="val 8333" name="adj1"/>
              <a:gd fmla="val 50000" name="adj2"/>
            </a:avLst>
          </a:prstGeom>
          <a:noFill/>
          <a:ln cap="flat" cmpd="sng" w="9525">
            <a:solidFill>
              <a:srgbClr val="2326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80" name="Google Shape;680;p53"/>
          <p:cNvSpPr/>
          <p:nvPr/>
        </p:nvSpPr>
        <p:spPr>
          <a:xfrm rot="5400000">
            <a:off x="7165592" y="3045967"/>
            <a:ext cx="1492716" cy="26161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D5CED9"/>
                </a:solidFill>
                <a:latin typeface="Consolas"/>
                <a:ea typeface="Consolas"/>
                <a:cs typeface="Consolas"/>
                <a:sym typeface="Consolas"/>
              </a:rPr>
              <a:t>&lt;</a:t>
            </a:r>
            <a:r>
              <a:rPr b="0" i="0" lang="es-AR" sz="1100" u="none" cap="none" strike="noStrike">
                <a:solidFill>
                  <a:srgbClr val="F92672"/>
                </a:solidFill>
                <a:latin typeface="Consolas"/>
                <a:ea typeface="Consolas"/>
                <a:cs typeface="Consolas"/>
                <a:sym typeface="Consolas"/>
              </a:rPr>
              <a:t>div</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FE66D"/>
                </a:solidFill>
                <a:latin typeface="Consolas"/>
                <a:ea typeface="Consolas"/>
                <a:cs typeface="Consolas"/>
                <a:sym typeface="Consolas"/>
              </a:rPr>
              <a:t>class</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96E072"/>
                </a:solidFill>
                <a:latin typeface="Consolas"/>
                <a:ea typeface="Consolas"/>
                <a:cs typeface="Consolas"/>
                <a:sym typeface="Consolas"/>
              </a:rPr>
              <a:t>"row"</a:t>
            </a:r>
            <a:r>
              <a:rPr b="0" i="0" lang="es-AR" sz="11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681" name="Google Shape;681;p53"/>
          <p:cNvSpPr/>
          <p:nvPr/>
        </p:nvSpPr>
        <p:spPr>
          <a:xfrm>
            <a:off x="5544845" y="4244084"/>
            <a:ext cx="1883849" cy="27699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class</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"footer"</a:t>
            </a:r>
            <a:r>
              <a:rPr b="0" i="0" lang="es-AR" sz="12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Pseudoclases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9" name="Google Shape;139;p6"/>
          <p:cNvSpPr txBox="1"/>
          <p:nvPr/>
        </p:nvSpPr>
        <p:spPr>
          <a:xfrm>
            <a:off x="370649" y="1033465"/>
            <a:ext cx="8152000" cy="1295955"/>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pseudoclase es un selector que marca los elementos que están en un estado específico o tienen un comportamiento determinado. Todas las pseudoclases son una palabra precedida por dos puntos y todas se comportan del mismo modo. Seleccionan un fragmento del documento que está en un estado determinado y se comportan como si se hubiera añadido una clase a su HTML.</a:t>
            </a:r>
            <a:endParaRPr b="0" i="0" sz="1400" u="none" cap="none" strike="noStrike">
              <a:solidFill>
                <a:srgbClr val="000000"/>
              </a:solidFill>
              <a:latin typeface="Arial"/>
              <a:ea typeface="Arial"/>
              <a:cs typeface="Arial"/>
              <a:sym typeface="Arial"/>
            </a:endParaRPr>
          </a:p>
        </p:txBody>
      </p:sp>
      <p:sp>
        <p:nvSpPr>
          <p:cNvPr id="140" name="Google Shape;140;p6"/>
          <p:cNvSpPr/>
          <p:nvPr/>
        </p:nvSpPr>
        <p:spPr>
          <a:xfrm>
            <a:off x="688027" y="2486487"/>
            <a:ext cx="8212015" cy="5129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Se utiliza para representar al primer elemento entre un grupo de elementos hermanos dentro de un contenedor, es decir “</a:t>
            </a:r>
            <a:r>
              <a:rPr b="1" i="0" lang="es-AR" sz="1200" u="none" cap="none" strike="noStrike">
                <a:solidFill>
                  <a:schemeClr val="dk1"/>
                </a:solidFill>
                <a:latin typeface="Montserrat"/>
                <a:ea typeface="Montserrat"/>
                <a:cs typeface="Montserrat"/>
                <a:sym typeface="Montserrat"/>
              </a:rPr>
              <a:t>el primer hijo de su padre</a:t>
            </a:r>
            <a:r>
              <a:rPr b="0" i="0" lang="es-AR"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p:txBody>
      </p:sp>
      <p:sp>
        <p:nvSpPr>
          <p:cNvPr id="141" name="Google Shape;141;p6"/>
          <p:cNvSpPr/>
          <p:nvPr/>
        </p:nvSpPr>
        <p:spPr>
          <a:xfrm>
            <a:off x="2680524" y="4297890"/>
            <a:ext cx="6026304" cy="4616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https://www.w3schools.com/cssref/tryit.asp?filename=trycss_sel_firstchild</a:t>
            </a:r>
            <a:endParaRPr b="0" i="0" sz="1200" u="none" cap="none" strike="noStrike">
              <a:solidFill>
                <a:schemeClr val="dk1"/>
              </a:solidFill>
              <a:latin typeface="Montserrat"/>
              <a:ea typeface="Montserrat"/>
              <a:cs typeface="Montserrat"/>
              <a:sym typeface="Montserrat"/>
            </a:endParaRPr>
          </a:p>
        </p:txBody>
      </p:sp>
      <p:sp>
        <p:nvSpPr>
          <p:cNvPr id="142" name="Google Shape;142;p6"/>
          <p:cNvSpPr txBox="1"/>
          <p:nvPr/>
        </p:nvSpPr>
        <p:spPr>
          <a:xfrm>
            <a:off x="370649" y="2207972"/>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:first-child:</a:t>
            </a:r>
            <a:endParaRPr b="1" i="0" sz="1400" u="none" cap="none" strike="noStrike">
              <a:solidFill>
                <a:srgbClr val="9D66F9"/>
              </a:solidFill>
              <a:latin typeface="Montserrat"/>
              <a:ea typeface="Montserrat"/>
              <a:cs typeface="Montserrat"/>
              <a:sym typeface="Montserrat"/>
            </a:endParaRPr>
          </a:p>
        </p:txBody>
      </p:sp>
      <p:sp>
        <p:nvSpPr>
          <p:cNvPr id="143" name="Google Shape;143;p6"/>
          <p:cNvSpPr/>
          <p:nvPr/>
        </p:nvSpPr>
        <p:spPr>
          <a:xfrm>
            <a:off x="912874" y="3000379"/>
            <a:ext cx="353530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1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2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3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44" name="Google Shape;144;p6"/>
          <p:cNvSpPr txBox="1"/>
          <p:nvPr/>
        </p:nvSpPr>
        <p:spPr>
          <a:xfrm>
            <a:off x="3655756" y="2997907"/>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45" name="Google Shape;145;p6"/>
          <p:cNvSpPr/>
          <p:nvPr/>
        </p:nvSpPr>
        <p:spPr>
          <a:xfrm>
            <a:off x="4659933" y="2997907"/>
            <a:ext cx="2607625"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:first-child</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red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46" name="Google Shape;146;p6"/>
          <p:cNvSpPr txBox="1"/>
          <p:nvPr/>
        </p:nvSpPr>
        <p:spPr>
          <a:xfrm>
            <a:off x="6475139" y="2998218"/>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47" name="Google Shape;147;p6"/>
          <p:cNvPicPr preferRelativeResize="0"/>
          <p:nvPr/>
        </p:nvPicPr>
        <p:blipFill rotWithShape="1">
          <a:blip r:embed="rId4">
            <a:alphaModFix/>
          </a:blip>
          <a:srcRect b="0" l="0" r="0" t="0"/>
          <a:stretch/>
        </p:blipFill>
        <p:spPr>
          <a:xfrm>
            <a:off x="7588500" y="2982006"/>
            <a:ext cx="990600" cy="11620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p:nvPr/>
        </p:nvSpPr>
        <p:spPr>
          <a:xfrm>
            <a:off x="4572000" y="3528498"/>
            <a:ext cx="2695558"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cyan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a:off x="4659933" y="1278406"/>
            <a:ext cx="2607625"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FFE66D"/>
                </a:solidFill>
                <a:latin typeface="Consolas"/>
                <a:ea typeface="Consolas"/>
                <a:cs typeface="Consolas"/>
                <a:sym typeface="Consolas"/>
              </a:rPr>
              <a:t>:last-child</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color: </a:t>
            </a:r>
            <a:r>
              <a:rPr b="0" i="0" lang="es-AR" sz="1400" u="none" cap="none" strike="noStrike">
                <a:solidFill>
                  <a:srgbClr val="EE5D43"/>
                </a:solidFill>
                <a:latin typeface="Consolas"/>
                <a:ea typeface="Consolas"/>
                <a:cs typeface="Consolas"/>
                <a:sym typeface="Consolas"/>
              </a:rPr>
              <a:t>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688027" y="714837"/>
            <a:ext cx="8212015" cy="5129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Se utiliza para representar al último elemento entre un grupo de elementos hermanos dentro de un contenedor, es decir “el último hijo de su padre”.</a:t>
            </a:r>
            <a:endParaRPr b="0" i="0" sz="1200" u="none" cap="none" strike="noStrike">
              <a:solidFill>
                <a:schemeClr val="dk1"/>
              </a:solidFill>
              <a:latin typeface="Montserrat"/>
              <a:ea typeface="Montserrat"/>
              <a:cs typeface="Montserrat"/>
              <a:sym typeface="Montserrat"/>
            </a:endParaRPr>
          </a:p>
        </p:txBody>
      </p:sp>
      <p:sp>
        <p:nvSpPr>
          <p:cNvPr id="155" name="Google Shape;155;p7"/>
          <p:cNvSpPr/>
          <p:nvPr/>
        </p:nvSpPr>
        <p:spPr>
          <a:xfrm>
            <a:off x="2718624" y="2448948"/>
            <a:ext cx="6026304" cy="39793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https://www.w3schools.com/cssref/tryit.asp?filename=trycss3_last-child</a:t>
            </a:r>
            <a:endParaRPr b="0" i="0" sz="1200" u="none" cap="none" strike="noStrike">
              <a:solidFill>
                <a:schemeClr val="dk1"/>
              </a:solidFill>
              <a:latin typeface="Montserrat"/>
              <a:ea typeface="Montserrat"/>
              <a:cs typeface="Montserrat"/>
              <a:sym typeface="Montserrat"/>
            </a:endParaRPr>
          </a:p>
        </p:txBody>
      </p:sp>
      <p:sp>
        <p:nvSpPr>
          <p:cNvPr id="156" name="Google Shape;156;p7"/>
          <p:cNvSpPr txBox="1"/>
          <p:nvPr/>
        </p:nvSpPr>
        <p:spPr>
          <a:xfrm>
            <a:off x="370649" y="436322"/>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:last-child:</a:t>
            </a:r>
            <a:endParaRPr b="1" i="0" sz="1400" u="none" cap="none" strike="noStrike">
              <a:solidFill>
                <a:srgbClr val="9D66F9"/>
              </a:solidFill>
              <a:latin typeface="Montserrat"/>
              <a:ea typeface="Montserrat"/>
              <a:cs typeface="Montserrat"/>
              <a:sym typeface="Montserrat"/>
            </a:endParaRPr>
          </a:p>
        </p:txBody>
      </p:sp>
      <p:sp>
        <p:nvSpPr>
          <p:cNvPr id="157" name="Google Shape;157;p7"/>
          <p:cNvSpPr/>
          <p:nvPr/>
        </p:nvSpPr>
        <p:spPr>
          <a:xfrm>
            <a:off x="912874" y="1228729"/>
            <a:ext cx="353530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1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2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3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3655756" y="1226257"/>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59" name="Google Shape;159;p7"/>
          <p:cNvSpPr txBox="1"/>
          <p:nvPr/>
        </p:nvSpPr>
        <p:spPr>
          <a:xfrm>
            <a:off x="6475139" y="1274193"/>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60" name="Google Shape;160;p7"/>
          <p:cNvPicPr preferRelativeResize="0"/>
          <p:nvPr/>
        </p:nvPicPr>
        <p:blipFill rotWithShape="1">
          <a:blip r:embed="rId4">
            <a:alphaModFix/>
          </a:blip>
          <a:srcRect b="0" l="0" r="0" t="0"/>
          <a:stretch/>
        </p:blipFill>
        <p:spPr>
          <a:xfrm>
            <a:off x="7479316" y="1259255"/>
            <a:ext cx="809625" cy="9715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1" name="Google Shape;161;p7"/>
          <p:cNvSpPr/>
          <p:nvPr/>
        </p:nvSpPr>
        <p:spPr>
          <a:xfrm>
            <a:off x="688027" y="3011454"/>
            <a:ext cx="8212015" cy="51290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El selector coincide con cada elemento que es el </a:t>
            </a:r>
            <a:r>
              <a:rPr b="0" i="1" lang="es-AR" sz="1200" u="none" cap="none" strike="noStrike">
                <a:solidFill>
                  <a:schemeClr val="dk1"/>
                </a:solidFill>
                <a:latin typeface="Montserrat"/>
                <a:ea typeface="Montserrat"/>
                <a:cs typeface="Montserrat"/>
                <a:sym typeface="Montserrat"/>
              </a:rPr>
              <a:t>n- ésimo</a:t>
            </a:r>
            <a:r>
              <a:rPr b="0" i="0" lang="es-AR" sz="1200" u="none" cap="none" strike="noStrike">
                <a:solidFill>
                  <a:schemeClr val="dk1"/>
                </a:solidFill>
                <a:latin typeface="Montserrat"/>
                <a:ea typeface="Montserrat"/>
                <a:cs typeface="Montserrat"/>
                <a:sym typeface="Montserrat"/>
              </a:rPr>
              <a:t> hijo, independientemente del tipo, de su padre. n puede ser un número, una palabra clave o una fórmula.</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a:off x="2718624" y="4745565"/>
            <a:ext cx="6026304" cy="39793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https://www.w3schools.com/cssref/tryit.asp?filename=trycss3_nth-child</a:t>
            </a:r>
            <a:endParaRPr b="0" i="0" sz="1200" u="none" cap="none" strike="noStrike">
              <a:solidFill>
                <a:schemeClr val="dk1"/>
              </a:solidFill>
              <a:latin typeface="Montserrat"/>
              <a:ea typeface="Montserrat"/>
              <a:cs typeface="Montserrat"/>
              <a:sym typeface="Montserrat"/>
            </a:endParaRPr>
          </a:p>
        </p:txBody>
      </p:sp>
      <p:sp>
        <p:nvSpPr>
          <p:cNvPr id="163" name="Google Shape;163;p7"/>
          <p:cNvSpPr txBox="1"/>
          <p:nvPr/>
        </p:nvSpPr>
        <p:spPr>
          <a:xfrm>
            <a:off x="370649" y="2732939"/>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:nth-child(n):</a:t>
            </a:r>
            <a:endParaRPr b="1" i="0" sz="1400" u="none" cap="none" strike="noStrike">
              <a:solidFill>
                <a:srgbClr val="9D66F9"/>
              </a:solidFill>
              <a:latin typeface="Montserrat"/>
              <a:ea typeface="Montserrat"/>
              <a:cs typeface="Montserrat"/>
              <a:sym typeface="Montserrat"/>
            </a:endParaRPr>
          </a:p>
        </p:txBody>
      </p:sp>
      <p:sp>
        <p:nvSpPr>
          <p:cNvPr id="164" name="Google Shape;164;p7"/>
          <p:cNvSpPr/>
          <p:nvPr/>
        </p:nvSpPr>
        <p:spPr>
          <a:xfrm>
            <a:off x="912874" y="3525346"/>
            <a:ext cx="353530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1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2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 Párrafo 3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65" name="Google Shape;165;p7"/>
          <p:cNvSpPr txBox="1"/>
          <p:nvPr/>
        </p:nvSpPr>
        <p:spPr>
          <a:xfrm>
            <a:off x="3655756" y="3522874"/>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66" name="Google Shape;166;p7"/>
          <p:cNvSpPr txBox="1"/>
          <p:nvPr/>
        </p:nvSpPr>
        <p:spPr>
          <a:xfrm>
            <a:off x="6475139" y="3523185"/>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67" name="Google Shape;167;p7"/>
          <p:cNvPicPr preferRelativeResize="0"/>
          <p:nvPr/>
        </p:nvPicPr>
        <p:blipFill rotWithShape="1">
          <a:blip r:embed="rId6">
            <a:alphaModFix/>
          </a:blip>
          <a:srcRect b="0" l="0" r="0" t="0"/>
          <a:stretch/>
        </p:blipFill>
        <p:spPr>
          <a:xfrm>
            <a:off x="7460266" y="3522552"/>
            <a:ext cx="1038225" cy="11334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550951" y="735475"/>
            <a:ext cx="5179500" cy="30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Tomemos como ejemplo la siguiente lista:</a:t>
            </a:r>
            <a:endParaRPr b="0" i="0" sz="1200" u="none" cap="none" strike="noStrike">
              <a:solidFill>
                <a:schemeClr val="dk1"/>
              </a:solidFill>
              <a:latin typeface="Montserrat"/>
              <a:ea typeface="Montserrat"/>
              <a:cs typeface="Montserrat"/>
              <a:sym typeface="Montserrat"/>
            </a:endParaRPr>
          </a:p>
        </p:txBody>
      </p:sp>
      <p:sp>
        <p:nvSpPr>
          <p:cNvPr id="173" name="Google Shape;173;p8"/>
          <p:cNvSpPr txBox="1"/>
          <p:nvPr/>
        </p:nvSpPr>
        <p:spPr>
          <a:xfrm>
            <a:off x="344849" y="327339"/>
            <a:ext cx="8151900" cy="35730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:nth-child(n): Otros ejemplos</a:t>
            </a:r>
            <a:endParaRPr b="1" i="0" sz="1400" u="none" cap="none" strike="noStrike">
              <a:solidFill>
                <a:srgbClr val="9D66F9"/>
              </a:solidFill>
              <a:latin typeface="Montserrat"/>
              <a:ea typeface="Montserrat"/>
              <a:cs typeface="Montserrat"/>
              <a:sym typeface="Montserrat"/>
            </a:endParaRPr>
          </a:p>
        </p:txBody>
      </p:sp>
      <p:sp>
        <p:nvSpPr>
          <p:cNvPr id="174" name="Google Shape;174;p8"/>
          <p:cNvSpPr/>
          <p:nvPr/>
        </p:nvSpPr>
        <p:spPr>
          <a:xfrm>
            <a:off x="633404" y="1187426"/>
            <a:ext cx="3043246" cy="246221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ol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1&lt;/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2&lt;/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3&lt;/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4&lt;/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5&lt;/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6&lt;/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7&lt;/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8&lt;/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9&lt;/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ol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75" name="Google Shape;175;p8"/>
          <p:cNvPicPr preferRelativeResize="0"/>
          <p:nvPr/>
        </p:nvPicPr>
        <p:blipFill rotWithShape="1">
          <a:blip r:embed="rId3">
            <a:alphaModFix/>
          </a:blip>
          <a:srcRect b="0" l="0" r="0" t="0"/>
          <a:stretch/>
        </p:blipFill>
        <p:spPr>
          <a:xfrm>
            <a:off x="2790706" y="2277807"/>
            <a:ext cx="1143000" cy="18383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76" name="Google Shape;176;p8"/>
          <p:cNvSpPr txBox="1"/>
          <p:nvPr/>
        </p:nvSpPr>
        <p:spPr>
          <a:xfrm>
            <a:off x="2884231" y="1187426"/>
            <a:ext cx="79241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7" name="Google Shape;177;p8"/>
          <p:cNvSpPr/>
          <p:nvPr/>
        </p:nvSpPr>
        <p:spPr>
          <a:xfrm>
            <a:off x="3741800" y="1168975"/>
            <a:ext cx="3043200" cy="9786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background:</a:t>
            </a:r>
            <a:r>
              <a:rPr lang="es-AR">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lightskyblue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8" name="Google Shape;178;p8"/>
          <p:cNvSpPr txBox="1"/>
          <p:nvPr/>
        </p:nvSpPr>
        <p:spPr>
          <a:xfrm>
            <a:off x="6129501" y="1187475"/>
            <a:ext cx="655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79" name="Google Shape;179;p8"/>
          <p:cNvSpPr/>
          <p:nvPr/>
        </p:nvSpPr>
        <p:spPr>
          <a:xfrm>
            <a:off x="4056756" y="3849076"/>
            <a:ext cx="1530000" cy="59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Selecciona a los elementos 3, 6, 9</a:t>
            </a:r>
            <a:endParaRPr b="0" i="0" sz="1400" u="none" cap="none" strike="noStrike">
              <a:solidFill>
                <a:srgbClr val="000000"/>
              </a:solidFill>
              <a:latin typeface="Arial"/>
              <a:ea typeface="Arial"/>
              <a:cs typeface="Arial"/>
              <a:sym typeface="Arial"/>
            </a:endParaRPr>
          </a:p>
        </p:txBody>
      </p:sp>
      <p:sp>
        <p:nvSpPr>
          <p:cNvPr id="180" name="Google Shape;180;p8"/>
          <p:cNvSpPr/>
          <p:nvPr/>
        </p:nvSpPr>
        <p:spPr>
          <a:xfrm>
            <a:off x="5742563" y="3571425"/>
            <a:ext cx="2137800" cy="59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Selecciona a los elementos multiplos de 2</a:t>
            </a:r>
            <a:endParaRPr b="0" i="1" sz="1200" u="none" cap="none" strike="noStrike">
              <a:solidFill>
                <a:srgbClr val="9D66F9"/>
              </a:solidFill>
              <a:latin typeface="Montserrat"/>
              <a:ea typeface="Montserrat"/>
              <a:cs typeface="Montserrat"/>
              <a:sym typeface="Montserrat"/>
            </a:endParaRPr>
          </a:p>
        </p:txBody>
      </p:sp>
      <p:sp>
        <p:nvSpPr>
          <p:cNvPr id="181" name="Google Shape;181;p8"/>
          <p:cNvSpPr/>
          <p:nvPr/>
        </p:nvSpPr>
        <p:spPr>
          <a:xfrm>
            <a:off x="5709775" y="2147575"/>
            <a:ext cx="2580000" cy="9786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background:</a:t>
            </a:r>
            <a:r>
              <a:rPr lang="es-AR"/>
              <a:t> </a:t>
            </a:r>
            <a:r>
              <a:rPr b="0" i="0" lang="es-AR" sz="1400" u="none" cap="none" strike="noStrike">
                <a:solidFill>
                  <a:srgbClr val="EE5D43"/>
                </a:solidFill>
                <a:latin typeface="Consolas"/>
                <a:ea typeface="Consolas"/>
                <a:cs typeface="Consolas"/>
                <a:sym typeface="Consolas"/>
              </a:rPr>
              <a:t>lightgreen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182" name="Google Shape;182;p8"/>
          <p:cNvSpPr txBox="1"/>
          <p:nvPr/>
        </p:nvSpPr>
        <p:spPr>
          <a:xfrm>
            <a:off x="7634281" y="2147565"/>
            <a:ext cx="655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83" name="Google Shape;183;p8"/>
          <p:cNvPicPr preferRelativeResize="0"/>
          <p:nvPr/>
        </p:nvPicPr>
        <p:blipFill rotWithShape="1">
          <a:blip r:embed="rId4">
            <a:alphaModFix/>
          </a:blip>
          <a:srcRect b="0" l="0" r="0" t="0"/>
          <a:stretch/>
        </p:blipFill>
        <p:spPr>
          <a:xfrm>
            <a:off x="4293097" y="1970526"/>
            <a:ext cx="1057275" cy="17240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84" name="Google Shape;184;p8"/>
          <p:cNvPicPr preferRelativeResize="0"/>
          <p:nvPr/>
        </p:nvPicPr>
        <p:blipFill rotWithShape="1">
          <a:blip r:embed="rId5">
            <a:alphaModFix/>
          </a:blip>
          <a:srcRect b="0" l="0" r="0" t="0"/>
          <a:stretch/>
        </p:blipFill>
        <p:spPr>
          <a:xfrm>
            <a:off x="8036171" y="3021751"/>
            <a:ext cx="952500" cy="16954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p:nvPr/>
        </p:nvSpPr>
        <p:spPr>
          <a:xfrm>
            <a:off x="497527" y="830230"/>
            <a:ext cx="8212015" cy="3032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200"/>
              <a:buFont typeface="Montserrat"/>
              <a:buNone/>
            </a:pPr>
            <a:r>
              <a:rPr b="0" i="0" lang="es-AR" sz="1200" u="none" cap="none" strike="noStrike">
                <a:solidFill>
                  <a:schemeClr val="dk1"/>
                </a:solidFill>
                <a:latin typeface="Montserrat"/>
                <a:ea typeface="Montserrat"/>
                <a:cs typeface="Montserrat"/>
                <a:sym typeface="Montserrat"/>
              </a:rPr>
              <a:t>Tomemos como ejemplo la siguiente lista:</a:t>
            </a:r>
            <a:endParaRPr b="0" i="0" sz="1200" u="none" cap="none" strike="noStrike">
              <a:solidFill>
                <a:schemeClr val="dk1"/>
              </a:solidFill>
              <a:latin typeface="Montserrat"/>
              <a:ea typeface="Montserrat"/>
              <a:cs typeface="Montserrat"/>
              <a:sym typeface="Montserrat"/>
            </a:endParaRPr>
          </a:p>
        </p:txBody>
      </p:sp>
      <p:sp>
        <p:nvSpPr>
          <p:cNvPr id="190" name="Google Shape;190;p9"/>
          <p:cNvSpPr txBox="1"/>
          <p:nvPr/>
        </p:nvSpPr>
        <p:spPr>
          <a:xfrm>
            <a:off x="370649" y="551714"/>
            <a:ext cx="8152000" cy="35719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1" i="0" lang="es-AR" sz="1400" u="none" cap="none" strike="noStrike">
                <a:solidFill>
                  <a:srgbClr val="9D66F9"/>
                </a:solidFill>
                <a:latin typeface="Montserrat"/>
                <a:ea typeface="Montserrat"/>
                <a:cs typeface="Montserrat"/>
                <a:sym typeface="Montserrat"/>
              </a:rPr>
              <a:t>:nth-child(n): Otros ejemplos</a:t>
            </a:r>
            <a:endParaRPr b="1" i="0" sz="1400" u="none" cap="none" strike="noStrike">
              <a:solidFill>
                <a:srgbClr val="9D66F9"/>
              </a:solidFill>
              <a:latin typeface="Montserrat"/>
              <a:ea typeface="Montserrat"/>
              <a:cs typeface="Montserrat"/>
              <a:sym typeface="Montserrat"/>
            </a:endParaRPr>
          </a:p>
        </p:txBody>
      </p:sp>
      <p:sp>
        <p:nvSpPr>
          <p:cNvPr id="191" name="Google Shape;191;p9"/>
          <p:cNvSpPr/>
          <p:nvPr/>
        </p:nvSpPr>
        <p:spPr>
          <a:xfrm>
            <a:off x="633401" y="1187425"/>
            <a:ext cx="2615400" cy="2462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ol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1&lt;/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2&lt;/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3&lt;/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4&lt;/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5&lt;/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6&lt;/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7&lt;/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8&lt;/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 Item 9&lt;/</a:t>
            </a: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ol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92" name="Google Shape;192;p9"/>
          <p:cNvPicPr preferRelativeResize="0"/>
          <p:nvPr/>
        </p:nvPicPr>
        <p:blipFill rotWithShape="1">
          <a:blip r:embed="rId3">
            <a:alphaModFix/>
          </a:blip>
          <a:srcRect b="0" l="0" r="0" t="0"/>
          <a:stretch/>
        </p:blipFill>
        <p:spPr>
          <a:xfrm>
            <a:off x="2884231" y="1970532"/>
            <a:ext cx="1143000" cy="18383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93" name="Google Shape;193;p9"/>
          <p:cNvSpPr txBox="1"/>
          <p:nvPr/>
        </p:nvSpPr>
        <p:spPr>
          <a:xfrm>
            <a:off x="2456381" y="1187376"/>
            <a:ext cx="7923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94" name="Google Shape;194;p9"/>
          <p:cNvSpPr/>
          <p:nvPr/>
        </p:nvSpPr>
        <p:spPr>
          <a:xfrm>
            <a:off x="3783040" y="4445126"/>
            <a:ext cx="2556220" cy="59604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Selecciona, de a 3 elementos, a partir del 4to elemento</a:t>
            </a:r>
            <a:endParaRPr b="0" i="1" sz="1200" u="none" cap="none" strike="noStrike">
              <a:solidFill>
                <a:srgbClr val="9D66F9"/>
              </a:solidFill>
              <a:latin typeface="Montserrat"/>
              <a:ea typeface="Montserrat"/>
              <a:cs typeface="Montserrat"/>
              <a:sym typeface="Montserrat"/>
            </a:endParaRPr>
          </a:p>
        </p:txBody>
      </p:sp>
      <p:pic>
        <p:nvPicPr>
          <p:cNvPr id="195" name="Google Shape;195;p9"/>
          <p:cNvPicPr preferRelativeResize="0"/>
          <p:nvPr/>
        </p:nvPicPr>
        <p:blipFill rotWithShape="1">
          <a:blip r:embed="rId4">
            <a:alphaModFix/>
          </a:blip>
          <a:srcRect b="0" l="0" r="0" t="0"/>
          <a:stretch/>
        </p:blipFill>
        <p:spPr>
          <a:xfrm>
            <a:off x="4459235" y="2673476"/>
            <a:ext cx="1171575" cy="17907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96" name="Google Shape;196;p9"/>
          <p:cNvSpPr/>
          <p:nvPr/>
        </p:nvSpPr>
        <p:spPr>
          <a:xfrm>
            <a:off x="3401775" y="1152225"/>
            <a:ext cx="2730900" cy="9435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3n+4</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background:</a:t>
            </a:r>
            <a:r>
              <a:rPr b="0" i="0" lang="es-AR" sz="1400" u="none" cap="none" strike="noStrike">
                <a:solidFill>
                  <a:srgbClr val="EE5D43"/>
                </a:solidFill>
                <a:latin typeface="Consolas"/>
                <a:ea typeface="Consolas"/>
                <a:cs typeface="Consolas"/>
                <a:sym typeface="Consolas"/>
              </a:rPr>
              <a:t>lightcoral</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197" name="Google Shape;197;p9"/>
          <p:cNvSpPr txBox="1"/>
          <p:nvPr/>
        </p:nvSpPr>
        <p:spPr>
          <a:xfrm>
            <a:off x="5477127" y="1187425"/>
            <a:ext cx="655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98" name="Google Shape;198;p9"/>
          <p:cNvSpPr/>
          <p:nvPr/>
        </p:nvSpPr>
        <p:spPr>
          <a:xfrm>
            <a:off x="6132503" y="1152225"/>
            <a:ext cx="2834550"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even</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background: </a:t>
            </a:r>
            <a:r>
              <a:rPr b="0" i="0" lang="es-AR" sz="1400" u="none" cap="none" strike="noStrike">
                <a:solidFill>
                  <a:srgbClr val="EE5D43"/>
                </a:solidFill>
                <a:latin typeface="Consolas"/>
                <a:ea typeface="Consolas"/>
                <a:cs typeface="Consolas"/>
                <a:sym typeface="Consolas"/>
              </a:rPr>
              <a:t>lightcoral</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92672"/>
                </a:solidFill>
                <a:latin typeface="Consolas"/>
                <a:ea typeface="Consolas"/>
                <a:cs typeface="Consolas"/>
                <a:sym typeface="Consolas"/>
              </a:rPr>
              <a:t>li</a:t>
            </a:r>
            <a:r>
              <a:rPr b="0" i="0" lang="es-AR" sz="1400" u="none" cap="none" strike="noStrike">
                <a:solidFill>
                  <a:srgbClr val="FFE66D"/>
                </a:solidFill>
                <a:latin typeface="Consolas"/>
                <a:ea typeface="Consolas"/>
                <a:cs typeface="Consolas"/>
                <a:sym typeface="Consolas"/>
              </a:rPr>
              <a:t>:nth-child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odd</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background: </a:t>
            </a:r>
            <a:r>
              <a:rPr b="0" i="0" lang="es-AR" sz="1400" u="none" cap="none" strike="noStrike">
                <a:solidFill>
                  <a:srgbClr val="EE5D43"/>
                </a:solidFill>
                <a:latin typeface="Consolas"/>
                <a:ea typeface="Consolas"/>
                <a:cs typeface="Consolas"/>
                <a:sym typeface="Consolas"/>
              </a:rPr>
              <a:t>lightgreen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199" name="Google Shape;199;p9"/>
          <p:cNvSpPr txBox="1"/>
          <p:nvPr/>
        </p:nvSpPr>
        <p:spPr>
          <a:xfrm>
            <a:off x="8311673" y="1151798"/>
            <a:ext cx="655380"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CSS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00" name="Google Shape;200;p9"/>
          <p:cNvPicPr preferRelativeResize="0"/>
          <p:nvPr/>
        </p:nvPicPr>
        <p:blipFill rotWithShape="1">
          <a:blip r:embed="rId5">
            <a:alphaModFix/>
          </a:blip>
          <a:srcRect b="10099" l="0" r="0" t="0"/>
          <a:stretch/>
        </p:blipFill>
        <p:spPr>
          <a:xfrm>
            <a:off x="6264120" y="2816816"/>
            <a:ext cx="1343025" cy="174681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01" name="Google Shape;201;p9"/>
          <p:cNvSpPr/>
          <p:nvPr/>
        </p:nvSpPr>
        <p:spPr>
          <a:xfrm>
            <a:off x="7603670" y="3967592"/>
            <a:ext cx="1413214" cy="59604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Even</a:t>
            </a:r>
            <a:r>
              <a:rPr b="0" i="1" lang="es-AR" sz="1200" u="none" cap="none" strike="noStrike">
                <a:solidFill>
                  <a:srgbClr val="9D66F9"/>
                </a:solidFill>
                <a:latin typeface="Montserrat"/>
                <a:ea typeface="Montserrat"/>
                <a:cs typeface="Montserrat"/>
                <a:sym typeface="Montserrat"/>
              </a:rPr>
              <a:t>: pares.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600"/>
              </a:spcAft>
              <a:buClr>
                <a:schemeClr val="dk1"/>
              </a:buClr>
              <a:buSzPts val="1200"/>
              <a:buFont typeface="Montserrat"/>
              <a:buNone/>
            </a:pPr>
            <a:r>
              <a:rPr b="1" i="1" lang="es-AR" sz="1200" u="none" cap="none" strike="noStrike">
                <a:solidFill>
                  <a:srgbClr val="9D66F9"/>
                </a:solidFill>
                <a:latin typeface="Montserrat"/>
                <a:ea typeface="Montserrat"/>
                <a:cs typeface="Montserrat"/>
                <a:sym typeface="Montserrat"/>
              </a:rPr>
              <a:t>Odd</a:t>
            </a:r>
            <a:r>
              <a:rPr b="0" i="1" lang="es-AR" sz="1200" u="none" cap="none" strike="noStrike">
                <a:solidFill>
                  <a:srgbClr val="9D66F9"/>
                </a:solidFill>
                <a:latin typeface="Montserrat"/>
                <a:ea typeface="Montserrat"/>
                <a:cs typeface="Montserrat"/>
                <a:sym typeface="Montserrat"/>
              </a:rPr>
              <a:t>: impares</a:t>
            </a:r>
            <a:endParaRPr b="0" i="1" sz="1200" u="none" cap="none" strike="noStrike">
              <a:solidFill>
                <a:srgbClr val="9D66F9"/>
              </a:solidFill>
              <a:latin typeface="Montserrat"/>
              <a:ea typeface="Montserrat"/>
              <a:cs typeface="Montserrat"/>
              <a:sym typeface="Montserrat"/>
            </a:endParaRPr>
          </a:p>
        </p:txBody>
      </p:sp>
      <p:sp>
        <p:nvSpPr>
          <p:cNvPr id="202" name="Google Shape;202;p9"/>
          <p:cNvSpPr/>
          <p:nvPr/>
        </p:nvSpPr>
        <p:spPr>
          <a:xfrm>
            <a:off x="491395" y="3868135"/>
            <a:ext cx="3593508" cy="596041"/>
          </a:xfrm>
          <a:prstGeom prst="roundRect">
            <a:avLst>
              <a:gd fmla="val 16667" name="adj"/>
            </a:avLst>
          </a:prstGeom>
          <a:solidFill>
            <a:srgbClr val="F2F2F2"/>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360363"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Para el tema pseudoclases ver ejemplo pseudoclases-1 (.html y.css)</a:t>
            </a:r>
            <a:endParaRPr b="0" i="1" sz="1200" u="none" cap="none" strike="noStrike">
              <a:solidFill>
                <a:srgbClr val="9D66F9"/>
              </a:solidFill>
              <a:latin typeface="Montserrat"/>
              <a:ea typeface="Montserrat"/>
              <a:cs typeface="Montserrat"/>
              <a:sym typeface="Montserrat"/>
            </a:endParaRPr>
          </a:p>
        </p:txBody>
      </p:sp>
      <p:grpSp>
        <p:nvGrpSpPr>
          <p:cNvPr id="203" name="Google Shape;203;p9"/>
          <p:cNvGrpSpPr/>
          <p:nvPr/>
        </p:nvGrpSpPr>
        <p:grpSpPr>
          <a:xfrm>
            <a:off x="633404" y="3868135"/>
            <a:ext cx="504469" cy="485185"/>
            <a:chOff x="5423483" y="4578094"/>
            <a:chExt cx="504469" cy="485185"/>
          </a:xfrm>
        </p:grpSpPr>
        <p:sp>
          <p:nvSpPr>
            <p:cNvPr id="204" name="Google Shape;204;p9"/>
            <p:cNvSpPr/>
            <p:nvPr/>
          </p:nvSpPr>
          <p:spPr>
            <a:xfrm>
              <a:off x="5441230" y="4698142"/>
              <a:ext cx="363976" cy="365137"/>
            </a:xfrm>
            <a:prstGeom prst="foldedCorner">
              <a:avLst>
                <a:gd fmla="val 16667" name="adj"/>
              </a:avLst>
            </a:prstGeom>
            <a:solidFill>
              <a:srgbClr val="C4A3FB"/>
            </a:solidFill>
            <a:ln cap="flat" cmpd="sng" w="127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Vector Icono De Lapiz, Imágenes Prediseñadas De Lápiz, Iconos De Lápiz,  Bolígrafo PNG y Vector para Descargar Gratis | Pngtree" id="205" name="Google Shape;205;p9"/>
            <p:cNvPicPr preferRelativeResize="0"/>
            <p:nvPr/>
          </p:nvPicPr>
          <p:blipFill rotWithShape="1">
            <a:blip r:embed="rId6">
              <a:alphaModFix/>
            </a:blip>
            <a:srcRect b="0" l="0" r="0" t="0"/>
            <a:stretch/>
          </p:blipFill>
          <p:spPr>
            <a:xfrm>
              <a:off x="5690457" y="4578094"/>
              <a:ext cx="237495" cy="237495"/>
            </a:xfrm>
            <a:prstGeom prst="rect">
              <a:avLst/>
            </a:prstGeom>
            <a:noFill/>
            <a:ln>
              <a:noFill/>
            </a:ln>
          </p:spPr>
        </p:pic>
        <p:sp>
          <p:nvSpPr>
            <p:cNvPr id="206" name="Google Shape;206;p9"/>
            <p:cNvSpPr txBox="1"/>
            <p:nvPr/>
          </p:nvSpPr>
          <p:spPr>
            <a:xfrm>
              <a:off x="5423483" y="4720040"/>
              <a:ext cx="3994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7729F7"/>
                  </a:solidFill>
                  <a:latin typeface="Montserrat ExtraBold"/>
                  <a:ea typeface="Montserrat ExtraBold"/>
                  <a:cs typeface="Montserrat ExtraBold"/>
                  <a:sym typeface="Montserrat ExtraBold"/>
                </a:rPr>
                <a:t>&lt;&gt;</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