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5" id="2147483648"/>
  </p:sldMasterIdLst>
  <p:notesMasterIdLst>
    <p:notesMasterId r:id="rId6"/>
  </p:notes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Lst>
  <p:sldSz cx="9144000" cy="5143500"/>
  <p:notesSz cx="6858000" cy="9144000"/>
  <p:embeddedFontLst>
    <p:embeddedFont>
      <p:font typeface="Montserrat SemiBold"/>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000000"/>
          </p15:clr>
        </p15:guide>
        <p15:guide pos="2880" id="2">
          <p15:clr>
            <a:srgbClr val="000000"/>
          </p15:clr>
        </p15:guide>
      </p15:sldGuideLst>
    </p:ext>
    <p:ext uri="http://customooxmlschemas.google.com/">
      <go:slidesCustomData xmlns:go="http://customooxmlschemas.google.com/" roundtripDataSignature="AMtx7mgmCnhMcXiER1jVzk3JUMrsXgzzKQ==" r:id="rId45"/>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clrIdx="0" initials="" lastIdx="2" name="Ramiro Escalante Leiva" id="0"/>
  <p:cmAuthor clrIdx="1" initials="" lastIdx="1" name="Juan Pablo Nardone Fernández" id="1"/>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MontserratExtraBold-boldItalic.fntdata"/><Relationship Id="rId21" Type="http://schemas.openxmlformats.org/officeDocument/2006/relationships/slide" Target="slides/slide15.xml"/><Relationship Id="rId43" Type="http://schemas.openxmlformats.org/officeDocument/2006/relationships/font" Target="fonts/MontserratExtraBold-bold.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SemiBold-italic.fntdata"/><Relationship Id="rId10" Type="http://schemas.openxmlformats.org/officeDocument/2006/relationships/slide" Target="slides/slide4.xml"/><Relationship Id="rId32" Type="http://schemas.openxmlformats.org/officeDocument/2006/relationships/font" Target="fonts/MontserratSemiBold-bold.fntdata"/><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font" Target="fonts/MontserratSemiBold-boldItalic.fntdata"/><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xmlns:p15="http://schemas.microsoft.com/office/powerpoint/2012/main">
  <p:cm dt="2021-09-09T23:43:45.744" authorId="0" idx="1">
    <p:pos x="3275" y="2565"/>
    <p:text>@juanpablo.nardone@bue.edu.ar Corregí esta diapositiva que las imagenes estaba mal.</p:text>
    <p:extLst>
      <p:ext uri="{C676402C-5697-4E1C-873F-D02D1690AC5C}">
        <p15:threadingInfo timeZoneBias="0"/>
      </p:ext>
      <p:ext uri="http://customooxmlschemas.google.com/">
        <go:slidesCustomData xmlns:go="http://customooxmlschemas.google.com/" commentPostId="AAAAPEYEWOk"/>
      </p:ext>
    </p:extLst>
  </p:cm>
  <p:cm dt="2021-09-08T17:44:52.805" authorId="1" idx="1">
    <p:pos x="3275" y="2565"/>
    <p:text>@ramiro.escalante@bue.edu.ar figura así en https://lenguajecss.com/css/maquetacion-y-colocacion/flexbox/#conceptos
y en la presentación estaba sacado del ejemplo interactivo, y remarcado con violeta cuando se mostraba una u otra. Igual queda más claro de esta manera.</p:text>
    <p:extLst>
      <p:ext uri="{C676402C-5697-4E1C-873F-D02D1690AC5C}">
        <p15:threadingInfo timeZoneBias="0">
          <p15:parentCm authorId="0" idx="1"/>
        </p15:threadingInfo>
      </p:ext>
      <p:ext uri="http://customooxmlschemas.google.com/">
        <go:slidesCustomData xmlns:go="http://customooxmlschemas.google.com/" commentPostId="AAAAPElvnpM"/>
      </p:ext>
    </p:extLst>
  </p:cm>
  <p:cm dt="2021-09-09T23:43:45.744" authorId="0" idx="2">
    <p:pos x="3275" y="2565"/>
    <p:text>Si, lo vi en la web en el ejemplo interactivo pero en la diapositiva se perdió el recuadro violeta cuando se subió a Drive.</p:text>
    <p:extLst>
      <p:ext uri="{C676402C-5697-4E1C-873F-D02D1690AC5C}">
        <p15:threadingInfo timeZoneBias="0">
          <p15:parentCm authorId="0" idx="1"/>
        </p15:threadingInfo>
      </p:ext>
      <p:ext uri="http://customooxmlschemas.google.com/">
        <go:slidesCustomData xmlns:go="http://customooxmlschemas.google.com/" commentPostId="AAAAPElU8U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solidFill>
                  <a:schemeClr val="dk1"/>
                </a:solidFill>
              </a:rPr>
              <a:t>Una vez entendido este caso, debemos atender a la propiedad align-content, que es un caso particular del anterior. Nos servirá cuando estemos tratando con un contenedor flex multilinea, que es un contenedor en el que los ítems no caben en el ancho disponible, y por lo tanto, el eje principal se divide en múltiples líneas (</a:t>
            </a:r>
            <a:r>
              <a:rPr i="1" lang="es-AR">
                <a:solidFill>
                  <a:schemeClr val="dk1"/>
                </a:solidFill>
              </a:rPr>
              <a:t>por ejemplo, usando flex-wrap: wrap</a:t>
            </a:r>
            <a:r>
              <a:rPr lang="es-AR">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fc3c46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22fc3c466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AR"/>
              <a:t>Corregido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2"/>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2"/>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32"/>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32"/>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32"/>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2"/>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72" name="Shape 72"/>
        <p:cNvGrpSpPr/>
        <p:nvPr/>
      </p:nvGrpSpPr>
      <p:grpSpPr>
        <a:xfrm>
          <a:off x="0" y="0"/>
          <a:ext cx="0" cy="0"/>
          <a:chOff x="0" y="0"/>
          <a:chExt cx="0" cy="0"/>
        </a:xfrm>
      </p:grpSpPr>
      <p:cxnSp>
        <p:nvCxnSpPr>
          <p:cNvPr id="73" name="Google Shape;73;p41"/>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74" name="Google Shape;74;p4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75" name="Google Shape;75;p41"/>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6" name="Google Shape;76;p4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7" name="Google Shape;77;p4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8" name="Google Shape;78;p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9" name="Google Shape;79;p41"/>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 name="Shape 15"/>
        <p:cNvGrpSpPr/>
        <p:nvPr/>
      </p:nvGrpSpPr>
      <p:grpSpPr>
        <a:xfrm>
          <a:off x="0" y="0"/>
          <a:ext cx="0" cy="0"/>
          <a:chOff x="0" y="0"/>
          <a:chExt cx="0" cy="0"/>
        </a:xfrm>
      </p:grpSpPr>
      <p:sp>
        <p:nvSpPr>
          <p:cNvPr id="16" name="Google Shape;16;p33"/>
          <p:cNvSpPr txBox="1"/>
          <p:nvPr>
            <p:ph type="title"/>
          </p:nvPr>
        </p:nvSpPr>
        <p:spPr>
          <a:xfrm>
            <a:off x="2345400" y="1497250"/>
            <a:ext cx="4453200" cy="114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6000"/>
              <a:buNone/>
              <a:defRPr sz="7000">
                <a:solidFill>
                  <a:schemeClr val="accent1"/>
                </a:solidFill>
              </a:defRPr>
            </a:lvl1pPr>
            <a:lvl2pPr lvl="1" algn="ctr">
              <a:lnSpc>
                <a:spcPct val="100000"/>
              </a:lnSpc>
              <a:spcBef>
                <a:spcPts val="0"/>
              </a:spcBef>
              <a:spcAft>
                <a:spcPts val="0"/>
              </a:spcAft>
              <a:buClr>
                <a:schemeClr val="accent1"/>
              </a:buClr>
              <a:buSzPts val="6000"/>
              <a:buNone/>
              <a:defRPr sz="6000">
                <a:solidFill>
                  <a:schemeClr val="accent1"/>
                </a:solidFill>
              </a:defRPr>
            </a:lvl2pPr>
            <a:lvl3pPr lvl="2" algn="ctr">
              <a:lnSpc>
                <a:spcPct val="100000"/>
              </a:lnSpc>
              <a:spcBef>
                <a:spcPts val="0"/>
              </a:spcBef>
              <a:spcAft>
                <a:spcPts val="0"/>
              </a:spcAft>
              <a:buClr>
                <a:schemeClr val="accent1"/>
              </a:buClr>
              <a:buSzPts val="6000"/>
              <a:buNone/>
              <a:defRPr sz="6000">
                <a:solidFill>
                  <a:schemeClr val="accent1"/>
                </a:solidFill>
              </a:defRPr>
            </a:lvl3pPr>
            <a:lvl4pPr lvl="3" algn="ctr">
              <a:lnSpc>
                <a:spcPct val="100000"/>
              </a:lnSpc>
              <a:spcBef>
                <a:spcPts val="0"/>
              </a:spcBef>
              <a:spcAft>
                <a:spcPts val="0"/>
              </a:spcAft>
              <a:buClr>
                <a:schemeClr val="accent1"/>
              </a:buClr>
              <a:buSzPts val="6000"/>
              <a:buNone/>
              <a:defRPr sz="6000">
                <a:solidFill>
                  <a:schemeClr val="accent1"/>
                </a:solidFill>
              </a:defRPr>
            </a:lvl4pPr>
            <a:lvl5pPr lvl="4" algn="ctr">
              <a:lnSpc>
                <a:spcPct val="100000"/>
              </a:lnSpc>
              <a:spcBef>
                <a:spcPts val="0"/>
              </a:spcBef>
              <a:spcAft>
                <a:spcPts val="0"/>
              </a:spcAft>
              <a:buClr>
                <a:schemeClr val="accent1"/>
              </a:buClr>
              <a:buSzPts val="6000"/>
              <a:buNone/>
              <a:defRPr sz="6000">
                <a:solidFill>
                  <a:schemeClr val="accent1"/>
                </a:solidFill>
              </a:defRPr>
            </a:lvl5pPr>
            <a:lvl6pPr lvl="5" algn="ctr">
              <a:lnSpc>
                <a:spcPct val="100000"/>
              </a:lnSpc>
              <a:spcBef>
                <a:spcPts val="0"/>
              </a:spcBef>
              <a:spcAft>
                <a:spcPts val="0"/>
              </a:spcAft>
              <a:buClr>
                <a:schemeClr val="accent1"/>
              </a:buClr>
              <a:buSzPts val="6000"/>
              <a:buNone/>
              <a:defRPr sz="6000">
                <a:solidFill>
                  <a:schemeClr val="accent1"/>
                </a:solidFill>
              </a:defRPr>
            </a:lvl6pPr>
            <a:lvl7pPr lvl="6" algn="ctr">
              <a:lnSpc>
                <a:spcPct val="100000"/>
              </a:lnSpc>
              <a:spcBef>
                <a:spcPts val="0"/>
              </a:spcBef>
              <a:spcAft>
                <a:spcPts val="0"/>
              </a:spcAft>
              <a:buClr>
                <a:schemeClr val="accent1"/>
              </a:buClr>
              <a:buSzPts val="6000"/>
              <a:buNone/>
              <a:defRPr sz="6000">
                <a:solidFill>
                  <a:schemeClr val="accent1"/>
                </a:solidFill>
              </a:defRPr>
            </a:lvl7pPr>
            <a:lvl8pPr lvl="7" algn="ctr">
              <a:lnSpc>
                <a:spcPct val="100000"/>
              </a:lnSpc>
              <a:spcBef>
                <a:spcPts val="0"/>
              </a:spcBef>
              <a:spcAft>
                <a:spcPts val="0"/>
              </a:spcAft>
              <a:buClr>
                <a:schemeClr val="accent1"/>
              </a:buClr>
              <a:buSzPts val="6000"/>
              <a:buNone/>
              <a:defRPr sz="6000">
                <a:solidFill>
                  <a:schemeClr val="accent1"/>
                </a:solidFill>
              </a:defRPr>
            </a:lvl8pPr>
            <a:lvl9pPr lvl="8" algn="ctr">
              <a:lnSpc>
                <a:spcPct val="100000"/>
              </a:lnSpc>
              <a:spcBef>
                <a:spcPts val="0"/>
              </a:spcBef>
              <a:spcAft>
                <a:spcPts val="0"/>
              </a:spcAft>
              <a:buClr>
                <a:schemeClr val="accent1"/>
              </a:buClr>
              <a:buSzPts val="6000"/>
              <a:buNone/>
              <a:defRPr sz="6000">
                <a:solidFill>
                  <a:schemeClr val="accent1"/>
                </a:solidFill>
              </a:defRPr>
            </a:lvl9pPr>
          </a:lstStyle>
          <a:p/>
        </p:txBody>
      </p:sp>
      <p:sp>
        <p:nvSpPr>
          <p:cNvPr id="17" name="Google Shape;17;p33"/>
          <p:cNvSpPr txBox="1"/>
          <p:nvPr>
            <p:ph idx="1" type="subTitle"/>
          </p:nvPr>
        </p:nvSpPr>
        <p:spPr>
          <a:xfrm>
            <a:off x="2317500" y="2637550"/>
            <a:ext cx="4509000" cy="98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18" name="Google Shape;18;p33"/>
          <p:cNvSpPr/>
          <p:nvPr/>
        </p:nvSpPr>
        <p:spPr>
          <a:xfrm flipH="1">
            <a:off x="8837100" y="0"/>
            <a:ext cx="306900" cy="1786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9" name="Google Shape;19;p33"/>
          <p:cNvSpPr/>
          <p:nvPr/>
        </p:nvSpPr>
        <p:spPr>
          <a:xfrm flipH="1" rot="-5400000">
            <a:off x="22200" y="4706400"/>
            <a:ext cx="414900" cy="4593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0" name="Google Shape;20;p33"/>
          <p:cNvSpPr/>
          <p:nvPr/>
        </p:nvSpPr>
        <p:spPr>
          <a:xfrm>
            <a:off x="8715600" y="876525"/>
            <a:ext cx="255600" cy="1046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extLst>
    <p:ext uri="{DCECCB84-F9BA-43D5-87BE-67443E8EF086}">
      <p15:sldGuideLst>
        <p15:guide id="1" orient="horz" pos="324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21" name="Shape 21"/>
        <p:cNvGrpSpPr/>
        <p:nvPr/>
      </p:nvGrpSpPr>
      <p:grpSpPr>
        <a:xfrm>
          <a:off x="0" y="0"/>
          <a:ext cx="0" cy="0"/>
          <a:chOff x="0" y="0"/>
          <a:chExt cx="0" cy="0"/>
        </a:xfrm>
      </p:grpSpPr>
      <p:sp>
        <p:nvSpPr>
          <p:cNvPr id="22" name="Google Shape;22;p34"/>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4"/>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34"/>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34"/>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6" name="Google Shape;26;p34"/>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34"/>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8" name="Google Shape;28;p34"/>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34"/>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30" name="Google Shape;30;p3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1" name="Google Shape;31;p34"/>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34"/>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34"/>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34" name="Shape 34"/>
        <p:cNvGrpSpPr/>
        <p:nvPr/>
      </p:nvGrpSpPr>
      <p:grpSpPr>
        <a:xfrm>
          <a:off x="0" y="0"/>
          <a:ext cx="0" cy="0"/>
          <a:chOff x="0" y="0"/>
          <a:chExt cx="0" cy="0"/>
        </a:xfrm>
      </p:grpSpPr>
      <p:sp>
        <p:nvSpPr>
          <p:cNvPr id="35" name="Google Shape;35;p35"/>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b="1" sz="2800">
                <a:latin typeface="Montserrat SemiBold"/>
                <a:ea typeface="Montserrat SemiBold"/>
                <a:cs typeface="Montserrat SemiBold"/>
                <a:sym typeface="Montserrat SemiBold"/>
              </a:defRPr>
            </a:lvl9pPr>
          </a:lstStyle>
          <a:p/>
        </p:txBody>
      </p:sp>
      <p:sp>
        <p:nvSpPr>
          <p:cNvPr id="36" name="Google Shape;36;p35"/>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7" name="Google Shape;37;p35"/>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35"/>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5"/>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41" name="Shape 41"/>
        <p:cNvGrpSpPr/>
        <p:nvPr/>
      </p:nvGrpSpPr>
      <p:grpSpPr>
        <a:xfrm>
          <a:off x="0" y="0"/>
          <a:ext cx="0" cy="0"/>
          <a:chOff x="0" y="0"/>
          <a:chExt cx="0" cy="0"/>
        </a:xfrm>
      </p:grpSpPr>
      <p:sp>
        <p:nvSpPr>
          <p:cNvPr id="42" name="Google Shape;42;p36"/>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43" name="Google Shape;43;p36"/>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44" name="Google Shape;44;p36"/>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6"/>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6"/>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6"/>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37"/>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50" name="Google Shape;50;p37"/>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37"/>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37"/>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3" name="Google Shape;53;p37"/>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54" name="Shape 54"/>
        <p:cNvGrpSpPr/>
        <p:nvPr/>
      </p:nvGrpSpPr>
      <p:grpSpPr>
        <a:xfrm>
          <a:off x="0" y="0"/>
          <a:ext cx="0" cy="0"/>
          <a:chOff x="0" y="0"/>
          <a:chExt cx="0" cy="0"/>
        </a:xfrm>
      </p:grpSpPr>
      <p:sp>
        <p:nvSpPr>
          <p:cNvPr id="55" name="Google Shape;55;p38"/>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38"/>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38"/>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8" name="Google Shape;58;p38"/>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9" name="Shape 59"/>
        <p:cNvGrpSpPr/>
        <p:nvPr/>
      </p:nvGrpSpPr>
      <p:grpSpPr>
        <a:xfrm>
          <a:off x="0" y="0"/>
          <a:ext cx="0" cy="0"/>
          <a:chOff x="0" y="0"/>
          <a:chExt cx="0" cy="0"/>
        </a:xfrm>
      </p:grpSpPr>
      <p:sp>
        <p:nvSpPr>
          <p:cNvPr id="60" name="Google Shape;60;p39"/>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1" name="Google Shape;61;p39"/>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2" name="Google Shape;62;p39"/>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63" name="Google Shape;63;p39"/>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64" name="Shape 64"/>
        <p:cNvGrpSpPr/>
        <p:nvPr/>
      </p:nvGrpSpPr>
      <p:grpSpPr>
        <a:xfrm>
          <a:off x="0" y="0"/>
          <a:ext cx="0" cy="0"/>
          <a:chOff x="0" y="0"/>
          <a:chExt cx="0" cy="0"/>
        </a:xfrm>
      </p:grpSpPr>
      <p:cxnSp>
        <p:nvCxnSpPr>
          <p:cNvPr id="65" name="Google Shape;65;p40"/>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6" name="Google Shape;66;p40"/>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7" name="Google Shape;67;p40"/>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40"/>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9" name="Google Shape;69;p40"/>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0" name="Google Shape;70;p4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1" name="Google Shape;71;p40"/>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31"/>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27.png"/><Relationship Id="rId6" Type="http://schemas.openxmlformats.org/officeDocument/2006/relationships/image" Target="../media/image22.png"/><Relationship Id="rId7" Type="http://schemas.openxmlformats.org/officeDocument/2006/relationships/image" Target="../media/image24.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33.png"/><Relationship Id="rId6" Type="http://schemas.openxmlformats.org/officeDocument/2006/relationships/image" Target="../media/image26.png"/><Relationship Id="rId7" Type="http://schemas.openxmlformats.org/officeDocument/2006/relationships/image" Target="../media/image34.png"/><Relationship Id="rId8"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hyperlink" Target="https://lenguajecss.com/css/maquetacion-y-colocacion/flexbox/#sobre-el-eje-secundar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hyperlink" Target="https://lenguajecss.com/css/maquetacion-y-colocacion/flexbox/#sobre-el-eje-secundari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media-queries-2breakpoint.netlify.app/" TargetMode="External"/><Relationship Id="rId4" Type="http://schemas.openxmlformats.org/officeDocument/2006/relationships/hyperlink" Target="https://media-queries-3breakpoint.netlify.app/" TargetMode="External"/><Relationship Id="rId5" Type="http://schemas.openxmlformats.org/officeDocument/2006/relationships/hyperlink" Target="https://www.w3schools.com/css/css3_transitions.asp" TargetMode="External"/><Relationship Id="rId6" Type="http://schemas.openxmlformats.org/officeDocument/2006/relationships/hyperlink" Target="https://www.w3schools.com/css/css3_animations.asp"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lenguajecss.com/css/maquetacion-y-colocacion/flexbox/#propiedades-de-hij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lenguajecss.com/css/maquetacion-y-colocacion/flexbox/#huecos-gaps" TargetMode="Externa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lenguajecss.com/css/maquetacion-y-colocacion/flexbox/#orden-de-los-%C3%ADtem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w3schools.com/css/css3_flexbox.asp" TargetMode="External"/><Relationship Id="rId4" Type="http://schemas.openxmlformats.org/officeDocument/2006/relationships/hyperlink" Target="https://lenguajecss.com/css/maquetacion-y-colocacion/flexbox/" TargetMode="External"/><Relationship Id="rId11" Type="http://schemas.openxmlformats.org/officeDocument/2006/relationships/hyperlink" Target="http://www.flexboxdefense.com/" TargetMode="External"/><Relationship Id="rId10" Type="http://schemas.openxmlformats.org/officeDocument/2006/relationships/hyperlink" Target="https://flexboxfroggy.com/" TargetMode="External"/><Relationship Id="rId12" Type="http://schemas.openxmlformats.org/officeDocument/2006/relationships/hyperlink" Target="http://www.flexboxdefense.com/" TargetMode="External"/><Relationship Id="rId9" Type="http://schemas.openxmlformats.org/officeDocument/2006/relationships/hyperlink" Target="https://flukeout.github.io/" TargetMode="External"/><Relationship Id="rId5" Type="http://schemas.openxmlformats.org/officeDocument/2006/relationships/hyperlink" Target="http://www.falconmasters.com/css/guia-completa-flexbox/" TargetMode="External"/><Relationship Id="rId6" Type="http://schemas.openxmlformats.org/officeDocument/2006/relationships/hyperlink" Target="https://www.youtube.com/watch?v=TtgkU8LMGAc" TargetMode="External"/><Relationship Id="rId7" Type="http://schemas.openxmlformats.org/officeDocument/2006/relationships/hyperlink" Target="https://www.youtube.com/watch?v=-yRjE6YieoM" TargetMode="External"/><Relationship Id="rId8" Type="http://schemas.openxmlformats.org/officeDocument/2006/relationships/hyperlink" Target="https://www.youtube.com/watch?v=0anq94opgE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s://lenguajecss.com/css/maquetacion-y-colocacion/flexbo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CSS</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85" name="Google Shape;85;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5</a:t>
            </a:r>
            <a:endParaRPr b="1" i="1" sz="1400" u="none" cap="none" strike="noStrike">
              <a:solidFill>
                <a:srgbClr val="000000"/>
              </a:solidFill>
              <a:latin typeface="Arial"/>
              <a:ea typeface="Arial"/>
              <a:cs typeface="Arial"/>
              <a:sym typeface="Arial"/>
            </a:endParaRPr>
          </a:p>
        </p:txBody>
      </p:sp>
      <p:pic>
        <p:nvPicPr>
          <p:cNvPr id="86" name="Google Shape;86;p2"/>
          <p:cNvPicPr preferRelativeResize="0"/>
          <p:nvPr/>
        </p:nvPicPr>
        <p:blipFill rotWithShape="1">
          <a:blip r:embed="rId3">
            <a:alphaModFix/>
          </a:blip>
          <a:srcRect b="0" l="0" r="0" t="0"/>
          <a:stretch/>
        </p:blipFill>
        <p:spPr>
          <a:xfrm>
            <a:off x="3977200" y="2412850"/>
            <a:ext cx="1272625" cy="1763175"/>
          </a:xfrm>
          <a:prstGeom prst="rect">
            <a:avLst/>
          </a:prstGeom>
          <a:noFill/>
          <a:ln>
            <a:noFill/>
          </a:ln>
          <a:effectLst>
            <a:outerShdw blurRad="292100" rotWithShape="0" algn="tl" dir="2700000" dist="139700">
              <a:srgbClr val="333333">
                <a:alpha val="63137"/>
              </a:srgbClr>
            </a:outerShdw>
          </a:effectLst>
        </p:spPr>
      </p:pic>
      <p:sp>
        <p:nvSpPr>
          <p:cNvPr id="87" name="Google Shape;87;p2"/>
          <p:cNvSpPr txBox="1"/>
          <p:nvPr/>
        </p:nvSpPr>
        <p:spPr>
          <a:xfrm>
            <a:off x="861925" y="4388750"/>
            <a:ext cx="733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Montserrat"/>
                <a:ea typeface="Montserrat"/>
                <a:cs typeface="Montserrat"/>
                <a:sym typeface="Montserrat"/>
              </a:rPr>
              <a:t>Tema: Flexbox , Eje principal, eje secundario, item, direccion de los ejes, alineacion de los item.</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Dirección de los ejes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75" name="Google Shape;175;p10"/>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Recuerda que existe una propiedad de atajo (short-hand) llamada </a:t>
            </a:r>
            <a:r>
              <a:rPr b="1" i="0" lang="es-AR" sz="1300" u="none" cap="none" strike="noStrike">
                <a:solidFill>
                  <a:schemeClr val="accent1"/>
                </a:solidFill>
                <a:latin typeface="Montserrat"/>
                <a:ea typeface="Montserrat"/>
                <a:cs typeface="Montserrat"/>
                <a:sym typeface="Montserrat"/>
              </a:rPr>
              <a:t>flex-flow</a:t>
            </a:r>
            <a:r>
              <a:rPr b="0" i="0" lang="es-AR" sz="1300" u="none" cap="none" strike="noStrike">
                <a:solidFill>
                  <a:schemeClr val="dk1"/>
                </a:solidFill>
                <a:latin typeface="Montserrat"/>
                <a:ea typeface="Montserrat"/>
                <a:cs typeface="Montserrat"/>
                <a:sym typeface="Montserrat"/>
              </a:rPr>
              <a:t>, con la que podemos resumir los valores de las propiedades </a:t>
            </a:r>
            <a:r>
              <a:rPr b="1" i="0" lang="es-AR" sz="1300" u="none" cap="none" strike="noStrike">
                <a:solidFill>
                  <a:schemeClr val="accent1"/>
                </a:solidFill>
                <a:latin typeface="Montserrat"/>
                <a:ea typeface="Montserrat"/>
                <a:cs typeface="Montserrat"/>
                <a:sym typeface="Montserrat"/>
              </a:rPr>
              <a:t>flex-direction</a:t>
            </a:r>
            <a:r>
              <a:rPr b="0" i="0" lang="es-AR" sz="1300" u="none" cap="none" strike="noStrike">
                <a:solidFill>
                  <a:schemeClr val="dk1"/>
                </a:solidFill>
                <a:latin typeface="Montserrat"/>
                <a:ea typeface="Montserrat"/>
                <a:cs typeface="Montserrat"/>
                <a:sym typeface="Montserrat"/>
              </a:rPr>
              <a:t> y </a:t>
            </a:r>
            <a:r>
              <a:rPr b="1" i="0" lang="es-AR" sz="1300" u="none" cap="none" strike="noStrike">
                <a:solidFill>
                  <a:schemeClr val="accent1"/>
                </a:solidFill>
                <a:latin typeface="Montserrat"/>
                <a:ea typeface="Montserrat"/>
                <a:cs typeface="Montserrat"/>
                <a:sym typeface="Montserrat"/>
              </a:rPr>
              <a:t>flex-wrap</a:t>
            </a:r>
            <a:r>
              <a:rPr b="0" i="0" lang="es-AR" sz="1300" u="none" cap="none" strike="noStrike">
                <a:solidFill>
                  <a:schemeClr val="dk1"/>
                </a:solidFill>
                <a:latin typeface="Montserrat"/>
                <a:ea typeface="Montserrat"/>
                <a:cs typeface="Montserrat"/>
                <a:sym typeface="Montserrat"/>
              </a:rPr>
              <a:t>, especificándolas en una sola propiedad y ahorrándonos utilizar las propiedades concretas:</a:t>
            </a:r>
            <a:endParaRPr b="0" i="0" sz="1300" u="none" cap="none" strike="noStrike">
              <a:solidFill>
                <a:schemeClr val="dk1"/>
              </a:solidFill>
              <a:latin typeface="Montserrat"/>
              <a:ea typeface="Montserrat"/>
              <a:cs typeface="Montserrat"/>
              <a:sym typeface="Montserrat"/>
            </a:endParaRPr>
          </a:p>
        </p:txBody>
      </p:sp>
      <p:sp>
        <p:nvSpPr>
          <p:cNvPr id="176" name="Google Shape;176;p10"/>
          <p:cNvSpPr/>
          <p:nvPr/>
        </p:nvSpPr>
        <p:spPr>
          <a:xfrm>
            <a:off x="1885951" y="1620289"/>
            <a:ext cx="537210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flex-flow: &lt;flex-direction&gt; &lt;flex-wrap&gt;;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flex-flow: </a:t>
            </a:r>
            <a:r>
              <a:rPr b="0" i="0" lang="es-AR" sz="1400" u="none" cap="none" strike="noStrike">
                <a:solidFill>
                  <a:srgbClr val="EE5D43"/>
                </a:solidFill>
                <a:latin typeface="Consolas"/>
                <a:ea typeface="Consolas"/>
                <a:cs typeface="Consolas"/>
                <a:sym typeface="Consolas"/>
              </a:rPr>
              <a:t>row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wrap</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Flexbox | Propiedades de alineación</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82" name="Google Shape;182;p11"/>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Ahora que tenemos un control básico del contenedor de estos ítems flexibles, necesitamos conocer las propiedades existentes dentro de flexbox para disponer los ítems dependiendo de nuestro objetivo. Vamos a echar un vistazo a 4 propiedades interesantes para ello, la primera de ellas actúa en el eje principal, mientras que el resto en el eje secundario:</a:t>
            </a:r>
            <a:endParaRPr b="0" i="0" sz="1300" u="none" cap="none" strike="noStrike">
              <a:solidFill>
                <a:schemeClr val="dk1"/>
              </a:solidFill>
              <a:latin typeface="Montserrat"/>
              <a:ea typeface="Montserrat"/>
              <a:cs typeface="Montserrat"/>
              <a:sym typeface="Montserrat"/>
            </a:endParaRPr>
          </a:p>
        </p:txBody>
      </p:sp>
      <p:pic>
        <p:nvPicPr>
          <p:cNvPr id="183" name="Google Shape;183;p11"/>
          <p:cNvPicPr preferRelativeResize="0"/>
          <p:nvPr/>
        </p:nvPicPr>
        <p:blipFill rotWithShape="1">
          <a:blip r:embed="rId3">
            <a:alphaModFix/>
          </a:blip>
          <a:srcRect b="0" l="0" r="0" t="0"/>
          <a:stretch/>
        </p:blipFill>
        <p:spPr>
          <a:xfrm>
            <a:off x="821378" y="1803341"/>
            <a:ext cx="7250541" cy="1886179"/>
          </a:xfrm>
          <a:prstGeom prst="rect">
            <a:avLst/>
          </a:prstGeom>
          <a:noFill/>
          <a:ln>
            <a:noFill/>
          </a:ln>
        </p:spPr>
      </p:pic>
      <p:sp>
        <p:nvSpPr>
          <p:cNvPr id="184" name="Google Shape;184;p11"/>
          <p:cNvSpPr txBox="1"/>
          <p:nvPr/>
        </p:nvSpPr>
        <p:spPr>
          <a:xfrm>
            <a:off x="370649" y="3576648"/>
            <a:ext cx="834472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De esta pequeña lista, hay que centrarse en primer lugar en la primera y la tercera propiedad, que son las más importantes (</a:t>
            </a:r>
            <a:r>
              <a:rPr b="0" i="1" lang="es-AR" sz="1300" u="none" cap="none" strike="noStrike">
                <a:solidFill>
                  <a:schemeClr val="dk1"/>
                </a:solidFill>
                <a:latin typeface="Montserrat"/>
                <a:ea typeface="Montserrat"/>
                <a:cs typeface="Montserrat"/>
                <a:sym typeface="Montserrat"/>
              </a:rPr>
              <a:t>las otras dos son casos particulares que explicaremos más adelante</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300"/>
              <a:buFont typeface="Arial"/>
              <a:buChar char="•"/>
            </a:pPr>
            <a:r>
              <a:rPr b="1" i="0" lang="es-AR" sz="1300" u="none" cap="none" strike="noStrike">
                <a:solidFill>
                  <a:schemeClr val="accent1"/>
                </a:solidFill>
                <a:latin typeface="Montserrat"/>
                <a:ea typeface="Montserrat"/>
                <a:cs typeface="Montserrat"/>
                <a:sym typeface="Montserrat"/>
              </a:rPr>
              <a:t>justify-content</a:t>
            </a:r>
            <a:r>
              <a:rPr b="0" i="0" lang="es-AR" sz="1300" u="none" cap="none" strike="noStrike">
                <a:solidFill>
                  <a:schemeClr val="dk1"/>
                </a:solidFill>
                <a:latin typeface="Montserrat"/>
                <a:ea typeface="Montserrat"/>
                <a:cs typeface="Montserrat"/>
                <a:sym typeface="Montserrat"/>
              </a:rPr>
              <a:t>: Se utiliza para alinear los ítems del </a:t>
            </a:r>
            <a:r>
              <a:rPr b="1" i="0" lang="es-AR" sz="1300" u="none" cap="none" strike="noStrike">
                <a:solidFill>
                  <a:schemeClr val="dk1"/>
                </a:solidFill>
                <a:latin typeface="Montserrat"/>
                <a:ea typeface="Montserrat"/>
                <a:cs typeface="Montserrat"/>
                <a:sym typeface="Montserrat"/>
              </a:rPr>
              <a:t>eje principal </a:t>
            </a:r>
            <a:r>
              <a:rPr b="0" i="0" lang="es-AR" sz="1300" u="none" cap="none" strike="noStrike">
                <a:solidFill>
                  <a:schemeClr val="dk1"/>
                </a:solidFill>
                <a:latin typeface="Montserrat"/>
                <a:ea typeface="Montserrat"/>
                <a:cs typeface="Montserrat"/>
                <a:sym typeface="Montserrat"/>
              </a:rPr>
              <a:t>(</a:t>
            </a:r>
            <a:r>
              <a:rPr b="0" i="1" lang="es-AR" sz="1300" u="none" cap="none" strike="noStrike">
                <a:solidFill>
                  <a:schemeClr val="dk1"/>
                </a:solidFill>
                <a:latin typeface="Montserrat"/>
                <a:ea typeface="Montserrat"/>
                <a:cs typeface="Montserrat"/>
                <a:sym typeface="Montserrat"/>
              </a:rPr>
              <a:t>por defecto, el horizontal</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0"/>
              </a:spcBef>
              <a:spcAft>
                <a:spcPts val="0"/>
              </a:spcAft>
              <a:buClr>
                <a:schemeClr val="dk1"/>
              </a:buClr>
              <a:buSzPts val="1300"/>
              <a:buFont typeface="Arial"/>
              <a:buChar char="•"/>
            </a:pPr>
            <a:r>
              <a:rPr b="1" i="0" lang="es-AR" sz="1300" u="none" cap="none" strike="noStrike">
                <a:solidFill>
                  <a:schemeClr val="accent1"/>
                </a:solidFill>
                <a:latin typeface="Montserrat"/>
                <a:ea typeface="Montserrat"/>
                <a:cs typeface="Montserrat"/>
                <a:sym typeface="Montserrat"/>
              </a:rPr>
              <a:t>align-items</a:t>
            </a:r>
            <a:r>
              <a:rPr b="0" i="0" lang="es-AR" sz="1300" u="none" cap="none" strike="noStrike">
                <a:solidFill>
                  <a:schemeClr val="dk1"/>
                </a:solidFill>
                <a:latin typeface="Montserrat"/>
                <a:ea typeface="Montserrat"/>
                <a:cs typeface="Montserrat"/>
                <a:sym typeface="Montserrat"/>
              </a:rPr>
              <a:t>: Usada para alinear los ítems del </a:t>
            </a:r>
            <a:r>
              <a:rPr b="1" i="0" lang="es-AR" sz="1300" u="none" cap="none" strike="noStrike">
                <a:solidFill>
                  <a:schemeClr val="dk1"/>
                </a:solidFill>
                <a:latin typeface="Montserrat"/>
                <a:ea typeface="Montserrat"/>
                <a:cs typeface="Montserrat"/>
                <a:sym typeface="Montserrat"/>
              </a:rPr>
              <a:t>eje secundario </a:t>
            </a:r>
            <a:r>
              <a:rPr b="0" i="0" lang="es-AR" sz="1300" u="none" cap="none" strike="noStrike">
                <a:solidFill>
                  <a:schemeClr val="dk1"/>
                </a:solidFill>
                <a:latin typeface="Montserrat"/>
                <a:ea typeface="Montserrat"/>
                <a:cs typeface="Montserrat"/>
                <a:sym typeface="Montserrat"/>
              </a:rPr>
              <a:t>(</a:t>
            </a:r>
            <a:r>
              <a:rPr b="0" i="1" lang="es-AR" sz="1300" u="none" cap="none" strike="noStrike">
                <a:solidFill>
                  <a:schemeClr val="dk1"/>
                </a:solidFill>
                <a:latin typeface="Montserrat"/>
                <a:ea typeface="Montserrat"/>
                <a:cs typeface="Montserrat"/>
                <a:sym typeface="Montserrat"/>
              </a:rPr>
              <a:t>por defecto, el vertical</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243961" y="329543"/>
            <a:ext cx="8656081" cy="3848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Sobre el eje principal</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190" name="Google Shape;190;p12"/>
          <p:cNvSpPr txBox="1"/>
          <p:nvPr/>
        </p:nvSpPr>
        <p:spPr>
          <a:xfrm>
            <a:off x="370649" y="734648"/>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La primera propiedad, </a:t>
            </a:r>
            <a:r>
              <a:rPr b="1" i="0" lang="es-AR" sz="1300" u="none" cap="none" strike="noStrike">
                <a:solidFill>
                  <a:schemeClr val="accent1"/>
                </a:solidFill>
                <a:latin typeface="Montserrat"/>
                <a:ea typeface="Montserrat"/>
                <a:cs typeface="Montserrat"/>
                <a:sym typeface="Montserrat"/>
              </a:rPr>
              <a:t>justify-content</a:t>
            </a:r>
            <a:r>
              <a:rPr b="0" i="0" lang="es-AR" sz="1300" u="none" cap="none" strike="noStrike">
                <a:solidFill>
                  <a:schemeClr val="dk1"/>
                </a:solidFill>
                <a:latin typeface="Montserrat"/>
                <a:ea typeface="Montserrat"/>
                <a:cs typeface="Montserrat"/>
                <a:sym typeface="Montserrat"/>
              </a:rPr>
              <a:t>, sirve para colocar los ítems de un contenedor mediante una disposición concreta a lo largo del </a:t>
            </a:r>
            <a:r>
              <a:rPr b="1" i="0" lang="es-AR" sz="1300" u="none" cap="none" strike="noStrike">
                <a:solidFill>
                  <a:schemeClr val="dk1"/>
                </a:solidFill>
                <a:latin typeface="Montserrat"/>
                <a:ea typeface="Montserrat"/>
                <a:cs typeface="Montserrat"/>
                <a:sym typeface="Montserrat"/>
              </a:rPr>
              <a:t>eje principal</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191" name="Google Shape;191;p12"/>
          <p:cNvPicPr preferRelativeResize="0"/>
          <p:nvPr/>
        </p:nvPicPr>
        <p:blipFill rotWithShape="1">
          <a:blip r:embed="rId3">
            <a:alphaModFix/>
          </a:blip>
          <a:srcRect b="0" l="0" r="0" t="0"/>
          <a:stretch/>
        </p:blipFill>
        <p:spPr>
          <a:xfrm>
            <a:off x="986952" y="1365618"/>
            <a:ext cx="7170097" cy="2533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nvSpPr>
        <p:spPr>
          <a:xfrm>
            <a:off x="201967" y="364344"/>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Con cada uno de estos valores, modificaremos la disposición de los ítems del contenedor donde se aplica, pasando a colocarse como se ve en el siguiente ejemplo (</a:t>
            </a:r>
            <a:r>
              <a:rPr b="0" i="1" lang="es-AR" sz="1300" u="none" cap="none" strike="noStrike">
                <a:solidFill>
                  <a:schemeClr val="dk1"/>
                </a:solidFill>
                <a:latin typeface="Montserrat"/>
                <a:ea typeface="Montserrat"/>
                <a:cs typeface="Montserrat"/>
                <a:sym typeface="Montserrat"/>
              </a:rPr>
              <a:t>nótense los números para observar el orden de cada ítem)</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
        <p:nvSpPr>
          <p:cNvPr id="197" name="Google Shape;197;p13"/>
          <p:cNvSpPr txBox="1"/>
          <p:nvPr/>
        </p:nvSpPr>
        <p:spPr>
          <a:xfrm>
            <a:off x="201967" y="1144857"/>
            <a:ext cx="1704336" cy="38208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accent1"/>
                </a:solidFill>
                <a:latin typeface="Montserrat"/>
                <a:ea typeface="Montserrat"/>
                <a:cs typeface="Montserrat"/>
                <a:sym typeface="Montserrat"/>
              </a:rPr>
              <a:t>justify-content:</a:t>
            </a:r>
            <a:endParaRPr b="0" i="0" sz="1400" u="none" cap="none" strike="noStrike">
              <a:solidFill>
                <a:srgbClr val="000000"/>
              </a:solidFill>
              <a:latin typeface="Arial"/>
              <a:ea typeface="Arial"/>
              <a:cs typeface="Arial"/>
              <a:sym typeface="Arial"/>
            </a:endParaRPr>
          </a:p>
        </p:txBody>
      </p:sp>
      <p:grpSp>
        <p:nvGrpSpPr>
          <p:cNvPr id="198" name="Google Shape;198;p13"/>
          <p:cNvGrpSpPr/>
          <p:nvPr/>
        </p:nvGrpSpPr>
        <p:grpSpPr>
          <a:xfrm>
            <a:off x="454374" y="1605211"/>
            <a:ext cx="4123906" cy="530513"/>
            <a:chOff x="3450222" y="1432343"/>
            <a:chExt cx="4123906" cy="530513"/>
          </a:xfrm>
        </p:grpSpPr>
        <p:pic>
          <p:nvPicPr>
            <p:cNvPr id="199" name="Google Shape;199;p13"/>
            <p:cNvPicPr preferRelativeResize="0"/>
            <p:nvPr/>
          </p:nvPicPr>
          <p:blipFill rotWithShape="1">
            <a:blip r:embed="rId3">
              <a:alphaModFix/>
            </a:blip>
            <a:srcRect b="3381" l="559" r="557" t="3526"/>
            <a:stretch/>
          </p:blipFill>
          <p:spPr>
            <a:xfrm>
              <a:off x="3450222" y="1432343"/>
              <a:ext cx="4123906" cy="530513"/>
            </a:xfrm>
            <a:prstGeom prst="rect">
              <a:avLst/>
            </a:prstGeom>
            <a:noFill/>
            <a:ln>
              <a:noFill/>
            </a:ln>
          </p:spPr>
        </p:pic>
        <p:sp>
          <p:nvSpPr>
            <p:cNvPr id="200" name="Google Shape;200;p13"/>
            <p:cNvSpPr txBox="1"/>
            <p:nvPr/>
          </p:nvSpPr>
          <p:spPr>
            <a:xfrm>
              <a:off x="5793592" y="1668725"/>
              <a:ext cx="1704336" cy="272632"/>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flex-start</a:t>
              </a:r>
              <a:endParaRPr b="1" i="0" sz="1300" u="none" cap="none" strike="noStrike">
                <a:solidFill>
                  <a:schemeClr val="lt1"/>
                </a:solidFill>
                <a:latin typeface="Montserrat"/>
                <a:ea typeface="Montserrat"/>
                <a:cs typeface="Montserrat"/>
                <a:sym typeface="Montserrat"/>
              </a:endParaRPr>
            </a:p>
          </p:txBody>
        </p:sp>
      </p:grpSp>
      <p:grpSp>
        <p:nvGrpSpPr>
          <p:cNvPr id="201" name="Google Shape;201;p13"/>
          <p:cNvGrpSpPr/>
          <p:nvPr/>
        </p:nvGrpSpPr>
        <p:grpSpPr>
          <a:xfrm>
            <a:off x="453079" y="2210735"/>
            <a:ext cx="4126496" cy="525850"/>
            <a:chOff x="3448927" y="2037867"/>
            <a:chExt cx="4126496" cy="525850"/>
          </a:xfrm>
        </p:grpSpPr>
        <p:pic>
          <p:nvPicPr>
            <p:cNvPr id="202" name="Google Shape;202;p13"/>
            <p:cNvPicPr preferRelativeResize="0"/>
            <p:nvPr/>
          </p:nvPicPr>
          <p:blipFill rotWithShape="1">
            <a:blip r:embed="rId4">
              <a:alphaModFix/>
            </a:blip>
            <a:srcRect b="4750" l="373" r="683" t="4625"/>
            <a:stretch/>
          </p:blipFill>
          <p:spPr>
            <a:xfrm>
              <a:off x="3448927" y="2037867"/>
              <a:ext cx="4126496" cy="525850"/>
            </a:xfrm>
            <a:prstGeom prst="rect">
              <a:avLst/>
            </a:prstGeom>
            <a:noFill/>
            <a:ln>
              <a:noFill/>
            </a:ln>
          </p:spPr>
        </p:pic>
        <p:sp>
          <p:nvSpPr>
            <p:cNvPr id="203" name="Google Shape;203;p13"/>
            <p:cNvSpPr txBox="1"/>
            <p:nvPr/>
          </p:nvSpPr>
          <p:spPr>
            <a:xfrm>
              <a:off x="5793592" y="2285879"/>
              <a:ext cx="1704336" cy="272632"/>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flex-end</a:t>
              </a:r>
              <a:endParaRPr b="1" i="0" sz="1300" u="none" cap="none" strike="noStrike">
                <a:solidFill>
                  <a:schemeClr val="lt1"/>
                </a:solidFill>
                <a:latin typeface="Montserrat"/>
                <a:ea typeface="Montserrat"/>
                <a:cs typeface="Montserrat"/>
                <a:sym typeface="Montserrat"/>
              </a:endParaRPr>
            </a:p>
          </p:txBody>
        </p:sp>
      </p:grpSp>
      <p:grpSp>
        <p:nvGrpSpPr>
          <p:cNvPr id="204" name="Google Shape;204;p13"/>
          <p:cNvGrpSpPr/>
          <p:nvPr/>
        </p:nvGrpSpPr>
        <p:grpSpPr>
          <a:xfrm>
            <a:off x="453079" y="2811596"/>
            <a:ext cx="4126497" cy="525850"/>
            <a:chOff x="3448927" y="2638728"/>
            <a:chExt cx="4126497" cy="525850"/>
          </a:xfrm>
        </p:grpSpPr>
        <p:pic>
          <p:nvPicPr>
            <p:cNvPr id="205" name="Google Shape;205;p13"/>
            <p:cNvPicPr preferRelativeResize="0"/>
            <p:nvPr/>
          </p:nvPicPr>
          <p:blipFill rotWithShape="1">
            <a:blip r:embed="rId5">
              <a:alphaModFix/>
            </a:blip>
            <a:srcRect b="6032" l="798" r="1231" t="4142"/>
            <a:stretch/>
          </p:blipFill>
          <p:spPr>
            <a:xfrm>
              <a:off x="3448927" y="2638728"/>
              <a:ext cx="4126497" cy="525850"/>
            </a:xfrm>
            <a:prstGeom prst="rect">
              <a:avLst/>
            </a:prstGeom>
            <a:noFill/>
            <a:ln>
              <a:noFill/>
            </a:ln>
          </p:spPr>
        </p:pic>
        <p:sp>
          <p:nvSpPr>
            <p:cNvPr id="206" name="Google Shape;206;p13"/>
            <p:cNvSpPr txBox="1"/>
            <p:nvPr/>
          </p:nvSpPr>
          <p:spPr>
            <a:xfrm>
              <a:off x="5793592" y="2876745"/>
              <a:ext cx="1704336" cy="272632"/>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center</a:t>
              </a:r>
              <a:endParaRPr b="1" i="0" sz="1300" u="none" cap="none" strike="noStrike">
                <a:solidFill>
                  <a:schemeClr val="lt1"/>
                </a:solidFill>
                <a:latin typeface="Montserrat"/>
                <a:ea typeface="Montserrat"/>
                <a:cs typeface="Montserrat"/>
                <a:sym typeface="Montserrat"/>
              </a:endParaRPr>
            </a:p>
          </p:txBody>
        </p:sp>
      </p:grpSp>
      <p:grpSp>
        <p:nvGrpSpPr>
          <p:cNvPr id="207" name="Google Shape;207;p13"/>
          <p:cNvGrpSpPr/>
          <p:nvPr/>
        </p:nvGrpSpPr>
        <p:grpSpPr>
          <a:xfrm>
            <a:off x="4677555" y="1605211"/>
            <a:ext cx="4129087" cy="525851"/>
            <a:chOff x="3447632" y="3239589"/>
            <a:chExt cx="4129087" cy="525851"/>
          </a:xfrm>
        </p:grpSpPr>
        <p:pic>
          <p:nvPicPr>
            <p:cNvPr id="208" name="Google Shape;208;p13"/>
            <p:cNvPicPr preferRelativeResize="0"/>
            <p:nvPr/>
          </p:nvPicPr>
          <p:blipFill rotWithShape="1">
            <a:blip r:embed="rId6">
              <a:alphaModFix/>
            </a:blip>
            <a:srcRect b="3473" l="741" r="740" t="4255"/>
            <a:stretch/>
          </p:blipFill>
          <p:spPr>
            <a:xfrm>
              <a:off x="3447632" y="3239589"/>
              <a:ext cx="4129087" cy="525851"/>
            </a:xfrm>
            <a:prstGeom prst="rect">
              <a:avLst/>
            </a:prstGeom>
            <a:noFill/>
            <a:ln>
              <a:noFill/>
            </a:ln>
          </p:spPr>
        </p:pic>
        <p:sp>
          <p:nvSpPr>
            <p:cNvPr id="209" name="Google Shape;209;p13"/>
            <p:cNvSpPr txBox="1"/>
            <p:nvPr/>
          </p:nvSpPr>
          <p:spPr>
            <a:xfrm>
              <a:off x="5793592" y="3477606"/>
              <a:ext cx="1704336" cy="272632"/>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space-between</a:t>
              </a:r>
              <a:endParaRPr b="1" i="0" sz="1300" u="none" cap="none" strike="noStrike">
                <a:solidFill>
                  <a:schemeClr val="lt1"/>
                </a:solidFill>
                <a:latin typeface="Montserrat"/>
                <a:ea typeface="Montserrat"/>
                <a:cs typeface="Montserrat"/>
                <a:sym typeface="Montserrat"/>
              </a:endParaRPr>
            </a:p>
          </p:txBody>
        </p:sp>
      </p:grpSp>
      <p:grpSp>
        <p:nvGrpSpPr>
          <p:cNvPr id="210" name="Google Shape;210;p13"/>
          <p:cNvGrpSpPr/>
          <p:nvPr/>
        </p:nvGrpSpPr>
        <p:grpSpPr>
          <a:xfrm>
            <a:off x="4678850" y="2206073"/>
            <a:ext cx="4126496" cy="523259"/>
            <a:chOff x="3448927" y="3840451"/>
            <a:chExt cx="4126496" cy="523259"/>
          </a:xfrm>
        </p:grpSpPr>
        <p:pic>
          <p:nvPicPr>
            <p:cNvPr id="211" name="Google Shape;211;p13"/>
            <p:cNvPicPr preferRelativeResize="0"/>
            <p:nvPr/>
          </p:nvPicPr>
          <p:blipFill rotWithShape="1">
            <a:blip r:embed="rId7">
              <a:alphaModFix/>
            </a:blip>
            <a:srcRect b="3805" l="496" r="682" t="3534"/>
            <a:stretch/>
          </p:blipFill>
          <p:spPr>
            <a:xfrm>
              <a:off x="3448927" y="3840451"/>
              <a:ext cx="4126496" cy="523259"/>
            </a:xfrm>
            <a:prstGeom prst="rect">
              <a:avLst/>
            </a:prstGeom>
            <a:noFill/>
            <a:ln>
              <a:noFill/>
            </a:ln>
          </p:spPr>
        </p:pic>
        <p:sp>
          <p:nvSpPr>
            <p:cNvPr id="212" name="Google Shape;212;p13"/>
            <p:cNvSpPr txBox="1"/>
            <p:nvPr/>
          </p:nvSpPr>
          <p:spPr>
            <a:xfrm>
              <a:off x="5793592" y="4078467"/>
              <a:ext cx="1704336" cy="272632"/>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space-around</a:t>
              </a:r>
              <a:endParaRPr b="1" i="0" sz="1300" u="none" cap="none" strike="noStrike">
                <a:solidFill>
                  <a:schemeClr val="lt1"/>
                </a:solidFill>
                <a:latin typeface="Montserrat"/>
                <a:ea typeface="Montserrat"/>
                <a:cs typeface="Montserrat"/>
                <a:sym typeface="Montserrat"/>
              </a:endParaRPr>
            </a:p>
          </p:txBody>
        </p:sp>
      </p:grpSp>
      <p:grpSp>
        <p:nvGrpSpPr>
          <p:cNvPr id="213" name="Google Shape;213;p13"/>
          <p:cNvGrpSpPr/>
          <p:nvPr/>
        </p:nvGrpSpPr>
        <p:grpSpPr>
          <a:xfrm>
            <a:off x="4677555" y="2804344"/>
            <a:ext cx="4129087" cy="525850"/>
            <a:chOff x="3447632" y="4438722"/>
            <a:chExt cx="4129087" cy="525850"/>
          </a:xfrm>
        </p:grpSpPr>
        <p:pic>
          <p:nvPicPr>
            <p:cNvPr id="214" name="Google Shape;214;p13"/>
            <p:cNvPicPr preferRelativeResize="0"/>
            <p:nvPr/>
          </p:nvPicPr>
          <p:blipFill rotWithShape="1">
            <a:blip r:embed="rId8">
              <a:alphaModFix/>
            </a:blip>
            <a:srcRect b="5699" l="618" r="619" t="3676"/>
            <a:stretch/>
          </p:blipFill>
          <p:spPr>
            <a:xfrm>
              <a:off x="3447632" y="4438722"/>
              <a:ext cx="4129087" cy="525850"/>
            </a:xfrm>
            <a:prstGeom prst="rect">
              <a:avLst/>
            </a:prstGeom>
            <a:noFill/>
            <a:ln>
              <a:noFill/>
            </a:ln>
          </p:spPr>
        </p:pic>
        <p:sp>
          <p:nvSpPr>
            <p:cNvPr id="215" name="Google Shape;215;p13"/>
            <p:cNvSpPr txBox="1"/>
            <p:nvPr/>
          </p:nvSpPr>
          <p:spPr>
            <a:xfrm>
              <a:off x="5793592" y="4687446"/>
              <a:ext cx="1704336" cy="272632"/>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space-evenly</a:t>
              </a:r>
              <a:endParaRPr b="1" i="0" sz="1300" u="none" cap="none" strike="noStrike">
                <a:solidFill>
                  <a:schemeClr val="lt1"/>
                </a:solidFill>
                <a:latin typeface="Montserrat"/>
                <a:ea typeface="Montserrat"/>
                <a:cs typeface="Montserrat"/>
                <a:sym typeface="Montserrat"/>
              </a:endParaRPr>
            </a:p>
          </p:txBody>
        </p:sp>
      </p:grpSp>
      <p:sp>
        <p:nvSpPr>
          <p:cNvPr id="216" name="Google Shape;216;p13"/>
          <p:cNvSpPr txBox="1"/>
          <p:nvPr/>
        </p:nvSpPr>
        <p:spPr>
          <a:xfrm>
            <a:off x="201967" y="3423787"/>
            <a:ext cx="8525884"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Una vez entendido este caso, debemos atender a la propiedad </a:t>
            </a:r>
            <a:r>
              <a:rPr b="1" i="0" lang="es-AR" sz="1300" u="none" cap="none" strike="noStrike">
                <a:solidFill>
                  <a:srgbClr val="9D66F9"/>
                </a:solidFill>
                <a:latin typeface="Montserrat"/>
                <a:ea typeface="Montserrat"/>
                <a:cs typeface="Montserrat"/>
                <a:sym typeface="Montserrat"/>
              </a:rPr>
              <a:t>align-content</a:t>
            </a:r>
            <a:r>
              <a:rPr b="0" i="0" lang="es-AR" sz="1300" u="none" cap="none" strike="noStrike">
                <a:solidFill>
                  <a:schemeClr val="dk1"/>
                </a:solidFill>
                <a:latin typeface="Montserrat"/>
                <a:ea typeface="Montserrat"/>
                <a:cs typeface="Montserrat"/>
                <a:sym typeface="Montserrat"/>
              </a:rPr>
              <a:t>, que es un caso particular del anterior. Nos servirá cuando estemos tratando con un contenedor flex multilínea, que es un contenedor en el que los ítems no caben en el ancho disponible, y por lo tanto, el eje principal se divide en múltiples líneas (</a:t>
            </a:r>
            <a:r>
              <a:rPr b="0" i="1" lang="es-AR" sz="1300" u="none" cap="none" strike="noStrike">
                <a:solidFill>
                  <a:schemeClr val="dk1"/>
                </a:solidFill>
                <a:latin typeface="Montserrat"/>
                <a:ea typeface="Montserrat"/>
                <a:cs typeface="Montserrat"/>
                <a:sym typeface="Montserrat"/>
              </a:rPr>
              <a:t>por ejemplo, usando flex-wrap: wrap</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nvSpPr>
        <p:spPr>
          <a:xfrm>
            <a:off x="201967" y="364344"/>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De esta forma, </a:t>
            </a:r>
            <a:r>
              <a:rPr b="1" i="0" lang="es-AR" sz="1300" u="none" cap="none" strike="noStrike">
                <a:solidFill>
                  <a:srgbClr val="9D66F9"/>
                </a:solidFill>
                <a:latin typeface="Montserrat"/>
                <a:ea typeface="Montserrat"/>
                <a:cs typeface="Montserrat"/>
                <a:sym typeface="Montserrat"/>
              </a:rPr>
              <a:t>align-content</a:t>
            </a:r>
            <a:r>
              <a:rPr b="0" i="0" lang="es-AR" sz="1300" u="none" cap="none" strike="noStrike">
                <a:solidFill>
                  <a:schemeClr val="dk1"/>
                </a:solidFill>
                <a:latin typeface="Montserrat"/>
                <a:ea typeface="Montserrat"/>
                <a:cs typeface="Montserrat"/>
                <a:sym typeface="Montserrat"/>
              </a:rPr>
              <a:t> servirá para alinear cada una de las líneas del contenedor multilínea. Los valores que puede tomar son los siguientes:</a:t>
            </a:r>
            <a:endParaRPr b="0" i="0" sz="1300" u="none" cap="none" strike="noStrike">
              <a:solidFill>
                <a:schemeClr val="dk1"/>
              </a:solidFill>
              <a:latin typeface="Montserrat"/>
              <a:ea typeface="Montserrat"/>
              <a:cs typeface="Montserrat"/>
              <a:sym typeface="Montserrat"/>
            </a:endParaRPr>
          </a:p>
        </p:txBody>
      </p:sp>
      <p:pic>
        <p:nvPicPr>
          <p:cNvPr id="222" name="Google Shape;222;p14"/>
          <p:cNvPicPr preferRelativeResize="0"/>
          <p:nvPr/>
        </p:nvPicPr>
        <p:blipFill rotWithShape="1">
          <a:blip r:embed="rId3">
            <a:alphaModFix/>
          </a:blip>
          <a:srcRect b="0" l="0" r="0" t="0"/>
          <a:stretch/>
        </p:blipFill>
        <p:spPr>
          <a:xfrm>
            <a:off x="983456" y="975041"/>
            <a:ext cx="7177088" cy="2528583"/>
          </a:xfrm>
          <a:prstGeom prst="rect">
            <a:avLst/>
          </a:prstGeom>
          <a:noFill/>
          <a:ln>
            <a:noFill/>
          </a:ln>
        </p:spPr>
      </p:pic>
      <p:sp>
        <p:nvSpPr>
          <p:cNvPr id="223" name="Google Shape;223;p14"/>
          <p:cNvSpPr txBox="1"/>
          <p:nvPr/>
        </p:nvSpPr>
        <p:spPr>
          <a:xfrm>
            <a:off x="201967" y="3503624"/>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Con estos valores, vemos cómo cambiamos la disposición en vertical (</a:t>
            </a:r>
            <a:r>
              <a:rPr b="0" i="1" lang="es-AR" sz="1300" u="none" cap="none" strike="noStrike">
                <a:solidFill>
                  <a:schemeClr val="dk1"/>
                </a:solidFill>
                <a:latin typeface="Montserrat"/>
                <a:ea typeface="Montserrat"/>
                <a:cs typeface="Montserrat"/>
                <a:sym typeface="Montserrat"/>
              </a:rPr>
              <a:t>porque partimos de un ejemplo en el que estamos utilizando flex-direction: row, y el eje principal es horizontal</a:t>
            </a:r>
            <a:r>
              <a:rPr b="0" i="0" lang="es-AR" sz="1300" u="none" cap="none" strike="noStrike">
                <a:solidFill>
                  <a:schemeClr val="dk1"/>
                </a:solidFill>
                <a:latin typeface="Montserrat"/>
                <a:ea typeface="Montserrat"/>
                <a:cs typeface="Montserrat"/>
                <a:sym typeface="Montserrat"/>
              </a:rPr>
              <a:t>) de los ítems que están dentro de un contenedor multilínea.</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nvSpPr>
        <p:spPr>
          <a:xfrm>
            <a:off x="201967" y="364344"/>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En el ejemplo siguiente, veremos que al indicar un contenedor de </a:t>
            </a:r>
            <a:r>
              <a:rPr b="1" i="0" lang="es-AR" sz="1300" u="none" cap="none" strike="noStrike">
                <a:solidFill>
                  <a:schemeClr val="dk1"/>
                </a:solidFill>
                <a:latin typeface="Montserrat"/>
                <a:ea typeface="Montserrat"/>
                <a:cs typeface="Montserrat"/>
                <a:sym typeface="Montserrat"/>
              </a:rPr>
              <a:t>200 pixels de alto</a:t>
            </a:r>
            <a:r>
              <a:rPr b="0" i="0" lang="es-AR" sz="1300" u="none" cap="none" strike="noStrike">
                <a:solidFill>
                  <a:schemeClr val="dk1"/>
                </a:solidFill>
                <a:latin typeface="Montserrat"/>
                <a:ea typeface="Montserrat"/>
                <a:cs typeface="Montserrat"/>
                <a:sym typeface="Montserrat"/>
              </a:rPr>
              <a:t> con ítems de </a:t>
            </a:r>
            <a:r>
              <a:rPr b="1" i="0" lang="es-AR" sz="1300" u="none" cap="none" strike="noStrike">
                <a:solidFill>
                  <a:schemeClr val="dk1"/>
                </a:solidFill>
                <a:latin typeface="Montserrat"/>
                <a:ea typeface="Montserrat"/>
                <a:cs typeface="Montserrat"/>
                <a:sym typeface="Montserrat"/>
              </a:rPr>
              <a:t>50px</a:t>
            </a:r>
            <a:r>
              <a:rPr b="0" i="0" lang="es-AR" sz="1300" u="none" cap="none" strike="noStrike">
                <a:solidFill>
                  <a:schemeClr val="dk1"/>
                </a:solidFill>
                <a:latin typeface="Montserrat"/>
                <a:ea typeface="Montserrat"/>
                <a:cs typeface="Montserrat"/>
                <a:sym typeface="Montserrat"/>
              </a:rPr>
              <a:t> de alto y un </a:t>
            </a:r>
            <a:r>
              <a:rPr b="1" i="0" lang="es-AR" sz="1300" u="none" cap="none" strike="noStrike">
                <a:solidFill>
                  <a:schemeClr val="dk1"/>
                </a:solidFill>
                <a:latin typeface="Montserrat"/>
                <a:ea typeface="Montserrat"/>
                <a:cs typeface="Montserrat"/>
                <a:sym typeface="Montserrat"/>
              </a:rPr>
              <a:t>flex-wrap</a:t>
            </a:r>
            <a:r>
              <a:rPr b="0" i="0" lang="es-AR" sz="1300" u="none" cap="none" strike="noStrike">
                <a:solidFill>
                  <a:schemeClr val="dk1"/>
                </a:solidFill>
                <a:latin typeface="Montserrat"/>
                <a:ea typeface="Montserrat"/>
                <a:cs typeface="Montserrat"/>
                <a:sym typeface="Montserrat"/>
              </a:rPr>
              <a:t> establecido para tener contenedores multilínea, podemos utilizar la propiedad </a:t>
            </a:r>
            <a:r>
              <a:rPr b="1" i="0" lang="es-AR" sz="1300" u="none" cap="none" strike="noStrike">
                <a:solidFill>
                  <a:srgbClr val="9D66F9"/>
                </a:solidFill>
                <a:latin typeface="Montserrat"/>
                <a:ea typeface="Montserrat"/>
                <a:cs typeface="Montserrat"/>
                <a:sym typeface="Montserrat"/>
              </a:rPr>
              <a:t>align-content</a:t>
            </a:r>
            <a:r>
              <a:rPr b="0" i="0" lang="es-AR" sz="1300" u="none" cap="none" strike="noStrike">
                <a:solidFill>
                  <a:schemeClr val="dk1"/>
                </a:solidFill>
                <a:latin typeface="Montserrat"/>
                <a:ea typeface="Montserrat"/>
                <a:cs typeface="Montserrat"/>
                <a:sym typeface="Montserrat"/>
              </a:rPr>
              <a:t> para alinear los ítems de forma vertical de modo que se queden en la zona inferior del contenedor:</a:t>
            </a:r>
            <a:endParaRPr b="0" i="0" sz="1300" u="none" cap="none" strike="noStrike">
              <a:solidFill>
                <a:schemeClr val="dk1"/>
              </a:solidFill>
              <a:latin typeface="Montserrat"/>
              <a:ea typeface="Montserrat"/>
              <a:cs typeface="Montserrat"/>
              <a:sym typeface="Montserrat"/>
            </a:endParaRPr>
          </a:p>
        </p:txBody>
      </p:sp>
      <p:sp>
        <p:nvSpPr>
          <p:cNvPr id="229" name="Google Shape;229;p15"/>
          <p:cNvSpPr/>
          <p:nvPr/>
        </p:nvSpPr>
        <p:spPr>
          <a:xfrm>
            <a:off x="409575" y="1366957"/>
            <a:ext cx="2981325" cy="332398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#CCC</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display: </a:t>
            </a:r>
            <a:r>
              <a:rPr b="0" i="0" lang="es-AR" sz="1400" u="none" cap="none" strike="noStrike">
                <a:solidFill>
                  <a:srgbClr val="EE5D43"/>
                </a:solidFill>
                <a:latin typeface="Consolas"/>
                <a:ea typeface="Consolas"/>
                <a:cs typeface="Consolas"/>
                <a:sym typeface="Consolas"/>
              </a:rPr>
              <a:t>flex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width: </a:t>
            </a:r>
            <a:r>
              <a:rPr b="0" i="0" lang="es-AR" sz="1400" u="none" cap="none" strike="noStrike">
                <a:solidFill>
                  <a:srgbClr val="F39C12"/>
                </a:solidFill>
                <a:latin typeface="Consolas"/>
                <a:ea typeface="Consolas"/>
                <a:cs typeface="Consolas"/>
                <a:sym typeface="Consolas"/>
              </a:rPr>
              <a:t>200px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height: </a:t>
            </a:r>
            <a:r>
              <a:rPr b="0" i="0" lang="es-AR" sz="1400" u="none" cap="none" strike="noStrike">
                <a:solidFill>
                  <a:srgbClr val="F39C12"/>
                </a:solidFill>
                <a:latin typeface="Consolas"/>
                <a:ea typeface="Consolas"/>
                <a:cs typeface="Consolas"/>
                <a:sym typeface="Consolas"/>
              </a:rPr>
              <a:t>200px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flex-wrap: </a:t>
            </a:r>
            <a:r>
              <a:rPr b="0" i="0" lang="es-AR" sz="1400" u="none" cap="none" strike="noStrike">
                <a:solidFill>
                  <a:srgbClr val="EE5D43"/>
                </a:solidFill>
                <a:latin typeface="Consolas"/>
                <a:ea typeface="Consolas"/>
                <a:cs typeface="Consolas"/>
                <a:sym typeface="Consolas"/>
              </a:rPr>
              <a:t>wrap</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align-content: </a:t>
            </a:r>
            <a:r>
              <a:rPr b="0" i="0" lang="es-AR" sz="1400" u="none" cap="none" strike="noStrike">
                <a:solidFill>
                  <a:srgbClr val="EE5D43"/>
                </a:solidFill>
                <a:latin typeface="Consolas"/>
                <a:ea typeface="Consolas"/>
                <a:cs typeface="Consolas"/>
                <a:sym typeface="Consolas"/>
              </a:rPr>
              <a:t>flex-end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.item</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#777</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width: </a:t>
            </a:r>
            <a:r>
              <a:rPr b="0" i="0" lang="es-AR" sz="1400" u="none" cap="none" strike="noStrike">
                <a:solidFill>
                  <a:srgbClr val="F39C12"/>
                </a:solidFill>
                <a:latin typeface="Consolas"/>
                <a:ea typeface="Consolas"/>
                <a:cs typeface="Consolas"/>
                <a:sym typeface="Consolas"/>
              </a:rPr>
              <a:t>50%</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height: </a:t>
            </a:r>
            <a:r>
              <a:rPr b="0" i="0" lang="es-AR" sz="1400" u="none" cap="none" strike="noStrike">
                <a:solidFill>
                  <a:srgbClr val="F39C12"/>
                </a:solidFill>
                <a:latin typeface="Consolas"/>
                <a:ea typeface="Consolas"/>
                <a:cs typeface="Consolas"/>
                <a:sym typeface="Consolas"/>
              </a:rPr>
              <a:t>50px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0" name="Google Shape;230;p15"/>
          <p:cNvSpPr txBox="1"/>
          <p:nvPr/>
        </p:nvSpPr>
        <p:spPr>
          <a:xfrm>
            <a:off x="3318364" y="1366957"/>
            <a:ext cx="1704336" cy="38208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accent1"/>
                </a:solidFill>
                <a:latin typeface="Montserrat"/>
                <a:ea typeface="Montserrat"/>
                <a:cs typeface="Montserrat"/>
                <a:sym typeface="Montserrat"/>
              </a:rPr>
              <a:t>align-content:</a:t>
            </a:r>
            <a:endParaRPr b="0" i="0" sz="1400" u="none" cap="none" strike="noStrike">
              <a:solidFill>
                <a:srgbClr val="000000"/>
              </a:solidFill>
              <a:latin typeface="Arial"/>
              <a:ea typeface="Arial"/>
              <a:cs typeface="Arial"/>
              <a:sym typeface="Arial"/>
            </a:endParaRPr>
          </a:p>
        </p:txBody>
      </p:sp>
      <p:pic>
        <p:nvPicPr>
          <p:cNvPr id="231" name="Google Shape;231;p15"/>
          <p:cNvPicPr preferRelativeResize="0"/>
          <p:nvPr/>
        </p:nvPicPr>
        <p:blipFill rotWithShape="1">
          <a:blip r:embed="rId3">
            <a:alphaModFix/>
          </a:blip>
          <a:srcRect b="3425" l="1295" r="2686" t="1642"/>
          <a:stretch/>
        </p:blipFill>
        <p:spPr>
          <a:xfrm>
            <a:off x="4151427" y="1704976"/>
            <a:ext cx="1742545" cy="1015882"/>
          </a:xfrm>
          <a:prstGeom prst="rect">
            <a:avLst/>
          </a:prstGeom>
          <a:noFill/>
          <a:ln>
            <a:noFill/>
          </a:ln>
        </p:spPr>
      </p:pic>
      <p:pic>
        <p:nvPicPr>
          <p:cNvPr id="232" name="Google Shape;232;p15"/>
          <p:cNvPicPr preferRelativeResize="0"/>
          <p:nvPr/>
        </p:nvPicPr>
        <p:blipFill rotWithShape="1">
          <a:blip r:embed="rId4">
            <a:alphaModFix/>
          </a:blip>
          <a:srcRect b="4115" l="1727" r="2389" t="2504"/>
          <a:stretch/>
        </p:blipFill>
        <p:spPr>
          <a:xfrm>
            <a:off x="4149983" y="2839568"/>
            <a:ext cx="1740133" cy="1019496"/>
          </a:xfrm>
          <a:prstGeom prst="rect">
            <a:avLst/>
          </a:prstGeom>
          <a:noFill/>
          <a:ln>
            <a:noFill/>
          </a:ln>
        </p:spPr>
      </p:pic>
      <p:pic>
        <p:nvPicPr>
          <p:cNvPr id="233" name="Google Shape;233;p15"/>
          <p:cNvPicPr preferRelativeResize="0"/>
          <p:nvPr/>
        </p:nvPicPr>
        <p:blipFill rotWithShape="1">
          <a:blip r:embed="rId5">
            <a:alphaModFix/>
          </a:blip>
          <a:srcRect b="4222" l="1654" r="2446" t="2222"/>
          <a:stretch/>
        </p:blipFill>
        <p:spPr>
          <a:xfrm>
            <a:off x="4142560" y="3994646"/>
            <a:ext cx="1747363" cy="1014676"/>
          </a:xfrm>
          <a:prstGeom prst="rect">
            <a:avLst/>
          </a:prstGeom>
          <a:noFill/>
          <a:ln>
            <a:noFill/>
          </a:ln>
        </p:spPr>
      </p:pic>
      <p:pic>
        <p:nvPicPr>
          <p:cNvPr id="234" name="Google Shape;234;p15"/>
          <p:cNvPicPr preferRelativeResize="0"/>
          <p:nvPr/>
        </p:nvPicPr>
        <p:blipFill rotWithShape="1">
          <a:blip r:embed="rId6">
            <a:alphaModFix/>
          </a:blip>
          <a:srcRect b="4607" l="2538" r="3191" t="3400"/>
          <a:stretch/>
        </p:blipFill>
        <p:spPr>
          <a:xfrm>
            <a:off x="6110135" y="1704975"/>
            <a:ext cx="1744954" cy="1024317"/>
          </a:xfrm>
          <a:prstGeom prst="rect">
            <a:avLst/>
          </a:prstGeom>
          <a:noFill/>
          <a:ln>
            <a:noFill/>
          </a:ln>
        </p:spPr>
      </p:pic>
      <p:pic>
        <p:nvPicPr>
          <p:cNvPr id="235" name="Google Shape;235;p15"/>
          <p:cNvPicPr preferRelativeResize="0"/>
          <p:nvPr/>
        </p:nvPicPr>
        <p:blipFill rotWithShape="1">
          <a:blip r:embed="rId7">
            <a:alphaModFix/>
          </a:blip>
          <a:srcRect b="3587" l="2454" r="4133" t="2813"/>
          <a:stretch/>
        </p:blipFill>
        <p:spPr>
          <a:xfrm>
            <a:off x="6112545" y="2839568"/>
            <a:ext cx="1742544" cy="1021907"/>
          </a:xfrm>
          <a:prstGeom prst="rect">
            <a:avLst/>
          </a:prstGeom>
          <a:noFill/>
          <a:ln>
            <a:noFill/>
          </a:ln>
        </p:spPr>
      </p:pic>
      <p:pic>
        <p:nvPicPr>
          <p:cNvPr id="236" name="Google Shape;236;p15"/>
          <p:cNvPicPr preferRelativeResize="0"/>
          <p:nvPr/>
        </p:nvPicPr>
        <p:blipFill rotWithShape="1">
          <a:blip r:embed="rId8">
            <a:alphaModFix/>
          </a:blip>
          <a:srcRect b="4563" l="3462" r="3460" t="5414"/>
          <a:stretch/>
        </p:blipFill>
        <p:spPr>
          <a:xfrm>
            <a:off x="6110135" y="3987415"/>
            <a:ext cx="1749774" cy="1021907"/>
          </a:xfrm>
          <a:prstGeom prst="rect">
            <a:avLst/>
          </a:prstGeom>
          <a:noFill/>
          <a:ln>
            <a:noFill/>
          </a:ln>
        </p:spPr>
      </p:pic>
      <p:sp>
        <p:nvSpPr>
          <p:cNvPr id="237" name="Google Shape;237;p15"/>
          <p:cNvSpPr txBox="1"/>
          <p:nvPr/>
        </p:nvSpPr>
        <p:spPr>
          <a:xfrm>
            <a:off x="4212809" y="2438831"/>
            <a:ext cx="1589191" cy="290461"/>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flex-start</a:t>
            </a:r>
            <a:endParaRPr b="1" i="0" sz="1300" u="none" cap="none" strike="noStrike">
              <a:solidFill>
                <a:schemeClr val="lt1"/>
              </a:solidFill>
              <a:latin typeface="Montserrat"/>
              <a:ea typeface="Montserrat"/>
              <a:cs typeface="Montserrat"/>
              <a:sym typeface="Montserrat"/>
            </a:endParaRPr>
          </a:p>
        </p:txBody>
      </p:sp>
      <p:sp>
        <p:nvSpPr>
          <p:cNvPr id="238" name="Google Shape;238;p15"/>
          <p:cNvSpPr txBox="1"/>
          <p:nvPr/>
        </p:nvSpPr>
        <p:spPr>
          <a:xfrm>
            <a:off x="4212809" y="2877603"/>
            <a:ext cx="1589191" cy="290461"/>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flex-end</a:t>
            </a:r>
            <a:endParaRPr b="1" i="0" sz="1300" u="none" cap="none" strike="noStrike">
              <a:solidFill>
                <a:schemeClr val="lt1"/>
              </a:solidFill>
              <a:latin typeface="Montserrat"/>
              <a:ea typeface="Montserrat"/>
              <a:cs typeface="Montserrat"/>
              <a:sym typeface="Montserrat"/>
            </a:endParaRPr>
          </a:p>
        </p:txBody>
      </p:sp>
      <p:sp>
        <p:nvSpPr>
          <p:cNvPr id="239" name="Google Shape;239;p15"/>
          <p:cNvSpPr txBox="1"/>
          <p:nvPr/>
        </p:nvSpPr>
        <p:spPr>
          <a:xfrm>
            <a:off x="6188016" y="2067686"/>
            <a:ext cx="1589191" cy="290461"/>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space-between</a:t>
            </a:r>
            <a:endParaRPr b="1" i="0" sz="1300" u="none" cap="none" strike="noStrike">
              <a:solidFill>
                <a:schemeClr val="lt1"/>
              </a:solidFill>
              <a:latin typeface="Montserrat"/>
              <a:ea typeface="Montserrat"/>
              <a:cs typeface="Montserrat"/>
              <a:sym typeface="Montserrat"/>
            </a:endParaRPr>
          </a:p>
        </p:txBody>
      </p:sp>
      <p:sp>
        <p:nvSpPr>
          <p:cNvPr id="240" name="Google Shape;240;p15"/>
          <p:cNvSpPr txBox="1"/>
          <p:nvPr/>
        </p:nvSpPr>
        <p:spPr>
          <a:xfrm>
            <a:off x="6188016" y="3230461"/>
            <a:ext cx="1589191" cy="290461"/>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space-around</a:t>
            </a:r>
            <a:endParaRPr b="1" i="0" sz="1300" u="none" cap="none" strike="noStrike">
              <a:solidFill>
                <a:schemeClr val="lt1"/>
              </a:solidFill>
              <a:latin typeface="Montserrat"/>
              <a:ea typeface="Montserrat"/>
              <a:cs typeface="Montserrat"/>
              <a:sym typeface="Montserrat"/>
            </a:endParaRPr>
          </a:p>
        </p:txBody>
      </p:sp>
      <p:sp>
        <p:nvSpPr>
          <p:cNvPr id="241" name="Google Shape;241;p15"/>
          <p:cNvSpPr txBox="1"/>
          <p:nvPr/>
        </p:nvSpPr>
        <p:spPr>
          <a:xfrm>
            <a:off x="6188016" y="4743696"/>
            <a:ext cx="1589191" cy="290461"/>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stretch</a:t>
            </a:r>
            <a:endParaRPr b="1" i="0" sz="1300" u="none" cap="none" strike="noStrike">
              <a:solidFill>
                <a:schemeClr val="lt1"/>
              </a:solidFill>
              <a:latin typeface="Montserrat"/>
              <a:ea typeface="Montserrat"/>
              <a:cs typeface="Montserrat"/>
              <a:sym typeface="Montserrat"/>
            </a:endParaRPr>
          </a:p>
        </p:txBody>
      </p:sp>
      <p:sp>
        <p:nvSpPr>
          <p:cNvPr id="242" name="Google Shape;242;p15"/>
          <p:cNvSpPr txBox="1"/>
          <p:nvPr/>
        </p:nvSpPr>
        <p:spPr>
          <a:xfrm>
            <a:off x="4239188" y="4802633"/>
            <a:ext cx="1589191" cy="290461"/>
          </a:xfrm>
          <a:prstGeom prst="rect">
            <a:avLst/>
          </a:prstGeom>
          <a:noFill/>
          <a:ln>
            <a:noFill/>
          </a:ln>
        </p:spPr>
        <p:txBody>
          <a:bodyPr anchorCtr="0" anchor="ctr" bIns="0" lIns="0" spcFirstLastPara="1" rIns="0" wrap="square" tIns="0">
            <a:noAutofit/>
          </a:bodyPr>
          <a:lstStyle/>
          <a:p>
            <a:pPr indent="0" lvl="0" marL="114297" marR="0" rtl="0" algn="r">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center</a:t>
            </a:r>
            <a:endParaRPr b="1" i="0" sz="1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nvSpPr>
        <p:spPr>
          <a:xfrm>
            <a:off x="243961" y="329543"/>
            <a:ext cx="8656081" cy="3848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800" u="none" cap="none" strike="noStrike">
                <a:solidFill>
                  <a:schemeClr val="accent1"/>
                </a:solidFill>
                <a:latin typeface="Montserrat ExtraBold"/>
                <a:ea typeface="Montserrat ExtraBold"/>
                <a:cs typeface="Montserrat ExtraBold"/>
                <a:sym typeface="Montserrat ExtraBold"/>
              </a:rPr>
              <a:t>Sobre el eje secundario</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248" name="Google Shape;248;p16"/>
          <p:cNvSpPr txBox="1"/>
          <p:nvPr/>
        </p:nvSpPr>
        <p:spPr>
          <a:xfrm>
            <a:off x="370649" y="734648"/>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La otra propiedad importante de este apartado es </a:t>
            </a:r>
            <a:r>
              <a:rPr b="1" i="0" lang="es-AR" sz="1300" u="none" cap="none" strike="noStrike">
                <a:solidFill>
                  <a:srgbClr val="9D66F9"/>
                </a:solidFill>
                <a:latin typeface="Montserrat"/>
                <a:ea typeface="Montserrat"/>
                <a:cs typeface="Montserrat"/>
                <a:sym typeface="Montserrat"/>
              </a:rPr>
              <a:t>align-items</a:t>
            </a:r>
            <a:r>
              <a:rPr b="0" i="0" lang="es-AR" sz="1300" u="none" cap="none" strike="noStrike">
                <a:solidFill>
                  <a:schemeClr val="dk1"/>
                </a:solidFill>
                <a:latin typeface="Montserrat"/>
                <a:ea typeface="Montserrat"/>
                <a:cs typeface="Montserrat"/>
                <a:sym typeface="Montserrat"/>
              </a:rPr>
              <a:t>, que se encarga de alinear los ítems en el eje secundario del contenedor. Hay que tener cuidado de no confundir </a:t>
            </a:r>
            <a:r>
              <a:rPr b="1" i="0" lang="es-AR" sz="1300" u="none" cap="none" strike="noStrike">
                <a:solidFill>
                  <a:srgbClr val="9D66F9"/>
                </a:solidFill>
                <a:latin typeface="Montserrat"/>
                <a:ea typeface="Montserrat"/>
                <a:cs typeface="Montserrat"/>
                <a:sym typeface="Montserrat"/>
              </a:rPr>
              <a:t>align-content</a:t>
            </a:r>
            <a:r>
              <a:rPr b="0" i="0" lang="es-AR" sz="1300" u="none" cap="none" strike="noStrike">
                <a:solidFill>
                  <a:schemeClr val="dk1"/>
                </a:solidFill>
                <a:latin typeface="Montserrat"/>
                <a:ea typeface="Montserrat"/>
                <a:cs typeface="Montserrat"/>
                <a:sym typeface="Montserrat"/>
              </a:rPr>
              <a:t> con </a:t>
            </a:r>
            <a:r>
              <a:rPr b="1" i="0" lang="es-AR" sz="1300" u="none" cap="none" strike="noStrike">
                <a:solidFill>
                  <a:srgbClr val="9D66F9"/>
                </a:solidFill>
                <a:latin typeface="Montserrat"/>
                <a:ea typeface="Montserrat"/>
                <a:cs typeface="Montserrat"/>
                <a:sym typeface="Montserrat"/>
              </a:rPr>
              <a:t>align-items</a:t>
            </a:r>
            <a:r>
              <a:rPr b="0" i="0" lang="es-AR" sz="1300" u="none" cap="none" strike="noStrike">
                <a:solidFill>
                  <a:schemeClr val="dk1"/>
                </a:solidFill>
                <a:latin typeface="Montserrat"/>
                <a:ea typeface="Montserrat"/>
                <a:cs typeface="Montserrat"/>
                <a:sym typeface="Montserrat"/>
              </a:rPr>
              <a:t>, puesto que el primero actúa sobre cada una de las líneas de un contenedor multilínea (</a:t>
            </a:r>
            <a:r>
              <a:rPr b="0" i="1" lang="es-AR" sz="1300" u="none" cap="none" strike="noStrike">
                <a:solidFill>
                  <a:schemeClr val="dk1"/>
                </a:solidFill>
                <a:latin typeface="Montserrat"/>
                <a:ea typeface="Montserrat"/>
                <a:cs typeface="Montserrat"/>
                <a:sym typeface="Montserrat"/>
              </a:rPr>
              <a:t>no tiene efecto sobre contenedores de una sola línea</a:t>
            </a:r>
            <a:r>
              <a:rPr b="0" i="0" lang="es-AR" sz="1300" u="none" cap="none" strike="noStrike">
                <a:solidFill>
                  <a:schemeClr val="dk1"/>
                </a:solidFill>
                <a:latin typeface="Montserrat"/>
                <a:ea typeface="Montserrat"/>
                <a:cs typeface="Montserrat"/>
                <a:sym typeface="Montserrat"/>
              </a:rPr>
              <a:t>), mientras que </a:t>
            </a:r>
            <a:r>
              <a:rPr b="1" i="0" lang="es-AR" sz="1300" u="none" cap="none" strike="noStrike">
                <a:solidFill>
                  <a:srgbClr val="9D66F9"/>
                </a:solidFill>
                <a:latin typeface="Montserrat"/>
                <a:ea typeface="Montserrat"/>
                <a:cs typeface="Montserrat"/>
                <a:sym typeface="Montserrat"/>
              </a:rPr>
              <a:t>align-items</a:t>
            </a:r>
            <a:r>
              <a:rPr b="0" i="0" lang="es-AR" sz="1300" u="none" cap="none" strike="noStrike">
                <a:solidFill>
                  <a:schemeClr val="dk1"/>
                </a:solidFill>
                <a:latin typeface="Montserrat"/>
                <a:ea typeface="Montserrat"/>
                <a:cs typeface="Montserrat"/>
                <a:sym typeface="Montserrat"/>
              </a:rPr>
              <a:t> lo hace sobre la línea actual. Los valores que puede tomar son los siguientes:</a:t>
            </a:r>
            <a:endParaRPr b="0" i="0" sz="1300" u="none" cap="none" strike="noStrike">
              <a:solidFill>
                <a:schemeClr val="dk1"/>
              </a:solidFill>
              <a:latin typeface="Montserrat"/>
              <a:ea typeface="Montserrat"/>
              <a:cs typeface="Montserrat"/>
              <a:sym typeface="Montserrat"/>
            </a:endParaRPr>
          </a:p>
        </p:txBody>
      </p:sp>
      <p:pic>
        <p:nvPicPr>
          <p:cNvPr id="249" name="Google Shape;249;p16"/>
          <p:cNvPicPr preferRelativeResize="0"/>
          <p:nvPr/>
        </p:nvPicPr>
        <p:blipFill rotWithShape="1">
          <a:blip r:embed="rId3">
            <a:alphaModFix/>
          </a:blip>
          <a:srcRect b="0" l="0" r="0" t="0"/>
          <a:stretch/>
        </p:blipFill>
        <p:spPr>
          <a:xfrm>
            <a:off x="1231107" y="1890713"/>
            <a:ext cx="6681788" cy="2030818"/>
          </a:xfrm>
          <a:prstGeom prst="rect">
            <a:avLst/>
          </a:prstGeom>
          <a:noFill/>
          <a:ln>
            <a:noFill/>
          </a:ln>
        </p:spPr>
      </p:pic>
      <p:sp>
        <p:nvSpPr>
          <p:cNvPr id="250" name="Google Shape;250;p16"/>
          <p:cNvSpPr txBox="1"/>
          <p:nvPr/>
        </p:nvSpPr>
        <p:spPr>
          <a:xfrm>
            <a:off x="5038725" y="4049348"/>
            <a:ext cx="276225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Ver ejemplo interactivo </a:t>
            </a:r>
            <a:r>
              <a:rPr b="0" i="0" lang="es-AR" sz="13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aquí</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nvSpPr>
        <p:spPr>
          <a:xfrm>
            <a:off x="201967" y="364344"/>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Por otro lado, la propiedad </a:t>
            </a:r>
            <a:r>
              <a:rPr b="1" i="0" lang="es-AR" sz="1300" u="none" cap="none" strike="noStrike">
                <a:solidFill>
                  <a:srgbClr val="9D66F9"/>
                </a:solidFill>
                <a:latin typeface="Montserrat"/>
                <a:ea typeface="Montserrat"/>
                <a:cs typeface="Montserrat"/>
                <a:sym typeface="Montserrat"/>
              </a:rPr>
              <a:t>align-self </a:t>
            </a:r>
            <a:r>
              <a:rPr b="0" i="0" lang="es-AR" sz="1300" u="none" cap="none" strike="noStrike">
                <a:solidFill>
                  <a:schemeClr val="dk1"/>
                </a:solidFill>
                <a:latin typeface="Montserrat"/>
                <a:ea typeface="Montserrat"/>
                <a:cs typeface="Montserrat"/>
                <a:sym typeface="Montserrat"/>
              </a:rPr>
              <a:t>actúa exactamente igual que </a:t>
            </a:r>
            <a:r>
              <a:rPr b="1" i="0" lang="es-AR" sz="1300" u="none" cap="none" strike="noStrike">
                <a:solidFill>
                  <a:srgbClr val="9D66F9"/>
                </a:solidFill>
                <a:latin typeface="Montserrat"/>
                <a:ea typeface="Montserrat"/>
                <a:cs typeface="Montserrat"/>
                <a:sym typeface="Montserrat"/>
              </a:rPr>
              <a:t>align-items</a:t>
            </a:r>
            <a:r>
              <a:rPr b="0" i="0" lang="es-AR" sz="1300" u="none" cap="none" strike="noStrike">
                <a:solidFill>
                  <a:schemeClr val="dk1"/>
                </a:solidFill>
                <a:latin typeface="Montserrat"/>
                <a:ea typeface="Montserrat"/>
                <a:cs typeface="Montserrat"/>
                <a:sym typeface="Montserrat"/>
              </a:rPr>
              <a:t>, sin embargo es la primera propiedad de flexbox que vemos que se utiliza sobre un ítem hijo específico y no sobre el elemento contenedor. Salvo por este detalle, funciona exactamente igual que </a:t>
            </a:r>
            <a:r>
              <a:rPr b="1" i="0" lang="es-AR" sz="1300" u="none" cap="none" strike="noStrike">
                <a:solidFill>
                  <a:srgbClr val="9D66F9"/>
                </a:solidFill>
                <a:latin typeface="Montserrat"/>
                <a:ea typeface="Montserrat"/>
                <a:cs typeface="Montserrat"/>
                <a:sym typeface="Montserrat"/>
              </a:rPr>
              <a:t>align-items</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Gracias a ese detalle, </a:t>
            </a:r>
            <a:r>
              <a:rPr b="1" i="0" lang="es-AR" sz="1300" u="none" cap="none" strike="noStrike">
                <a:solidFill>
                  <a:srgbClr val="9D66F9"/>
                </a:solidFill>
                <a:latin typeface="Montserrat"/>
                <a:ea typeface="Montserrat"/>
                <a:cs typeface="Montserrat"/>
                <a:sym typeface="Montserrat"/>
              </a:rPr>
              <a:t>align-self </a:t>
            </a:r>
            <a:r>
              <a:rPr b="0" i="0" lang="es-AR" sz="1300" u="none" cap="none" strike="noStrike">
                <a:solidFill>
                  <a:schemeClr val="dk1"/>
                </a:solidFill>
                <a:latin typeface="Montserrat"/>
                <a:ea typeface="Montserrat"/>
                <a:cs typeface="Montserrat"/>
                <a:sym typeface="Montserrat"/>
              </a:rPr>
              <a:t>nos permite cambiar el comportamiento de </a:t>
            </a:r>
            <a:r>
              <a:rPr b="1" i="0" lang="es-AR" sz="1300" u="none" cap="none" strike="noStrike">
                <a:solidFill>
                  <a:srgbClr val="9D66F9"/>
                </a:solidFill>
                <a:latin typeface="Montserrat"/>
                <a:ea typeface="Montserrat"/>
                <a:cs typeface="Montserrat"/>
                <a:sym typeface="Montserrat"/>
              </a:rPr>
              <a:t>align-items </a:t>
            </a:r>
            <a:r>
              <a:rPr b="0" i="0" lang="es-AR" sz="1300" u="none" cap="none" strike="noStrike">
                <a:solidFill>
                  <a:schemeClr val="dk1"/>
                </a:solidFill>
                <a:latin typeface="Montserrat"/>
                <a:ea typeface="Montserrat"/>
                <a:cs typeface="Montserrat"/>
                <a:sym typeface="Montserrat"/>
              </a:rPr>
              <a:t>y sobreescribirlo con comportamientos específicos para ítems concretos que no queremos que se comporten igual que el resto. La propiedad puede tomar los siguientes valores:</a:t>
            </a:r>
            <a:endParaRPr b="0" i="0" sz="1300" u="none" cap="none" strike="noStrike">
              <a:solidFill>
                <a:schemeClr val="dk1"/>
              </a:solidFill>
              <a:latin typeface="Montserrat"/>
              <a:ea typeface="Montserrat"/>
              <a:cs typeface="Montserrat"/>
              <a:sym typeface="Montserrat"/>
            </a:endParaRPr>
          </a:p>
        </p:txBody>
      </p:sp>
      <p:pic>
        <p:nvPicPr>
          <p:cNvPr id="256" name="Google Shape;256;p17"/>
          <p:cNvPicPr preferRelativeResize="0"/>
          <p:nvPr/>
        </p:nvPicPr>
        <p:blipFill rotWithShape="1">
          <a:blip r:embed="rId3">
            <a:alphaModFix/>
          </a:blip>
          <a:srcRect b="0" l="0" r="0" t="0"/>
          <a:stretch/>
        </p:blipFill>
        <p:spPr>
          <a:xfrm>
            <a:off x="1404937" y="1983043"/>
            <a:ext cx="6334126" cy="2294430"/>
          </a:xfrm>
          <a:prstGeom prst="rect">
            <a:avLst/>
          </a:prstGeom>
          <a:noFill/>
          <a:ln>
            <a:noFill/>
          </a:ln>
        </p:spPr>
      </p:pic>
      <p:sp>
        <p:nvSpPr>
          <p:cNvPr id="257" name="Google Shape;257;p17"/>
          <p:cNvSpPr txBox="1"/>
          <p:nvPr/>
        </p:nvSpPr>
        <p:spPr>
          <a:xfrm>
            <a:off x="201967" y="42393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Si se especifica el valor </a:t>
            </a:r>
            <a:r>
              <a:rPr b="1" i="0" lang="es-AR" sz="1300" u="none" cap="none" strike="noStrike">
                <a:solidFill>
                  <a:schemeClr val="dk1"/>
                </a:solidFill>
                <a:latin typeface="Montserrat"/>
                <a:ea typeface="Montserrat"/>
                <a:cs typeface="Montserrat"/>
                <a:sym typeface="Montserrat"/>
              </a:rPr>
              <a:t>auto</a:t>
            </a:r>
            <a:r>
              <a:rPr b="0" i="0" lang="es-AR" sz="1300" u="none" cap="none" strike="noStrike">
                <a:solidFill>
                  <a:schemeClr val="dk1"/>
                </a:solidFill>
                <a:latin typeface="Montserrat"/>
                <a:ea typeface="Montserrat"/>
                <a:cs typeface="Montserrat"/>
                <a:sym typeface="Montserrat"/>
              </a:rPr>
              <a:t> a la propiedad </a:t>
            </a:r>
            <a:r>
              <a:rPr b="1" i="0" lang="es-AR" sz="1300" u="none" cap="none" strike="noStrike">
                <a:solidFill>
                  <a:srgbClr val="9D66F9"/>
                </a:solidFill>
                <a:latin typeface="Montserrat"/>
                <a:ea typeface="Montserrat"/>
                <a:cs typeface="Montserrat"/>
                <a:sym typeface="Montserrat"/>
              </a:rPr>
              <a:t>align-self</a:t>
            </a:r>
            <a:r>
              <a:rPr b="0" i="0" lang="es-AR" sz="1300" u="none" cap="none" strike="noStrike">
                <a:solidFill>
                  <a:schemeClr val="dk1"/>
                </a:solidFill>
                <a:latin typeface="Montserrat"/>
                <a:ea typeface="Montserrat"/>
                <a:cs typeface="Montserrat"/>
                <a:sym typeface="Montserrat"/>
              </a:rPr>
              <a:t>, el navegador le asigna el valor de la propiedad </a:t>
            </a:r>
            <a:r>
              <a:rPr b="1" i="0" lang="es-AR" sz="1300" u="none" cap="none" strike="noStrike">
                <a:solidFill>
                  <a:srgbClr val="9D66F9"/>
                </a:solidFill>
                <a:latin typeface="Montserrat"/>
                <a:ea typeface="Montserrat"/>
                <a:cs typeface="Montserrat"/>
                <a:sym typeface="Montserrat"/>
              </a:rPr>
              <a:t>align-items </a:t>
            </a:r>
            <a:r>
              <a:rPr b="0" i="0" lang="es-AR" sz="1300" u="none" cap="none" strike="noStrike">
                <a:solidFill>
                  <a:schemeClr val="dk1"/>
                </a:solidFill>
                <a:latin typeface="Montserrat"/>
                <a:ea typeface="Montserrat"/>
                <a:cs typeface="Montserrat"/>
                <a:sym typeface="Montserrat"/>
              </a:rPr>
              <a:t>del contenedor padre, y en caso de no existir, el valor por defecto: </a:t>
            </a:r>
            <a:r>
              <a:rPr b="1" i="0" lang="es-AR" sz="1300" u="none" cap="none" strike="noStrike">
                <a:solidFill>
                  <a:schemeClr val="dk1"/>
                </a:solidFill>
                <a:latin typeface="Montserrat"/>
                <a:ea typeface="Montserrat"/>
                <a:cs typeface="Montserrat"/>
                <a:sym typeface="Montserrat"/>
              </a:rPr>
              <a:t>stretch</a:t>
            </a:r>
            <a:r>
              <a:rPr b="0" i="0" lang="es-AR" sz="1300" u="none" cap="none" strike="noStrike">
                <a:solidFill>
                  <a:schemeClr val="dk1"/>
                </a:solidFill>
                <a:latin typeface="Montserrat"/>
                <a:ea typeface="Montserrat"/>
                <a:cs typeface="Montserrat"/>
                <a:sym typeface="Montserrat"/>
              </a:rPr>
              <a:t>. Ver segundo ejemplo interactivo </a:t>
            </a:r>
            <a:r>
              <a:rPr b="0" i="0" lang="es-AR" sz="13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aquí</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8"/>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Alineaciones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3" name="Google Shape;263;p18"/>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Existe una propiedad de atajo con la que se pueden establecer los valores de </a:t>
            </a:r>
            <a:r>
              <a:rPr b="1" i="0" lang="es-AR" sz="1300" u="none" cap="none" strike="noStrike">
                <a:solidFill>
                  <a:srgbClr val="9D66F9"/>
                </a:solidFill>
                <a:latin typeface="Montserrat"/>
                <a:ea typeface="Montserrat"/>
                <a:cs typeface="Montserrat"/>
                <a:sym typeface="Montserrat"/>
              </a:rPr>
              <a:t>align-content</a:t>
            </a:r>
            <a:r>
              <a:rPr b="0" i="0" lang="es-AR" sz="1300" u="none" cap="none" strike="noStrike">
                <a:solidFill>
                  <a:schemeClr val="dk1"/>
                </a:solidFill>
                <a:latin typeface="Montserrat"/>
                <a:ea typeface="Montserrat"/>
                <a:cs typeface="Montserrat"/>
                <a:sym typeface="Montserrat"/>
              </a:rPr>
              <a:t> y de </a:t>
            </a:r>
            <a:r>
              <a:rPr b="1" i="0" lang="es-AR" sz="1300" u="none" cap="none" strike="noStrike">
                <a:solidFill>
                  <a:srgbClr val="9D66F9"/>
                </a:solidFill>
                <a:latin typeface="Montserrat"/>
                <a:ea typeface="Montserrat"/>
                <a:cs typeface="Montserrat"/>
                <a:sym typeface="Montserrat"/>
              </a:rPr>
              <a:t>justify-content </a:t>
            </a:r>
            <a:r>
              <a:rPr b="0" i="0" lang="es-AR" sz="1300" u="none" cap="none" strike="noStrike">
                <a:solidFill>
                  <a:schemeClr val="dk1"/>
                </a:solidFill>
                <a:latin typeface="Montserrat"/>
                <a:ea typeface="Montserrat"/>
                <a:cs typeface="Montserrat"/>
                <a:sym typeface="Montserrat"/>
              </a:rPr>
              <a:t>de una sola vez, denominada </a:t>
            </a:r>
            <a:r>
              <a:rPr b="1" i="0" lang="es-AR" sz="1300" u="none" cap="none" strike="noStrike">
                <a:solidFill>
                  <a:srgbClr val="9D66F9"/>
                </a:solidFill>
                <a:latin typeface="Montserrat"/>
                <a:ea typeface="Montserrat"/>
                <a:cs typeface="Montserrat"/>
                <a:sym typeface="Montserrat"/>
              </a:rPr>
              <a:t>place-content</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
        <p:nvSpPr>
          <p:cNvPr id="264" name="Google Shape;264;p18"/>
          <p:cNvSpPr/>
          <p:nvPr/>
        </p:nvSpPr>
        <p:spPr>
          <a:xfrm>
            <a:off x="2505076" y="1415570"/>
            <a:ext cx="4133849" cy="181588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display: </a:t>
            </a:r>
            <a:r>
              <a:rPr b="0" i="0" lang="es-AR" sz="1400" u="none" cap="none" strike="noStrike">
                <a:solidFill>
                  <a:srgbClr val="EE5D43"/>
                </a:solidFill>
                <a:latin typeface="Consolas"/>
                <a:ea typeface="Consolas"/>
                <a:cs typeface="Consolas"/>
                <a:sym typeface="Consolas"/>
              </a:rPr>
              <a:t>flex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place-content: </a:t>
            </a:r>
            <a:r>
              <a:rPr b="0" i="0" lang="es-AR" sz="1400" u="none" cap="none" strike="noStrike">
                <a:solidFill>
                  <a:srgbClr val="EE5D43"/>
                </a:solidFill>
                <a:latin typeface="Consolas"/>
                <a:ea typeface="Consolas"/>
                <a:cs typeface="Consolas"/>
                <a:sym typeface="Consolas"/>
              </a:rPr>
              <a:t>flex-start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flex-end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Equivalente a...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align-content: </a:t>
            </a:r>
            <a:r>
              <a:rPr b="0" i="0" lang="es-AR" sz="1400" u="none" cap="none" strike="noStrike">
                <a:solidFill>
                  <a:srgbClr val="EE5D43"/>
                </a:solidFill>
                <a:latin typeface="Consolas"/>
                <a:ea typeface="Consolas"/>
                <a:cs typeface="Consolas"/>
                <a:sym typeface="Consolas"/>
              </a:rPr>
              <a:t>flex-start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justify-content: </a:t>
            </a:r>
            <a:r>
              <a:rPr b="0" i="0" lang="es-AR" sz="1400" u="none" cap="none" strike="noStrike">
                <a:solidFill>
                  <a:srgbClr val="EE5D43"/>
                </a:solidFill>
                <a:latin typeface="Consolas"/>
                <a:ea typeface="Consolas"/>
                <a:cs typeface="Consolas"/>
                <a:sym typeface="Consolas"/>
              </a:rPr>
              <a:t>flex-end</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Flexbox | Propiedades de hijos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0" name="Google Shape;270;p19"/>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A excepción de la propiedad </a:t>
            </a:r>
            <a:r>
              <a:rPr b="1" i="0" lang="es-AR" sz="1300" u="none" cap="none" strike="noStrike">
                <a:solidFill>
                  <a:srgbClr val="9D66F9"/>
                </a:solidFill>
                <a:latin typeface="Montserrat"/>
                <a:ea typeface="Montserrat"/>
                <a:cs typeface="Montserrat"/>
                <a:sym typeface="Montserrat"/>
              </a:rPr>
              <a:t>align-self</a:t>
            </a:r>
            <a:r>
              <a:rPr b="0" i="0" lang="es-AR" sz="1300" u="none" cap="none" strike="noStrike">
                <a:solidFill>
                  <a:schemeClr val="dk1"/>
                </a:solidFill>
                <a:latin typeface="Montserrat"/>
                <a:ea typeface="Montserrat"/>
                <a:cs typeface="Montserrat"/>
                <a:sym typeface="Montserrat"/>
              </a:rPr>
              <a:t>, todas las propiedades que hemos visto hasta ahora se aplican sobre el elemento </a:t>
            </a:r>
            <a:r>
              <a:rPr b="1" i="0" lang="es-AR" sz="1300" u="none" cap="none" strike="noStrike">
                <a:solidFill>
                  <a:schemeClr val="dk1"/>
                </a:solidFill>
                <a:latin typeface="Montserrat"/>
                <a:ea typeface="Montserrat"/>
                <a:cs typeface="Montserrat"/>
                <a:sym typeface="Montserrat"/>
              </a:rPr>
              <a:t>contenedor</a:t>
            </a:r>
            <a:r>
              <a:rPr b="0" i="0" lang="es-AR" sz="1300" u="none" cap="none" strike="noStrike">
                <a:solidFill>
                  <a:schemeClr val="dk1"/>
                </a:solidFill>
                <a:latin typeface="Montserrat"/>
                <a:ea typeface="Montserrat"/>
                <a:cs typeface="Montserrat"/>
                <a:sym typeface="Montserrat"/>
              </a:rPr>
              <a:t>. Las siguientes propiedades, sin embargo, se aplican sobre los ítems hijos:</a:t>
            </a:r>
            <a:endParaRPr b="0" i="0" sz="1300" u="none" cap="none" strike="noStrike">
              <a:solidFill>
                <a:schemeClr val="dk1"/>
              </a:solidFill>
              <a:latin typeface="Montserrat"/>
              <a:ea typeface="Montserrat"/>
              <a:cs typeface="Montserrat"/>
              <a:sym typeface="Montserrat"/>
            </a:endParaRPr>
          </a:p>
        </p:txBody>
      </p:sp>
      <p:sp>
        <p:nvSpPr>
          <p:cNvPr id="271" name="Google Shape;271;p19"/>
          <p:cNvSpPr txBox="1"/>
          <p:nvPr/>
        </p:nvSpPr>
        <p:spPr>
          <a:xfrm>
            <a:off x="370649" y="3395673"/>
            <a:ext cx="834472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En primer lugar, tenemos la propiedad </a:t>
            </a:r>
            <a:r>
              <a:rPr b="1" i="0" lang="es-AR" sz="1300" u="none" cap="none" strike="noStrike">
                <a:solidFill>
                  <a:srgbClr val="9D66F9"/>
                </a:solidFill>
                <a:latin typeface="Montserrat"/>
                <a:ea typeface="Montserrat"/>
                <a:cs typeface="Montserrat"/>
                <a:sym typeface="Montserrat"/>
              </a:rPr>
              <a:t>flex-grow</a:t>
            </a:r>
            <a:r>
              <a:rPr b="0" i="0" lang="es-AR" sz="1300" u="none" cap="none" strike="noStrike">
                <a:solidFill>
                  <a:schemeClr val="dk1"/>
                </a:solidFill>
                <a:latin typeface="Montserrat"/>
                <a:ea typeface="Montserrat"/>
                <a:cs typeface="Montserrat"/>
                <a:sym typeface="Montserrat"/>
              </a:rPr>
              <a:t> para indicar el factor de crecimiento de los ítems en el caso de que no tengan un ancho específico. Por ejemplo, si con </a:t>
            </a:r>
            <a:r>
              <a:rPr b="1" i="0" lang="es-AR" sz="1300" u="none" cap="none" strike="noStrike">
                <a:solidFill>
                  <a:srgbClr val="9D66F9"/>
                </a:solidFill>
                <a:latin typeface="Montserrat"/>
                <a:ea typeface="Montserrat"/>
                <a:cs typeface="Montserrat"/>
                <a:sym typeface="Montserrat"/>
              </a:rPr>
              <a:t>flex-grow</a:t>
            </a:r>
            <a:r>
              <a:rPr b="0" i="0" lang="es-AR" sz="1300" u="none" cap="none" strike="noStrike">
                <a:solidFill>
                  <a:schemeClr val="dk1"/>
                </a:solidFill>
                <a:latin typeface="Montserrat"/>
                <a:ea typeface="Montserrat"/>
                <a:cs typeface="Montserrat"/>
                <a:sym typeface="Montserrat"/>
              </a:rPr>
              <a:t> indicamos un valor de </a:t>
            </a:r>
            <a:r>
              <a:rPr b="1" i="0" lang="es-AR" sz="1300" u="none" cap="none" strike="noStrike">
                <a:solidFill>
                  <a:schemeClr val="dk1"/>
                </a:solidFill>
                <a:latin typeface="Montserrat"/>
                <a:ea typeface="Montserrat"/>
                <a:cs typeface="Montserrat"/>
                <a:sym typeface="Montserrat"/>
              </a:rPr>
              <a:t>1</a:t>
            </a:r>
            <a:r>
              <a:rPr b="0" i="0" lang="es-AR" sz="1300" u="none" cap="none" strike="noStrike">
                <a:solidFill>
                  <a:schemeClr val="dk1"/>
                </a:solidFill>
                <a:latin typeface="Montserrat"/>
                <a:ea typeface="Montserrat"/>
                <a:cs typeface="Montserrat"/>
                <a:sym typeface="Montserrat"/>
              </a:rPr>
              <a:t> a todos sus ítems, tendrían el mismo tamaño cada uno de ellos. Pero si colocamos un valor de </a:t>
            </a:r>
            <a:r>
              <a:rPr b="1" i="0" lang="es-AR" sz="1300" u="none" cap="none" strike="noStrike">
                <a:solidFill>
                  <a:schemeClr val="dk1"/>
                </a:solidFill>
                <a:latin typeface="Montserrat"/>
                <a:ea typeface="Montserrat"/>
                <a:cs typeface="Montserrat"/>
                <a:sym typeface="Montserrat"/>
              </a:rPr>
              <a:t>1</a:t>
            </a:r>
            <a:r>
              <a:rPr b="0" i="0" lang="es-AR" sz="1300" u="none" cap="none" strike="noStrike">
                <a:solidFill>
                  <a:schemeClr val="dk1"/>
                </a:solidFill>
                <a:latin typeface="Montserrat"/>
                <a:ea typeface="Montserrat"/>
                <a:cs typeface="Montserrat"/>
                <a:sym typeface="Montserrat"/>
              </a:rPr>
              <a:t> a todos los elementos, salvo a uno de ellos, que le indicamos </a:t>
            </a:r>
            <a:r>
              <a:rPr b="1" i="0" lang="es-AR" sz="1300" u="none" cap="none" strike="noStrike">
                <a:solidFill>
                  <a:schemeClr val="dk1"/>
                </a:solidFill>
                <a:latin typeface="Montserrat"/>
                <a:ea typeface="Montserrat"/>
                <a:cs typeface="Montserrat"/>
                <a:sym typeface="Montserrat"/>
              </a:rPr>
              <a:t>2</a:t>
            </a:r>
            <a:r>
              <a:rPr b="0" i="0" lang="es-AR" sz="1300" u="none" cap="none" strike="noStrike">
                <a:solidFill>
                  <a:schemeClr val="dk1"/>
                </a:solidFill>
                <a:latin typeface="Montserrat"/>
                <a:ea typeface="Montserrat"/>
                <a:cs typeface="Montserrat"/>
                <a:sym typeface="Montserrat"/>
              </a:rPr>
              <a:t>, ese ítem será más grande que los anteriores. Los ítems a los que no se le especifique ningún valor, tendrán por defecto valor de </a:t>
            </a:r>
            <a:r>
              <a:rPr b="1" i="0" lang="es-AR" sz="1300" u="none" cap="none" strike="noStrike">
                <a:solidFill>
                  <a:schemeClr val="dk1"/>
                </a:solidFill>
                <a:latin typeface="Montserrat"/>
                <a:ea typeface="Montserrat"/>
                <a:cs typeface="Montserrat"/>
                <a:sym typeface="Montserrat"/>
              </a:rPr>
              <a:t>0</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272" name="Google Shape;272;p19"/>
          <p:cNvPicPr preferRelativeResize="0"/>
          <p:nvPr/>
        </p:nvPicPr>
        <p:blipFill rotWithShape="1">
          <a:blip r:embed="rId3">
            <a:alphaModFix/>
          </a:blip>
          <a:srcRect b="0" l="0" r="0" t="0"/>
          <a:stretch/>
        </p:blipFill>
        <p:spPr>
          <a:xfrm>
            <a:off x="1494599" y="1564592"/>
            <a:ext cx="6096826" cy="16919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22fc3c466a_0_5"/>
          <p:cNvSpPr txBox="1"/>
          <p:nvPr>
            <p:ph type="ctrTitle"/>
          </p:nvPr>
        </p:nvSpPr>
        <p:spPr>
          <a:xfrm>
            <a:off x="159200" y="242375"/>
            <a:ext cx="3301200" cy="8673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00"/>
              <a:buNone/>
            </a:pPr>
            <a:r>
              <a:rPr lang="es-AR" sz="5000"/>
              <a:t>Repaso</a:t>
            </a:r>
            <a:endParaRPr sz="5000"/>
          </a:p>
        </p:txBody>
      </p:sp>
      <p:sp>
        <p:nvSpPr>
          <p:cNvPr id="93" name="Google Shape;93;g122fc3c466a_0_5"/>
          <p:cNvSpPr txBox="1"/>
          <p:nvPr>
            <p:ph idx="1" type="subTitle"/>
          </p:nvPr>
        </p:nvSpPr>
        <p:spPr>
          <a:xfrm>
            <a:off x="521250" y="1042925"/>
            <a:ext cx="7619400" cy="3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AR" sz="1400"/>
              <a:t>Display:  none, in-line, block, inline-block  </a:t>
            </a:r>
            <a:r>
              <a:rPr lang="es-AR" sz="1400">
                <a:solidFill>
                  <a:srgbClr val="0000FF"/>
                </a:solidFill>
              </a:rPr>
              <a:t> ver display.html</a:t>
            </a:r>
            <a:endParaRPr sz="1400">
              <a:solidFill>
                <a:srgbClr val="0000FF"/>
              </a:solidFill>
            </a:endParaRPr>
          </a:p>
          <a:p>
            <a:pPr indent="0" lvl="0" marL="0" rtl="0" algn="l">
              <a:lnSpc>
                <a:spcPct val="100000"/>
              </a:lnSpc>
              <a:spcBef>
                <a:spcPts val="0"/>
              </a:spcBef>
              <a:spcAft>
                <a:spcPts val="0"/>
              </a:spcAft>
              <a:buSzPts val="1400"/>
              <a:buNone/>
            </a:pPr>
            <a:r>
              <a:rPr lang="es-AR" sz="1400"/>
              <a:t>Diseno web responsivo</a:t>
            </a:r>
            <a:endParaRPr sz="1400"/>
          </a:p>
          <a:p>
            <a:pPr indent="0" lvl="0" marL="0" rtl="0" algn="l">
              <a:lnSpc>
                <a:spcPct val="100000"/>
              </a:lnSpc>
              <a:spcBef>
                <a:spcPts val="0"/>
              </a:spcBef>
              <a:spcAft>
                <a:spcPts val="0"/>
              </a:spcAft>
              <a:buSzPts val="1400"/>
              <a:buNone/>
            </a:pPr>
            <a:r>
              <a:rPr lang="es-AR" sz="1400"/>
              <a:t>Texto e imagenes responsivas</a:t>
            </a:r>
            <a:endParaRPr sz="1400"/>
          </a:p>
          <a:p>
            <a:pPr indent="0" lvl="0" marL="0" rtl="0" algn="l">
              <a:lnSpc>
                <a:spcPct val="100000"/>
              </a:lnSpc>
              <a:spcBef>
                <a:spcPts val="0"/>
              </a:spcBef>
              <a:spcAft>
                <a:spcPts val="0"/>
              </a:spcAft>
              <a:buSzPts val="1400"/>
              <a:buNone/>
            </a:pPr>
            <a:r>
              <a:rPr lang="es-AR" sz="1400"/>
              <a:t>Puntos de Interrupcion o Breakpoints</a:t>
            </a:r>
            <a:endParaRPr sz="1400"/>
          </a:p>
          <a:p>
            <a:pPr indent="-171450" lvl="0" marL="285747" rtl="0" algn="l">
              <a:lnSpc>
                <a:spcPct val="100000"/>
              </a:lnSpc>
              <a:spcBef>
                <a:spcPts val="300"/>
              </a:spcBef>
              <a:spcAft>
                <a:spcPts val="0"/>
              </a:spcAft>
              <a:buClr>
                <a:schemeClr val="dk1"/>
              </a:buClr>
              <a:buSzPts val="1200"/>
              <a:buFont typeface="Montserrat"/>
              <a:buChar char="-"/>
            </a:pPr>
            <a:r>
              <a:rPr lang="es-AR" sz="1200"/>
              <a:t>Hasta 600 px: </a:t>
            </a:r>
            <a:r>
              <a:rPr lang="es-AR" sz="1100">
                <a:solidFill>
                  <a:srgbClr val="5F6167"/>
                </a:solidFill>
                <a:latin typeface="Consolas"/>
                <a:ea typeface="Consolas"/>
                <a:cs typeface="Consolas"/>
                <a:sym typeface="Consolas"/>
              </a:rPr>
              <a:t>  Extra small devices (phones, 600px and down) </a:t>
            </a:r>
            <a:endParaRPr sz="1200"/>
          </a:p>
          <a:p>
            <a:pPr indent="-171450" lvl="0" marL="285747" rtl="0" algn="l">
              <a:lnSpc>
                <a:spcPct val="100000"/>
              </a:lnSpc>
              <a:spcBef>
                <a:spcPts val="300"/>
              </a:spcBef>
              <a:spcAft>
                <a:spcPts val="0"/>
              </a:spcAft>
              <a:buClr>
                <a:schemeClr val="dk1"/>
              </a:buClr>
              <a:buSzPts val="1200"/>
              <a:buFont typeface="Montserrat"/>
              <a:buChar char="-"/>
            </a:pPr>
            <a:r>
              <a:rPr lang="es-AR" sz="1200"/>
              <a:t>Desde 600 px:   </a:t>
            </a:r>
            <a:r>
              <a:rPr lang="es-AR" sz="1100">
                <a:solidFill>
                  <a:srgbClr val="5F6167"/>
                </a:solidFill>
                <a:latin typeface="Consolas"/>
                <a:ea typeface="Consolas"/>
                <a:cs typeface="Consolas"/>
                <a:sym typeface="Consolas"/>
              </a:rPr>
              <a:t>Small devices (portrait tablets and large phones, 600px and up) */</a:t>
            </a:r>
            <a:endParaRPr sz="1200"/>
          </a:p>
          <a:p>
            <a:pPr indent="-171450" lvl="0" marL="285747" rtl="0" algn="l">
              <a:lnSpc>
                <a:spcPct val="100000"/>
              </a:lnSpc>
              <a:spcBef>
                <a:spcPts val="300"/>
              </a:spcBef>
              <a:spcAft>
                <a:spcPts val="0"/>
              </a:spcAft>
              <a:buClr>
                <a:schemeClr val="dk1"/>
              </a:buClr>
              <a:buSzPts val="1200"/>
              <a:buFont typeface="Montserrat"/>
              <a:buChar char="-"/>
            </a:pPr>
            <a:r>
              <a:rPr lang="es-AR" sz="1200"/>
              <a:t>Desde 768 px:    </a:t>
            </a:r>
            <a:r>
              <a:rPr lang="es-AR" sz="1100">
                <a:solidFill>
                  <a:srgbClr val="5F6167"/>
                </a:solidFill>
                <a:latin typeface="Consolas"/>
                <a:ea typeface="Consolas"/>
                <a:cs typeface="Consolas"/>
                <a:sym typeface="Consolas"/>
              </a:rPr>
              <a:t>Medium devices (landscape tablets, 768px and up) */</a:t>
            </a:r>
            <a:r>
              <a:rPr lang="es-AR" sz="1200"/>
              <a:t> </a:t>
            </a:r>
            <a:endParaRPr sz="1200"/>
          </a:p>
          <a:p>
            <a:pPr indent="-171450" lvl="0" marL="285747" rtl="0" algn="l">
              <a:lnSpc>
                <a:spcPct val="100000"/>
              </a:lnSpc>
              <a:spcBef>
                <a:spcPts val="300"/>
              </a:spcBef>
              <a:spcAft>
                <a:spcPts val="0"/>
              </a:spcAft>
              <a:buClr>
                <a:schemeClr val="dk1"/>
              </a:buClr>
              <a:buSzPts val="1200"/>
              <a:buFont typeface="Montserrat"/>
              <a:buChar char="-"/>
            </a:pPr>
            <a:r>
              <a:rPr lang="es-AR" sz="1200"/>
              <a:t>Desde 992 px:   </a:t>
            </a:r>
            <a:r>
              <a:rPr lang="es-AR" sz="1100">
                <a:solidFill>
                  <a:srgbClr val="5F6167"/>
                </a:solidFill>
                <a:latin typeface="Consolas"/>
                <a:ea typeface="Consolas"/>
                <a:cs typeface="Consolas"/>
                <a:sym typeface="Consolas"/>
              </a:rPr>
              <a:t>Large devices (laptops/desktops, 992px and up)</a:t>
            </a:r>
            <a:endParaRPr sz="1400">
              <a:latin typeface="Arial"/>
              <a:ea typeface="Arial"/>
              <a:cs typeface="Arial"/>
              <a:sym typeface="Arial"/>
            </a:endParaRPr>
          </a:p>
          <a:p>
            <a:pPr indent="-171450" lvl="0" marL="285747" rtl="0" algn="l">
              <a:lnSpc>
                <a:spcPct val="100000"/>
              </a:lnSpc>
              <a:spcBef>
                <a:spcPts val="300"/>
              </a:spcBef>
              <a:spcAft>
                <a:spcPts val="0"/>
              </a:spcAft>
              <a:buClr>
                <a:schemeClr val="dk1"/>
              </a:buClr>
              <a:buSzPts val="1200"/>
              <a:buFont typeface="Montserrat"/>
              <a:buChar char="-"/>
            </a:pPr>
            <a:r>
              <a:rPr lang="es-AR" sz="1200"/>
              <a:t>Desde 1200 px:  </a:t>
            </a:r>
            <a:r>
              <a:rPr lang="es-AR" sz="1100">
                <a:solidFill>
                  <a:srgbClr val="5F6167"/>
                </a:solidFill>
                <a:latin typeface="Consolas"/>
                <a:ea typeface="Consolas"/>
                <a:cs typeface="Consolas"/>
                <a:sym typeface="Consolas"/>
              </a:rPr>
              <a:t>Extra large devices (large laptops and desktops, 1200px and up) </a:t>
            </a:r>
            <a:endParaRPr sz="1200"/>
          </a:p>
          <a:p>
            <a:pPr indent="0" lvl="0" marL="0" rtl="0" algn="l">
              <a:lnSpc>
                <a:spcPct val="100000"/>
              </a:lnSpc>
              <a:spcBef>
                <a:spcPts val="300"/>
              </a:spcBef>
              <a:spcAft>
                <a:spcPts val="0"/>
              </a:spcAft>
              <a:buSzPts val="1400"/>
              <a:buNone/>
            </a:pPr>
            <a:r>
              <a:rPr lang="es-AR" sz="1400"/>
              <a:t>Media-queries </a:t>
            </a:r>
            <a:r>
              <a:rPr lang="es-AR" sz="1400">
                <a:latin typeface="Arial"/>
                <a:ea typeface="Arial"/>
                <a:cs typeface="Arial"/>
                <a:sym typeface="Arial"/>
              </a:rPr>
              <a:t> </a:t>
            </a:r>
            <a:r>
              <a:rPr lang="es-AR" sz="1400" u="sng">
                <a:solidFill>
                  <a:srgbClr val="0000FF"/>
                </a:solidFill>
                <a:latin typeface="Arial"/>
                <a:ea typeface="Arial"/>
                <a:cs typeface="Arial"/>
                <a:sym typeface="Arial"/>
                <a:hlinkClick r:id="rId3">
                  <a:extLst>
                    <a:ext uri="{A12FA001-AC4F-418D-AE19-62706E023703}">
                      <ahyp:hlinkClr val="tx"/>
                    </a:ext>
                  </a:extLst>
                </a:hlinkClick>
              </a:rPr>
              <a:t>https://media-queries-2breakpoint.netlify.app/</a:t>
            </a:r>
            <a:endParaRPr sz="1400">
              <a:solidFill>
                <a:srgbClr val="0000FF"/>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s-AR" sz="1400">
                <a:solidFill>
                  <a:srgbClr val="0000FF"/>
                </a:solidFill>
                <a:latin typeface="Arial"/>
                <a:ea typeface="Arial"/>
                <a:cs typeface="Arial"/>
                <a:sym typeface="Arial"/>
              </a:rPr>
              <a:t>                            </a:t>
            </a:r>
            <a:r>
              <a:rPr lang="es-AR" sz="1400" u="sng">
                <a:solidFill>
                  <a:srgbClr val="0000FF"/>
                </a:solidFill>
                <a:latin typeface="Arial"/>
                <a:ea typeface="Arial"/>
                <a:cs typeface="Arial"/>
                <a:sym typeface="Arial"/>
                <a:hlinkClick r:id="rId4">
                  <a:extLst>
                    <a:ext uri="{A12FA001-AC4F-418D-AE19-62706E023703}">
                      <ahyp:hlinkClr val="tx"/>
                    </a:ext>
                  </a:extLst>
                </a:hlinkClick>
              </a:rPr>
              <a:t>https://media-queries-3breakpoint.netlify.app/</a:t>
            </a:r>
            <a:endParaRPr sz="1400">
              <a:solidFill>
                <a:srgbClr val="0000FF"/>
              </a:solidFill>
              <a:latin typeface="Arial"/>
              <a:ea typeface="Arial"/>
              <a:cs typeface="Arial"/>
              <a:sym typeface="Arial"/>
            </a:endParaRPr>
          </a:p>
          <a:p>
            <a:pPr indent="0" lvl="0" marL="0" rtl="0" algn="l">
              <a:lnSpc>
                <a:spcPct val="100000"/>
              </a:lnSpc>
              <a:spcBef>
                <a:spcPts val="0"/>
              </a:spcBef>
              <a:spcAft>
                <a:spcPts val="0"/>
              </a:spcAft>
              <a:buSzPts val="1400"/>
              <a:buNone/>
            </a:pPr>
            <a:r>
              <a:rPr lang="es-AR" sz="1400"/>
              <a:t>Selectores avanzados:Selector hermano adyacente</a:t>
            </a:r>
            <a:r>
              <a:rPr lang="es-AR" sz="1400">
                <a:latin typeface="Arial"/>
                <a:ea typeface="Arial"/>
                <a:cs typeface="Arial"/>
                <a:sym typeface="Arial"/>
              </a:rPr>
              <a:t> +, Selector general hermanos </a:t>
            </a:r>
            <a:r>
              <a:rPr lang="es-AR" sz="1200"/>
              <a:t>~</a:t>
            </a:r>
            <a:endParaRPr sz="1400"/>
          </a:p>
          <a:p>
            <a:pPr indent="0" lvl="0" marL="0" rtl="0" algn="l">
              <a:lnSpc>
                <a:spcPct val="100000"/>
              </a:lnSpc>
              <a:spcBef>
                <a:spcPts val="0"/>
              </a:spcBef>
              <a:spcAft>
                <a:spcPts val="0"/>
              </a:spcAft>
              <a:buSzPts val="1400"/>
              <a:buNone/>
            </a:pPr>
            <a:r>
              <a:rPr lang="es-AR" sz="1400"/>
              <a:t>PseudoClases </a:t>
            </a:r>
            <a:endParaRPr sz="1400"/>
          </a:p>
          <a:p>
            <a:pPr indent="0" lvl="0" marL="0" rtl="0" algn="l">
              <a:lnSpc>
                <a:spcPct val="100000"/>
              </a:lnSpc>
              <a:spcBef>
                <a:spcPts val="0"/>
              </a:spcBef>
              <a:spcAft>
                <a:spcPts val="0"/>
              </a:spcAft>
              <a:buSzPts val="1400"/>
              <a:buNone/>
            </a:pPr>
            <a:r>
              <a:rPr lang="es-AR" sz="1400"/>
              <a:t>PseudoElementos </a:t>
            </a:r>
            <a:endParaRPr sz="1400"/>
          </a:p>
          <a:p>
            <a:pPr indent="0" lvl="0" marL="0" rtl="0" algn="l">
              <a:lnSpc>
                <a:spcPct val="100000"/>
              </a:lnSpc>
              <a:spcBef>
                <a:spcPts val="0"/>
              </a:spcBef>
              <a:spcAft>
                <a:spcPts val="0"/>
              </a:spcAft>
              <a:buSzPts val="1400"/>
              <a:buNone/>
            </a:pPr>
            <a:r>
              <a:rPr lang="es-AR" sz="1400"/>
              <a:t>Transformaciones : Escalado, Rotaciones,  Traslado, sesgado</a:t>
            </a:r>
            <a:endParaRPr sz="1400"/>
          </a:p>
          <a:p>
            <a:pPr indent="0" lvl="0" marL="0" rtl="0" algn="l">
              <a:lnSpc>
                <a:spcPct val="100000"/>
              </a:lnSpc>
              <a:spcBef>
                <a:spcPts val="0"/>
              </a:spcBef>
              <a:spcAft>
                <a:spcPts val="0"/>
              </a:spcAft>
              <a:buSzPts val="1400"/>
              <a:buNone/>
            </a:pPr>
            <a:r>
              <a:rPr lang="es-AR" sz="1400"/>
              <a:t>Transiciones :</a:t>
            </a:r>
            <a:r>
              <a:rPr lang="es-AR" sz="1400" u="sng">
                <a:solidFill>
                  <a:srgbClr val="0000FF"/>
                </a:solidFill>
                <a:hlinkClick r:id="rId5">
                  <a:extLst>
                    <a:ext uri="{A12FA001-AC4F-418D-AE19-62706E023703}">
                      <ahyp:hlinkClr val="tx"/>
                    </a:ext>
                  </a:extLst>
                </a:hlinkClick>
              </a:rPr>
              <a:t>https://www.w3schools.com/css/css3_transitions.asp</a:t>
            </a:r>
            <a:endParaRPr sz="1400">
              <a:solidFill>
                <a:srgbClr val="0000FF"/>
              </a:solidFill>
            </a:endParaRPr>
          </a:p>
          <a:p>
            <a:pPr indent="0" lvl="0" marL="0" rtl="0" algn="l">
              <a:lnSpc>
                <a:spcPct val="100000"/>
              </a:lnSpc>
              <a:spcBef>
                <a:spcPts val="0"/>
              </a:spcBef>
              <a:spcAft>
                <a:spcPts val="0"/>
              </a:spcAft>
              <a:buSzPts val="1400"/>
              <a:buNone/>
            </a:pPr>
            <a:r>
              <a:rPr lang="es-AR" sz="1400"/>
              <a:t>Animaciones: </a:t>
            </a:r>
            <a:r>
              <a:rPr lang="es-AR" sz="1400" u="sng">
                <a:solidFill>
                  <a:srgbClr val="0000FF"/>
                </a:solidFill>
                <a:hlinkClick r:id="rId6">
                  <a:extLst>
                    <a:ext uri="{A12FA001-AC4F-418D-AE19-62706E023703}">
                      <ahyp:hlinkClr val="tx"/>
                    </a:ext>
                  </a:extLst>
                </a:hlinkClick>
              </a:rPr>
              <a:t>https://www.w3schools.com/css/css3_animations.asp</a:t>
            </a:r>
            <a:endParaRPr sz="1400">
              <a:solidFill>
                <a:srgbClr val="0000FF"/>
              </a:solidFill>
            </a:endParaRPr>
          </a:p>
          <a:p>
            <a:pPr indent="0" lvl="0" marL="0" rtl="0" algn="l">
              <a:lnSpc>
                <a:spcPct val="100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nvSpPr>
        <p:spPr>
          <a:xfrm>
            <a:off x="370649" y="329543"/>
            <a:ext cx="834472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En segundo lugar, tenemos la propiedad </a:t>
            </a:r>
            <a:r>
              <a:rPr b="1" i="0" lang="es-AR" sz="1300" u="none" cap="none" strike="noStrike">
                <a:solidFill>
                  <a:srgbClr val="9D66F9"/>
                </a:solidFill>
                <a:latin typeface="Montserrat"/>
                <a:ea typeface="Montserrat"/>
                <a:cs typeface="Montserrat"/>
                <a:sym typeface="Montserrat"/>
              </a:rPr>
              <a:t>flex-shrink </a:t>
            </a:r>
            <a:r>
              <a:rPr b="0" i="0" lang="es-AR" sz="1300" u="none" cap="none" strike="noStrike">
                <a:solidFill>
                  <a:schemeClr val="dk1"/>
                </a:solidFill>
                <a:latin typeface="Montserrat"/>
                <a:ea typeface="Montserrat"/>
                <a:cs typeface="Montserrat"/>
                <a:sym typeface="Montserrat"/>
              </a:rPr>
              <a:t>que es la opuesta a </a:t>
            </a:r>
            <a:r>
              <a:rPr b="1" i="0" lang="es-AR" sz="1300" u="none" cap="none" strike="noStrike">
                <a:solidFill>
                  <a:srgbClr val="9D66F9"/>
                </a:solidFill>
                <a:latin typeface="Montserrat"/>
                <a:ea typeface="Montserrat"/>
                <a:cs typeface="Montserrat"/>
                <a:sym typeface="Montserrat"/>
              </a:rPr>
              <a:t>flex-grow</a:t>
            </a:r>
            <a:r>
              <a:rPr b="0" i="0" lang="es-AR" sz="1300" u="none" cap="none" strike="noStrike">
                <a:solidFill>
                  <a:schemeClr val="dk1"/>
                </a:solidFill>
                <a:latin typeface="Montserrat"/>
                <a:ea typeface="Montserrat"/>
                <a:cs typeface="Montserrat"/>
                <a:sym typeface="Montserrat"/>
              </a:rPr>
              <a:t>. Mientras que la anterior indica un factor de crecimiento, </a:t>
            </a:r>
            <a:r>
              <a:rPr b="1" i="0" lang="es-AR" sz="1300" u="none" cap="none" strike="noStrike">
                <a:solidFill>
                  <a:srgbClr val="9D66F9"/>
                </a:solidFill>
                <a:latin typeface="Montserrat"/>
                <a:ea typeface="Montserrat"/>
                <a:cs typeface="Montserrat"/>
                <a:sym typeface="Montserrat"/>
              </a:rPr>
              <a:t>flex-shrink </a:t>
            </a:r>
            <a:r>
              <a:rPr b="0" i="0" lang="es-AR" sz="1300" u="none" cap="none" strike="noStrike">
                <a:solidFill>
                  <a:schemeClr val="dk1"/>
                </a:solidFill>
                <a:latin typeface="Montserrat"/>
                <a:ea typeface="Montserrat"/>
                <a:cs typeface="Montserrat"/>
                <a:sym typeface="Montserrat"/>
              </a:rPr>
              <a:t>hace justo lo contrario, aplica un factor de decrecimiento. De esta forma, los ítems que tengan un valor numérico más grande, serán más pequeños, mientras que los que tengan un valor numérico más pequeño serán más grandes, justo al contrario de como funciona la propiedad </a:t>
            </a:r>
            <a:r>
              <a:rPr b="1" i="0" lang="es-AR" sz="1300" u="none" cap="none" strike="noStrike">
                <a:solidFill>
                  <a:srgbClr val="9D66F9"/>
                </a:solidFill>
                <a:latin typeface="Montserrat"/>
                <a:ea typeface="Montserrat"/>
                <a:cs typeface="Montserrat"/>
                <a:sym typeface="Montserrat"/>
              </a:rPr>
              <a:t>flex-grow</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Por último, tenemos la propiedad </a:t>
            </a:r>
            <a:r>
              <a:rPr b="1" i="0" lang="es-AR" sz="1300" u="none" cap="none" strike="noStrike">
                <a:solidFill>
                  <a:srgbClr val="9D66F9"/>
                </a:solidFill>
                <a:latin typeface="Montserrat"/>
                <a:ea typeface="Montserrat"/>
                <a:cs typeface="Montserrat"/>
                <a:sym typeface="Montserrat"/>
              </a:rPr>
              <a:t>flex-basis</a:t>
            </a:r>
            <a:r>
              <a:rPr b="0" i="0" lang="es-AR" sz="1300" u="none" cap="none" strike="noStrike">
                <a:solidFill>
                  <a:schemeClr val="dk1"/>
                </a:solidFill>
                <a:latin typeface="Montserrat"/>
                <a:ea typeface="Montserrat"/>
                <a:cs typeface="Montserrat"/>
                <a:sym typeface="Montserrat"/>
              </a:rPr>
              <a:t>, que define el tamaño por defecto (de base) que tendrán los ítems antes de aplicarle la distribución de espacio. Generalmente, se aplica un tamaño (</a:t>
            </a:r>
            <a:r>
              <a:rPr b="0" i="1" lang="es-AR" sz="1300" u="none" cap="none" strike="noStrike">
                <a:solidFill>
                  <a:schemeClr val="dk1"/>
                </a:solidFill>
                <a:latin typeface="Montserrat"/>
                <a:ea typeface="Montserrat"/>
                <a:cs typeface="Montserrat"/>
                <a:sym typeface="Montserrat"/>
              </a:rPr>
              <a:t>unidades, porcentajes, etc...</a:t>
            </a:r>
            <a:r>
              <a:rPr b="0" i="0" lang="es-AR" sz="1300" u="none" cap="none" strike="noStrike">
                <a:solidFill>
                  <a:schemeClr val="dk1"/>
                </a:solidFill>
                <a:latin typeface="Montserrat"/>
                <a:ea typeface="Montserrat"/>
                <a:cs typeface="Montserrat"/>
                <a:sym typeface="Montserrat"/>
              </a:rPr>
              <a:t>), pero también se puede aplicar la palabra clave </a:t>
            </a:r>
            <a:r>
              <a:rPr b="1" i="0" lang="es-AR" sz="1300" u="none" cap="none" strike="noStrike">
                <a:solidFill>
                  <a:schemeClr val="dk1"/>
                </a:solidFill>
                <a:latin typeface="Montserrat"/>
                <a:ea typeface="Montserrat"/>
                <a:cs typeface="Montserrat"/>
                <a:sym typeface="Montserrat"/>
              </a:rPr>
              <a:t>content</a:t>
            </a:r>
            <a:r>
              <a:rPr b="0" i="0" lang="es-AR" sz="1300" u="none" cap="none" strike="noStrike">
                <a:solidFill>
                  <a:schemeClr val="dk1"/>
                </a:solidFill>
                <a:latin typeface="Montserrat"/>
                <a:ea typeface="Montserrat"/>
                <a:cs typeface="Montserrat"/>
                <a:sym typeface="Montserrat"/>
              </a:rPr>
              <a:t> que ajusta automáticamente el tamaño al contenido del ítem, que es su valor por defecto.</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Ejemplo interactivo sobre estas primeras 3 propiedades: clic </a:t>
            </a: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aquí</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
        <p:nvSpPr>
          <p:cNvPr id="278" name="Google Shape;278;p20"/>
          <p:cNvSpPr txBox="1"/>
          <p:nvPr/>
        </p:nvSpPr>
        <p:spPr>
          <a:xfrm>
            <a:off x="243961" y="278699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Propiedades de hijos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9" name="Google Shape;279;p20"/>
          <p:cNvSpPr txBox="1"/>
          <p:nvPr/>
        </p:nvSpPr>
        <p:spPr>
          <a:xfrm>
            <a:off x="370649" y="326232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Existe una propiedad llamada </a:t>
            </a:r>
            <a:r>
              <a:rPr b="1" i="0" lang="es-AR" sz="1300" u="none" cap="none" strike="noStrike">
                <a:solidFill>
                  <a:srgbClr val="9D66F9"/>
                </a:solidFill>
                <a:latin typeface="Montserrat"/>
                <a:ea typeface="Montserrat"/>
                <a:cs typeface="Montserrat"/>
                <a:sym typeface="Montserrat"/>
              </a:rPr>
              <a:t>flex</a:t>
            </a:r>
            <a:r>
              <a:rPr b="0" i="0" lang="es-AR" sz="1300" u="none" cap="none" strike="noStrike">
                <a:solidFill>
                  <a:schemeClr val="dk1"/>
                </a:solidFill>
                <a:latin typeface="Montserrat"/>
                <a:ea typeface="Montserrat"/>
                <a:cs typeface="Montserrat"/>
                <a:sym typeface="Montserrat"/>
              </a:rPr>
              <a:t> que sirve de atajo para estas tres propiedades de los ítems hijos. Funciona de la siguiente forma:</a:t>
            </a:r>
            <a:endParaRPr b="0" i="0" sz="1300" u="none" cap="none" strike="noStrike">
              <a:solidFill>
                <a:schemeClr val="dk1"/>
              </a:solidFill>
              <a:latin typeface="Montserrat"/>
              <a:ea typeface="Montserrat"/>
              <a:cs typeface="Montserrat"/>
              <a:sym typeface="Montserrat"/>
            </a:endParaRPr>
          </a:p>
        </p:txBody>
      </p:sp>
      <p:sp>
        <p:nvSpPr>
          <p:cNvPr id="280" name="Google Shape;280;p20"/>
          <p:cNvSpPr/>
          <p:nvPr/>
        </p:nvSpPr>
        <p:spPr>
          <a:xfrm>
            <a:off x="1731170" y="3835023"/>
            <a:ext cx="5681662"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.item</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flex: &lt;flex-grow&gt; &lt;flex-shrink&gt; &lt;flex-basis&gt;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flex: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Huecos (gaps)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86" name="Google Shape;286;p21"/>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Existen dos propiedades de flexbox que han surgido recientemente: </a:t>
            </a:r>
            <a:r>
              <a:rPr b="1" i="0" lang="es-AR" sz="1300" u="none" cap="none" strike="noStrike">
                <a:solidFill>
                  <a:srgbClr val="9D66F9"/>
                </a:solidFill>
                <a:latin typeface="Montserrat"/>
                <a:ea typeface="Montserrat"/>
                <a:cs typeface="Montserrat"/>
                <a:sym typeface="Montserrat"/>
              </a:rPr>
              <a:t>row-gap</a:t>
            </a:r>
            <a:r>
              <a:rPr b="0" i="0" lang="es-AR" sz="1300" u="none" cap="none" strike="noStrike">
                <a:solidFill>
                  <a:schemeClr val="dk1"/>
                </a:solidFill>
                <a:latin typeface="Montserrat"/>
                <a:ea typeface="Montserrat"/>
                <a:cs typeface="Montserrat"/>
                <a:sym typeface="Montserrat"/>
              </a:rPr>
              <a:t> y </a:t>
            </a:r>
            <a:r>
              <a:rPr b="1" i="0" lang="es-AR" sz="1300" u="none" cap="none" strike="noStrike">
                <a:solidFill>
                  <a:srgbClr val="9D66F9"/>
                </a:solidFill>
                <a:latin typeface="Montserrat"/>
                <a:ea typeface="Montserrat"/>
                <a:cs typeface="Montserrat"/>
                <a:sym typeface="Montserrat"/>
              </a:rPr>
              <a:t>column-gap</a:t>
            </a:r>
            <a:r>
              <a:rPr b="0" i="0" lang="es-AR" sz="1300" u="none" cap="none" strike="noStrike">
                <a:solidFill>
                  <a:schemeClr val="dk1"/>
                </a:solidFill>
                <a:latin typeface="Montserrat"/>
                <a:ea typeface="Montserrat"/>
                <a:cs typeface="Montserrat"/>
                <a:sym typeface="Montserrat"/>
              </a:rPr>
              <a:t>. Dichas propiedades, permiten establecer el tamaño de un «hueco» entre ítems desde el elemento padre contenedor, y sin necesidad de estar utilizando </a:t>
            </a:r>
            <a:r>
              <a:rPr b="1" i="0" lang="es-AR" sz="1300" u="none" cap="none" strike="noStrike">
                <a:solidFill>
                  <a:srgbClr val="9D66F9"/>
                </a:solidFill>
                <a:latin typeface="Montserrat"/>
                <a:ea typeface="Montserrat"/>
                <a:cs typeface="Montserrat"/>
                <a:sym typeface="Montserrat"/>
              </a:rPr>
              <a:t>padding</a:t>
            </a:r>
            <a:r>
              <a:rPr b="0" i="0" lang="es-AR" sz="1300" u="none" cap="none" strike="noStrike">
                <a:solidFill>
                  <a:schemeClr val="dk1"/>
                </a:solidFill>
                <a:latin typeface="Montserrat"/>
                <a:ea typeface="Montserrat"/>
                <a:cs typeface="Montserrat"/>
                <a:sym typeface="Montserrat"/>
              </a:rPr>
              <a:t> o </a:t>
            </a:r>
            <a:r>
              <a:rPr b="1" i="0" lang="es-AR" sz="1300" u="none" cap="none" strike="noStrike">
                <a:solidFill>
                  <a:srgbClr val="9D66F9"/>
                </a:solidFill>
                <a:latin typeface="Montserrat"/>
                <a:ea typeface="Montserrat"/>
                <a:cs typeface="Montserrat"/>
                <a:sym typeface="Montserrat"/>
              </a:rPr>
              <a:t>margin </a:t>
            </a:r>
            <a:r>
              <a:rPr b="0" i="0" lang="es-AR" sz="1300" u="none" cap="none" strike="noStrike">
                <a:solidFill>
                  <a:schemeClr val="dk1"/>
                </a:solidFill>
                <a:latin typeface="Montserrat"/>
                <a:ea typeface="Montserrat"/>
                <a:cs typeface="Montserrat"/>
                <a:sym typeface="Montserrat"/>
              </a:rPr>
              <a:t>en los elementos hijos.</a:t>
            </a:r>
            <a:endParaRPr b="0" i="0" sz="1300" u="none" cap="none" strike="noStrike">
              <a:solidFill>
                <a:schemeClr val="dk1"/>
              </a:solidFill>
              <a:latin typeface="Montserrat"/>
              <a:ea typeface="Montserrat"/>
              <a:cs typeface="Montserrat"/>
              <a:sym typeface="Montserrat"/>
            </a:endParaRPr>
          </a:p>
        </p:txBody>
      </p:sp>
      <p:sp>
        <p:nvSpPr>
          <p:cNvPr id="287" name="Google Shape;287;p21"/>
          <p:cNvSpPr txBox="1"/>
          <p:nvPr/>
        </p:nvSpPr>
        <p:spPr>
          <a:xfrm>
            <a:off x="370649" y="2804903"/>
            <a:ext cx="8344726"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Ten en cuenta que sólo una de las dos propiedades tendrá efecto, dependiendo de si la propiedad </a:t>
            </a:r>
            <a:r>
              <a:rPr b="1" i="0" lang="es-AR" sz="1300" u="none" cap="none" strike="noStrike">
                <a:solidFill>
                  <a:srgbClr val="9D66F9"/>
                </a:solidFill>
                <a:latin typeface="Montserrat"/>
                <a:ea typeface="Montserrat"/>
                <a:cs typeface="Montserrat"/>
                <a:sym typeface="Montserrat"/>
              </a:rPr>
              <a:t>flex-direction </a:t>
            </a:r>
            <a:r>
              <a:rPr b="0" i="0" lang="es-AR" sz="1300" u="none" cap="none" strike="noStrike">
                <a:solidFill>
                  <a:schemeClr val="dk1"/>
                </a:solidFill>
                <a:latin typeface="Montserrat"/>
                <a:ea typeface="Montserrat"/>
                <a:cs typeface="Montserrat"/>
                <a:sym typeface="Montserrat"/>
              </a:rPr>
              <a:t>está establecida en </a:t>
            </a:r>
            <a:r>
              <a:rPr b="1" i="0" lang="es-AR" sz="1300" u="none" cap="none" strike="noStrike">
                <a:solidFill>
                  <a:srgbClr val="9D66F9"/>
                </a:solidFill>
                <a:latin typeface="Montserrat"/>
                <a:ea typeface="Montserrat"/>
                <a:cs typeface="Montserrat"/>
                <a:sym typeface="Montserrat"/>
              </a:rPr>
              <a:t>column</a:t>
            </a:r>
            <a:r>
              <a:rPr b="0" i="0" lang="es-AR" sz="1300" u="none" cap="none" strike="noStrike">
                <a:solidFill>
                  <a:schemeClr val="dk1"/>
                </a:solidFill>
                <a:latin typeface="Montserrat"/>
                <a:ea typeface="Montserrat"/>
                <a:cs typeface="Montserrat"/>
                <a:sym typeface="Montserrat"/>
              </a:rPr>
              <a:t> o en </a:t>
            </a:r>
            <a:r>
              <a:rPr b="1" i="0" lang="es-AR" sz="1300" u="none" cap="none" strike="noStrike">
                <a:solidFill>
                  <a:srgbClr val="9D66F9"/>
                </a:solidFill>
                <a:latin typeface="Montserrat"/>
                <a:ea typeface="Montserrat"/>
                <a:cs typeface="Montserrat"/>
                <a:sym typeface="Montserrat"/>
              </a:rPr>
              <a:t>row</a:t>
            </a:r>
            <a:r>
              <a:rPr b="0" i="0" lang="es-AR" sz="1300" u="none" cap="none" strike="noStrike">
                <a:solidFill>
                  <a:schemeClr val="dk1"/>
                </a:solidFill>
                <a:latin typeface="Montserrat"/>
                <a:ea typeface="Montserrat"/>
                <a:cs typeface="Montserrat"/>
                <a:sym typeface="Montserrat"/>
              </a:rPr>
              <a:t>. Eso sí, es posible usar ambas si tenemos la propiedad </a:t>
            </a:r>
            <a:r>
              <a:rPr b="1" i="0" lang="es-AR" sz="1300" u="none" cap="none" strike="noStrike">
                <a:solidFill>
                  <a:srgbClr val="9D66F9"/>
                </a:solidFill>
                <a:latin typeface="Montserrat"/>
                <a:ea typeface="Montserrat"/>
                <a:cs typeface="Montserrat"/>
                <a:sym typeface="Montserrat"/>
              </a:rPr>
              <a:t>flex-wrap </a:t>
            </a:r>
            <a:r>
              <a:rPr b="0" i="0" lang="es-AR" sz="1300" u="none" cap="none" strike="noStrike">
                <a:solidFill>
                  <a:schemeClr val="dk1"/>
                </a:solidFill>
                <a:latin typeface="Montserrat"/>
                <a:ea typeface="Montserrat"/>
                <a:cs typeface="Montserrat"/>
                <a:sym typeface="Montserrat"/>
              </a:rPr>
              <a:t>definida a </a:t>
            </a:r>
            <a:r>
              <a:rPr b="1" i="0" lang="es-AR" sz="1300" u="none" cap="none" strike="noStrike">
                <a:solidFill>
                  <a:srgbClr val="9D66F9"/>
                </a:solidFill>
                <a:latin typeface="Montserrat"/>
                <a:ea typeface="Montserrat"/>
                <a:cs typeface="Montserrat"/>
                <a:sym typeface="Montserrat"/>
              </a:rPr>
              <a:t>wrap </a:t>
            </a:r>
            <a:r>
              <a:rPr b="0" i="0" lang="es-AR" sz="1300" u="none" cap="none" strike="noStrike">
                <a:solidFill>
                  <a:schemeClr val="dk1"/>
                </a:solidFill>
                <a:latin typeface="Montserrat"/>
                <a:ea typeface="Montserrat"/>
                <a:cs typeface="Montserrat"/>
                <a:sym typeface="Montserrat"/>
              </a:rPr>
              <a:t>y, por lo tanto, disponemos de multicolumnas flexbox. Ver ejemplo interactivo </a:t>
            </a: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aquí</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288" name="Google Shape;288;p21"/>
          <p:cNvPicPr preferRelativeResize="0"/>
          <p:nvPr/>
        </p:nvPicPr>
        <p:blipFill rotWithShape="1">
          <a:blip r:embed="rId4">
            <a:alphaModFix/>
          </a:blip>
          <a:srcRect b="0" l="0" r="0" t="0"/>
          <a:stretch/>
        </p:blipFill>
        <p:spPr>
          <a:xfrm>
            <a:off x="1433513" y="1719263"/>
            <a:ext cx="6281738" cy="10856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Atajo: Huecos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94" name="Google Shape;294;p22"/>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En el caso de que queramos utilizar una propiedad de atajo para los huecos, podemos utilizar la propiedad </a:t>
            </a:r>
            <a:r>
              <a:rPr b="1" i="0" lang="es-AR" sz="1300" u="none" cap="none" strike="noStrike">
                <a:solidFill>
                  <a:srgbClr val="9D66F9"/>
                </a:solidFill>
                <a:latin typeface="Montserrat"/>
                <a:ea typeface="Montserrat"/>
                <a:cs typeface="Montserrat"/>
                <a:sym typeface="Montserrat"/>
              </a:rPr>
              <a:t>gap</a:t>
            </a:r>
            <a:r>
              <a:rPr b="0" i="0" lang="es-AR" sz="1300" u="none" cap="none" strike="noStrike">
                <a:solidFill>
                  <a:schemeClr val="dk1"/>
                </a:solidFill>
                <a:latin typeface="Montserrat"/>
                <a:ea typeface="Montserrat"/>
                <a:cs typeface="Montserrat"/>
                <a:sym typeface="Montserrat"/>
              </a:rPr>
              <a:t>. Eso sí, ten en cuenta que estas propiedades de huecos en flexbox, aún no tienen un soporte demasiado extendido entre navegadores:</a:t>
            </a:r>
            <a:endParaRPr b="0" i="0" sz="1300" u="none" cap="none" strike="noStrike">
              <a:solidFill>
                <a:schemeClr val="dk1"/>
              </a:solidFill>
              <a:latin typeface="Montserrat"/>
              <a:ea typeface="Montserrat"/>
              <a:cs typeface="Montserrat"/>
              <a:sym typeface="Montserrat"/>
            </a:endParaRPr>
          </a:p>
        </p:txBody>
      </p:sp>
      <p:sp>
        <p:nvSpPr>
          <p:cNvPr id="295" name="Google Shape;295;p22"/>
          <p:cNvSpPr/>
          <p:nvPr/>
        </p:nvSpPr>
        <p:spPr>
          <a:xfrm>
            <a:off x="1971676" y="1578084"/>
            <a:ext cx="5200650"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gap: &lt;row&gt; &lt;column&gt;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gap: </a:t>
            </a:r>
            <a:r>
              <a:rPr b="0" i="0" lang="es-AR" sz="1400" u="none" cap="none" strike="noStrike">
                <a:solidFill>
                  <a:srgbClr val="F39C12"/>
                </a:solidFill>
                <a:latin typeface="Consolas"/>
                <a:ea typeface="Consolas"/>
                <a:cs typeface="Consolas"/>
                <a:sym typeface="Consolas"/>
              </a:rPr>
              <a:t>4px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8px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1 parámetro: usa el mismo para ambos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gap: </a:t>
            </a:r>
            <a:r>
              <a:rPr b="0" i="0" lang="es-AR" sz="1400" u="none" cap="none" strike="noStrike">
                <a:solidFill>
                  <a:srgbClr val="F39C12"/>
                </a:solidFill>
                <a:latin typeface="Consolas"/>
                <a:ea typeface="Consolas"/>
                <a:cs typeface="Consolas"/>
                <a:sym typeface="Consolas"/>
              </a:rPr>
              <a:t>4px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3"/>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Orden de los ítems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1" name="Google Shape;301;p23"/>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Por último, y quizás una de las propiedades más interesantes, es </a:t>
            </a:r>
            <a:r>
              <a:rPr b="1" i="0" lang="es-AR" sz="1300" u="none" cap="none" strike="noStrike">
                <a:solidFill>
                  <a:srgbClr val="9D66F9"/>
                </a:solidFill>
                <a:latin typeface="Montserrat"/>
                <a:ea typeface="Montserrat"/>
                <a:cs typeface="Montserrat"/>
                <a:sym typeface="Montserrat"/>
              </a:rPr>
              <a:t>order</a:t>
            </a:r>
            <a:r>
              <a:rPr b="0" i="0" lang="es-AR" sz="1300" u="none" cap="none" strike="noStrike">
                <a:solidFill>
                  <a:schemeClr val="dk1"/>
                </a:solidFill>
                <a:latin typeface="Montserrat"/>
                <a:ea typeface="Montserrat"/>
                <a:cs typeface="Montserrat"/>
                <a:sym typeface="Montserrat"/>
              </a:rPr>
              <a:t>, que modifica y establece el orden de los ítems según una secuencia numérica.</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Por defecto, todos los ítems flex tienen un </a:t>
            </a:r>
            <a:r>
              <a:rPr b="1" i="0" lang="es-AR" sz="1300" u="none" cap="none" strike="noStrike">
                <a:solidFill>
                  <a:srgbClr val="9D66F9"/>
                </a:solidFill>
                <a:latin typeface="Montserrat"/>
                <a:ea typeface="Montserrat"/>
                <a:cs typeface="Montserrat"/>
                <a:sym typeface="Montserrat"/>
              </a:rPr>
              <a:t>order: 0</a:t>
            </a:r>
            <a:r>
              <a:rPr b="0" i="0" lang="es-AR" sz="1300" u="none" cap="none" strike="noStrike">
                <a:solidFill>
                  <a:schemeClr val="dk1"/>
                </a:solidFill>
                <a:latin typeface="Montserrat"/>
                <a:ea typeface="Montserrat"/>
                <a:cs typeface="Montserrat"/>
                <a:sym typeface="Montserrat"/>
              </a:rPr>
              <a:t> implícito, aunque no se especifique. Si indicamos un </a:t>
            </a:r>
            <a:r>
              <a:rPr b="1" i="0" lang="es-AR" sz="1300" u="none" cap="none" strike="noStrike">
                <a:solidFill>
                  <a:srgbClr val="9D66F9"/>
                </a:solidFill>
                <a:latin typeface="Montserrat"/>
                <a:ea typeface="Montserrat"/>
                <a:cs typeface="Montserrat"/>
                <a:sym typeface="Montserrat"/>
              </a:rPr>
              <a:t>order </a:t>
            </a:r>
            <a:r>
              <a:rPr b="0" i="0" lang="es-AR" sz="1300" u="none" cap="none" strike="noStrike">
                <a:solidFill>
                  <a:schemeClr val="dk1"/>
                </a:solidFill>
                <a:latin typeface="Montserrat"/>
                <a:ea typeface="Montserrat"/>
                <a:cs typeface="Montserrat"/>
                <a:sym typeface="Montserrat"/>
              </a:rPr>
              <a:t>con un valor numérico, irá recolocando los ítems según su número, colocando antes los ítems con número más pequeño (incluso valores negativos) y después los ítems con números más altos. De esta forma podemos recolocar fácilmente los ítems incluso utilizando media queries o responsive design.</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Ver ejemplo interactivo </a:t>
            </a: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aquí</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4"/>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Flexbox | Material adicional y Ejemplos</a:t>
            </a:r>
            <a:endParaRPr b="0" i="0" sz="1400" u="none" cap="none" strike="noStrike">
              <a:solidFill>
                <a:srgbClr val="000000"/>
              </a:solidFill>
              <a:latin typeface="Arial"/>
              <a:ea typeface="Arial"/>
              <a:cs typeface="Arial"/>
              <a:sym typeface="Arial"/>
            </a:endParaRPr>
          </a:p>
        </p:txBody>
      </p:sp>
      <p:sp>
        <p:nvSpPr>
          <p:cNvPr id="307" name="Google Shape;307;p24"/>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Material adicional:</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https://www.w3schools.com/css/css3_flexbox.asp</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https://lenguajecss.com/css/maquetacion-y-colocacion/flexbox/</a:t>
            </a:r>
            <a:r>
              <a:rPr b="0" i="0" lang="es-AR" sz="13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http://www.falconmasters.com/css/guia-completa-flexbox/</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Material multimedia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Flexbox 1 – Introducción</a:t>
            </a:r>
            <a:endParaRPr b="0" i="0" sz="13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sng" cap="none" strike="noStrike">
                <a:solidFill>
                  <a:schemeClr val="dk1"/>
                </a:solidFill>
                <a:latin typeface="Montserrat"/>
                <a:ea typeface="Montserrat"/>
                <a:cs typeface="Montserrat"/>
                <a:sym typeface="Montserrat"/>
                <a:hlinkClick r:id="rId7">
                  <a:extLst>
                    <a:ext uri="{A12FA001-AC4F-418D-AE19-62706E023703}">
                      <ahyp:hlinkClr val="tx"/>
                    </a:ext>
                  </a:extLst>
                </a:hlinkClick>
              </a:rPr>
              <a:t>Flexbox 2 - Propiedades de elementos hijos</a:t>
            </a:r>
            <a:endParaRPr b="0" i="0" sz="13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sng" cap="none" strike="noStrike">
                <a:solidFill>
                  <a:schemeClr val="dk1"/>
                </a:solidFill>
                <a:latin typeface="Montserrat"/>
                <a:ea typeface="Montserrat"/>
                <a:cs typeface="Montserrat"/>
                <a:sym typeface="Montserrat"/>
                <a:hlinkClick r:id="rId8">
                  <a:extLst>
                    <a:ext uri="{A12FA001-AC4F-418D-AE19-62706E023703}">
                      <ahyp:hlinkClr val="tx"/>
                    </a:ext>
                  </a:extLst>
                </a:hlinkClick>
              </a:rPr>
              <a:t>Flexbox 3 - Sitio Web responsive (ejemplo explicado)</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Ejemplos: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none" cap="none" strike="noStrike">
                <a:solidFill>
                  <a:schemeClr val="dk1"/>
                </a:solidFill>
                <a:latin typeface="Montserrat"/>
                <a:ea typeface="Montserrat"/>
                <a:cs typeface="Montserrat"/>
                <a:sym typeface="Montserrat"/>
              </a:rPr>
              <a:t>flexbox (.html) y (.css)</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600"/>
              </a:spcBef>
              <a:spcAft>
                <a:spcPts val="0"/>
              </a:spcAft>
              <a:buClr>
                <a:schemeClr val="dk1"/>
              </a:buClr>
              <a:buSzPts val="1300"/>
              <a:buFont typeface="Arial"/>
              <a:buChar char="•"/>
            </a:pPr>
            <a:r>
              <a:rPr b="0" i="0" lang="es-AR" sz="1300" u="none" cap="none" strike="noStrike">
                <a:solidFill>
                  <a:schemeClr val="dk1"/>
                </a:solidFill>
                <a:latin typeface="Montserrat"/>
                <a:ea typeface="Montserrat"/>
                <a:cs typeface="Montserrat"/>
                <a:sym typeface="Montserrat"/>
              </a:rPr>
              <a:t>flexbox-responsive (.html) y (.css)</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600"/>
              </a:spcBef>
              <a:spcAft>
                <a:spcPts val="0"/>
              </a:spcAft>
              <a:buClr>
                <a:srgbClr val="000000"/>
              </a:buClr>
              <a:buSzPts val="1300"/>
              <a:buFont typeface="Arial"/>
              <a:buNone/>
            </a:pPr>
            <a:r>
              <a:rPr b="1" i="0" lang="es-AR" sz="1300" u="none" cap="none" strike="noStrike">
                <a:solidFill>
                  <a:schemeClr val="dk1"/>
                </a:solidFill>
                <a:latin typeface="Montserrat"/>
                <a:ea typeface="Montserrat"/>
                <a:cs typeface="Montserrat"/>
                <a:sym typeface="Montserrat"/>
              </a:rPr>
              <a:t> Juegos:</a:t>
            </a:r>
            <a:endParaRPr b="1" i="0" sz="1300" u="none" cap="none" strike="noStrike">
              <a:solidFill>
                <a:schemeClr val="dk1"/>
              </a:solidFill>
              <a:latin typeface="Montserrat"/>
              <a:ea typeface="Montserrat"/>
              <a:cs typeface="Montserrat"/>
              <a:sym typeface="Montserrat"/>
            </a:endParaRPr>
          </a:p>
          <a:p>
            <a:pPr indent="-311150" lvl="0" marL="457200" marR="0" rtl="0" algn="l">
              <a:lnSpc>
                <a:spcPct val="125000"/>
              </a:lnSpc>
              <a:spcBef>
                <a:spcPts val="180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CSS Diner:</a:t>
            </a:r>
            <a:r>
              <a:rPr b="0" i="0" lang="es-AR" sz="1300" u="none" cap="none" strike="noStrike">
                <a:solidFill>
                  <a:srgbClr val="0000FF"/>
                </a:solidFill>
                <a:latin typeface="Montserrat"/>
                <a:ea typeface="Montserrat"/>
                <a:cs typeface="Montserrat"/>
                <a:sym typeface="Montserrat"/>
              </a:rPr>
              <a:t> </a:t>
            </a:r>
            <a:r>
              <a:rPr b="1" i="0" lang="es-AR" sz="1300" u="sng" cap="none" strike="noStrike">
                <a:solidFill>
                  <a:srgbClr val="0000FF"/>
                </a:solidFill>
                <a:latin typeface="Montserrat"/>
                <a:ea typeface="Montserrat"/>
                <a:cs typeface="Montserrat"/>
                <a:sym typeface="Montserrat"/>
                <a:hlinkClick r:id="rId9">
                  <a:extLst>
                    <a:ext uri="{A12FA001-AC4F-418D-AE19-62706E023703}">
                      <ahyp:hlinkClr val="tx"/>
                    </a:ext>
                  </a:extLst>
                </a:hlinkClick>
              </a:rPr>
              <a:t>https://flukeout.github.io/</a:t>
            </a:r>
            <a:endParaRPr b="0" i="0" sz="1300" u="none" cap="none" strike="noStrike">
              <a:solidFill>
                <a:srgbClr val="0000FF"/>
              </a:solidFill>
              <a:latin typeface="Montserrat"/>
              <a:ea typeface="Montserrat"/>
              <a:cs typeface="Montserrat"/>
              <a:sym typeface="Montserrat"/>
            </a:endParaRPr>
          </a:p>
          <a:p>
            <a:pPr indent="-311150" lvl="0" marL="457200" marR="0" rtl="0" algn="l">
              <a:lnSpc>
                <a:spcPct val="125000"/>
              </a:lnSpc>
              <a:spcBef>
                <a:spcPts val="0"/>
              </a:spcBef>
              <a:spcAft>
                <a:spcPts val="0"/>
              </a:spcAft>
              <a:buClr>
                <a:schemeClr val="dk1"/>
              </a:buClr>
              <a:buSzPts val="1300"/>
              <a:buFont typeface="Montserrat"/>
              <a:buChar char="•"/>
            </a:pPr>
            <a:r>
              <a:rPr b="0" i="0" lang="es-AR" sz="1300" u="none" cap="none" strike="noStrike">
                <a:solidFill>
                  <a:schemeClr val="dk1"/>
                </a:solidFill>
                <a:latin typeface="Montserrat"/>
                <a:ea typeface="Montserrat"/>
                <a:cs typeface="Montserrat"/>
                <a:sym typeface="Montserrat"/>
              </a:rPr>
              <a:t>Flexbox Froggy</a:t>
            </a:r>
            <a:r>
              <a:rPr b="1" i="0" lang="es-AR" sz="1300" u="none" cap="none" strike="noStrike">
                <a:solidFill>
                  <a:srgbClr val="2B6CB0"/>
                </a:solidFill>
                <a:latin typeface="Montserrat"/>
                <a:ea typeface="Montserrat"/>
                <a:cs typeface="Montserrat"/>
                <a:sym typeface="Montserrat"/>
              </a:rPr>
              <a:t>:</a:t>
            </a:r>
            <a:r>
              <a:rPr b="0" i="0" lang="es-AR" sz="1300" u="none" cap="none" strike="noStrike">
                <a:solidFill>
                  <a:srgbClr val="0000FF"/>
                </a:solidFill>
                <a:latin typeface="Montserrat"/>
                <a:ea typeface="Montserrat"/>
                <a:cs typeface="Montserrat"/>
                <a:sym typeface="Montserrat"/>
              </a:rPr>
              <a:t> </a:t>
            </a:r>
            <a:r>
              <a:rPr b="0" i="0" lang="es-AR" sz="1300" u="sng" cap="none" strike="noStrike">
                <a:solidFill>
                  <a:srgbClr val="0000FF"/>
                </a:solidFill>
                <a:latin typeface="Montserrat"/>
                <a:ea typeface="Montserrat"/>
                <a:cs typeface="Montserrat"/>
                <a:sym typeface="Montserrat"/>
                <a:hlinkClick r:id="rId10">
                  <a:extLst>
                    <a:ext uri="{A12FA001-AC4F-418D-AE19-62706E023703}">
                      <ahyp:hlinkClr val="tx"/>
                    </a:ext>
                  </a:extLst>
                </a:hlinkClick>
              </a:rPr>
              <a:t>https://flexboxfroggy.com/</a:t>
            </a:r>
            <a:r>
              <a:rPr b="0" i="0" lang="es-AR" sz="1300" u="none" cap="none" strike="noStrike">
                <a:solidFill>
                  <a:srgbClr val="0000FF"/>
                </a:solidFill>
                <a:latin typeface="Montserrat"/>
                <a:ea typeface="Montserrat"/>
                <a:cs typeface="Montserrat"/>
                <a:sym typeface="Montserrat"/>
              </a:rPr>
              <a:t> </a:t>
            </a:r>
            <a:endParaRPr b="0" i="0" sz="1300" u="none" cap="none" strike="noStrike">
              <a:solidFill>
                <a:srgbClr val="0000FF"/>
              </a:solidFill>
              <a:latin typeface="Montserrat"/>
              <a:ea typeface="Montserrat"/>
              <a:cs typeface="Montserrat"/>
              <a:sym typeface="Montserrat"/>
            </a:endParaRPr>
          </a:p>
          <a:p>
            <a:pPr indent="-311150" lvl="0" marL="457200" marR="0" rtl="0" algn="l">
              <a:lnSpc>
                <a:spcPct val="125000"/>
              </a:lnSpc>
              <a:spcBef>
                <a:spcPts val="0"/>
              </a:spcBef>
              <a:spcAft>
                <a:spcPts val="0"/>
              </a:spcAft>
              <a:buClr>
                <a:srgbClr val="0000FF"/>
              </a:buClr>
              <a:buSzPts val="1300"/>
              <a:buFont typeface="Montserrat"/>
              <a:buChar char="•"/>
            </a:pPr>
            <a:r>
              <a:rPr b="0" i="0" lang="es-AR" sz="1300" u="none" cap="none" strike="noStrike">
                <a:solidFill>
                  <a:schemeClr val="dk1"/>
                </a:solidFill>
                <a:latin typeface="Montserrat"/>
                <a:ea typeface="Montserrat"/>
                <a:cs typeface="Montserrat"/>
                <a:sym typeface="Montserrat"/>
              </a:rPr>
              <a:t>Flexbox Defense:</a:t>
            </a:r>
            <a:r>
              <a:rPr b="0" i="0" lang="es-AR" sz="1300" u="none" cap="none" strike="noStrike">
                <a:solidFill>
                  <a:srgbClr val="0000FF"/>
                </a:solidFill>
                <a:latin typeface="Montserrat"/>
                <a:ea typeface="Montserrat"/>
                <a:cs typeface="Montserrat"/>
                <a:sym typeface="Montserrat"/>
              </a:rPr>
              <a:t> </a:t>
            </a:r>
            <a:r>
              <a:rPr b="0" i="0" lang="es-AR" sz="1300" u="sng" cap="none" strike="noStrike">
                <a:solidFill>
                  <a:schemeClr val="hlink"/>
                </a:solidFill>
                <a:latin typeface="Montserrat"/>
                <a:ea typeface="Montserrat"/>
                <a:cs typeface="Montserrat"/>
                <a:sym typeface="Montserrat"/>
                <a:hlinkClick r:id="rId11"/>
              </a:rPr>
              <a:t>h</a:t>
            </a:r>
            <a:r>
              <a:rPr b="0" i="0" lang="es-AR" sz="1300" u="sng" cap="none" strike="noStrike">
                <a:solidFill>
                  <a:srgbClr val="0000FF"/>
                </a:solidFill>
                <a:latin typeface="Montserrat"/>
                <a:ea typeface="Montserrat"/>
                <a:cs typeface="Montserrat"/>
                <a:sym typeface="Montserrat"/>
                <a:hlinkClick r:id="rId12">
                  <a:extLst>
                    <a:ext uri="{A12FA001-AC4F-418D-AE19-62706E023703}">
                      <ahyp:hlinkClr val="tx"/>
                    </a:ext>
                  </a:extLst>
                </a:hlinkClick>
              </a:rPr>
              <a:t>ttp://www.flexboxdefense.com/</a:t>
            </a:r>
            <a:endParaRPr b="0" i="0" sz="1300" u="none" cap="none" strike="noStrike">
              <a:solidFill>
                <a:srgbClr val="0000FF"/>
              </a:solidFill>
              <a:latin typeface="Montserrat"/>
              <a:ea typeface="Montserrat"/>
              <a:cs typeface="Montserrat"/>
              <a:sym typeface="Montserrat"/>
            </a:endParaRPr>
          </a:p>
          <a:p>
            <a:pPr indent="0" lvl="0" marL="457200" marR="0" rtl="0" algn="l">
              <a:lnSpc>
                <a:spcPct val="100000"/>
              </a:lnSpc>
              <a:spcBef>
                <a:spcPts val="600"/>
              </a:spcBef>
              <a:spcAft>
                <a:spcPts val="600"/>
              </a:spcAft>
              <a:buClr>
                <a:srgbClr val="000000"/>
              </a:buClr>
              <a:buSzPts val="1300"/>
              <a:buFont typeface="Arial"/>
              <a:buNone/>
            </a:pPr>
            <a:r>
              <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Flexbox CSS" id="98" name="Google Shape;98;p3"/>
          <p:cNvPicPr preferRelativeResize="0"/>
          <p:nvPr/>
        </p:nvPicPr>
        <p:blipFill rotWithShape="1">
          <a:blip r:embed="rId3">
            <a:alphaModFix/>
          </a:blip>
          <a:srcRect b="0" l="0" r="0" t="0"/>
          <a:stretch/>
        </p:blipFill>
        <p:spPr>
          <a:xfrm>
            <a:off x="1903413" y="236120"/>
            <a:ext cx="5308600" cy="2193224"/>
          </a:xfrm>
          <a:prstGeom prst="rect">
            <a:avLst/>
          </a:prstGeom>
          <a:noFill/>
          <a:ln>
            <a:noFill/>
          </a:ln>
        </p:spPr>
      </p:pic>
      <p:sp>
        <p:nvSpPr>
          <p:cNvPr id="99" name="Google Shape;99;p3"/>
          <p:cNvSpPr txBox="1"/>
          <p:nvPr/>
        </p:nvSpPr>
        <p:spPr>
          <a:xfrm>
            <a:off x="247651" y="2429344"/>
            <a:ext cx="8620124"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Tradicionalmente, en CSS se ha utilizado el posicionamiento (</a:t>
            </a:r>
            <a:r>
              <a:rPr b="0" i="1" lang="es-AR" sz="1300" u="none" cap="none" strike="noStrike">
                <a:solidFill>
                  <a:schemeClr val="dk1"/>
                </a:solidFill>
                <a:latin typeface="Montserrat"/>
                <a:ea typeface="Montserrat"/>
                <a:cs typeface="Montserrat"/>
                <a:sym typeface="Montserrat"/>
              </a:rPr>
              <a:t>static</a:t>
            </a:r>
            <a:r>
              <a:rPr b="0" i="0" lang="es-AR" sz="1300" u="none" cap="none" strike="noStrike">
                <a:solidFill>
                  <a:schemeClr val="dk1"/>
                </a:solidFill>
                <a:latin typeface="Montserrat"/>
                <a:ea typeface="Montserrat"/>
                <a:cs typeface="Montserrat"/>
                <a:sym typeface="Montserrat"/>
              </a:rPr>
              <a:t>, </a:t>
            </a:r>
            <a:r>
              <a:rPr b="0" i="1" lang="es-AR" sz="1300" u="none" cap="none" strike="noStrike">
                <a:solidFill>
                  <a:schemeClr val="dk1"/>
                </a:solidFill>
                <a:latin typeface="Montserrat"/>
                <a:ea typeface="Montserrat"/>
                <a:cs typeface="Montserrat"/>
                <a:sym typeface="Montserrat"/>
              </a:rPr>
              <a:t>relative</a:t>
            </a:r>
            <a:r>
              <a:rPr b="0" i="0" lang="es-AR" sz="1300" u="none" cap="none" strike="noStrike">
                <a:solidFill>
                  <a:schemeClr val="dk1"/>
                </a:solidFill>
                <a:latin typeface="Montserrat"/>
                <a:ea typeface="Montserrat"/>
                <a:cs typeface="Montserrat"/>
                <a:sym typeface="Montserrat"/>
              </a:rPr>
              <a:t>, </a:t>
            </a:r>
            <a:r>
              <a:rPr b="0" i="1" lang="es-AR" sz="1300" u="none" cap="none" strike="noStrike">
                <a:solidFill>
                  <a:schemeClr val="dk1"/>
                </a:solidFill>
                <a:latin typeface="Montserrat"/>
                <a:ea typeface="Montserrat"/>
                <a:cs typeface="Montserrat"/>
                <a:sym typeface="Montserrat"/>
              </a:rPr>
              <a:t>absolute</a:t>
            </a:r>
            <a:r>
              <a:rPr b="0" i="0" lang="es-AR" sz="1300" u="none" cap="none" strike="noStrike">
                <a:solidFill>
                  <a:schemeClr val="dk1"/>
                </a:solidFill>
                <a:latin typeface="Montserrat"/>
                <a:ea typeface="Montserrat"/>
                <a:cs typeface="Montserrat"/>
                <a:sym typeface="Montserrat"/>
              </a:rPr>
              <a:t>...), los elementos en línea o en bloque (</a:t>
            </a:r>
            <a:r>
              <a:rPr b="0" i="1" lang="es-AR" sz="1300" u="none" cap="none" strike="noStrike">
                <a:solidFill>
                  <a:schemeClr val="dk1"/>
                </a:solidFill>
                <a:latin typeface="Montserrat"/>
                <a:ea typeface="Montserrat"/>
                <a:cs typeface="Montserrat"/>
                <a:sym typeface="Montserrat"/>
              </a:rPr>
              <a:t>y derivados</a:t>
            </a:r>
            <a:r>
              <a:rPr b="0" i="0" lang="es-AR" sz="1300" u="none" cap="none" strike="noStrike">
                <a:solidFill>
                  <a:schemeClr val="dk1"/>
                </a:solidFill>
                <a:latin typeface="Montserrat"/>
                <a:ea typeface="Montserrat"/>
                <a:cs typeface="Montserrat"/>
                <a:sym typeface="Montserrat"/>
              </a:rPr>
              <a:t>) o los </a:t>
            </a:r>
            <a:r>
              <a:rPr b="1" i="0" lang="es-AR" sz="1300" u="none" cap="none" strike="noStrike">
                <a:solidFill>
                  <a:schemeClr val="dk1"/>
                </a:solidFill>
                <a:latin typeface="Montserrat"/>
                <a:ea typeface="Montserrat"/>
                <a:cs typeface="Montserrat"/>
                <a:sym typeface="Montserrat"/>
              </a:rPr>
              <a:t>float</a:t>
            </a:r>
            <a:r>
              <a:rPr b="0" i="0" lang="es-AR" sz="1300" u="none" cap="none" strike="noStrike">
                <a:solidFill>
                  <a:schemeClr val="dk1"/>
                </a:solidFill>
                <a:latin typeface="Montserrat"/>
                <a:ea typeface="Montserrat"/>
                <a:cs typeface="Montserrat"/>
                <a:sym typeface="Montserrat"/>
              </a:rPr>
              <a:t>, lo que a grandes rasgos no dejaba de ser un sistema de creación de diseños bastante tradicional que no encaja con los retos que tenemos hoy en día: sistemas de escritorio, dispositivos móviles, múltiples resoluciones, etc...</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Flexbox</a:t>
            </a:r>
            <a:r>
              <a:rPr b="0" i="0" lang="es-AR" sz="1300" u="none" cap="none" strike="noStrike">
                <a:solidFill>
                  <a:schemeClr val="dk1"/>
                </a:solidFill>
                <a:latin typeface="Montserrat"/>
                <a:ea typeface="Montserrat"/>
                <a:cs typeface="Montserrat"/>
                <a:sym typeface="Montserrat"/>
              </a:rPr>
              <a:t> es un sistema de </a:t>
            </a:r>
            <a:r>
              <a:rPr b="1" i="0" lang="es-AR" sz="1300" u="none" cap="none" strike="noStrike">
                <a:solidFill>
                  <a:schemeClr val="dk1"/>
                </a:solidFill>
                <a:latin typeface="Montserrat"/>
                <a:ea typeface="Montserrat"/>
                <a:cs typeface="Montserrat"/>
                <a:sym typeface="Montserrat"/>
              </a:rPr>
              <a:t>elementos flexibles </a:t>
            </a:r>
            <a:r>
              <a:rPr b="0" i="0" lang="es-AR" sz="1300" u="none" cap="none" strike="noStrike">
                <a:solidFill>
                  <a:schemeClr val="dk1"/>
                </a:solidFill>
                <a:latin typeface="Montserrat"/>
                <a:ea typeface="Montserrat"/>
                <a:cs typeface="Montserrat"/>
                <a:sym typeface="Montserrat"/>
              </a:rPr>
              <a:t>que llega con la idea de olvidar estos mecanismos y acostumbrarnos a una mecánica más potente, limpia y personalizable, en la que los elementos HTML se adaptan y colocan automáticamente y es más fácil personalizar los diseños. Está especialmente diseñado para crear, mediante CSS, estructuras de </a:t>
            </a:r>
            <a:r>
              <a:rPr b="1" i="0" lang="es-AR" sz="1300" u="none" cap="none" strike="noStrike">
                <a:solidFill>
                  <a:schemeClr val="dk1"/>
                </a:solidFill>
                <a:latin typeface="Montserrat"/>
                <a:ea typeface="Montserrat"/>
                <a:cs typeface="Montserrat"/>
                <a:sym typeface="Montserrat"/>
              </a:rPr>
              <a:t>una sola dimensión</a:t>
            </a:r>
            <a:r>
              <a:rPr b="0" i="0" lang="es-AR" sz="13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0"/>
              </a:spcAft>
              <a:buClr>
                <a:schemeClr val="dk1"/>
              </a:buClr>
              <a:buSzPts val="1300"/>
              <a:buFont typeface="Montserrat"/>
              <a:buNone/>
            </a:pPr>
            <a:r>
              <a:t/>
            </a:r>
            <a:endParaRPr b="0" i="0" sz="13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300"/>
              <a:buFont typeface="Montserrat"/>
              <a:buNone/>
            </a:pPr>
            <a:r>
              <a:rPr b="1" i="0" lang="es-AR" sz="1300" u="none" cap="none" strike="noStrike">
                <a:solidFill>
                  <a:schemeClr val="dk1"/>
                </a:solidFill>
                <a:latin typeface="Montserrat"/>
                <a:ea typeface="Montserrat"/>
                <a:cs typeface="Montserrat"/>
                <a:sym typeface="Montserrat"/>
              </a:rPr>
              <a:t>Fuente:</a:t>
            </a:r>
            <a:r>
              <a:rPr b="0" i="0" lang="es-AR" sz="1300" u="none" cap="none" strike="noStrike">
                <a:solidFill>
                  <a:schemeClr val="dk1"/>
                </a:solidFill>
                <a:latin typeface="Montserrat"/>
                <a:ea typeface="Montserrat"/>
                <a:cs typeface="Montserrat"/>
                <a:sym typeface="Montserrat"/>
              </a:rPr>
              <a:t> </a:t>
            </a:r>
            <a:r>
              <a:rPr b="0" i="0" lang="es-AR" sz="13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lenguajecss.com</a:t>
            </a:r>
            <a:r>
              <a:rPr b="0" i="0" lang="es-AR" sz="1300" u="none" cap="none" strike="noStrike">
                <a:solidFill>
                  <a:schemeClr val="dk1"/>
                </a:solidFill>
                <a:latin typeface="Montserrat"/>
                <a:ea typeface="Montserrat"/>
                <a:cs typeface="Montserrat"/>
                <a:sym typeface="Montserrat"/>
              </a:rPr>
              <a:t> </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Flexbox | Conceptos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5" name="Google Shape;105;p4"/>
          <p:cNvSpPr txBox="1"/>
          <p:nvPr/>
        </p:nvSpPr>
        <p:spPr>
          <a:xfrm>
            <a:off x="370649" y="1033465"/>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Para empezar a utilizar </a:t>
            </a:r>
            <a:r>
              <a:rPr b="1" i="0" lang="es-AR" sz="1300" u="none" cap="none" strike="noStrike">
                <a:solidFill>
                  <a:schemeClr val="dk1"/>
                </a:solidFill>
                <a:latin typeface="Montserrat"/>
                <a:ea typeface="Montserrat"/>
                <a:cs typeface="Montserrat"/>
                <a:sym typeface="Montserrat"/>
              </a:rPr>
              <a:t>flexbox</a:t>
            </a:r>
            <a:r>
              <a:rPr b="0" i="0" lang="es-AR" sz="1300" u="none" cap="none" strike="noStrike">
                <a:solidFill>
                  <a:schemeClr val="dk1"/>
                </a:solidFill>
                <a:latin typeface="Montserrat"/>
                <a:ea typeface="Montserrat"/>
                <a:cs typeface="Montserrat"/>
                <a:sym typeface="Montserrat"/>
              </a:rPr>
              <a:t> lo primero que debemos hacer es conocer algunos de los elementos básicos de este nuevo esquema, que son los siguientes:</a:t>
            </a:r>
            <a:endParaRPr b="0" i="0" sz="1300" u="none" cap="none" strike="noStrike">
              <a:solidFill>
                <a:schemeClr val="dk1"/>
              </a:solidFill>
              <a:latin typeface="Montserrat"/>
              <a:ea typeface="Montserrat"/>
              <a:cs typeface="Montserrat"/>
              <a:sym typeface="Montserrat"/>
            </a:endParaRPr>
          </a:p>
        </p:txBody>
      </p:sp>
      <p:pic>
        <p:nvPicPr>
          <p:cNvPr descr="Flexbox CSS: ¿Cómo funciona?" id="106" name="Google Shape;106;p4"/>
          <p:cNvPicPr preferRelativeResize="0"/>
          <p:nvPr/>
        </p:nvPicPr>
        <p:blipFill rotWithShape="1">
          <a:blip r:embed="rId3">
            <a:alphaModFix/>
          </a:blip>
          <a:srcRect b="0" l="0" r="0" t="0"/>
          <a:stretch/>
        </p:blipFill>
        <p:spPr>
          <a:xfrm>
            <a:off x="2626640" y="1644162"/>
            <a:ext cx="3890720" cy="972680"/>
          </a:xfrm>
          <a:prstGeom prst="rect">
            <a:avLst/>
          </a:prstGeom>
          <a:noFill/>
          <a:ln>
            <a:noFill/>
          </a:ln>
        </p:spPr>
      </p:pic>
      <p:sp>
        <p:nvSpPr>
          <p:cNvPr id="107" name="Google Shape;107;p4"/>
          <p:cNvSpPr txBox="1"/>
          <p:nvPr/>
        </p:nvSpPr>
        <p:spPr>
          <a:xfrm>
            <a:off x="370649" y="2669703"/>
            <a:ext cx="8152000" cy="610697"/>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300"/>
              <a:buFont typeface="Arial"/>
              <a:buChar char="•"/>
            </a:pPr>
            <a:r>
              <a:rPr b="1" i="0" lang="es-AR" sz="1300" u="none" cap="none" strike="noStrike">
                <a:solidFill>
                  <a:schemeClr val="dk1"/>
                </a:solidFill>
                <a:latin typeface="Montserrat"/>
                <a:ea typeface="Montserrat"/>
                <a:cs typeface="Montserrat"/>
                <a:sym typeface="Montserrat"/>
              </a:rPr>
              <a:t>Contenedor</a:t>
            </a:r>
            <a:r>
              <a:rPr b="0" i="0" lang="es-AR" sz="1300" u="none" cap="none" strike="noStrike">
                <a:solidFill>
                  <a:schemeClr val="dk1"/>
                </a:solidFill>
                <a:latin typeface="Montserrat"/>
                <a:ea typeface="Montserrat"/>
                <a:cs typeface="Montserrat"/>
                <a:sym typeface="Montserrat"/>
              </a:rPr>
              <a:t>: Es el elemento padre que tendrá en su interior cada uno de los ítems flexibles. Al contrario que muchas otras estructuras CSS, por norma general, en Flex establecemos las propiedades al elemento padre.</a:t>
            </a:r>
            <a:endParaRPr b="0" i="0" sz="1400" u="none" cap="none" strike="noStrike">
              <a:solidFill>
                <a:srgbClr val="000000"/>
              </a:solidFill>
              <a:latin typeface="Arial"/>
              <a:ea typeface="Arial"/>
              <a:cs typeface="Arial"/>
              <a:sym typeface="Arial"/>
            </a:endParaRPr>
          </a:p>
          <a:p>
            <a:pPr indent="-285750" lvl="0" marL="720725" marR="0" rtl="0" algn="l">
              <a:lnSpc>
                <a:spcPct val="100000"/>
              </a:lnSpc>
              <a:spcBef>
                <a:spcPts val="300"/>
              </a:spcBef>
              <a:spcAft>
                <a:spcPts val="0"/>
              </a:spcAft>
              <a:buClr>
                <a:schemeClr val="dk1"/>
              </a:buClr>
              <a:buSzPts val="1300"/>
              <a:buFont typeface="Courier New"/>
              <a:buChar char="o"/>
            </a:pPr>
            <a:r>
              <a:rPr b="1" i="0" lang="es-AR" sz="1300" u="none" cap="none" strike="noStrike">
                <a:solidFill>
                  <a:schemeClr val="dk1"/>
                </a:solidFill>
                <a:latin typeface="Montserrat"/>
                <a:ea typeface="Montserrat"/>
                <a:cs typeface="Montserrat"/>
                <a:sym typeface="Montserrat"/>
              </a:rPr>
              <a:t>Eje principal</a:t>
            </a:r>
            <a:r>
              <a:rPr b="0" i="0" lang="es-AR" sz="1300" u="none" cap="none" strike="noStrike">
                <a:solidFill>
                  <a:schemeClr val="dk1"/>
                </a:solidFill>
                <a:latin typeface="Montserrat"/>
                <a:ea typeface="Montserrat"/>
                <a:cs typeface="Montserrat"/>
                <a:sym typeface="Montserrat"/>
              </a:rPr>
              <a:t>: Los contenedores flexibles tendrán una orientación principal específica. Por defecto, es en horizontal (en fila).</a:t>
            </a:r>
            <a:endParaRPr b="0" i="0" sz="1400" u="none" cap="none" strike="noStrike">
              <a:solidFill>
                <a:srgbClr val="000000"/>
              </a:solidFill>
              <a:latin typeface="Arial"/>
              <a:ea typeface="Arial"/>
              <a:cs typeface="Arial"/>
              <a:sym typeface="Arial"/>
            </a:endParaRPr>
          </a:p>
          <a:p>
            <a:pPr indent="-285750" lvl="0" marL="720725" marR="0" rtl="0" algn="l">
              <a:lnSpc>
                <a:spcPct val="100000"/>
              </a:lnSpc>
              <a:spcBef>
                <a:spcPts val="300"/>
              </a:spcBef>
              <a:spcAft>
                <a:spcPts val="0"/>
              </a:spcAft>
              <a:buClr>
                <a:schemeClr val="dk1"/>
              </a:buClr>
              <a:buSzPts val="1300"/>
              <a:buFont typeface="Courier New"/>
              <a:buChar char="o"/>
            </a:pPr>
            <a:r>
              <a:rPr b="1" i="0" lang="es-AR" sz="1300" u="none" cap="none" strike="noStrike">
                <a:solidFill>
                  <a:schemeClr val="dk1"/>
                </a:solidFill>
                <a:latin typeface="Montserrat"/>
                <a:ea typeface="Montserrat"/>
                <a:cs typeface="Montserrat"/>
                <a:sym typeface="Montserrat"/>
              </a:rPr>
              <a:t>Eje secundario</a:t>
            </a:r>
            <a:r>
              <a:rPr b="0" i="0" lang="es-AR" sz="1300" u="none" cap="none" strike="noStrike">
                <a:solidFill>
                  <a:schemeClr val="dk1"/>
                </a:solidFill>
                <a:latin typeface="Montserrat"/>
                <a:ea typeface="Montserrat"/>
                <a:cs typeface="Montserrat"/>
                <a:sym typeface="Montserrat"/>
              </a:rPr>
              <a:t>: De la misma forma, los contenedores flexibles tendrán una orientación secundaria, perpendicular a la principal. Si la principal es en horizontal, la secundaria será en vertical, y viceversa.</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300"/>
              </a:spcBef>
              <a:spcAft>
                <a:spcPts val="300"/>
              </a:spcAft>
              <a:buClr>
                <a:schemeClr val="dk1"/>
              </a:buClr>
              <a:buSzPts val="1300"/>
              <a:buFont typeface="Arial"/>
              <a:buChar char="•"/>
            </a:pPr>
            <a:r>
              <a:rPr b="1" i="0" lang="es-AR" sz="1300" u="none" cap="none" strike="noStrike">
                <a:solidFill>
                  <a:schemeClr val="dk1"/>
                </a:solidFill>
                <a:latin typeface="Montserrat"/>
                <a:ea typeface="Montserrat"/>
                <a:cs typeface="Montserrat"/>
                <a:sym typeface="Montserrat"/>
              </a:rPr>
              <a:t>Ítem</a:t>
            </a:r>
            <a:r>
              <a:rPr b="0" i="0" lang="es-AR" sz="1300" u="none" cap="none" strike="noStrike">
                <a:solidFill>
                  <a:schemeClr val="dk1"/>
                </a:solidFill>
                <a:latin typeface="Montserrat"/>
                <a:ea typeface="Montserrat"/>
                <a:cs typeface="Montserrat"/>
                <a:sym typeface="Montserrat"/>
              </a:rPr>
              <a:t>: Cada uno de los hijos flexibles que tendrá el contenedor en su interior.</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370649" y="365249"/>
            <a:ext cx="8152000" cy="32934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Imaginemos el siguiente escenario:</a:t>
            </a:r>
            <a:endParaRPr b="0" i="0" sz="1300" u="none" cap="none" strike="noStrike">
              <a:solidFill>
                <a:schemeClr val="dk1"/>
              </a:solidFill>
              <a:latin typeface="Montserrat"/>
              <a:ea typeface="Montserrat"/>
              <a:cs typeface="Montserrat"/>
              <a:sym typeface="Montserrat"/>
            </a:endParaRPr>
          </a:p>
        </p:txBody>
      </p:sp>
      <p:sp>
        <p:nvSpPr>
          <p:cNvPr id="113" name="Google Shape;113;p5"/>
          <p:cNvSpPr txBox="1"/>
          <p:nvPr/>
        </p:nvSpPr>
        <p:spPr>
          <a:xfrm>
            <a:off x="370648" y="1939945"/>
            <a:ext cx="8491997"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3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Para activar el modo </a:t>
            </a:r>
            <a:r>
              <a:rPr b="1" i="0" lang="es-AR" sz="1300" u="none" cap="none" strike="noStrike">
                <a:solidFill>
                  <a:schemeClr val="dk1"/>
                </a:solidFill>
                <a:latin typeface="Montserrat"/>
                <a:ea typeface="Montserrat"/>
                <a:cs typeface="Montserrat"/>
                <a:sym typeface="Montserrat"/>
              </a:rPr>
              <a:t>flexbox</a:t>
            </a:r>
            <a:r>
              <a:rPr b="0" i="0" lang="es-AR" sz="1300" u="none" cap="none" strike="noStrike">
                <a:solidFill>
                  <a:schemeClr val="dk1"/>
                </a:solidFill>
                <a:latin typeface="Montserrat"/>
                <a:ea typeface="Montserrat"/>
                <a:cs typeface="Montserrat"/>
                <a:sym typeface="Montserrat"/>
              </a:rPr>
              <a:t>, hemos utilizado sobre el elemento contenedor la propiedad </a:t>
            </a:r>
            <a:r>
              <a:rPr b="1" i="0" lang="es-AR" sz="1300" u="none" cap="none" strike="noStrike">
                <a:solidFill>
                  <a:schemeClr val="dk1"/>
                </a:solidFill>
                <a:latin typeface="Montserrat"/>
                <a:ea typeface="Montserrat"/>
                <a:cs typeface="Montserrat"/>
                <a:sym typeface="Montserrat"/>
              </a:rPr>
              <a:t>display</a:t>
            </a:r>
            <a:r>
              <a:rPr b="0" i="0" lang="es-AR" sz="1300" u="none" cap="none" strike="noStrike">
                <a:solidFill>
                  <a:schemeClr val="dk1"/>
                </a:solidFill>
                <a:latin typeface="Montserrat"/>
                <a:ea typeface="Montserrat"/>
                <a:cs typeface="Montserrat"/>
                <a:sym typeface="Montserrat"/>
              </a:rPr>
              <a:t> y especificamos el valor </a:t>
            </a:r>
            <a:r>
              <a:rPr b="1" i="0" lang="es-AR" sz="1300" u="none" cap="none" strike="noStrike">
                <a:solidFill>
                  <a:schemeClr val="dk1"/>
                </a:solidFill>
                <a:latin typeface="Montserrat"/>
                <a:ea typeface="Montserrat"/>
                <a:cs typeface="Montserrat"/>
                <a:sym typeface="Montserrat"/>
              </a:rPr>
              <a:t>flex</a:t>
            </a:r>
            <a:r>
              <a:rPr b="0" i="0" lang="es-AR" sz="1300" u="none" cap="none" strike="noStrike">
                <a:solidFill>
                  <a:schemeClr val="dk1"/>
                </a:solidFill>
                <a:latin typeface="Montserrat"/>
                <a:ea typeface="Montserrat"/>
                <a:cs typeface="Montserrat"/>
                <a:sym typeface="Montserrat"/>
              </a:rPr>
              <a:t> o </a:t>
            </a:r>
            <a:r>
              <a:rPr b="1" i="0" lang="es-AR" sz="1300" u="none" cap="none" strike="noStrike">
                <a:solidFill>
                  <a:schemeClr val="dk1"/>
                </a:solidFill>
                <a:latin typeface="Montserrat"/>
                <a:ea typeface="Montserrat"/>
                <a:cs typeface="Montserrat"/>
                <a:sym typeface="Montserrat"/>
              </a:rPr>
              <a:t>inline-flex</a:t>
            </a:r>
            <a:r>
              <a:rPr b="0" i="0" lang="es-AR" sz="1300" u="none" cap="none" strike="noStrike">
                <a:solidFill>
                  <a:schemeClr val="dk1"/>
                </a:solidFill>
                <a:latin typeface="Montserrat"/>
                <a:ea typeface="Montserrat"/>
                <a:cs typeface="Montserrat"/>
                <a:sym typeface="Montserrat"/>
              </a:rPr>
              <a:t> (</a:t>
            </a:r>
            <a:r>
              <a:rPr b="0" i="1" lang="es-AR" sz="1300" u="none" cap="none" strike="noStrike">
                <a:solidFill>
                  <a:schemeClr val="dk1"/>
                </a:solidFill>
                <a:latin typeface="Montserrat"/>
                <a:ea typeface="Montserrat"/>
                <a:cs typeface="Montserrat"/>
                <a:sym typeface="Montserrat"/>
              </a:rPr>
              <a:t>dependiendo de cómo queramos que se comporte el contenedor</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
        <p:nvSpPr>
          <p:cNvPr id="114" name="Google Shape;114;p5"/>
          <p:cNvSpPr/>
          <p:nvPr/>
        </p:nvSpPr>
        <p:spPr>
          <a:xfrm>
            <a:off x="1692520" y="782515"/>
            <a:ext cx="5758961"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&gt; </a:t>
            </a:r>
            <a:r>
              <a:rPr b="0" i="0" lang="es-AR" sz="1400" u="none" cap="none" strike="noStrike">
                <a:solidFill>
                  <a:srgbClr val="5F6167"/>
                </a:solidFill>
                <a:latin typeface="Consolas"/>
                <a:ea typeface="Consolas"/>
                <a:cs typeface="Consolas"/>
                <a:sym typeface="Consolas"/>
              </a:rPr>
              <a:t>&lt;!-- Flex container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"item item-1"</a:t>
            </a:r>
            <a:r>
              <a:rPr b="0" i="0" lang="es-AR" sz="1400" u="none" cap="none" strike="noStrike">
                <a:solidFill>
                  <a:srgbClr val="D5CED9"/>
                </a:solidFill>
                <a:latin typeface="Consolas"/>
                <a:ea typeface="Consolas"/>
                <a:cs typeface="Consolas"/>
                <a:sym typeface="Consolas"/>
              </a:rPr>
              <a:t>&gt;1&lt;/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 </a:t>
            </a:r>
            <a:r>
              <a:rPr b="0" i="0" lang="es-AR" sz="1400" u="none" cap="none" strike="noStrike">
                <a:solidFill>
                  <a:srgbClr val="5F6167"/>
                </a:solidFill>
                <a:latin typeface="Consolas"/>
                <a:ea typeface="Consolas"/>
                <a:cs typeface="Consolas"/>
                <a:sym typeface="Consolas"/>
              </a:rPr>
              <a:t>&lt;!-- Flex items --&gt;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"item item-2"</a:t>
            </a:r>
            <a:r>
              <a:rPr b="0" i="0" lang="es-AR" sz="1400" u="none" cap="none" strike="noStrike">
                <a:solidFill>
                  <a:srgbClr val="D5CED9"/>
                </a:solidFill>
                <a:latin typeface="Consolas"/>
                <a:ea typeface="Consolas"/>
                <a:cs typeface="Consolas"/>
                <a:sym typeface="Consolas"/>
              </a:rPr>
              <a:t>&gt;2&lt;/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class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"item item-3"</a:t>
            </a:r>
            <a:r>
              <a:rPr b="0" i="0" lang="es-AR" sz="1400" u="none" cap="none" strike="noStrike">
                <a:solidFill>
                  <a:srgbClr val="D5CED9"/>
                </a:solidFill>
                <a:latin typeface="Consolas"/>
                <a:ea typeface="Consolas"/>
                <a:cs typeface="Consolas"/>
                <a:sym typeface="Consolas"/>
              </a:rPr>
              <a:t>&gt;3&lt;/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15" name="Google Shape;115;p5"/>
          <p:cNvPicPr preferRelativeResize="0"/>
          <p:nvPr/>
        </p:nvPicPr>
        <p:blipFill rotWithShape="1">
          <a:blip r:embed="rId4">
            <a:alphaModFix/>
          </a:blip>
          <a:srcRect b="0" l="0" r="0" t="0"/>
          <a:stretch/>
        </p:blipFill>
        <p:spPr>
          <a:xfrm>
            <a:off x="1037491" y="2737666"/>
            <a:ext cx="7069018" cy="1128668"/>
          </a:xfrm>
          <a:prstGeom prst="rect">
            <a:avLst/>
          </a:prstGeom>
          <a:noFill/>
          <a:ln>
            <a:noFill/>
          </a:ln>
        </p:spPr>
      </p:pic>
      <p:pic>
        <p:nvPicPr>
          <p:cNvPr id="116" name="Google Shape;116;p5"/>
          <p:cNvPicPr preferRelativeResize="0"/>
          <p:nvPr/>
        </p:nvPicPr>
        <p:blipFill rotWithShape="1">
          <a:blip r:embed="rId5">
            <a:alphaModFix/>
          </a:blip>
          <a:srcRect b="0" l="0" r="0" t="0"/>
          <a:stretch/>
        </p:blipFill>
        <p:spPr>
          <a:xfrm>
            <a:off x="741419" y="4053344"/>
            <a:ext cx="4371875" cy="789575"/>
          </a:xfrm>
          <a:prstGeom prst="rect">
            <a:avLst/>
          </a:prstGeom>
          <a:noFill/>
          <a:ln>
            <a:noFill/>
          </a:ln>
        </p:spPr>
      </p:pic>
      <p:pic>
        <p:nvPicPr>
          <p:cNvPr id="117" name="Google Shape;117;p5"/>
          <p:cNvPicPr preferRelativeResize="0"/>
          <p:nvPr/>
        </p:nvPicPr>
        <p:blipFill rotWithShape="1">
          <a:blip r:embed="rId6">
            <a:alphaModFix/>
          </a:blip>
          <a:srcRect b="0" l="0" r="0" t="0"/>
          <a:stretch/>
        </p:blipFill>
        <p:spPr>
          <a:xfrm>
            <a:off x="5199675" y="4072175"/>
            <a:ext cx="2906826" cy="5554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243961" y="32954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Flexbox | Dirección de los ejes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3" name="Google Shape;123;p6"/>
          <p:cNvSpPr txBox="1"/>
          <p:nvPr/>
        </p:nvSpPr>
        <p:spPr>
          <a:xfrm>
            <a:off x="370649" y="80487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Existen dos propiedades principales para manipular la dirección y comportamiento de los ítems a lo largo del eje principal del contenedor. Son las siguientes:</a:t>
            </a:r>
            <a:endParaRPr b="0" i="0" sz="1300" u="none" cap="none" strike="noStrike">
              <a:solidFill>
                <a:schemeClr val="dk1"/>
              </a:solidFill>
              <a:latin typeface="Montserrat"/>
              <a:ea typeface="Montserrat"/>
              <a:cs typeface="Montserrat"/>
              <a:sym typeface="Montserrat"/>
            </a:endParaRPr>
          </a:p>
        </p:txBody>
      </p:sp>
      <p:pic>
        <p:nvPicPr>
          <p:cNvPr id="124" name="Google Shape;124;p6"/>
          <p:cNvPicPr preferRelativeResize="0"/>
          <p:nvPr/>
        </p:nvPicPr>
        <p:blipFill rotWithShape="1">
          <a:blip r:embed="rId3">
            <a:alphaModFix/>
          </a:blip>
          <a:srcRect b="0" l="0" r="0" t="0"/>
          <a:stretch/>
        </p:blipFill>
        <p:spPr>
          <a:xfrm>
            <a:off x="803336" y="1377573"/>
            <a:ext cx="7286625" cy="1162016"/>
          </a:xfrm>
          <a:prstGeom prst="rect">
            <a:avLst/>
          </a:prstGeom>
          <a:noFill/>
          <a:ln>
            <a:noFill/>
          </a:ln>
        </p:spPr>
      </p:pic>
      <p:sp>
        <p:nvSpPr>
          <p:cNvPr id="125" name="Google Shape;125;p6"/>
          <p:cNvSpPr txBox="1"/>
          <p:nvPr/>
        </p:nvSpPr>
        <p:spPr>
          <a:xfrm>
            <a:off x="370649" y="2483350"/>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Mediante la propiedad </a:t>
            </a:r>
            <a:r>
              <a:rPr b="1" i="0" lang="es-AR" sz="1300" u="none" cap="none" strike="noStrike">
                <a:solidFill>
                  <a:schemeClr val="accent1"/>
                </a:solidFill>
                <a:latin typeface="Montserrat"/>
                <a:ea typeface="Montserrat"/>
                <a:cs typeface="Montserrat"/>
                <a:sym typeface="Montserrat"/>
              </a:rPr>
              <a:t>flex-direction</a:t>
            </a:r>
            <a:r>
              <a:rPr b="0" i="0" lang="es-AR" sz="1300" u="none" cap="none" strike="noStrike">
                <a:solidFill>
                  <a:schemeClr val="dk1"/>
                </a:solidFill>
                <a:latin typeface="Montserrat"/>
                <a:ea typeface="Montserrat"/>
                <a:cs typeface="Montserrat"/>
                <a:sym typeface="Montserrat"/>
              </a:rPr>
              <a:t> podemos modificar la dirección del </a:t>
            </a:r>
            <a:r>
              <a:rPr b="1" i="0" lang="es-AR" sz="1300" u="none" cap="none" strike="noStrike">
                <a:solidFill>
                  <a:schemeClr val="dk1"/>
                </a:solidFill>
                <a:latin typeface="Montserrat"/>
                <a:ea typeface="Montserrat"/>
                <a:cs typeface="Montserrat"/>
                <a:sym typeface="Montserrat"/>
              </a:rPr>
              <a:t>eje principal </a:t>
            </a:r>
            <a:r>
              <a:rPr b="0" i="0" lang="es-AR" sz="1300" u="none" cap="none" strike="noStrike">
                <a:solidFill>
                  <a:schemeClr val="dk1"/>
                </a:solidFill>
                <a:latin typeface="Montserrat"/>
                <a:ea typeface="Montserrat"/>
                <a:cs typeface="Montserrat"/>
                <a:sym typeface="Montserrat"/>
              </a:rPr>
              <a:t>del contenedor para que se oriente en horizontal (</a:t>
            </a:r>
            <a:r>
              <a:rPr b="0" i="1" lang="es-AR" sz="1300" u="none" cap="none" strike="noStrike">
                <a:solidFill>
                  <a:schemeClr val="dk1"/>
                </a:solidFill>
                <a:latin typeface="Montserrat"/>
                <a:ea typeface="Montserrat"/>
                <a:cs typeface="Montserrat"/>
                <a:sym typeface="Montserrat"/>
              </a:rPr>
              <a:t>por defecto</a:t>
            </a:r>
            <a:r>
              <a:rPr b="0" i="0" lang="es-AR" sz="1300" u="none" cap="none" strike="noStrike">
                <a:solidFill>
                  <a:schemeClr val="dk1"/>
                </a:solidFill>
                <a:latin typeface="Montserrat"/>
                <a:ea typeface="Montserrat"/>
                <a:cs typeface="Montserrat"/>
                <a:sym typeface="Montserrat"/>
              </a:rPr>
              <a:t>) o en vertical. Además, también podemos incluir el sufijo </a:t>
            </a:r>
            <a:r>
              <a:rPr b="1" i="0" lang="es-AR" sz="1300" u="none" cap="none" strike="noStrike">
                <a:solidFill>
                  <a:schemeClr val="accent1"/>
                </a:solidFill>
                <a:latin typeface="Montserrat"/>
                <a:ea typeface="Montserrat"/>
                <a:cs typeface="Montserrat"/>
                <a:sym typeface="Montserrat"/>
              </a:rPr>
              <a:t>-reverse</a:t>
            </a:r>
            <a:r>
              <a:rPr b="0" i="0" lang="es-AR" sz="1300" u="none" cap="none" strike="noStrike">
                <a:solidFill>
                  <a:schemeClr val="dk1"/>
                </a:solidFill>
                <a:latin typeface="Montserrat"/>
                <a:ea typeface="Montserrat"/>
                <a:cs typeface="Montserrat"/>
                <a:sym typeface="Montserrat"/>
              </a:rPr>
              <a:t> para indicar que coloque los ítems en orden inverso.</a:t>
            </a:r>
            <a:endParaRPr b="0" i="0" sz="1300" u="none" cap="none" strike="noStrike">
              <a:solidFill>
                <a:schemeClr val="dk1"/>
              </a:solidFill>
              <a:latin typeface="Montserrat"/>
              <a:ea typeface="Montserrat"/>
              <a:cs typeface="Montserrat"/>
              <a:sym typeface="Montserrat"/>
            </a:endParaRPr>
          </a:p>
        </p:txBody>
      </p:sp>
      <p:pic>
        <p:nvPicPr>
          <p:cNvPr id="126" name="Google Shape;126;p6"/>
          <p:cNvPicPr preferRelativeResize="0"/>
          <p:nvPr/>
        </p:nvPicPr>
        <p:blipFill rotWithShape="1">
          <a:blip r:embed="rId4">
            <a:alphaModFix/>
          </a:blip>
          <a:srcRect b="0" l="0" r="0" t="0"/>
          <a:stretch/>
        </p:blipFill>
        <p:spPr>
          <a:xfrm>
            <a:off x="803336" y="3241616"/>
            <a:ext cx="7250541" cy="18755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nvSpPr>
        <p:spPr>
          <a:xfrm>
            <a:off x="370649" y="330088"/>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Esto nos permite tener un control muy alto sobre el orden de los elementos en una página. Veamos la aplicación de estas propiedades sobre el ejemplo anterior, para modificar el flujo del eje principal del contenedor:</a:t>
            </a:r>
            <a:endParaRPr b="0" i="0" sz="1300" u="none" cap="none" strike="noStrike">
              <a:solidFill>
                <a:schemeClr val="dk1"/>
              </a:solidFill>
              <a:latin typeface="Montserrat"/>
              <a:ea typeface="Montserrat"/>
              <a:cs typeface="Montserrat"/>
              <a:sym typeface="Montserrat"/>
            </a:endParaRPr>
          </a:p>
        </p:txBody>
      </p:sp>
      <p:sp>
        <p:nvSpPr>
          <p:cNvPr id="132" name="Google Shape;132;p7"/>
          <p:cNvSpPr/>
          <p:nvPr/>
        </p:nvSpPr>
        <p:spPr>
          <a:xfrm>
            <a:off x="580293" y="1157806"/>
            <a:ext cx="2919046"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.container</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steelblue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display: </a:t>
            </a:r>
            <a:r>
              <a:rPr b="0" i="0" lang="es-AR" sz="1400" u="none" cap="none" strike="noStrike">
                <a:solidFill>
                  <a:srgbClr val="EE5D43"/>
                </a:solidFill>
                <a:latin typeface="Consolas"/>
                <a:ea typeface="Consolas"/>
                <a:cs typeface="Consolas"/>
                <a:sym typeface="Consolas"/>
              </a:rPr>
              <a:t>flex</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flex-direction: </a:t>
            </a:r>
            <a:r>
              <a:rPr b="0" i="0" lang="es-AR" sz="1400" u="none" cap="none" strike="noStrike">
                <a:solidFill>
                  <a:srgbClr val="EE5D43"/>
                </a:solidFill>
                <a:latin typeface="Consolas"/>
                <a:ea typeface="Consolas"/>
                <a:cs typeface="Consolas"/>
                <a:sym typeface="Consolas"/>
              </a:rPr>
              <a:t>column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FE66D"/>
                </a:solidFill>
                <a:latin typeface="Consolas"/>
                <a:ea typeface="Consolas"/>
                <a:cs typeface="Consolas"/>
                <a:sym typeface="Consolas"/>
              </a:rPr>
              <a:t>.item</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background: </a:t>
            </a:r>
            <a:r>
              <a:rPr b="0" i="0" lang="es-AR" sz="1400" u="none" cap="none" strike="noStrike">
                <a:solidFill>
                  <a:srgbClr val="EE5D43"/>
                </a:solidFill>
                <a:latin typeface="Consolas"/>
                <a:ea typeface="Consolas"/>
                <a:cs typeface="Consolas"/>
                <a:sym typeface="Consolas"/>
              </a:rPr>
              <a:t>grey</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33" name="Google Shape;133;p7"/>
          <p:cNvSpPr txBox="1"/>
          <p:nvPr/>
        </p:nvSpPr>
        <p:spPr>
          <a:xfrm>
            <a:off x="3499339" y="1088354"/>
            <a:ext cx="1704336" cy="38208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accent1"/>
                </a:solidFill>
                <a:latin typeface="Montserrat"/>
                <a:ea typeface="Montserrat"/>
                <a:cs typeface="Montserrat"/>
                <a:sym typeface="Montserrat"/>
              </a:rPr>
              <a:t>flex-direction:</a:t>
            </a:r>
            <a:endParaRPr b="1" i="0" sz="1300" u="none" cap="none" strike="noStrike">
              <a:solidFill>
                <a:schemeClr val="accent1"/>
              </a:solidFill>
              <a:latin typeface="Montserrat"/>
              <a:ea typeface="Montserrat"/>
              <a:cs typeface="Montserrat"/>
              <a:sym typeface="Montserrat"/>
            </a:endParaRPr>
          </a:p>
        </p:txBody>
      </p:sp>
      <p:grpSp>
        <p:nvGrpSpPr>
          <p:cNvPr id="134" name="Google Shape;134;p7"/>
          <p:cNvGrpSpPr/>
          <p:nvPr/>
        </p:nvGrpSpPr>
        <p:grpSpPr>
          <a:xfrm>
            <a:off x="3651100" y="2816482"/>
            <a:ext cx="1468496" cy="1713245"/>
            <a:chOff x="4060675" y="2876493"/>
            <a:chExt cx="1468496" cy="1713245"/>
          </a:xfrm>
        </p:grpSpPr>
        <p:pic>
          <p:nvPicPr>
            <p:cNvPr id="135" name="Google Shape;135;p7"/>
            <p:cNvPicPr preferRelativeResize="0"/>
            <p:nvPr/>
          </p:nvPicPr>
          <p:blipFill rotWithShape="1">
            <a:blip r:embed="rId3">
              <a:alphaModFix/>
            </a:blip>
            <a:srcRect b="0" l="0" r="0" t="0"/>
            <a:stretch/>
          </p:blipFill>
          <p:spPr>
            <a:xfrm>
              <a:off x="4060675" y="2876493"/>
              <a:ext cx="1468496" cy="1713245"/>
            </a:xfrm>
            <a:prstGeom prst="rect">
              <a:avLst/>
            </a:prstGeom>
            <a:noFill/>
            <a:ln>
              <a:noFill/>
            </a:ln>
          </p:spPr>
        </p:pic>
        <p:sp>
          <p:nvSpPr>
            <p:cNvPr id="136" name="Google Shape;136;p7"/>
            <p:cNvSpPr txBox="1"/>
            <p:nvPr/>
          </p:nvSpPr>
          <p:spPr>
            <a:xfrm>
              <a:off x="4688087" y="4250228"/>
              <a:ext cx="841084" cy="234847"/>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column</a:t>
              </a:r>
              <a:endParaRPr b="1" i="0" sz="1300" u="none" cap="none" strike="noStrike">
                <a:solidFill>
                  <a:schemeClr val="lt1"/>
                </a:solidFill>
                <a:latin typeface="Montserrat"/>
                <a:ea typeface="Montserrat"/>
                <a:cs typeface="Montserrat"/>
                <a:sym typeface="Montserrat"/>
              </a:endParaRPr>
            </a:p>
          </p:txBody>
        </p:sp>
      </p:grpSp>
      <p:grpSp>
        <p:nvGrpSpPr>
          <p:cNvPr id="137" name="Google Shape;137;p7"/>
          <p:cNvGrpSpPr/>
          <p:nvPr/>
        </p:nvGrpSpPr>
        <p:grpSpPr>
          <a:xfrm>
            <a:off x="5472573" y="2827905"/>
            <a:ext cx="1457551" cy="1701008"/>
            <a:chOff x="5882148" y="2887916"/>
            <a:chExt cx="1457551" cy="1701008"/>
          </a:xfrm>
        </p:grpSpPr>
        <p:pic>
          <p:nvPicPr>
            <p:cNvPr id="138" name="Google Shape;138;p7"/>
            <p:cNvPicPr preferRelativeResize="0"/>
            <p:nvPr/>
          </p:nvPicPr>
          <p:blipFill rotWithShape="1">
            <a:blip r:embed="rId4">
              <a:alphaModFix/>
            </a:blip>
            <a:srcRect b="0" l="0" r="18421" t="0"/>
            <a:stretch/>
          </p:blipFill>
          <p:spPr>
            <a:xfrm>
              <a:off x="5882148" y="2887916"/>
              <a:ext cx="1457551" cy="1701008"/>
            </a:xfrm>
            <a:prstGeom prst="rect">
              <a:avLst/>
            </a:prstGeom>
            <a:noFill/>
            <a:ln>
              <a:noFill/>
            </a:ln>
          </p:spPr>
        </p:pic>
        <p:sp>
          <p:nvSpPr>
            <p:cNvPr id="139" name="Google Shape;139;p7"/>
            <p:cNvSpPr txBox="1"/>
            <p:nvPr/>
          </p:nvSpPr>
          <p:spPr>
            <a:xfrm>
              <a:off x="6470439" y="4102986"/>
              <a:ext cx="869260" cy="382089"/>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column-reverse</a:t>
              </a:r>
              <a:endParaRPr b="1" i="0" sz="1300" u="none" cap="none" strike="noStrike">
                <a:solidFill>
                  <a:schemeClr val="lt1"/>
                </a:solidFill>
                <a:latin typeface="Montserrat"/>
                <a:ea typeface="Montserrat"/>
                <a:cs typeface="Montserrat"/>
                <a:sym typeface="Montserrat"/>
              </a:endParaRPr>
            </a:p>
          </p:txBody>
        </p:sp>
      </p:grpSp>
      <p:grpSp>
        <p:nvGrpSpPr>
          <p:cNvPr id="140" name="Google Shape;140;p7"/>
          <p:cNvGrpSpPr/>
          <p:nvPr/>
        </p:nvGrpSpPr>
        <p:grpSpPr>
          <a:xfrm>
            <a:off x="3724002" y="1488387"/>
            <a:ext cx="3989065" cy="673061"/>
            <a:chOff x="5143227" y="1470443"/>
            <a:chExt cx="3989065" cy="673061"/>
          </a:xfrm>
        </p:grpSpPr>
        <p:pic>
          <p:nvPicPr>
            <p:cNvPr id="141" name="Google Shape;141;p7"/>
            <p:cNvPicPr preferRelativeResize="0"/>
            <p:nvPr/>
          </p:nvPicPr>
          <p:blipFill rotWithShape="1">
            <a:blip r:embed="rId5">
              <a:alphaModFix/>
            </a:blip>
            <a:srcRect b="0" l="1221" r="0" t="0"/>
            <a:stretch/>
          </p:blipFill>
          <p:spPr>
            <a:xfrm>
              <a:off x="5143227" y="1470443"/>
              <a:ext cx="3989065" cy="673061"/>
            </a:xfrm>
            <a:prstGeom prst="rect">
              <a:avLst/>
            </a:prstGeom>
            <a:noFill/>
            <a:ln>
              <a:noFill/>
            </a:ln>
          </p:spPr>
        </p:pic>
        <p:sp>
          <p:nvSpPr>
            <p:cNvPr id="142" name="Google Shape;142;p7"/>
            <p:cNvSpPr txBox="1"/>
            <p:nvPr/>
          </p:nvSpPr>
          <p:spPr>
            <a:xfrm>
              <a:off x="8525717" y="1657726"/>
              <a:ext cx="606575" cy="290461"/>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row</a:t>
              </a:r>
              <a:endParaRPr b="1" i="0" sz="1300" u="none" cap="none" strike="noStrike">
                <a:solidFill>
                  <a:schemeClr val="lt1"/>
                </a:solidFill>
                <a:latin typeface="Montserrat"/>
                <a:ea typeface="Montserrat"/>
                <a:cs typeface="Montserrat"/>
                <a:sym typeface="Montserrat"/>
              </a:endParaRPr>
            </a:p>
          </p:txBody>
        </p:sp>
      </p:grpSp>
      <p:grpSp>
        <p:nvGrpSpPr>
          <p:cNvPr id="143" name="Google Shape;143;p7"/>
          <p:cNvGrpSpPr/>
          <p:nvPr/>
        </p:nvGrpSpPr>
        <p:grpSpPr>
          <a:xfrm>
            <a:off x="3724002" y="2011945"/>
            <a:ext cx="4035187" cy="758723"/>
            <a:chOff x="5143227" y="1994001"/>
            <a:chExt cx="4035187" cy="758723"/>
          </a:xfrm>
        </p:grpSpPr>
        <p:pic>
          <p:nvPicPr>
            <p:cNvPr id="144" name="Google Shape;144;p7"/>
            <p:cNvPicPr preferRelativeResize="0"/>
            <p:nvPr/>
          </p:nvPicPr>
          <p:blipFill rotWithShape="1">
            <a:blip r:embed="rId6">
              <a:alphaModFix/>
            </a:blip>
            <a:srcRect b="0" l="2731" r="0" t="0"/>
            <a:stretch/>
          </p:blipFill>
          <p:spPr>
            <a:xfrm>
              <a:off x="5143227" y="1994001"/>
              <a:ext cx="4035187" cy="758723"/>
            </a:xfrm>
            <a:prstGeom prst="rect">
              <a:avLst/>
            </a:prstGeom>
            <a:noFill/>
            <a:ln>
              <a:noFill/>
            </a:ln>
          </p:spPr>
        </p:pic>
        <p:sp>
          <p:nvSpPr>
            <p:cNvPr id="145" name="Google Shape;145;p7"/>
            <p:cNvSpPr txBox="1"/>
            <p:nvPr/>
          </p:nvSpPr>
          <p:spPr>
            <a:xfrm>
              <a:off x="5203675" y="2190031"/>
              <a:ext cx="1771200" cy="290400"/>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row-reverse</a:t>
              </a:r>
              <a:endParaRPr b="1" i="0" sz="1300" u="none" cap="none" strike="noStrike">
                <a:solidFill>
                  <a:schemeClr val="lt1"/>
                </a:solidFill>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nvSpPr>
        <p:spPr>
          <a:xfrm>
            <a:off x="256348" y="330088"/>
            <a:ext cx="8430451"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Por otro lado, existe otra propiedad llamada </a:t>
            </a:r>
            <a:r>
              <a:rPr b="1" i="0" lang="es-AR" sz="1300" u="none" cap="none" strike="noStrike">
                <a:solidFill>
                  <a:schemeClr val="accent1"/>
                </a:solidFill>
                <a:latin typeface="Montserrat"/>
                <a:ea typeface="Montserrat"/>
                <a:cs typeface="Montserrat"/>
                <a:sym typeface="Montserrat"/>
              </a:rPr>
              <a:t>flex-wrap</a:t>
            </a:r>
            <a:r>
              <a:rPr b="0" i="0" lang="es-AR" sz="1300" u="none" cap="none" strike="noStrike">
                <a:solidFill>
                  <a:schemeClr val="dk1"/>
                </a:solidFill>
                <a:latin typeface="Montserrat"/>
                <a:ea typeface="Montserrat"/>
                <a:cs typeface="Montserrat"/>
                <a:sym typeface="Montserrat"/>
              </a:rPr>
              <a:t> con la que podemos especificar el comportamiento del contenedor respecto a evitar que se desborde (</a:t>
            </a:r>
            <a:r>
              <a:rPr b="0" i="1" lang="es-AR" sz="1300" u="none" cap="none" strike="noStrike">
                <a:solidFill>
                  <a:schemeClr val="dk1"/>
                </a:solidFill>
                <a:latin typeface="Montserrat"/>
                <a:ea typeface="Montserrat"/>
                <a:cs typeface="Montserrat"/>
                <a:sym typeface="Montserrat"/>
              </a:rPr>
              <a:t>nowrap, valor por defecto</a:t>
            </a:r>
            <a:r>
              <a:rPr b="0" i="0" lang="es-AR" sz="1300" u="none" cap="none" strike="noStrike">
                <a:solidFill>
                  <a:schemeClr val="dk1"/>
                </a:solidFill>
                <a:latin typeface="Montserrat"/>
                <a:ea typeface="Montserrat"/>
                <a:cs typeface="Montserrat"/>
                <a:sym typeface="Montserrat"/>
              </a:rPr>
              <a:t>) o permitir que lo haga, en cuyo caso, estaríamos hablando de un </a:t>
            </a:r>
            <a:r>
              <a:rPr b="1" i="0" lang="es-AR" sz="1300" u="none" cap="none" strike="noStrike">
                <a:solidFill>
                  <a:schemeClr val="dk1"/>
                </a:solidFill>
                <a:latin typeface="Montserrat"/>
                <a:ea typeface="Montserrat"/>
                <a:cs typeface="Montserrat"/>
                <a:sym typeface="Montserrat"/>
              </a:rPr>
              <a:t>contenedor flexbox multilinea</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151" name="Google Shape;151;p8"/>
          <p:cNvPicPr preferRelativeResize="0"/>
          <p:nvPr/>
        </p:nvPicPr>
        <p:blipFill rotWithShape="1">
          <a:blip r:embed="rId3">
            <a:alphaModFix/>
          </a:blip>
          <a:srcRect b="0" l="0" r="0" t="0"/>
          <a:stretch/>
        </p:blipFill>
        <p:spPr>
          <a:xfrm>
            <a:off x="1018062" y="1052512"/>
            <a:ext cx="7107876" cy="1506699"/>
          </a:xfrm>
          <a:prstGeom prst="rect">
            <a:avLst/>
          </a:prstGeom>
          <a:noFill/>
          <a:ln>
            <a:noFill/>
          </a:ln>
        </p:spPr>
      </p:pic>
      <p:sp>
        <p:nvSpPr>
          <p:cNvPr id="152" name="Google Shape;152;p8"/>
          <p:cNvSpPr txBox="1"/>
          <p:nvPr/>
        </p:nvSpPr>
        <p:spPr>
          <a:xfrm>
            <a:off x="256349" y="2492263"/>
            <a:ext cx="8152000"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Teniendo en cuenta estos valores de la propiedad </a:t>
            </a:r>
            <a:r>
              <a:rPr b="1" i="0" lang="es-AR" sz="1300" u="none" cap="none" strike="noStrike">
                <a:solidFill>
                  <a:schemeClr val="accent1"/>
                </a:solidFill>
                <a:latin typeface="Montserrat"/>
                <a:ea typeface="Montserrat"/>
                <a:cs typeface="Montserrat"/>
                <a:sym typeface="Montserrat"/>
              </a:rPr>
              <a:t>flex-wrap</a:t>
            </a:r>
            <a:r>
              <a:rPr b="0" i="0" lang="es-AR" sz="1300" u="none" cap="none" strike="noStrike">
                <a:solidFill>
                  <a:schemeClr val="dk1"/>
                </a:solidFill>
                <a:latin typeface="Montserrat"/>
                <a:ea typeface="Montserrat"/>
                <a:cs typeface="Montserrat"/>
                <a:sym typeface="Montserrat"/>
              </a:rPr>
              <a:t>, podemos conseguir cosas como la siguiente:</a:t>
            </a:r>
            <a:endParaRPr b="0" i="0" sz="1300" u="none" cap="none" strike="noStrike">
              <a:solidFill>
                <a:schemeClr val="dk1"/>
              </a:solidFill>
              <a:latin typeface="Montserrat"/>
              <a:ea typeface="Montserrat"/>
              <a:cs typeface="Montserrat"/>
              <a:sym typeface="Montserrat"/>
            </a:endParaRPr>
          </a:p>
        </p:txBody>
      </p:sp>
      <p:sp>
        <p:nvSpPr>
          <p:cNvPr id="153" name="Google Shape;153;p8"/>
          <p:cNvSpPr/>
          <p:nvPr/>
        </p:nvSpPr>
        <p:spPr>
          <a:xfrm>
            <a:off x="1871661" y="2969061"/>
            <a:ext cx="5400678" cy="212365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.container</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background: </a:t>
            </a:r>
            <a:r>
              <a:rPr b="0" i="0" lang="es-AR" sz="1200" u="none" cap="none" strike="noStrike">
                <a:solidFill>
                  <a:srgbClr val="EE5D43"/>
                </a:solidFill>
                <a:latin typeface="Consolas"/>
                <a:ea typeface="Consolas"/>
                <a:cs typeface="Consolas"/>
                <a:sym typeface="Consolas"/>
              </a:rPr>
              <a:t>steelblue</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display: </a:t>
            </a:r>
            <a:r>
              <a:rPr b="0" i="0" lang="es-AR" sz="1200" u="none" cap="none" strike="noStrike">
                <a:solidFill>
                  <a:srgbClr val="EE5D43"/>
                </a:solidFill>
                <a:latin typeface="Consolas"/>
                <a:ea typeface="Consolas"/>
                <a:cs typeface="Consolas"/>
                <a:sym typeface="Consolas"/>
              </a:rPr>
              <a:t>flex</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width: </a:t>
            </a:r>
            <a:r>
              <a:rPr b="0" i="0" lang="es-AR" sz="1200" u="none" cap="none" strike="noStrike">
                <a:solidFill>
                  <a:srgbClr val="F39C12"/>
                </a:solidFill>
                <a:latin typeface="Consolas"/>
                <a:ea typeface="Consolas"/>
                <a:cs typeface="Consolas"/>
                <a:sym typeface="Consolas"/>
              </a:rPr>
              <a:t>200px</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flex-wrap: </a:t>
            </a:r>
            <a:r>
              <a:rPr b="0" i="0" lang="es-AR" sz="1200" u="none" cap="none" strike="noStrike">
                <a:solidFill>
                  <a:srgbClr val="EE5D43"/>
                </a:solidFill>
                <a:latin typeface="Consolas"/>
                <a:ea typeface="Consolas"/>
                <a:cs typeface="Consolas"/>
                <a:sym typeface="Consolas"/>
              </a:rPr>
              <a:t>wrap</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Comportamiento por defecto: nowrap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.item</a:t>
            </a:r>
            <a:r>
              <a:rPr b="0" i="0" lang="es-AR"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background: </a:t>
            </a:r>
            <a:r>
              <a:rPr b="0" i="0" lang="es-AR" sz="1200" u="none" cap="none" strike="noStrike">
                <a:solidFill>
                  <a:srgbClr val="EE5D43"/>
                </a:solidFill>
                <a:latin typeface="Consolas"/>
                <a:ea typeface="Consolas"/>
                <a:cs typeface="Consolas"/>
                <a:sym typeface="Consolas"/>
              </a:rPr>
              <a:t>grey</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    width: </a:t>
            </a:r>
            <a:r>
              <a:rPr b="0" i="0" lang="es-AR" sz="1200" u="none" cap="none" strike="noStrike">
                <a:solidFill>
                  <a:srgbClr val="F39C12"/>
                </a:solidFill>
                <a:latin typeface="Consolas"/>
                <a:ea typeface="Consolas"/>
                <a:cs typeface="Consolas"/>
                <a:sym typeface="Consolas"/>
              </a:rPr>
              <a:t>50%</a:t>
            </a: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nvSpPr>
        <p:spPr>
          <a:xfrm>
            <a:off x="256348" y="330088"/>
            <a:ext cx="8430451" cy="610697"/>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En el caso de especificar </a:t>
            </a:r>
            <a:r>
              <a:rPr b="1" i="0" lang="es-AR" sz="1300" u="none" cap="none" strike="noStrike">
                <a:solidFill>
                  <a:schemeClr val="dk1"/>
                </a:solidFill>
                <a:latin typeface="Montserrat"/>
                <a:ea typeface="Montserrat"/>
                <a:cs typeface="Montserrat"/>
                <a:sym typeface="Montserrat"/>
              </a:rPr>
              <a:t>nowrap</a:t>
            </a:r>
            <a:r>
              <a:rPr b="0" i="0" lang="es-AR" sz="1300" u="none" cap="none" strike="noStrike">
                <a:solidFill>
                  <a:schemeClr val="dk1"/>
                </a:solidFill>
                <a:latin typeface="Montserrat"/>
                <a:ea typeface="Montserrat"/>
                <a:cs typeface="Montserrat"/>
                <a:sym typeface="Montserrat"/>
              </a:rPr>
              <a:t> (</a:t>
            </a:r>
            <a:r>
              <a:rPr b="0" i="1" lang="es-AR" sz="1300" u="none" cap="none" strike="noStrike">
                <a:solidFill>
                  <a:schemeClr val="dk1"/>
                </a:solidFill>
                <a:latin typeface="Montserrat"/>
                <a:ea typeface="Montserrat"/>
                <a:cs typeface="Montserrat"/>
                <a:sym typeface="Montserrat"/>
              </a:rPr>
              <a:t>u omitir la propiedad </a:t>
            </a:r>
            <a:r>
              <a:rPr b="0" i="1" lang="es-AR" sz="1300" u="none" cap="none" strike="noStrike">
                <a:solidFill>
                  <a:schemeClr val="accent1"/>
                </a:solidFill>
                <a:latin typeface="Montserrat"/>
                <a:ea typeface="Montserrat"/>
                <a:cs typeface="Montserrat"/>
                <a:sym typeface="Montserrat"/>
              </a:rPr>
              <a:t>flex-wrap</a:t>
            </a:r>
            <a:r>
              <a:rPr b="0" i="0" lang="es-AR" sz="1300" u="none" cap="none" strike="noStrike">
                <a:solidFill>
                  <a:schemeClr val="dk1"/>
                </a:solidFill>
                <a:latin typeface="Montserrat"/>
                <a:ea typeface="Montserrat"/>
                <a:cs typeface="Montserrat"/>
                <a:sym typeface="Montserrat"/>
              </a:rPr>
              <a:t>) en el contenedor, los 3 ítems se mostrarían en una misma línea del contenedor. En ese caso, cada ítem debería tener un 50% de ancho (</a:t>
            </a:r>
            <a:r>
              <a:rPr b="0" i="1" lang="es-AR" sz="1300" u="none" cap="none" strike="noStrike">
                <a:solidFill>
                  <a:schemeClr val="dk1"/>
                </a:solidFill>
                <a:latin typeface="Montserrat"/>
                <a:ea typeface="Montserrat"/>
                <a:cs typeface="Montserrat"/>
                <a:sym typeface="Montserrat"/>
              </a:rPr>
              <a:t>o sea, 100px de los 200px del contenedor</a:t>
            </a:r>
            <a:r>
              <a:rPr b="0" i="0" lang="es-AR" sz="1300" u="none" cap="none" strike="noStrike">
                <a:solidFill>
                  <a:schemeClr val="dk1"/>
                </a:solidFill>
                <a:latin typeface="Montserrat"/>
                <a:ea typeface="Montserrat"/>
                <a:cs typeface="Montserrat"/>
                <a:sym typeface="Montserrat"/>
              </a:rPr>
              <a:t>). Un tamaño de </a:t>
            </a:r>
            <a:r>
              <a:rPr b="1" i="0" lang="es-AR" sz="1300" u="none" cap="none" strike="noStrike">
                <a:solidFill>
                  <a:schemeClr val="dk1"/>
                </a:solidFill>
                <a:latin typeface="Montserrat"/>
                <a:ea typeface="Montserrat"/>
                <a:cs typeface="Montserrat"/>
                <a:sym typeface="Montserrat"/>
              </a:rPr>
              <a:t>100px </a:t>
            </a:r>
            <a:r>
              <a:rPr b="0" i="0" lang="es-AR" sz="1300" u="none" cap="none" strike="noStrike">
                <a:solidFill>
                  <a:schemeClr val="dk1"/>
                </a:solidFill>
                <a:latin typeface="Montserrat"/>
                <a:ea typeface="Montserrat"/>
                <a:cs typeface="Montserrat"/>
                <a:sym typeface="Montserrat"/>
              </a:rPr>
              <a:t>por ítem, sumaría un total de </a:t>
            </a:r>
            <a:r>
              <a:rPr b="1" i="0" lang="es-AR" sz="1300" u="none" cap="none" strike="noStrike">
                <a:solidFill>
                  <a:schemeClr val="dk1"/>
                </a:solidFill>
                <a:latin typeface="Montserrat"/>
                <a:ea typeface="Montserrat"/>
                <a:cs typeface="Montserrat"/>
                <a:sym typeface="Montserrat"/>
              </a:rPr>
              <a:t>300px</a:t>
            </a:r>
            <a:r>
              <a:rPr b="0" i="0" lang="es-AR" sz="1300" u="none" cap="none" strike="noStrike">
                <a:solidFill>
                  <a:schemeClr val="dk1"/>
                </a:solidFill>
                <a:latin typeface="Montserrat"/>
                <a:ea typeface="Montserrat"/>
                <a:cs typeface="Montserrat"/>
                <a:sym typeface="Montserrat"/>
              </a:rPr>
              <a:t>, que no cabrían en el contenedor de </a:t>
            </a:r>
            <a:r>
              <a:rPr b="1" i="0" lang="es-AR" sz="1300" u="none" cap="none" strike="noStrike">
                <a:solidFill>
                  <a:schemeClr val="dk1"/>
                </a:solidFill>
                <a:latin typeface="Montserrat"/>
                <a:ea typeface="Montserrat"/>
                <a:cs typeface="Montserrat"/>
                <a:sym typeface="Montserrat"/>
              </a:rPr>
              <a:t>200px</a:t>
            </a:r>
            <a:r>
              <a:rPr b="0" i="0" lang="es-AR" sz="1300" u="none" cap="none" strike="noStrike">
                <a:solidFill>
                  <a:schemeClr val="dk1"/>
                </a:solidFill>
                <a:latin typeface="Montserrat"/>
                <a:ea typeface="Montserrat"/>
                <a:cs typeface="Montserrat"/>
                <a:sym typeface="Montserrat"/>
              </a:rPr>
              <a:t>, por lo que </a:t>
            </a:r>
            <a:r>
              <a:rPr b="1" i="0" lang="es-AR" sz="1300" u="none" cap="none" strike="noStrike">
                <a:solidFill>
                  <a:schemeClr val="dk1"/>
                </a:solidFill>
                <a:latin typeface="Montserrat"/>
                <a:ea typeface="Montserrat"/>
                <a:cs typeface="Montserrat"/>
                <a:sym typeface="Montserrat"/>
              </a:rPr>
              <a:t>flexbox </a:t>
            </a:r>
            <a:r>
              <a:rPr b="0" i="0" lang="es-AR" sz="1300" u="none" cap="none" strike="noStrike">
                <a:solidFill>
                  <a:schemeClr val="dk1"/>
                </a:solidFill>
                <a:latin typeface="Montserrat"/>
                <a:ea typeface="Montserrat"/>
                <a:cs typeface="Montserrat"/>
                <a:sym typeface="Montserrat"/>
              </a:rPr>
              <a:t>reajusta los ítems flexibles para que quepan todos en la misma línea, manteniendo las mismas proporciones.</a:t>
            </a:r>
            <a:endParaRPr b="0" i="0" sz="1400" u="none" cap="none" strike="noStrike">
              <a:solidFill>
                <a:srgbClr val="000000"/>
              </a:solidFill>
              <a:latin typeface="Arial"/>
              <a:ea typeface="Arial"/>
              <a:cs typeface="Arial"/>
              <a:sym typeface="Arial"/>
            </a:endParaRPr>
          </a:p>
          <a:p>
            <a:pPr indent="0" lvl="0" marL="114297" marR="0" rtl="0" algn="l">
              <a:lnSpc>
                <a:spcPct val="100000"/>
              </a:lnSpc>
              <a:spcBef>
                <a:spcPts val="600"/>
              </a:spcBef>
              <a:spcAft>
                <a:spcPts val="600"/>
              </a:spcAft>
              <a:buClr>
                <a:schemeClr val="dk1"/>
              </a:buClr>
              <a:buSzPts val="1300"/>
              <a:buFont typeface="Montserrat"/>
              <a:buNone/>
            </a:pPr>
            <a:r>
              <a:rPr b="0" i="0" lang="es-AR" sz="1300" u="none" cap="none" strike="noStrike">
                <a:solidFill>
                  <a:schemeClr val="dk1"/>
                </a:solidFill>
                <a:latin typeface="Montserrat"/>
                <a:ea typeface="Montserrat"/>
                <a:cs typeface="Montserrat"/>
                <a:sym typeface="Montserrat"/>
              </a:rPr>
              <a:t>Sin embargo, si especificamos </a:t>
            </a:r>
            <a:r>
              <a:rPr b="1" i="0" lang="es-AR" sz="1300" u="none" cap="none" strike="noStrike">
                <a:solidFill>
                  <a:schemeClr val="dk1"/>
                </a:solidFill>
                <a:latin typeface="Montserrat"/>
                <a:ea typeface="Montserrat"/>
                <a:cs typeface="Montserrat"/>
                <a:sym typeface="Montserrat"/>
              </a:rPr>
              <a:t>wrap </a:t>
            </a:r>
            <a:r>
              <a:rPr b="0" i="0" lang="es-AR" sz="1300" u="none" cap="none" strike="noStrike">
                <a:solidFill>
                  <a:schemeClr val="dk1"/>
                </a:solidFill>
                <a:latin typeface="Montserrat"/>
                <a:ea typeface="Montserrat"/>
                <a:cs typeface="Montserrat"/>
                <a:sym typeface="Montserrat"/>
              </a:rPr>
              <a:t>en la propiedad </a:t>
            </a:r>
            <a:r>
              <a:rPr b="1" i="0" lang="es-AR" sz="1300" u="none" cap="none" strike="noStrike">
                <a:solidFill>
                  <a:schemeClr val="accent1"/>
                </a:solidFill>
                <a:latin typeface="Montserrat"/>
                <a:ea typeface="Montserrat"/>
                <a:cs typeface="Montserrat"/>
                <a:sym typeface="Montserrat"/>
              </a:rPr>
              <a:t>flex-wrap</a:t>
            </a:r>
            <a:r>
              <a:rPr b="0" i="0" lang="es-AR" sz="1300" u="none" cap="none" strike="noStrike">
                <a:solidFill>
                  <a:schemeClr val="dk1"/>
                </a:solidFill>
                <a:latin typeface="Montserrat"/>
                <a:ea typeface="Montserrat"/>
                <a:cs typeface="Montserrat"/>
                <a:sym typeface="Montserrat"/>
              </a:rPr>
              <a:t>, lo que permitimos es que el contenedor se pueda desbordar, pasando a ser un contenedor </a:t>
            </a:r>
            <a:r>
              <a:rPr b="1" i="0" lang="es-AR" sz="1300" u="none" cap="none" strike="noStrike">
                <a:solidFill>
                  <a:schemeClr val="dk1"/>
                </a:solidFill>
                <a:latin typeface="Montserrat"/>
                <a:ea typeface="Montserrat"/>
                <a:cs typeface="Montserrat"/>
                <a:sym typeface="Montserrat"/>
              </a:rPr>
              <a:t>multilínea</a:t>
            </a:r>
            <a:r>
              <a:rPr b="0" i="0" lang="es-AR" sz="1300" u="none" cap="none" strike="noStrike">
                <a:solidFill>
                  <a:schemeClr val="dk1"/>
                </a:solidFill>
                <a:latin typeface="Montserrat"/>
                <a:ea typeface="Montserrat"/>
                <a:cs typeface="Montserrat"/>
                <a:sym typeface="Montserrat"/>
              </a:rPr>
              <a:t>, que mostraría el </a:t>
            </a:r>
            <a:r>
              <a:rPr b="1" i="0" lang="es-AR" sz="1300" u="none" cap="none" strike="noStrike">
                <a:solidFill>
                  <a:schemeClr val="dk1"/>
                </a:solidFill>
                <a:latin typeface="Montserrat"/>
                <a:ea typeface="Montserrat"/>
                <a:cs typeface="Montserrat"/>
                <a:sym typeface="Montserrat"/>
              </a:rPr>
              <a:t>ítem 1 y 2 </a:t>
            </a:r>
            <a:r>
              <a:rPr b="0" i="0" lang="es-AR" sz="1300" u="none" cap="none" strike="noStrike">
                <a:solidFill>
                  <a:schemeClr val="dk1"/>
                </a:solidFill>
                <a:latin typeface="Montserrat"/>
                <a:ea typeface="Montserrat"/>
                <a:cs typeface="Montserrat"/>
                <a:sym typeface="Montserrat"/>
              </a:rPr>
              <a:t>en la primera línea (</a:t>
            </a:r>
            <a:r>
              <a:rPr b="0" i="1" lang="es-AR" sz="1300" u="none" cap="none" strike="noStrike">
                <a:solidFill>
                  <a:schemeClr val="dk1"/>
                </a:solidFill>
                <a:latin typeface="Montserrat"/>
                <a:ea typeface="Montserrat"/>
                <a:cs typeface="Montserrat"/>
                <a:sym typeface="Montserrat"/>
              </a:rPr>
              <a:t>con un tamaño de 100px cada uno</a:t>
            </a:r>
            <a:r>
              <a:rPr b="0" i="0" lang="es-AR" sz="1300" u="none" cap="none" strike="noStrike">
                <a:solidFill>
                  <a:schemeClr val="dk1"/>
                </a:solidFill>
                <a:latin typeface="Montserrat"/>
                <a:ea typeface="Montserrat"/>
                <a:cs typeface="Montserrat"/>
                <a:sym typeface="Montserrat"/>
              </a:rPr>
              <a:t>) y el </a:t>
            </a:r>
            <a:r>
              <a:rPr b="1" i="0" lang="es-AR" sz="1300" u="none" cap="none" strike="noStrike">
                <a:solidFill>
                  <a:schemeClr val="dk1"/>
                </a:solidFill>
                <a:latin typeface="Montserrat"/>
                <a:ea typeface="Montserrat"/>
                <a:cs typeface="Montserrat"/>
                <a:sym typeface="Montserrat"/>
              </a:rPr>
              <a:t>ítem 3 </a:t>
            </a:r>
            <a:r>
              <a:rPr b="0" i="0" lang="es-AR" sz="1300" u="none" cap="none" strike="noStrike">
                <a:solidFill>
                  <a:schemeClr val="dk1"/>
                </a:solidFill>
                <a:latin typeface="Montserrat"/>
                <a:ea typeface="Montserrat"/>
                <a:cs typeface="Montserrat"/>
                <a:sym typeface="Montserrat"/>
              </a:rPr>
              <a:t>en la línea siguiente, dejando un espacio libre para un posible </a:t>
            </a:r>
            <a:r>
              <a:rPr b="1" i="0" lang="es-AR" sz="1300" u="none" cap="none" strike="noStrike">
                <a:solidFill>
                  <a:schemeClr val="dk1"/>
                </a:solidFill>
                <a:latin typeface="Montserrat"/>
                <a:ea typeface="Montserrat"/>
                <a:cs typeface="Montserrat"/>
                <a:sym typeface="Montserrat"/>
              </a:rPr>
              <a:t>ítem 4</a:t>
            </a:r>
            <a:r>
              <a:rPr b="0" i="0" lang="es-AR"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
        <p:nvSpPr>
          <p:cNvPr id="159" name="Google Shape;159;p9"/>
          <p:cNvSpPr txBox="1"/>
          <p:nvPr/>
        </p:nvSpPr>
        <p:spPr>
          <a:xfrm>
            <a:off x="256348" y="2336129"/>
            <a:ext cx="1704336" cy="382089"/>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accent1"/>
                </a:solidFill>
                <a:latin typeface="Montserrat"/>
                <a:ea typeface="Montserrat"/>
                <a:cs typeface="Montserrat"/>
                <a:sym typeface="Montserrat"/>
              </a:rPr>
              <a:t>flex-wrap:</a:t>
            </a:r>
            <a:endParaRPr b="1" i="0" sz="1300" u="none" cap="none" strike="noStrike">
              <a:solidFill>
                <a:schemeClr val="accent1"/>
              </a:solidFill>
              <a:latin typeface="Montserrat"/>
              <a:ea typeface="Montserrat"/>
              <a:cs typeface="Montserrat"/>
              <a:sym typeface="Montserrat"/>
            </a:endParaRPr>
          </a:p>
        </p:txBody>
      </p:sp>
      <p:grpSp>
        <p:nvGrpSpPr>
          <p:cNvPr id="160" name="Google Shape;160;p9"/>
          <p:cNvGrpSpPr/>
          <p:nvPr/>
        </p:nvGrpSpPr>
        <p:grpSpPr>
          <a:xfrm>
            <a:off x="1483176" y="2889352"/>
            <a:ext cx="6375157" cy="1352550"/>
            <a:chOff x="1568901" y="3156052"/>
            <a:chExt cx="6375157" cy="1352550"/>
          </a:xfrm>
        </p:grpSpPr>
        <p:grpSp>
          <p:nvGrpSpPr>
            <p:cNvPr id="161" name="Google Shape;161;p9"/>
            <p:cNvGrpSpPr/>
            <p:nvPr/>
          </p:nvGrpSpPr>
          <p:grpSpPr>
            <a:xfrm>
              <a:off x="1568901" y="3165577"/>
              <a:ext cx="1666875" cy="885825"/>
              <a:chOff x="1568901" y="3165577"/>
              <a:chExt cx="1666875" cy="885825"/>
            </a:xfrm>
          </p:grpSpPr>
          <p:pic>
            <p:nvPicPr>
              <p:cNvPr id="162" name="Google Shape;162;p9"/>
              <p:cNvPicPr preferRelativeResize="0"/>
              <p:nvPr/>
            </p:nvPicPr>
            <p:blipFill rotWithShape="1">
              <a:blip r:embed="rId3">
                <a:alphaModFix/>
              </a:blip>
              <a:srcRect b="0" l="0" r="0" t="0"/>
              <a:stretch/>
            </p:blipFill>
            <p:spPr>
              <a:xfrm>
                <a:off x="1568901" y="3165577"/>
                <a:ext cx="1666875" cy="885825"/>
              </a:xfrm>
              <a:prstGeom prst="rect">
                <a:avLst/>
              </a:prstGeom>
              <a:noFill/>
              <a:ln>
                <a:noFill/>
              </a:ln>
            </p:spPr>
          </p:pic>
          <p:sp>
            <p:nvSpPr>
              <p:cNvPr id="163" name="Google Shape;163;p9"/>
              <p:cNvSpPr txBox="1"/>
              <p:nvPr/>
            </p:nvSpPr>
            <p:spPr>
              <a:xfrm>
                <a:off x="2279885" y="3695308"/>
                <a:ext cx="898073" cy="264512"/>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nowrap</a:t>
                </a:r>
                <a:endParaRPr b="1" i="0" sz="1300" u="none" cap="none" strike="noStrike">
                  <a:solidFill>
                    <a:schemeClr val="lt1"/>
                  </a:solidFill>
                  <a:latin typeface="Montserrat"/>
                  <a:ea typeface="Montserrat"/>
                  <a:cs typeface="Montserrat"/>
                  <a:sym typeface="Montserrat"/>
                </a:endParaRPr>
              </a:p>
            </p:txBody>
          </p:sp>
        </p:grpSp>
        <p:grpSp>
          <p:nvGrpSpPr>
            <p:cNvPr id="164" name="Google Shape;164;p9"/>
            <p:cNvGrpSpPr/>
            <p:nvPr/>
          </p:nvGrpSpPr>
          <p:grpSpPr>
            <a:xfrm>
              <a:off x="3885021" y="3156052"/>
              <a:ext cx="1724025" cy="1352550"/>
              <a:chOff x="3885021" y="3156052"/>
              <a:chExt cx="1724025" cy="1352550"/>
            </a:xfrm>
          </p:grpSpPr>
          <p:pic>
            <p:nvPicPr>
              <p:cNvPr id="165" name="Google Shape;165;p9"/>
              <p:cNvPicPr preferRelativeResize="0"/>
              <p:nvPr/>
            </p:nvPicPr>
            <p:blipFill rotWithShape="1">
              <a:blip r:embed="rId4">
                <a:alphaModFix/>
              </a:blip>
              <a:srcRect b="0" l="0" r="0" t="0"/>
              <a:stretch/>
            </p:blipFill>
            <p:spPr>
              <a:xfrm>
                <a:off x="3885021" y="3156052"/>
                <a:ext cx="1724025" cy="1352550"/>
              </a:xfrm>
              <a:prstGeom prst="rect">
                <a:avLst/>
              </a:prstGeom>
              <a:noFill/>
              <a:ln>
                <a:noFill/>
              </a:ln>
            </p:spPr>
          </p:pic>
          <p:sp>
            <p:nvSpPr>
              <p:cNvPr id="166" name="Google Shape;166;p9"/>
              <p:cNvSpPr txBox="1"/>
              <p:nvPr/>
            </p:nvSpPr>
            <p:spPr>
              <a:xfrm>
                <a:off x="4770544" y="4114952"/>
                <a:ext cx="743970" cy="254987"/>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wrap</a:t>
                </a:r>
                <a:endParaRPr b="1" i="0" sz="1300" u="none" cap="none" strike="noStrike">
                  <a:solidFill>
                    <a:schemeClr val="lt1"/>
                  </a:solidFill>
                  <a:latin typeface="Montserrat"/>
                  <a:ea typeface="Montserrat"/>
                  <a:cs typeface="Montserrat"/>
                  <a:sym typeface="Montserrat"/>
                </a:endParaRPr>
              </a:p>
            </p:txBody>
          </p:sp>
        </p:grpSp>
        <p:grpSp>
          <p:nvGrpSpPr>
            <p:cNvPr id="167" name="Google Shape;167;p9"/>
            <p:cNvGrpSpPr/>
            <p:nvPr/>
          </p:nvGrpSpPr>
          <p:grpSpPr>
            <a:xfrm>
              <a:off x="6277183" y="3156052"/>
              <a:ext cx="1666875" cy="1343025"/>
              <a:chOff x="6277183" y="3156052"/>
              <a:chExt cx="1666875" cy="1343025"/>
            </a:xfrm>
          </p:grpSpPr>
          <p:pic>
            <p:nvPicPr>
              <p:cNvPr id="168" name="Google Shape;168;p9"/>
              <p:cNvPicPr preferRelativeResize="0"/>
              <p:nvPr/>
            </p:nvPicPr>
            <p:blipFill rotWithShape="1">
              <a:blip r:embed="rId5">
                <a:alphaModFix/>
              </a:blip>
              <a:srcRect b="0" l="0" r="0" t="0"/>
              <a:stretch/>
            </p:blipFill>
            <p:spPr>
              <a:xfrm>
                <a:off x="6277183" y="3156052"/>
                <a:ext cx="1666875" cy="1343025"/>
              </a:xfrm>
              <a:prstGeom prst="rect">
                <a:avLst/>
              </a:prstGeom>
              <a:noFill/>
              <a:ln>
                <a:noFill/>
              </a:ln>
            </p:spPr>
          </p:pic>
          <p:sp>
            <p:nvSpPr>
              <p:cNvPr id="169" name="Google Shape;169;p9"/>
              <p:cNvSpPr txBox="1"/>
              <p:nvPr/>
            </p:nvSpPr>
            <p:spPr>
              <a:xfrm>
                <a:off x="7077601" y="4032352"/>
                <a:ext cx="809099" cy="382089"/>
              </a:xfrm>
              <a:prstGeom prst="rect">
                <a:avLst/>
              </a:prstGeom>
              <a:noFill/>
              <a:ln>
                <a:noFill/>
              </a:ln>
            </p:spPr>
            <p:txBody>
              <a:bodyPr anchorCtr="0" anchor="t" bIns="0" lIns="0" spcFirstLastPara="1" rIns="0" wrap="square" tIns="0">
                <a:noAutofit/>
              </a:bodyPr>
              <a:lstStyle/>
              <a:p>
                <a:pPr indent="0" lvl="0" marL="114297" marR="0" rtl="0" algn="l">
                  <a:lnSpc>
                    <a:spcPct val="100000"/>
                  </a:lnSpc>
                  <a:spcBef>
                    <a:spcPts val="0"/>
                  </a:spcBef>
                  <a:spcAft>
                    <a:spcPts val="600"/>
                  </a:spcAft>
                  <a:buClr>
                    <a:schemeClr val="dk1"/>
                  </a:buClr>
                  <a:buSzPts val="1300"/>
                  <a:buFont typeface="Montserrat"/>
                  <a:buNone/>
                </a:pPr>
                <a:r>
                  <a:rPr b="1" i="0" lang="es-AR" sz="1300" u="none" cap="none" strike="noStrike">
                    <a:solidFill>
                      <a:schemeClr val="lt1"/>
                    </a:solidFill>
                    <a:latin typeface="Montserrat"/>
                    <a:ea typeface="Montserrat"/>
                    <a:cs typeface="Montserrat"/>
                    <a:sym typeface="Montserrat"/>
                  </a:rPr>
                  <a:t>wrap-reverse</a:t>
                </a:r>
                <a:endParaRPr b="1" i="0" sz="1300" u="none" cap="none" strike="noStrike">
                  <a:solidFill>
                    <a:schemeClr val="lt1"/>
                  </a:solidFill>
                  <a:latin typeface="Montserrat"/>
                  <a:ea typeface="Montserrat"/>
                  <a:cs typeface="Montserrat"/>
                  <a:sym typeface="Montserrat"/>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