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aveSubsetFonts="1">
  <p:sldMasterIdLst>
    <p:sldMasterId r:id="rId6" id="2147483648"/>
    <p:sldMasterId r:id="rId7" id="2147483659"/>
  </p:sldMasterIdLst>
  <p:notesMasterIdLst>
    <p:notesMasterId r:id="rId8"/>
  </p:notesMasterIdLst>
  <p:sldIdLst>
    <p:sldId r:id="rId9" id="256"/>
    <p:sldId r:id="rId10" id="257"/>
    <p:sldId r:id="rId11" id="258"/>
    <p:sldId r:id="rId12" id="259"/>
    <p:sldId r:id="rId13" id="260"/>
    <p:sldId r:id="rId14" id="261"/>
    <p:sldId r:id="rId15" id="262"/>
    <p:sldId r:id="rId16" id="263"/>
    <p:sldId r:id="rId17" id="264"/>
    <p:sldId r:id="rId18" id="265"/>
    <p:sldId r:id="rId19" id="266"/>
    <p:sldId r:id="rId20" id="267"/>
    <p:sldId r:id="rId21" id="268"/>
    <p:sldId r:id="rId22" id="269"/>
    <p:sldId r:id="rId23" id="270"/>
    <p:sldId r:id="rId24" id="271"/>
    <p:sldId r:id="rId25" id="272"/>
    <p:sldId r:id="rId26" id="273"/>
    <p:sldId r:id="rId27" id="274"/>
    <p:sldId r:id="rId28" id="275"/>
    <p:sldId r:id="rId29" id="276"/>
    <p:sldId r:id="rId30" id="277"/>
    <p:sldId r:id="rId31" id="278"/>
    <p:sldId r:id="rId32" id="279"/>
  </p:sldIdLst>
  <p:sldSz cx="9144000" cy="51435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Montserrat ExtraBold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1620" id="1">
          <p15:clr>
            <a:srgbClr val="000000"/>
          </p15:clr>
        </p15:guide>
        <p15:guide pos="2880" id="2">
          <p15:clr>
            <a:srgbClr val="000000"/>
          </p15:clr>
        </p15:guide>
      </p15:sldGuideLst>
    </p:ext>
    <p:ext uri="http://customooxmlschemas.google.com/">
      <go:slidesCustomData xmlns:go="http://customooxmlschemas.google.com/" roundtripDataSignature="AMtx7mi/bNLSAFg85waW2K2Ekt+3n0C12w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1" name="Ramiro Escalante Leiva" id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CFDE61-B5B9-4E94-B790-7FC1B9E9BDE6}">
  <a:tblStyle styleId="{FECFDE61-B5B9-4E94-B790-7FC1B9E9BDE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AFE"/>
          </a:solidFill>
        </a:fill>
      </a:tcStyle>
    </a:wholeTbl>
    <a:band1H>
      <a:tcTxStyle b="off" i="off"/>
      <a:tcStyle>
        <a:fill>
          <a:solidFill>
            <a:srgbClr val="DED2F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D2F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2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4.xml"/><Relationship Id="rId44" Type="http://schemas.openxmlformats.org/officeDocument/2006/relationships/font" Target="fonts/Lato-boldItalic.fntdata"/><Relationship Id="rId21" Type="http://schemas.openxmlformats.org/officeDocument/2006/relationships/slide" Target="slides/slide13.xml"/><Relationship Id="rId43" Type="http://schemas.openxmlformats.org/officeDocument/2006/relationships/font" Target="fonts/Lato-italic.fntdata"/><Relationship Id="rId24" Type="http://schemas.openxmlformats.org/officeDocument/2006/relationships/slide" Target="slides/slide16.xml"/><Relationship Id="rId46" Type="http://schemas.openxmlformats.org/officeDocument/2006/relationships/font" Target="fonts/MontserratExtraBold-boldItalic.fntdata"/><Relationship Id="rId23" Type="http://schemas.openxmlformats.org/officeDocument/2006/relationships/slide" Target="slides/slide15.xml"/><Relationship Id="rId45" Type="http://schemas.openxmlformats.org/officeDocument/2006/relationships/font" Target="fonts/Montserrat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customschemas.google.com/relationships/presentationmetadata" Target="meta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ontserratSemiBold-regular.fntdata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MontserratSemiBold-italic.fntdata"/><Relationship Id="rId12" Type="http://schemas.openxmlformats.org/officeDocument/2006/relationships/slide" Target="slides/slide4.xml"/><Relationship Id="rId34" Type="http://schemas.openxmlformats.org/officeDocument/2006/relationships/font" Target="fonts/MontserratSemiBold-bold.fntdata"/><Relationship Id="rId15" Type="http://schemas.openxmlformats.org/officeDocument/2006/relationships/slide" Target="slides/slide7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6.xml"/><Relationship Id="rId36" Type="http://schemas.openxmlformats.org/officeDocument/2006/relationships/font" Target="fonts/MontserratSemiBold-boldItalic.fntdata"/><Relationship Id="rId17" Type="http://schemas.openxmlformats.org/officeDocument/2006/relationships/slide" Target="slides/slide9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8.xml"/><Relationship Id="rId38" Type="http://schemas.openxmlformats.org/officeDocument/2006/relationships/font" Target="fonts/Montserrat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1-09-10T04:25:38.951" authorId="0" idx="1">
    <p:pos x="6000" y="0"/>
    <p:text>@juanpablo.nardone@bue.edu.ar Agregué una introducción al tema CSS Grid, unas definiciones y el link a un ejemplo simple.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O8Rh6M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s/docs/Tools/Page_Inspector/How_to/Examine_grid_layouts#en_el_panel_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c6140e26_1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ebc6140e26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bc6140e26_1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ebc6140e26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bc6140e26_1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bc6140e26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bc6140e26_1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ebc6140e26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c6140e26_1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ebc6140e26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bc6140e26_1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bc6140e26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bc6140e26_1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ebc6140e26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bc6140e26_1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ebc6140e26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bc6140e26_1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ebc6140e26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bc6140e26_1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ebc6140e26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31d2fa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331d2fa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bc6140e26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ebc6140e26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bc6140e26_1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ebc6140e26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bc6140e26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bc6140e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bc6140e26_1_4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ebc6140e26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Para visualizar la líneas de la grillas: </a:t>
            </a:r>
            <a:r>
              <a:rPr lang="es-AR" u="sng">
                <a:solidFill>
                  <a:schemeClr val="hlink"/>
                </a:solidFill>
                <a:hlinkClick r:id="rId2"/>
              </a:rPr>
              <a:t>https://developer.mozilla.org/es/docs/Tools/Page_Inspector/How_to/Examine_grid_layouts#en_el_panel_html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c6140e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bc6140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c6140e2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ebc6140e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bc6140e2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bc6140e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bc6140e26_1_6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bc6140e26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bc6140e26_1_6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bc6140e26_1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2"/>
          <p:cNvSpPr txBox="1"/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2"/>
          <p:cNvSpPr txBox="1"/>
          <p:nvPr>
            <p:ph idx="1" type="subTitle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32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2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/>
          <p:nvPr/>
        </p:nvSpPr>
        <p:spPr>
          <a:xfrm flipH="1" rot="5400000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 1">
  <p:cSld name="TITLE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41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4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41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4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4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9" name="Google Shape;79;p41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c6140e26_1_688"/>
          <p:cNvSpPr txBox="1"/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gebc6140e26_1_688"/>
          <p:cNvSpPr txBox="1"/>
          <p:nvPr>
            <p:ph idx="1" type="subTitle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gebc6140e26_1_688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bc6140e26_1_688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bc6140e26_1_688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bc6140e26_1_688"/>
          <p:cNvSpPr/>
          <p:nvPr/>
        </p:nvSpPr>
        <p:spPr>
          <a:xfrm flipH="1" rot="5400000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c6140e26_1_695"/>
          <p:cNvSpPr txBox="1"/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gebc6140e26_1_695"/>
          <p:cNvSpPr txBox="1"/>
          <p:nvPr>
            <p:ph idx="1" type="subTitle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gebc6140e26_1_695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bc6140e26_1_695"/>
          <p:cNvSpPr/>
          <p:nvPr/>
        </p:nvSpPr>
        <p:spPr>
          <a:xfrm flipH="1" rot="-5400000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ebc6140e26_1_695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extLst>
    <p:ext uri="{DCECCB84-F9BA-43D5-87BE-67443E8EF086}">
      <p15:sldGuideLst>
        <p15:guide id="1" orient="horz" pos="32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c6140e26_1_701"/>
          <p:cNvSpPr txBox="1"/>
          <p:nvPr>
            <p:ph idx="1" type="subTitle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bc6140e26_1_701"/>
          <p:cNvSpPr txBox="1"/>
          <p:nvPr>
            <p:ph idx="2" type="subTitle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" name="Google Shape;99;gebc6140e26_1_701"/>
          <p:cNvSpPr txBox="1"/>
          <p:nvPr>
            <p:ph idx="3" type="subTitle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bc6140e26_1_701"/>
          <p:cNvSpPr txBox="1"/>
          <p:nvPr>
            <p:ph idx="4" type="subTitle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" name="Google Shape;101;gebc6140e26_1_701"/>
          <p:cNvSpPr txBox="1"/>
          <p:nvPr>
            <p:ph idx="5" type="subTitle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ebc6140e26_1_701"/>
          <p:cNvSpPr txBox="1"/>
          <p:nvPr>
            <p:ph idx="6" type="subTitle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gebc6140e26_1_701"/>
          <p:cNvSpPr txBox="1"/>
          <p:nvPr>
            <p:ph idx="7" type="subTitle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bc6140e26_1_701"/>
          <p:cNvSpPr txBox="1"/>
          <p:nvPr>
            <p:ph idx="8" type="subTitle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Google Shape;105;gebc6140e26_1_701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gebc6140e26_1_701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bc6140e26_1_701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bc6140e26_1_701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CUSTOM_1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c6140e26_1_714"/>
          <p:cNvSpPr txBox="1"/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1" name="Google Shape;111;gebc6140e26_1_714"/>
          <p:cNvSpPr txBox="1"/>
          <p:nvPr>
            <p:ph idx="1" type="subTitle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gebc6140e26_1_714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bc6140e26_1_714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bc6140e26_1_714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bc6140e26_1_714"/>
          <p:cNvSpPr/>
          <p:nvPr/>
        </p:nvSpPr>
        <p:spPr>
          <a:xfrm flipH="1" rot="-5400000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c6140e26_1_721"/>
          <p:cNvSpPr txBox="1"/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gebc6140e26_1_721"/>
          <p:cNvSpPr txBox="1"/>
          <p:nvPr>
            <p:ph idx="1" type="body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gebc6140e26_1_721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bc6140e26_1_721"/>
          <p:cNvSpPr/>
          <p:nvPr/>
        </p:nvSpPr>
        <p:spPr>
          <a:xfrm flipH="1" rot="10800000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bc6140e26_1_721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bc6140e26_1_721"/>
          <p:cNvSpPr/>
          <p:nvPr/>
        </p:nvSpPr>
        <p:spPr>
          <a:xfrm flipH="1" rot="5400000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c6140e26_1_728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5" name="Google Shape;125;gebc6140e26_1_728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bc6140e26_1_728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bc6140e26_1_728"/>
          <p:cNvSpPr/>
          <p:nvPr/>
        </p:nvSpPr>
        <p:spPr>
          <a:xfrm flipH="1" rot="-5400000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bc6140e26_1_728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c6140e26_1_734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bc6140e26_1_734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bc6140e26_1_734"/>
          <p:cNvSpPr/>
          <p:nvPr/>
        </p:nvSpPr>
        <p:spPr>
          <a:xfrm flipH="1" rot="5400000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bc6140e26_1_734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c6140e26_1_739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bc6140e26_1_739"/>
          <p:cNvSpPr/>
          <p:nvPr/>
        </p:nvSpPr>
        <p:spPr>
          <a:xfrm flipH="1" rot="5400000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bc6140e26_1_739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ebc6140e26_1_739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ebc6140e26_1_744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ebc6140e26_1_74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ebc6140e26_1_744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ebc6140e26_1_74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gebc6140e26_1_74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gebc6140e26_1_7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6" name="Google Shape;146;gebc6140e26_1_744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3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 flipH="1" rot="-5400000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extLst>
    <p:ext uri="{DCECCB84-F9BA-43D5-87BE-67443E8EF086}">
      <p15:sldGuideLst>
        <p15:guide id="1" orient="horz" pos="324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 1">
  <p:cSld name="TITLE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ebc6140e26_1_752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ebc6140e26_1_75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ebc6140e26_1_752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ebc6140e26_1_75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gebc6140e26_1_75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gebc6140e26_1_7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4" name="Google Shape;154;gebc6140e26_1_752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idx="1" type="subTitle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2" type="subTitle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3" type="subTitle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4" type="subTitle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5" type="subTitle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6" type="subTitle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7" type="subTitle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8" type="subTitle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" name="Google Shape;31;p34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CUSTOM_1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" type="subTitle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35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/>
          <p:nvPr/>
        </p:nvSpPr>
        <p:spPr>
          <a:xfrm flipH="1" rot="-5400000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6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 flipH="1" rot="10800000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6"/>
          <p:cNvSpPr/>
          <p:nvPr/>
        </p:nvSpPr>
        <p:spPr>
          <a:xfrm flipH="1" rot="5400000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" name="Google Shape;50;p37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 flipH="1" rot="-5400000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/>
          <p:nvPr/>
        </p:nvSpPr>
        <p:spPr>
          <a:xfrm flipH="1" rot="5400000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8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9"/>
          <p:cNvSpPr/>
          <p:nvPr/>
        </p:nvSpPr>
        <p:spPr>
          <a:xfrm flipH="1" rot="5400000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9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40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4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40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4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4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1" name="Google Shape;71;p40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b="0" i="0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c6140e26_1_685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b="0" i="0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ebc6140e26_1_685"/>
          <p:cNvSpPr txBox="1"/>
          <p:nvPr>
            <p:ph idx="1" type="body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cssref/css3_pr_column-gap.asp" TargetMode="External"/><Relationship Id="rId4" Type="http://schemas.openxmlformats.org/officeDocument/2006/relationships/hyperlink" Target="https://www.w3schools.com/cssref/css3_pr_gap.asp" TargetMode="External"/><Relationship Id="rId9" Type="http://schemas.openxmlformats.org/officeDocument/2006/relationships/hyperlink" Target="https://www.w3schools.com/cssref/pr_grid-auto-rows.asp" TargetMode="External"/><Relationship Id="rId5" Type="http://schemas.openxmlformats.org/officeDocument/2006/relationships/hyperlink" Target="https://www.w3schools.com/cssref/pr_grid.asp" TargetMode="External"/><Relationship Id="rId6" Type="http://schemas.openxmlformats.org/officeDocument/2006/relationships/hyperlink" Target="https://www.w3schools.com/cssref/pr_grid-area.asp" TargetMode="External"/><Relationship Id="rId7" Type="http://schemas.openxmlformats.org/officeDocument/2006/relationships/hyperlink" Target="https://www.w3schools.com/cssref/pr_grid-auto-columns.asp" TargetMode="External"/><Relationship Id="rId8" Type="http://schemas.openxmlformats.org/officeDocument/2006/relationships/hyperlink" Target="https://www.w3schools.com/cssref/pr_grid-auto-flow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ref/pr_grid-column.asp" TargetMode="External"/><Relationship Id="rId4" Type="http://schemas.openxmlformats.org/officeDocument/2006/relationships/hyperlink" Target="https://www.w3schools.com/cssref/pr_grid-column-end.asp" TargetMode="External"/><Relationship Id="rId10" Type="http://schemas.openxmlformats.org/officeDocument/2006/relationships/hyperlink" Target="https://www.w3schools.com/cssref/pr_grid-row-gap.asp" TargetMode="External"/><Relationship Id="rId9" Type="http://schemas.openxmlformats.org/officeDocument/2006/relationships/hyperlink" Target="https://www.w3schools.com/cssref/pr_grid-row-end.asp" TargetMode="External"/><Relationship Id="rId5" Type="http://schemas.openxmlformats.org/officeDocument/2006/relationships/hyperlink" Target="https://www.w3schools.com/cssref/pr_grid-column-gap.asp" TargetMode="External"/><Relationship Id="rId6" Type="http://schemas.openxmlformats.org/officeDocument/2006/relationships/hyperlink" Target="https://www.w3schools.com/cssref/pr_grid-column-start.asp" TargetMode="External"/><Relationship Id="rId7" Type="http://schemas.openxmlformats.org/officeDocument/2006/relationships/hyperlink" Target="https://www.w3schools.com/cssref/pr_grid-gap.asp" TargetMode="External"/><Relationship Id="rId8" Type="http://schemas.openxmlformats.org/officeDocument/2006/relationships/hyperlink" Target="https://www.w3schools.com/cssref/pr_grid-row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ref/pr_grid-row-start.asp" TargetMode="External"/><Relationship Id="rId4" Type="http://schemas.openxmlformats.org/officeDocument/2006/relationships/hyperlink" Target="https://www.w3schools.com/cssref/pr_grid-template.asp" TargetMode="External"/><Relationship Id="rId9" Type="http://schemas.openxmlformats.org/officeDocument/2006/relationships/hyperlink" Target="https://www.w3schools.com/css/css_grid.asp" TargetMode="External"/><Relationship Id="rId5" Type="http://schemas.openxmlformats.org/officeDocument/2006/relationships/hyperlink" Target="https://www.w3schools.com/cssref/pr_grid-template-areas.asp" TargetMode="External"/><Relationship Id="rId6" Type="http://schemas.openxmlformats.org/officeDocument/2006/relationships/hyperlink" Target="https://www.w3schools.com/cssref/pr_grid-template-columns.asp" TargetMode="External"/><Relationship Id="rId7" Type="http://schemas.openxmlformats.org/officeDocument/2006/relationships/hyperlink" Target="https://www.w3schools.com/cssref/pr_grid-template-rows.asp" TargetMode="External"/><Relationship Id="rId8" Type="http://schemas.openxmlformats.org/officeDocument/2006/relationships/hyperlink" Target="https://www.w3schools.com/cssref/css3_pr_row-gap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cssref/pr_grid-area.asp" TargetMode="External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dium.com/sue%C3%B1os-graficos/css-grid-la-mejor-opci%C3%B3n-para-crear-dise%C3%B1os-web-b1b7b8735566" TargetMode="External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css/css_grid.asp" TargetMode="External"/><Relationship Id="rId4" Type="http://schemas.openxmlformats.org/officeDocument/2006/relationships/hyperlink" Target="https://www.w3schools.com/css/css_grid.asp" TargetMode="External"/><Relationship Id="rId11" Type="http://schemas.openxmlformats.org/officeDocument/2006/relationships/hyperlink" Target="https://cssgridgarden.com/#es" TargetMode="External"/><Relationship Id="rId10" Type="http://schemas.openxmlformats.org/officeDocument/2006/relationships/hyperlink" Target="https://youtu.be/9w3gy2dYN_E?t=1" TargetMode="External"/><Relationship Id="rId9" Type="http://schemas.openxmlformats.org/officeDocument/2006/relationships/hyperlink" Target="https://youtu.be/n1Lnar9mTF8" TargetMode="External"/><Relationship Id="rId5" Type="http://schemas.openxmlformats.org/officeDocument/2006/relationships/hyperlink" Target="https://www.w3schools.com/css/css_grid_container.asp" TargetMode="External"/><Relationship Id="rId6" Type="http://schemas.openxmlformats.org/officeDocument/2006/relationships/hyperlink" Target="https://www.w3schools.com/css/css_grid_item.asp" TargetMode="External"/><Relationship Id="rId7" Type="http://schemas.openxmlformats.org/officeDocument/2006/relationships/hyperlink" Target="https://www.w3schools.com/cssref/pr_grid-area.asp" TargetMode="External"/><Relationship Id="rId8" Type="http://schemas.openxmlformats.org/officeDocument/2006/relationships/hyperlink" Target="https://developer.mozilla.org/es/docs/Web/CSS/CSS_Grid_Layout/Conceptos_B%C3%A1sicos_del_Posicionamiento_con_Rejilla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mozilla.org/es-ES/firefox/developer/" TargetMode="External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ss/css_grid.asp" TargetMode="External"/><Relationship Id="rId4" Type="http://schemas.openxmlformats.org/officeDocument/2006/relationships/hyperlink" Target="https://www.w3schools.com/css/css_rwd_mediaqueries.asp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s://www.w3schools.com/css/tryit.asp?filename=trycss_grid_display_grid" TargetMode="External"/><Relationship Id="rId6" Type="http://schemas.openxmlformats.org/officeDocument/2006/relationships/hyperlink" Target="https://www.w3schools.com/css/tryit.asp?filename=trycss_grid_display_inline-gri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hyperlink" Target="https://www.w3schools.com/css/tryit.asp?filename=trycss_grid_lines2" TargetMode="External"/><Relationship Id="rId5" Type="http://schemas.openxmlformats.org/officeDocument/2006/relationships/hyperlink" Target="https://www.w3schools.com/css/tryit.asp?filename=trycss_grid_grid-column-gap" TargetMode="External"/><Relationship Id="rId6" Type="http://schemas.openxmlformats.org/officeDocument/2006/relationships/hyperlink" Target="https://www.w3schools.com/css/tryit.asp?filename=trycss_grid_grid-row-gap" TargetMode="External"/><Relationship Id="rId7" Type="http://schemas.openxmlformats.org/officeDocument/2006/relationships/hyperlink" Target="https://www.w3schools.com/css/tryit.asp?filename=trycss_grid_grid-gap2" TargetMode="External"/><Relationship Id="rId8" Type="http://schemas.openxmlformats.org/officeDocument/2006/relationships/hyperlink" Target="https://www.w3schools.com/css/tryit.asp?filename=trycss_grid_li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</a:pPr>
            <a:r>
              <a:rPr b="1" i="0" lang="es-A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60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0" y="181425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 6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975" y="2412850"/>
            <a:ext cx="1351300" cy="1872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2352"/>
              </a:srgbClr>
            </a:outerShdw>
          </a:effectLst>
        </p:spPr>
      </p:pic>
      <p:sp>
        <p:nvSpPr>
          <p:cNvPr id="162" name="Google Shape;162;p2"/>
          <p:cNvSpPr txBox="1"/>
          <p:nvPr/>
        </p:nvSpPr>
        <p:spPr>
          <a:xfrm>
            <a:off x="812375" y="4449850"/>
            <a:ext cx="75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Temas: CSS Grid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bc6140e26_1_195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39" name="Google Shape;239;gebc6140e26_1_195"/>
          <p:cNvGraphicFramePr/>
          <p:nvPr/>
        </p:nvGraphicFramePr>
        <p:xfrm>
          <a:off x="468920" y="1007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{FECFDE61-B5B9-4E94-B790-7FC1B9E9BDE6}</a:tableStyleId>
              </a:tblPr>
              <a:tblGrid>
                <a:gridCol w="2181425"/>
                <a:gridCol w="597297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AR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FF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column-gap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columnas.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gap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de espacio entre filas y espacio entre columnas.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grid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filas de plantilla de cuadrícula, columnas de plantilla de cuadrícula, áreas de plantilla de cuadrícula, filas automáticas de cuadrícula, columnas automáticas de cuadrícula y las propiedades de flujo automático de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grid-area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nombre para el elemento de la cuadrícula o esta propiedad es una propiedad abreviada para las propiedades grid-row-start, grid-column-start, grid-row-end y grid-column-end.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grid-auto-columns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columna predeterminado.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grid-auto-flow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cómo se insertan los elementos colocados automáticamente en la cuadrícula.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grid-auto-rows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fila predeterminado.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bc6140e26_1_200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Propiedades (continuación)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45" name="Google Shape;245;gebc6140e26_1_200"/>
          <p:cNvGraphicFramePr/>
          <p:nvPr/>
        </p:nvGraphicFramePr>
        <p:xfrm>
          <a:off x="468920" y="1007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{FECFDE61-B5B9-4E94-B790-7FC1B9E9BDE6}</a:tableStyleId>
              </a:tblPr>
              <a:tblGrid>
                <a:gridCol w="2181425"/>
                <a:gridCol w="597297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AR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FF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grid-column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grid-column-start y grid-column-end.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grid-column-end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terminar el elemento de la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grid-column-gap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columnas.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grid-column-start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comenzar el elemento de la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grid-gap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grid-row-gap y grid-column-gap.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grid-row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grid-row-start y grid-row-end.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grid-row-end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terminar el elemento de la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0"/>
                        </a:rPr>
                        <a:t>grid-row-gap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filas.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c6140e26_1_205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Propiedades (continuación)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gebc6140e26_1_205"/>
          <p:cNvGraphicFramePr/>
          <p:nvPr/>
        </p:nvGraphicFramePr>
        <p:xfrm>
          <a:off x="468920" y="1007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{FECFDE61-B5B9-4E94-B790-7FC1B9E9BDE6}</a:tableStyleId>
              </a:tblPr>
              <a:tblGrid>
                <a:gridCol w="2181425"/>
                <a:gridCol w="597297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AR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FF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grid-row-start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comenzar el elemento de la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grid-template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de las filas de plantilla de cuadrícula, columnas de plantilla de cuadrícula y áreas de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grid-template-areas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cómo mostrar columnas y filas, utilizando elementos de cuadrícula con nombre.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grid-template-columns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columnas y cuántas columnas en un diseño de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grid-template-rows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filas en un diseño de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sng" cap="none" strike="noStrik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row-gap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filas de la cuadrícula.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ebc6140e26_1_205"/>
          <p:cNvSpPr txBox="1"/>
          <p:nvPr/>
        </p:nvSpPr>
        <p:spPr>
          <a:xfrm>
            <a:off x="3556000" y="3989184"/>
            <a:ext cx="506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Fuente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https://www.w3schools.com/css/css_grid.asp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bc6140e26_1_211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 Container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8" name="Google Shape;258;gebc6140e26_1_211"/>
          <p:cNvSpPr txBox="1"/>
          <p:nvPr/>
        </p:nvSpPr>
        <p:spPr>
          <a:xfrm>
            <a:off x="486505" y="931548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que un elemento HTML se comporte como un contenedor de cuadrícula, debemos establecer la propiedad </a:t>
            </a: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(cuadrícula) o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inline-grid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(cuadrícula en línea). Los contenedores de cuadrícula consisten en elementos de cuadrícula, colocados dentro de columnas y filas.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gebc6140e26_1_211"/>
          <p:cNvSpPr/>
          <p:nvPr/>
        </p:nvSpPr>
        <p:spPr>
          <a:xfrm>
            <a:off x="420980" y="3179046"/>
            <a:ext cx="2181300" cy="1631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0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"grid-container"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ebc6140e26_1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1942362"/>
            <a:ext cx="79343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ebc6140e26_1_211"/>
          <p:cNvSpPr/>
          <p:nvPr/>
        </p:nvSpPr>
        <p:spPr>
          <a:xfrm>
            <a:off x="2746249" y="3179050"/>
            <a:ext cx="3519600" cy="13233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width: </a:t>
            </a:r>
            <a:r>
              <a:rPr b="0" i="0" lang="es-AR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b="0" i="0" lang="es-AR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grid-template-columns: </a:t>
            </a:r>
            <a:r>
              <a:rPr b="0" i="0" lang="es-AR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 auto auto auto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grid-gap: </a:t>
            </a:r>
            <a:r>
              <a:rPr b="0" i="0" lang="es-AR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-AR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padding: </a:t>
            </a:r>
            <a:r>
              <a:rPr b="0" i="0" lang="es-AR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bc6140e26_1_211"/>
          <p:cNvSpPr/>
          <p:nvPr/>
        </p:nvSpPr>
        <p:spPr>
          <a:xfrm>
            <a:off x="6324600" y="3179046"/>
            <a:ext cx="2423100" cy="1015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0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b="0" i="0" lang="es-AR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text-align: </a:t>
            </a:r>
            <a:r>
              <a:rPr b="0" i="0" lang="es-AR" sz="10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font-size: </a:t>
            </a:r>
            <a:r>
              <a:rPr b="0" i="0" lang="es-AR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height: </a:t>
            </a:r>
            <a:r>
              <a:rPr b="0" i="0" lang="es-AR" sz="10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AR" sz="10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bc6140e26_1_220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grid-template-columns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8" name="Google Shape;268;gebc6140e26_1_220"/>
          <p:cNvSpPr txBox="1"/>
          <p:nvPr/>
        </p:nvSpPr>
        <p:spPr>
          <a:xfrm>
            <a:off x="486505" y="931548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grid-template-columns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el número de columnas en su diseño de cuadrícula y puede definir el ancho de cada columna.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valor es una lista separada por espacios, donde cada valor define el ancho de la columna respectiva.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desea que su diseño de cuadrícula contenga 4 columnas, especifique el ancho de las 4 columnas, o "auto" si todas las columnas deben tener el mismo ancho.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pueden establecer anchos en px, unidades relativas o %, aunque es recomendable utilizar la medida </a:t>
            </a:r>
            <a:r>
              <a:rPr b="1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gebc6140e26_1_220"/>
          <p:cNvSpPr txBox="1"/>
          <p:nvPr/>
        </p:nvSpPr>
        <p:spPr>
          <a:xfrm>
            <a:off x="486505" y="2788923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Medida en px: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gebc6140e26_1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130" y="3134463"/>
            <a:ext cx="7085869" cy="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ebc6140e26_1_220"/>
          <p:cNvSpPr/>
          <p:nvPr/>
        </p:nvSpPr>
        <p:spPr>
          <a:xfrm>
            <a:off x="4122501" y="3967076"/>
            <a:ext cx="42594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c6140e26_1_228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grid-template-columns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gebc6140e26_1_228"/>
          <p:cNvSpPr txBox="1"/>
          <p:nvPr/>
        </p:nvSpPr>
        <p:spPr>
          <a:xfrm>
            <a:off x="486505" y="973180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Medida en em: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gebc6140e26_1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99" y="1352890"/>
            <a:ext cx="8217868" cy="648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ebc6140e26_1_228"/>
          <p:cNvSpPr/>
          <p:nvPr/>
        </p:nvSpPr>
        <p:spPr>
          <a:xfrm>
            <a:off x="2057261" y="992062"/>
            <a:ext cx="54792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40em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20em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30em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/*1em=16px*/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gebc6140e26_1_228"/>
          <p:cNvSpPr txBox="1"/>
          <p:nvPr/>
        </p:nvSpPr>
        <p:spPr>
          <a:xfrm>
            <a:off x="562705" y="2099939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Medida en %: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gebc6140e26_1_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99" y="2469960"/>
            <a:ext cx="8057516" cy="7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ebc6140e26_1_228"/>
          <p:cNvSpPr/>
          <p:nvPr/>
        </p:nvSpPr>
        <p:spPr>
          <a:xfrm>
            <a:off x="1900822" y="2118825"/>
            <a:ext cx="60651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35%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15%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 /*  5.0fr </a:t>
            </a:r>
            <a:r>
              <a:rPr lang="es-AR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.5fr 1.5fr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ebc6140e26_1_228"/>
          <p:cNvSpPr txBox="1"/>
          <p:nvPr/>
        </p:nvSpPr>
        <p:spPr>
          <a:xfrm>
            <a:off x="486505" y="3328479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Medida automática: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gebc6140e26_1_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899" y="3718869"/>
            <a:ext cx="8009101" cy="75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ebc6140e26_1_228"/>
          <p:cNvSpPr/>
          <p:nvPr/>
        </p:nvSpPr>
        <p:spPr>
          <a:xfrm>
            <a:off x="2524455" y="3347361"/>
            <a:ext cx="39612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ebc6140e26_1_228"/>
          <p:cNvSpPr/>
          <p:nvPr/>
        </p:nvSpPr>
        <p:spPr>
          <a:xfrm>
            <a:off x="687899" y="4490663"/>
            <a:ext cx="72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tiene más de 4 elementos en una cuadrícula de 4 columnas, la cuadrícula agregará automáticamente una nueva fila para colocar los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bc6140e26_1_242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grid-template-columns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gebc6140e26_1_242"/>
          <p:cNvSpPr txBox="1"/>
          <p:nvPr/>
        </p:nvSpPr>
        <p:spPr>
          <a:xfrm>
            <a:off x="486505" y="973180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Unidad fracción restante (fr)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ebc6140e26_1_242"/>
          <p:cNvSpPr txBox="1"/>
          <p:nvPr/>
        </p:nvSpPr>
        <p:spPr>
          <a:xfrm>
            <a:off x="486505" y="1318720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unidad especial de Grid CSS </a:t>
            </a: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0" i="1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fraction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simboliza una fracción de espacio restante en el grid.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ebc6140e26_1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114" y="1629693"/>
            <a:ext cx="7692571" cy="58057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ebc6140e26_1_242"/>
          <p:cNvSpPr/>
          <p:nvPr/>
        </p:nvSpPr>
        <p:spPr>
          <a:xfrm>
            <a:off x="4454725" y="2264627"/>
            <a:ext cx="3861900" cy="653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0.5fr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2fr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                   /*  1fr 4fr 2fr*/</a:t>
            </a:r>
            <a:endParaRPr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gebc6140e26_1_242"/>
          <p:cNvSpPr txBox="1"/>
          <p:nvPr/>
        </p:nvSpPr>
        <p:spPr>
          <a:xfrm>
            <a:off x="468921" y="2572400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La expresión repeat():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gebc6140e26_1_242"/>
          <p:cNvSpPr txBox="1"/>
          <p:nvPr/>
        </p:nvSpPr>
        <p:spPr>
          <a:xfrm>
            <a:off x="486505" y="2825779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puede utilizar la expresión </a:t>
            </a:r>
            <a:r>
              <a:rPr b="1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repeat()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indicar repetición de valores, indicando el número de veces que se repiten y el tamaño en cuestión.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expresión a utilizar sería la siguiente: </a:t>
            </a: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repeat([núm de veces], [valor o valores]):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ebc6140e26_1_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114" y="3590662"/>
            <a:ext cx="7692573" cy="55875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ebc6140e26_1_242"/>
          <p:cNvSpPr/>
          <p:nvPr/>
        </p:nvSpPr>
        <p:spPr>
          <a:xfrm>
            <a:off x="2165927" y="4219500"/>
            <a:ext cx="61506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 /* 1fr 1fr 1fr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bc6140e26_1_254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grid-template-rows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gebc6140e26_1_254"/>
          <p:cNvSpPr txBox="1"/>
          <p:nvPr/>
        </p:nvSpPr>
        <p:spPr>
          <a:xfrm>
            <a:off x="486505" y="931548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b="1" i="0" lang="es-AR" sz="12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grid-template-rows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define la altura de cada fila.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valor es una lista separada por espacios, donde cada valor define el alto de la fila respectiva.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ebc6140e26_1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05" y="1504248"/>
            <a:ext cx="7507726" cy="151571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ebc6140e26_1_254"/>
          <p:cNvSpPr/>
          <p:nvPr/>
        </p:nvSpPr>
        <p:spPr>
          <a:xfrm>
            <a:off x="4728593" y="3175445"/>
            <a:ext cx="32655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grid-template-rows: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bc6140e26_1_261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 justify-content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3" name="Google Shape;313;gebc6140e26_1_261"/>
          <p:cNvSpPr txBox="1"/>
          <p:nvPr/>
        </p:nvSpPr>
        <p:spPr>
          <a:xfrm>
            <a:off x="486505" y="931548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utiliza para alinear toda la cuadrícula dentro del contenedor.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Nota: El ancho total de la cuadrícula debe ser menor que el ancho del contenedor para que la propiedad justify-content tenga algún efecto.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4" name="Google Shape;314;gebc6140e26_1_261"/>
          <p:cNvGrpSpPr/>
          <p:nvPr/>
        </p:nvGrpSpPr>
        <p:grpSpPr>
          <a:xfrm>
            <a:off x="417151" y="2008645"/>
            <a:ext cx="4038946" cy="726245"/>
            <a:chOff x="590550" y="1971675"/>
            <a:chExt cx="4038946" cy="726245"/>
          </a:xfrm>
        </p:grpSpPr>
        <p:pic>
          <p:nvPicPr>
            <p:cNvPr id="315" name="Google Shape;315;gebc6140e26_1_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550" y="1971675"/>
              <a:ext cx="4038946" cy="434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gebc6140e26_1_261"/>
            <p:cNvSpPr/>
            <p:nvPr/>
          </p:nvSpPr>
          <p:spPr>
            <a:xfrm>
              <a:off x="607695" y="2390120"/>
              <a:ext cx="396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space-evenly</a:t>
              </a:r>
              <a:endParaRPr b="1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17" name="Google Shape;317;gebc6140e26_1_261"/>
          <p:cNvGrpSpPr/>
          <p:nvPr/>
        </p:nvGrpSpPr>
        <p:grpSpPr>
          <a:xfrm>
            <a:off x="483827" y="2844998"/>
            <a:ext cx="4005125" cy="728969"/>
            <a:chOff x="657226" y="2768798"/>
            <a:chExt cx="4005125" cy="728969"/>
          </a:xfrm>
        </p:grpSpPr>
        <p:pic>
          <p:nvPicPr>
            <p:cNvPr id="318" name="Google Shape;318;gebc6140e26_1_2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226" y="2768798"/>
              <a:ext cx="4005125" cy="458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gebc6140e26_1_261"/>
            <p:cNvSpPr/>
            <p:nvPr/>
          </p:nvSpPr>
          <p:spPr>
            <a:xfrm>
              <a:off x="657227" y="3189967"/>
              <a:ext cx="3972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space-around</a:t>
              </a:r>
              <a:endParaRPr b="1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0" name="Google Shape;320;gebc6140e26_1_261"/>
          <p:cNvGrpSpPr/>
          <p:nvPr/>
        </p:nvGrpSpPr>
        <p:grpSpPr>
          <a:xfrm>
            <a:off x="426676" y="3699271"/>
            <a:ext cx="4029283" cy="724184"/>
            <a:chOff x="600075" y="3623071"/>
            <a:chExt cx="4029283" cy="724184"/>
          </a:xfrm>
        </p:grpSpPr>
        <p:pic>
          <p:nvPicPr>
            <p:cNvPr id="321" name="Google Shape;321;gebc6140e26_1_2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0075" y="3623071"/>
              <a:ext cx="4029283" cy="4299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gebc6140e26_1_261"/>
            <p:cNvSpPr/>
            <p:nvPr/>
          </p:nvSpPr>
          <p:spPr>
            <a:xfrm>
              <a:off x="657226" y="4039455"/>
              <a:ext cx="3972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space-between</a:t>
              </a:r>
              <a:endParaRPr b="1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3" name="Google Shape;323;gebc6140e26_1_261"/>
          <p:cNvGrpSpPr/>
          <p:nvPr/>
        </p:nvGrpSpPr>
        <p:grpSpPr>
          <a:xfrm>
            <a:off x="4711921" y="2008645"/>
            <a:ext cx="4014722" cy="718325"/>
            <a:chOff x="4885320" y="1932445"/>
            <a:chExt cx="4014722" cy="718325"/>
          </a:xfrm>
        </p:grpSpPr>
        <p:pic>
          <p:nvPicPr>
            <p:cNvPr id="324" name="Google Shape;324;gebc6140e26_1_2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90084" y="1932445"/>
              <a:ext cx="4009958" cy="434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gebc6140e26_1_261"/>
            <p:cNvSpPr/>
            <p:nvPr/>
          </p:nvSpPr>
          <p:spPr>
            <a:xfrm>
              <a:off x="4885320" y="2342970"/>
              <a:ext cx="4014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endParaRPr b="1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6" name="Google Shape;326;gebc6140e26_1_261"/>
          <p:cNvGrpSpPr/>
          <p:nvPr/>
        </p:nvGrpSpPr>
        <p:grpSpPr>
          <a:xfrm>
            <a:off x="4702398" y="2844998"/>
            <a:ext cx="4024452" cy="729818"/>
            <a:chOff x="4875797" y="2782891"/>
            <a:chExt cx="4024452" cy="729818"/>
          </a:xfrm>
        </p:grpSpPr>
        <p:pic>
          <p:nvPicPr>
            <p:cNvPr id="327" name="Google Shape;327;gebc6140e26_1_2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75797" y="2782891"/>
              <a:ext cx="4024452" cy="439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gebc6140e26_1_261"/>
            <p:cNvSpPr/>
            <p:nvPr/>
          </p:nvSpPr>
          <p:spPr>
            <a:xfrm>
              <a:off x="4885319" y="3204909"/>
              <a:ext cx="4014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 b="1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9" name="Google Shape;329;gebc6140e26_1_261"/>
          <p:cNvGrpSpPr/>
          <p:nvPr/>
        </p:nvGrpSpPr>
        <p:grpSpPr>
          <a:xfrm>
            <a:off x="4711920" y="3699271"/>
            <a:ext cx="4014791" cy="738133"/>
            <a:chOff x="4885319" y="3684052"/>
            <a:chExt cx="4014791" cy="738133"/>
          </a:xfrm>
        </p:grpSpPr>
        <p:pic>
          <p:nvPicPr>
            <p:cNvPr id="330" name="Google Shape;330;gebc6140e26_1_2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85320" y="3684052"/>
              <a:ext cx="4014790" cy="454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gebc6140e26_1_261"/>
            <p:cNvSpPr/>
            <p:nvPr/>
          </p:nvSpPr>
          <p:spPr>
            <a:xfrm>
              <a:off x="4885319" y="4114385"/>
              <a:ext cx="4014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b="1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bc6140e26_1_284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 align-content</a:t>
            </a: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7" name="Google Shape;337;gebc6140e26_1_284"/>
          <p:cNvSpPr txBox="1"/>
          <p:nvPr/>
        </p:nvSpPr>
        <p:spPr>
          <a:xfrm>
            <a:off x="486505" y="931548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align-content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usa para alinear verticalmente toda la cuadrícula dentro del contenedor.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Nota: La altura total de la cuadrícula debe ser menor que la altura del contenedor para que la propiedad align-content tenga algún efecto.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gebc6140e26_1_284"/>
          <p:cNvSpPr/>
          <p:nvPr/>
        </p:nvSpPr>
        <p:spPr>
          <a:xfrm>
            <a:off x="925664" y="3937965"/>
            <a:ext cx="340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9" name="Google Shape;339;gebc6140e26_1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64" y="2177407"/>
            <a:ext cx="3406472" cy="176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ebc6140e26_1_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101" y="2177407"/>
            <a:ext cx="3446724" cy="176055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ebc6140e26_1_284"/>
          <p:cNvSpPr/>
          <p:nvPr/>
        </p:nvSpPr>
        <p:spPr>
          <a:xfrm>
            <a:off x="5059101" y="3961766"/>
            <a:ext cx="344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31d2faa0_2_0"/>
          <p:cNvSpPr txBox="1"/>
          <p:nvPr>
            <p:ph type="ctrTitle"/>
          </p:nvPr>
        </p:nvSpPr>
        <p:spPr>
          <a:xfrm>
            <a:off x="185925" y="175575"/>
            <a:ext cx="35070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AR"/>
              <a:t>Repaso</a:t>
            </a:r>
            <a:endParaRPr/>
          </a:p>
        </p:txBody>
      </p:sp>
      <p:sp>
        <p:nvSpPr>
          <p:cNvPr id="168" name="Google Shape;168;g12331d2faa0_2_0"/>
          <p:cNvSpPr txBox="1"/>
          <p:nvPr/>
        </p:nvSpPr>
        <p:spPr>
          <a:xfrm>
            <a:off x="574700" y="1189900"/>
            <a:ext cx="841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display: flex;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 principal, eje secundario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  row / column / row-reverse / column-reverse 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flex-wrap:  nowrap/ wrap;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justify-content: flex-start / flex-end / center / space-between / space-around/ space-evenly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align-content 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flex-start / flex-end / center / space-between / space-around/ space-evenly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bc6140e26_1_293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 align-content</a:t>
            </a:r>
            <a:b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7" name="Google Shape;347;gebc6140e26_1_293"/>
          <p:cNvSpPr/>
          <p:nvPr/>
        </p:nvSpPr>
        <p:spPr>
          <a:xfrm>
            <a:off x="925664" y="2750515"/>
            <a:ext cx="32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gebc6140e26_1_293"/>
          <p:cNvSpPr/>
          <p:nvPr/>
        </p:nvSpPr>
        <p:spPr>
          <a:xfrm>
            <a:off x="5059101" y="2748916"/>
            <a:ext cx="32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gebc6140e26_1_293"/>
          <p:cNvSpPr/>
          <p:nvPr/>
        </p:nvSpPr>
        <p:spPr>
          <a:xfrm>
            <a:off x="925664" y="4739452"/>
            <a:ext cx="32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gebc6140e26_1_293"/>
          <p:cNvSpPr/>
          <p:nvPr/>
        </p:nvSpPr>
        <p:spPr>
          <a:xfrm>
            <a:off x="5059101" y="4737853"/>
            <a:ext cx="32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Google Shape;351;gebc6140e26_1_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64" y="1091557"/>
            <a:ext cx="3227236" cy="166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ebc6140e26_1_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101" y="1101479"/>
            <a:ext cx="3265371" cy="168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ebc6140e26_1_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664" y="3075789"/>
            <a:ext cx="3253663" cy="167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ebc6140e26_1_2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9101" y="3091306"/>
            <a:ext cx="3227236" cy="166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c6140e26_1_305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Propiedad grid-area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0" name="Google Shape;360;gebc6140e26_1_305"/>
          <p:cNvSpPr txBox="1"/>
          <p:nvPr/>
        </p:nvSpPr>
        <p:spPr>
          <a:xfrm>
            <a:off x="486505" y="931548"/>
            <a:ext cx="817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b="1" i="0" lang="es-AR" sz="1400" u="none" cap="none" strike="noStrike">
                <a:solidFill>
                  <a:srgbClr val="AA7AFA"/>
                </a:solidFill>
                <a:latin typeface="Montserrat"/>
                <a:ea typeface="Montserrat"/>
                <a:cs typeface="Montserrat"/>
                <a:sym typeface="Montserrat"/>
              </a:rPr>
              <a:t>grid-area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especifica el tamaño y la ubicación de un elemento de cuadrícula en un diseño de cuadrícula, y es una propiedad abreviada para las siguientes propiedades: </a:t>
            </a: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grid-row-start, grid-column-start, grid-row-end, grid-column-end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propiedad del área de la cuadrícula también se puede utilizar para asignar un nombre a un elemento de la cuadrícula. A continuación, se puede hacer referencia a los elementos de cuadrícula con nombre mediante la propiedad </a:t>
            </a:r>
            <a:r>
              <a:rPr b="0" i="1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grid-template-areas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del contenedor de cuadrícula.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ampliar: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https://www.w3schools.com/cssref/pr_grid-area.asp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gebc6140e26_1_305"/>
          <p:cNvSpPr/>
          <p:nvPr/>
        </p:nvSpPr>
        <p:spPr>
          <a:xfrm>
            <a:off x="6302364" y="3093278"/>
            <a:ext cx="2355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6F9"/>
              </a:buClr>
              <a:buSzPts val="1200"/>
              <a:buFont typeface="Arial"/>
              <a:buChar char="•"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grid-area1.html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6F9"/>
              </a:buClr>
              <a:buSzPts val="1200"/>
              <a:buFont typeface="Arial"/>
              <a:buChar char="•"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grid-area2.html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6F9"/>
              </a:buClr>
              <a:buSzPts val="1200"/>
              <a:buFont typeface="Arial"/>
              <a:buChar char="•"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grid-area3.html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66F9"/>
              </a:buClr>
              <a:buSzPts val="1200"/>
              <a:buFont typeface="Arial"/>
              <a:buChar char="•"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grid-template-area.html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2" name="Google Shape;362;gebc6140e26_1_305"/>
          <p:cNvGrpSpPr/>
          <p:nvPr/>
        </p:nvGrpSpPr>
        <p:grpSpPr>
          <a:xfrm>
            <a:off x="5797895" y="3450850"/>
            <a:ext cx="504468" cy="485148"/>
            <a:chOff x="5423483" y="4578094"/>
            <a:chExt cx="504468" cy="485148"/>
          </a:xfrm>
        </p:grpSpPr>
        <p:sp>
          <p:nvSpPr>
            <p:cNvPr id="363" name="Google Shape;363;gebc6140e26_1_305"/>
            <p:cNvSpPr/>
            <p:nvPr/>
          </p:nvSpPr>
          <p:spPr>
            <a:xfrm>
              <a:off x="5441230" y="4698142"/>
              <a:ext cx="363900" cy="365100"/>
            </a:xfrm>
            <a:prstGeom prst="foldedCorner">
              <a:avLst>
                <a:gd fmla="val 16667" name="adj"/>
              </a:avLst>
            </a:prstGeom>
            <a:solidFill>
              <a:srgbClr val="C4A3FB"/>
            </a:solidFill>
            <a:ln cap="flat" cmpd="sng" w="12700">
              <a:solidFill>
                <a:srgbClr val="724A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Vector Icono De Lapiz, Imágenes Prediseñadas De Lápiz, Iconos De Lápiz,  Bolígrafo PNG y Vector para Descargar Gratis | Pngtree" id="364" name="Google Shape;364;gebc6140e26_1_3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90457" y="4578094"/>
              <a:ext cx="237494" cy="237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gebc6140e26_1_305"/>
            <p:cNvSpPr txBox="1"/>
            <p:nvPr/>
          </p:nvSpPr>
          <p:spPr>
            <a:xfrm>
              <a:off x="5423483" y="4720040"/>
              <a:ext cx="39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7729F7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&lt;&gt;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bc6140e26_0_25"/>
          <p:cNvSpPr txBox="1"/>
          <p:nvPr/>
        </p:nvSpPr>
        <p:spPr>
          <a:xfrm>
            <a:off x="243961" y="558135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Ejemplo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1" name="Google Shape;371;gebc6140e26_0_25"/>
          <p:cNvSpPr txBox="1"/>
          <p:nvPr/>
        </p:nvSpPr>
        <p:spPr>
          <a:xfrm>
            <a:off x="370650" y="1033506"/>
            <a:ext cx="81519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el siguiente link podrán ver cómo crear un pequeño proyecto con CSS Grid.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idea es que traten de realizar el contenido de la imagen para entender un poco mejor cómo funciona CSS Grid.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Ejemplo: </a:t>
            </a:r>
            <a:r>
              <a:rPr b="0" i="0" lang="es-AR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https://medium.com/sue%C3%B1os-graficos/css-grid-la-mejor-opci%C3%B3n-para-crear-dise%C3%B1os-web-b1b7b8735566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gebc6140e26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8500" y="2495550"/>
            <a:ext cx="4357852" cy="237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bc6140e26_1_470"/>
          <p:cNvSpPr txBox="1"/>
          <p:nvPr/>
        </p:nvSpPr>
        <p:spPr>
          <a:xfrm>
            <a:off x="243961" y="558135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Más información: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8" name="Google Shape;378;gebc6140e26_1_470"/>
          <p:cNvSpPr txBox="1"/>
          <p:nvPr/>
        </p:nvSpPr>
        <p:spPr>
          <a:xfrm>
            <a:off x="430084" y="1014337"/>
            <a:ext cx="8469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Documentación: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https://lenguajecss.com/css/maquetacion-y-colocacion/grid-css/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https://www.w3schools.com/css/css_grid.asp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https://www.w3schools.com/css/css_grid_container.asp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https://www.w3schools.com/css/css_grid_item.asp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https://www.w3schools.com/cssref/pr_grid-area.asp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https://developer.mozilla.org/es/docs/Web/CSS/CSS_Grid_Layout/Conceptos_B%C3%A1sicos_del_Posicionamiento_con_Rejillas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Material multimedia: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Grid desde cero: </a:t>
            </a: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https://youtu.be/n1Lnar9mTF8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GRID Página Web Responsive: </a:t>
            </a:r>
            <a:r>
              <a:rPr b="0" i="0" lang="es-AR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https://youtu.be/9w3gy2dYN_E?t=1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juego: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Juego para CSSGrid: </a:t>
            </a:r>
            <a:r>
              <a:rPr b="0" i="0" lang="es-AR" sz="1200" u="sng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https://cssgridgarden.com/#es</a:t>
            </a:r>
            <a:endParaRPr b="0" i="0" sz="1200" u="none" cap="none" strike="noStrike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Herramientas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430084" y="1130835"/>
            <a:ext cx="8469958" cy="345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Firefox Browser Developer Edition: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https://www.mozilla.org/es-ES/firefox/developer/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ttps://www.mozilla.org/media/img/firefox/developer/hero-screenshot.baf6dd693658.png"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48" y="1906201"/>
            <a:ext cx="8882802" cy="249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ebc6140e2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8350" y="798762"/>
            <a:ext cx="6507300" cy="3545976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900000" dist="28575">
              <a:srgbClr val="000000">
                <a:alpha val="4862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Introducción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70650" y="1033512"/>
            <a:ext cx="81519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 Grid es una muy buena opción para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estructurar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organizar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diseñar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elementos de nuestro sitio web, ofreciéndonos un sistema de disposición apropiado de forma nativa en el navegador y a nuestra total disposición.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CSS solemos utilizar múltiples propiedades para estructurar nuestros sitio web, utilizando inline-block, floats, relative o hasta el mismo flexbox que solo utiliza una dimensión.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módulo CSS Grid entra en acción ofreciéndonos un sistema de filas y columnas en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dos dimensiones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y total libertad de los ítems para organizar nuestros contenido a gusto.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¿Y donde queda el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 Tampoco es un problema con CSS Grid ya que podemos definir filas y columnas como también redefinirlas a nuestro gusto dentro de un media query.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c6140e26_0_8"/>
          <p:cNvSpPr txBox="1"/>
          <p:nvPr/>
        </p:nvSpPr>
        <p:spPr>
          <a:xfrm>
            <a:off x="243961" y="558135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5" name="Google Shape;185;gebc6140e26_0_8"/>
          <p:cNvSpPr txBox="1"/>
          <p:nvPr/>
        </p:nvSpPr>
        <p:spPr>
          <a:xfrm>
            <a:off x="370649" y="1033465"/>
            <a:ext cx="8151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módulo de diseño de CSS Grid ofrece un sistema de diseño basado en cuadrículas, con filas y columnas, lo que facilita el diseño de páginas web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 tener que usar flotadores y posicionamiento.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ebc6140e26_0_8"/>
          <p:cNvSpPr/>
          <p:nvPr/>
        </p:nvSpPr>
        <p:spPr>
          <a:xfrm>
            <a:off x="563089" y="4089058"/>
            <a:ext cx="8017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ampliar: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https://www.w3schools.com/css/css_grid.asp</a:t>
            </a:r>
            <a:endParaRPr b="0" i="0" sz="14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187" name="Google Shape;187;gebc6140e26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8247" y="1929969"/>
            <a:ext cx="3336804" cy="226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c6140e26_0_16"/>
          <p:cNvSpPr txBox="1"/>
          <p:nvPr/>
        </p:nvSpPr>
        <p:spPr>
          <a:xfrm>
            <a:off x="243961" y="558135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Conceptos básicos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3" name="Google Shape;193;gebc6140e26_0_16"/>
          <p:cNvSpPr txBox="1"/>
          <p:nvPr/>
        </p:nvSpPr>
        <p:spPr>
          <a:xfrm>
            <a:off x="370650" y="1033506"/>
            <a:ext cx="81519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Container: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nuestro elemento “Padre”, donde se asigna un {display:grid;} y nos permitirá colocar otras propiedades para manipular nuestro diseño.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Item: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 los hijos directos de nuestro container. Estos los manejaremos a nuestra voluntad, nuestras filas y columnas que moveremos a nuestro gusto.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Line: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 las líneas divisorias horizontales y verticales.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Track: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el espacio entre dos líneas adyacentes. Filas y columnas.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Cell: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nuestras celdas serán el espacio entre dos filas adyacentes y 2 columnas adyacentes.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Area: 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espacio rodeado por 4 grid lines.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Contenedor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636009" y="1004180"/>
            <a:ext cx="2076450" cy="610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Elemento padre que contiene uno o más elementos.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2" y="3675400"/>
            <a:ext cx="5981698" cy="137080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>
            <a:off x="2695576" y="1130835"/>
            <a:ext cx="3752850" cy="2462213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AR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class=”container”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&gt;9&lt;/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-AR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c6140e26_1_655"/>
          <p:cNvSpPr txBox="1"/>
          <p:nvPr/>
        </p:nvSpPr>
        <p:spPr>
          <a:xfrm>
            <a:off x="243961" y="558135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Display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gebc6140e26_1_655"/>
          <p:cNvSpPr txBox="1"/>
          <p:nvPr/>
        </p:nvSpPr>
        <p:spPr>
          <a:xfrm>
            <a:off x="430084" y="987960"/>
            <a:ext cx="8283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elemento HTML se transforma en un contenedor de grilla cuando tiene su propiedad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seteada en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inline-grid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8" name="Google Shape;208;gebc6140e26_1_655"/>
          <p:cNvGrpSpPr/>
          <p:nvPr/>
        </p:nvGrpSpPr>
        <p:grpSpPr>
          <a:xfrm>
            <a:off x="604838" y="1712957"/>
            <a:ext cx="5877075" cy="740773"/>
            <a:chOff x="1466850" y="1739359"/>
            <a:chExt cx="5877075" cy="740773"/>
          </a:xfrm>
        </p:grpSpPr>
        <p:sp>
          <p:nvSpPr>
            <p:cNvPr id="209" name="Google Shape;209;gebc6140e26_1_655"/>
            <p:cNvSpPr/>
            <p:nvPr/>
          </p:nvSpPr>
          <p:spPr>
            <a:xfrm>
              <a:off x="1466850" y="1741532"/>
              <a:ext cx="2724300" cy="738600"/>
            </a:xfrm>
            <a:prstGeom prst="rect">
              <a:avLst/>
            </a:prstGeom>
            <a:solidFill>
              <a:srgbClr val="2326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E66D"/>
                  </a:solidFill>
                  <a:latin typeface="Consolas"/>
                  <a:ea typeface="Consolas"/>
                  <a:cs typeface="Consolas"/>
                  <a:sym typeface="Consolas"/>
                </a:rPr>
                <a:t>.grid-container</a:t>
              </a: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    display: </a:t>
              </a:r>
              <a:r>
                <a:rPr b="0" i="0" lang="es-AR" sz="1400" u="none" cap="none" strike="noStrike">
                  <a:solidFill>
                    <a:srgbClr val="EE5D43"/>
                  </a:solidFill>
                  <a:latin typeface="Consolas"/>
                  <a:ea typeface="Consolas"/>
                  <a:cs typeface="Consolas"/>
                  <a:sym typeface="Consolas"/>
                </a:rPr>
                <a:t>grid</a:t>
              </a: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bc6140e26_1_655"/>
            <p:cNvSpPr/>
            <p:nvPr/>
          </p:nvSpPr>
          <p:spPr>
            <a:xfrm>
              <a:off x="4619625" y="1739359"/>
              <a:ext cx="2724300" cy="738600"/>
            </a:xfrm>
            <a:prstGeom prst="rect">
              <a:avLst/>
            </a:prstGeom>
            <a:solidFill>
              <a:srgbClr val="2326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E66D"/>
                  </a:solidFill>
                  <a:latin typeface="Consolas"/>
                  <a:ea typeface="Consolas"/>
                  <a:cs typeface="Consolas"/>
                  <a:sym typeface="Consolas"/>
                </a:rPr>
                <a:t>.grid-container</a:t>
              </a: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    display: </a:t>
              </a:r>
              <a:r>
                <a:rPr b="0" i="0" lang="es-AR" sz="1400" u="none" cap="none" strike="noStrike">
                  <a:solidFill>
                    <a:srgbClr val="EE5D43"/>
                  </a:solidFill>
                  <a:latin typeface="Consolas"/>
                  <a:ea typeface="Consolas"/>
                  <a:cs typeface="Consolas"/>
                  <a:sym typeface="Consolas"/>
                </a:rPr>
                <a:t>inline-grid</a:t>
              </a: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D5CED9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ebc6140e26_1_655"/>
          <p:cNvSpPr txBox="1"/>
          <p:nvPr/>
        </p:nvSpPr>
        <p:spPr>
          <a:xfrm>
            <a:off x="243961" y="2494920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 Items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12" name="Google Shape;212;gebc6140e26_1_655"/>
          <p:cNvGrpSpPr/>
          <p:nvPr/>
        </p:nvGrpSpPr>
        <p:grpSpPr>
          <a:xfrm>
            <a:off x="2417966" y="3409338"/>
            <a:ext cx="4308429" cy="1591259"/>
            <a:chOff x="2089234" y="3067620"/>
            <a:chExt cx="5083093" cy="1877371"/>
          </a:xfrm>
        </p:grpSpPr>
        <p:pic>
          <p:nvPicPr>
            <p:cNvPr id="213" name="Google Shape;213;gebc6140e26_1_6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9234" y="3067620"/>
              <a:ext cx="1877239" cy="1873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gebc6140e26_1_6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9372" y="3088254"/>
              <a:ext cx="2382955" cy="18567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gebc6140e26_1_655"/>
          <p:cNvSpPr txBox="1"/>
          <p:nvPr/>
        </p:nvSpPr>
        <p:spPr>
          <a:xfrm>
            <a:off x="430084" y="2962742"/>
            <a:ext cx="828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pueden referenciar por fila o por columna, aunque no es la única forma.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ebc6140e26_1_655"/>
          <p:cNvSpPr txBox="1"/>
          <p:nvPr/>
        </p:nvSpPr>
        <p:spPr>
          <a:xfrm>
            <a:off x="6612691" y="1650312"/>
            <a:ext cx="2181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Ejemplos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display: grid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display: inline-grid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bc6140e26_1_669"/>
          <p:cNvSpPr txBox="1"/>
          <p:nvPr/>
        </p:nvSpPr>
        <p:spPr>
          <a:xfrm>
            <a:off x="243961" y="43504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 Gaps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bc6140e26_1_669"/>
          <p:cNvSpPr txBox="1"/>
          <p:nvPr/>
        </p:nvSpPr>
        <p:spPr>
          <a:xfrm>
            <a:off x="430084" y="864873"/>
            <a:ext cx="433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el espacio entre los ítems.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pueden ajustar los tamaños de gap con las siguientes propiedades: </a:t>
            </a:r>
            <a:r>
              <a:rPr b="0" i="0" lang="es-AR" sz="1400" u="none" cap="none" strike="noStrike">
                <a:solidFill>
                  <a:srgbClr val="9D66F9"/>
                </a:solidFill>
                <a:latin typeface="Consolas"/>
                <a:ea typeface="Consolas"/>
                <a:cs typeface="Consolas"/>
                <a:sym typeface="Consolas"/>
              </a:rPr>
              <a:t>column-gap; row-gap; grid-gap</a:t>
            </a:r>
            <a:endParaRPr b="0" i="0" sz="1400" u="none" cap="none" strike="noStrike">
              <a:solidFill>
                <a:srgbClr val="9D66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gebc6140e26_1_6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432" y="617614"/>
            <a:ext cx="2158155" cy="175794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ebc6140e26_1_669"/>
          <p:cNvSpPr txBox="1"/>
          <p:nvPr/>
        </p:nvSpPr>
        <p:spPr>
          <a:xfrm>
            <a:off x="243961" y="2121527"/>
            <a:ext cx="86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Grid | Grid Lines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5" name="Google Shape;225;gebc6140e26_1_669"/>
          <p:cNvSpPr txBox="1"/>
          <p:nvPr/>
        </p:nvSpPr>
        <p:spPr>
          <a:xfrm>
            <a:off x="430084" y="2521457"/>
            <a:ext cx="5068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Hay que referirse a los números de línea para colocar un grid-ítem en un contenedor: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gebc6140e26_1_6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8875" y="2658020"/>
            <a:ext cx="2461170" cy="203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ebc6140e26_1_669"/>
          <p:cNvSpPr txBox="1"/>
          <p:nvPr/>
        </p:nvSpPr>
        <p:spPr>
          <a:xfrm>
            <a:off x="430084" y="3136453"/>
            <a:ext cx="2695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Poner un grid item en la línea de columna 1 y dejarlo finalizar en la línea de columna 3: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ebc6140e26_1_669"/>
          <p:cNvSpPr txBox="1"/>
          <p:nvPr/>
        </p:nvSpPr>
        <p:spPr>
          <a:xfrm>
            <a:off x="3431189" y="3136453"/>
            <a:ext cx="2695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Poner un grid item en la línea de fila 1 y dejarlo finalizar en la línea de fila 3: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ebc6140e26_1_669"/>
          <p:cNvSpPr/>
          <p:nvPr/>
        </p:nvSpPr>
        <p:spPr>
          <a:xfrm>
            <a:off x="430084" y="3793198"/>
            <a:ext cx="2695500" cy="954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grid-column-start: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grid-column-end: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bc6140e26_1_669"/>
          <p:cNvSpPr/>
          <p:nvPr/>
        </p:nvSpPr>
        <p:spPr>
          <a:xfrm>
            <a:off x="3431189" y="3764457"/>
            <a:ext cx="2695500" cy="954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grid-row-start: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grid-row-end: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bc6140e26_1_669"/>
          <p:cNvSpPr txBox="1"/>
          <p:nvPr/>
        </p:nvSpPr>
        <p:spPr>
          <a:xfrm>
            <a:off x="6914796" y="788784"/>
            <a:ext cx="1985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Ejemplos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grid-column-gap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grid-row-gap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grid-gap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ebc6140e26_1_669"/>
          <p:cNvSpPr txBox="1"/>
          <p:nvPr/>
        </p:nvSpPr>
        <p:spPr>
          <a:xfrm>
            <a:off x="2159104" y="4697047"/>
            <a:ext cx="96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Ejemplo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ebc6140e26_1_669"/>
          <p:cNvSpPr txBox="1"/>
          <p:nvPr/>
        </p:nvSpPr>
        <p:spPr>
          <a:xfrm>
            <a:off x="5162343" y="4697047"/>
            <a:ext cx="964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Ejemplo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