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jMpzBHR18cDnxZNeooppPSyBJ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e832980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e832980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 txBox="1"/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1"/>
          <p:cNvSpPr txBox="1"/>
          <p:nvPr>
            <p:ph idx="1" type="subTitle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21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 flipH="1" rot="5400000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30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30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4" name="Google Shape;74;p30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 1">
  <p:cSld name="TITLE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31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31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3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2" name="Google Shape;82;p31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22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flipH="1" rot="-5400000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extLst>
    <p:ext uri="{DCECCB84-F9BA-43D5-87BE-67443E8EF086}">
      <p15:sldGuideLst>
        <p15:guide id="1" orient="horz" pos="32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2" type="subTitle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3" type="subTitle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4" type="subTitle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5" type="subTitle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6" type="subTitle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23"/>
          <p:cNvSpPr txBox="1"/>
          <p:nvPr>
            <p:ph idx="7" type="subTitle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8" type="subTitle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23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3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3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" type="subTitle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24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4"/>
          <p:cNvSpPr/>
          <p:nvPr/>
        </p:nvSpPr>
        <p:spPr>
          <a:xfrm flipH="1" rot="-5400000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5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 flipH="1" rot="10800000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 flipH="1" rot="5400000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" name="Google Shape;50;p26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6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6"/>
          <p:cNvSpPr/>
          <p:nvPr/>
        </p:nvSpPr>
        <p:spPr>
          <a:xfrm flipH="1" rot="-5400000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6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Google Shape;56;p27"/>
          <p:cNvSpPr/>
          <p:nvPr/>
        </p:nvSpPr>
        <p:spPr>
          <a:xfrm>
            <a:off x="-100" y="-1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/>
          <p:nvPr/>
        </p:nvSpPr>
        <p:spPr>
          <a:xfrm flipH="1" rot="5400000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/>
          <p:nvPr/>
        </p:nvSpPr>
        <p:spPr>
          <a:xfrm flipH="1" rot="5400000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9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9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b="0" i="0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tags/tag_span.asp" TargetMode="External"/><Relationship Id="rId4" Type="http://schemas.openxmlformats.org/officeDocument/2006/relationships/hyperlink" Target="https://www.w3schools.com/tags/tag_div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www.w3schools.com/css/css_inline-block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www.w3schools.com/tags/ref_standardattribute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tags/att_global_style.asp" TargetMode="External"/><Relationship Id="rId4" Type="http://schemas.openxmlformats.org/officeDocument/2006/relationships/hyperlink" Target="https://www.w3schools.com/tags/att_global_class.asp" TargetMode="External"/><Relationship Id="rId5" Type="http://schemas.openxmlformats.org/officeDocument/2006/relationships/hyperlink" Target="https://www.w3schools.com/tags/att_global_id.asp" TargetMode="External"/><Relationship Id="rId6" Type="http://schemas.openxmlformats.org/officeDocument/2006/relationships/hyperlink" Target="https://www.w3schools.com/tags/att_global_title.asp" TargetMode="External"/><Relationship Id="rId7" Type="http://schemas.openxmlformats.org/officeDocument/2006/relationships/hyperlink" Target="https://www.w3schools.com/tags/att_global_hidden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att_global_tabindex.asp" TargetMode="External"/><Relationship Id="rId4" Type="http://schemas.openxmlformats.org/officeDocument/2006/relationships/hyperlink" Target="https://www.w3schools.com/tags/att_global_translate.asp" TargetMode="External"/><Relationship Id="rId5" Type="http://schemas.openxmlformats.org/officeDocument/2006/relationships/hyperlink" Target="https://www.w3schools.com/tags/att_global_lang.asp" TargetMode="External"/><Relationship Id="rId6" Type="http://schemas.openxmlformats.org/officeDocument/2006/relationships/hyperlink" Target="https://www.w3schools.com/tags/att_global_spellcheck.asp" TargetMode="External"/><Relationship Id="rId7" Type="http://schemas.openxmlformats.org/officeDocument/2006/relationships/hyperlink" Target="https://www.w3schools.com/tags/att_global_draggable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html/html5_semantic_elements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</a:pPr>
            <a:r>
              <a:rPr b="1" i="0" lang="es-A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b="1" lang="es-AR" sz="6000">
                <a:solidFill>
                  <a:schemeClr val="accent1"/>
                </a:solidFill>
              </a:rPr>
              <a:t>6</a:t>
            </a:r>
            <a:endParaRPr b="0" i="0" sz="60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0" y="181425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Parte 1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65596" r="0" t="18527"/>
          <a:stretch/>
        </p:blipFill>
        <p:spPr>
          <a:xfrm>
            <a:off x="3691274" y="2412850"/>
            <a:ext cx="1265200" cy="1752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29"/>
              </a:srgbClr>
            </a:outerShdw>
          </a:effectLst>
        </p:spPr>
      </p:pic>
      <p:sp>
        <p:nvSpPr>
          <p:cNvPr id="90" name="Google Shape;90;p2"/>
          <p:cNvSpPr txBox="1"/>
          <p:nvPr/>
        </p:nvSpPr>
        <p:spPr>
          <a:xfrm>
            <a:off x="706575" y="4187525"/>
            <a:ext cx="759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Temas: Introducción a CSS, las 3 formas de integrarlo en un documento HTML, selectores básicos, propiedades y valores básicos del editor de código (Color - Tipografía - Tamaño de letra), Especificidad (introducción) , Agrupamientos (div y span) - Atributos Globales, Etiquetas semánticas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Span y Div (contenedores de información)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435429" y="1006904"/>
            <a:ext cx="8304125" cy="32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69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1" i="0" lang="es-AR" sz="14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span (abarcar):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línea. Sirve para aplicar estilo al texto o agrupar elementos en línea. Por ejemplo: las imágenes pueden estar una al lado de la otra.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 etiquetas son: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&lt;span&gt; y &lt;/span&gt; (ambas obligatorias).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 una caja: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línea.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Puede contener: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Texto, y/o Elementos en línea que se adaptan al ancho del contenedor.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https://www.w3schools.com/tags/tag_span.asp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69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1" i="0" lang="es-AR" sz="14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div (división):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bloque. Sirve para crear secciones o agrupar contenidos. Luego de esa etiqueta con ese contenido vamos a tener un salto de línea. Por ejemplo: los párrafos son elementos en bloque, se colocan uno debajo del otro.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 etiquetas son: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&lt;div&gt; y &lt;/div&gt; (ambas obligatorias).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 una caja: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bloque.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Puede contener: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Texto, y/o cero o más elementos en bloque o en línea.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https://www.w3schools.com/tags/tag_div.asp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4968239" y="4574120"/>
            <a:ext cx="4015621" cy="29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Span y Div (contenedores de información)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594672" y="3175713"/>
            <a:ext cx="5714061" cy="29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</a:pPr>
            <a:r>
              <a:rPr b="0" i="1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 ejemplos div-span.html y div-span.css e inspeccionar</a:t>
            </a:r>
            <a:endParaRPr b="0" i="1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362" y="2372758"/>
            <a:ext cx="3762375" cy="68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3" name="Google Shape;193;p12"/>
          <p:cNvSpPr/>
          <p:nvPr/>
        </p:nvSpPr>
        <p:spPr>
          <a:xfrm>
            <a:off x="958362" y="1274743"/>
            <a:ext cx="6594231" cy="95410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"color:red"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&gt;Un texto en span 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"color:blue"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&gt;Otro texto en span&lt;/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"color:darkgreen"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&gt;Un texto con div&lt;/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"background-color:lightblue"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&gt;Otro texto con div&lt;/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783601" y="2372758"/>
            <a:ext cx="3032762" cy="29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</a:pPr>
            <a:r>
              <a:rPr b="0" i="1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&lt;- Ejemplo: div-span-pre.html</a:t>
            </a:r>
            <a:endParaRPr b="0" i="1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40544" y="3497526"/>
            <a:ext cx="806291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Nota: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display: inline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 atiende a la propiedades de alto (height) y ancho (width) ya que se adaptará al tamaño del contenido. Cambiando a display: inline-block se permiten estas propiedades, porque se comporta como un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puede hacer que un span se comporte como un div si en CSS agrego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display: block.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https://www.w3schools.com/css/css_inline-block.asp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2259623" y="4712696"/>
            <a:ext cx="6145825" cy="29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</a:pPr>
            <a:r>
              <a:rPr b="0" i="1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 ejemplos div-span-2.html y div-span-2.css y ver comentarios</a:t>
            </a:r>
            <a:endParaRPr b="0" i="1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Atributos globales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664" y="1130835"/>
            <a:ext cx="5622671" cy="35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2545080" y="4700157"/>
            <a:ext cx="5752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https://www.w3schools.com/tags/ref_standardattributes.asp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Atributos globales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379440" y="1077424"/>
            <a:ext cx="8360113" cy="299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atributos que se pueden usar con todos los elementos HTML: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style="estilo CSS"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un estilo CSS conforme al elemento.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https://www.w3schools.com/tags/att_global_style.asp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class="texto"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uno o más nombres de clases para un elemento (haciendo referencia a una clase en una hoja de estilo)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https://www.w3schools.com/tags/att_global_class.asp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id="texto"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un id único por cada pagina.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https://www.w3schools.com/tags/att_global_id.asp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title="texto"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información extra sobre un elemento (Tooltip Text)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https://www.w3schools.com/tags/att_global_title.asp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hidden (hidden="hidden" en XHTML)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Evita que el elemento y sus descendientes se muestren en el navegador.  Cualquier control de formulario o de script dentro de la sección hidden será ejecutado, aunque no se muestra al usuario.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https://www.w3schools.com/tags/att_global_hidden.asp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Atributos globales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79440" y="1077424"/>
            <a:ext cx="8360113" cy="299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tabindex="número"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la posición del elemento en el orden de tabulación del documento. Se usa para tabular a través de los links de la página (o campos de un formulario).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https://www.w3schools.com/tags/att_global_tabindex.asp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translate="yes|no"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Indica si el texto del contenido del elemento y los valores del atributo deben ser traducidos o no al encontrar el documento.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 por defecto;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deja el original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https://www.w3schools.com/tags/att_global_translate.asp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el idioma del contenido del elemento.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https://www.w3schools.com/tags/att_global_lang.asp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spellcheck="true|false"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si se debe corregir o no la gramática y la ortografía del elemento.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https://www.w3schools.com/tags/att_global_spellcheck.asp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draggable="true|false"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Indica si el elemento es arrastrable; se puede mover haciendo click sin soltar, moviéndolo a una nueva posición en la ventana. </a:t>
            </a:r>
            <a:r>
              <a:rPr b="0" i="0" lang="es-A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https://www.w3schools.com/tags/att_global_draggable.asp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Etiquetas semánticas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379440" y="1077424"/>
            <a:ext cx="8360113" cy="6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versiones anteriores a HTML5, al crear la estructura de una página, normalmente se utilizaban etiquetas &lt;div&gt; para ir agrupando secciones de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" y="1743075"/>
            <a:ext cx="7229475" cy="271426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957262" y="4457342"/>
            <a:ext cx="3576637" cy="332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HTML4 con etiquetas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diferenciados por clases</a:t>
            </a:r>
            <a:endParaRPr b="1" i="1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4571999" y="4457342"/>
            <a:ext cx="3614738" cy="332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HTML5 con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etiquetas semánticas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Etiquetas semánticas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379440" y="1020274"/>
            <a:ext cx="8360113" cy="5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etiquetas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dedicadas para cierto tipo de contenido.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Describen su significado tanto para el navegador como para el desarrollador.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94118" y="2427322"/>
            <a:ext cx="7909802" cy="2577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&lt;header&gt;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coloca en el body y es la cabecera visual de la página o de una sección (logotipo, título, etc...). No confundir con &lt;head&gt;, que es el encabezado del documento HTML.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Apartado de navegación (enlaces de secciones, categorías, etc...). También permite dividir en categorías una sección.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&lt;main&gt;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Contenido principal del body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&lt;footer&gt;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Pie de página (del documento completo) o de una sección.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&lt;section&gt;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una sección en un documento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&lt;aside&gt;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Agrupación de contenido no relacionado con el tema principal del documento. Suele usarse para agregar publicidad.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&lt;article&gt;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Artículo. Parte principal de un escrito (posts en blogs, artículos en diarios, mensaje en foros, comentarios...)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&lt;address&gt;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Agrupación con la información de contacto del autor del artículo o documento.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057275" y="1613388"/>
            <a:ext cx="7029450" cy="664451"/>
          </a:xfrm>
          <a:prstGeom prst="roundRect">
            <a:avLst>
              <a:gd fmla="val 16667" name="adj"/>
            </a:avLst>
          </a:prstGeom>
          <a:solidFill>
            <a:srgbClr val="F1E7FD"/>
          </a:solidFill>
          <a:ln cap="flat" cmpd="sng" w="9525">
            <a:solidFill>
              <a:srgbClr val="9D6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Debemos respetarlas porque ayudan al navegador a entender su significado para mostrarlo en pantalla y ayudan a los buscadores a reconocer el contenido y la estructura del sitio.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Etiquetas semánticas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379440" y="1077424"/>
            <a:ext cx="8360113" cy="253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&lt;details&gt;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un detalle adicional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&lt;figcaption&gt;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un título para un elemento &lt;figure&gt;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&lt;figure&gt;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contenido autónomo, como ilustraciones, diagramas, fotos, listas de códigos,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&lt;mark&gt;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el texto marcado / resaltado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&lt;summary&gt;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un encabezado visible para un elemento &lt;details&gt;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&lt;time&gt;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una fecha / 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seguir investigando Etiquetas semánticas: </a:t>
            </a: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https://www.w3schools.com/html/html5_semantic_elements.asp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391943" y="3964930"/>
            <a:ext cx="8752057" cy="352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83298033_2_0"/>
          <p:cNvSpPr txBox="1"/>
          <p:nvPr>
            <p:ph type="ctrTitle"/>
          </p:nvPr>
        </p:nvSpPr>
        <p:spPr>
          <a:xfrm>
            <a:off x="644225" y="1471475"/>
            <a:ext cx="79251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Cargar asistencia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Ejercicio</a:t>
            </a:r>
            <a:r>
              <a:rPr lang="es-AR"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practico</a:t>
            </a: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 Layouts (Maquetación)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79440" y="1077424"/>
            <a:ext cx="8360113" cy="39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 mediante código HTML los siguientes layouts y agregar CSS para diferenciar las etiquetas (se recomienda usar </a:t>
            </a: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 color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 No olvidar agregar texto: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950" y="1752599"/>
            <a:ext cx="3895029" cy="286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674" y="1752599"/>
            <a:ext cx="3796383" cy="286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43960" y="549343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CSS?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79441" y="1077426"/>
            <a:ext cx="8263397" cy="2597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un lenguaje de diseño que nos permite darle </a:t>
            </a:r>
            <a:r>
              <a:rPr b="1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estilos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componentes de un documento en función de una jerarquía. Se ocupa de la estética, el aspecto.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palabra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viene de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ascading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tyle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heets, esto quiere decir: Hojas de Estilo en Cascada. La palabra cascada hace referencia a una propiedad muy importante de CSS, y es la forma en que se comporta cuando entran en conflicto dos o más reglas de estilo.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Hasta ahora, vimos los estilos predeterminados que otorga el navegador. 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1" i="0" lang="es-AR" sz="15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&lt;mark&gt;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hace que el texto se muestre resaltado.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1" i="0" lang="es-AR" sz="15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hace que aparezca un punto o un número a modo de ítem, a la izquierda del texto.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Esto pasa en todos los navegadores, el problema es que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todos definen los estilos exactamente de la misma manera.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Formas de incorporar CSS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48408" y="1130835"/>
            <a:ext cx="822303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Externo: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el </a:t>
            </a:r>
            <a:r>
              <a:rPr b="1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documento HTML tenemos que incluir una referencia al archivo .css dentro del elemento </a:t>
            </a:r>
            <a:r>
              <a:rPr b="0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&lt;link&gt;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Es la forma más recomendada.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340425" y="1762625"/>
            <a:ext cx="56736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"./css/estilos.css"</a:t>
            </a:r>
            <a:r>
              <a:rPr b="1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524" y="1699161"/>
            <a:ext cx="905607" cy="4952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4"/>
          <p:cNvSpPr/>
          <p:nvPr/>
        </p:nvSpPr>
        <p:spPr>
          <a:xfrm>
            <a:off x="448400" y="2194350"/>
            <a:ext cx="8223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referencia al archivo externo debe: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Tener la ruta completa, el archivo y la extensión si se encuentra en alguna subcarpeta dentro del proyecto. Ejemplo: </a:t>
            </a: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href="css/estilos.css"</a:t>
            </a:r>
            <a:endParaRPr b="0" i="1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Tener el archivo y la extensión si se encuentra dentro de la misma carpeta que el documento HTML al que está afectando.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4057" y="3434347"/>
            <a:ext cx="5400040" cy="14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Formas de incorporar CSS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05204" y="1075504"/>
            <a:ext cx="7518888" cy="52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AR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CSS Interno: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Incluimos la etiqueta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&lt;style&gt;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dentro del 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nuestro documento. Opción menos recomendable</a:t>
            </a:r>
            <a:r>
              <a:rPr b="0" i="0" lang="es-AR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605204" y="3612732"/>
            <a:ext cx="751888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AR" sz="1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CSS en Línea:</a:t>
            </a: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Dentro del atributo </a:t>
            </a:r>
            <a:r>
              <a:rPr b="1" i="0" lang="es-AR" sz="15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style=“”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incorporamos los estilos que se van a aplicar solo en esa misma etiqueta. Opción no recomendable.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890" y="1591165"/>
            <a:ext cx="1098279" cy="15279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5" name="Google Shape;115;p5"/>
          <p:cNvSpPr/>
          <p:nvPr/>
        </p:nvSpPr>
        <p:spPr>
          <a:xfrm>
            <a:off x="861650" y="1591177"/>
            <a:ext cx="3894900" cy="1580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 Estilo interno ---&gt;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s-AR" sz="1400" u="none" cap="none" strike="noStrik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es-AR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s-AR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es-AR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0" lang="es-AR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-AR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61646" y="311911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En este caso estoy diciendo que todos los h1 van a tener el color blanco y el fondo de color rojo.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03434" y="4120563"/>
            <a:ext cx="6937131" cy="30777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"color: white; background: violet;"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&gt;Esto es un párrafo&lt;/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164979" y="4474506"/>
            <a:ext cx="68140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style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dentro de la etiqueta le doy estilo al párrafo, le puedo unir varias parejas de: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propiedad: valor,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separados por “;”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981092" y="2532185"/>
            <a:ext cx="1354016" cy="1776046"/>
          </a:xfrm>
          <a:custGeom>
            <a:rect b="b" l="l" r="r" t="t"/>
            <a:pathLst>
              <a:path extrusionOk="0" h="1837593" w="1354016">
                <a:moveTo>
                  <a:pt x="1107831" y="1837593"/>
                </a:moveTo>
                <a:lnTo>
                  <a:pt x="1354016" y="1837593"/>
                </a:lnTo>
                <a:lnTo>
                  <a:pt x="1354016" y="0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9D66F9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774223" y="1828800"/>
            <a:ext cx="940777" cy="668215"/>
          </a:xfrm>
          <a:custGeom>
            <a:rect b="b" l="l" r="r" t="t"/>
            <a:pathLst>
              <a:path extrusionOk="0" h="668215" w="940777">
                <a:moveTo>
                  <a:pt x="0" y="668215"/>
                </a:moveTo>
                <a:lnTo>
                  <a:pt x="536331" y="668215"/>
                </a:lnTo>
                <a:lnTo>
                  <a:pt x="536331" y="0"/>
                </a:lnTo>
                <a:lnTo>
                  <a:pt x="940777" y="0"/>
                </a:lnTo>
              </a:path>
            </a:pathLst>
          </a:custGeom>
          <a:noFill/>
          <a:ln cap="flat" cmpd="sng" w="25400">
            <a:solidFill>
              <a:srgbClr val="724AB5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88926" y="1941478"/>
            <a:ext cx="1216506" cy="622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h1 {</a:t>
            </a:r>
            <a:endParaRPr b="1" i="0" sz="32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i="0" sz="32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88925" y="1166845"/>
            <a:ext cx="1952675" cy="738623"/>
          </a:xfrm>
          <a:prstGeom prst="rect">
            <a:avLst/>
          </a:prstGeom>
          <a:solidFill>
            <a:srgbClr val="F1E7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¿a qué elemento vamos a darle estilos?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2343957" y="2068263"/>
            <a:ext cx="1189599" cy="307736"/>
          </a:xfrm>
          <a:prstGeom prst="rect">
            <a:avLst/>
          </a:prstGeom>
          <a:solidFill>
            <a:srgbClr val="F1E7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Propiedad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824557" y="2068263"/>
            <a:ext cx="906193" cy="307736"/>
          </a:xfrm>
          <a:prstGeom prst="rect">
            <a:avLst/>
          </a:prstGeom>
          <a:solidFill>
            <a:srgbClr val="F1E7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Valor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429682" y="3553433"/>
            <a:ext cx="3513699" cy="523180"/>
          </a:xfrm>
          <a:prstGeom prst="rect">
            <a:avLst/>
          </a:prstGeom>
          <a:solidFill>
            <a:srgbClr val="F1E7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 de declaración: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¿qué estilo le doy al selector?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363937" y="2476255"/>
            <a:ext cx="3690569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AR" sz="3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color:</a:t>
            </a:r>
            <a:r>
              <a:rPr b="0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3200" u="none" cap="none" strike="noStrik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rPr>
              <a:t>blue</a:t>
            </a:r>
            <a:r>
              <a:rPr b="0" i="0" lang="es-AR" sz="3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AR" sz="3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font-size: </a:t>
            </a:r>
            <a:r>
              <a:rPr b="0" i="0" lang="es-AR" sz="3200" u="none" cap="none" strike="noStrike">
                <a:solidFill>
                  <a:srgbClr val="9900FF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r>
            <a:r>
              <a:rPr b="0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px</a:t>
            </a:r>
            <a:r>
              <a:rPr b="0" i="0" lang="es-AR" sz="32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32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358112" y="3849897"/>
            <a:ext cx="387156" cy="722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29"/>
              <a:buFont typeface="Arial"/>
              <a:buNone/>
            </a:pPr>
            <a:r>
              <a:rPr b="1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1" i="0" sz="32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14"/>
              <a:buFont typeface="Arial"/>
              <a:buNone/>
            </a:pPr>
            <a:r>
              <a:rPr b="1" i="0" lang="es-AR" sz="32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 i="0" sz="3200" u="none" cap="none" strike="noStrike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56592" t="0"/>
          <a:stretch/>
        </p:blipFill>
        <p:spPr>
          <a:xfrm>
            <a:off x="6474352" y="3014844"/>
            <a:ext cx="1926709" cy="7810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34" name="Google Shape;134;p6"/>
          <p:cNvSpPr/>
          <p:nvPr/>
        </p:nvSpPr>
        <p:spPr>
          <a:xfrm>
            <a:off x="6345507" y="1775923"/>
            <a:ext cx="2184400" cy="95410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24px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641600" y="4210971"/>
            <a:ext cx="5781243" cy="687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Los estilos se </a:t>
            </a:r>
            <a:r>
              <a:rPr b="1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heredan</a:t>
            </a:r>
            <a:r>
              <a:rPr b="0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de una etiqueta a otra, Si tenemos declarado en el </a:t>
            </a:r>
            <a:r>
              <a:rPr b="1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r>
              <a:rPr b="0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unos estilos, en muchos casos, estas declaraciones también afectarán a etiquetas que estén dentro del </a:t>
            </a:r>
            <a:r>
              <a:rPr b="1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1" lang="es-AR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1" sz="1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379441" y="1077426"/>
            <a:ext cx="2926778" cy="29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declaración indica "</a:t>
            </a:r>
            <a:r>
              <a:rPr b="0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hay que hacer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 y el selector indica "</a:t>
            </a:r>
            <a:r>
              <a:rPr b="0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quién hay que aplicarlo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selector universal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Selecciona todos los elementos de HTML.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selector de etiqueta o tipo: 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utiliza para seleccionar una etiqueta específica.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glas g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701" y="1018710"/>
            <a:ext cx="5593822" cy="396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379441" y="1077426"/>
            <a:ext cx="2926778" cy="29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declaración indica "</a:t>
            </a:r>
            <a:r>
              <a:rPr b="0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hay que hacer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 y el selector indica "</a:t>
            </a:r>
            <a:r>
              <a:rPr b="0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quién hay que aplicarlo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selector de clase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 utiliza agregando el atributo class a los elementos que queramos aplicarles estilos.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selector de identificador (id)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Funciona igual que .class pero solo puede utilizarse en una etiqueta individual.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reglas g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701" y="1018710"/>
            <a:ext cx="5593822" cy="396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/>
        </p:nvSpPr>
        <p:spPr>
          <a:xfrm>
            <a:off x="243960" y="558135"/>
            <a:ext cx="38935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 universal (*)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379440" y="1033465"/>
            <a:ext cx="7516052" cy="619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coloca con * y aplica a todos los elementos del documento HTML. Puede ir en el head (CSS interno) o en un archivo .css aparte (CSS externo)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780291" y="1670539"/>
            <a:ext cx="7361386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margin: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/*margin establece el margen para los cuatro lados*/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padding: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/*padding establece el espacio de relleno*/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lightgreen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/*cambia el color de relleno*/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font-family: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Verdana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/*cambia el tipo de letra*/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243960" y="3099495"/>
            <a:ext cx="638172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 de etiqueta o tipo (&lt;tag&gt;)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379440" y="3478111"/>
            <a:ext cx="7516052" cy="4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Montserrat"/>
              <a:buNone/>
            </a:pP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Afecta a una etiqueta específica, por ejemplo </a:t>
            </a:r>
            <a:r>
              <a:rPr b="1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&lt;h1&gt;</a:t>
            </a:r>
            <a:r>
              <a:rPr b="0" i="0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1" i="1" lang="es-A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571500" y="3914802"/>
            <a:ext cx="3191608" cy="95410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4137466" y="3903790"/>
            <a:ext cx="2488224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color: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font-style: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130%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279129" y="2675628"/>
            <a:ext cx="493470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 de id (#selector)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845370" y="918480"/>
            <a:ext cx="4618495" cy="619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coloca con un punto (.) en CSS y se hace referencia con class=“nombredelselector” dentro de la etiqueta a la cual se aplica: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492370" y="2289116"/>
            <a:ext cx="5662248" cy="30777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"subtitulos"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&gt;Selectores de clase&lt;/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492766" y="1023922"/>
            <a:ext cx="3385039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.subtitulos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margin-left: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yellowgreen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olivedrab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5362199" y="2289116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3085386" y="1023922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5001301" y="2705542"/>
            <a:ext cx="39629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ejemplos selectores_1.html y selectores_1.css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483577" y="3212502"/>
            <a:ext cx="3362773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#texto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violet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text-align: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margin-left: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050798" y="3961498"/>
            <a:ext cx="4913447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"texto"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     Selector de id aplicado a una etiqueta div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79129" y="470982"/>
            <a:ext cx="496108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Selector de clase (.selector)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3895813" y="3124175"/>
            <a:ext cx="4351795" cy="619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coloca con un numeral (#) en CSS y se hace referencia con id=“nombredelselector” dentro de la etiqueta a la cual se aplica: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3053931" y="3212502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168651" y="3962380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HTML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391701" y="4779496"/>
            <a:ext cx="26677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carpeta practica-selectores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