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2" roundtripDataSignature="AMtx7miwHC9Y9YAljUY5q5fVNSc7zxzx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4"/>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4"/>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14"/>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14"/>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14"/>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67" name="Shape 67"/>
        <p:cNvGrpSpPr/>
        <p:nvPr/>
      </p:nvGrpSpPr>
      <p:grpSpPr>
        <a:xfrm>
          <a:off x="0" y="0"/>
          <a:ext cx="0" cy="0"/>
          <a:chOff x="0" y="0"/>
          <a:chExt cx="0" cy="0"/>
        </a:xfrm>
      </p:grpSpPr>
      <p:cxnSp>
        <p:nvCxnSpPr>
          <p:cNvPr id="68" name="Google Shape;68;p23"/>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9" name="Google Shape;69;p2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0" name="Google Shape;70;p23"/>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1" name="Google Shape;71;p2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2" name="Google Shape;72;p2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3" name="Google Shape;73;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4" name="Google Shape;74;p23"/>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75" name="Shape 75"/>
        <p:cNvGrpSpPr/>
        <p:nvPr/>
      </p:nvGrpSpPr>
      <p:grpSpPr>
        <a:xfrm>
          <a:off x="0" y="0"/>
          <a:ext cx="0" cy="0"/>
          <a:chOff x="0" y="0"/>
          <a:chExt cx="0" cy="0"/>
        </a:xfrm>
      </p:grpSpPr>
      <p:cxnSp>
        <p:nvCxnSpPr>
          <p:cNvPr id="76" name="Google Shape;76;p24"/>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7" name="Google Shape;77;p2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8" name="Google Shape;78;p24"/>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9" name="Google Shape;79;p2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0" name="Google Shape;80;p2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81" name="Google Shape;81;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82" name="Google Shape;82;p24"/>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 name="Shape 15"/>
        <p:cNvGrpSpPr/>
        <p:nvPr/>
      </p:nvGrpSpPr>
      <p:grpSpPr>
        <a:xfrm>
          <a:off x="0" y="0"/>
          <a:ext cx="0" cy="0"/>
          <a:chOff x="0" y="0"/>
          <a:chExt cx="0" cy="0"/>
        </a:xfrm>
      </p:grpSpPr>
      <p:sp>
        <p:nvSpPr>
          <p:cNvPr id="16" name="Google Shape;16;p15"/>
          <p:cNvSpPr txBox="1"/>
          <p:nvPr>
            <p:ph type="title"/>
          </p:nvPr>
        </p:nvSpPr>
        <p:spPr>
          <a:xfrm>
            <a:off x="2345400" y="1497250"/>
            <a:ext cx="4453200" cy="11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17" name="Google Shape;17;p15"/>
          <p:cNvSpPr txBox="1"/>
          <p:nvPr>
            <p:ph idx="1" type="subTitle"/>
          </p:nvPr>
        </p:nvSpPr>
        <p:spPr>
          <a:xfrm>
            <a:off x="2317500" y="2637550"/>
            <a:ext cx="4509000" cy="98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15"/>
          <p:cNvSpPr/>
          <p:nvPr/>
        </p:nvSpPr>
        <p:spPr>
          <a:xfrm flipH="1">
            <a:off x="8837100" y="0"/>
            <a:ext cx="306900" cy="178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15"/>
          <p:cNvSpPr/>
          <p:nvPr/>
        </p:nvSpPr>
        <p:spPr>
          <a:xfrm flipH="1" rot="-5400000">
            <a:off x="22200" y="4706400"/>
            <a:ext cx="414900" cy="459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15"/>
          <p:cNvSpPr/>
          <p:nvPr/>
        </p:nvSpPr>
        <p:spPr>
          <a:xfrm>
            <a:off x="8715600" y="876525"/>
            <a:ext cx="255600" cy="104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21" name="Shape 21"/>
        <p:cNvGrpSpPr/>
        <p:nvPr/>
      </p:nvGrpSpPr>
      <p:grpSpPr>
        <a:xfrm>
          <a:off x="0" y="0"/>
          <a:ext cx="0" cy="0"/>
          <a:chOff x="0" y="0"/>
          <a:chExt cx="0" cy="0"/>
        </a:xfrm>
      </p:grpSpPr>
      <p:sp>
        <p:nvSpPr>
          <p:cNvPr id="22" name="Google Shape;22;p16"/>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16"/>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16"/>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6"/>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6" name="Google Shape;26;p16"/>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6"/>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8" name="Google Shape;28;p16"/>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6"/>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0" name="Google Shape;30;p16"/>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16"/>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16"/>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16"/>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34" name="Shape 34"/>
        <p:cNvGrpSpPr/>
        <p:nvPr/>
      </p:nvGrpSpPr>
      <p:grpSpPr>
        <a:xfrm>
          <a:off x="0" y="0"/>
          <a:ext cx="0" cy="0"/>
          <a:chOff x="0" y="0"/>
          <a:chExt cx="0" cy="0"/>
        </a:xfrm>
      </p:grpSpPr>
      <p:sp>
        <p:nvSpPr>
          <p:cNvPr id="35" name="Google Shape;35;p17"/>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6" name="Google Shape;36;p17"/>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7" name="Google Shape;37;p17"/>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17"/>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17"/>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7"/>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1" name="Shape 41"/>
        <p:cNvGrpSpPr/>
        <p:nvPr/>
      </p:nvGrpSpPr>
      <p:grpSpPr>
        <a:xfrm>
          <a:off x="0" y="0"/>
          <a:ext cx="0" cy="0"/>
          <a:chOff x="0" y="0"/>
          <a:chExt cx="0" cy="0"/>
        </a:xfrm>
      </p:grpSpPr>
      <p:sp>
        <p:nvSpPr>
          <p:cNvPr id="42" name="Google Shape;42;p18"/>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43" name="Google Shape;43;p18"/>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44" name="Google Shape;44;p18"/>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18"/>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18"/>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8"/>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9"/>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50" name="Google Shape;50;p19"/>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19"/>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19"/>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3" name="Google Shape;53;p19"/>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6" name="Google Shape;56;p20"/>
          <p:cNvSpPr/>
          <p:nvPr/>
        </p:nvSpPr>
        <p:spPr>
          <a:xfrm>
            <a:off x="-100" y="-15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57" name="Shape 57"/>
        <p:cNvGrpSpPr/>
        <p:nvPr/>
      </p:nvGrpSpPr>
      <p:grpSpPr>
        <a:xfrm>
          <a:off x="0" y="0"/>
          <a:ext cx="0" cy="0"/>
          <a:chOff x="0" y="0"/>
          <a:chExt cx="0" cy="0"/>
        </a:xfrm>
      </p:grpSpPr>
      <p:sp>
        <p:nvSpPr>
          <p:cNvPr id="58" name="Google Shape;58;p21"/>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9" name="Google Shape;59;p21"/>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0" name="Google Shape;60;p21"/>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1" name="Google Shape;61;p21"/>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62" name="Shape 62"/>
        <p:cNvGrpSpPr/>
        <p:nvPr/>
      </p:nvGrpSpPr>
      <p:grpSpPr>
        <a:xfrm>
          <a:off x="0" y="0"/>
          <a:ext cx="0" cy="0"/>
          <a:chOff x="0" y="0"/>
          <a:chExt cx="0" cy="0"/>
        </a:xfrm>
      </p:grpSpPr>
      <p:sp>
        <p:nvSpPr>
          <p:cNvPr id="63" name="Google Shape;63;p22"/>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4" name="Google Shape;64;p22"/>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5" name="Google Shape;65;p22"/>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6" name="Google Shape;66;p22"/>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13"/>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fonts.goog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w3schools.com/css/css_margin.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htmlcolorcodes.com/es/" TargetMode="External"/><Relationship Id="rId4" Type="http://schemas.openxmlformats.org/officeDocument/2006/relationships/hyperlink" Target="https://color.adobe.com/es/create/color-wheel" TargetMode="External"/><Relationship Id="rId5" Type="http://schemas.openxmlformats.org/officeDocument/2006/relationships/hyperlink" Target="https://imagecolorpicker.com/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w3schools.com/css/css_font_size.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w3schools.com/cssref/pr_font_font-family.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escss.blogspot.com/2014/01/medidas-Css-Absolutas-relativa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w3schools.com/css/css_font_google.asp" TargetMode="External"/><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hyperlink" Target="https://fonts.google.com/" TargetMode="External"/><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2227006" y="370752"/>
            <a:ext cx="6806380" cy="2605875"/>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88" name="Google Shape;88;p1"/>
          <p:cNvSpPr txBox="1"/>
          <p:nvPr>
            <p:ph idx="1" type="subTitle"/>
          </p:nvPr>
        </p:nvSpPr>
        <p:spPr>
          <a:xfrm>
            <a:off x="5872413" y="2747599"/>
            <a:ext cx="26496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a:solidFill>
                  <a:srgbClr val="000000"/>
                </a:solidFill>
              </a:rPr>
              <a:t>Codo a Codo 4.0</a:t>
            </a:r>
            <a:endParaRPr/>
          </a:p>
        </p:txBody>
      </p:sp>
      <p:pic>
        <p:nvPicPr>
          <p:cNvPr id="89" name="Google Shape;89;p1"/>
          <p:cNvPicPr preferRelativeResize="0"/>
          <p:nvPr/>
        </p:nvPicPr>
        <p:blipFill rotWithShape="1">
          <a:blip r:embed="rId3">
            <a:alphaModFix/>
          </a:blip>
          <a:srcRect b="0" l="0" r="0" t="0"/>
          <a:stretch/>
        </p:blipFill>
        <p:spPr>
          <a:xfrm>
            <a:off x="276852" y="69732"/>
            <a:ext cx="2173731" cy="835276"/>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276838" y="3691700"/>
            <a:ext cx="1848005" cy="1451786"/>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7083681" y="3532703"/>
            <a:ext cx="1769806" cy="1769806"/>
          </a:xfrm>
          <a:prstGeom prst="rect">
            <a:avLst/>
          </a:prstGeom>
          <a:noFill/>
          <a:ln>
            <a:noFill/>
          </a:ln>
        </p:spPr>
      </p:pic>
      <p:pic>
        <p:nvPicPr>
          <p:cNvPr id="92" name="Google Shape;92;p1"/>
          <p:cNvPicPr preferRelativeResize="0"/>
          <p:nvPr/>
        </p:nvPicPr>
        <p:blipFill rotWithShape="1">
          <a:blip r:embed="rId6">
            <a:alphaModFix/>
          </a:blip>
          <a:srcRect b="0" l="0" r="0" t="0"/>
          <a:stretch/>
        </p:blipFill>
        <p:spPr>
          <a:xfrm>
            <a:off x="2251978" y="3252184"/>
            <a:ext cx="4202580" cy="2101290"/>
          </a:xfrm>
          <a:prstGeom prst="rect">
            <a:avLst/>
          </a:prstGeom>
          <a:noFill/>
          <a:ln>
            <a:noFill/>
          </a:ln>
        </p:spPr>
      </p:pic>
      <p:grpSp>
        <p:nvGrpSpPr>
          <p:cNvPr id="93" name="Google Shape;93;p1"/>
          <p:cNvGrpSpPr/>
          <p:nvPr/>
        </p:nvGrpSpPr>
        <p:grpSpPr>
          <a:xfrm>
            <a:off x="498778" y="1529183"/>
            <a:ext cx="2113474" cy="1909916"/>
            <a:chOff x="1668025" y="747500"/>
            <a:chExt cx="4519100" cy="4476625"/>
          </a:xfrm>
        </p:grpSpPr>
        <p:sp>
          <p:nvSpPr>
            <p:cNvPr id="94" name="Google Shape;94;p1"/>
            <p:cNvSpPr/>
            <p:nvPr/>
          </p:nvSpPr>
          <p:spPr>
            <a:xfrm>
              <a:off x="5969425" y="1632050"/>
              <a:ext cx="217700" cy="254775"/>
            </a:xfrm>
            <a:custGeom>
              <a:rect b="b" l="l" r="r" t="t"/>
              <a:pathLst>
                <a:path extrusionOk="0" h="10191" w="8708">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5775125" y="1754600"/>
              <a:ext cx="132625" cy="173925"/>
            </a:xfrm>
            <a:custGeom>
              <a:rect b="b" l="l" r="r" t="t"/>
              <a:pathLst>
                <a:path extrusionOk="0" h="6957" w="5305">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5824325" y="1826750"/>
              <a:ext cx="53400" cy="281900"/>
            </a:xfrm>
            <a:custGeom>
              <a:rect b="b" l="l" r="r" t="t"/>
              <a:pathLst>
                <a:path extrusionOk="0" h="11276" w="2136">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5817650" y="1709175"/>
              <a:ext cx="286075" cy="400300"/>
            </a:xfrm>
            <a:custGeom>
              <a:rect b="b" l="l" r="r" t="t"/>
              <a:pathLst>
                <a:path extrusionOk="0" h="16012" w="11443">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5916075" y="1943975"/>
              <a:ext cx="233500" cy="98000"/>
            </a:xfrm>
            <a:custGeom>
              <a:rect b="b" l="l" r="r" t="t"/>
              <a:pathLst>
                <a:path extrusionOk="0" h="3920" w="934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5823500" y="1977700"/>
              <a:ext cx="246025" cy="115975"/>
            </a:xfrm>
            <a:custGeom>
              <a:rect b="b" l="l" r="r" t="t"/>
              <a:pathLst>
                <a:path extrusionOk="0" h="4639" w="9841">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1680550" y="994350"/>
              <a:ext cx="199325" cy="269525"/>
            </a:xfrm>
            <a:custGeom>
              <a:rect b="b" l="l" r="r" t="t"/>
              <a:pathLst>
                <a:path extrusionOk="0" h="10781" w="7973">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668025" y="1306000"/>
              <a:ext cx="187675" cy="102900"/>
            </a:xfrm>
            <a:custGeom>
              <a:rect b="b" l="l" r="r" t="t"/>
              <a:pathLst>
                <a:path extrusionOk="0" h="4116" w="7507">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747250" y="1354425"/>
              <a:ext cx="250200" cy="137100"/>
            </a:xfrm>
            <a:custGeom>
              <a:rect b="b" l="l" r="r" t="t"/>
              <a:pathLst>
                <a:path extrusionOk="0" h="5484" w="10008">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754750" y="1067875"/>
              <a:ext cx="240200" cy="431175"/>
            </a:xfrm>
            <a:custGeom>
              <a:rect b="b" l="l" r="r" t="t"/>
              <a:pathLst>
                <a:path extrusionOk="0" h="17247" w="9608">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1916550" y="1144025"/>
              <a:ext cx="130100" cy="219075"/>
            </a:xfrm>
            <a:custGeom>
              <a:rect b="b" l="l" r="r" t="t"/>
              <a:pathLst>
                <a:path extrusionOk="0" h="8763" w="5204">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1942400" y="1216325"/>
              <a:ext cx="46725" cy="268550"/>
            </a:xfrm>
            <a:custGeom>
              <a:rect b="b" l="l" r="r" t="t"/>
              <a:pathLst>
                <a:path extrusionOk="0" h="10742" w="1869">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824700" y="4993825"/>
              <a:ext cx="247700" cy="230300"/>
            </a:xfrm>
            <a:custGeom>
              <a:rect b="b" l="l" r="r" t="t"/>
              <a:pathLst>
                <a:path extrusionOk="0" h="9212" w="9908">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3133250" y="4966500"/>
              <a:ext cx="120100" cy="181900"/>
            </a:xfrm>
            <a:custGeom>
              <a:rect b="b" l="l" r="r" t="t"/>
              <a:pathLst>
                <a:path extrusionOk="0" h="7276" w="4804">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3169925" y="4796375"/>
              <a:ext cx="80100" cy="276900"/>
            </a:xfrm>
            <a:custGeom>
              <a:rect b="b" l="l" r="r" t="t"/>
              <a:pathLst>
                <a:path extrusionOk="0" h="11076" w="3204">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914750" y="4795550"/>
              <a:ext cx="343600" cy="354425"/>
            </a:xfrm>
            <a:custGeom>
              <a:rect b="b" l="l" r="r" t="t"/>
              <a:pathLst>
                <a:path extrusionOk="0" h="14177" w="13744">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912250" y="4829100"/>
              <a:ext cx="231850" cy="97725"/>
            </a:xfrm>
            <a:custGeom>
              <a:rect b="b" l="l" r="r" t="t"/>
              <a:pathLst>
                <a:path extrusionOk="0" h="3909" w="9274">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2989800" y="4810525"/>
              <a:ext cx="259375" cy="86775"/>
            </a:xfrm>
            <a:custGeom>
              <a:rect b="b" l="l" r="r" t="t"/>
              <a:pathLst>
                <a:path extrusionOk="0" h="3471" w="10375">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863650" y="3740850"/>
              <a:ext cx="236850" cy="208625"/>
            </a:xfrm>
            <a:custGeom>
              <a:rect b="b" l="l" r="r" t="t"/>
              <a:pathLst>
                <a:path extrusionOk="0" h="8345" w="9474">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5131325" y="3547150"/>
              <a:ext cx="243550" cy="209300"/>
            </a:xfrm>
            <a:custGeom>
              <a:rect b="b" l="l" r="r" t="t"/>
              <a:pathLst>
                <a:path extrusionOk="0" h="8372" w="9742">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5166350" y="3980800"/>
              <a:ext cx="208525" cy="226000"/>
            </a:xfrm>
            <a:custGeom>
              <a:rect b="b" l="l" r="r" t="t"/>
              <a:pathLst>
                <a:path extrusionOk="0" h="9040" w="8341">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942025" y="3879975"/>
              <a:ext cx="303575" cy="200825"/>
            </a:xfrm>
            <a:custGeom>
              <a:rect b="b" l="l" r="r" t="t"/>
              <a:pathLst>
                <a:path extrusionOk="0" h="8033" w="12143">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4987075" y="3644000"/>
              <a:ext cx="266050" cy="199800"/>
            </a:xfrm>
            <a:custGeom>
              <a:rect b="b" l="l" r="r" t="t"/>
              <a:pathLst>
                <a:path extrusionOk="0" h="7992" w="10642">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4666000" y="2646500"/>
              <a:ext cx="7525" cy="125125"/>
            </a:xfrm>
            <a:custGeom>
              <a:rect b="b" l="l" r="r" t="t"/>
              <a:pathLst>
                <a:path extrusionOk="0" h="5005" w="301">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4666000" y="2396325"/>
              <a:ext cx="7525" cy="125125"/>
            </a:xfrm>
            <a:custGeom>
              <a:rect b="b" l="l" r="r" t="t"/>
              <a:pathLst>
                <a:path extrusionOk="0" h="5005"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666000" y="2146150"/>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4666000" y="1895975"/>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4666000" y="1645775"/>
              <a:ext cx="7525" cy="125125"/>
            </a:xfrm>
            <a:custGeom>
              <a:rect b="b" l="l" r="r" t="t"/>
              <a:pathLst>
                <a:path extrusionOk="0" h="5005" w="301">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4599300" y="1463675"/>
              <a:ext cx="74225" cy="57050"/>
            </a:xfrm>
            <a:custGeom>
              <a:rect b="b" l="l" r="r" t="t"/>
              <a:pathLst>
                <a:path extrusionOk="0" h="2282" w="2969">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4349100" y="1464000"/>
              <a:ext cx="125125" cy="5025"/>
            </a:xfrm>
            <a:custGeom>
              <a:rect b="b" l="l" r="r" t="t"/>
              <a:pathLst>
                <a:path extrusionOk="0" h="201" w="5005">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4236525" y="1325550"/>
              <a:ext cx="6700" cy="125125"/>
            </a:xfrm>
            <a:custGeom>
              <a:rect b="b" l="l" r="r" t="t"/>
              <a:pathLst>
                <a:path extrusionOk="0" h="5005" w="268">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4236525" y="1124575"/>
              <a:ext cx="6700" cy="75075"/>
            </a:xfrm>
            <a:custGeom>
              <a:rect b="b" l="l" r="r" t="t"/>
              <a:pathLst>
                <a:path extrusionOk="0" h="3003" w="268">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731300" y="3959325"/>
              <a:ext cx="62550" cy="5650"/>
            </a:xfrm>
            <a:custGeom>
              <a:rect b="b" l="l" r="r" t="t"/>
              <a:pathLst>
                <a:path extrusionOk="0" h="226" w="2502">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458600" y="3958800"/>
              <a:ext cx="135950" cy="6475"/>
            </a:xfrm>
            <a:custGeom>
              <a:rect b="b" l="l" r="r" t="t"/>
              <a:pathLst>
                <a:path extrusionOk="0" h="259" w="5438">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185075" y="3959100"/>
              <a:ext cx="136775" cy="6175"/>
            </a:xfrm>
            <a:custGeom>
              <a:rect b="b" l="l" r="r" t="t"/>
              <a:pathLst>
                <a:path extrusionOk="0" h="247" w="5471">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1983250" y="3899900"/>
              <a:ext cx="65900" cy="64250"/>
            </a:xfrm>
            <a:custGeom>
              <a:rect b="b" l="l" r="r" t="t"/>
              <a:pathLst>
                <a:path extrusionOk="0" h="2570" w="2636">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1983250" y="3657225"/>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1983250" y="3414550"/>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983250" y="3231100"/>
              <a:ext cx="6700" cy="62550"/>
            </a:xfrm>
            <a:custGeom>
              <a:rect b="b" l="l" r="r" t="t"/>
              <a:pathLst>
                <a:path extrusionOk="0" h="2502" w="268">
                  <a:moveTo>
                    <a:pt x="134" y="0"/>
                  </a:moveTo>
                  <a:cubicBezTo>
                    <a:pt x="1" y="801"/>
                    <a:pt x="1" y="1668"/>
                    <a:pt x="134" y="2502"/>
                  </a:cubicBezTo>
                  <a:cubicBezTo>
                    <a:pt x="268" y="1668"/>
                    <a:pt x="268" y="801"/>
                    <a:pt x="13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681500" y="2854450"/>
              <a:ext cx="792975" cy="304100"/>
            </a:xfrm>
            <a:custGeom>
              <a:rect b="b" l="l" r="r" t="t"/>
              <a:pathLst>
                <a:path extrusionOk="0" h="12164" w="31719">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804650" y="820350"/>
              <a:ext cx="793000" cy="304250"/>
            </a:xfrm>
            <a:custGeom>
              <a:rect b="b" l="l" r="r" t="t"/>
              <a:pathLst>
                <a:path extrusionOk="0" h="12170" w="3172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538400" y="1807975"/>
              <a:ext cx="1528625" cy="1392700"/>
            </a:xfrm>
            <a:custGeom>
              <a:rect b="b" l="l" r="r" t="t"/>
              <a:pathLst>
                <a:path extrusionOk="0" h="55708" w="61145">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917550" y="3600375"/>
              <a:ext cx="1540000" cy="1519750"/>
            </a:xfrm>
            <a:custGeom>
              <a:rect b="b" l="l" r="r" t="t"/>
              <a:pathLst>
                <a:path extrusionOk="0" h="60790" w="6160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1738075" y="1132075"/>
              <a:ext cx="1558650" cy="1420000"/>
            </a:xfrm>
            <a:custGeom>
              <a:rect b="b" l="l" r="r" t="t"/>
              <a:pathLst>
                <a:path extrusionOk="0" h="56800" w="62346">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959675" y="2668725"/>
              <a:ext cx="1264250" cy="1346525"/>
            </a:xfrm>
            <a:custGeom>
              <a:rect b="b" l="l" r="r" t="t"/>
              <a:pathLst>
                <a:path extrusionOk="0" h="53861" w="5057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2960625" y="1704200"/>
              <a:ext cx="2113200" cy="461100"/>
            </a:xfrm>
            <a:custGeom>
              <a:rect b="b" l="l" r="r" t="t"/>
              <a:pathLst>
                <a:path extrusionOk="0" h="18444" w="84528">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200075" y="1885075"/>
              <a:ext cx="1148350" cy="1994075"/>
            </a:xfrm>
            <a:custGeom>
              <a:rect b="b" l="l" r="r" t="t"/>
              <a:pathLst>
                <a:path extrusionOk="0" h="79763" w="45934">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462400" y="1544875"/>
              <a:ext cx="281900" cy="562925"/>
            </a:xfrm>
            <a:custGeom>
              <a:rect b="b" l="l" r="r" t="t"/>
              <a:pathLst>
                <a:path extrusionOk="0" h="22517" w="11276">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882825" y="1443150"/>
              <a:ext cx="527900" cy="781650"/>
            </a:xfrm>
            <a:custGeom>
              <a:rect b="b" l="l" r="r" t="t"/>
              <a:pathLst>
                <a:path extrusionOk="0" h="31266" w="21116">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073800" y="1325550"/>
              <a:ext cx="839775" cy="1049125"/>
            </a:xfrm>
            <a:custGeom>
              <a:rect b="b" l="l" r="r" t="t"/>
              <a:pathLst>
                <a:path extrusionOk="0" h="41965" w="33591">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670175" y="1998525"/>
              <a:ext cx="1274275" cy="1202700"/>
            </a:xfrm>
            <a:custGeom>
              <a:rect b="b" l="l" r="r" t="t"/>
              <a:pathLst>
                <a:path extrusionOk="0" h="48108" w="50971">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854475" y="2158775"/>
              <a:ext cx="914000" cy="296075"/>
            </a:xfrm>
            <a:custGeom>
              <a:rect b="b" l="l" r="r" t="t"/>
              <a:pathLst>
                <a:path extrusionOk="0" h="11843" w="3656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595825" y="2521425"/>
              <a:ext cx="298575" cy="177025"/>
            </a:xfrm>
            <a:custGeom>
              <a:rect b="b" l="l" r="r" t="t"/>
              <a:pathLst>
                <a:path extrusionOk="0" h="7081" w="11943">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062950" y="2602100"/>
              <a:ext cx="502050" cy="181825"/>
            </a:xfrm>
            <a:custGeom>
              <a:rect b="b" l="l" r="r" t="t"/>
              <a:pathLst>
                <a:path extrusionOk="0" h="7273" w="20082">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386625" y="1737475"/>
              <a:ext cx="462875" cy="1068925"/>
            </a:xfrm>
            <a:custGeom>
              <a:rect b="b" l="l" r="r" t="t"/>
              <a:pathLst>
                <a:path extrusionOk="0" h="42757" w="18515">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063775" y="1367750"/>
              <a:ext cx="419500" cy="829375"/>
            </a:xfrm>
            <a:custGeom>
              <a:rect b="b" l="l" r="r" t="t"/>
              <a:pathLst>
                <a:path extrusionOk="0" h="33175" w="1678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118825" y="1579000"/>
              <a:ext cx="32550" cy="30950"/>
            </a:xfrm>
            <a:custGeom>
              <a:rect b="b" l="l" r="r" t="t"/>
              <a:pathLst>
                <a:path extrusionOk="0" h="1238" w="1302">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092150" y="1558225"/>
              <a:ext cx="65900" cy="17750"/>
            </a:xfrm>
            <a:custGeom>
              <a:rect b="b" l="l" r="r" t="t"/>
              <a:pathLst>
                <a:path extrusionOk="0" h="710" w="2636">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294775" y="1584000"/>
              <a:ext cx="32550" cy="30200"/>
            </a:xfrm>
            <a:custGeom>
              <a:rect b="b" l="l" r="r" t="t"/>
              <a:pathLst>
                <a:path extrusionOk="0" h="1208" w="1302">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5271425" y="1566575"/>
              <a:ext cx="65075" cy="17125"/>
            </a:xfrm>
            <a:custGeom>
              <a:rect b="b" l="l" r="r" t="t"/>
              <a:pathLst>
                <a:path extrusionOk="0" h="685" w="2603">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164700" y="1566575"/>
              <a:ext cx="55900" cy="144075"/>
            </a:xfrm>
            <a:custGeom>
              <a:rect b="b" l="l" r="r" t="t"/>
              <a:pathLst>
                <a:path extrusionOk="0" h="5763" w="2236">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5194725" y="1870950"/>
              <a:ext cx="167625" cy="73150"/>
            </a:xfrm>
            <a:custGeom>
              <a:rect b="b" l="l" r="r" t="t"/>
              <a:pathLst>
                <a:path extrusionOk="0" h="2926" w="6705">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213900" y="1739925"/>
              <a:ext cx="54225" cy="38300"/>
            </a:xfrm>
            <a:custGeom>
              <a:rect b="b" l="l" r="r" t="t"/>
              <a:pathLst>
                <a:path extrusionOk="0" h="1532" w="2169">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203875" y="1722500"/>
              <a:ext cx="59250" cy="48400"/>
            </a:xfrm>
            <a:custGeom>
              <a:rect b="b" l="l" r="r" t="t"/>
              <a:pathLst>
                <a:path extrusionOk="0" h="1936" w="237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072950" y="1294900"/>
              <a:ext cx="356950" cy="250225"/>
            </a:xfrm>
            <a:custGeom>
              <a:rect b="b" l="l" r="r" t="t"/>
              <a:pathLst>
                <a:path extrusionOk="0" h="10009" w="14278">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335650" y="1309525"/>
              <a:ext cx="240075" cy="437200"/>
            </a:xfrm>
            <a:custGeom>
              <a:rect b="b" l="l" r="r" t="t"/>
              <a:pathLst>
                <a:path extrusionOk="0" h="17488" w="9603">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429875" y="1609400"/>
              <a:ext cx="80100" cy="122300"/>
            </a:xfrm>
            <a:custGeom>
              <a:rect b="b" l="l" r="r" t="t"/>
              <a:pathLst>
                <a:path extrusionOk="0" h="4892" w="3204">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440975" y="1628275"/>
              <a:ext cx="41475" cy="69975"/>
            </a:xfrm>
            <a:custGeom>
              <a:rect b="b" l="l" r="r" t="t"/>
              <a:pathLst>
                <a:path extrusionOk="0" h="2799" w="1659">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475025" y="2313775"/>
              <a:ext cx="1117500" cy="572100"/>
            </a:xfrm>
            <a:custGeom>
              <a:rect b="b" l="l" r="r" t="t"/>
              <a:pathLst>
                <a:path extrusionOk="0" h="22884" w="4470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750225" y="2536625"/>
              <a:ext cx="93425" cy="102200"/>
            </a:xfrm>
            <a:custGeom>
              <a:rect b="b" l="l" r="r" t="t"/>
              <a:pathLst>
                <a:path extrusionOk="0" h="4088" w="3737">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4906175" y="2706550"/>
              <a:ext cx="1059650" cy="336750"/>
            </a:xfrm>
            <a:custGeom>
              <a:rect b="b" l="l" r="r" t="t"/>
              <a:pathLst>
                <a:path extrusionOk="0" h="13470" w="42386">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113100" y="4562050"/>
              <a:ext cx="272725" cy="355275"/>
            </a:xfrm>
            <a:custGeom>
              <a:rect b="b" l="l" r="r" t="t"/>
              <a:pathLst>
                <a:path extrusionOk="0" h="14211" w="10909">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2979800" y="4043325"/>
              <a:ext cx="1434375" cy="1076625"/>
            </a:xfrm>
            <a:custGeom>
              <a:rect b="b" l="l" r="r" t="t"/>
              <a:pathLst>
                <a:path extrusionOk="0" h="43065" w="57375">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516025" y="4032500"/>
              <a:ext cx="323575" cy="189500"/>
            </a:xfrm>
            <a:custGeom>
              <a:rect b="b" l="l" r="r" t="t"/>
              <a:pathLst>
                <a:path extrusionOk="0" h="7580" w="12943">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4013875" y="4097550"/>
              <a:ext cx="108425" cy="511225"/>
            </a:xfrm>
            <a:custGeom>
              <a:rect b="b" l="l" r="r" t="t"/>
              <a:pathLst>
                <a:path extrusionOk="0" h="20449" w="4337">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267500" y="4078350"/>
              <a:ext cx="138450" cy="570450"/>
            </a:xfrm>
            <a:custGeom>
              <a:rect b="b" l="l" r="r" t="t"/>
              <a:pathLst>
                <a:path extrusionOk="0" h="22818" w="5538">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071400" y="4516175"/>
              <a:ext cx="336950" cy="193500"/>
            </a:xfrm>
            <a:custGeom>
              <a:rect b="b" l="l" r="r" t="t"/>
              <a:pathLst>
                <a:path extrusionOk="0" h="7740" w="13478">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020650" y="4349375"/>
              <a:ext cx="262725" cy="212725"/>
            </a:xfrm>
            <a:custGeom>
              <a:rect b="b" l="l" r="r" t="t"/>
              <a:pathLst>
                <a:path extrusionOk="0" h="8509" w="10509">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4003025" y="4350225"/>
              <a:ext cx="131800" cy="410325"/>
            </a:xfrm>
            <a:custGeom>
              <a:rect b="b" l="l" r="r" t="t"/>
              <a:pathLst>
                <a:path extrusionOk="0" h="16413" w="5272">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356325" y="4052500"/>
              <a:ext cx="229775" cy="137725"/>
            </a:xfrm>
            <a:custGeom>
              <a:rect b="b" l="l" r="r" t="t"/>
              <a:pathLst>
                <a:path extrusionOk="0" h="5509" w="9191">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446800" y="4496150"/>
              <a:ext cx="405325" cy="145975"/>
            </a:xfrm>
            <a:custGeom>
              <a:rect b="b" l="l" r="r" t="t"/>
              <a:pathLst>
                <a:path extrusionOk="0" h="5839" w="16213">
                  <a:moveTo>
                    <a:pt x="16212" y="1"/>
                  </a:moveTo>
                  <a:lnTo>
                    <a:pt x="1001" y="268"/>
                  </a:lnTo>
                  <a:lnTo>
                    <a:pt x="0" y="5838"/>
                  </a:lnTo>
                  <a:lnTo>
                    <a:pt x="0" y="5838"/>
                  </a:lnTo>
                  <a:lnTo>
                    <a:pt x="15078" y="5772"/>
                  </a:lnTo>
                  <a:lnTo>
                    <a:pt x="162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252775" y="3199300"/>
              <a:ext cx="646875" cy="421150"/>
            </a:xfrm>
            <a:custGeom>
              <a:rect b="b" l="l" r="r" t="t"/>
              <a:pathLst>
                <a:path extrusionOk="0" h="16846" w="25875">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365075" y="3344300"/>
              <a:ext cx="468700" cy="874200"/>
            </a:xfrm>
            <a:custGeom>
              <a:rect b="b" l="l" r="r" t="t"/>
              <a:pathLst>
                <a:path extrusionOk="0" h="34968" w="18748">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591075" y="3584200"/>
              <a:ext cx="46725" cy="36175"/>
            </a:xfrm>
            <a:custGeom>
              <a:rect b="b" l="l" r="r" t="t"/>
              <a:pathLst>
                <a:path extrusionOk="0" h="1447" w="1869">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570225" y="3572000"/>
              <a:ext cx="65900" cy="19775"/>
            </a:xfrm>
            <a:custGeom>
              <a:rect b="b" l="l" r="r" t="t"/>
              <a:pathLst>
                <a:path extrusionOk="0" h="791" w="2636">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401775" y="3584300"/>
              <a:ext cx="43150" cy="36625"/>
            </a:xfrm>
            <a:custGeom>
              <a:rect b="b" l="l" r="r" t="t"/>
              <a:pathLst>
                <a:path extrusionOk="0" h="1465" w="1726">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378425" y="3572275"/>
              <a:ext cx="65900" cy="20125"/>
            </a:xfrm>
            <a:custGeom>
              <a:rect b="b" l="l" r="r" t="t"/>
              <a:pathLst>
                <a:path extrusionOk="0" h="805" w="2636">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462650" y="3576325"/>
              <a:ext cx="47550" cy="152950"/>
            </a:xfrm>
            <a:custGeom>
              <a:rect b="b" l="l" r="r" t="t"/>
              <a:pathLst>
                <a:path extrusionOk="0" h="6118" w="1902">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484325" y="3740625"/>
              <a:ext cx="94250" cy="50200"/>
            </a:xfrm>
            <a:custGeom>
              <a:rect b="b" l="l" r="r" t="t"/>
              <a:pathLst>
                <a:path extrusionOk="0" h="2008" w="377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516850" y="3877375"/>
              <a:ext cx="159300" cy="90950"/>
            </a:xfrm>
            <a:custGeom>
              <a:rect b="b" l="l" r="r" t="t"/>
              <a:pathLst>
                <a:path extrusionOk="0" h="3638" w="6372">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822075" y="3527075"/>
              <a:ext cx="88650" cy="143150"/>
            </a:xfrm>
            <a:custGeom>
              <a:rect b="b" l="l" r="r" t="t"/>
              <a:pathLst>
                <a:path extrusionOk="0" h="5726" w="3546">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42925" y="3556325"/>
              <a:ext cx="40050" cy="80400"/>
            </a:xfrm>
            <a:custGeom>
              <a:rect b="b" l="l" r="r" t="t"/>
              <a:pathLst>
                <a:path extrusionOk="0" h="3216" w="1602">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559575" y="3519475"/>
              <a:ext cx="77375" cy="24150"/>
            </a:xfrm>
            <a:custGeom>
              <a:rect b="b" l="l" r="r" t="t"/>
              <a:pathLst>
                <a:path extrusionOk="0" h="966" w="3095">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377575" y="3524575"/>
              <a:ext cx="56700" cy="23700"/>
            </a:xfrm>
            <a:custGeom>
              <a:rect b="b" l="l" r="r" t="t"/>
              <a:pathLst>
                <a:path extrusionOk="0" h="948" w="2268">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342550" y="3321150"/>
              <a:ext cx="513725" cy="285375"/>
            </a:xfrm>
            <a:custGeom>
              <a:rect b="b" l="l" r="r" t="t"/>
              <a:pathLst>
                <a:path extrusionOk="0" h="11415" w="20549">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627050" y="3649725"/>
              <a:ext cx="419500" cy="548750"/>
            </a:xfrm>
            <a:custGeom>
              <a:rect b="b" l="l" r="r" t="t"/>
              <a:pathLst>
                <a:path extrusionOk="0" h="21950" w="1678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893900" y="3636375"/>
              <a:ext cx="178500" cy="522900"/>
            </a:xfrm>
            <a:custGeom>
              <a:rect b="b" l="l" r="r" t="t"/>
              <a:pathLst>
                <a:path extrusionOk="0" h="20916" w="7140">
                  <a:moveTo>
                    <a:pt x="1135" y="1"/>
                  </a:moveTo>
                  <a:lnTo>
                    <a:pt x="1" y="601"/>
                  </a:lnTo>
                  <a:lnTo>
                    <a:pt x="6105" y="20916"/>
                  </a:lnTo>
                  <a:lnTo>
                    <a:pt x="7139" y="2034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749625" y="3773600"/>
              <a:ext cx="28825" cy="24125"/>
            </a:xfrm>
            <a:custGeom>
              <a:rect b="b" l="l" r="r" t="t"/>
              <a:pathLst>
                <a:path extrusionOk="0" h="965" w="1153">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506125" y="3856750"/>
              <a:ext cx="739725" cy="1041750"/>
            </a:xfrm>
            <a:custGeom>
              <a:rect b="b" l="l" r="r" t="t"/>
              <a:pathLst>
                <a:path extrusionOk="0" h="41670" w="29589">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841375" y="1885950"/>
              <a:ext cx="343600" cy="437025"/>
            </a:xfrm>
            <a:custGeom>
              <a:rect b="b" l="l" r="r" t="t"/>
              <a:pathLst>
                <a:path extrusionOk="0" h="17481" w="13744">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2314100" y="747500"/>
              <a:ext cx="575650" cy="359600"/>
            </a:xfrm>
            <a:custGeom>
              <a:rect b="b" l="l" r="r" t="t"/>
              <a:pathLst>
                <a:path extrusionOk="0" h="14384" w="23026">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376025" y="887700"/>
              <a:ext cx="439525" cy="819000"/>
            </a:xfrm>
            <a:custGeom>
              <a:rect b="b" l="l" r="r" t="t"/>
              <a:pathLst>
                <a:path extrusionOk="0" h="32760" w="17581">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2566175" y="1112700"/>
              <a:ext cx="36725" cy="33400"/>
            </a:xfrm>
            <a:custGeom>
              <a:rect b="b" l="l" r="r" t="t"/>
              <a:pathLst>
                <a:path extrusionOk="0" h="1336" w="1469">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2562000" y="1101075"/>
              <a:ext cx="61725" cy="18725"/>
            </a:xfrm>
            <a:custGeom>
              <a:rect b="b" l="l" r="r" t="t"/>
              <a:pathLst>
                <a:path extrusionOk="0" h="749" w="2469">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2742975" y="1112700"/>
              <a:ext cx="37550" cy="33400"/>
            </a:xfrm>
            <a:custGeom>
              <a:rect b="b" l="l" r="r" t="t"/>
              <a:pathLst>
                <a:path extrusionOk="0" h="1336" w="1502">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2741300" y="1101675"/>
              <a:ext cx="61725" cy="18950"/>
            </a:xfrm>
            <a:custGeom>
              <a:rect b="b" l="l" r="r" t="t"/>
              <a:pathLst>
                <a:path extrusionOk="0" h="758" w="2469">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2679575" y="1105400"/>
              <a:ext cx="43400" cy="143250"/>
            </a:xfrm>
            <a:custGeom>
              <a:rect b="b" l="l" r="r" t="t"/>
              <a:pathLst>
                <a:path extrusionOk="0" h="5730" w="1736">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2615375" y="1258850"/>
              <a:ext cx="88425" cy="46500"/>
            </a:xfrm>
            <a:custGeom>
              <a:rect b="b" l="l" r="r" t="t"/>
              <a:pathLst>
                <a:path extrusionOk="0" h="1860" w="3537">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2524475" y="1387275"/>
              <a:ext cx="149300" cy="85075"/>
            </a:xfrm>
            <a:custGeom>
              <a:rect b="b" l="l" r="r" t="t"/>
              <a:pathLst>
                <a:path extrusionOk="0" h="3403" w="5972">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2304625" y="1112850"/>
              <a:ext cx="83100" cy="133750"/>
            </a:xfrm>
            <a:custGeom>
              <a:rect b="b" l="l" r="r" t="t"/>
              <a:pathLst>
                <a:path extrusionOk="0" h="5350" w="3324">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331000" y="1140200"/>
              <a:ext cx="37550" cy="74800"/>
            </a:xfrm>
            <a:custGeom>
              <a:rect b="b" l="l" r="r" t="t"/>
              <a:pathLst>
                <a:path extrusionOk="0" h="2992" w="1502">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2561175" y="1051875"/>
              <a:ext cx="72350" cy="23225"/>
            </a:xfrm>
            <a:custGeom>
              <a:rect b="b" l="l" r="r" t="t"/>
              <a:pathLst>
                <a:path extrusionOk="0" h="929" w="2894">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2750550" y="1057625"/>
              <a:ext cx="52475" cy="22550"/>
            </a:xfrm>
            <a:custGeom>
              <a:rect b="b" l="l" r="r" t="t"/>
              <a:pathLst>
                <a:path extrusionOk="0" h="902" w="2099">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355175" y="866050"/>
              <a:ext cx="480375" cy="267825"/>
            </a:xfrm>
            <a:custGeom>
              <a:rect b="b" l="l" r="r" t="t"/>
              <a:pathLst>
                <a:path extrusionOk="0" h="10713" w="19215">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043300" y="1542750"/>
              <a:ext cx="1132500" cy="1007475"/>
            </a:xfrm>
            <a:custGeom>
              <a:rect b="b" l="l" r="r" t="t"/>
              <a:pathLst>
                <a:path extrusionOk="0" h="40299" w="4530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2777150" y="1574900"/>
              <a:ext cx="128450" cy="534575"/>
            </a:xfrm>
            <a:custGeom>
              <a:rect b="b" l="l" r="r" t="t"/>
              <a:pathLst>
                <a:path extrusionOk="0" h="21383" w="5138">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2892225" y="1829200"/>
              <a:ext cx="246050" cy="198575"/>
            </a:xfrm>
            <a:custGeom>
              <a:rect b="b" l="l" r="r" t="t"/>
              <a:pathLst>
                <a:path extrusionOk="0" h="7943" w="9842">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2095000" y="1829250"/>
              <a:ext cx="123450" cy="383625"/>
            </a:xfrm>
            <a:custGeom>
              <a:rect b="b" l="l" r="r" t="t"/>
              <a:pathLst>
                <a:path extrusionOk="0" h="15345" w="4938">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608700" y="1550725"/>
              <a:ext cx="215375" cy="129300"/>
            </a:xfrm>
            <a:custGeom>
              <a:rect b="b" l="l" r="r" t="t"/>
              <a:pathLst>
                <a:path extrusionOk="0" h="5172" w="8615">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2365200" y="1454825"/>
              <a:ext cx="328575" cy="302725"/>
            </a:xfrm>
            <a:custGeom>
              <a:rect b="b" l="l" r="r" t="t"/>
              <a:pathLst>
                <a:path extrusionOk="0" h="12109" w="13143">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2557825" y="1632450"/>
              <a:ext cx="49225" cy="521225"/>
            </a:xfrm>
            <a:custGeom>
              <a:rect b="b" l="l" r="r" t="t"/>
              <a:pathLst>
                <a:path extrusionOk="0" h="20849" w="1969">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2357700" y="1533200"/>
              <a:ext cx="193475" cy="182650"/>
            </a:xfrm>
            <a:custGeom>
              <a:rect b="b" l="l" r="r" t="t"/>
              <a:pathLst>
                <a:path extrusionOk="0" h="7306" w="7739">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2573675" y="1485675"/>
              <a:ext cx="121775" cy="220175"/>
            </a:xfrm>
            <a:custGeom>
              <a:rect b="b" l="l" r="r" t="t"/>
              <a:pathLst>
                <a:path extrusionOk="0" h="8807" w="4871">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2999825" y="1509850"/>
              <a:ext cx="322750" cy="400325"/>
            </a:xfrm>
            <a:custGeom>
              <a:rect b="b" l="l" r="r" t="t"/>
              <a:pathLst>
                <a:path extrusionOk="0" h="16013" w="1291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1997425" y="1684300"/>
              <a:ext cx="1238425" cy="894750"/>
            </a:xfrm>
            <a:custGeom>
              <a:rect b="b" l="l" r="r" t="t"/>
              <a:pathLst>
                <a:path extrusionOk="0" h="35790" w="49537">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184950" y="1741700"/>
              <a:ext cx="37550" cy="75900"/>
            </a:xfrm>
            <a:custGeom>
              <a:rect b="b" l="l" r="r" t="t"/>
              <a:pathLst>
                <a:path extrusionOk="0" h="3036" w="1502">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1813125" y="1597425"/>
              <a:ext cx="592125" cy="635475"/>
            </a:xfrm>
            <a:custGeom>
              <a:rect b="b" l="l" r="r" t="t"/>
              <a:pathLst>
                <a:path extrusionOk="0" h="25419" w="23685">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2044975" y="1606600"/>
              <a:ext cx="363600" cy="626300"/>
            </a:xfrm>
            <a:custGeom>
              <a:rect b="b" l="l" r="r" t="t"/>
              <a:pathLst>
                <a:path extrusionOk="0" h="25052" w="14544">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3698050" y="2970900"/>
              <a:ext cx="153225" cy="130575"/>
            </a:xfrm>
            <a:custGeom>
              <a:rect b="b" l="l" r="r" t="t"/>
              <a:pathLst>
                <a:path extrusionOk="0" h="5223" w="6129">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3577750" y="2821100"/>
              <a:ext cx="416900" cy="141875"/>
            </a:xfrm>
            <a:custGeom>
              <a:rect b="b" l="l" r="r" t="t"/>
              <a:pathLst>
                <a:path extrusionOk="0" h="5675" w="16676">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3352800" y="2433850"/>
              <a:ext cx="867750" cy="223825"/>
            </a:xfrm>
            <a:custGeom>
              <a:rect b="b" l="l" r="r" t="t"/>
              <a:pathLst>
                <a:path extrusionOk="0" h="8953" w="3471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3444100" y="2623750"/>
              <a:ext cx="682175" cy="204100"/>
            </a:xfrm>
            <a:custGeom>
              <a:rect b="b" l="l" r="r" t="t"/>
              <a:pathLst>
                <a:path extrusionOk="0" h="8164" w="27287">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3699475" y="2924200"/>
              <a:ext cx="152650" cy="131400"/>
            </a:xfrm>
            <a:custGeom>
              <a:rect b="b" l="l" r="r" t="t"/>
              <a:pathLst>
                <a:path extrusionOk="0" h="5256" w="6106">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3579400" y="2774400"/>
              <a:ext cx="416900" cy="141875"/>
            </a:xfrm>
            <a:custGeom>
              <a:rect b="b" l="l" r="r" t="t"/>
              <a:pathLst>
                <a:path extrusionOk="0" h="5675" w="16676">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3355375" y="2387950"/>
              <a:ext cx="866675" cy="223350"/>
            </a:xfrm>
            <a:custGeom>
              <a:rect b="b" l="l" r="r" t="t"/>
              <a:pathLst>
                <a:path extrusionOk="0" h="8934" w="34667">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3445775" y="2577050"/>
              <a:ext cx="682150" cy="204100"/>
            </a:xfrm>
            <a:custGeom>
              <a:rect b="b" l="l" r="r" t="t"/>
              <a:pathLst>
                <a:path extrusionOk="0" h="8164" w="27286">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txBox="1"/>
          <p:nvPr/>
        </p:nvSpPr>
        <p:spPr>
          <a:xfrm>
            <a:off x="358260" y="580287"/>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Google Fonts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9" name="Google Shape;299;p10"/>
          <p:cNvSpPr txBox="1"/>
          <p:nvPr/>
        </p:nvSpPr>
        <p:spPr>
          <a:xfrm>
            <a:off x="358261" y="1081994"/>
            <a:ext cx="8398876" cy="4214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pueden agregar más de una tipografía a la vez de la siguiente manera:</a:t>
            </a:r>
            <a:endParaRPr b="0" i="0" sz="1400" u="none" cap="none" strike="noStrike">
              <a:solidFill>
                <a:srgbClr val="000000"/>
              </a:solidFill>
              <a:latin typeface="Arial"/>
              <a:ea typeface="Arial"/>
              <a:cs typeface="Arial"/>
              <a:sym typeface="Arial"/>
            </a:endParaRPr>
          </a:p>
        </p:txBody>
      </p:sp>
      <p:sp>
        <p:nvSpPr>
          <p:cNvPr id="300" name="Google Shape;300;p10"/>
          <p:cNvSpPr txBox="1"/>
          <p:nvPr/>
        </p:nvSpPr>
        <p:spPr>
          <a:xfrm>
            <a:off x="636528" y="1385102"/>
            <a:ext cx="7997518" cy="1351875"/>
          </a:xfrm>
          <a:prstGeom prst="rect">
            <a:avLst/>
          </a:prstGeom>
          <a:noFill/>
          <a:ln>
            <a:noFill/>
          </a:ln>
        </p:spPr>
        <p:txBody>
          <a:bodyPr anchorCtr="0" anchor="t" bIns="91425" lIns="91425" spcFirstLastPara="1" rIns="91425" wrap="square" tIns="91425">
            <a:noAutofit/>
          </a:bodyPr>
          <a:lstStyle/>
          <a:p>
            <a:pPr indent="-176213" lvl="0" marL="176213" marR="0" rtl="0" algn="l">
              <a:lnSpc>
                <a:spcPct val="100000"/>
              </a:lnSpc>
              <a:spcBef>
                <a:spcPts val="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Ingresar a </a:t>
            </a:r>
            <a:r>
              <a:rPr b="0" i="0" lang="es-AR" sz="1200" u="sng" cap="none" strike="noStrike">
                <a:solidFill>
                  <a:srgbClr val="0000FF"/>
                </a:solidFill>
                <a:latin typeface="Montserrat"/>
                <a:ea typeface="Montserrat"/>
                <a:cs typeface="Montserrat"/>
                <a:sym typeface="Montserrat"/>
                <a:hlinkClick r:id="rId3">
                  <a:extLst>
                    <a:ext uri="{A12FA001-AC4F-418D-AE19-62706E023703}">
                      <ahyp:hlinkClr val="tx"/>
                    </a:ext>
                  </a:extLst>
                </a:hlinkClick>
              </a:rPr>
              <a:t>https://fonts.google.com/</a:t>
            </a:r>
            <a:endParaRPr b="0" i="0" sz="1200" u="sng" cap="none" strike="noStrike">
              <a:solidFill>
                <a:srgbClr val="0000FF"/>
              </a:solidFill>
              <a:latin typeface="Montserrat"/>
              <a:ea typeface="Montserrat"/>
              <a:cs typeface="Montserrat"/>
              <a:sym typeface="Montserrat"/>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Ingresar en la fuente deseada y hacer clic en “Select this style”.</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Volver a </a:t>
            </a:r>
            <a:r>
              <a:rPr b="1" i="1" lang="es-AR" sz="1200" u="none" cap="none" strike="noStrike">
                <a:solidFill>
                  <a:schemeClr val="dk1"/>
                </a:solidFill>
                <a:latin typeface="Montserrat"/>
                <a:ea typeface="Montserrat"/>
                <a:cs typeface="Montserrat"/>
                <a:sym typeface="Montserrat"/>
              </a:rPr>
              <a:t>Browse fonts</a:t>
            </a:r>
            <a:r>
              <a:rPr b="0" i="0" lang="es-AR" sz="1200" u="none" cap="none" strike="noStrike">
                <a:solidFill>
                  <a:schemeClr val="dk1"/>
                </a:solidFill>
                <a:latin typeface="Montserrat"/>
                <a:ea typeface="Montserrat"/>
                <a:cs typeface="Montserrat"/>
                <a:sym typeface="Montserrat"/>
              </a:rPr>
              <a:t> y buscar otra fuente.</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Ingresar en la fuente deseada y hacer clic en “Select this style”.</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Repetir los pasos anteriores hasta tener todas las fuentes deseadas.</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Pegar el código en el head de nuestro HTML</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60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Copiar y pegar la regla CSS</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636528" y="3316770"/>
            <a:ext cx="799751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link</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href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"https://fonts.googleapis.com/css2?family=Libre+Baskerville&amp;family=Open+Sans+Condensed:wght@300&amp;display=swap"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rel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"stylesheet"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a:off x="1160585" y="4083709"/>
            <a:ext cx="5416062"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font-family: </a:t>
            </a:r>
            <a:r>
              <a:rPr b="0" i="0" lang="es-AR" sz="1400" u="none" cap="none" strike="noStrike">
                <a:solidFill>
                  <a:srgbClr val="96E072"/>
                </a:solidFill>
                <a:latin typeface="Consolas"/>
                <a:ea typeface="Consolas"/>
                <a:cs typeface="Consolas"/>
                <a:sym typeface="Consolas"/>
              </a:rPr>
              <a:t>'Open Sans Condensed'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sans-serif</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font-family: </a:t>
            </a:r>
            <a:r>
              <a:rPr b="0" i="0" lang="es-AR" sz="1400" u="none" cap="none" strike="noStrike">
                <a:solidFill>
                  <a:srgbClr val="96E072"/>
                </a:solidFill>
                <a:latin typeface="Consolas"/>
                <a:ea typeface="Consolas"/>
                <a:cs typeface="Consolas"/>
                <a:sym typeface="Consolas"/>
              </a:rPr>
              <a:t>'Libre Baskerville'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serif</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03" name="Google Shape;303;p10"/>
          <p:cNvSpPr txBox="1"/>
          <p:nvPr/>
        </p:nvSpPr>
        <p:spPr>
          <a:xfrm>
            <a:off x="7841627" y="3316769"/>
            <a:ext cx="792419" cy="252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200" u="none" cap="none" strike="noStrike">
                <a:solidFill>
                  <a:schemeClr val="lt1"/>
                </a:solidFill>
                <a:latin typeface="Montserrat ExtraBold"/>
                <a:ea typeface="Montserrat ExtraBold"/>
                <a:cs typeface="Montserrat ExtraBold"/>
                <a:sym typeface="Montserrat ExtraBold"/>
              </a:rPr>
              <a:t>HTML</a:t>
            </a:r>
            <a:endParaRPr b="0" i="0" sz="1200" u="none" cap="none" strike="noStrike">
              <a:solidFill>
                <a:schemeClr val="lt1"/>
              </a:solidFill>
              <a:latin typeface="Montserrat ExtraBold"/>
              <a:ea typeface="Montserrat ExtraBold"/>
              <a:cs typeface="Montserrat ExtraBold"/>
              <a:sym typeface="Montserrat ExtraBold"/>
            </a:endParaRPr>
          </a:p>
        </p:txBody>
      </p:sp>
      <p:sp>
        <p:nvSpPr>
          <p:cNvPr id="304" name="Google Shape;304;p10"/>
          <p:cNvSpPr txBox="1"/>
          <p:nvPr/>
        </p:nvSpPr>
        <p:spPr>
          <a:xfrm>
            <a:off x="5784228" y="4083709"/>
            <a:ext cx="792419" cy="252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200" u="none" cap="none" strike="noStrike">
                <a:solidFill>
                  <a:schemeClr val="lt1"/>
                </a:solidFill>
                <a:latin typeface="Montserrat ExtraBold"/>
                <a:ea typeface="Montserrat ExtraBold"/>
                <a:cs typeface="Montserrat ExtraBold"/>
                <a:sym typeface="Montserrat ExtraBold"/>
              </a:rPr>
              <a:t>CSS</a:t>
            </a:r>
            <a:endParaRPr b="0" i="0" sz="12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1"/>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Márgenes (introducción)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10" name="Google Shape;310;p11"/>
          <p:cNvSpPr txBox="1"/>
          <p:nvPr/>
        </p:nvSpPr>
        <p:spPr>
          <a:xfrm>
            <a:off x="243961" y="1122043"/>
            <a:ext cx="8346124" cy="143651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 propiedad CSS margin establece el margen para los cuatro lados. Es una abreviación para evitar tener que establecer cada lado por separado con las otras propiedades de margen:  margin-top, margin-right, margin-bottom y margin-left. También se permiten valores negativos.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Ejemplos para un párrafo:</a:t>
            </a:r>
            <a:endParaRPr b="0"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500"/>
              <a:buFont typeface="Montserrat"/>
              <a:buNone/>
            </a:pPr>
            <a:r>
              <a:t/>
            </a:r>
            <a:endParaRPr b="0" i="0" sz="1500" u="none" cap="none" strike="noStrike">
              <a:solidFill>
                <a:schemeClr val="dk1"/>
              </a:solidFill>
              <a:latin typeface="Montserrat"/>
              <a:ea typeface="Montserrat"/>
              <a:cs typeface="Montserrat"/>
              <a:sym typeface="Montserrat"/>
            </a:endParaRPr>
          </a:p>
        </p:txBody>
      </p:sp>
      <p:sp>
        <p:nvSpPr>
          <p:cNvPr id="311" name="Google Shape;311;p11"/>
          <p:cNvSpPr/>
          <p:nvPr/>
        </p:nvSpPr>
        <p:spPr>
          <a:xfrm>
            <a:off x="610734" y="2456262"/>
            <a:ext cx="4725866" cy="224676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Aplica a todos los cuatro lados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margin: </a:t>
            </a:r>
            <a:r>
              <a:rPr b="0" i="0" lang="es-AR" sz="1400" u="none" cap="none" strike="noStrike">
                <a:solidFill>
                  <a:srgbClr val="F39C12"/>
                </a:solidFill>
                <a:latin typeface="Consolas"/>
                <a:ea typeface="Consolas"/>
                <a:cs typeface="Consolas"/>
                <a:sym typeface="Consolas"/>
              </a:rPr>
              <a:t>1em</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Vertical | Horizontal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margin: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auto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Arriba | Horizontal | Abajo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margin: </a:t>
            </a:r>
            <a:r>
              <a:rPr b="0" i="0" lang="es-AR" sz="1400" u="none" cap="none" strike="noStrike">
                <a:solidFill>
                  <a:srgbClr val="F39C12"/>
                </a:solidFill>
                <a:latin typeface="Consolas"/>
                <a:ea typeface="Consolas"/>
                <a:cs typeface="Consolas"/>
                <a:sym typeface="Consolas"/>
              </a:rPr>
              <a:t>1em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auto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2em</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Arriba | Derecha | Abajo | Izquierda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margin: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1em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auto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12" name="Google Shape;312;p11"/>
          <p:cNvSpPr/>
          <p:nvPr/>
        </p:nvSpPr>
        <p:spPr>
          <a:xfrm>
            <a:off x="3888397" y="4793984"/>
            <a:ext cx="45512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https://www.w3schools.com/css/css_margin.asp</a:t>
            </a:r>
            <a:endParaRPr b="0" i="0" sz="1400" u="none" cap="none" strike="noStrike">
              <a:solidFill>
                <a:srgbClr val="000000"/>
              </a:solidFill>
              <a:latin typeface="Montserrat"/>
              <a:ea typeface="Montserrat"/>
              <a:cs typeface="Montserrat"/>
              <a:sym typeface="Montserrat"/>
            </a:endParaRPr>
          </a:p>
        </p:txBody>
      </p:sp>
      <p:sp>
        <p:nvSpPr>
          <p:cNvPr id="313" name="Google Shape;313;p11"/>
          <p:cNvSpPr/>
          <p:nvPr/>
        </p:nvSpPr>
        <p:spPr>
          <a:xfrm>
            <a:off x="6512849" y="4471508"/>
            <a:ext cx="238719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Ver ejemplo margenes.html</a:t>
            </a:r>
            <a:endParaRPr b="0" i="1" sz="1200" u="none" cap="none" strike="noStrike">
              <a:solidFill>
                <a:srgbClr val="9D66F9"/>
              </a:solidFill>
              <a:latin typeface="Montserrat"/>
              <a:ea typeface="Montserrat"/>
              <a:cs typeface="Montserrat"/>
              <a:sym typeface="Montserrat"/>
            </a:endParaRPr>
          </a:p>
        </p:txBody>
      </p:sp>
      <p:sp>
        <p:nvSpPr>
          <p:cNvPr id="314" name="Google Shape;314;p11"/>
          <p:cNvSpPr/>
          <p:nvPr/>
        </p:nvSpPr>
        <p:spPr>
          <a:xfrm>
            <a:off x="5506138" y="2646712"/>
            <a:ext cx="3256862" cy="1736646"/>
          </a:xfrm>
          <a:prstGeom prst="roundRect">
            <a:avLst>
              <a:gd fmla="val 16667" name="adj"/>
            </a:avLst>
          </a:prstGeom>
          <a:solidFill>
            <a:srgbClr val="F1E7FD"/>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Un truco fácil para centrar un elemento es utilizando </a:t>
            </a:r>
            <a:r>
              <a:rPr b="1" i="1" lang="es-AR" sz="1200" u="none" cap="none" strike="noStrike">
                <a:solidFill>
                  <a:srgbClr val="9D66F9"/>
                </a:solidFill>
                <a:latin typeface="Montserrat"/>
                <a:ea typeface="Montserrat"/>
                <a:cs typeface="Montserrat"/>
                <a:sym typeface="Montserrat"/>
              </a:rPr>
              <a:t>margin: auto;</a:t>
            </a:r>
            <a:r>
              <a:rPr b="0" i="1" lang="es-AR" sz="1200" u="none" cap="none" strike="noStrike">
                <a:solidFill>
                  <a:srgbClr val="9D66F9"/>
                </a:solidFill>
                <a:latin typeface="Montserrat"/>
                <a:ea typeface="Montserrat"/>
                <a:cs typeface="Montserrat"/>
                <a:sym typeface="Montserrat"/>
              </a:rPr>
              <a:t> ya que el navegador al conocer el tamaño del elemento se encarga de repartirlo equitativamente entre el margen izquierdo y el margen derecho, quedando centrado el elemento.</a:t>
            </a:r>
            <a:endParaRPr b="0" i="1" sz="1200" u="none" cap="none" strike="noStrike">
              <a:solidFill>
                <a:srgbClr val="9D66F9"/>
              </a:solidFill>
              <a:latin typeface="Montserrat"/>
              <a:ea typeface="Montserrat"/>
              <a:cs typeface="Montserrat"/>
              <a:sym typeface="Montserrat"/>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2"/>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Fuentes de íconos (ejemplo)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0" name="Google Shape;320;p12"/>
          <p:cNvSpPr/>
          <p:nvPr/>
        </p:nvSpPr>
        <p:spPr>
          <a:xfrm>
            <a:off x="5215625" y="4746750"/>
            <a:ext cx="304282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Ver ejemplo iconos_fa_ejemplo.html</a:t>
            </a:r>
            <a:endParaRPr b="0" i="0" sz="1400" u="none" cap="none" strike="noStrike">
              <a:solidFill>
                <a:srgbClr val="000000"/>
              </a:solidFill>
              <a:latin typeface="Arial"/>
              <a:ea typeface="Arial"/>
              <a:cs typeface="Arial"/>
              <a:sym typeface="Arial"/>
            </a:endParaRPr>
          </a:p>
        </p:txBody>
      </p:sp>
      <p:pic>
        <p:nvPicPr>
          <p:cNvPr id="321" name="Google Shape;321;p12"/>
          <p:cNvPicPr preferRelativeResize="0"/>
          <p:nvPr/>
        </p:nvPicPr>
        <p:blipFill rotWithShape="1">
          <a:blip r:embed="rId3">
            <a:alphaModFix/>
          </a:blip>
          <a:srcRect b="0" l="0" r="0" t="0"/>
          <a:stretch/>
        </p:blipFill>
        <p:spPr>
          <a:xfrm>
            <a:off x="968846" y="1122043"/>
            <a:ext cx="6460654" cy="3544784"/>
          </a:xfrm>
          <a:prstGeom prst="rect">
            <a:avLst/>
          </a:prstGeom>
          <a:noFill/>
          <a:ln>
            <a:noFill/>
          </a:ln>
        </p:spPr>
      </p:pic>
      <p:pic>
        <p:nvPicPr>
          <p:cNvPr id="322" name="Google Shape;322;p12"/>
          <p:cNvPicPr preferRelativeResize="0"/>
          <p:nvPr/>
        </p:nvPicPr>
        <p:blipFill rotWithShape="1">
          <a:blip r:embed="rId4">
            <a:alphaModFix/>
          </a:blip>
          <a:srcRect b="0" l="0" r="0" t="0"/>
          <a:stretch/>
        </p:blipFill>
        <p:spPr>
          <a:xfrm>
            <a:off x="5991741" y="3270555"/>
            <a:ext cx="2565400" cy="1396272"/>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lang="es-AR" sz="6000">
                <a:solidFill>
                  <a:schemeClr val="accent1"/>
                </a:solidFill>
              </a:rPr>
              <a:t>CSS</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235" name="Google Shape;235;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2</a:t>
            </a:r>
            <a:endParaRPr b="1" i="1" sz="1400" u="none" cap="none" strike="noStrike">
              <a:solidFill>
                <a:srgbClr val="000000"/>
              </a:solidFill>
              <a:latin typeface="Arial"/>
              <a:ea typeface="Arial"/>
              <a:cs typeface="Arial"/>
              <a:sym typeface="Arial"/>
            </a:endParaRPr>
          </a:p>
        </p:txBody>
      </p:sp>
      <p:pic>
        <p:nvPicPr>
          <p:cNvPr id="236" name="Google Shape;236;p2"/>
          <p:cNvPicPr preferRelativeResize="0"/>
          <p:nvPr/>
        </p:nvPicPr>
        <p:blipFill rotWithShape="1">
          <a:blip r:embed="rId3">
            <a:alphaModFix/>
          </a:blip>
          <a:srcRect b="0" l="65596" r="0" t="18527"/>
          <a:stretch/>
        </p:blipFill>
        <p:spPr>
          <a:xfrm>
            <a:off x="3691271" y="2412851"/>
            <a:ext cx="1761457" cy="2440450"/>
          </a:xfrm>
          <a:prstGeom prst="rect">
            <a:avLst/>
          </a:prstGeom>
          <a:noFill/>
          <a:ln>
            <a:noFill/>
          </a:ln>
          <a:effectLst>
            <a:outerShdw blurRad="292100" rotWithShape="0" algn="tl" dir="2700000" dist="139700">
              <a:srgbClr val="333333">
                <a:alpha val="63921"/>
              </a:srgbClr>
            </a:outerShdw>
          </a:effectLst>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Colores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42" name="Google Shape;242;p3"/>
          <p:cNvSpPr txBox="1"/>
          <p:nvPr/>
        </p:nvSpPr>
        <p:spPr>
          <a:xfrm>
            <a:off x="379441" y="1077426"/>
            <a:ext cx="8263397" cy="2597758"/>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 propiedad </a:t>
            </a:r>
            <a:r>
              <a:rPr b="1" i="1" lang="es-AR" sz="1500" u="none" cap="none" strike="noStrike">
                <a:solidFill>
                  <a:schemeClr val="dk1"/>
                </a:solidFill>
                <a:latin typeface="Montserrat"/>
                <a:ea typeface="Montserrat"/>
                <a:cs typeface="Montserrat"/>
                <a:sym typeface="Montserrat"/>
              </a:rPr>
              <a:t>color</a:t>
            </a:r>
            <a:r>
              <a:rPr b="0" i="0" lang="es-AR" sz="1500" u="none" cap="none" strike="noStrike">
                <a:solidFill>
                  <a:schemeClr val="dk1"/>
                </a:solidFill>
                <a:latin typeface="Montserrat"/>
                <a:ea typeface="Montserrat"/>
                <a:cs typeface="Montserrat"/>
                <a:sym typeface="Montserrat"/>
              </a:rPr>
              <a:t> se puede usar en cualquier elemento, aunque principalmente se usa para modificar el color del texto y el del </a:t>
            </a:r>
            <a:r>
              <a:rPr b="0" i="1" lang="es-AR" sz="1500" u="none" cap="none" strike="noStrike">
                <a:solidFill>
                  <a:schemeClr val="dk1"/>
                </a:solidFill>
                <a:latin typeface="Montserrat"/>
                <a:ea typeface="Montserrat"/>
                <a:cs typeface="Montserrat"/>
                <a:sym typeface="Montserrat"/>
              </a:rPr>
              <a:t>background </a:t>
            </a:r>
            <a:r>
              <a:rPr b="0" i="0" lang="es-AR" sz="1500" u="none" cap="none" strike="noStrike">
                <a:solidFill>
                  <a:schemeClr val="dk1"/>
                </a:solidFill>
                <a:latin typeface="Montserrat"/>
                <a:ea typeface="Montserrat"/>
                <a:cs typeface="Montserrat"/>
                <a:sym typeface="Montserrat"/>
              </a:rPr>
              <a:t>de un elemento. Existen diferentes formas de especificar el color:</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Por palabra clave:</a:t>
            </a:r>
            <a:r>
              <a:rPr b="0" i="0" lang="es-AR" sz="1500" u="none" cap="none" strike="noStrike">
                <a:solidFill>
                  <a:schemeClr val="dk1"/>
                </a:solidFill>
                <a:latin typeface="Montserrat"/>
                <a:ea typeface="Montserrat"/>
                <a:cs typeface="Montserrat"/>
                <a:sym typeface="Montserrat"/>
              </a:rPr>
              <a:t> red, blue, lightblue, etc. (hay más de 140 palabras clave)</a:t>
            </a:r>
            <a:endParaRPr b="0"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Valor hexadecimal</a:t>
            </a:r>
            <a:r>
              <a:rPr b="0" i="0" lang="es-AR" sz="1500" u="none" cap="none" strike="noStrike">
                <a:solidFill>
                  <a:schemeClr val="dk1"/>
                </a:solidFill>
                <a:latin typeface="Montserrat"/>
                <a:ea typeface="Montserrat"/>
                <a:cs typeface="Montserrat"/>
                <a:sym typeface="Montserrat"/>
              </a:rPr>
              <a:t>: </a:t>
            </a:r>
            <a:r>
              <a:rPr b="1" i="0" lang="es-AR" sz="1500" u="none" cap="none" strike="noStrike">
                <a:solidFill>
                  <a:srgbClr val="31078C"/>
                </a:solidFill>
                <a:latin typeface="Montserrat"/>
                <a:ea typeface="Montserrat"/>
                <a:cs typeface="Montserrat"/>
                <a:sym typeface="Montserrat"/>
              </a:rPr>
              <a:t>#31078C</a:t>
            </a:r>
            <a:r>
              <a:rPr b="0" i="0" lang="es-AR" sz="1500" u="none" cap="none" strike="noStrike">
                <a:solidFill>
                  <a:schemeClr val="dk1"/>
                </a:solidFill>
                <a:latin typeface="Montserrat"/>
                <a:ea typeface="Montserrat"/>
                <a:cs typeface="Montserrat"/>
                <a:sym typeface="Montserrat"/>
              </a:rPr>
              <a:t> o </a:t>
            </a:r>
            <a:r>
              <a:rPr b="1" i="0" lang="es-AR" sz="1500" u="none" cap="none" strike="noStrike">
                <a:solidFill>
                  <a:srgbClr val="FF0000"/>
                </a:solidFill>
                <a:latin typeface="Montserrat"/>
                <a:ea typeface="Montserrat"/>
                <a:cs typeface="Montserrat"/>
                <a:sym typeface="Montserrat"/>
              </a:rPr>
              <a:t>#FF0000. </a:t>
            </a:r>
            <a:r>
              <a:rPr b="0" i="0" lang="es-AR" sz="1500" u="none" cap="none" strike="noStrike">
                <a:solidFill>
                  <a:schemeClr val="dk1"/>
                </a:solidFill>
                <a:latin typeface="Montserrat"/>
                <a:ea typeface="Montserrat"/>
                <a:cs typeface="Montserrat"/>
                <a:sym typeface="Montserrat"/>
              </a:rPr>
              <a:t>Cada par de letras simboliza el valor del RGB.</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Valor RGB (Red, Green, Blue)</a:t>
            </a:r>
            <a:r>
              <a:rPr b="0" i="0" lang="es-AR" sz="1500" u="none" cap="none" strike="noStrike">
                <a:solidFill>
                  <a:schemeClr val="dk1"/>
                </a:solidFill>
                <a:latin typeface="Montserrat"/>
                <a:ea typeface="Montserrat"/>
                <a:cs typeface="Montserrat"/>
                <a:sym typeface="Montserrat"/>
              </a:rPr>
              <a:t>: </a:t>
            </a:r>
            <a:r>
              <a:rPr b="1" i="0" lang="es-AR" sz="1500" u="none" cap="none" strike="noStrike">
                <a:solidFill>
                  <a:srgbClr val="FA00FA"/>
                </a:solidFill>
                <a:latin typeface="Montserrat"/>
                <a:ea typeface="Montserrat"/>
                <a:cs typeface="Montserrat"/>
                <a:sym typeface="Montserrat"/>
              </a:rPr>
              <a:t>rgb(250, 0, 250)</a:t>
            </a:r>
            <a:r>
              <a:rPr b="0" i="0" lang="es-AR" sz="1500" u="none" cap="none" strike="noStrike">
                <a:solidFill>
                  <a:schemeClr val="dk1"/>
                </a:solidFill>
                <a:latin typeface="Montserrat"/>
                <a:ea typeface="Montserrat"/>
                <a:cs typeface="Montserrat"/>
                <a:sym typeface="Montserrat"/>
              </a:rPr>
              <a:t>, </a:t>
            </a:r>
            <a:r>
              <a:rPr b="1" i="0" lang="es-AR" sz="1500" u="none" cap="none" strike="noStrike">
                <a:solidFill>
                  <a:schemeClr val="dk1"/>
                </a:solidFill>
                <a:latin typeface="Montserrat"/>
                <a:ea typeface="Montserrat"/>
                <a:cs typeface="Montserrat"/>
                <a:sym typeface="Montserrat"/>
              </a:rPr>
              <a:t>rgb(0, 0, 0)</a:t>
            </a:r>
            <a:r>
              <a:rPr b="0" i="0" lang="es-AR" sz="1500" u="none" cap="none" strike="noStrike">
                <a:solidFill>
                  <a:schemeClr val="dk1"/>
                </a:solidFill>
                <a:latin typeface="Montserrat"/>
                <a:ea typeface="Montserrat"/>
                <a:cs typeface="Montserrat"/>
                <a:sym typeface="Montserrat"/>
              </a:rPr>
              <a:t> es el color negro y por el contrario </a:t>
            </a:r>
            <a:r>
              <a:rPr b="0" i="0" lang="es-AR" sz="1500" u="none" cap="none" strike="noStrike">
                <a:solidFill>
                  <a:schemeClr val="lt1"/>
                </a:solidFill>
                <a:latin typeface="Montserrat"/>
                <a:ea typeface="Montserrat"/>
                <a:cs typeface="Montserrat"/>
                <a:sym typeface="Montserrat"/>
              </a:rPr>
              <a:t>rgb(255, 255, 255)</a:t>
            </a:r>
            <a:r>
              <a:rPr b="0" i="0" lang="es-AR" sz="1500" u="none" cap="none" strike="noStrike">
                <a:solidFill>
                  <a:schemeClr val="dk1"/>
                </a:solidFill>
                <a:latin typeface="Montserrat"/>
                <a:ea typeface="Montserrat"/>
                <a:cs typeface="Montserrat"/>
                <a:sym typeface="Montserrat"/>
              </a:rPr>
              <a:t> es blanco. Valores de 0 a 255.</a:t>
            </a:r>
            <a:endParaRPr b="0"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Valor RGBA (RGB + Alpha)</a:t>
            </a:r>
            <a:r>
              <a:rPr b="0" i="0" lang="es-AR" sz="1500" u="none" cap="none" strike="noStrike">
                <a:solidFill>
                  <a:schemeClr val="dk1"/>
                </a:solidFill>
                <a:latin typeface="Montserrat"/>
                <a:ea typeface="Montserrat"/>
                <a:cs typeface="Montserrat"/>
                <a:sym typeface="Montserrat"/>
              </a:rPr>
              <a:t>: rgba(5, 173, 213, 1) or rgba(100%, 62.5%, 100%, 1). El valor Alpha tiene que estar comprendido entre [0-1] y hace referencia a la transparencia del elemento, siendo 1 = opaco y 0 = transparente.</a:t>
            </a:r>
            <a:endParaRPr b="1" i="0" sz="1500" u="none" cap="none" strike="noStrike">
              <a:solidFill>
                <a:schemeClr val="dk1"/>
              </a:solidFill>
              <a:latin typeface="Montserrat"/>
              <a:ea typeface="Montserrat"/>
              <a:cs typeface="Montserrat"/>
              <a:sym typeface="Montserrat"/>
            </a:endParaRPr>
          </a:p>
        </p:txBody>
      </p:sp>
      <p:sp>
        <p:nvSpPr>
          <p:cNvPr id="243" name="Google Shape;243;p3"/>
          <p:cNvSpPr/>
          <p:nvPr/>
        </p:nvSpPr>
        <p:spPr>
          <a:xfrm>
            <a:off x="6385002" y="4498966"/>
            <a:ext cx="21435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Ver ejemplo colores.html</a:t>
            </a:r>
            <a:endParaRPr b="0" i="1" sz="1200" u="none" cap="none" strike="noStrike">
              <a:solidFill>
                <a:srgbClr val="9D66F9"/>
              </a:solidFill>
              <a:latin typeface="Montserrat"/>
              <a:ea typeface="Montserrat"/>
              <a:cs typeface="Montserrat"/>
              <a:sym typeface="Montserrat"/>
            </a:endParaRPr>
          </a:p>
        </p:txBody>
      </p:sp>
      <p:sp>
        <p:nvSpPr>
          <p:cNvPr id="244" name="Google Shape;244;p3"/>
          <p:cNvSpPr/>
          <p:nvPr/>
        </p:nvSpPr>
        <p:spPr>
          <a:xfrm>
            <a:off x="617971" y="4106551"/>
            <a:ext cx="4692310"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AR" sz="15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https://htmlcolorcodes.com/es/</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s-AR" sz="15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https://color.adobe.com/es/create/color-wheel</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s-AR" sz="15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https://imagecolorpicker.com/es</a:t>
            </a:r>
            <a:endParaRPr b="0" i="0" sz="1500" u="none" cap="none" strike="noStrike">
              <a:solidFill>
                <a:srgbClr val="000000"/>
              </a:solidFill>
              <a:latin typeface="Montserrat"/>
              <a:ea typeface="Montserrat"/>
              <a:cs typeface="Montserrat"/>
              <a:sym typeface="Montserra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Tipografía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0" name="Google Shape;250;p4"/>
          <p:cNvSpPr txBox="1"/>
          <p:nvPr/>
        </p:nvSpPr>
        <p:spPr>
          <a:xfrm>
            <a:off x="379441" y="1077426"/>
            <a:ext cx="8263397" cy="161302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Las tipografías (también denominadas fuentes) son una parte muy importante del mundo de CSS. De hecho, son uno de los pilares del diseño web.</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 elección de una tipografía adecuada, su tamaño, color, espacio entre letras, interlineado y otras características pueden variar mucho, de forma consciente o inconsciente, la percepción en la que una persona interpreta o accede a los contenidos de una página.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Propiedades básicas: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font-size</a:t>
            </a:r>
            <a:r>
              <a:rPr b="0" i="0" lang="es-AR" sz="1500" u="none" cap="none" strike="noStrike">
                <a:solidFill>
                  <a:schemeClr val="dk1"/>
                </a:solidFill>
                <a:latin typeface="Montserrat"/>
                <a:ea typeface="Montserrat"/>
                <a:cs typeface="Montserrat"/>
                <a:sym typeface="Montserrat"/>
              </a:rPr>
              <a:t>: nos permite especificar el tamaño de la fuente (px, em, rem).</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font-style</a:t>
            </a:r>
            <a:r>
              <a:rPr b="0" i="0" lang="es-AR" sz="1500" u="none" cap="none" strike="noStrike">
                <a:solidFill>
                  <a:schemeClr val="dk1"/>
                </a:solidFill>
                <a:latin typeface="Montserrat"/>
                <a:ea typeface="Montserrat"/>
                <a:cs typeface="Montserrat"/>
                <a:sym typeface="Montserrat"/>
              </a:rPr>
              <a:t>: nos permite darle estilo a la fuente (normal, italic, oblique).</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font-family</a:t>
            </a:r>
            <a:r>
              <a:rPr b="0" i="0" lang="es-AR" sz="1500" u="none" cap="none" strike="noStrike">
                <a:solidFill>
                  <a:schemeClr val="dk1"/>
                </a:solidFill>
                <a:latin typeface="Montserrat"/>
                <a:ea typeface="Montserrat"/>
                <a:cs typeface="Montserrat"/>
                <a:sym typeface="Montserrat"/>
              </a:rPr>
              <a:t>: establece una lista de fuentes (arial, helvetica, sans-serif, etc).</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60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font-weight</a:t>
            </a:r>
            <a:r>
              <a:rPr b="0" i="0" lang="es-AR" sz="1500" u="none" cap="none" strike="noStrike">
                <a:solidFill>
                  <a:schemeClr val="dk1"/>
                </a:solidFill>
                <a:latin typeface="Montserrat"/>
                <a:ea typeface="Montserrat"/>
                <a:cs typeface="Montserrat"/>
                <a:sym typeface="Montserrat"/>
              </a:rPr>
              <a:t>: nos permite especificar el grosor (peso) de la fuente (bold, 400, 600, 800).</a:t>
            </a:r>
            <a:endParaRPr b="0" i="0" sz="1500" u="none" cap="none" strike="noStrike">
              <a:solidFill>
                <a:schemeClr val="dk1"/>
              </a:solidFill>
              <a:latin typeface="Montserrat"/>
              <a:ea typeface="Montserrat"/>
              <a:cs typeface="Montserrat"/>
              <a:sym typeface="Montserra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Propiedad Font-size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6" name="Google Shape;256;p5"/>
          <p:cNvSpPr txBox="1"/>
          <p:nvPr/>
        </p:nvSpPr>
        <p:spPr>
          <a:xfrm>
            <a:off x="379441" y="1077426"/>
            <a:ext cx="8263397" cy="161302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Recordemos que utilizamos </a:t>
            </a:r>
            <a:r>
              <a:rPr b="1" i="1" lang="es-AR" sz="1500" u="none" cap="none" strike="noStrike">
                <a:solidFill>
                  <a:schemeClr val="dk1"/>
                </a:solidFill>
                <a:latin typeface="Montserrat"/>
                <a:ea typeface="Montserrat"/>
                <a:cs typeface="Montserrat"/>
                <a:sym typeface="Montserrat"/>
              </a:rPr>
              <a:t>&lt;h1&gt;…&lt;h6&gt;</a:t>
            </a:r>
            <a:r>
              <a:rPr b="0" i="0" lang="es-AR" sz="1500" u="none" cap="none" strike="noStrike">
                <a:solidFill>
                  <a:schemeClr val="dk1"/>
                </a:solidFill>
                <a:latin typeface="Montserrat"/>
                <a:ea typeface="Montserrat"/>
                <a:cs typeface="Montserrat"/>
                <a:sym typeface="Montserrat"/>
              </a:rPr>
              <a:t> para los títulos y </a:t>
            </a:r>
            <a:r>
              <a:rPr b="1" i="1" lang="es-AR" sz="1500" u="none" cap="none" strike="noStrike">
                <a:solidFill>
                  <a:schemeClr val="dk1"/>
                </a:solidFill>
                <a:latin typeface="Montserrat"/>
                <a:ea typeface="Montserrat"/>
                <a:cs typeface="Montserrat"/>
                <a:sym typeface="Montserrat"/>
              </a:rPr>
              <a:t>&lt;p&gt;</a:t>
            </a:r>
            <a:r>
              <a:rPr b="0" i="0" lang="es-AR" sz="1500" u="none" cap="none" strike="noStrike">
                <a:solidFill>
                  <a:schemeClr val="dk1"/>
                </a:solidFill>
                <a:latin typeface="Montserrat"/>
                <a:ea typeface="Montserrat"/>
                <a:cs typeface="Montserrat"/>
                <a:sym typeface="Montserrat"/>
              </a:rPr>
              <a:t> para encabezados.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El tamaño puede ser absoluto o relativo:</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Absoluto</a:t>
            </a:r>
            <a:r>
              <a:rPr b="0" i="0" lang="es-AR" sz="1500" u="none" cap="none" strike="noStrike">
                <a:solidFill>
                  <a:schemeClr val="dk1"/>
                </a:solidFill>
                <a:latin typeface="Montserrat"/>
                <a:ea typeface="Montserrat"/>
                <a:cs typeface="Montserrat"/>
                <a:sym typeface="Montserrat"/>
              </a:rPr>
              <a:t>: Establece el texto en un tamaño específico. No permite que un usuario cambie el tamaño del texto en todos los navegadores (se desaconseja por razones de accesibilidad). El tamaño absoluto es útil cuando se conoce el tamaño físico de la salida.</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Relativo</a:t>
            </a:r>
            <a:r>
              <a:rPr b="0" i="0" lang="es-AR" sz="1500" u="none" cap="none" strike="noStrike">
                <a:solidFill>
                  <a:schemeClr val="dk1"/>
                </a:solidFill>
                <a:latin typeface="Montserrat"/>
                <a:ea typeface="Montserrat"/>
                <a:cs typeface="Montserrat"/>
                <a:sym typeface="Montserrat"/>
              </a:rPr>
              <a:t>: Establece el tamaño relativo a los elementos circundantes. Permite a un usuario cambiar el tamaño del texto en los navegadores.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Nota</a:t>
            </a:r>
            <a:r>
              <a:rPr b="0" i="0" lang="es-AR" sz="1500" u="none" cap="none" strike="noStrike">
                <a:solidFill>
                  <a:schemeClr val="dk1"/>
                </a:solidFill>
                <a:latin typeface="Montserrat"/>
                <a:ea typeface="Montserrat"/>
                <a:cs typeface="Montserrat"/>
                <a:sym typeface="Montserrat"/>
              </a:rPr>
              <a:t>: El tamaño predeterminado para texto normal, como párrafos, es 16px (16px = 1em).</a:t>
            </a:r>
            <a:endParaRPr b="0" i="0" sz="1500" u="none" cap="none" strike="noStrike">
              <a:solidFill>
                <a:schemeClr val="dk1"/>
              </a:solidFill>
              <a:latin typeface="Montserrat"/>
              <a:ea typeface="Montserrat"/>
              <a:cs typeface="Montserrat"/>
              <a:sym typeface="Montserrat"/>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Propiedad Font-size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2" name="Google Shape;262;p6"/>
          <p:cNvSpPr txBox="1"/>
          <p:nvPr/>
        </p:nvSpPr>
        <p:spPr>
          <a:xfrm>
            <a:off x="379441" y="1077426"/>
            <a:ext cx="8263397" cy="1129443"/>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Medidas en píxeles: </a:t>
            </a:r>
            <a:r>
              <a:rPr b="0" i="0" lang="es-AR" sz="1500" u="none" cap="none" strike="noStrike">
                <a:solidFill>
                  <a:schemeClr val="dk1"/>
                </a:solidFill>
                <a:latin typeface="Montserrat"/>
                <a:ea typeface="Montserrat"/>
                <a:cs typeface="Montserrat"/>
                <a:sym typeface="Montserrat"/>
              </a:rPr>
              <a:t>Utiliza la unidad de medida </a:t>
            </a:r>
            <a:r>
              <a:rPr b="1" i="0" lang="es-AR" sz="1500" u="none" cap="none" strike="noStrike">
                <a:solidFill>
                  <a:schemeClr val="dk1"/>
                </a:solidFill>
                <a:latin typeface="Montserrat"/>
                <a:ea typeface="Montserrat"/>
                <a:cs typeface="Montserrat"/>
                <a:sym typeface="Montserrat"/>
              </a:rPr>
              <a:t>px</a:t>
            </a:r>
            <a:r>
              <a:rPr b="0" i="0" lang="es-AR" sz="1500" u="none" cap="none" strike="noStrike">
                <a:solidFill>
                  <a:schemeClr val="dk1"/>
                </a:solidFill>
                <a:latin typeface="Montserrat"/>
                <a:ea typeface="Montserrat"/>
                <a:cs typeface="Montserrat"/>
                <a:sym typeface="Montserrat"/>
              </a:rPr>
              <a:t> </a:t>
            </a:r>
            <a:r>
              <a:rPr b="0" i="1" lang="es-AR" sz="1500" u="none" cap="none" strike="noStrike">
                <a:solidFill>
                  <a:schemeClr val="dk1"/>
                </a:solidFill>
                <a:latin typeface="Montserrat"/>
                <a:ea typeface="Montserrat"/>
                <a:cs typeface="Montserrat"/>
                <a:sym typeface="Montserrat"/>
              </a:rPr>
              <a:t>(píxeles)</a:t>
            </a:r>
            <a:r>
              <a:rPr b="0" i="0" lang="es-AR" sz="15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Medidas en em:</a:t>
            </a:r>
            <a:r>
              <a:rPr b="0" i="0" lang="es-AR" sz="1500" u="none" cap="none" strike="noStrike">
                <a:solidFill>
                  <a:schemeClr val="dk1"/>
                </a:solidFill>
                <a:latin typeface="Montserrat"/>
                <a:ea typeface="Montserrat"/>
                <a:cs typeface="Montserrat"/>
                <a:sym typeface="Montserrat"/>
              </a:rPr>
              <a:t> El nombre de EM está relacionado con el ancho de la letra M, muchos desarrolladores usan </a:t>
            </a:r>
            <a:r>
              <a:rPr b="0" i="1" lang="es-AR" sz="1500" u="none" cap="none" strike="noStrike">
                <a:solidFill>
                  <a:schemeClr val="dk1"/>
                </a:solidFill>
                <a:latin typeface="Montserrat"/>
                <a:ea typeface="Montserrat"/>
                <a:cs typeface="Montserrat"/>
                <a:sym typeface="Montserrat"/>
              </a:rPr>
              <a:t>em</a:t>
            </a:r>
            <a:r>
              <a:rPr b="0" i="0" lang="es-AR" sz="1500" u="none" cap="none" strike="noStrike">
                <a:solidFill>
                  <a:schemeClr val="dk1"/>
                </a:solidFill>
                <a:latin typeface="Montserrat"/>
                <a:ea typeface="Montserrat"/>
                <a:cs typeface="Montserrat"/>
                <a:sym typeface="Montserrat"/>
              </a:rPr>
              <a:t> en lugar de píxeles</a:t>
            </a:r>
            <a:endParaRPr b="0" i="1"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Se puede usar una </a:t>
            </a:r>
            <a:r>
              <a:rPr b="1" i="0" lang="es-AR" sz="1500" u="none" cap="none" strike="noStrike">
                <a:solidFill>
                  <a:schemeClr val="dk1"/>
                </a:solidFill>
                <a:latin typeface="Montserrat"/>
                <a:ea typeface="Montserrat"/>
                <a:cs typeface="Montserrat"/>
                <a:sym typeface="Montserrat"/>
              </a:rPr>
              <a:t>combinación de % y em. </a:t>
            </a:r>
            <a:r>
              <a:rPr b="0" i="0" lang="es-AR" sz="1500" u="none" cap="none" strike="noStrike">
                <a:solidFill>
                  <a:schemeClr val="dk1"/>
                </a:solidFill>
                <a:latin typeface="Montserrat"/>
                <a:ea typeface="Montserrat"/>
                <a:cs typeface="Montserrat"/>
                <a:sym typeface="Montserrat"/>
              </a:rPr>
              <a:t>La solución que funciona en todos los navegadores es establecer un tamaño de fuente predeterminado en porcentaje para el elemento &lt;body&gt;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Viewport width (ancho de la ventana gráfica): </a:t>
            </a:r>
            <a:r>
              <a:rPr b="0" i="0" lang="es-AR" sz="1500" u="none" cap="none" strike="noStrike">
                <a:solidFill>
                  <a:schemeClr val="dk1"/>
                </a:solidFill>
                <a:latin typeface="Montserrat"/>
                <a:ea typeface="Montserrat"/>
                <a:cs typeface="Montserrat"/>
                <a:sym typeface="Montserrat"/>
              </a:rPr>
              <a:t>El tamaño del texto seguirá el tamaño de la ventana del navegador</a:t>
            </a:r>
            <a:endParaRPr b="1" i="0" sz="1500" u="none" cap="none" strike="noStrike">
              <a:solidFill>
                <a:schemeClr val="dk1"/>
              </a:solidFill>
              <a:latin typeface="Montserrat"/>
              <a:ea typeface="Montserrat"/>
              <a:cs typeface="Montserrat"/>
              <a:sym typeface="Montserrat"/>
            </a:endParaRPr>
          </a:p>
        </p:txBody>
      </p:sp>
      <p:sp>
        <p:nvSpPr>
          <p:cNvPr id="263" name="Google Shape;263;p6"/>
          <p:cNvSpPr/>
          <p:nvPr/>
        </p:nvSpPr>
        <p:spPr>
          <a:xfrm>
            <a:off x="3537972" y="3548749"/>
            <a:ext cx="5025735"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AR" sz="15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https://www.w3schools.com/css/css_font_size.asp</a:t>
            </a:r>
            <a:endParaRPr b="0" i="0" sz="1500" u="none" cap="none" strike="noStrike">
              <a:solidFill>
                <a:srgbClr val="000000"/>
              </a:solidFill>
              <a:latin typeface="Montserrat"/>
              <a:ea typeface="Montserrat"/>
              <a:cs typeface="Montserrat"/>
              <a:sym typeface="Montserrat"/>
            </a:endParaRPr>
          </a:p>
        </p:txBody>
      </p:sp>
      <p:sp>
        <p:nvSpPr>
          <p:cNvPr id="264" name="Google Shape;264;p6"/>
          <p:cNvSpPr/>
          <p:nvPr/>
        </p:nvSpPr>
        <p:spPr>
          <a:xfrm>
            <a:off x="538117" y="3548749"/>
            <a:ext cx="276069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Ver ejemplos: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9D66F9"/>
              </a:buClr>
              <a:buSzPts val="1200"/>
              <a:buFont typeface="Arial"/>
              <a:buChar char="-"/>
            </a:pPr>
            <a:r>
              <a:rPr b="0" i="1" lang="es-AR" sz="1200" u="none" cap="none" strike="noStrike">
                <a:solidFill>
                  <a:srgbClr val="9D66F9"/>
                </a:solidFill>
                <a:latin typeface="Montserrat"/>
                <a:ea typeface="Montserrat"/>
                <a:cs typeface="Montserrat"/>
                <a:sym typeface="Montserrat"/>
              </a:rPr>
              <a:t>fuentes_px.html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9D66F9"/>
              </a:buClr>
              <a:buSzPts val="1200"/>
              <a:buFont typeface="Arial"/>
              <a:buChar char="-"/>
            </a:pPr>
            <a:r>
              <a:rPr b="0" i="1" lang="es-AR" sz="1200" u="none" cap="none" strike="noStrike">
                <a:solidFill>
                  <a:srgbClr val="9D66F9"/>
                </a:solidFill>
                <a:latin typeface="Montserrat"/>
                <a:ea typeface="Montserrat"/>
                <a:cs typeface="Montserrat"/>
                <a:sym typeface="Montserrat"/>
              </a:rPr>
              <a:t>fuentes_em.html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9D66F9"/>
              </a:buClr>
              <a:buSzPts val="1200"/>
              <a:buFont typeface="Arial"/>
              <a:buChar char="-"/>
            </a:pPr>
            <a:r>
              <a:rPr b="0" i="1" lang="es-AR" sz="1200" u="none" cap="none" strike="noStrike">
                <a:solidFill>
                  <a:srgbClr val="9D66F9"/>
                </a:solidFill>
                <a:latin typeface="Montserrat"/>
                <a:ea typeface="Montserrat"/>
                <a:cs typeface="Montserrat"/>
                <a:sym typeface="Montserrat"/>
              </a:rPr>
              <a:t>fuentes_porc-em.html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9D66F9"/>
              </a:buClr>
              <a:buSzPts val="1200"/>
              <a:buFont typeface="Arial"/>
              <a:buChar char="-"/>
            </a:pPr>
            <a:r>
              <a:rPr b="0" i="1" lang="es-AR" sz="1200" u="none" cap="none" strike="noStrike">
                <a:solidFill>
                  <a:srgbClr val="9D66F9"/>
                </a:solidFill>
                <a:latin typeface="Montserrat"/>
                <a:ea typeface="Montserrat"/>
                <a:cs typeface="Montserrat"/>
                <a:sym typeface="Montserrat"/>
              </a:rPr>
              <a:t>fuentes_responsivas_vw.html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Propiedad Font-family</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0" name="Google Shape;270;p7"/>
          <p:cNvSpPr txBox="1"/>
          <p:nvPr/>
        </p:nvSpPr>
        <p:spPr>
          <a:xfrm>
            <a:off x="379441" y="1077426"/>
            <a:ext cx="8263397" cy="1129443"/>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Establece la </a:t>
            </a:r>
            <a:r>
              <a:rPr b="1" i="0" lang="es-AR" sz="1500" u="none" cap="none" strike="noStrike">
                <a:solidFill>
                  <a:schemeClr val="dk1"/>
                </a:solidFill>
                <a:latin typeface="Montserrat"/>
                <a:ea typeface="Montserrat"/>
                <a:cs typeface="Montserrat"/>
                <a:sym typeface="Montserrat"/>
              </a:rPr>
              <a:t>familia tipográfica</a:t>
            </a:r>
            <a:r>
              <a:rPr b="0" i="0" lang="es-AR" sz="1500" u="none" cap="none" strike="noStrike">
                <a:solidFill>
                  <a:schemeClr val="dk1"/>
                </a:solidFill>
                <a:latin typeface="Montserrat"/>
                <a:ea typeface="Montserrat"/>
                <a:cs typeface="Montserrat"/>
                <a:sym typeface="Montserrat"/>
              </a:rPr>
              <a:t>. Si el nombre es compuesto se coloca entre comillas.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Las fuentes sólo se visualizarán si el usuario las tiene instaladas en su sistema o dispositivo. Para evitar efectos indeseados se recomienda </a:t>
            </a:r>
            <a:r>
              <a:rPr b="1" i="0" lang="es-AR" sz="1500" u="none" cap="none" strike="noStrike">
                <a:solidFill>
                  <a:schemeClr val="dk1"/>
                </a:solidFill>
                <a:latin typeface="Montserrat"/>
                <a:ea typeface="Montserrat"/>
                <a:cs typeface="Montserrat"/>
                <a:sym typeface="Montserrat"/>
              </a:rPr>
              <a:t>agregar más de una fuente</a:t>
            </a:r>
            <a:r>
              <a:rPr b="0" i="0" lang="es-AR" sz="1500" u="none" cap="none" strike="noStrike">
                <a:solidFill>
                  <a:schemeClr val="dk1"/>
                </a:solidFill>
                <a:latin typeface="Montserrat"/>
                <a:ea typeface="Montserrat"/>
                <a:cs typeface="Montserrat"/>
                <a:sym typeface="Montserrat"/>
              </a:rPr>
              <a:t>, separadas entre comas.</a:t>
            </a:r>
            <a:endParaRPr b="0" i="0" sz="1400" u="none" cap="none" strike="noStrike">
              <a:solidFill>
                <a:srgbClr val="000000"/>
              </a:solidFill>
              <a:latin typeface="Arial"/>
              <a:ea typeface="Arial"/>
              <a:cs typeface="Arial"/>
              <a:sym typeface="Arial"/>
            </a:endParaRPr>
          </a:p>
        </p:txBody>
      </p:sp>
      <p:sp>
        <p:nvSpPr>
          <p:cNvPr id="271" name="Google Shape;271;p7"/>
          <p:cNvSpPr/>
          <p:nvPr/>
        </p:nvSpPr>
        <p:spPr>
          <a:xfrm>
            <a:off x="2813537" y="3549861"/>
            <a:ext cx="5926016"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AR" sz="15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https://www.w3schools.com/cssref/pr_font_font-family.asp</a:t>
            </a:r>
            <a:endParaRPr b="0" i="0" sz="1500" u="none" cap="none" strike="noStrike">
              <a:solidFill>
                <a:srgbClr val="000000"/>
              </a:solidFill>
              <a:latin typeface="Montserrat"/>
              <a:ea typeface="Montserrat"/>
              <a:cs typeface="Montserrat"/>
              <a:sym typeface="Montserrat"/>
            </a:endParaRPr>
          </a:p>
        </p:txBody>
      </p:sp>
      <p:sp>
        <p:nvSpPr>
          <p:cNvPr id="272" name="Google Shape;272;p7"/>
          <p:cNvSpPr/>
          <p:nvPr/>
        </p:nvSpPr>
        <p:spPr>
          <a:xfrm>
            <a:off x="597876" y="2502880"/>
            <a:ext cx="5767754"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font-family: </a:t>
            </a:r>
            <a:r>
              <a:rPr b="0" i="0" lang="es-AR" sz="1400" u="none" cap="none" strike="noStrike">
                <a:solidFill>
                  <a:srgbClr val="EE5D43"/>
                </a:solidFill>
                <a:latin typeface="Consolas"/>
                <a:ea typeface="Consolas"/>
                <a:cs typeface="Consolas"/>
                <a:sym typeface="Consolas"/>
              </a:rPr>
              <a:t>Georgia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'Times New Roman'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Times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serif</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6453553" y="2272048"/>
            <a:ext cx="256735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El navegador busca la fuente Georgia en nuestro sistema, y en el caso de no estar instalada, pasa a buscar la siguiente (Times New Roman), y así sucesivamente.</a:t>
            </a:r>
            <a:endParaRPr b="0" i="1" sz="1200" u="none" cap="none" strike="noStrike">
              <a:solidFill>
                <a:srgbClr val="9D66F9"/>
              </a:solidFill>
              <a:latin typeface="Montserrat"/>
              <a:ea typeface="Montserrat"/>
              <a:cs typeface="Montserrat"/>
              <a:sym typeface="Montserrat"/>
            </a:endParaRPr>
          </a:p>
        </p:txBody>
      </p:sp>
      <p:sp>
        <p:nvSpPr>
          <p:cNvPr id="274" name="Google Shape;274;p7"/>
          <p:cNvSpPr txBox="1"/>
          <p:nvPr/>
        </p:nvSpPr>
        <p:spPr>
          <a:xfrm>
            <a:off x="243960" y="39505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Otras propiedades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5" name="Google Shape;275;p7"/>
          <p:cNvSpPr txBox="1"/>
          <p:nvPr/>
        </p:nvSpPr>
        <p:spPr>
          <a:xfrm>
            <a:off x="379441" y="4478594"/>
            <a:ext cx="8263397" cy="438726"/>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0"/>
              </a:spcBef>
              <a:spcAft>
                <a:spcPts val="600"/>
              </a:spcAft>
              <a:buClr>
                <a:schemeClr val="dk1"/>
              </a:buClr>
              <a:buSzPts val="1500"/>
              <a:buFont typeface="Arial"/>
              <a:buChar char="•"/>
            </a:pPr>
            <a:r>
              <a:rPr b="0" i="0" lang="es-AR" sz="1500" u="none" cap="none" strike="noStrike">
                <a:solidFill>
                  <a:schemeClr val="dk1"/>
                </a:solidFill>
                <a:latin typeface="Montserrat"/>
                <a:ea typeface="Montserrat"/>
                <a:cs typeface="Montserrat"/>
                <a:sym typeface="Montserrat"/>
              </a:rPr>
              <a:t>Font-style, Font-weight y Font-variant </a:t>
            </a:r>
            <a:r>
              <a:rPr b="0" i="1" lang="es-AR" sz="1100" u="none" cap="none" strike="noStrike">
                <a:solidFill>
                  <a:srgbClr val="9D66F9"/>
                </a:solidFill>
                <a:latin typeface="Montserrat"/>
                <a:ea typeface="Montserrat"/>
                <a:cs typeface="Montserrat"/>
                <a:sym typeface="Montserrat"/>
              </a:rPr>
              <a:t>Ver ejemplo fuentes_estilo-ancho.html</a:t>
            </a:r>
            <a:endParaRPr b="0" i="0" sz="1500" u="none" cap="none" strike="noStrike">
              <a:solidFill>
                <a:schemeClr val="dk1"/>
              </a:solidFill>
              <a:latin typeface="Montserrat"/>
              <a:ea typeface="Montserrat"/>
              <a:cs typeface="Montserrat"/>
              <a:sym typeface="Montserrat"/>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nvSpPr>
        <p:spPr>
          <a:xfrm>
            <a:off x="243960"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Unidades de medida (introducción)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1" name="Google Shape;281;p8"/>
          <p:cNvSpPr txBox="1"/>
          <p:nvPr/>
        </p:nvSpPr>
        <p:spPr>
          <a:xfrm>
            <a:off x="243961" y="1122043"/>
            <a:ext cx="8346124" cy="199531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Absolutas (px)</a:t>
            </a:r>
            <a:r>
              <a:rPr b="0" i="0" lang="es-AR" sz="1500" u="none" cap="none" strike="noStrike">
                <a:solidFill>
                  <a:schemeClr val="dk1"/>
                </a:solidFill>
                <a:latin typeface="Montserrat"/>
                <a:ea typeface="Montserrat"/>
                <a:cs typeface="Montserrat"/>
                <a:sym typeface="Montserrat"/>
              </a:rPr>
              <a:t>: Las unidades absolutas son medidas fijas, en píxeles, que deberían verse igual en todos los dispositivos ( ya que todas las pantallas de todos los dispositivos deberían tener la misma medida para 1 pixel). Se adaptan poco por lo que se recomiendan las medidas relativas.</a:t>
            </a:r>
            <a:endParaRPr b="0"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Relativas (em y rem)</a:t>
            </a:r>
            <a:r>
              <a:rPr b="0" i="0" lang="es-AR" sz="1500" u="none" cap="none" strike="noStrike">
                <a:solidFill>
                  <a:schemeClr val="dk1"/>
                </a:solidFill>
                <a:latin typeface="Montserrat"/>
                <a:ea typeface="Montserrat"/>
                <a:cs typeface="Montserrat"/>
                <a:sym typeface="Montserrat"/>
              </a:rPr>
              <a:t>: Se llaman así porque son unidades </a:t>
            </a:r>
            <a:r>
              <a:rPr b="1" i="1" lang="es-AR" sz="1500" u="none" cap="none" strike="noStrike">
                <a:solidFill>
                  <a:schemeClr val="dk1"/>
                </a:solidFill>
                <a:latin typeface="Montserrat"/>
                <a:ea typeface="Montserrat"/>
                <a:cs typeface="Montserrat"/>
                <a:sym typeface="Montserrat"/>
              </a:rPr>
              <a:t>relativas al dispositivo</a:t>
            </a:r>
            <a:r>
              <a:rPr b="0" i="0" lang="es-AR" sz="1500" u="none" cap="none" strike="noStrike">
                <a:solidFill>
                  <a:schemeClr val="dk1"/>
                </a:solidFill>
                <a:latin typeface="Montserrat"/>
                <a:ea typeface="Montserrat"/>
                <a:cs typeface="Montserrat"/>
                <a:sym typeface="Montserrat"/>
              </a:rPr>
              <a:t> sobre el que se está viendo la página Web, que dependiendo de cada usuario puede ser distinto, tales como computadoras o celulares. Se ajustan mejor al medio con el que el usuario está accediendo a nuestra Web.</a:t>
            </a:r>
            <a:endParaRPr b="0"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Porcentaje:</a:t>
            </a:r>
            <a:r>
              <a:rPr b="0" i="0" lang="es-AR" sz="1500" u="none" cap="none" strike="noStrike">
                <a:solidFill>
                  <a:schemeClr val="dk1"/>
                </a:solidFill>
                <a:latin typeface="Montserrat"/>
                <a:ea typeface="Montserrat"/>
                <a:cs typeface="Montserrat"/>
                <a:sym typeface="Montserrat"/>
              </a:rPr>
              <a:t> Define una unidad en función de otra. Por ejemplo si estamos trabajando en 12pt y definimos una unidad como 150% obtendríamos 18pt (150% de los 12pt actuales).</a:t>
            </a:r>
            <a:endParaRPr b="1" i="0" sz="15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Flexibles (vw y vh o vmin y vmax)</a:t>
            </a:r>
            <a:r>
              <a:rPr b="0" i="0" lang="es-AR" sz="1500" u="none" cap="none" strike="noStrike">
                <a:solidFill>
                  <a:schemeClr val="dk1"/>
                </a:solidFill>
                <a:latin typeface="Montserrat"/>
                <a:ea typeface="Montserrat"/>
                <a:cs typeface="Montserrat"/>
                <a:sym typeface="Montserrat"/>
              </a:rPr>
              <a:t>: relativas al tamaño del viewport (ancho de la ventana gráfica).</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1556239" y="4692855"/>
            <a:ext cx="70338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https://escss.blogspot.com/2014/01/medidas-Css-Absolutas-relativas.html</a:t>
            </a:r>
            <a:endParaRPr b="0" i="0" sz="1400" u="none" cap="none" strike="noStrike">
              <a:solidFill>
                <a:srgbClr val="000000"/>
              </a:solidFill>
              <a:latin typeface="Montserrat"/>
              <a:ea typeface="Montserrat"/>
              <a:cs typeface="Montserrat"/>
              <a:sym typeface="Montserrat"/>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txBox="1"/>
          <p:nvPr/>
        </p:nvSpPr>
        <p:spPr>
          <a:xfrm>
            <a:off x="358260" y="580287"/>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Google Fonts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8" name="Google Shape;288;p9"/>
          <p:cNvSpPr txBox="1"/>
          <p:nvPr/>
        </p:nvSpPr>
        <p:spPr>
          <a:xfrm>
            <a:off x="358261" y="1081993"/>
            <a:ext cx="8398876" cy="784117"/>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no deseamos utilizar ninguna de las fuentes estándar en HTML, podemos utilizar la API de Google Fonts para agregar cientos de otras fuentes a nuestra página. Simplemente debemos agregar un enlace de hoja de estilo.</a:t>
            </a:r>
            <a:endParaRPr b="0" i="0" sz="1400" u="none" cap="none" strike="noStrike">
              <a:solidFill>
                <a:schemeClr val="dk1"/>
              </a:solidFill>
              <a:latin typeface="Montserrat"/>
              <a:ea typeface="Montserrat"/>
              <a:cs typeface="Montserrat"/>
              <a:sym typeface="Montserrat"/>
            </a:endParaRPr>
          </a:p>
        </p:txBody>
      </p:sp>
      <p:sp>
        <p:nvSpPr>
          <p:cNvPr id="289" name="Google Shape;289;p9"/>
          <p:cNvSpPr/>
          <p:nvPr/>
        </p:nvSpPr>
        <p:spPr>
          <a:xfrm>
            <a:off x="3415785" y="4665036"/>
            <a:ext cx="5099473" cy="307777"/>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400"/>
              <a:buFont typeface="Arial"/>
              <a:buNone/>
            </a:pP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https://www.w3schools.com/css/css_font_google.asp</a:t>
            </a:r>
            <a:endParaRPr b="0" i="0" sz="1400" u="none" cap="none" strike="noStrike">
              <a:solidFill>
                <a:schemeClr val="dk1"/>
              </a:solidFill>
              <a:latin typeface="Montserrat"/>
              <a:ea typeface="Montserrat"/>
              <a:cs typeface="Montserrat"/>
              <a:sym typeface="Montserrat"/>
            </a:endParaRPr>
          </a:p>
        </p:txBody>
      </p:sp>
      <p:pic>
        <p:nvPicPr>
          <p:cNvPr id="290" name="Google Shape;290;p9"/>
          <p:cNvPicPr preferRelativeResize="0"/>
          <p:nvPr/>
        </p:nvPicPr>
        <p:blipFill rotWithShape="1">
          <a:blip r:embed="rId4">
            <a:alphaModFix/>
          </a:blip>
          <a:srcRect b="0" l="0" r="0" t="0"/>
          <a:stretch/>
        </p:blipFill>
        <p:spPr>
          <a:xfrm>
            <a:off x="3947162" y="1866110"/>
            <a:ext cx="3851682" cy="2621062"/>
          </a:xfrm>
          <a:prstGeom prst="rect">
            <a:avLst/>
          </a:prstGeom>
          <a:noFill/>
          <a:ln>
            <a:noFill/>
          </a:ln>
        </p:spPr>
      </p:pic>
      <p:pic>
        <p:nvPicPr>
          <p:cNvPr id="291" name="Google Shape;291;p9"/>
          <p:cNvPicPr preferRelativeResize="0"/>
          <p:nvPr/>
        </p:nvPicPr>
        <p:blipFill rotWithShape="1">
          <a:blip r:embed="rId5">
            <a:alphaModFix/>
          </a:blip>
          <a:srcRect b="0" l="0" r="0" t="0"/>
          <a:stretch/>
        </p:blipFill>
        <p:spPr>
          <a:xfrm>
            <a:off x="6591034" y="2948756"/>
            <a:ext cx="2415619" cy="165453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92" name="Google Shape;292;p9"/>
          <p:cNvSpPr txBox="1"/>
          <p:nvPr/>
        </p:nvSpPr>
        <p:spPr>
          <a:xfrm>
            <a:off x="482150" y="1866110"/>
            <a:ext cx="3091607" cy="2024057"/>
          </a:xfrm>
          <a:prstGeom prst="rect">
            <a:avLst/>
          </a:prstGeom>
          <a:noFill/>
          <a:ln>
            <a:noFill/>
          </a:ln>
        </p:spPr>
        <p:txBody>
          <a:bodyPr anchorCtr="0" anchor="t" bIns="91425" lIns="91425" spcFirstLastPara="1" rIns="91425" wrap="square" tIns="91425">
            <a:noAutofit/>
          </a:bodyPr>
          <a:lstStyle/>
          <a:p>
            <a:pPr indent="-176213" lvl="0" marL="176213" marR="0" rtl="0" algn="l">
              <a:lnSpc>
                <a:spcPct val="100000"/>
              </a:lnSpc>
              <a:spcBef>
                <a:spcPts val="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Ingresar a </a:t>
            </a:r>
            <a:r>
              <a:rPr b="0" i="0" lang="es-AR" sz="1200" u="sng" cap="none" strike="noStrike">
                <a:solidFill>
                  <a:srgbClr val="0000FF"/>
                </a:solidFill>
                <a:latin typeface="Montserrat"/>
                <a:ea typeface="Montserrat"/>
                <a:cs typeface="Montserrat"/>
                <a:sym typeface="Montserrat"/>
                <a:hlinkClick r:id="rId6">
                  <a:extLst>
                    <a:ext uri="{A12FA001-AC4F-418D-AE19-62706E023703}">
                      <ahyp:hlinkClr val="tx"/>
                    </a:ext>
                  </a:extLst>
                </a:hlinkClick>
              </a:rPr>
              <a:t>https://fonts.google.com/</a:t>
            </a:r>
            <a:endParaRPr b="0" i="0" sz="1200" u="sng" cap="none" strike="noStrike">
              <a:solidFill>
                <a:srgbClr val="0000FF"/>
              </a:solidFill>
              <a:latin typeface="Montserrat"/>
              <a:ea typeface="Montserrat"/>
              <a:cs typeface="Montserrat"/>
              <a:sym typeface="Montserrat"/>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Ingresar en la fuente deseada y hacer clic en “Select this style”</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Pegar el código en el head de nuestro HTML</a:t>
            </a:r>
            <a:endParaRPr b="0" i="0" sz="1400" u="none" cap="none" strike="noStrike">
              <a:solidFill>
                <a:srgbClr val="000000"/>
              </a:solidFill>
              <a:latin typeface="Arial"/>
              <a:ea typeface="Arial"/>
              <a:cs typeface="Arial"/>
              <a:sym typeface="Arial"/>
            </a:endParaRPr>
          </a:p>
          <a:p>
            <a:pPr indent="-176213" lvl="0" marL="176213" marR="0" rtl="0" algn="l">
              <a:lnSpc>
                <a:spcPct val="100000"/>
              </a:lnSpc>
              <a:spcBef>
                <a:spcPts val="600"/>
              </a:spcBef>
              <a:spcAft>
                <a:spcPts val="600"/>
              </a:spcAft>
              <a:buClr>
                <a:schemeClr val="dk1"/>
              </a:buClr>
              <a:buSzPts val="1200"/>
              <a:buFont typeface="Montserrat"/>
              <a:buAutoNum type="arabicPeriod"/>
            </a:pPr>
            <a:r>
              <a:rPr b="0" i="0" lang="es-AR" sz="1200" u="none" cap="none" strike="noStrike">
                <a:solidFill>
                  <a:schemeClr val="dk1"/>
                </a:solidFill>
                <a:latin typeface="Montserrat"/>
                <a:ea typeface="Montserrat"/>
                <a:cs typeface="Montserrat"/>
                <a:sym typeface="Montserrat"/>
              </a:rPr>
              <a:t>Copiar y pegar la regla CSS</a:t>
            </a:r>
            <a:endParaRPr b="0" i="0" sz="1400" u="none" cap="none" strike="noStrike">
              <a:solidFill>
                <a:srgbClr val="000000"/>
              </a:solidFill>
              <a:latin typeface="Arial"/>
              <a:ea typeface="Arial"/>
              <a:cs typeface="Arial"/>
              <a:sym typeface="Arial"/>
            </a:endParaRPr>
          </a:p>
        </p:txBody>
      </p:sp>
      <p:pic>
        <p:nvPicPr>
          <p:cNvPr id="293" name="Google Shape;293;p9"/>
          <p:cNvPicPr preferRelativeResize="0"/>
          <p:nvPr/>
        </p:nvPicPr>
        <p:blipFill rotWithShape="1">
          <a:blip r:embed="rId7">
            <a:alphaModFix/>
          </a:blip>
          <a:srcRect b="0" l="0" r="0" t="0"/>
          <a:stretch/>
        </p:blipFill>
        <p:spPr>
          <a:xfrm>
            <a:off x="1204154" y="3572675"/>
            <a:ext cx="1956357" cy="140013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