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Montserrat SemiBold"/>
      <p:regular r:id="rId46"/>
      <p:bold r:id="rId47"/>
      <p:italic r:id="rId48"/>
      <p:boldItalic r:id="rId49"/>
    </p:embeddedFont>
    <p:embeddedFont>
      <p:font typeface="Montserrat"/>
      <p:regular r:id="rId50"/>
      <p:bold r:id="rId51"/>
      <p:italic r:id="rId52"/>
      <p:boldItalic r:id="rId53"/>
    </p:embeddedFont>
    <p:embeddedFont>
      <p:font typeface="Lato"/>
      <p:regular r:id="rId54"/>
      <p:bold r:id="rId55"/>
      <p:italic r:id="rId56"/>
      <p:boldItalic r:id="rId57"/>
    </p:embeddedFont>
    <p:embeddedFont>
      <p:font typeface="Montserrat ExtraBold"/>
      <p:bold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60" roundtripDataSignature="AMtx7miXCQi4T2FFz6Ll28mdbuxeqBzR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F23308-C052-4ABD-9374-C62D5FEFC654}">
  <a:tblStyle styleId="{BBF23308-C052-4ABD-9374-C62D5FEFC65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MontserratSemiBold-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SemiBold-italic.fntdata"/><Relationship Id="rId47" Type="http://schemas.openxmlformats.org/officeDocument/2006/relationships/font" Target="fonts/MontserratSemiBold-bold.fntdata"/><Relationship Id="rId49" Type="http://schemas.openxmlformats.org/officeDocument/2006/relationships/font" Target="fonts/MontserratSemi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59" Type="http://schemas.openxmlformats.org/officeDocument/2006/relationships/font" Target="fonts/MontserratExtraBold-boldItalic.fntdata"/><Relationship Id="rId14" Type="http://schemas.openxmlformats.org/officeDocument/2006/relationships/slide" Target="slides/slide8.xml"/><Relationship Id="rId58" Type="http://schemas.openxmlformats.org/officeDocument/2006/relationships/font" Target="fonts/MontserratExtra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4bb6997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4bb6997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1"/>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1"/>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41"/>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41"/>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41"/>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15" name="Shape 15"/>
        <p:cNvGrpSpPr/>
        <p:nvPr/>
      </p:nvGrpSpPr>
      <p:grpSpPr>
        <a:xfrm>
          <a:off x="0" y="0"/>
          <a:ext cx="0" cy="0"/>
          <a:chOff x="0" y="0"/>
          <a:chExt cx="0" cy="0"/>
        </a:xfrm>
      </p:grpSpPr>
      <p:sp>
        <p:nvSpPr>
          <p:cNvPr id="16" name="Google Shape;16;p42"/>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42"/>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18" name="Google Shape;18;p42"/>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42"/>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0" name="Google Shape;20;p42"/>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42"/>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2" name="Google Shape;22;p42"/>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42"/>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4" name="Google Shape;24;p42"/>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25" name="Google Shape;25;p42"/>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6" name="Google Shape;26;p42"/>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7" name="Google Shape;27;p42"/>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28" name="Shape 28"/>
        <p:cNvGrpSpPr/>
        <p:nvPr/>
      </p:nvGrpSpPr>
      <p:grpSpPr>
        <a:xfrm>
          <a:off x="0" y="0"/>
          <a:ext cx="0" cy="0"/>
          <a:chOff x="0" y="0"/>
          <a:chExt cx="0" cy="0"/>
        </a:xfrm>
      </p:grpSpPr>
      <p:sp>
        <p:nvSpPr>
          <p:cNvPr id="29" name="Google Shape;29;p43"/>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30" name="Google Shape;30;p43"/>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31" name="Google Shape;31;p43"/>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43"/>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43"/>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3"/>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35" name="Shape 35"/>
        <p:cNvGrpSpPr/>
        <p:nvPr/>
      </p:nvGrpSpPr>
      <p:grpSpPr>
        <a:xfrm>
          <a:off x="0" y="0"/>
          <a:ext cx="0" cy="0"/>
          <a:chOff x="0" y="0"/>
          <a:chExt cx="0" cy="0"/>
        </a:xfrm>
      </p:grpSpPr>
      <p:sp>
        <p:nvSpPr>
          <p:cNvPr id="36" name="Google Shape;36;p44"/>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37" name="Google Shape;37;p44"/>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38" name="Google Shape;38;p44"/>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44"/>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0" name="Google Shape;40;p44"/>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4"/>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5"/>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44" name="Google Shape;44;p45"/>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45"/>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6" name="Google Shape;46;p45"/>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7" name="Google Shape;47;p45"/>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48" name="Shape 48"/>
        <p:cNvGrpSpPr/>
        <p:nvPr/>
      </p:nvGrpSpPr>
      <p:grpSpPr>
        <a:xfrm>
          <a:off x="0" y="0"/>
          <a:ext cx="0" cy="0"/>
          <a:chOff x="0" y="0"/>
          <a:chExt cx="0" cy="0"/>
        </a:xfrm>
      </p:grpSpPr>
      <p:sp>
        <p:nvSpPr>
          <p:cNvPr id="49" name="Google Shape;49;p46"/>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0" name="Google Shape;50;p46"/>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46"/>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46"/>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53" name="Shape 53"/>
        <p:cNvGrpSpPr/>
        <p:nvPr/>
      </p:nvGrpSpPr>
      <p:grpSpPr>
        <a:xfrm>
          <a:off x="0" y="0"/>
          <a:ext cx="0" cy="0"/>
          <a:chOff x="0" y="0"/>
          <a:chExt cx="0" cy="0"/>
        </a:xfrm>
      </p:grpSpPr>
      <p:sp>
        <p:nvSpPr>
          <p:cNvPr id="54" name="Google Shape;54;p47"/>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5" name="Google Shape;55;p47"/>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6" name="Google Shape;56;p47"/>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7" name="Google Shape;57;p47"/>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58" name="Shape 58"/>
        <p:cNvGrpSpPr/>
        <p:nvPr/>
      </p:nvGrpSpPr>
      <p:grpSpPr>
        <a:xfrm>
          <a:off x="0" y="0"/>
          <a:ext cx="0" cy="0"/>
          <a:chOff x="0" y="0"/>
          <a:chExt cx="0" cy="0"/>
        </a:xfrm>
      </p:grpSpPr>
      <p:cxnSp>
        <p:nvCxnSpPr>
          <p:cNvPr id="59" name="Google Shape;59;p48"/>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0" name="Google Shape;60;p48"/>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1" name="Google Shape;61;p48"/>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48"/>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3" name="Google Shape;63;p48"/>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4" name="Google Shape;64;p4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65" name="Google Shape;65;p48"/>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66" name="Shape 66"/>
        <p:cNvGrpSpPr/>
        <p:nvPr/>
      </p:nvGrpSpPr>
      <p:grpSpPr>
        <a:xfrm>
          <a:off x="0" y="0"/>
          <a:ext cx="0" cy="0"/>
          <a:chOff x="0" y="0"/>
          <a:chExt cx="0" cy="0"/>
        </a:xfrm>
      </p:grpSpPr>
      <p:cxnSp>
        <p:nvCxnSpPr>
          <p:cNvPr id="67" name="Google Shape;67;p49"/>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8" name="Google Shape;68;p49"/>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9" name="Google Shape;69;p49"/>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0" name="Google Shape;70;p49"/>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1" name="Google Shape;71;p49"/>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2" name="Google Shape;72;p4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3" name="Google Shape;73;p49"/>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40"/>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neumoytoraxpanama.org/cloud/resources/documentos/camelcase.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1" Type="http://schemas.openxmlformats.org/officeDocument/2006/relationships/hyperlink" Target="https://developer.mozilla.org/es/docs/Glossary/Objecto" TargetMode="External"/><Relationship Id="rId10" Type="http://schemas.openxmlformats.org/officeDocument/2006/relationships/hyperlink" Target="https://developer.mozilla.org/es/docs/Glossary/Null" TargetMode="External"/><Relationship Id="rId13" Type="http://schemas.openxmlformats.org/officeDocument/2006/relationships/hyperlink" Target="https://developer.mozilla.org/es/docs/Web/JavaScript/Data_structures" TargetMode="External"/><Relationship Id="rId12" Type="http://schemas.openxmlformats.org/officeDocument/2006/relationships/hyperlink" Target="https://developer.mozilla.org/es/docs/Glossary/Funci%C3%B3n" TargetMode="External"/><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developer.mozilla.org/es/docs/Glossary/Primitivo" TargetMode="External"/><Relationship Id="rId4" Type="http://schemas.openxmlformats.org/officeDocument/2006/relationships/hyperlink" Target="https://developer.mozilla.org/es/docs/Glossary/undefined" TargetMode="External"/><Relationship Id="rId9" Type="http://schemas.openxmlformats.org/officeDocument/2006/relationships/hyperlink" Target="https://developer.mozilla.org/es/docs/Glossary/Symbol" TargetMode="External"/><Relationship Id="rId5" Type="http://schemas.openxmlformats.org/officeDocument/2006/relationships/hyperlink" Target="https://developer.mozilla.org/es/docs/Glossary/Boolean" TargetMode="External"/><Relationship Id="rId6" Type="http://schemas.openxmlformats.org/officeDocument/2006/relationships/hyperlink" Target="https://developer.mozilla.org/es/docs/Glossary/Numero" TargetMode="External"/><Relationship Id="rId7" Type="http://schemas.openxmlformats.org/officeDocument/2006/relationships/hyperlink" Target="https://developer.mozilla.org/es/docs/Glossary/String" TargetMode="External"/><Relationship Id="rId8" Type="http://schemas.openxmlformats.org/officeDocument/2006/relationships/hyperlink" Target="https://developer.mozilla.org/en-US/docs/Glossary/BigIn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hyperlink" Target="https://developer.mozilla.org/es/docs/Web/JavaScript/Reference/Global_Objects/Numb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openwebinars.net/blog/que-es-ecmascript/" TargetMode="External"/><Relationship Id="rId4" Type="http://schemas.openxmlformats.org/officeDocument/2006/relationships/hyperlink" Target="https://lenguajejs.com/javascript/introduccion/que-es-javascrip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developer.mozilla.org/es/docs/Web/JavaScript/Referencia/Objetos_globales/Math" TargetMode="External"/><Relationship Id="rId4" Type="http://schemas.openxmlformats.org/officeDocument/2006/relationships/hyperlink" Target="https://www.w3schools.com/js/js_math.asp" TargetMode="External"/><Relationship Id="rId5" Type="http://schemas.openxmlformats.org/officeDocument/2006/relationships/hyperlink" Target="https://lenguajejs.com/javascript/fundamentos/objeto-math/"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5.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drive.google.com/file/d/10Yderet5Hk1VqppVPheNWv2UdeiYpYv0/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i="0" lang="es-AR" sz="6000" u="none" cap="none" strike="noStrike">
                <a:solidFill>
                  <a:schemeClr val="accent1"/>
                </a:solidFill>
                <a:latin typeface="Arial"/>
                <a:ea typeface="Arial"/>
                <a:cs typeface="Arial"/>
                <a:sym typeface="Arial"/>
              </a:rPr>
              <a:t>Javascript</a:t>
            </a:r>
            <a:endParaRPr b="0" i="0" sz="6000" u="none" cap="none" strike="noStrike">
              <a:solidFill>
                <a:schemeClr val="accent1"/>
              </a:solidFill>
              <a:latin typeface="Montserrat ExtraBold"/>
              <a:ea typeface="Montserrat ExtraBold"/>
              <a:cs typeface="Montserrat ExtraBold"/>
              <a:sym typeface="Montserrat ExtraBold"/>
            </a:endParaRPr>
          </a:p>
        </p:txBody>
      </p:sp>
      <p:sp>
        <p:nvSpPr>
          <p:cNvPr id="79" name="Google Shape;79;p2"/>
          <p:cNvSpPr txBox="1"/>
          <p:nvPr/>
        </p:nvSpPr>
        <p:spPr>
          <a:xfrm>
            <a:off x="0" y="1814257"/>
            <a:ext cx="9144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s-AR" sz="2800" u="none" cap="none" strike="noStrike">
                <a:solidFill>
                  <a:srgbClr val="000000"/>
                </a:solidFill>
                <a:latin typeface="Arial"/>
                <a:ea typeface="Arial"/>
                <a:cs typeface="Arial"/>
                <a:sym typeface="Arial"/>
              </a:rPr>
              <a:t>Parte 1</a:t>
            </a:r>
            <a:endParaRPr b="1" i="1" sz="1400" u="none" cap="none" strike="noStrike">
              <a:solidFill>
                <a:srgbClr val="000000"/>
              </a:solidFill>
              <a:latin typeface="Arial"/>
              <a:ea typeface="Arial"/>
              <a:cs typeface="Arial"/>
              <a:sym typeface="Arial"/>
            </a:endParaRPr>
          </a:p>
        </p:txBody>
      </p:sp>
      <p:pic>
        <p:nvPicPr>
          <p:cNvPr id="80" name="Google Shape;80;p2"/>
          <p:cNvPicPr preferRelativeResize="0"/>
          <p:nvPr/>
        </p:nvPicPr>
        <p:blipFill rotWithShape="1">
          <a:blip r:embed="rId3">
            <a:alphaModFix/>
          </a:blip>
          <a:srcRect b="0" l="0" r="0" t="0"/>
          <a:stretch/>
        </p:blipFill>
        <p:spPr>
          <a:xfrm>
            <a:off x="3672000" y="2489877"/>
            <a:ext cx="1800000" cy="1800000"/>
          </a:xfrm>
          <a:prstGeom prst="rect">
            <a:avLst/>
          </a:prstGeom>
          <a:noFill/>
          <a:ln>
            <a:noFill/>
          </a:ln>
          <a:effectLst>
            <a:outerShdw blurRad="292100" rotWithShape="0" algn="tl" dir="2700000" dist="139700">
              <a:srgbClr val="333333">
                <a:alpha val="63529"/>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Incorporando un archivo externo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69" name="Google Shape;169;p10"/>
          <p:cNvSpPr txBox="1"/>
          <p:nvPr/>
        </p:nvSpPr>
        <p:spPr>
          <a:xfrm>
            <a:off x="370648" y="995366"/>
            <a:ext cx="8529393" cy="112065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Al igual que con CSS, donde teníamos un archivo externo de extensión </a:t>
            </a:r>
            <a:r>
              <a:rPr b="1" i="1" lang="es-AR" sz="1400" u="none" cap="none" strike="noStrike">
                <a:solidFill>
                  <a:srgbClr val="000000"/>
                </a:solidFill>
                <a:latin typeface="Montserrat"/>
                <a:ea typeface="Montserrat"/>
                <a:cs typeface="Montserrat"/>
                <a:sym typeface="Montserrat"/>
              </a:rPr>
              <a:t>.css</a:t>
            </a:r>
            <a:r>
              <a:rPr b="0" i="0" lang="es-AR" sz="1400" u="none" cap="none" strike="noStrike">
                <a:solidFill>
                  <a:srgbClr val="000000"/>
                </a:solidFill>
                <a:latin typeface="Montserrat"/>
                <a:ea typeface="Montserrat"/>
                <a:cs typeface="Montserrat"/>
                <a:sym typeface="Montserrat"/>
              </a:rPr>
              <a:t> que vinculábamos con nuestro documento HTML en JavaScript podemos hacer lo mismo, vinculando el archivo con extensión </a:t>
            </a:r>
            <a:r>
              <a:rPr b="1" i="0" lang="es-AR" sz="1400" u="none" cap="none" strike="noStrike">
                <a:solidFill>
                  <a:srgbClr val="000000"/>
                </a:solidFill>
                <a:latin typeface="Montserrat"/>
                <a:ea typeface="Montserrat"/>
                <a:cs typeface="Montserrat"/>
                <a:sym typeface="Montserrat"/>
              </a:rPr>
              <a:t>.js</a:t>
            </a:r>
            <a:r>
              <a:rPr b="0" i="0" lang="es-AR" sz="1400" u="none" cap="none" strike="noStrike">
                <a:solidFill>
                  <a:srgbClr val="000000"/>
                </a:solidFill>
                <a:latin typeface="Montserrat"/>
                <a:ea typeface="Montserrat"/>
                <a:cs typeface="Montserrat"/>
                <a:sym typeface="Montserrat"/>
              </a:rPr>
              <a:t> al documento dentro de la etiqueta </a:t>
            </a:r>
            <a:r>
              <a:rPr b="1" i="1" lang="es-AR" sz="1400" u="none" cap="none" strike="noStrike">
                <a:solidFill>
                  <a:srgbClr val="000000"/>
                </a:solidFill>
                <a:latin typeface="Montserrat"/>
                <a:ea typeface="Montserrat"/>
                <a:cs typeface="Montserrat"/>
                <a:sym typeface="Montserrat"/>
              </a:rPr>
              <a:t>&lt;script&gt;</a:t>
            </a:r>
            <a:r>
              <a:rPr b="0" i="0" lang="es-AR" sz="1400" u="none" cap="none" strike="noStrike">
                <a:solidFill>
                  <a:srgbClr val="000000"/>
                </a:solidFill>
                <a:latin typeface="Montserrat"/>
                <a:ea typeface="Montserrat"/>
                <a:cs typeface="Montserrat"/>
                <a:sym typeface="Montserrat"/>
              </a:rPr>
              <a:t>, sólo que en este caso, haremos referencia al archivo Javascript con un atributo src (source):</a:t>
            </a:r>
            <a:endParaRPr b="1" i="0" sz="1400" u="none" cap="none" strike="noStrike">
              <a:solidFill>
                <a:schemeClr val="dk1"/>
              </a:solidFill>
              <a:latin typeface="Montserrat"/>
              <a:ea typeface="Montserrat"/>
              <a:cs typeface="Montserrat"/>
              <a:sym typeface="Montserrat"/>
            </a:endParaRPr>
          </a:p>
        </p:txBody>
      </p:sp>
      <p:sp>
        <p:nvSpPr>
          <p:cNvPr id="170" name="Google Shape;170;p10"/>
          <p:cNvSpPr/>
          <p:nvPr/>
        </p:nvSpPr>
        <p:spPr>
          <a:xfrm>
            <a:off x="680124" y="2084715"/>
            <a:ext cx="4711025" cy="203132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html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head</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title</a:t>
            </a:r>
            <a:r>
              <a:rPr b="0" i="0" lang="es-AR" sz="1400" u="none" cap="none" strike="noStrike">
                <a:solidFill>
                  <a:srgbClr val="D5CED9"/>
                </a:solidFill>
                <a:latin typeface="Consolas"/>
                <a:ea typeface="Consolas"/>
                <a:cs typeface="Consolas"/>
                <a:sym typeface="Consolas"/>
              </a:rPr>
              <a:t>&gt;Título de la página&lt;/</a:t>
            </a:r>
            <a:r>
              <a:rPr b="0" i="0" lang="es-AR" sz="1400" u="none" cap="none" strike="noStrike">
                <a:solidFill>
                  <a:srgbClr val="F92672"/>
                </a:solidFill>
                <a:latin typeface="Consolas"/>
                <a:ea typeface="Consolas"/>
                <a:cs typeface="Consolas"/>
                <a:sym typeface="Consolas"/>
              </a:rPr>
              <a:t>title</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src</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"index.js"</a:t>
            </a:r>
            <a:r>
              <a:rPr b="0" i="0" lang="es-AR" sz="1400" u="none" cap="none" strike="noStrike">
                <a:solidFill>
                  <a:srgbClr val="D5CED9"/>
                </a:solidFill>
                <a:latin typeface="Consolas"/>
                <a:ea typeface="Consolas"/>
                <a:cs typeface="Consolas"/>
                <a:sym typeface="Consolas"/>
              </a:rPr>
              <a:t>&gt;&lt;/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head</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&gt;Ejemplo de texto.&lt;/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html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171" name="Google Shape;171;p10"/>
          <p:cNvSpPr/>
          <p:nvPr/>
        </p:nvSpPr>
        <p:spPr>
          <a:xfrm>
            <a:off x="682414" y="4232375"/>
            <a:ext cx="4968200"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"Bienvenidos a Codo a Codo"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72" name="Google Shape;172;p10"/>
          <p:cNvSpPr txBox="1"/>
          <p:nvPr/>
        </p:nvSpPr>
        <p:spPr>
          <a:xfrm>
            <a:off x="5130186" y="423237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73" name="Google Shape;173;p10"/>
          <p:cNvSpPr txBox="1"/>
          <p:nvPr/>
        </p:nvSpPr>
        <p:spPr>
          <a:xfrm>
            <a:off x="4495800" y="2084715"/>
            <a:ext cx="89534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174" name="Google Shape;174;p10"/>
          <p:cNvPicPr preferRelativeResize="0"/>
          <p:nvPr/>
        </p:nvPicPr>
        <p:blipFill rotWithShape="1">
          <a:blip r:embed="rId3">
            <a:alphaModFix/>
          </a:blip>
          <a:srcRect b="0" l="0" r="0" t="0"/>
          <a:stretch/>
        </p:blipFill>
        <p:spPr>
          <a:xfrm>
            <a:off x="6086474" y="2099403"/>
            <a:ext cx="1714500" cy="8667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175" name="Google Shape;175;p10"/>
          <p:cNvPicPr preferRelativeResize="0"/>
          <p:nvPr/>
        </p:nvPicPr>
        <p:blipFill rotWithShape="1">
          <a:blip r:embed="rId4">
            <a:alphaModFix/>
          </a:blip>
          <a:srcRect b="0" l="0" r="0" t="0"/>
          <a:stretch/>
        </p:blipFill>
        <p:spPr>
          <a:xfrm>
            <a:off x="5805461" y="4172590"/>
            <a:ext cx="3257550" cy="35242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76" name="Google Shape;176;p10"/>
          <p:cNvSpPr/>
          <p:nvPr/>
        </p:nvSpPr>
        <p:spPr>
          <a:xfrm>
            <a:off x="527567" y="4540152"/>
            <a:ext cx="837247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Más adelante veremos que la etiqueta &lt;script&gt; se suele colocar justo antes de la etiqueta de cierre &lt;/body&gt;.</a:t>
            </a:r>
            <a:endParaRPr b="0" i="0" sz="1400" u="none" cap="none" strike="noStrike">
              <a:solidFill>
                <a:srgbClr val="000000"/>
              </a:solidFill>
              <a:latin typeface="Montserrat"/>
              <a:ea typeface="Montserrat"/>
              <a:cs typeface="Montserrat"/>
              <a:sym typeface="Montserrat"/>
            </a:endParaRPr>
          </a:p>
        </p:txBody>
      </p:sp>
      <p:sp>
        <p:nvSpPr>
          <p:cNvPr id="177" name="Google Shape;177;p10"/>
          <p:cNvSpPr/>
          <p:nvPr/>
        </p:nvSpPr>
        <p:spPr>
          <a:xfrm>
            <a:off x="5635869" y="3139768"/>
            <a:ext cx="326417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Este tipo de archivos se suelen incorporar en una </a:t>
            </a:r>
            <a:r>
              <a:rPr b="1" i="0" lang="es-AR" sz="1200" u="none" cap="none" strike="noStrike">
                <a:solidFill>
                  <a:srgbClr val="9D66F9"/>
                </a:solidFill>
                <a:latin typeface="Montserrat"/>
                <a:ea typeface="Montserrat"/>
                <a:cs typeface="Montserrat"/>
                <a:sym typeface="Montserrat"/>
              </a:rPr>
              <a:t>carpeta</a:t>
            </a:r>
            <a:r>
              <a:rPr b="0" i="0" lang="es-AR" sz="1200" u="none" cap="none" strike="noStrike">
                <a:solidFill>
                  <a:srgbClr val="9D66F9"/>
                </a:solidFill>
                <a:latin typeface="Montserrat"/>
                <a:ea typeface="Montserrat"/>
                <a:cs typeface="Montserrat"/>
                <a:sym typeface="Montserrat"/>
              </a:rPr>
              <a:t> llamada “js” con archivos de extensión .js para indicar que son archivos de JavaScript.</a:t>
            </a:r>
            <a:endParaRPr b="0" i="0"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Comentarios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83" name="Google Shape;183;p11"/>
          <p:cNvSpPr txBox="1"/>
          <p:nvPr/>
        </p:nvSpPr>
        <p:spPr>
          <a:xfrm>
            <a:off x="380173" y="995366"/>
            <a:ext cx="8529393" cy="54703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comentarios son utilizados por los programadores para anotaciones, no son tenidos en cuenta por el navegador.</a:t>
            </a:r>
            <a:endParaRPr b="0" i="0" sz="1400" u="none" cap="none" strike="noStrike">
              <a:solidFill>
                <a:srgbClr val="000000"/>
              </a:solidFill>
              <a:latin typeface="Montserrat"/>
              <a:ea typeface="Montserrat"/>
              <a:cs typeface="Montserrat"/>
              <a:sym typeface="Montserrat"/>
            </a:endParaRPr>
          </a:p>
        </p:txBody>
      </p:sp>
      <p:sp>
        <p:nvSpPr>
          <p:cNvPr id="184" name="Google Shape;184;p11"/>
          <p:cNvSpPr txBox="1"/>
          <p:nvPr/>
        </p:nvSpPr>
        <p:spPr>
          <a:xfrm>
            <a:off x="777361" y="1777691"/>
            <a:ext cx="2613539" cy="40389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Comentarios de línea</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185" name="Google Shape;185;p11"/>
          <p:cNvSpPr txBox="1"/>
          <p:nvPr/>
        </p:nvSpPr>
        <p:spPr>
          <a:xfrm>
            <a:off x="777361" y="2292041"/>
            <a:ext cx="2994539" cy="40389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Comentarios de bloque</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186" name="Google Shape;186;p11"/>
          <p:cNvSpPr/>
          <p:nvPr/>
        </p:nvSpPr>
        <p:spPr>
          <a:xfrm>
            <a:off x="3771900" y="1880471"/>
            <a:ext cx="3464410"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0E0E0"/>
                </a:solidFill>
                <a:latin typeface="Consolas"/>
                <a:ea typeface="Consolas"/>
                <a:cs typeface="Consolas"/>
                <a:sym typeface="Consolas"/>
              </a:rPr>
              <a:t>// esto es un comentario de línea</a:t>
            </a:r>
            <a:endParaRPr b="0" i="0" sz="1400" u="none" cap="none" strike="noStrike">
              <a:solidFill>
                <a:srgbClr val="E0E0E0"/>
              </a:solidFill>
              <a:latin typeface="Consolas"/>
              <a:ea typeface="Consolas"/>
              <a:cs typeface="Consolas"/>
              <a:sym typeface="Consolas"/>
            </a:endParaRPr>
          </a:p>
        </p:txBody>
      </p:sp>
      <p:sp>
        <p:nvSpPr>
          <p:cNvPr id="187" name="Google Shape;187;p11"/>
          <p:cNvSpPr/>
          <p:nvPr/>
        </p:nvSpPr>
        <p:spPr>
          <a:xfrm>
            <a:off x="3771900" y="2426705"/>
            <a:ext cx="4572000" cy="7386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0E0E0"/>
                </a:solidFill>
                <a:latin typeface="Consolas"/>
                <a:ea typeface="Consolas"/>
                <a:cs typeface="Consolas"/>
                <a:sym typeface="Consolas"/>
              </a:rPr>
              <a:t>/*</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0E0E0"/>
                </a:solidFill>
                <a:latin typeface="Consolas"/>
                <a:ea typeface="Consolas"/>
                <a:cs typeface="Consolas"/>
                <a:sym typeface="Consolas"/>
              </a:rPr>
              <a:t>esto es un comentario de bloque (multilínea)</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0E0E0"/>
                </a:solidFill>
                <a:latin typeface="Consolas"/>
                <a:ea typeface="Consolas"/>
                <a:cs typeface="Consolas"/>
                <a:sym typeface="Consolas"/>
              </a:rPr>
              <a:t>*/</a:t>
            </a:r>
            <a:endParaRPr b="0" i="0" sz="1400" u="none" cap="none" strike="noStrike">
              <a:solidFill>
                <a:srgbClr val="E0E0E0"/>
              </a:solidFill>
              <a:latin typeface="Consolas"/>
              <a:ea typeface="Consolas"/>
              <a:cs typeface="Consolas"/>
              <a:sym typeface="Consolas"/>
            </a:endParaRPr>
          </a:p>
        </p:txBody>
      </p:sp>
      <p:sp>
        <p:nvSpPr>
          <p:cNvPr id="188" name="Google Shape;188;p11"/>
          <p:cNvSpPr txBox="1"/>
          <p:nvPr/>
        </p:nvSpPr>
        <p:spPr>
          <a:xfrm>
            <a:off x="380173" y="3403819"/>
            <a:ext cx="8529393" cy="54703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Al no ser tenidos en cuenta por el navegador, son un buen recurso cuando queremos omitir la ejecución de ciertas instrucciones.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1" lang="es-AR" sz="1400" u="none" cap="none" strike="noStrike">
                <a:solidFill>
                  <a:srgbClr val="000000"/>
                </a:solidFill>
                <a:latin typeface="Montserrat"/>
                <a:ea typeface="Montserrat"/>
                <a:cs typeface="Montserrat"/>
                <a:sym typeface="Montserrat"/>
              </a:rPr>
              <a:t>Para colocar/quitar comentarios en VSC podemos utilizar el atajo CTRL + ç</a:t>
            </a:r>
            <a:endParaRPr b="0" i="1" sz="1400" u="none" cap="none" strike="noStrike">
              <a:solidFill>
                <a:srgbClr val="000000"/>
              </a:solidFill>
              <a:latin typeface="Montserrat"/>
              <a:ea typeface="Montserrat"/>
              <a:cs typeface="Montserrat"/>
              <a:sym typeface="Montserrat"/>
            </a:endParaRPr>
          </a:p>
        </p:txBody>
      </p:sp>
      <p:sp>
        <p:nvSpPr>
          <p:cNvPr id="189" name="Google Shape;189;p11"/>
          <p:cNvSpPr txBox="1"/>
          <p:nvPr/>
        </p:nvSpPr>
        <p:spPr>
          <a:xfrm>
            <a:off x="617281" y="4391294"/>
            <a:ext cx="7909439" cy="40389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1" lang="es-AR" sz="1400" u="none" cap="none" strike="noStrike">
                <a:solidFill>
                  <a:schemeClr val="accent1"/>
                </a:solidFill>
                <a:latin typeface="Montserrat"/>
                <a:ea typeface="Montserrat"/>
                <a:cs typeface="Montserrat"/>
                <a:sym typeface="Montserrat"/>
              </a:rPr>
              <a:t>Cuando escribamos comentarios no debemos escribir </a:t>
            </a:r>
            <a:r>
              <a:rPr b="1" i="1" lang="es-AR" sz="1400" u="none" cap="none" strike="noStrike">
                <a:solidFill>
                  <a:schemeClr val="accent1"/>
                </a:solidFill>
                <a:latin typeface="Montserrat"/>
                <a:ea typeface="Montserrat"/>
                <a:cs typeface="Montserrat"/>
                <a:sym typeface="Montserrat"/>
              </a:rPr>
              <a:t>qué </a:t>
            </a:r>
            <a:r>
              <a:rPr b="0" i="1" lang="es-AR" sz="1400" u="none" cap="none" strike="noStrike">
                <a:solidFill>
                  <a:schemeClr val="accent1"/>
                </a:solidFill>
                <a:latin typeface="Montserrat"/>
                <a:ea typeface="Montserrat"/>
                <a:cs typeface="Montserrat"/>
                <a:sym typeface="Montserrat"/>
              </a:rPr>
              <a:t>hacemos, sino </a:t>
            </a:r>
            <a:r>
              <a:rPr b="1" i="1" lang="es-AR" sz="1400" u="none" cap="none" strike="noStrike">
                <a:solidFill>
                  <a:schemeClr val="accent1"/>
                </a:solidFill>
                <a:latin typeface="Montserrat"/>
                <a:ea typeface="Montserrat"/>
                <a:cs typeface="Montserrat"/>
                <a:sym typeface="Montserrat"/>
              </a:rPr>
              <a:t>por qué </a:t>
            </a:r>
            <a:r>
              <a:rPr b="0" i="1" lang="es-AR" sz="1400" u="none" cap="none" strike="noStrike">
                <a:solidFill>
                  <a:schemeClr val="accent1"/>
                </a:solidFill>
                <a:latin typeface="Montserrat"/>
                <a:ea typeface="Montserrat"/>
                <a:cs typeface="Montserrat"/>
                <a:sym typeface="Montserrat"/>
              </a:rPr>
              <a:t>lo hacemos.</a:t>
            </a:r>
            <a:endParaRPr b="0" i="1" sz="14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¿Qué ventajas tiene trabajar sobre JS?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95" name="Google Shape;195;p12"/>
          <p:cNvSpPr txBox="1"/>
          <p:nvPr/>
        </p:nvSpPr>
        <p:spPr>
          <a:xfrm>
            <a:off x="370649" y="1063946"/>
            <a:ext cx="8529393" cy="380523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Trabajamos sobre el cliente, no vamos al servidor, sino que estas instrucciones corren en el navegador del cliente, del usuario, en este caso Chrome. Yo no le estoy diciendo desde un servidor que la página Web consulta “</a:t>
            </a:r>
            <a:r>
              <a:rPr b="0" i="1" lang="es-AR" sz="1400" u="none" cap="none" strike="noStrike">
                <a:solidFill>
                  <a:srgbClr val="000000"/>
                </a:solidFill>
                <a:latin typeface="Montserrat"/>
                <a:ea typeface="Montserrat"/>
                <a:cs typeface="Montserrat"/>
                <a:sym typeface="Montserrat"/>
              </a:rPr>
              <a:t>mostrale por pantalla tal texto</a:t>
            </a:r>
            <a:r>
              <a:rPr b="0" i="0" lang="es-AR" sz="1400" u="none" cap="none" strike="noStrike">
                <a:solidFill>
                  <a:srgbClr val="000000"/>
                </a:solidFill>
                <a:latin typeface="Montserrat"/>
                <a:ea typeface="Montserrat"/>
                <a:cs typeface="Montserrat"/>
                <a:sym typeface="Montserrat"/>
              </a:rPr>
              <a:t>”, que también se puede hacer.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De esta manera me </a:t>
            </a:r>
            <a:r>
              <a:rPr b="1" i="0" lang="es-AR" sz="1400" u="none" cap="none" strike="noStrike">
                <a:solidFill>
                  <a:srgbClr val="000000"/>
                </a:solidFill>
                <a:latin typeface="Montserrat"/>
                <a:ea typeface="Montserrat"/>
                <a:cs typeface="Montserrat"/>
                <a:sym typeface="Montserrat"/>
              </a:rPr>
              <a:t>ahorro el tiempo </a:t>
            </a:r>
            <a:r>
              <a:rPr b="0" i="0" lang="es-AR" sz="1400" u="none" cap="none" strike="noStrike">
                <a:solidFill>
                  <a:srgbClr val="000000"/>
                </a:solidFill>
                <a:latin typeface="Montserrat"/>
                <a:ea typeface="Montserrat"/>
                <a:cs typeface="Montserrat"/>
                <a:sym typeface="Montserrat"/>
              </a:rPr>
              <a:t>que tarda en viajar la información, hacer la solicitud al servidor, el servidor responderle y volver a la PC del cliente a través de distintos dispositivos de conexión.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Si quisiera validar los datos de un formulario de una aplicación, por ejemplo un mail (debe tener un @, después del @ debe tener al menos un punto, tendría que tener alguna extensión, con dos o tres caracteres o ahora cuatro si es .info) ya no hace falta que vaya a la base de datos, al servidor para chequearlo, sino que lo puedo hacer directamente desde el navegador del cliente ahorrándome todos estos tiempos de respuesta y los recursos del servidor</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Cada vez le pedimos más al navegador para ahorrar recursos del servidor y que tenga un tiempo de respuesta más rápido, pero cada vez dependemos más que el cliente tenga una mejor conexión, un mejor procesador, un navegador actualizados,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Variables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01" name="Google Shape;201;p13"/>
          <p:cNvSpPr txBox="1"/>
          <p:nvPr/>
        </p:nvSpPr>
        <p:spPr>
          <a:xfrm>
            <a:off x="370648" y="1033465"/>
            <a:ext cx="8529393" cy="1903165"/>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Es el nombre genérico que se le da a </a:t>
            </a:r>
            <a:r>
              <a:rPr b="1" i="0" lang="es-AR" sz="1400" u="none" cap="none" strike="noStrike">
                <a:solidFill>
                  <a:srgbClr val="000000"/>
                </a:solidFill>
                <a:latin typeface="Montserrat"/>
                <a:ea typeface="Montserrat"/>
                <a:cs typeface="Montserrat"/>
                <a:sym typeface="Montserrat"/>
              </a:rPr>
              <a:t>pequeños espacios de memoria</a:t>
            </a:r>
            <a:r>
              <a:rPr b="0" i="0" lang="es-AR" sz="1400" u="none" cap="none" strike="noStrike">
                <a:solidFill>
                  <a:srgbClr val="000000"/>
                </a:solidFill>
                <a:latin typeface="Montserrat"/>
                <a:ea typeface="Montserrat"/>
                <a:cs typeface="Montserrat"/>
                <a:sym typeface="Montserrat"/>
              </a:rPr>
              <a:t> donde se guarda una dato determinado, de forma muy similar a las incógnitas en matemáticas.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Un programa puede tener </a:t>
            </a:r>
            <a:r>
              <a:rPr b="1" i="0" lang="es-AR" sz="1400" u="none" cap="none" strike="noStrike">
                <a:solidFill>
                  <a:srgbClr val="000000"/>
                </a:solidFill>
                <a:latin typeface="Montserrat"/>
                <a:ea typeface="Montserrat"/>
                <a:cs typeface="Montserrat"/>
                <a:sym typeface="Montserrat"/>
              </a:rPr>
              <a:t>muchas variables</a:t>
            </a:r>
            <a:r>
              <a:rPr b="0" i="0" lang="es-AR" sz="1400" u="none" cap="none" strike="noStrike">
                <a:solidFill>
                  <a:srgbClr val="000000"/>
                </a:solidFill>
                <a:latin typeface="Montserrat"/>
                <a:ea typeface="Montserrat"/>
                <a:cs typeface="Montserrat"/>
                <a:sym typeface="Montserrat"/>
              </a:rPr>
              <a:t>, y cada una de ellas tendrá un nombre que la identifique, un valor y un tipo de dato.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El nombre se utiliza para diferenciarlas unas de otras y hacer referencia a ellas, el valor es la información que contienen y el tipo de dato es la naturaleza de ese valor.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Se llaman variables porque podemos cambiarle su valor a lo largo del programa, según necesitemos.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chemeClr val="dk1"/>
                </a:solidFill>
                <a:latin typeface="Montserrat"/>
                <a:ea typeface="Montserrat"/>
                <a:cs typeface="Montserrat"/>
                <a:sym typeface="Montserrat"/>
              </a:rPr>
              <a:t>La idea del uso de una variable es que se puede reutilizarla varias veces a lo largo del programa.</a:t>
            </a:r>
            <a:endParaRPr b="0" i="0" sz="1400" u="none" cap="none" strike="noStrike">
              <a:solidFill>
                <a:schemeClr val="dk1"/>
              </a:solidFill>
              <a:latin typeface="Montserrat"/>
              <a:ea typeface="Montserrat"/>
              <a:cs typeface="Montserrat"/>
              <a:sym typeface="Montserrat"/>
            </a:endParaRPr>
          </a:p>
        </p:txBody>
      </p:sp>
      <p:sp>
        <p:nvSpPr>
          <p:cNvPr id="202" name="Google Shape;202;p13"/>
          <p:cNvSpPr/>
          <p:nvPr/>
        </p:nvSpPr>
        <p:spPr>
          <a:xfrm>
            <a:off x="806020" y="3757901"/>
            <a:ext cx="826477" cy="826477"/>
          </a:xfrm>
          <a:prstGeom prst="cube">
            <a:avLst>
              <a:gd fmla="val 25000" name="adj"/>
            </a:avLst>
          </a:prstGeom>
          <a:solidFill>
            <a:schemeClr val="accent1"/>
          </a:solidFill>
          <a:ln cap="flat" cmpd="sng" w="254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chemeClr val="lt1"/>
                </a:solidFill>
                <a:latin typeface="Arial"/>
                <a:ea typeface="Arial"/>
                <a:cs typeface="Arial"/>
                <a:sym typeface="Arial"/>
              </a:rPr>
              <a:t>Var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chemeClr val="lt1"/>
                </a:solidFill>
                <a:latin typeface="Arial"/>
                <a:ea typeface="Arial"/>
                <a:cs typeface="Arial"/>
                <a:sym typeface="Arial"/>
              </a:rPr>
              <a:t>(5)</a:t>
            </a:r>
            <a:endParaRPr b="1" i="0" sz="1400" u="none" cap="none" strike="noStrike">
              <a:solidFill>
                <a:schemeClr val="lt1"/>
              </a:solidFill>
              <a:latin typeface="Arial"/>
              <a:ea typeface="Arial"/>
              <a:cs typeface="Arial"/>
              <a:sym typeface="Arial"/>
            </a:endParaRPr>
          </a:p>
        </p:txBody>
      </p:sp>
      <p:sp>
        <p:nvSpPr>
          <p:cNvPr id="203" name="Google Shape;203;p13"/>
          <p:cNvSpPr txBox="1"/>
          <p:nvPr/>
        </p:nvSpPr>
        <p:spPr>
          <a:xfrm>
            <a:off x="1856288" y="3397654"/>
            <a:ext cx="7043754" cy="118672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Imaginemos a la variable como una “cajita” dentro de nuestro programa, que tiene tres características: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Montserrat"/>
              <a:buChar char="-"/>
            </a:pPr>
            <a:r>
              <a:rPr b="1" i="0" lang="es-AR" sz="1400" u="none" cap="none" strike="noStrike">
                <a:solidFill>
                  <a:srgbClr val="000000"/>
                </a:solidFill>
                <a:latin typeface="Montserrat"/>
                <a:ea typeface="Montserrat"/>
                <a:cs typeface="Montserrat"/>
                <a:sym typeface="Montserrat"/>
              </a:rPr>
              <a:t>Su nombre:</a:t>
            </a:r>
            <a:r>
              <a:rPr b="0" i="0" lang="es-AR" sz="1400" u="none" cap="none" strike="noStrike">
                <a:solidFill>
                  <a:srgbClr val="000000"/>
                </a:solidFill>
                <a:latin typeface="Montserrat"/>
                <a:ea typeface="Montserrat"/>
                <a:cs typeface="Montserrat"/>
                <a:sym typeface="Montserrat"/>
              </a:rPr>
              <a:t> Debe ser representativo de la información que contiene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Montserrat"/>
              <a:buChar char="-"/>
            </a:pPr>
            <a:r>
              <a:rPr b="1" i="0" lang="es-AR" sz="1400" u="none" cap="none" strike="noStrike">
                <a:solidFill>
                  <a:srgbClr val="000000"/>
                </a:solidFill>
                <a:latin typeface="Montserrat"/>
                <a:ea typeface="Montserrat"/>
                <a:cs typeface="Montserrat"/>
                <a:sym typeface="Montserrat"/>
              </a:rPr>
              <a:t>El tipo de datos</a:t>
            </a:r>
            <a:r>
              <a:rPr b="0" i="0" lang="es-AR" sz="1400" u="none" cap="none" strike="noStrike">
                <a:solidFill>
                  <a:srgbClr val="000000"/>
                </a:solidFill>
                <a:latin typeface="Montserrat"/>
                <a:ea typeface="Montserrat"/>
                <a:cs typeface="Montserrat"/>
                <a:sym typeface="Montserrat"/>
              </a:rPr>
              <a:t>: Podrá ser número, texto, valores booleanos, etc.</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Montserrat"/>
              <a:buChar char="-"/>
            </a:pPr>
            <a:r>
              <a:rPr b="1" i="0" lang="es-AR" sz="1400" u="none" cap="none" strike="noStrike">
                <a:solidFill>
                  <a:srgbClr val="000000"/>
                </a:solidFill>
                <a:latin typeface="Montserrat"/>
                <a:ea typeface="Montserrat"/>
                <a:cs typeface="Montserrat"/>
                <a:sym typeface="Montserrat"/>
              </a:rPr>
              <a:t>Su contenido</a:t>
            </a:r>
            <a:r>
              <a:rPr b="0" i="0" lang="es-AR" sz="1400" u="none" cap="none" strike="noStrike">
                <a:solidFill>
                  <a:srgbClr val="000000"/>
                </a:solidFill>
                <a:latin typeface="Montserrat"/>
                <a:ea typeface="Montserrat"/>
                <a:cs typeface="Montserrat"/>
                <a:sym typeface="Montserrat"/>
              </a:rPr>
              <a:t>: Asociado al tipo de datos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nuestro caso la variable Var tiene un tipo de dato numérico de valor 5.</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chemeClr val="dk2"/>
              </a:buClr>
              <a:buSzPts val="1400"/>
              <a:buFont typeface="Montserrat"/>
              <a:buNone/>
            </a:pPr>
            <a:r>
              <a:t/>
            </a:r>
            <a:endParaRPr b="1"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Variables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09" name="Google Shape;209;p14"/>
          <p:cNvSpPr txBox="1"/>
          <p:nvPr/>
        </p:nvSpPr>
        <p:spPr>
          <a:xfrm>
            <a:off x="370648" y="1033465"/>
            <a:ext cx="8529393" cy="1903165"/>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Los nombres de las variables son para distinguir una de otras, pero además deben tener un </a:t>
            </a:r>
            <a:r>
              <a:rPr b="1" i="0" lang="es-AR" sz="1400" u="none" cap="none" strike="noStrike">
                <a:solidFill>
                  <a:srgbClr val="000000"/>
                </a:solidFill>
                <a:latin typeface="Montserrat"/>
                <a:ea typeface="Montserrat"/>
                <a:cs typeface="Montserrat"/>
                <a:sym typeface="Montserrat"/>
              </a:rPr>
              <a:t>valor</a:t>
            </a:r>
            <a:r>
              <a:rPr b="0" i="0" lang="es-AR" sz="1400" u="none" cap="none" strike="noStrike">
                <a:solidFill>
                  <a:srgbClr val="000000"/>
                </a:solidFill>
                <a:latin typeface="Montserrat"/>
                <a:ea typeface="Montserrat"/>
                <a:cs typeface="Montserrat"/>
                <a:sym typeface="Montserrat"/>
              </a:rPr>
              <a:t> asociado ya que, si yo nombro variables a, b, c solas no tenemos idea de qué representan.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Hay caracteres como el guion medio que no se suele utilizar, tampoco el % ni el ?. El signo $ se reserva para algunas referencias particulares. Los caracteres con acento o la ñ no se suelen utilizar porque son propios del lenguaje español y eso no lo utilizamos en los nombres de variables como una buena práctica de programación.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Se recomienda usar la escritura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camelCase</a:t>
            </a:r>
            <a:r>
              <a:rPr b="0" i="0" lang="es-AR" sz="1400" u="none" cap="none" strike="noStrike">
                <a:solidFill>
                  <a:srgbClr val="000000"/>
                </a:solidFill>
                <a:latin typeface="Montserrat"/>
                <a:ea typeface="Montserrat"/>
                <a:cs typeface="Montserrat"/>
                <a:sym typeface="Montserrat"/>
              </a:rPr>
              <a:t> en el nombre de variables que tendrán más de una palabra.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Si tengo un cálculo aritmético, por ejemplo, </a:t>
            </a:r>
            <a:r>
              <a:rPr b="1" i="0" lang="es-AR" sz="1400" u="none" cap="none" strike="noStrike">
                <a:solidFill>
                  <a:srgbClr val="000000"/>
                </a:solidFill>
                <a:latin typeface="Montserrat"/>
                <a:ea typeface="Montserrat"/>
                <a:cs typeface="Montserrat"/>
                <a:sym typeface="Montserrat"/>
              </a:rPr>
              <a:t>num1 = 1+4 </a:t>
            </a:r>
            <a:r>
              <a:rPr b="0" i="0" lang="es-AR" sz="1400" u="none" cap="none" strike="noStrike">
                <a:solidFill>
                  <a:srgbClr val="000000"/>
                </a:solidFill>
                <a:latin typeface="Montserrat"/>
                <a:ea typeface="Montserrat"/>
                <a:cs typeface="Montserrat"/>
                <a:sym typeface="Montserrat"/>
              </a:rPr>
              <a:t>se calcula lo que está a la derecha, primero se hace el cálculo aritmético, y luego se asigna a izquierda.</a:t>
            </a:r>
            <a:endParaRPr b="0" i="0" sz="1400" u="none" cap="none" strike="noStrike">
              <a:solidFill>
                <a:srgbClr val="000000"/>
              </a:solidFill>
              <a:latin typeface="Montserrat"/>
              <a:ea typeface="Montserrat"/>
              <a:cs typeface="Montserrat"/>
              <a:sym typeface="Montserrat"/>
            </a:endParaRPr>
          </a:p>
          <a:p>
            <a:pPr indent="-196850" lvl="0" marL="285750" marR="0" rtl="0" algn="l">
              <a:lnSpc>
                <a:spcPct val="100000"/>
              </a:lnSpc>
              <a:spcBef>
                <a:spcPts val="0"/>
              </a:spcBef>
              <a:spcAft>
                <a:spcPts val="0"/>
              </a:spcAft>
              <a:buClr>
                <a:schemeClr val="dk2"/>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10" name="Google Shape;210;p14"/>
          <p:cNvSpPr txBox="1"/>
          <p:nvPr/>
        </p:nvSpPr>
        <p:spPr>
          <a:xfrm>
            <a:off x="401419" y="3498345"/>
            <a:ext cx="8467800" cy="10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Una variable será </a:t>
            </a:r>
            <a:r>
              <a:rPr b="1" i="1" lang="es-AR" sz="1200" u="none" cap="none" strike="noStrike">
                <a:solidFill>
                  <a:srgbClr val="000000"/>
                </a:solidFill>
                <a:latin typeface="Montserrat"/>
                <a:ea typeface="Montserrat"/>
                <a:cs typeface="Montserrat"/>
                <a:sym typeface="Montserrat"/>
              </a:rPr>
              <a:t>indefinida</a:t>
            </a:r>
            <a:r>
              <a:rPr b="0" i="0" lang="es-AR" sz="1200" u="none" cap="none" strike="noStrike">
                <a:solidFill>
                  <a:srgbClr val="000000"/>
                </a:solidFill>
                <a:latin typeface="Montserrat"/>
                <a:ea typeface="Montserrat"/>
                <a:cs typeface="Montserrat"/>
                <a:sym typeface="Montserrat"/>
              </a:rPr>
              <a:t> si es declarada con </a:t>
            </a:r>
            <a:r>
              <a:rPr b="1" i="1" lang="es-AR" sz="1200" u="none" cap="none" strike="noStrike">
                <a:solidFill>
                  <a:srgbClr val="000000"/>
                </a:solidFill>
                <a:latin typeface="Montserrat"/>
                <a:ea typeface="Montserrat"/>
                <a:cs typeface="Montserrat"/>
                <a:sym typeface="Montserrat"/>
              </a:rPr>
              <a:t>var</a:t>
            </a:r>
            <a:r>
              <a:rPr b="0" i="0" lang="es-AR" sz="1200" u="none" cap="none" strike="noStrike">
                <a:solidFill>
                  <a:srgbClr val="000000"/>
                </a:solidFill>
                <a:latin typeface="Montserrat"/>
                <a:ea typeface="Montserrat"/>
                <a:cs typeface="Montserrat"/>
                <a:sym typeface="Montserrat"/>
              </a:rPr>
              <a:t>, pero no se le asigna un valor (</a:t>
            </a:r>
            <a:r>
              <a:rPr b="0" i="1" lang="es-AR" sz="1200" u="none" cap="none" strike="noStrike">
                <a:solidFill>
                  <a:srgbClr val="000000"/>
                </a:solidFill>
                <a:latin typeface="Montserrat"/>
                <a:ea typeface="Montserrat"/>
                <a:cs typeface="Montserrat"/>
                <a:sym typeface="Montserrat"/>
              </a:rPr>
              <a:t>var num3;</a:t>
            </a:r>
            <a:r>
              <a:rPr b="0" i="0" lang="es-AR" sz="1200" u="none" cap="none" strike="noStrike">
                <a:solidFill>
                  <a:srgbClr val="000000"/>
                </a:solidFill>
                <a:latin typeface="Montserrat"/>
                <a:ea typeface="Montserrat"/>
                <a:cs typeface="Montserrat"/>
                <a:sym typeface="Montserrat"/>
              </a:rPr>
              <a:t>). Una cosa es declararla y decirle “</a:t>
            </a:r>
            <a:r>
              <a:rPr b="0" i="1" lang="es-AR" sz="1200" u="none" cap="none" strike="noStrike">
                <a:solidFill>
                  <a:srgbClr val="000000"/>
                </a:solidFill>
                <a:latin typeface="Montserrat"/>
                <a:ea typeface="Montserrat"/>
                <a:cs typeface="Montserrat"/>
                <a:sym typeface="Montserrat"/>
              </a:rPr>
              <a:t>esto va a ser una variable que va a tener el nombre num3</a:t>
            </a:r>
            <a:r>
              <a:rPr b="0" i="0" lang="es-AR" sz="1200" u="none" cap="none" strike="noStrike">
                <a:solidFill>
                  <a:srgbClr val="000000"/>
                </a:solidFill>
                <a:latin typeface="Montserrat"/>
                <a:ea typeface="Montserrat"/>
                <a:cs typeface="Montserrat"/>
                <a:sym typeface="Montserrat"/>
              </a:rPr>
              <a:t>” y otra cosa es asignarle un valor. En este caso la variable está “vacía”, no está definido el valor que colocará en memoria. No está asociada esa variable con ningún contenido.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Si no vamos a utilizar las variables no debemos declararlas.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200" u="none" cap="none" strike="noStrike">
              <a:solidFill>
                <a:srgbClr val="000000"/>
              </a:solidFill>
              <a:latin typeface="Montserrat"/>
              <a:ea typeface="Montserrat"/>
              <a:cs typeface="Montserrat"/>
              <a:sym typeface="Montserrat"/>
            </a:endParaRPr>
          </a:p>
        </p:txBody>
      </p:sp>
      <p:sp>
        <p:nvSpPr>
          <p:cNvPr id="211" name="Google Shape;211;p14"/>
          <p:cNvSpPr/>
          <p:nvPr/>
        </p:nvSpPr>
        <p:spPr>
          <a:xfrm>
            <a:off x="836456" y="4660900"/>
            <a:ext cx="2046443"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12" name="Google Shape;212;p14"/>
          <p:cNvSpPr txBox="1"/>
          <p:nvPr/>
        </p:nvSpPr>
        <p:spPr>
          <a:xfrm>
            <a:off x="2362471" y="466090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13" name="Google Shape;213;p14"/>
          <p:cNvSpPr/>
          <p:nvPr/>
        </p:nvSpPr>
        <p:spPr>
          <a:xfrm>
            <a:off x="2882899" y="4567228"/>
            <a:ext cx="28366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Se puede también declarar y asignar en la misma línea</a:t>
            </a:r>
            <a:endParaRPr b="0" i="1" sz="1200" u="none" cap="none" strike="noStrike">
              <a:solidFill>
                <a:srgbClr val="9D66F9"/>
              </a:solidFill>
              <a:latin typeface="Montserrat"/>
              <a:ea typeface="Montserrat"/>
              <a:cs typeface="Montserrat"/>
              <a:sym typeface="Montserrat"/>
            </a:endParaRPr>
          </a:p>
        </p:txBody>
      </p:sp>
      <p:sp>
        <p:nvSpPr>
          <p:cNvPr id="214" name="Google Shape;214;p14"/>
          <p:cNvSpPr txBox="1"/>
          <p:nvPr/>
        </p:nvSpPr>
        <p:spPr>
          <a:xfrm>
            <a:off x="5719501" y="4372049"/>
            <a:ext cx="3055222" cy="656844"/>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los nombres de variables las mayúsculas y minúsculas </a:t>
            </a:r>
            <a:r>
              <a:rPr b="1" i="1" lang="es-AR" sz="1200" u="none" cap="none" strike="noStrike">
                <a:solidFill>
                  <a:srgbClr val="9D66F9"/>
                </a:solidFill>
                <a:latin typeface="Montserrat"/>
                <a:ea typeface="Montserrat"/>
                <a:cs typeface="Montserrat"/>
                <a:sym typeface="Montserrat"/>
              </a:rPr>
              <a:t>importan</a:t>
            </a:r>
            <a:r>
              <a:rPr b="0" i="1" lang="es-AR" sz="1200" u="none" cap="none" strike="noStrike">
                <a:solidFill>
                  <a:srgbClr val="9D66F9"/>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1400"/>
              <a:buFont typeface="Montserrat"/>
              <a:buNone/>
            </a:pPr>
            <a:r>
              <a:rPr b="1" i="1" lang="es-AR" sz="1200" u="none" cap="none" strike="noStrike">
                <a:solidFill>
                  <a:srgbClr val="9D66F9"/>
                </a:solidFill>
                <a:latin typeface="Montserrat"/>
                <a:ea typeface="Montserrat"/>
                <a:cs typeface="Montserrat"/>
                <a:sym typeface="Montserrat"/>
              </a:rPr>
              <a:t>Var ≠ var</a:t>
            </a:r>
            <a:endParaRPr b="1"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nvSpPr>
        <p:spPr>
          <a:xfrm>
            <a:off x="243961" y="109726"/>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Constantes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20" name="Google Shape;220;p15"/>
          <p:cNvSpPr txBox="1"/>
          <p:nvPr/>
        </p:nvSpPr>
        <p:spPr>
          <a:xfrm>
            <a:off x="370648" y="585057"/>
            <a:ext cx="8529393" cy="99755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 similar al concepto de una variable, salvo que en este caso, la información que contiene es siempre la misma (</a:t>
            </a:r>
            <a:r>
              <a:rPr b="1" i="1" lang="es-AR" sz="1400" u="none" cap="none" strike="noStrike">
                <a:solidFill>
                  <a:srgbClr val="000000"/>
                </a:solidFill>
                <a:latin typeface="Montserrat"/>
                <a:ea typeface="Montserrat"/>
                <a:cs typeface="Montserrat"/>
                <a:sym typeface="Montserrat"/>
              </a:rPr>
              <a:t>no puede variar </a:t>
            </a:r>
            <a:r>
              <a:rPr b="0" i="0" lang="es-AR" sz="1400" u="none" cap="none" strike="noStrike">
                <a:solidFill>
                  <a:srgbClr val="000000"/>
                </a:solidFill>
                <a:latin typeface="Montserrat"/>
                <a:ea typeface="Montserrat"/>
                <a:cs typeface="Montserrat"/>
                <a:sym typeface="Montserrat"/>
              </a:rPr>
              <a:t>durante el flujo del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 diferencia de las variables, comenzaremos con la palabra reservada </a:t>
            </a:r>
            <a:r>
              <a:rPr b="1" i="0" lang="es-AR" sz="1400" u="none" cap="none" strike="noStrike">
                <a:solidFill>
                  <a:srgbClr val="000000"/>
                </a:solidFill>
                <a:latin typeface="Montserrat"/>
                <a:ea typeface="Montserrat"/>
                <a:cs typeface="Montserrat"/>
                <a:sym typeface="Montserrat"/>
              </a:rPr>
              <a:t>const</a:t>
            </a:r>
            <a:r>
              <a:rPr b="0" i="0" lang="es-AR" sz="1400" u="none" cap="none" strike="noStrike">
                <a:solidFill>
                  <a:srgbClr val="000000"/>
                </a:solidFill>
                <a:latin typeface="Montserrat"/>
                <a:ea typeface="Montserrat"/>
                <a:cs typeface="Montserrat"/>
                <a:sym typeface="Montserrat"/>
              </a:rPr>
              <a:t> para indicarle al programa que es una constante. Su sintaxis es:</a:t>
            </a:r>
            <a:endParaRPr b="0" i="0" sz="1400" u="none" cap="none" strike="noStrike">
              <a:solidFill>
                <a:srgbClr val="000000"/>
              </a:solidFill>
              <a:latin typeface="Arial"/>
              <a:ea typeface="Arial"/>
              <a:cs typeface="Arial"/>
              <a:sym typeface="Arial"/>
            </a:endParaRPr>
          </a:p>
        </p:txBody>
      </p:sp>
      <p:sp>
        <p:nvSpPr>
          <p:cNvPr id="221" name="Google Shape;221;p15"/>
          <p:cNvSpPr txBox="1"/>
          <p:nvPr/>
        </p:nvSpPr>
        <p:spPr>
          <a:xfrm>
            <a:off x="370648" y="1497623"/>
            <a:ext cx="8529393" cy="35755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400" u="none" cap="none" strike="noStrike">
                <a:solidFill>
                  <a:srgbClr val="000000"/>
                </a:solidFill>
                <a:latin typeface="Montserrat"/>
                <a:ea typeface="Montserrat"/>
                <a:cs typeface="Montserrat"/>
                <a:sym typeface="Montserrat"/>
              </a:rPr>
              <a:t>const CONSTANTE_1= value1;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1" i="0" sz="1400" u="none" cap="none" strike="noStrike">
              <a:solidFill>
                <a:srgbClr val="000000"/>
              </a:solidFill>
              <a:latin typeface="Montserrat"/>
              <a:ea typeface="Montserrat"/>
              <a:cs typeface="Montserrat"/>
              <a:sym typeface="Montserrat"/>
            </a:endParaRPr>
          </a:p>
        </p:txBody>
      </p:sp>
      <p:sp>
        <p:nvSpPr>
          <p:cNvPr id="222" name="Google Shape;222;p15"/>
          <p:cNvSpPr/>
          <p:nvPr/>
        </p:nvSpPr>
        <p:spPr>
          <a:xfrm>
            <a:off x="467790" y="1918886"/>
            <a:ext cx="2743085"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PI</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3.141592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21</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23" name="Google Shape;223;p15"/>
          <p:cNvSpPr txBox="1"/>
          <p:nvPr/>
        </p:nvSpPr>
        <p:spPr>
          <a:xfrm>
            <a:off x="2690447" y="191888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24" name="Google Shape;224;p15"/>
          <p:cNvSpPr txBox="1"/>
          <p:nvPr/>
        </p:nvSpPr>
        <p:spPr>
          <a:xfrm>
            <a:off x="3323492" y="1827291"/>
            <a:ext cx="5576549" cy="66202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variables y constantes el caracter = (igual) actúa como caracter de asignación y se lee: </a:t>
            </a:r>
            <a:r>
              <a:rPr b="1" i="1" lang="es-AR" sz="1200" u="none" cap="none" strike="noStrike">
                <a:solidFill>
                  <a:srgbClr val="9D66F9"/>
                </a:solidFill>
                <a:latin typeface="Montserrat"/>
                <a:ea typeface="Montserrat"/>
                <a:cs typeface="Montserrat"/>
                <a:sym typeface="Montserrat"/>
              </a:rPr>
              <a:t>“a la variable IVA le asignamos el valor 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1" i="1" sz="1200" u="none" cap="none" strike="noStrike">
              <a:solidFill>
                <a:srgbClr val="9D66F9"/>
              </a:solidFill>
              <a:latin typeface="Montserrat"/>
              <a:ea typeface="Montserrat"/>
              <a:cs typeface="Montserrat"/>
              <a:sym typeface="Montserrat"/>
            </a:endParaRPr>
          </a:p>
        </p:txBody>
      </p:sp>
      <p:sp>
        <p:nvSpPr>
          <p:cNvPr id="225" name="Google Shape;225;p15"/>
          <p:cNvSpPr/>
          <p:nvPr/>
        </p:nvSpPr>
        <p:spPr>
          <a:xfrm>
            <a:off x="712177" y="3715797"/>
            <a:ext cx="2145323"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21</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26" name="Google Shape;226;p15"/>
          <p:cNvSpPr txBox="1"/>
          <p:nvPr/>
        </p:nvSpPr>
        <p:spPr>
          <a:xfrm>
            <a:off x="2337072" y="3715797"/>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27" name="Google Shape;227;p15"/>
          <p:cNvSpPr txBox="1"/>
          <p:nvPr/>
        </p:nvSpPr>
        <p:spPr>
          <a:xfrm>
            <a:off x="585062" y="3069606"/>
            <a:ext cx="2976250" cy="395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Cambiando los valores…</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228" name="Google Shape;228;p15"/>
          <p:cNvSpPr txBox="1"/>
          <p:nvPr/>
        </p:nvSpPr>
        <p:spPr>
          <a:xfrm>
            <a:off x="467790" y="3350964"/>
            <a:ext cx="8529393" cy="36927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Podemos cambiar el valor de una </a:t>
            </a:r>
            <a:r>
              <a:rPr b="1" i="0" lang="es-AR" sz="1400" u="none" cap="none" strike="noStrike">
                <a:solidFill>
                  <a:schemeClr val="dk1"/>
                </a:solidFill>
                <a:latin typeface="Montserrat"/>
                <a:ea typeface="Montserrat"/>
                <a:cs typeface="Montserrat"/>
                <a:sym typeface="Montserrat"/>
              </a:rPr>
              <a:t>variable</a:t>
            </a:r>
            <a:r>
              <a:rPr b="0" i="0" lang="es-AR" sz="1400" u="none" cap="none" strike="noStrike">
                <a:solidFill>
                  <a:schemeClr val="dk1"/>
                </a:solidFill>
                <a:latin typeface="Montserrat"/>
                <a:ea typeface="Montserrat"/>
                <a:cs typeface="Montserrat"/>
                <a:sym typeface="Montserrat"/>
              </a:rPr>
              <a:t> durante el flujo del programa…</a:t>
            </a:r>
            <a:endParaRPr b="0" i="0" sz="1400" u="none" cap="none" strike="noStrike">
              <a:solidFill>
                <a:srgbClr val="000000"/>
              </a:solidFill>
              <a:latin typeface="Arial"/>
              <a:ea typeface="Arial"/>
              <a:cs typeface="Arial"/>
              <a:sym typeface="Arial"/>
            </a:endParaRPr>
          </a:p>
        </p:txBody>
      </p:sp>
      <p:sp>
        <p:nvSpPr>
          <p:cNvPr id="229" name="Google Shape;229;p15"/>
          <p:cNvSpPr txBox="1"/>
          <p:nvPr/>
        </p:nvSpPr>
        <p:spPr>
          <a:xfrm>
            <a:off x="766670" y="4454461"/>
            <a:ext cx="2145323" cy="3575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¿Qué valor tomará IVA?</a:t>
            </a:r>
            <a:endParaRPr b="1" i="1" sz="1200" u="none" cap="none" strike="noStrike">
              <a:solidFill>
                <a:srgbClr val="9D66F9"/>
              </a:solidFill>
              <a:latin typeface="Montserrat"/>
              <a:ea typeface="Montserrat"/>
              <a:cs typeface="Montserrat"/>
              <a:sym typeface="Montserrat"/>
            </a:endParaRPr>
          </a:p>
        </p:txBody>
      </p:sp>
      <p:sp>
        <p:nvSpPr>
          <p:cNvPr id="230" name="Google Shape;230;p15"/>
          <p:cNvSpPr/>
          <p:nvPr/>
        </p:nvSpPr>
        <p:spPr>
          <a:xfrm>
            <a:off x="3561312" y="3723491"/>
            <a:ext cx="2145323"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21</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31" name="Google Shape;231;p15"/>
          <p:cNvSpPr txBox="1"/>
          <p:nvPr/>
        </p:nvSpPr>
        <p:spPr>
          <a:xfrm>
            <a:off x="5184837" y="371802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32" name="Google Shape;232;p15"/>
          <p:cNvPicPr preferRelativeResize="0"/>
          <p:nvPr/>
        </p:nvPicPr>
        <p:blipFill rotWithShape="1">
          <a:blip r:embed="rId3">
            <a:alphaModFix/>
          </a:blip>
          <a:srcRect b="0" l="0" r="0" t="0"/>
          <a:stretch/>
        </p:blipFill>
        <p:spPr>
          <a:xfrm>
            <a:off x="3788385" y="4514925"/>
            <a:ext cx="4486275" cy="4953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33" name="Google Shape;233;p15"/>
          <p:cNvSpPr txBox="1"/>
          <p:nvPr/>
        </p:nvSpPr>
        <p:spPr>
          <a:xfrm>
            <a:off x="5718855" y="4093272"/>
            <a:ext cx="2145323" cy="3575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¿Por qué sale este error?</a:t>
            </a:r>
            <a:endParaRPr b="1" i="1" sz="1200" u="none" cap="none" strike="noStrike">
              <a:solidFill>
                <a:srgbClr val="9D66F9"/>
              </a:solidFill>
              <a:latin typeface="Montserrat"/>
              <a:ea typeface="Montserrat"/>
              <a:cs typeface="Montserrat"/>
              <a:sym typeface="Montserrat"/>
            </a:endParaRPr>
          </a:p>
        </p:txBody>
      </p:sp>
      <p:sp>
        <p:nvSpPr>
          <p:cNvPr id="234" name="Google Shape;234;p15"/>
          <p:cNvSpPr txBox="1"/>
          <p:nvPr/>
        </p:nvSpPr>
        <p:spPr>
          <a:xfrm>
            <a:off x="5921549" y="3682713"/>
            <a:ext cx="2814481" cy="36927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…no así con una </a:t>
            </a:r>
            <a:r>
              <a:rPr b="1" i="0" lang="es-AR" sz="1400" u="none" cap="none" strike="noStrike">
                <a:solidFill>
                  <a:schemeClr val="dk1"/>
                </a:solidFill>
                <a:latin typeface="Montserrat"/>
                <a:ea typeface="Montserrat"/>
                <a:cs typeface="Montserrat"/>
                <a:sym typeface="Montserrat"/>
              </a:rPr>
              <a:t>constante</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370648" y="2454108"/>
            <a:ext cx="836538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Convención entre programadores: las constantes se colocan en MAYÚSCULAS y si los nombres de las constantes tienen más de una palabra se pueden poner un guion bajo, nunca dos palabras separadas. No se usa guion medio por convención.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Tipos de datos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41" name="Google Shape;241;p16"/>
          <p:cNvSpPr txBox="1"/>
          <p:nvPr/>
        </p:nvSpPr>
        <p:spPr>
          <a:xfrm>
            <a:off x="370648" y="1033466"/>
            <a:ext cx="8529393" cy="99755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variables de JavaScript pueden contener muchos tipos de datos: numérico, cadena de caracteres, lógicos, indefinido, null, objetos y más.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tipo de dato es la </a:t>
            </a:r>
            <a:r>
              <a:rPr b="1" i="1" lang="es-AR" sz="1400" u="none" cap="none" strike="noStrike">
                <a:solidFill>
                  <a:srgbClr val="000000"/>
                </a:solidFill>
                <a:latin typeface="Montserrat"/>
                <a:ea typeface="Montserrat"/>
                <a:cs typeface="Montserrat"/>
                <a:sym typeface="Montserrat"/>
              </a:rPr>
              <a:t>naturaleza del contenido </a:t>
            </a:r>
            <a:r>
              <a:rPr b="0" i="0" lang="es-AR" sz="1400" u="none" cap="none" strike="noStrike">
                <a:solidFill>
                  <a:srgbClr val="000000"/>
                </a:solidFill>
                <a:latin typeface="Montserrat"/>
                <a:ea typeface="Montserrat"/>
                <a:cs typeface="Montserrat"/>
                <a:sym typeface="Montserrat"/>
              </a:rPr>
              <a:t>de la variable o constante.</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JavaScript tiene </a:t>
            </a:r>
            <a:r>
              <a:rPr b="1" i="0" lang="es-AR" sz="1400" u="none" cap="none" strike="noStrike">
                <a:solidFill>
                  <a:srgbClr val="000000"/>
                </a:solidFill>
                <a:latin typeface="Montserrat"/>
                <a:ea typeface="Montserrat"/>
                <a:cs typeface="Montserrat"/>
                <a:sym typeface="Montserrat"/>
              </a:rPr>
              <a:t>tipado dinámico</a:t>
            </a:r>
            <a:r>
              <a:rPr b="0" i="0" lang="es-AR" sz="1400" u="none" cap="none" strike="noStrike">
                <a:solidFill>
                  <a:srgbClr val="000000"/>
                </a:solidFill>
                <a:latin typeface="Montserrat"/>
                <a:ea typeface="Montserrat"/>
                <a:cs typeface="Montserrat"/>
                <a:sym typeface="Montserrat"/>
              </a:rPr>
              <a:t>, es decir que la misma variable se puede utilizar para contener diferentes tipos de datos:</a:t>
            </a:r>
            <a:endParaRPr b="0" i="0" sz="1400" u="none" cap="none" strike="noStrike">
              <a:solidFill>
                <a:srgbClr val="000000"/>
              </a:solidFill>
              <a:latin typeface="Montserrat"/>
              <a:ea typeface="Montserrat"/>
              <a:cs typeface="Montserrat"/>
              <a:sym typeface="Montserrat"/>
            </a:endParaRPr>
          </a:p>
        </p:txBody>
      </p:sp>
      <p:sp>
        <p:nvSpPr>
          <p:cNvPr id="242" name="Google Shape;242;p16"/>
          <p:cNvSpPr txBox="1"/>
          <p:nvPr/>
        </p:nvSpPr>
        <p:spPr>
          <a:xfrm>
            <a:off x="370648" y="3104015"/>
            <a:ext cx="8529393" cy="36308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JavaScript tiene un tipo numérico cuyos números se pueden escribir con o sin decimales:</a:t>
            </a:r>
            <a:endParaRPr b="0" i="0" sz="1400" u="none" cap="none" strike="noStrike">
              <a:solidFill>
                <a:srgbClr val="000000"/>
              </a:solidFill>
              <a:latin typeface="Montserrat"/>
              <a:ea typeface="Montserrat"/>
              <a:cs typeface="Montserrat"/>
              <a:sym typeface="Montserrat"/>
            </a:endParaRPr>
          </a:p>
        </p:txBody>
      </p:sp>
      <p:sp>
        <p:nvSpPr>
          <p:cNvPr id="243" name="Google Shape;243;p16"/>
          <p:cNvSpPr/>
          <p:nvPr/>
        </p:nvSpPr>
        <p:spPr>
          <a:xfrm>
            <a:off x="876301" y="2312487"/>
            <a:ext cx="7391399"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ahora x es indefinido (no tiene un valor definido)</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ahora es numérico (5)</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"Juan"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ahora es una cadena de caracteres o string ("Juan")</a:t>
            </a:r>
            <a:endParaRPr b="0" i="0" sz="1400" u="none" cap="none" strike="noStrike">
              <a:solidFill>
                <a:srgbClr val="E0E0E0"/>
              </a:solidFill>
              <a:latin typeface="Consolas"/>
              <a:ea typeface="Consolas"/>
              <a:cs typeface="Consolas"/>
              <a:sym typeface="Consolas"/>
            </a:endParaRPr>
          </a:p>
        </p:txBody>
      </p:sp>
      <p:sp>
        <p:nvSpPr>
          <p:cNvPr id="244" name="Google Shape;244;p16"/>
          <p:cNvSpPr txBox="1"/>
          <p:nvPr/>
        </p:nvSpPr>
        <p:spPr>
          <a:xfrm>
            <a:off x="7747272" y="2312487"/>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45" name="Google Shape;245;p16"/>
          <p:cNvSpPr/>
          <p:nvPr/>
        </p:nvSpPr>
        <p:spPr>
          <a:xfrm>
            <a:off x="2286000" y="3491058"/>
            <a:ext cx="4572000"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34.00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con decimales</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34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sin decimales</a:t>
            </a:r>
            <a:endParaRPr b="0" i="0" sz="1400" u="none" cap="none" strike="noStrike">
              <a:solidFill>
                <a:srgbClr val="E0E0E0"/>
              </a:solidFill>
              <a:latin typeface="Consolas"/>
              <a:ea typeface="Consolas"/>
              <a:cs typeface="Consolas"/>
              <a:sym typeface="Consolas"/>
            </a:endParaRPr>
          </a:p>
        </p:txBody>
      </p:sp>
      <p:sp>
        <p:nvSpPr>
          <p:cNvPr id="246" name="Google Shape;246;p16"/>
          <p:cNvSpPr txBox="1"/>
          <p:nvPr/>
        </p:nvSpPr>
        <p:spPr>
          <a:xfrm>
            <a:off x="6337572" y="349524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47" name="Google Shape;247;p16"/>
          <p:cNvSpPr txBox="1"/>
          <p:nvPr/>
        </p:nvSpPr>
        <p:spPr>
          <a:xfrm>
            <a:off x="370648" y="4124143"/>
            <a:ext cx="8421600" cy="87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200" u="none" cap="none" strike="noStrike">
                <a:solidFill>
                  <a:srgbClr val="9D66F9"/>
                </a:solidFill>
                <a:latin typeface="Montserrat"/>
                <a:ea typeface="Montserrat"/>
                <a:cs typeface="Montserrat"/>
                <a:sym typeface="Montserrat"/>
              </a:rPr>
              <a:t>Tipado dinámico: </a:t>
            </a:r>
            <a:r>
              <a:rPr b="0" i="0" lang="es-AR" sz="1200" u="none" cap="none" strike="noStrike">
                <a:solidFill>
                  <a:srgbClr val="9D66F9"/>
                </a:solidFill>
                <a:latin typeface="Montserrat"/>
                <a:ea typeface="Montserrat"/>
                <a:cs typeface="Montserrat"/>
                <a:sym typeface="Montserrat"/>
              </a:rPr>
              <a:t>JavaScript deduce cuál es el tipo de dato de la variable. El tipo de dato asociado a esa variable lo va a determinar el dato que estoy almacenando, por ejemplo: si almaceno un 5 se va a dar cuenta de que estoy almacenando un tipo de dato numérico, pero si almaceno “Juan” se va a dar cuenta de que almaceno un tipo de dato de tipo texto.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7"/>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Tipos de datos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53" name="Google Shape;253;p17"/>
          <p:cNvSpPr txBox="1"/>
          <p:nvPr/>
        </p:nvSpPr>
        <p:spPr>
          <a:xfrm>
            <a:off x="370648" y="1033467"/>
            <a:ext cx="8529393" cy="41433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tipos de datos en JavaScript son los siguientes:</a:t>
            </a:r>
            <a:endParaRPr b="0" i="0" sz="1400" u="none" cap="none" strike="noStrike">
              <a:solidFill>
                <a:srgbClr val="000000"/>
              </a:solidFill>
              <a:latin typeface="Montserrat"/>
              <a:ea typeface="Montserrat"/>
              <a:cs typeface="Montserrat"/>
              <a:sym typeface="Montserrat"/>
            </a:endParaRPr>
          </a:p>
        </p:txBody>
      </p:sp>
      <p:pic>
        <p:nvPicPr>
          <p:cNvPr id="254" name="Google Shape;254;p17"/>
          <p:cNvPicPr preferRelativeResize="0"/>
          <p:nvPr/>
        </p:nvPicPr>
        <p:blipFill rotWithShape="1">
          <a:blip r:embed="rId3">
            <a:alphaModFix/>
          </a:blip>
          <a:srcRect b="0" l="0" r="0" t="0"/>
          <a:stretch/>
        </p:blipFill>
        <p:spPr>
          <a:xfrm>
            <a:off x="1428750" y="1447801"/>
            <a:ext cx="6667500" cy="2592917"/>
          </a:xfrm>
          <a:prstGeom prst="rect">
            <a:avLst/>
          </a:prstGeom>
          <a:noFill/>
          <a:ln>
            <a:noFill/>
          </a:ln>
        </p:spPr>
      </p:pic>
      <p:sp>
        <p:nvSpPr>
          <p:cNvPr id="255" name="Google Shape;255;p17"/>
          <p:cNvSpPr/>
          <p:nvPr/>
        </p:nvSpPr>
        <p:spPr>
          <a:xfrm>
            <a:off x="1295400" y="1809750"/>
            <a:ext cx="266700" cy="1057275"/>
          </a:xfrm>
          <a:prstGeom prst="leftBrace">
            <a:avLst>
              <a:gd fmla="val 8333" name="adj1"/>
              <a:gd fmla="val 50000" name="adj2"/>
            </a:avLst>
          </a:prstGeom>
          <a:noFill/>
          <a:ln cap="flat" cmpd="sng" w="19050">
            <a:solidFill>
              <a:srgbClr val="985FF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6" name="Google Shape;256;p17"/>
          <p:cNvSpPr txBox="1"/>
          <p:nvPr/>
        </p:nvSpPr>
        <p:spPr>
          <a:xfrm>
            <a:off x="272301" y="1992316"/>
            <a:ext cx="988096" cy="69214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Tipos de datos primitivos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Tipos de datos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62" name="Google Shape;262;p18"/>
          <p:cNvSpPr txBox="1"/>
          <p:nvPr/>
        </p:nvSpPr>
        <p:spPr>
          <a:xfrm>
            <a:off x="361124" y="1014416"/>
            <a:ext cx="6811202" cy="335755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último estándar ECMAScript define nueve tipos: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Seis tipos de </a:t>
            </a:r>
            <a:r>
              <a:rPr b="0" i="0" lang="es-AR" sz="1400" u="none" cap="none" strike="noStrike">
                <a:solidFill>
                  <a:schemeClr val="dk1"/>
                </a:solidFill>
                <a:latin typeface="Montserrat"/>
                <a:ea typeface="Montserrat"/>
                <a:cs typeface="Montserrat"/>
                <a:sym typeface="Montserrat"/>
              </a:rPr>
              <a:t>datos </a:t>
            </a: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primitivos</a:t>
            </a:r>
            <a:endParaRPr b="0" i="0" sz="1400" u="none" cap="none" strike="noStrike">
              <a:solidFill>
                <a:schemeClr val="dk1"/>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4">
                  <a:extLst>
                    <a:ext uri="{A12FA001-AC4F-418D-AE19-62706E023703}">
                      <ahyp:hlinkClr val="tx"/>
                    </a:ext>
                  </a:extLst>
                </a:hlinkClick>
              </a:rPr>
              <a:t>Undefined</a:t>
            </a:r>
            <a:endParaRPr b="0" i="0" sz="1400" u="none" cap="none" strike="noStrike">
              <a:solidFill>
                <a:schemeClr val="dk2"/>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5">
                  <a:extLst>
                    <a:ext uri="{A12FA001-AC4F-418D-AE19-62706E023703}">
                      <ahyp:hlinkClr val="tx"/>
                    </a:ext>
                  </a:extLst>
                </a:hlinkClick>
              </a:rPr>
              <a:t>Boolean</a:t>
            </a:r>
            <a:endParaRPr b="0" i="0" sz="1400" u="none" cap="none" strike="noStrike">
              <a:solidFill>
                <a:schemeClr val="dk2"/>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6">
                  <a:extLst>
                    <a:ext uri="{A12FA001-AC4F-418D-AE19-62706E023703}">
                      <ahyp:hlinkClr val="tx"/>
                    </a:ext>
                  </a:extLst>
                </a:hlinkClick>
              </a:rPr>
              <a:t>Number</a:t>
            </a:r>
            <a:endParaRPr b="0" i="0" sz="1400" u="none" cap="none" strike="noStrike">
              <a:solidFill>
                <a:schemeClr val="dk2"/>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7">
                  <a:extLst>
                    <a:ext uri="{A12FA001-AC4F-418D-AE19-62706E023703}">
                      <ahyp:hlinkClr val="tx"/>
                    </a:ext>
                  </a:extLst>
                </a:hlinkClick>
              </a:rPr>
              <a:t>String</a:t>
            </a:r>
            <a:endParaRPr b="0" i="0" sz="1400" u="none" cap="none" strike="noStrike">
              <a:solidFill>
                <a:schemeClr val="dk2"/>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8">
                  <a:extLst>
                    <a:ext uri="{A12FA001-AC4F-418D-AE19-62706E023703}">
                      <ahyp:hlinkClr val="tx"/>
                    </a:ext>
                  </a:extLst>
                </a:hlinkClick>
              </a:rPr>
              <a:t>BigInt</a:t>
            </a:r>
            <a:r>
              <a:rPr b="0" i="0" lang="es-AR" sz="1400" u="none" cap="none" strike="noStrike">
                <a:solidFill>
                  <a:schemeClr val="dk2"/>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9">
                  <a:extLst>
                    <a:ext uri="{A12FA001-AC4F-418D-AE19-62706E023703}">
                      <ahyp:hlinkClr val="tx"/>
                    </a:ext>
                  </a:extLst>
                </a:hlinkClick>
              </a:rPr>
              <a:t>Symbol</a:t>
            </a:r>
            <a:r>
              <a:rPr b="0" i="0" lang="es-AR" sz="1400" u="none" cap="none" strike="noStrike">
                <a:solidFill>
                  <a:schemeClr val="dk2"/>
                </a:solidFill>
                <a:latin typeface="Montserrat"/>
                <a:ea typeface="Montserrat"/>
                <a:cs typeface="Montserrat"/>
                <a:sym typeface="Montserrat"/>
              </a:rPr>
              <a:t>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1"/>
                </a:solidFill>
                <a:latin typeface="Montserrat"/>
                <a:ea typeface="Montserrat"/>
                <a:cs typeface="Montserrat"/>
                <a:sym typeface="Montserrat"/>
                <a:hlinkClick r:id="rId10">
                  <a:extLst>
                    <a:ext uri="{A12FA001-AC4F-418D-AE19-62706E023703}">
                      <ahyp:hlinkClr val="tx"/>
                    </a:ext>
                  </a:extLst>
                </a:hlinkClick>
              </a:rPr>
              <a:t>Null</a:t>
            </a:r>
            <a:r>
              <a:rPr b="0" i="0" lang="es-AR" sz="1400" u="none" cap="none" strike="noStrike">
                <a:solidFill>
                  <a:schemeClr val="dk1"/>
                </a:solidFill>
                <a:latin typeface="Montserrat"/>
                <a:ea typeface="Montserrat"/>
                <a:cs typeface="Montserrat"/>
                <a:sym typeface="Montserrat"/>
              </a:rPr>
              <a:t> (tipo primitivo especial)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1"/>
                </a:solidFill>
                <a:latin typeface="Montserrat"/>
                <a:ea typeface="Montserrat"/>
                <a:cs typeface="Montserrat"/>
                <a:sym typeface="Montserrat"/>
                <a:hlinkClick r:id="rId11">
                  <a:extLst>
                    <a:ext uri="{A12FA001-AC4F-418D-AE19-62706E023703}">
                      <ahyp:hlinkClr val="tx"/>
                    </a:ext>
                  </a:extLst>
                </a:hlinkClick>
              </a:rPr>
              <a:t>Object</a:t>
            </a:r>
            <a:endParaRPr b="0" i="0" sz="14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1"/>
                </a:solidFill>
                <a:latin typeface="Montserrat"/>
                <a:ea typeface="Montserrat"/>
                <a:cs typeface="Montserrat"/>
                <a:sym typeface="Montserrat"/>
                <a:hlinkClick r:id="rId12">
                  <a:extLst>
                    <a:ext uri="{A12FA001-AC4F-418D-AE19-62706E023703}">
                      <ahyp:hlinkClr val="tx"/>
                    </a:ext>
                  </a:extLst>
                </a:hlinkClick>
              </a:rPr>
              <a:t>Function</a:t>
            </a:r>
            <a:endParaRPr b="0" i="0" sz="14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333333"/>
              </a:buClr>
              <a:buSzPts val="1600"/>
              <a:buFont typeface="Montserrat"/>
              <a:buNone/>
            </a:pPr>
            <a:r>
              <a:t/>
            </a:r>
            <a:endParaRPr b="0" i="0" sz="14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333333"/>
              </a:buClr>
              <a:buSzPts val="1600"/>
              <a:buFont typeface="Montserrat"/>
              <a:buNone/>
            </a:pPr>
            <a:r>
              <a:rPr b="1" i="0" lang="es-AR" sz="1400" u="none" cap="none" strike="noStrike">
                <a:solidFill>
                  <a:schemeClr val="dk1"/>
                </a:solidFill>
                <a:latin typeface="Montserrat"/>
                <a:ea typeface="Montserrat"/>
                <a:cs typeface="Montserrat"/>
                <a:sym typeface="Montserrat"/>
              </a:rPr>
              <a:t>Para seguir investigando:</a:t>
            </a:r>
            <a:endParaRPr b="0" i="0" sz="14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333333"/>
              </a:buClr>
              <a:buSzPts val="1600"/>
              <a:buFont typeface="Montserrat"/>
              <a:buNone/>
            </a:pPr>
            <a:r>
              <a:rPr b="0" i="0" lang="es-AR" sz="1400" u="sng" cap="none" strike="noStrike">
                <a:solidFill>
                  <a:schemeClr val="dk1"/>
                </a:solidFill>
                <a:latin typeface="Montserrat"/>
                <a:ea typeface="Montserrat"/>
                <a:cs typeface="Montserrat"/>
                <a:sym typeface="Montserrat"/>
                <a:hlinkClick r:id="rId13">
                  <a:extLst>
                    <a:ext uri="{A12FA001-AC4F-418D-AE19-62706E023703}">
                      <ahyp:hlinkClr val="tx"/>
                    </a:ext>
                  </a:extLst>
                </a:hlinkClick>
              </a:rPr>
              <a:t>https://developer.mozilla.org/es/docs/Web/JavaScript/Data_structures</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Identificando los tipos de datos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68" name="Google Shape;268;p19"/>
          <p:cNvSpPr txBox="1"/>
          <p:nvPr/>
        </p:nvSpPr>
        <p:spPr>
          <a:xfrm>
            <a:off x="370648" y="1033466"/>
            <a:ext cx="8529393" cy="76675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saber que tipo de dato tiene una variable, debemos observar que valor le hemos dado. Si es un valor numérico, será de tipo </a:t>
            </a:r>
            <a:r>
              <a:rPr b="1" i="0" lang="es-AR" sz="1400" u="none" cap="none" strike="noStrike">
                <a:solidFill>
                  <a:srgbClr val="000000"/>
                </a:solidFill>
                <a:latin typeface="Montserrat"/>
                <a:ea typeface="Montserrat"/>
                <a:cs typeface="Montserrat"/>
                <a:sym typeface="Montserrat"/>
              </a:rPr>
              <a:t>number</a:t>
            </a:r>
            <a:r>
              <a:rPr b="0" i="0" lang="es-AR" sz="1400" u="none" cap="none" strike="noStrike">
                <a:solidFill>
                  <a:srgbClr val="000000"/>
                </a:solidFill>
                <a:latin typeface="Montserrat"/>
                <a:ea typeface="Montserrat"/>
                <a:cs typeface="Montserrat"/>
                <a:sym typeface="Montserrat"/>
              </a:rPr>
              <a:t>. Si es un valor de texto, será de tipo </a:t>
            </a:r>
            <a:r>
              <a:rPr b="1" i="0" lang="es-AR" sz="1400" u="none" cap="none" strike="noStrike">
                <a:solidFill>
                  <a:srgbClr val="000000"/>
                </a:solidFill>
                <a:latin typeface="Montserrat"/>
                <a:ea typeface="Montserrat"/>
                <a:cs typeface="Montserrat"/>
                <a:sym typeface="Montserrat"/>
              </a:rPr>
              <a:t>string</a:t>
            </a:r>
            <a:r>
              <a:rPr b="0" i="0" lang="es-AR" sz="1400" u="none" cap="none" strike="noStrike">
                <a:solidFill>
                  <a:srgbClr val="000000"/>
                </a:solidFill>
                <a:latin typeface="Montserrat"/>
                <a:ea typeface="Montserrat"/>
                <a:cs typeface="Montserrat"/>
                <a:sym typeface="Montserrat"/>
              </a:rPr>
              <a:t>, si es verdadero o falso, será de tipo </a:t>
            </a:r>
            <a:r>
              <a:rPr b="1" i="0" lang="es-AR" sz="1400" u="none" cap="none" strike="noStrike">
                <a:solidFill>
                  <a:srgbClr val="000000"/>
                </a:solidFill>
                <a:latin typeface="Montserrat"/>
                <a:ea typeface="Montserrat"/>
                <a:cs typeface="Montserrat"/>
                <a:sym typeface="Montserrat"/>
              </a:rPr>
              <a:t>booleano</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269" name="Google Shape;269;p19"/>
          <p:cNvSpPr/>
          <p:nvPr/>
        </p:nvSpPr>
        <p:spPr>
          <a:xfrm>
            <a:off x="1890712" y="1910775"/>
            <a:ext cx="5362576"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me llamo Juan"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D5CED9"/>
                </a:solidFill>
                <a:highlight>
                  <a:srgbClr val="E0E0E0"/>
                </a:highlight>
                <a:latin typeface="Consolas"/>
                <a:ea typeface="Consolas"/>
                <a:cs typeface="Consolas"/>
                <a:sym typeface="Consolas"/>
              </a:rPr>
              <a:t> </a:t>
            </a:r>
            <a:r>
              <a:rPr b="0" i="0" lang="es-AR" sz="1400" u="none" cap="none" strike="noStrike">
                <a:solidFill>
                  <a:srgbClr val="5F6167"/>
                </a:solidFill>
                <a:highlight>
                  <a:srgbClr val="E0E0E0"/>
                </a:highlight>
                <a:latin typeface="Consolas"/>
                <a:ea typeface="Consolas"/>
                <a:cs typeface="Consolas"/>
                <a:sym typeface="Consolas"/>
              </a:rPr>
              <a:t>// s, de string</a:t>
            </a:r>
            <a:endParaRPr b="0" i="0" sz="1400" u="none" cap="none" strike="noStrike">
              <a:solidFill>
                <a:srgbClr val="D5CED9"/>
              </a:solidFill>
              <a:highlight>
                <a:srgbClr val="E0E0E0"/>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28</a:t>
            </a:r>
            <a:r>
              <a:rPr b="0" i="0" lang="es-AR" sz="1400" u="none" cap="none" strike="noStrike">
                <a:solidFill>
                  <a:srgbClr val="D5CED9"/>
                </a:solidFill>
                <a:latin typeface="Consolas"/>
                <a:ea typeface="Consolas"/>
                <a:cs typeface="Consolas"/>
                <a:sym typeface="Consolas"/>
              </a:rPr>
              <a:t>;				</a:t>
            </a:r>
            <a:r>
              <a:rPr lang="es-AR">
                <a:solidFill>
                  <a:srgbClr val="D5CED9"/>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n, de número</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true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b, de booleano</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u</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u, de undefined </a:t>
            </a:r>
            <a:endParaRPr b="0" i="0" sz="1400" u="none" cap="none" strike="noStrike">
              <a:solidFill>
                <a:srgbClr val="E0E0E0"/>
              </a:solidFill>
              <a:latin typeface="Consolas"/>
              <a:ea typeface="Consolas"/>
              <a:cs typeface="Consolas"/>
              <a:sym typeface="Consolas"/>
            </a:endParaRPr>
          </a:p>
        </p:txBody>
      </p:sp>
      <p:sp>
        <p:nvSpPr>
          <p:cNvPr id="270" name="Google Shape;270;p19"/>
          <p:cNvSpPr txBox="1"/>
          <p:nvPr/>
        </p:nvSpPr>
        <p:spPr>
          <a:xfrm>
            <a:off x="6732860" y="191077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71" name="Google Shape;271;p19"/>
          <p:cNvSpPr txBox="1"/>
          <p:nvPr/>
        </p:nvSpPr>
        <p:spPr>
          <a:xfrm>
            <a:off x="370648" y="2962732"/>
            <a:ext cx="8529393" cy="36784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saber qué tipo de dato tiene una variable utilizaremos </a:t>
            </a:r>
            <a:r>
              <a:rPr b="1" i="1" lang="es-AR" sz="1400" u="none" cap="none" strike="noStrike">
                <a:solidFill>
                  <a:srgbClr val="000000"/>
                </a:solidFill>
                <a:latin typeface="Montserrat"/>
                <a:ea typeface="Montserrat"/>
                <a:cs typeface="Montserrat"/>
                <a:sym typeface="Montserrat"/>
              </a:rPr>
              <a:t>typeOf(), </a:t>
            </a:r>
            <a:r>
              <a:rPr b="0" i="1" lang="es-AR" sz="1400" u="none" cap="none" strike="noStrike">
                <a:solidFill>
                  <a:srgbClr val="000000"/>
                </a:solidFill>
                <a:latin typeface="Montserrat"/>
                <a:ea typeface="Montserrat"/>
                <a:cs typeface="Montserrat"/>
                <a:sym typeface="Montserrat"/>
              </a:rPr>
              <a:t>que solo sirve para variables con tipos de datos básicos o primitivos</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sp>
        <p:nvSpPr>
          <p:cNvPr id="272" name="Google Shape;272;p19"/>
          <p:cNvSpPr/>
          <p:nvPr/>
        </p:nvSpPr>
        <p:spPr>
          <a:xfrm>
            <a:off x="574949" y="3635386"/>
            <a:ext cx="2963590"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typeof(</a:t>
            </a:r>
            <a:r>
              <a:rPr b="0" i="0" lang="es-AR" sz="1400" u="none" cap="none" strike="noStrike">
                <a:solidFill>
                  <a:srgbClr val="00E8C6"/>
                </a:solidFill>
                <a:latin typeface="Consolas"/>
                <a:ea typeface="Consolas"/>
                <a:cs typeface="Consolas"/>
                <a:sym typeface="Consolas"/>
              </a:rPr>
              <a:t>s</a:t>
            </a:r>
            <a:r>
              <a:rPr lang="es-AR">
                <a:solidFill>
                  <a:srgbClr val="EE5D43"/>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typeof</a:t>
            </a:r>
            <a:r>
              <a:rPr lang="es-AR">
                <a:solidFill>
                  <a:srgbClr val="EE5D43"/>
                </a:solidFill>
                <a:latin typeface="Consolas"/>
                <a:ea typeface="Consolas"/>
                <a:cs typeface="Consolas"/>
                <a:sym typeface="Consolas"/>
              </a:rPr>
              <a:t>(</a:t>
            </a:r>
            <a:r>
              <a:rPr lang="es-AR">
                <a:solidFill>
                  <a:srgbClr val="00E8C6"/>
                </a:solidFill>
                <a:latin typeface="Consolas"/>
                <a:ea typeface="Consolas"/>
                <a:cs typeface="Consolas"/>
                <a:sym typeface="Consolas"/>
              </a:rPr>
              <a:t>n</a:t>
            </a:r>
            <a:r>
              <a:rPr lang="es-AR">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typeof</a:t>
            </a:r>
            <a:r>
              <a:rPr lang="es-AR">
                <a:solidFill>
                  <a:srgbClr val="EE5D43"/>
                </a:solidFill>
                <a:latin typeface="Consolas"/>
                <a:ea typeface="Consolas"/>
                <a:cs typeface="Consolas"/>
                <a:sym typeface="Consolas"/>
              </a:rPr>
              <a:t>(</a:t>
            </a:r>
            <a:r>
              <a:rPr lang="es-AR">
                <a:solidFill>
                  <a:srgbClr val="00E8C6"/>
                </a:solidFill>
                <a:latin typeface="Consolas"/>
                <a:ea typeface="Consolas"/>
                <a:cs typeface="Consolas"/>
                <a:sym typeface="Consolas"/>
              </a:rPr>
              <a:t>b</a:t>
            </a:r>
            <a:r>
              <a:rPr lang="es-AR">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typeof</a:t>
            </a:r>
            <a:r>
              <a:rPr lang="es-AR">
                <a:solidFill>
                  <a:srgbClr val="EE5D43"/>
                </a:solidFill>
                <a:latin typeface="Consolas"/>
                <a:ea typeface="Consolas"/>
                <a:cs typeface="Consolas"/>
                <a:sym typeface="Consolas"/>
              </a:rPr>
              <a:t>(</a:t>
            </a:r>
            <a:r>
              <a:rPr lang="es-AR">
                <a:solidFill>
                  <a:srgbClr val="00E8C6"/>
                </a:solidFill>
                <a:latin typeface="Consolas"/>
                <a:ea typeface="Consolas"/>
                <a:cs typeface="Consolas"/>
                <a:sym typeface="Consolas"/>
              </a:rPr>
              <a:t>u</a:t>
            </a:r>
            <a:r>
              <a:rPr lang="es-AR">
                <a:solidFill>
                  <a:srgbClr val="EE5D43"/>
                </a:solidFill>
                <a:latin typeface="Consolas"/>
                <a:ea typeface="Consolas"/>
                <a:cs typeface="Consolas"/>
                <a:sym typeface="Consolas"/>
              </a:rPr>
              <a:t>)</a:t>
            </a:r>
            <a:r>
              <a:rPr lang="es-AR">
                <a:solidFill>
                  <a:srgbClr val="00E8C6"/>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273" name="Google Shape;273;p19"/>
          <p:cNvSpPr txBox="1"/>
          <p:nvPr/>
        </p:nvSpPr>
        <p:spPr>
          <a:xfrm>
            <a:off x="3018111" y="363538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74" name="Google Shape;274;p19"/>
          <p:cNvPicPr preferRelativeResize="0"/>
          <p:nvPr/>
        </p:nvPicPr>
        <p:blipFill rotWithShape="1">
          <a:blip r:embed="rId3">
            <a:alphaModFix/>
          </a:blip>
          <a:srcRect b="0" l="0" r="0" t="0"/>
          <a:stretch/>
        </p:blipFill>
        <p:spPr>
          <a:xfrm>
            <a:off x="3643312" y="3621205"/>
            <a:ext cx="1857375" cy="10191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75" name="Google Shape;275;p19"/>
          <p:cNvSpPr txBox="1"/>
          <p:nvPr/>
        </p:nvSpPr>
        <p:spPr>
          <a:xfrm>
            <a:off x="5605997" y="3552025"/>
            <a:ext cx="3294581" cy="106848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Javascript determina los tipos de datos automáticamente. Muchas veces necesitaremos saber el tipo de dato de una variable e incluso convertirla a otros tipos de datos antes de usarla.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24bb69978e_0_0"/>
          <p:cNvSpPr txBox="1"/>
          <p:nvPr>
            <p:ph type="ctrTitle"/>
          </p:nvPr>
        </p:nvSpPr>
        <p:spPr>
          <a:xfrm>
            <a:off x="224750" y="165000"/>
            <a:ext cx="2223600" cy="69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AR" sz="4100"/>
              <a:t>Repaso</a:t>
            </a:r>
            <a:endParaRPr sz="4100"/>
          </a:p>
        </p:txBody>
      </p:sp>
      <p:sp>
        <p:nvSpPr>
          <p:cNvPr id="86" name="Google Shape;86;g124bb69978e_0_0"/>
          <p:cNvSpPr txBox="1"/>
          <p:nvPr/>
        </p:nvSpPr>
        <p:spPr>
          <a:xfrm>
            <a:off x="318025" y="781950"/>
            <a:ext cx="8285100" cy="1231500"/>
          </a:xfrm>
          <a:prstGeom prst="rect">
            <a:avLst/>
          </a:prstGeom>
          <a:noFill/>
          <a:ln>
            <a:noFill/>
          </a:ln>
        </p:spPr>
        <p:txBody>
          <a:bodyPr anchorCtr="0" anchor="t" bIns="91425" lIns="91425" spcFirstLastPara="1" rIns="91425" wrap="square" tIns="91425">
            <a:spAutoFit/>
          </a:bodyPr>
          <a:lstStyle/>
          <a:p>
            <a:pPr indent="0" lvl="0" marL="114297" rtl="0" algn="l">
              <a:spcBef>
                <a:spcPts val="0"/>
              </a:spcBef>
              <a:spcAft>
                <a:spcPts val="0"/>
              </a:spcAft>
              <a:buNone/>
            </a:pPr>
            <a:r>
              <a:rPr b="1" lang="es-AR" sz="1100">
                <a:solidFill>
                  <a:schemeClr val="dk1"/>
                </a:solidFill>
                <a:latin typeface="Montserrat"/>
                <a:ea typeface="Montserrat"/>
                <a:cs typeface="Montserrat"/>
                <a:sym typeface="Montserrat"/>
              </a:rPr>
              <a:t>Git:</a:t>
            </a:r>
            <a:r>
              <a:rPr lang="es-AR" sz="1100">
                <a:solidFill>
                  <a:schemeClr val="dk1"/>
                </a:solidFill>
                <a:latin typeface="Montserrat"/>
                <a:ea typeface="Montserrat"/>
                <a:cs typeface="Montserrat"/>
                <a:sym typeface="Montserrat"/>
              </a:rPr>
              <a:t> Es un software de control de versiones</a:t>
            </a:r>
            <a:endParaRPr sz="1100">
              <a:solidFill>
                <a:schemeClr val="dk1"/>
              </a:solidFill>
              <a:latin typeface="Montserrat"/>
              <a:ea typeface="Montserrat"/>
              <a:cs typeface="Montserrat"/>
              <a:sym typeface="Montserrat"/>
            </a:endParaRPr>
          </a:p>
          <a:p>
            <a:pPr indent="0" lvl="0" marL="114297" rtl="0" algn="l">
              <a:spcBef>
                <a:spcPts val="0"/>
              </a:spcBef>
              <a:spcAft>
                <a:spcPts val="0"/>
              </a:spcAft>
              <a:buNone/>
            </a:pPr>
            <a:r>
              <a:rPr b="1" lang="es-AR" sz="1100">
                <a:solidFill>
                  <a:schemeClr val="dk1"/>
                </a:solidFill>
                <a:latin typeface="Montserrat"/>
                <a:ea typeface="Montserrat"/>
                <a:cs typeface="Montserrat"/>
                <a:sym typeface="Montserrat"/>
              </a:rPr>
              <a:t>Github:</a:t>
            </a:r>
            <a:r>
              <a:rPr lang="es-AR" sz="1100">
                <a:solidFill>
                  <a:schemeClr val="dk1"/>
                </a:solidFill>
                <a:latin typeface="Montserrat"/>
                <a:ea typeface="Montserrat"/>
                <a:cs typeface="Montserrat"/>
                <a:sym typeface="Montserrat"/>
              </a:rPr>
              <a:t> Es una plataforma de desarrollo colaborativo para alojar proyectos (en la “nube”) utilizando el sistema de control de versiones Git.</a:t>
            </a:r>
            <a:endParaRPr sz="1100">
              <a:solidFill>
                <a:schemeClr val="dk1"/>
              </a:solidFill>
              <a:latin typeface="Montserrat"/>
              <a:ea typeface="Montserrat"/>
              <a:cs typeface="Montserrat"/>
              <a:sym typeface="Montserrat"/>
            </a:endParaRPr>
          </a:p>
          <a:p>
            <a:pPr indent="0" lvl="0" marL="114297" rtl="0" algn="l">
              <a:spcBef>
                <a:spcPts val="0"/>
              </a:spcBef>
              <a:spcAft>
                <a:spcPts val="0"/>
              </a:spcAft>
              <a:buNone/>
            </a:pPr>
            <a:r>
              <a:rPr b="1" lang="es-AR" sz="1100">
                <a:solidFill>
                  <a:schemeClr val="dk1"/>
                </a:solidFill>
                <a:latin typeface="Montserrat"/>
                <a:ea typeface="Montserrat"/>
                <a:cs typeface="Montserrat"/>
                <a:sym typeface="Montserrat"/>
              </a:rPr>
              <a:t>Github Pages:</a:t>
            </a:r>
            <a:r>
              <a:rPr lang="es-AR" sz="1100">
                <a:solidFill>
                  <a:schemeClr val="dk1"/>
                </a:solidFill>
                <a:latin typeface="Montserrat"/>
                <a:ea typeface="Montserrat"/>
                <a:cs typeface="Montserrat"/>
                <a:sym typeface="Montserrat"/>
              </a:rPr>
              <a:t> hosting gratuito de github donde podemos publicar nuestros proyectos estáticos (HTML, CSS y JS) de forma gratuita.</a:t>
            </a:r>
            <a:endParaRPr sz="1100">
              <a:solidFill>
                <a:schemeClr val="dk1"/>
              </a:solidFill>
              <a:latin typeface="Montserrat"/>
              <a:ea typeface="Montserrat"/>
              <a:cs typeface="Montserrat"/>
              <a:sym typeface="Montserrat"/>
            </a:endParaRPr>
          </a:p>
          <a:p>
            <a:pPr indent="0" lvl="0" marL="114297" rtl="0" algn="l">
              <a:spcBef>
                <a:spcPts val="0"/>
              </a:spcBef>
              <a:spcAft>
                <a:spcPts val="0"/>
              </a:spcAft>
              <a:buClr>
                <a:schemeClr val="dk1"/>
              </a:buClr>
              <a:buSzPts val="1100"/>
              <a:buFont typeface="Arial"/>
              <a:buNone/>
            </a:pPr>
            <a:r>
              <a:rPr lang="es-AR" sz="1300">
                <a:solidFill>
                  <a:schemeClr val="dk1"/>
                </a:solidFill>
                <a:latin typeface="Montserrat"/>
                <a:ea typeface="Montserrat"/>
                <a:cs typeface="Montserrat"/>
                <a:sym typeface="Montserrat"/>
              </a:rPr>
              <a:t>	         </a:t>
            </a:r>
            <a:r>
              <a:rPr b="1" lang="es-AR" sz="1300">
                <a:solidFill>
                  <a:schemeClr val="dk1"/>
                </a:solidFill>
                <a:latin typeface="Montserrat"/>
                <a:ea typeface="Montserrat"/>
                <a:cs typeface="Montserrat"/>
                <a:sym typeface="Montserrat"/>
              </a:rPr>
              <a:t> Git                  </a:t>
            </a:r>
            <a:r>
              <a:rPr b="1" lang="es-AR" sz="1300">
                <a:solidFill>
                  <a:schemeClr val="dk1"/>
                </a:solidFill>
                <a:highlight>
                  <a:srgbClr val="E0E0E0"/>
                </a:highlight>
                <a:latin typeface="Montserrat"/>
                <a:ea typeface="Montserrat"/>
                <a:cs typeface="Montserrat"/>
                <a:sym typeface="Montserrat"/>
              </a:rPr>
              <a:t>    Github    </a:t>
            </a:r>
            <a:r>
              <a:rPr lang="es-AR" sz="1300">
                <a:solidFill>
                  <a:schemeClr val="dk1"/>
                </a:solidFill>
                <a:highlight>
                  <a:srgbClr val="E0E0E0"/>
                </a:highlight>
                <a:latin typeface="Montserrat"/>
                <a:ea typeface="Montserrat"/>
                <a:cs typeface="Montserrat"/>
                <a:sym typeface="Montserrat"/>
              </a:rPr>
              <a:t>.  </a:t>
            </a:r>
            <a:r>
              <a:rPr b="1" lang="es-AR" sz="1300">
                <a:solidFill>
                  <a:schemeClr val="dk1"/>
                </a:solidFill>
                <a:highlight>
                  <a:srgbClr val="E0E0E0"/>
                </a:highlight>
                <a:latin typeface="Montserrat"/>
                <a:ea typeface="Montserrat"/>
                <a:cs typeface="Montserrat"/>
                <a:sym typeface="Montserrat"/>
              </a:rPr>
              <a:t>      </a:t>
            </a:r>
            <a:endParaRPr sz="1300">
              <a:solidFill>
                <a:schemeClr val="dk1"/>
              </a:solidFill>
              <a:latin typeface="Montserrat"/>
              <a:ea typeface="Montserrat"/>
              <a:cs typeface="Montserrat"/>
              <a:sym typeface="Montserrat"/>
            </a:endParaRPr>
          </a:p>
        </p:txBody>
      </p:sp>
      <p:pic>
        <p:nvPicPr>
          <p:cNvPr descr="flujo git" id="87" name="Google Shape;87;g124bb69978e_0_0"/>
          <p:cNvPicPr preferRelativeResize="0"/>
          <p:nvPr/>
        </p:nvPicPr>
        <p:blipFill rotWithShape="1">
          <a:blip r:embed="rId3">
            <a:alphaModFix/>
          </a:blip>
          <a:srcRect b="0" l="0" r="0" t="0"/>
          <a:stretch/>
        </p:blipFill>
        <p:spPr>
          <a:xfrm>
            <a:off x="600500" y="1959475"/>
            <a:ext cx="2718849" cy="2228850"/>
          </a:xfrm>
          <a:prstGeom prst="rect">
            <a:avLst/>
          </a:prstGeom>
          <a:noFill/>
          <a:ln>
            <a:noFill/>
          </a:ln>
        </p:spPr>
      </p:pic>
      <p:sp>
        <p:nvSpPr>
          <p:cNvPr id="88" name="Google Shape;88;g124bb69978e_0_0"/>
          <p:cNvSpPr txBox="1"/>
          <p:nvPr/>
        </p:nvSpPr>
        <p:spPr>
          <a:xfrm>
            <a:off x="3554875" y="1660350"/>
            <a:ext cx="5320200" cy="14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AR" sz="800">
                <a:solidFill>
                  <a:schemeClr val="dk1"/>
                </a:solidFill>
                <a:latin typeface="Montserrat"/>
                <a:ea typeface="Montserrat"/>
                <a:cs typeface="Montserrat"/>
                <a:sym typeface="Montserrat"/>
              </a:rPr>
              <a:t>Comandos de Git Bash</a:t>
            </a:r>
            <a:endParaRPr b="1"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HELP</a:t>
            </a:r>
            <a:r>
              <a:rPr lang="es-AR" sz="800">
                <a:solidFill>
                  <a:schemeClr val="dk1"/>
                </a:solidFill>
                <a:latin typeface="Montserrat"/>
                <a:ea typeface="Montserrat"/>
                <a:cs typeface="Montserrat"/>
                <a:sym typeface="Montserrat"/>
              </a:rPr>
              <a:t> : muestra los comandos (algunos) de la consola Git Bash</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PWD</a:t>
            </a:r>
            <a:r>
              <a:rPr lang="es-AR" sz="800">
                <a:solidFill>
                  <a:schemeClr val="dk1"/>
                </a:solidFill>
                <a:latin typeface="Montserrat"/>
                <a:ea typeface="Montserrat"/>
                <a:cs typeface="Montserrat"/>
                <a:sym typeface="Montserrat"/>
              </a:rPr>
              <a:t> : muestra en que directorio o carpeta estoy</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LS</a:t>
            </a:r>
            <a:r>
              <a:rPr lang="es-AR" sz="800">
                <a:solidFill>
                  <a:schemeClr val="dk1"/>
                </a:solidFill>
                <a:latin typeface="Montserrat"/>
                <a:ea typeface="Montserrat"/>
                <a:cs typeface="Montserrat"/>
                <a:sym typeface="Montserrat"/>
              </a:rPr>
              <a:t>: muestra el contenido del directorio </a:t>
            </a:r>
            <a:r>
              <a:rPr b="1" lang="es-AR" sz="800">
                <a:solidFill>
                  <a:schemeClr val="dk1"/>
                </a:solidFill>
                <a:latin typeface="Montserrat"/>
                <a:ea typeface="Montserrat"/>
                <a:cs typeface="Montserrat"/>
                <a:sym typeface="Montserrat"/>
              </a:rPr>
              <a:t>-lh</a:t>
            </a:r>
            <a:r>
              <a:rPr lang="es-AR" sz="800">
                <a:solidFill>
                  <a:schemeClr val="dk1"/>
                </a:solidFill>
                <a:latin typeface="Montserrat"/>
                <a:ea typeface="Montserrat"/>
                <a:cs typeface="Montserrat"/>
                <a:sym typeface="Montserrat"/>
              </a:rPr>
              <a:t>: mas detalles </a:t>
            </a:r>
            <a:r>
              <a:rPr b="1" lang="es-AR" sz="800">
                <a:solidFill>
                  <a:schemeClr val="dk1"/>
                </a:solidFill>
                <a:latin typeface="Montserrat"/>
                <a:ea typeface="Montserrat"/>
                <a:cs typeface="Montserrat"/>
                <a:sym typeface="Montserrat"/>
              </a:rPr>
              <a:t>-la</a:t>
            </a:r>
            <a:r>
              <a:rPr lang="es-AR" sz="800">
                <a:solidFill>
                  <a:schemeClr val="dk1"/>
                </a:solidFill>
                <a:latin typeface="Montserrat"/>
                <a:ea typeface="Montserrat"/>
                <a:cs typeface="Montserrat"/>
                <a:sym typeface="Montserrat"/>
              </a:rPr>
              <a:t>: muestra archivos ocultos</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MKDIR  nombreDirectorio</a:t>
            </a:r>
            <a:r>
              <a:rPr lang="es-AR" sz="800">
                <a:solidFill>
                  <a:schemeClr val="dk1"/>
                </a:solidFill>
                <a:latin typeface="Montserrat"/>
                <a:ea typeface="Montserrat"/>
                <a:cs typeface="Montserrat"/>
                <a:sym typeface="Montserrat"/>
              </a:rPr>
              <a:t> (make directory): crea un directorio</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CLEAR</a:t>
            </a:r>
            <a:r>
              <a:rPr lang="es-AR" sz="800">
                <a:solidFill>
                  <a:schemeClr val="dk1"/>
                </a:solidFill>
                <a:latin typeface="Montserrat"/>
                <a:ea typeface="Montserrat"/>
                <a:cs typeface="Montserrat"/>
                <a:sym typeface="Montserrat"/>
              </a:rPr>
              <a:t>: limpia la pantalla</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CD nombreDirectorio</a:t>
            </a:r>
            <a:r>
              <a:rPr lang="es-AR" sz="800">
                <a:solidFill>
                  <a:schemeClr val="dk1"/>
                </a:solidFill>
                <a:latin typeface="Montserrat"/>
                <a:ea typeface="Montserrat"/>
                <a:cs typeface="Montserrat"/>
                <a:sym typeface="Montserrat"/>
              </a:rPr>
              <a:t> (change directory) cambia de directorio </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RMDIR nombreDirectorio </a:t>
            </a:r>
            <a:r>
              <a:rPr lang="es-AR" sz="800">
                <a:solidFill>
                  <a:schemeClr val="dk1"/>
                </a:solidFill>
                <a:latin typeface="Montserrat"/>
                <a:ea typeface="Montserrat"/>
                <a:cs typeface="Montserrat"/>
                <a:sym typeface="Montserrat"/>
              </a:rPr>
              <a:t> : (remove directory )  remueve el directorio</a:t>
            </a:r>
            <a:endParaRPr sz="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AR" sz="800">
                <a:solidFill>
                  <a:schemeClr val="dk1"/>
                </a:solidFill>
                <a:latin typeface="Montserrat"/>
                <a:ea typeface="Montserrat"/>
                <a:cs typeface="Montserrat"/>
                <a:sym typeface="Montserrat"/>
              </a:rPr>
              <a:t>RM nombreArchivo</a:t>
            </a:r>
            <a:r>
              <a:rPr lang="es-AR" sz="800">
                <a:solidFill>
                  <a:schemeClr val="dk1"/>
                </a:solidFill>
                <a:latin typeface="Montserrat"/>
                <a:ea typeface="Montserrat"/>
                <a:cs typeface="Montserrat"/>
                <a:sym typeface="Montserrat"/>
              </a:rPr>
              <a:t>:   (remove )  borra un archivo</a:t>
            </a:r>
            <a:endParaRPr sz="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AR" sz="800">
                <a:solidFill>
                  <a:schemeClr val="dk1"/>
                </a:solidFill>
                <a:latin typeface="Montserrat"/>
                <a:ea typeface="Montserrat"/>
                <a:cs typeface="Montserrat"/>
                <a:sym typeface="Montserrat"/>
              </a:rPr>
              <a:t>EXIT</a:t>
            </a:r>
            <a:r>
              <a:rPr lang="es-AR" sz="800">
                <a:solidFill>
                  <a:schemeClr val="dk1"/>
                </a:solidFill>
                <a:latin typeface="Montserrat"/>
                <a:ea typeface="Montserrat"/>
                <a:cs typeface="Montserrat"/>
                <a:sym typeface="Montserrat"/>
              </a:rPr>
              <a:t>: cierra la consola git bash</a:t>
            </a:r>
            <a:endParaRPr sz="1500">
              <a:latin typeface="Montserrat"/>
              <a:ea typeface="Montserrat"/>
              <a:cs typeface="Montserrat"/>
              <a:sym typeface="Montserrat"/>
            </a:endParaRPr>
          </a:p>
        </p:txBody>
      </p:sp>
      <p:sp>
        <p:nvSpPr>
          <p:cNvPr id="89" name="Google Shape;89;g124bb69978e_0_0"/>
          <p:cNvSpPr txBox="1"/>
          <p:nvPr/>
        </p:nvSpPr>
        <p:spPr>
          <a:xfrm>
            <a:off x="3554875" y="3220250"/>
            <a:ext cx="5320200" cy="166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Comandos de Git en Git Bash:</a:t>
            </a:r>
            <a:endParaRPr b="1"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s-AR" sz="800">
                <a:solidFill>
                  <a:schemeClr val="dk1"/>
                </a:solidFill>
                <a:latin typeface="Montserrat"/>
                <a:ea typeface="Montserrat"/>
                <a:cs typeface="Montserrat"/>
                <a:sym typeface="Montserrat"/>
              </a:rPr>
              <a:t>En la carpeta del proyectoo</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INIT</a:t>
            </a:r>
            <a:r>
              <a:rPr lang="es-AR" sz="800">
                <a:solidFill>
                  <a:schemeClr val="dk1"/>
                </a:solidFill>
                <a:latin typeface="Montserrat"/>
                <a:ea typeface="Montserrat"/>
                <a:cs typeface="Montserrat"/>
                <a:sym typeface="Montserrat"/>
              </a:rPr>
              <a:t> : inicializa  Git en esa carpeta  (se hace por unica vez) (crea una carpeta oculta .git )</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STATUS</a:t>
            </a:r>
            <a:r>
              <a:rPr lang="es-AR" sz="800">
                <a:solidFill>
                  <a:schemeClr val="dk1"/>
                </a:solidFill>
                <a:latin typeface="Montserrat"/>
                <a:ea typeface="Montserrat"/>
                <a:cs typeface="Montserrat"/>
                <a:sym typeface="Montserrat"/>
              </a:rPr>
              <a:t>: veo el estado de mi carpeta de trabajo</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ADD</a:t>
            </a:r>
            <a:r>
              <a:rPr lang="es-AR" sz="800">
                <a:solidFill>
                  <a:schemeClr val="dk1"/>
                </a:solidFill>
                <a:latin typeface="Montserrat"/>
                <a:ea typeface="Montserrat"/>
                <a:cs typeface="Montserrat"/>
                <a:sym typeface="Montserrat"/>
              </a:rPr>
              <a:t> nombreArchivo :  coloca el archivo en </a:t>
            </a:r>
            <a:r>
              <a:rPr b="1" lang="es-AR" sz="800">
                <a:solidFill>
                  <a:schemeClr val="dk1"/>
                </a:solidFill>
                <a:latin typeface="Montserrat"/>
                <a:ea typeface="Montserrat"/>
                <a:cs typeface="Montserrat"/>
                <a:sym typeface="Montserrat"/>
              </a:rPr>
              <a:t>Staging Area</a:t>
            </a:r>
            <a:r>
              <a:rPr lang="es-AR" sz="800">
                <a:solidFill>
                  <a:schemeClr val="dk1"/>
                </a:solidFill>
                <a:latin typeface="Montserrat"/>
                <a:ea typeface="Montserrat"/>
                <a:cs typeface="Montserrat"/>
                <a:sym typeface="Montserrat"/>
              </a:rPr>
              <a:t> cada vez que modifique el archivo y quiera ponerlo en stagin area</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COMMIT -m “mensaje”</a:t>
            </a:r>
            <a:r>
              <a:rPr lang="es-AR" sz="800">
                <a:solidFill>
                  <a:schemeClr val="dk1"/>
                </a:solidFill>
                <a:latin typeface="Montserrat"/>
                <a:ea typeface="Montserrat"/>
                <a:cs typeface="Montserrat"/>
                <a:sym typeface="Montserrat"/>
              </a:rPr>
              <a:t> : coloca los archivos de Staging Area en </a:t>
            </a:r>
            <a:r>
              <a:rPr b="1" lang="es-AR" sz="800">
                <a:solidFill>
                  <a:schemeClr val="dk1"/>
                </a:solidFill>
                <a:latin typeface="Montserrat"/>
                <a:ea typeface="Montserrat"/>
                <a:cs typeface="Montserrat"/>
                <a:sym typeface="Montserrat"/>
              </a:rPr>
              <a:t>Repository</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En Github creo un usuario y me logueo</a:t>
            </a:r>
            <a:endParaRPr b="1"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s-AR" sz="800">
                <a:solidFill>
                  <a:schemeClr val="dk1"/>
                </a:solidFill>
                <a:latin typeface="Montserrat"/>
                <a:ea typeface="Montserrat"/>
                <a:cs typeface="Montserrat"/>
                <a:sym typeface="Montserrat"/>
              </a:rPr>
              <a:t>Creo un repositorio y me devuelve la del  Repositorio de Github</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REMOTE ADD ORIGIN urlRepositorioGithub  </a:t>
            </a:r>
            <a:r>
              <a:rPr lang="es-AR" sz="800">
                <a:solidFill>
                  <a:schemeClr val="dk1"/>
                </a:solidFill>
                <a:latin typeface="Montserrat"/>
                <a:ea typeface="Montserrat"/>
                <a:cs typeface="Montserrat"/>
                <a:sym typeface="Montserrat"/>
              </a:rPr>
              <a:t>: se hace por unica vez, y  asocia mi repositorio local con el repositorio de github</a:t>
            </a:r>
            <a:endParaRPr b="1" sz="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AR" sz="800">
                <a:solidFill>
                  <a:schemeClr val="dk1"/>
                </a:solidFill>
                <a:latin typeface="Montserrat"/>
                <a:ea typeface="Montserrat"/>
                <a:cs typeface="Montserrat"/>
                <a:sym typeface="Montserrat"/>
              </a:rPr>
              <a:t>GIT PUSH ORIGIN MASTER: </a:t>
            </a:r>
            <a:r>
              <a:rPr lang="es-AR" sz="800">
                <a:solidFill>
                  <a:schemeClr val="dk1"/>
                </a:solidFill>
                <a:latin typeface="Montserrat"/>
                <a:ea typeface="Montserrat"/>
                <a:cs typeface="Montserrat"/>
                <a:sym typeface="Montserrat"/>
              </a:rPr>
              <a:t>sube todo el repositorio de Git al repositorio de GitHub</a:t>
            </a:r>
            <a:endParaRPr sz="15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Los objetos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81" name="Google Shape;281;p20"/>
          <p:cNvSpPr txBox="1"/>
          <p:nvPr/>
        </p:nvSpPr>
        <p:spPr>
          <a:xfrm>
            <a:off x="370648" y="1033467"/>
            <a:ext cx="8154227" cy="6194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Son variables especiales que pueden contener más variables en su interior. Esto nos permite organizar múltiples variables de la misma temática dentro de un objeto. </a:t>
            </a:r>
            <a:endParaRPr b="0" i="0" sz="1400" u="none" cap="none" strike="noStrike">
              <a:solidFill>
                <a:srgbClr val="000000"/>
              </a:solidFill>
              <a:latin typeface="Montserrat"/>
              <a:ea typeface="Montserrat"/>
              <a:cs typeface="Montserrat"/>
              <a:sym typeface="Montserrat"/>
            </a:endParaRPr>
          </a:p>
        </p:txBody>
      </p:sp>
      <p:sp>
        <p:nvSpPr>
          <p:cNvPr id="282" name="Google Shape;282;p20"/>
          <p:cNvSpPr/>
          <p:nvPr/>
        </p:nvSpPr>
        <p:spPr>
          <a:xfrm>
            <a:off x="756140" y="1673907"/>
            <a:ext cx="7475143"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objeto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Object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Esto es un objeto "genérico" vacío</a:t>
            </a:r>
            <a:endParaRPr b="0" i="0" sz="1400" u="none" cap="none" strike="noStrike">
              <a:solidFill>
                <a:srgbClr val="E0E0E0"/>
              </a:solidFill>
              <a:latin typeface="Consolas"/>
              <a:ea typeface="Consolas"/>
              <a:cs typeface="Consolas"/>
              <a:sym typeface="Consolas"/>
            </a:endParaRPr>
          </a:p>
        </p:txBody>
      </p:sp>
      <p:sp>
        <p:nvSpPr>
          <p:cNvPr id="283" name="Google Shape;283;p20"/>
          <p:cNvSpPr txBox="1"/>
          <p:nvPr/>
        </p:nvSpPr>
        <p:spPr>
          <a:xfrm>
            <a:off x="370648" y="2005008"/>
            <a:ext cx="8154227" cy="79955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También podemos utilizar literales para declarar un objeto, que son las llaves </a:t>
            </a:r>
            <a:r>
              <a:rPr b="1" i="0" lang="es-AR" sz="1400" u="none" cap="none" strike="noStrike">
                <a:solidFill>
                  <a:srgbClr val="000000"/>
                </a:solidFill>
                <a:latin typeface="Montserrat"/>
                <a:ea typeface="Montserrat"/>
                <a:cs typeface="Montserrat"/>
                <a:sym typeface="Montserrat"/>
              </a:rPr>
              <a:t>{ }</a:t>
            </a:r>
            <a:r>
              <a:rPr b="0" i="0" lang="es-AR" sz="1400" u="none" cap="none" strike="noStrike">
                <a:solidFill>
                  <a:srgbClr val="000000"/>
                </a:solidFill>
                <a:latin typeface="Montserrat"/>
                <a:ea typeface="Montserrat"/>
                <a:cs typeface="Montserrat"/>
                <a:sym typeface="Montserrat"/>
              </a:rPr>
              <a:t>. Este ejemplo es equivalente al anterior, pero es más corto, rápido y cómodo, por lo que se aconseja su uso: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284" name="Google Shape;284;p20"/>
          <p:cNvSpPr/>
          <p:nvPr/>
        </p:nvSpPr>
        <p:spPr>
          <a:xfrm>
            <a:off x="2013439" y="2772659"/>
            <a:ext cx="5275384"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objeto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rgbClr val="E0E0E0"/>
                </a:solidFill>
                <a:latin typeface="Consolas"/>
                <a:ea typeface="Consolas"/>
                <a:cs typeface="Consolas"/>
                <a:sym typeface="Consolas"/>
              </a:rPr>
              <a:t>// Esto es un objeto vacío</a:t>
            </a:r>
            <a:endParaRPr b="0" i="0" sz="1400" u="none" cap="none" strike="noStrike">
              <a:solidFill>
                <a:srgbClr val="E0E0E0"/>
              </a:solidFill>
              <a:latin typeface="Consolas"/>
              <a:ea typeface="Consolas"/>
              <a:cs typeface="Consolas"/>
              <a:sym typeface="Consolas"/>
            </a:endParaRPr>
          </a:p>
        </p:txBody>
      </p:sp>
      <p:sp>
        <p:nvSpPr>
          <p:cNvPr id="285" name="Google Shape;285;p20"/>
          <p:cNvSpPr txBox="1"/>
          <p:nvPr/>
        </p:nvSpPr>
        <p:spPr>
          <a:xfrm>
            <a:off x="7710855" y="167319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86" name="Google Shape;286;p20"/>
          <p:cNvSpPr txBox="1"/>
          <p:nvPr/>
        </p:nvSpPr>
        <p:spPr>
          <a:xfrm>
            <a:off x="6768395" y="277649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87" name="Google Shape;287;p20"/>
          <p:cNvSpPr/>
          <p:nvPr/>
        </p:nvSpPr>
        <p:spPr>
          <a:xfrm>
            <a:off x="2818776" y="3549794"/>
            <a:ext cx="3349869"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0E0E0"/>
                </a:solidFill>
                <a:latin typeface="Consolas"/>
                <a:ea typeface="Consolas"/>
                <a:cs typeface="Consolas"/>
                <a:sym typeface="Consolas"/>
              </a:rPr>
              <a:t>// Declaración del objeto</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persona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nombre: </a:t>
            </a:r>
            <a:r>
              <a:rPr b="0" i="0" lang="es-AR" sz="1400" u="none" cap="none" strike="noStrike">
                <a:solidFill>
                  <a:srgbClr val="96E072"/>
                </a:solidFill>
                <a:latin typeface="Consolas"/>
                <a:ea typeface="Consolas"/>
                <a:cs typeface="Consolas"/>
                <a:sym typeface="Consolas"/>
              </a:rPr>
              <a:t>"Juan"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apellido: </a:t>
            </a:r>
            <a:r>
              <a:rPr b="0" i="0" lang="es-AR" sz="1400" u="none" cap="none" strike="noStrike">
                <a:solidFill>
                  <a:srgbClr val="96E072"/>
                </a:solidFill>
                <a:latin typeface="Consolas"/>
                <a:ea typeface="Consolas"/>
                <a:cs typeface="Consolas"/>
                <a:sym typeface="Consolas"/>
              </a:rPr>
              <a:t>"Perez"</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edad: </a:t>
            </a:r>
            <a:r>
              <a:rPr b="0" i="0" lang="es-AR" sz="1400" u="none" cap="none" strike="noStrike">
                <a:solidFill>
                  <a:srgbClr val="F39C12"/>
                </a:solidFill>
                <a:latin typeface="Consolas"/>
                <a:ea typeface="Consolas"/>
                <a:cs typeface="Consolas"/>
                <a:sym typeface="Consolas"/>
              </a:rPr>
              <a:t>35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88" name="Google Shape;288;p20"/>
          <p:cNvSpPr txBox="1"/>
          <p:nvPr/>
        </p:nvSpPr>
        <p:spPr>
          <a:xfrm>
            <a:off x="5648217" y="3549794"/>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89" name="Google Shape;289;p20"/>
          <p:cNvSpPr txBox="1"/>
          <p:nvPr/>
        </p:nvSpPr>
        <p:spPr>
          <a:xfrm>
            <a:off x="370647" y="3093305"/>
            <a:ext cx="8154227" cy="5730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objeto tiene variables en su interior, a las cuales llamaremos </a:t>
            </a:r>
            <a:r>
              <a:rPr b="1" i="0" lang="es-AR" sz="1400" u="none" cap="none" strike="noStrike">
                <a:solidFill>
                  <a:srgbClr val="000000"/>
                </a:solidFill>
                <a:latin typeface="Montserrat"/>
                <a:ea typeface="Montserrat"/>
                <a:cs typeface="Montserrat"/>
                <a:sym typeface="Montserrat"/>
              </a:rPr>
              <a:t>propiedades</a:t>
            </a:r>
            <a:r>
              <a:rPr b="0" i="0" lang="es-AR" sz="1400" u="none" cap="none" strike="noStrike">
                <a:solidFill>
                  <a:srgbClr val="000000"/>
                </a:solidFill>
                <a:latin typeface="Montserrat"/>
                <a:ea typeface="Montserrat"/>
                <a:cs typeface="Montserrat"/>
                <a:sym typeface="Montserrat"/>
              </a:rPr>
              <a:t> que tendrán </a:t>
            </a:r>
            <a:r>
              <a:rPr b="1" i="0" lang="es-AR" sz="1400" u="none" cap="none" strike="noStrike">
                <a:solidFill>
                  <a:srgbClr val="000000"/>
                </a:solidFill>
                <a:latin typeface="Montserrat"/>
                <a:ea typeface="Montserrat"/>
                <a:cs typeface="Montserrat"/>
                <a:sym typeface="Montserrat"/>
              </a:rPr>
              <a:t>valores</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1"/>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Objeto Number</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95" name="Google Shape;295;p21"/>
          <p:cNvSpPr txBox="1"/>
          <p:nvPr/>
        </p:nvSpPr>
        <p:spPr>
          <a:xfrm>
            <a:off x="370648" y="1033467"/>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Number </a:t>
            </a:r>
            <a:r>
              <a:rPr b="0" i="0" lang="es-AR" sz="1400" u="none" cap="none" strike="noStrike">
                <a:solidFill>
                  <a:srgbClr val="000000"/>
                </a:solidFill>
                <a:latin typeface="Montserrat"/>
                <a:ea typeface="Montserrat"/>
                <a:cs typeface="Montserrat"/>
                <a:sym typeface="Montserrat"/>
              </a:rPr>
              <a:t>es un objeto primitivo que permite representar y manipular valores numéricos. El constructor Number contiene constantes y métodos para trabajar con números. Valores de otro tipo pueden ser convertidos a números usando la función Number(). Su sintaxis es:</a:t>
            </a:r>
            <a:endParaRPr b="0" i="0" sz="1400" u="none" cap="none" strike="noStrike">
              <a:solidFill>
                <a:srgbClr val="000000"/>
              </a:solidFill>
              <a:latin typeface="Montserrat"/>
              <a:ea typeface="Montserrat"/>
              <a:cs typeface="Montserrat"/>
              <a:sym typeface="Montserrat"/>
            </a:endParaRPr>
          </a:p>
        </p:txBody>
      </p:sp>
      <p:sp>
        <p:nvSpPr>
          <p:cNvPr id="296" name="Google Shape;296;p21"/>
          <p:cNvSpPr txBox="1"/>
          <p:nvPr/>
        </p:nvSpPr>
        <p:spPr>
          <a:xfrm>
            <a:off x="370648" y="1797320"/>
            <a:ext cx="8529393" cy="35755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400" u="none" cap="none" strike="noStrike">
                <a:solidFill>
                  <a:srgbClr val="000000"/>
                </a:solidFill>
                <a:latin typeface="Montserrat"/>
                <a:ea typeface="Montserrat"/>
                <a:cs typeface="Montserrat"/>
                <a:sym typeface="Montserrat"/>
              </a:rPr>
              <a:t>new Number(value)</a:t>
            </a:r>
            <a:endParaRPr b="1" i="0" sz="1400" u="none" cap="none" strike="noStrike">
              <a:solidFill>
                <a:srgbClr val="000000"/>
              </a:solidFill>
              <a:latin typeface="Montserrat"/>
              <a:ea typeface="Montserrat"/>
              <a:cs typeface="Montserrat"/>
              <a:sym typeface="Montserrat"/>
            </a:endParaRPr>
          </a:p>
        </p:txBody>
      </p:sp>
      <p:sp>
        <p:nvSpPr>
          <p:cNvPr id="297" name="Google Shape;297;p21"/>
          <p:cNvSpPr txBox="1"/>
          <p:nvPr/>
        </p:nvSpPr>
        <p:spPr>
          <a:xfrm>
            <a:off x="6083929" y="2088856"/>
            <a:ext cx="2816112" cy="12642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el caso de </a:t>
            </a:r>
            <a:r>
              <a:rPr b="1" i="1" lang="es-AR" sz="1200" u="none" cap="none" strike="noStrike">
                <a:solidFill>
                  <a:srgbClr val="9D66F9"/>
                </a:solidFill>
                <a:latin typeface="Montserrat"/>
                <a:ea typeface="Montserrat"/>
                <a:cs typeface="Montserrat"/>
                <a:sym typeface="Montserrat"/>
              </a:rPr>
              <a:t>a</a:t>
            </a:r>
            <a:r>
              <a:rPr b="0" i="1" lang="es-AR" sz="1200" u="none" cap="none" strike="noStrike">
                <a:solidFill>
                  <a:srgbClr val="9D66F9"/>
                </a:solidFill>
                <a:latin typeface="Montserrat"/>
                <a:ea typeface="Montserrat"/>
                <a:cs typeface="Montserrat"/>
                <a:sym typeface="Montserrat"/>
              </a:rPr>
              <a:t> creamos el objeto a través de un constructor. Lo que se verá en la consola es el contenido del objeto.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el caso de </a:t>
            </a:r>
            <a:r>
              <a:rPr b="1" i="1" lang="es-AR" sz="1200" u="none" cap="none" strike="noStrike">
                <a:solidFill>
                  <a:srgbClr val="9D66F9"/>
                </a:solidFill>
                <a:latin typeface="Montserrat"/>
                <a:ea typeface="Montserrat"/>
                <a:cs typeface="Montserrat"/>
                <a:sym typeface="Montserrat"/>
              </a:rPr>
              <a:t>b</a:t>
            </a:r>
            <a:r>
              <a:rPr b="0" i="1" lang="es-AR" sz="1200" u="none" cap="none" strike="noStrike">
                <a:solidFill>
                  <a:srgbClr val="9D66F9"/>
                </a:solidFill>
                <a:latin typeface="Montserrat"/>
                <a:ea typeface="Montserrat"/>
                <a:cs typeface="Montserrat"/>
                <a:sym typeface="Montserrat"/>
              </a:rPr>
              <a:t> se muestra el contenido de la variable.</a:t>
            </a:r>
            <a:endParaRPr b="1" i="1" sz="1200" u="none" cap="none" strike="noStrike">
              <a:solidFill>
                <a:srgbClr val="9D66F9"/>
              </a:solidFill>
              <a:latin typeface="Montserrat"/>
              <a:ea typeface="Montserrat"/>
              <a:cs typeface="Montserrat"/>
              <a:sym typeface="Montserrat"/>
            </a:endParaRPr>
          </a:p>
        </p:txBody>
      </p:sp>
      <p:sp>
        <p:nvSpPr>
          <p:cNvPr id="298" name="Google Shape;298;p21"/>
          <p:cNvSpPr/>
          <p:nvPr/>
        </p:nvSpPr>
        <p:spPr>
          <a:xfrm>
            <a:off x="467790" y="2243938"/>
            <a:ext cx="5477608"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'123'</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0E0E0"/>
                </a:solidFill>
                <a:latin typeface="Consolas"/>
                <a:ea typeface="Consolas"/>
                <a:cs typeface="Consolas"/>
                <a:sym typeface="Consolas"/>
              </a:rPr>
              <a:t> // a es igual a 123 </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'123'</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b es igual a 123</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"b: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99" name="Google Shape;299;p21"/>
          <p:cNvSpPr txBox="1"/>
          <p:nvPr/>
        </p:nvSpPr>
        <p:spPr>
          <a:xfrm>
            <a:off x="5424970" y="2248684"/>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00" name="Google Shape;300;p21"/>
          <p:cNvPicPr preferRelativeResize="0"/>
          <p:nvPr/>
        </p:nvPicPr>
        <p:blipFill rotWithShape="1">
          <a:blip r:embed="rId3">
            <a:alphaModFix/>
          </a:blip>
          <a:srcRect b="0" l="0" r="0" t="0"/>
          <a:stretch/>
        </p:blipFill>
        <p:spPr>
          <a:xfrm>
            <a:off x="3049798" y="2924501"/>
            <a:ext cx="2895600" cy="85725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01" name="Google Shape;301;p21"/>
          <p:cNvSpPr txBox="1"/>
          <p:nvPr/>
        </p:nvSpPr>
        <p:spPr>
          <a:xfrm>
            <a:off x="731132" y="4150339"/>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Más info:</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https://developer.mozilla.org/es/docs/Web/JavaScript/Reference/Global_Objects/Number</a:t>
            </a:r>
            <a:endParaRPr b="0" i="0" sz="1400" u="none" cap="none" strike="noStrike">
              <a:solidFill>
                <a:srgbClr val="000000"/>
              </a:solidFill>
              <a:latin typeface="Montserrat"/>
              <a:ea typeface="Montserrat"/>
              <a:cs typeface="Montserrat"/>
              <a:sym typeface="Montserrat"/>
            </a:endParaRPr>
          </a:p>
        </p:txBody>
      </p:sp>
      <p:sp>
        <p:nvSpPr>
          <p:cNvPr id="302" name="Google Shape;302;p21"/>
          <p:cNvSpPr txBox="1"/>
          <p:nvPr/>
        </p:nvSpPr>
        <p:spPr>
          <a:xfrm>
            <a:off x="6098404" y="3395863"/>
            <a:ext cx="2787161"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number (.html y.js)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Las variables numéricas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08" name="Google Shape;308;p22"/>
          <p:cNvSpPr txBox="1"/>
          <p:nvPr/>
        </p:nvSpPr>
        <p:spPr>
          <a:xfrm>
            <a:off x="370648" y="909642"/>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Javascript, los </a:t>
            </a:r>
            <a:r>
              <a:rPr b="1" i="0" lang="es-AR" sz="1400" u="none" cap="none" strike="noStrike">
                <a:solidFill>
                  <a:srgbClr val="000000"/>
                </a:solidFill>
                <a:latin typeface="Montserrat"/>
                <a:ea typeface="Montserrat"/>
                <a:cs typeface="Montserrat"/>
                <a:sym typeface="Montserrat"/>
              </a:rPr>
              <a:t>números </a:t>
            </a:r>
            <a:r>
              <a:rPr b="0" i="0" lang="es-AR" sz="1400" u="none" cap="none" strike="noStrike">
                <a:solidFill>
                  <a:srgbClr val="000000"/>
                </a:solidFill>
                <a:latin typeface="Montserrat"/>
                <a:ea typeface="Montserrat"/>
                <a:cs typeface="Montserrat"/>
                <a:sym typeface="Montserrat"/>
              </a:rPr>
              <a:t>son uno de los tipos de datos básicos (</a:t>
            </a:r>
            <a:r>
              <a:rPr b="0" i="1" lang="es-AR" sz="1400" u="none" cap="none" strike="noStrike">
                <a:solidFill>
                  <a:srgbClr val="000000"/>
                </a:solidFill>
                <a:latin typeface="Montserrat"/>
                <a:ea typeface="Montserrat"/>
                <a:cs typeface="Montserrat"/>
                <a:sym typeface="Montserrat"/>
              </a:rPr>
              <a:t>tipos</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primitivos</a:t>
            </a:r>
            <a:r>
              <a:rPr b="0" i="0" lang="es-AR" sz="1400" u="none" cap="none" strike="noStrike">
                <a:solidFill>
                  <a:srgbClr val="000000"/>
                </a:solidFill>
                <a:latin typeface="Montserrat"/>
                <a:ea typeface="Montserrat"/>
                <a:cs typeface="Montserrat"/>
                <a:sym typeface="Montserrat"/>
              </a:rPr>
              <a:t>) que para crearlos, simplemente basta con escribirlos. No obstante, en Javascript todo son objetos, como veremos más adelante, y también se pueden declarar como si fueran un objeto:</a:t>
            </a:r>
            <a:endParaRPr b="0" i="0" sz="1400" u="none" cap="none" strike="noStrike">
              <a:solidFill>
                <a:srgbClr val="000000"/>
              </a:solidFill>
              <a:latin typeface="Montserrat"/>
              <a:ea typeface="Montserrat"/>
              <a:cs typeface="Montserrat"/>
              <a:sym typeface="Montserrat"/>
            </a:endParaRPr>
          </a:p>
        </p:txBody>
      </p:sp>
      <p:pic>
        <p:nvPicPr>
          <p:cNvPr id="309" name="Google Shape;309;p22"/>
          <p:cNvPicPr preferRelativeResize="0"/>
          <p:nvPr/>
        </p:nvPicPr>
        <p:blipFill rotWithShape="1">
          <a:blip r:embed="rId3">
            <a:alphaModFix/>
          </a:blip>
          <a:srcRect b="0" l="0" r="0" t="0"/>
          <a:stretch/>
        </p:blipFill>
        <p:spPr>
          <a:xfrm>
            <a:off x="870438" y="1663640"/>
            <a:ext cx="7219950" cy="1235780"/>
          </a:xfrm>
          <a:prstGeom prst="rect">
            <a:avLst/>
          </a:prstGeom>
          <a:noFill/>
          <a:ln>
            <a:noFill/>
          </a:ln>
        </p:spPr>
      </p:pic>
      <p:sp>
        <p:nvSpPr>
          <p:cNvPr id="310" name="Google Shape;310;p22"/>
          <p:cNvSpPr txBox="1"/>
          <p:nvPr/>
        </p:nvSpPr>
        <p:spPr>
          <a:xfrm>
            <a:off x="370648" y="2899420"/>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Sin embargo, aunque existan varias formas de declararlos, no se suele utilizar la notación </a:t>
            </a:r>
            <a:r>
              <a:rPr b="1" i="0" lang="es-AR" sz="1400" u="none" cap="none" strike="noStrike">
                <a:solidFill>
                  <a:srgbClr val="000000"/>
                </a:solidFill>
                <a:latin typeface="Montserrat"/>
                <a:ea typeface="Montserrat"/>
                <a:cs typeface="Montserrat"/>
                <a:sym typeface="Montserrat"/>
              </a:rPr>
              <a:t>new</a:t>
            </a:r>
            <a:r>
              <a:rPr b="0" i="0" lang="es-AR" sz="1400" u="none" cap="none" strike="noStrike">
                <a:solidFill>
                  <a:srgbClr val="000000"/>
                </a:solidFill>
                <a:latin typeface="Montserrat"/>
                <a:ea typeface="Montserrat"/>
                <a:cs typeface="Montserrat"/>
                <a:sym typeface="Montserrat"/>
              </a:rPr>
              <a:t> con objetos primitivos ya que es bastante más tedioso y complicado que utilizar la notación de literales:</a:t>
            </a:r>
            <a:endParaRPr b="0" i="0" sz="1400" u="none" cap="none" strike="noStrike">
              <a:solidFill>
                <a:srgbClr val="000000"/>
              </a:solidFill>
              <a:latin typeface="Montserrat"/>
              <a:ea typeface="Montserrat"/>
              <a:cs typeface="Montserrat"/>
              <a:sym typeface="Montserrat"/>
            </a:endParaRPr>
          </a:p>
        </p:txBody>
      </p:sp>
      <p:sp>
        <p:nvSpPr>
          <p:cNvPr id="311" name="Google Shape;311;p22"/>
          <p:cNvSpPr/>
          <p:nvPr/>
        </p:nvSpPr>
        <p:spPr>
          <a:xfrm>
            <a:off x="3252427" y="3556050"/>
            <a:ext cx="4751400" cy="13851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s-AR">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a:t>
            </a:r>
            <a:r>
              <a:rPr lang="es-AR">
                <a:solidFill>
                  <a:srgbClr val="5F6167"/>
                </a:solidFill>
                <a:latin typeface="Consolas"/>
                <a:ea typeface="Consolas"/>
                <a:cs typeface="Consolas"/>
                <a:sym typeface="Consolas"/>
              </a:rPr>
              <a:t> </a:t>
            </a:r>
            <a:r>
              <a:rPr lang="es-AR">
                <a:solidFill>
                  <a:srgbClr val="5F6167"/>
                </a:solidFill>
                <a:latin typeface="Consolas"/>
                <a:ea typeface="Consolas"/>
                <a:cs typeface="Consolas"/>
                <a:sym typeface="Consolas"/>
              </a:rPr>
              <a:t>// Literales</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AR">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15.8</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AR">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a:t>
            </a:r>
            <a:r>
              <a:rPr lang="es-AR">
                <a:solidFill>
                  <a:srgbClr val="00E8C6"/>
                </a:solidFill>
                <a:latin typeface="Consolas"/>
                <a:ea typeface="Consolas"/>
                <a:cs typeface="Consolas"/>
                <a:sym typeface="Consolas"/>
              </a:rPr>
              <a:t>3</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a:t>
            </a:r>
            <a:r>
              <a:rPr lang="es-AR">
                <a:solidFill>
                  <a:srgbClr val="5F6167"/>
                </a:solidFill>
                <a:latin typeface="Consolas"/>
                <a:ea typeface="Consolas"/>
                <a:cs typeface="Consolas"/>
                <a:sym typeface="Consolas"/>
              </a:rPr>
              <a:t>// Objetos</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AR">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a:t>
            </a:r>
            <a:r>
              <a:rPr lang="es-AR">
                <a:solidFill>
                  <a:srgbClr val="00E8C6"/>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15.8</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es-AR">
                <a:solidFill>
                  <a:srgbClr val="C74DED"/>
                </a:solidFill>
                <a:latin typeface="Consolas"/>
                <a:ea typeface="Consolas"/>
                <a:cs typeface="Consolas"/>
                <a:sym typeface="Consolas"/>
              </a:rPr>
              <a:t>var</a:t>
            </a:r>
            <a:r>
              <a:rPr lang="es-AR">
                <a:solidFill>
                  <a:srgbClr val="D5CED9"/>
                </a:solidFill>
                <a:latin typeface="Consolas"/>
                <a:ea typeface="Consolas"/>
                <a:cs typeface="Consolas"/>
                <a:sym typeface="Consolas"/>
              </a:rPr>
              <a:t> </a:t>
            </a:r>
            <a:r>
              <a:rPr lang="es-AR">
                <a:solidFill>
                  <a:srgbClr val="00E8C6"/>
                </a:solidFill>
                <a:latin typeface="Consolas"/>
                <a:ea typeface="Consolas"/>
                <a:cs typeface="Consolas"/>
                <a:sym typeface="Consolas"/>
              </a:rPr>
              <a:t>n5</a:t>
            </a:r>
            <a:r>
              <a:rPr lang="es-AR">
                <a:solidFill>
                  <a:srgbClr val="D5CED9"/>
                </a:solidFill>
                <a:latin typeface="Consolas"/>
                <a:ea typeface="Consolas"/>
                <a:cs typeface="Consolas"/>
                <a:sym typeface="Consolas"/>
              </a:rPr>
              <a:t> </a:t>
            </a:r>
            <a:r>
              <a:rPr lang="es-AR">
                <a:solidFill>
                  <a:srgbClr val="EE5D43"/>
                </a:solidFill>
                <a:latin typeface="Consolas"/>
                <a:ea typeface="Consolas"/>
                <a:cs typeface="Consolas"/>
                <a:sym typeface="Consolas"/>
              </a:rPr>
              <a:t>=</a:t>
            </a:r>
            <a:r>
              <a:rPr lang="es-AR">
                <a:solidFill>
                  <a:srgbClr val="D5CED9"/>
                </a:solidFill>
                <a:latin typeface="Consolas"/>
                <a:ea typeface="Consolas"/>
                <a:cs typeface="Consolas"/>
                <a:sym typeface="Consolas"/>
              </a:rPr>
              <a:t> </a:t>
            </a:r>
            <a:r>
              <a:rPr lang="es-AR">
                <a:solidFill>
                  <a:srgbClr val="EE5D43"/>
                </a:solidFill>
                <a:latin typeface="Consolas"/>
                <a:ea typeface="Consolas"/>
                <a:cs typeface="Consolas"/>
                <a:sym typeface="Consolas"/>
              </a:rPr>
              <a:t>Number</a:t>
            </a:r>
            <a:r>
              <a:rPr lang="es-AR">
                <a:solidFill>
                  <a:srgbClr val="D5CED9"/>
                </a:solidFill>
                <a:latin typeface="Consolas"/>
                <a:ea typeface="Consolas"/>
                <a:cs typeface="Consolas"/>
                <a:sym typeface="Consolas"/>
              </a:rPr>
              <a:t>(</a:t>
            </a:r>
            <a:r>
              <a:rPr lang="es-AR">
                <a:solidFill>
                  <a:srgbClr val="F39C12"/>
                </a:solidFill>
                <a:latin typeface="Consolas"/>
                <a:ea typeface="Consolas"/>
                <a:cs typeface="Consolas"/>
                <a:sym typeface="Consolas"/>
              </a:rPr>
              <a:t>4</a:t>
            </a:r>
            <a:r>
              <a:rPr lang="es-AR">
                <a:solidFill>
                  <a:srgbClr val="D5CED9"/>
                </a:solidFill>
                <a:latin typeface="Consolas"/>
                <a:ea typeface="Consolas"/>
                <a:cs typeface="Consolas"/>
                <a:sym typeface="Consolas"/>
              </a:rPr>
              <a:t>);</a:t>
            </a:r>
            <a:endParaRPr>
              <a:solidFill>
                <a:srgbClr val="5F6167"/>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es-AR">
                <a:solidFill>
                  <a:srgbClr val="C74DED"/>
                </a:solidFill>
                <a:latin typeface="Consolas"/>
                <a:ea typeface="Consolas"/>
                <a:cs typeface="Consolas"/>
                <a:sym typeface="Consolas"/>
              </a:rPr>
              <a:t>var</a:t>
            </a:r>
            <a:r>
              <a:rPr lang="es-AR">
                <a:solidFill>
                  <a:srgbClr val="D5CED9"/>
                </a:solidFill>
                <a:latin typeface="Consolas"/>
                <a:ea typeface="Consolas"/>
                <a:cs typeface="Consolas"/>
                <a:sym typeface="Consolas"/>
              </a:rPr>
              <a:t> </a:t>
            </a:r>
            <a:r>
              <a:rPr lang="es-AR">
                <a:solidFill>
                  <a:srgbClr val="00E8C6"/>
                </a:solidFill>
                <a:latin typeface="Consolas"/>
                <a:ea typeface="Consolas"/>
                <a:cs typeface="Consolas"/>
                <a:sym typeface="Consolas"/>
              </a:rPr>
              <a:t>n6</a:t>
            </a:r>
            <a:r>
              <a:rPr lang="es-AR">
                <a:solidFill>
                  <a:srgbClr val="D5CED9"/>
                </a:solidFill>
                <a:latin typeface="Consolas"/>
                <a:ea typeface="Consolas"/>
                <a:cs typeface="Consolas"/>
                <a:sym typeface="Consolas"/>
              </a:rPr>
              <a:t> </a:t>
            </a:r>
            <a:r>
              <a:rPr lang="es-AR">
                <a:solidFill>
                  <a:srgbClr val="EE5D43"/>
                </a:solidFill>
                <a:latin typeface="Consolas"/>
                <a:ea typeface="Consolas"/>
                <a:cs typeface="Consolas"/>
                <a:sym typeface="Consolas"/>
              </a:rPr>
              <a:t>=</a:t>
            </a:r>
            <a:r>
              <a:rPr lang="es-AR">
                <a:solidFill>
                  <a:srgbClr val="D5CED9"/>
                </a:solidFill>
                <a:latin typeface="Consolas"/>
                <a:ea typeface="Consolas"/>
                <a:cs typeface="Consolas"/>
                <a:sym typeface="Consolas"/>
              </a:rPr>
              <a:t> </a:t>
            </a:r>
            <a:r>
              <a:rPr lang="es-AR">
                <a:solidFill>
                  <a:srgbClr val="EE5D43"/>
                </a:solidFill>
                <a:latin typeface="Consolas"/>
                <a:ea typeface="Consolas"/>
                <a:cs typeface="Consolas"/>
                <a:sym typeface="Consolas"/>
              </a:rPr>
              <a:t>Number</a:t>
            </a:r>
            <a:r>
              <a:rPr lang="es-AR">
                <a:solidFill>
                  <a:srgbClr val="D5CED9"/>
                </a:solidFill>
                <a:latin typeface="Consolas"/>
                <a:ea typeface="Consolas"/>
                <a:cs typeface="Consolas"/>
                <a:sym typeface="Consolas"/>
              </a:rPr>
              <a:t>(</a:t>
            </a:r>
            <a:r>
              <a:rPr lang="es-AR">
                <a:solidFill>
                  <a:srgbClr val="F39C12"/>
                </a:solidFill>
                <a:latin typeface="Consolas"/>
                <a:ea typeface="Consolas"/>
                <a:cs typeface="Consolas"/>
                <a:sym typeface="Consolas"/>
              </a:rPr>
              <a:t>15.8</a:t>
            </a:r>
            <a:r>
              <a:rPr lang="es-AR">
                <a:solidFill>
                  <a:srgbClr val="D5CED9"/>
                </a:solidFill>
                <a:latin typeface="Consolas"/>
                <a:ea typeface="Consolas"/>
                <a:cs typeface="Consolas"/>
                <a:sym typeface="Consolas"/>
              </a:rPr>
              <a:t>);</a:t>
            </a:r>
            <a:endParaRPr>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a:solidFill>
                <a:srgbClr val="D5CED9"/>
              </a:solidFill>
              <a:latin typeface="Consolas"/>
              <a:ea typeface="Consolas"/>
              <a:cs typeface="Consolas"/>
              <a:sym typeface="Consolas"/>
            </a:endParaRPr>
          </a:p>
        </p:txBody>
      </p:sp>
      <p:sp>
        <p:nvSpPr>
          <p:cNvPr id="312" name="Google Shape;312;p22"/>
          <p:cNvSpPr txBox="1"/>
          <p:nvPr/>
        </p:nvSpPr>
        <p:spPr>
          <a:xfrm>
            <a:off x="6167920" y="355605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Comprobaciones numéricas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18" name="Google Shape;318;p23"/>
          <p:cNvSpPr txBox="1"/>
          <p:nvPr/>
        </p:nvSpPr>
        <p:spPr>
          <a:xfrm>
            <a:off x="370648" y="909642"/>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Javascript tenemos varias funciones para conocer la naturaleza de una variable numérica (número finito, número entero, número seguro o si no es representable como un número). Las podemos ver a continuación en la siguiente tabla:</a:t>
            </a:r>
            <a:endParaRPr b="0" i="0" sz="1400" u="none" cap="none" strike="noStrike">
              <a:solidFill>
                <a:srgbClr val="000000"/>
              </a:solidFill>
              <a:latin typeface="Montserrat"/>
              <a:ea typeface="Montserrat"/>
              <a:cs typeface="Montserrat"/>
              <a:sym typeface="Montserrat"/>
            </a:endParaRPr>
          </a:p>
        </p:txBody>
      </p:sp>
      <p:pic>
        <p:nvPicPr>
          <p:cNvPr id="319" name="Google Shape;319;p23"/>
          <p:cNvPicPr preferRelativeResize="0"/>
          <p:nvPr/>
        </p:nvPicPr>
        <p:blipFill rotWithShape="1">
          <a:blip r:embed="rId3">
            <a:alphaModFix/>
          </a:blip>
          <a:srcRect b="0" l="0" r="0" t="0"/>
          <a:stretch/>
        </p:blipFill>
        <p:spPr>
          <a:xfrm>
            <a:off x="1511145" y="1663640"/>
            <a:ext cx="6248398" cy="1800274"/>
          </a:xfrm>
          <a:prstGeom prst="rect">
            <a:avLst/>
          </a:prstGeom>
          <a:noFill/>
          <a:ln>
            <a:noFill/>
          </a:ln>
        </p:spPr>
      </p:pic>
      <p:sp>
        <p:nvSpPr>
          <p:cNvPr id="320" name="Google Shape;320;p23"/>
          <p:cNvSpPr txBox="1"/>
          <p:nvPr/>
        </p:nvSpPr>
        <p:spPr>
          <a:xfrm>
            <a:off x="370648" y="3460679"/>
            <a:ext cx="8529393" cy="6598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Estas funciones devuelven un booleano (valor de </a:t>
            </a:r>
            <a:r>
              <a:rPr b="0" i="1" lang="es-AR" sz="1400" u="none" cap="none" strike="noStrike">
                <a:solidFill>
                  <a:srgbClr val="000000"/>
                </a:solidFill>
                <a:latin typeface="Montserrat"/>
                <a:ea typeface="Montserrat"/>
                <a:cs typeface="Montserrat"/>
                <a:sym typeface="Montserrat"/>
              </a:rPr>
              <a:t>verdadero</a:t>
            </a:r>
            <a:r>
              <a:rPr b="0" i="0" lang="es-AR" sz="1400" u="none" cap="none" strike="noStrike">
                <a:solidFill>
                  <a:srgbClr val="000000"/>
                </a:solidFill>
                <a:latin typeface="Montserrat"/>
                <a:ea typeface="Montserrat"/>
                <a:cs typeface="Montserrat"/>
                <a:sym typeface="Montserrat"/>
              </a:rPr>
              <a:t> o </a:t>
            </a:r>
            <a:r>
              <a:rPr b="0" i="1" lang="es-AR" sz="1400" u="none" cap="none" strike="noStrike">
                <a:solidFill>
                  <a:srgbClr val="000000"/>
                </a:solidFill>
                <a:latin typeface="Montserrat"/>
                <a:ea typeface="Montserrat"/>
                <a:cs typeface="Montserrat"/>
                <a:sym typeface="Montserrat"/>
              </a:rPr>
              <a:t>falso</a:t>
            </a:r>
            <a:r>
              <a:rPr b="0" i="0" lang="es-AR" sz="1400" u="none" cap="none" strike="noStrike">
                <a:solidFill>
                  <a:srgbClr val="000000"/>
                </a:solidFill>
                <a:latin typeface="Montserrat"/>
                <a:ea typeface="Montserrat"/>
                <a:cs typeface="Montserrat"/>
                <a:sym typeface="Montserrat"/>
              </a:rPr>
              <a:t>), lo que lo hace ideales para usarlas como condiciones en bucles o condicionales.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Comprobaciones numéricas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26" name="Google Shape;326;p24"/>
          <p:cNvSpPr txBox="1"/>
          <p:nvPr/>
        </p:nvSpPr>
        <p:spPr>
          <a:xfrm>
            <a:off x="370648" y="909642"/>
            <a:ext cx="8529393" cy="37623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 continuación veamos dos ejemplos para cada una de estas funciones:</a:t>
            </a:r>
            <a:endParaRPr b="0" i="0" sz="1400" u="none" cap="none" strike="noStrike">
              <a:solidFill>
                <a:srgbClr val="000000"/>
              </a:solidFill>
              <a:latin typeface="Montserrat"/>
              <a:ea typeface="Montserrat"/>
              <a:cs typeface="Montserrat"/>
              <a:sym typeface="Montserrat"/>
            </a:endParaRPr>
          </a:p>
        </p:txBody>
      </p:sp>
      <p:sp>
        <p:nvSpPr>
          <p:cNvPr id="327" name="Google Shape;327;p24"/>
          <p:cNvSpPr/>
          <p:nvPr/>
        </p:nvSpPr>
        <p:spPr>
          <a:xfrm>
            <a:off x="904874" y="1285875"/>
            <a:ext cx="6429375" cy="28931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¿Número finito?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isFinite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isFinite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Infinity</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false, es infinito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¿Número entero?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isInteger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isInteger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4.6</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false, es decimal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¿Número seguro?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isSafeInteger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1e15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isSafeInteger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1e16</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false, es un valor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no seguro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¿No es un número?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isNaN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NaN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isNaN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false, es un número</a:t>
            </a:r>
            <a:endParaRPr b="0" i="0" sz="1400" u="none" cap="none" strike="noStrike">
              <a:solidFill>
                <a:srgbClr val="D5CED9"/>
              </a:solidFill>
              <a:latin typeface="Consolas"/>
              <a:ea typeface="Consolas"/>
              <a:cs typeface="Consolas"/>
              <a:sym typeface="Consolas"/>
            </a:endParaRPr>
          </a:p>
        </p:txBody>
      </p:sp>
      <p:sp>
        <p:nvSpPr>
          <p:cNvPr id="328" name="Google Shape;328;p24"/>
          <p:cNvSpPr txBox="1"/>
          <p:nvPr/>
        </p:nvSpPr>
        <p:spPr>
          <a:xfrm>
            <a:off x="6813821" y="128587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29" name="Google Shape;329;p24"/>
          <p:cNvPicPr preferRelativeResize="0"/>
          <p:nvPr/>
        </p:nvPicPr>
        <p:blipFill rotWithShape="1">
          <a:blip r:embed="rId3">
            <a:alphaModFix/>
          </a:blip>
          <a:srcRect b="0" l="0" r="0" t="0"/>
          <a:stretch/>
        </p:blipFill>
        <p:spPr>
          <a:xfrm>
            <a:off x="5929311" y="2300853"/>
            <a:ext cx="2809875" cy="19812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30" name="Google Shape;330;p24"/>
          <p:cNvSpPr txBox="1"/>
          <p:nvPr/>
        </p:nvSpPr>
        <p:spPr>
          <a:xfrm>
            <a:off x="5850754" y="4325929"/>
            <a:ext cx="2787161"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number (.html y.js)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Conversión numérica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36" name="Google Shape;336;p25"/>
          <p:cNvSpPr txBox="1"/>
          <p:nvPr/>
        </p:nvSpPr>
        <p:spPr>
          <a:xfrm>
            <a:off x="370648" y="909642"/>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muchos casos tendremos variables de texto que nos interesa convertir a número, para realizar operaciones posteriormente con ellas. Para ello, lo ideal es utilizar las funciones de parseo numérico, </a:t>
            </a:r>
            <a:r>
              <a:rPr b="1" i="1"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y </a:t>
            </a:r>
            <a:r>
              <a:rPr b="1" i="1" lang="es-AR" sz="1400" u="none" cap="none" strike="noStrike">
                <a:solidFill>
                  <a:srgbClr val="000000"/>
                </a:solidFill>
                <a:latin typeface="Montserrat"/>
                <a:ea typeface="Montserrat"/>
                <a:cs typeface="Montserrat"/>
                <a:sym typeface="Montserrat"/>
              </a:rPr>
              <a:t>parseFloat()</a:t>
            </a:r>
            <a:r>
              <a:rPr b="0" i="0" lang="es-AR" sz="1400" u="none" cap="none" strike="noStrike">
                <a:solidFill>
                  <a:srgbClr val="000000"/>
                </a:solidFill>
                <a:latin typeface="Montserrat"/>
                <a:ea typeface="Montserrat"/>
                <a:cs typeface="Montserrat"/>
                <a:sym typeface="Montserrat"/>
              </a:rPr>
              <a:t>. Veamos cuales son y cómo se pueden utilizar:</a:t>
            </a:r>
            <a:endParaRPr b="0" i="0" sz="1400" u="none" cap="none" strike="noStrike">
              <a:solidFill>
                <a:srgbClr val="000000"/>
              </a:solidFill>
              <a:latin typeface="Montserrat"/>
              <a:ea typeface="Montserrat"/>
              <a:cs typeface="Montserrat"/>
              <a:sym typeface="Montserrat"/>
            </a:endParaRPr>
          </a:p>
        </p:txBody>
      </p:sp>
      <p:pic>
        <p:nvPicPr>
          <p:cNvPr id="337" name="Google Shape;337;p25"/>
          <p:cNvPicPr preferRelativeResize="0"/>
          <p:nvPr/>
        </p:nvPicPr>
        <p:blipFill rotWithShape="1">
          <a:blip r:embed="rId3">
            <a:alphaModFix/>
          </a:blip>
          <a:srcRect b="0" l="0" r="0" t="0"/>
          <a:stretch/>
        </p:blipFill>
        <p:spPr>
          <a:xfrm>
            <a:off x="527504" y="1782392"/>
            <a:ext cx="7898492" cy="21990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Conversión numérica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43" name="Google Shape;343;p26"/>
          <p:cNvSpPr txBox="1"/>
          <p:nvPr/>
        </p:nvSpPr>
        <p:spPr>
          <a:xfrm>
            <a:off x="370648" y="909642"/>
            <a:ext cx="8529393" cy="5762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ilustrar esto, veamos un ejemplo con </a:t>
            </a:r>
            <a:r>
              <a:rPr b="1" i="0"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cuando solo le pasamos un parámetro (un texto) que queremos convertir a número:</a:t>
            </a:r>
            <a:endParaRPr b="0" i="0" sz="1400" u="none" cap="none" strike="noStrike">
              <a:solidFill>
                <a:srgbClr val="000000"/>
              </a:solidFill>
              <a:latin typeface="Montserrat"/>
              <a:ea typeface="Montserrat"/>
              <a:cs typeface="Montserrat"/>
              <a:sym typeface="Montserrat"/>
            </a:endParaRPr>
          </a:p>
        </p:txBody>
      </p:sp>
      <p:sp>
        <p:nvSpPr>
          <p:cNvPr id="344" name="Google Shape;344;p26"/>
          <p:cNvSpPr/>
          <p:nvPr/>
        </p:nvSpPr>
        <p:spPr>
          <a:xfrm>
            <a:off x="600075" y="1608922"/>
            <a:ext cx="4572000"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"42"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42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"42</a:t>
            </a:r>
            <a:r>
              <a:rPr lang="es-AR">
                <a:solidFill>
                  <a:srgbClr val="96E072"/>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42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"N</a:t>
            </a:r>
            <a:r>
              <a:rPr lang="es-AR">
                <a:solidFill>
                  <a:srgbClr val="96E072"/>
                </a:solidFill>
                <a:latin typeface="Consolas"/>
                <a:ea typeface="Consolas"/>
                <a:cs typeface="Consolas"/>
                <a:sym typeface="Consolas"/>
              </a:rPr>
              <a:t>u</a:t>
            </a:r>
            <a:r>
              <a:rPr b="0" i="0" lang="es-AR" sz="1400" u="none" cap="none" strike="noStrike">
                <a:solidFill>
                  <a:srgbClr val="96E072"/>
                </a:solidFill>
                <a:latin typeface="Consolas"/>
                <a:ea typeface="Consolas"/>
                <a:cs typeface="Consolas"/>
                <a:sym typeface="Consolas"/>
              </a:rPr>
              <a:t>m. 42"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NaN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NaN</a:t>
            </a:r>
            <a:endParaRPr b="0" i="0" sz="1400" u="none" cap="none" strike="noStrike">
              <a:solidFill>
                <a:srgbClr val="D5CED9"/>
              </a:solidFill>
              <a:latin typeface="Consolas"/>
              <a:ea typeface="Consolas"/>
              <a:cs typeface="Consolas"/>
              <a:sym typeface="Consolas"/>
            </a:endParaRPr>
          </a:p>
        </p:txBody>
      </p:sp>
      <p:sp>
        <p:nvSpPr>
          <p:cNvPr id="345" name="Google Shape;345;p26"/>
          <p:cNvSpPr txBox="1"/>
          <p:nvPr/>
        </p:nvSpPr>
        <p:spPr>
          <a:xfrm>
            <a:off x="4651647" y="1608922"/>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46" name="Google Shape;346;p26"/>
          <p:cNvPicPr preferRelativeResize="0"/>
          <p:nvPr/>
        </p:nvPicPr>
        <p:blipFill rotWithShape="1">
          <a:blip r:embed="rId3">
            <a:alphaModFix/>
          </a:blip>
          <a:srcRect b="0" l="0" r="0" t="0"/>
          <a:stretch/>
        </p:blipFill>
        <p:spPr>
          <a:xfrm>
            <a:off x="4471987" y="2190751"/>
            <a:ext cx="2924175" cy="9906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47" name="Google Shape;347;p26"/>
          <p:cNvSpPr txBox="1"/>
          <p:nvPr/>
        </p:nvSpPr>
        <p:spPr>
          <a:xfrm>
            <a:off x="4830319" y="3251091"/>
            <a:ext cx="3932682"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conversiones-numericas (.html y.js)</a:t>
            </a:r>
            <a:endParaRPr b="0" i="1" sz="1200" u="none" cap="none" strike="noStrike">
              <a:solidFill>
                <a:srgbClr val="9D66F9"/>
              </a:solidFill>
              <a:latin typeface="Montserrat"/>
              <a:ea typeface="Montserrat"/>
              <a:cs typeface="Montserrat"/>
              <a:sym typeface="Montserrat"/>
            </a:endParaRPr>
          </a:p>
        </p:txBody>
      </p:sp>
      <p:sp>
        <p:nvSpPr>
          <p:cNvPr id="348" name="Google Shape;348;p26"/>
          <p:cNvSpPr txBox="1"/>
          <p:nvPr/>
        </p:nvSpPr>
        <p:spPr>
          <a:xfrm>
            <a:off x="370648" y="3677220"/>
            <a:ext cx="8529393" cy="112337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función </a:t>
            </a:r>
            <a:r>
              <a:rPr b="1" i="1"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funciona perfectamente para variables de texto que contienen números o que empiezan por números. Esto es muy útil para eliminar unidades de variables de texto. Sin embargo, si la variable de texto comienza por un valor que no es numérico, parseInt() devolverá un </a:t>
            </a:r>
            <a:r>
              <a:rPr b="1" i="1" lang="es-AR" sz="1400" u="none" cap="none" strike="noStrike">
                <a:solidFill>
                  <a:srgbClr val="000000"/>
                </a:solidFill>
                <a:latin typeface="Montserrat"/>
                <a:ea typeface="Montserrat"/>
                <a:cs typeface="Montserrat"/>
                <a:sym typeface="Montserrat"/>
              </a:rPr>
              <a:t>NaN (Not a Number)</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Conversión numérica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54" name="Google Shape;354;p27"/>
          <p:cNvSpPr txBox="1"/>
          <p:nvPr/>
        </p:nvSpPr>
        <p:spPr>
          <a:xfrm>
            <a:off x="370648" y="909642"/>
            <a:ext cx="8529393" cy="12620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Si lo que queremos es quedarnos con el número que aparece más adelante en la variable de texto, habrá que manipular ese texto con alguna de las funciones que veremos en el apartado de variables de texto.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Veamos ahora que ocurre si utilizamos </a:t>
            </a:r>
            <a:r>
              <a:rPr b="1" i="1"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con dos parámetros, donde el primero es el texto con el número y el segundo es la base numérica del número:</a:t>
            </a:r>
            <a:endParaRPr b="0" i="0" sz="1400" u="none" cap="none" strike="noStrike">
              <a:solidFill>
                <a:srgbClr val="000000"/>
              </a:solidFill>
              <a:latin typeface="Montserrat"/>
              <a:ea typeface="Montserrat"/>
              <a:cs typeface="Montserrat"/>
              <a:sym typeface="Montserrat"/>
            </a:endParaRPr>
          </a:p>
        </p:txBody>
      </p:sp>
      <p:sp>
        <p:nvSpPr>
          <p:cNvPr id="355" name="Google Shape;355;p27"/>
          <p:cNvSpPr/>
          <p:nvPr/>
        </p:nvSpPr>
        <p:spPr>
          <a:xfrm>
            <a:off x="466725" y="2171700"/>
            <a:ext cx="5610225"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"11101"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29 en binario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"31"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8</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25 en octal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"FF"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16</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255 en hexadecimal</a:t>
            </a:r>
            <a:endParaRPr b="0" i="0" sz="1400" u="none" cap="none" strike="noStrike">
              <a:solidFill>
                <a:srgbClr val="D5CED9"/>
              </a:solidFill>
              <a:latin typeface="Consolas"/>
              <a:ea typeface="Consolas"/>
              <a:cs typeface="Consolas"/>
              <a:sym typeface="Consolas"/>
            </a:endParaRPr>
          </a:p>
        </p:txBody>
      </p:sp>
      <p:sp>
        <p:nvSpPr>
          <p:cNvPr id="356" name="Google Shape;356;p27"/>
          <p:cNvSpPr txBox="1"/>
          <p:nvPr/>
        </p:nvSpPr>
        <p:spPr>
          <a:xfrm>
            <a:off x="5556522" y="217170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57" name="Google Shape;357;p27"/>
          <p:cNvSpPr txBox="1"/>
          <p:nvPr/>
        </p:nvSpPr>
        <p:spPr>
          <a:xfrm>
            <a:off x="6173027" y="2116318"/>
            <a:ext cx="2727014"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conversiones-numericas (.html y.js)</a:t>
            </a:r>
            <a:endParaRPr b="0" i="1" sz="1200" u="none" cap="none" strike="noStrike">
              <a:solidFill>
                <a:srgbClr val="9D66F9"/>
              </a:solidFill>
              <a:latin typeface="Montserrat"/>
              <a:ea typeface="Montserrat"/>
              <a:cs typeface="Montserrat"/>
              <a:sym typeface="Montserrat"/>
            </a:endParaRPr>
          </a:p>
        </p:txBody>
      </p:sp>
      <p:sp>
        <p:nvSpPr>
          <p:cNvPr id="358" name="Google Shape;358;p27"/>
          <p:cNvSpPr txBox="1"/>
          <p:nvPr/>
        </p:nvSpPr>
        <p:spPr>
          <a:xfrm>
            <a:off x="466725" y="2952242"/>
            <a:ext cx="4552950" cy="10196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Esta modalidad de </a:t>
            </a:r>
            <a:r>
              <a:rPr b="1" i="1"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se suele utilizar cuando queremos pasar a base decimal un número que se encuentra en otra base (binaria, octal, hexadecimal...).</a:t>
            </a:r>
            <a:endParaRPr b="0" i="0" sz="1400" u="none" cap="none" strike="noStrike">
              <a:solidFill>
                <a:srgbClr val="000000"/>
              </a:solidFill>
              <a:latin typeface="Montserrat"/>
              <a:ea typeface="Montserrat"/>
              <a:cs typeface="Montserrat"/>
              <a:sym typeface="Montserrat"/>
            </a:endParaRPr>
          </a:p>
        </p:txBody>
      </p:sp>
      <p:sp>
        <p:nvSpPr>
          <p:cNvPr id="359" name="Google Shape;359;p27"/>
          <p:cNvSpPr txBox="1"/>
          <p:nvPr/>
        </p:nvSpPr>
        <p:spPr>
          <a:xfrm>
            <a:off x="542512" y="3971925"/>
            <a:ext cx="8058977" cy="84577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Al igual que con parseInt() tenemos otra función llamada parseFloat(). Funciona exactamente igual a la primera, sólo que la primera está específicamente diseñada para utilizar con números enteros y la segunda para números decimales. Si utilizamos parseInt() con un número decimal, nos quedaremos sólo con la parte entera, mientras que parseFloat() la conservará.</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pic>
        <p:nvPicPr>
          <p:cNvPr id="360" name="Google Shape;360;p27"/>
          <p:cNvPicPr preferRelativeResize="0"/>
          <p:nvPr/>
        </p:nvPicPr>
        <p:blipFill rotWithShape="1">
          <a:blip r:embed="rId3">
            <a:alphaModFix/>
          </a:blip>
          <a:srcRect b="0" l="0" r="0" t="0"/>
          <a:stretch/>
        </p:blipFill>
        <p:spPr>
          <a:xfrm>
            <a:off x="5610639" y="2954442"/>
            <a:ext cx="2990850" cy="7143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parseInt() y parseFloat()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66" name="Google Shape;366;p28"/>
          <p:cNvSpPr txBox="1"/>
          <p:nvPr/>
        </p:nvSpPr>
        <p:spPr>
          <a:xfrm>
            <a:off x="370648" y="909642"/>
            <a:ext cx="6226369" cy="110203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Habíamos dicho que </a:t>
            </a:r>
            <a:r>
              <a:rPr b="1" i="0"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convierte (parsea) un argumento de tipo cadena y devuelve un entero de la base especificada. Es una función de alto nivel y no está asociada a ningún objeto. Sintaxis:</a:t>
            </a:r>
            <a:endParaRPr b="0" i="0" sz="1400" u="none" cap="none" strike="noStrike">
              <a:solidFill>
                <a:srgbClr val="000000"/>
              </a:solidFill>
              <a:latin typeface="Montserrat"/>
              <a:ea typeface="Montserrat"/>
              <a:cs typeface="Montserrat"/>
              <a:sym typeface="Montserrat"/>
            </a:endParaRPr>
          </a:p>
        </p:txBody>
      </p:sp>
      <p:pic>
        <p:nvPicPr>
          <p:cNvPr id="367" name="Google Shape;367;p28"/>
          <p:cNvPicPr preferRelativeResize="0"/>
          <p:nvPr/>
        </p:nvPicPr>
        <p:blipFill rotWithShape="1">
          <a:blip r:embed="rId3">
            <a:alphaModFix/>
          </a:blip>
          <a:srcRect b="0" l="0" r="0" t="0"/>
          <a:stretch/>
        </p:blipFill>
        <p:spPr>
          <a:xfrm>
            <a:off x="6597017" y="1007010"/>
            <a:ext cx="2062805" cy="3768782"/>
          </a:xfrm>
          <a:prstGeom prst="rect">
            <a:avLst/>
          </a:prstGeom>
          <a:noFill/>
          <a:ln>
            <a:noFill/>
          </a:ln>
        </p:spPr>
      </p:pic>
      <p:sp>
        <p:nvSpPr>
          <p:cNvPr id="368" name="Google Shape;368;p28"/>
          <p:cNvSpPr txBox="1"/>
          <p:nvPr/>
        </p:nvSpPr>
        <p:spPr>
          <a:xfrm>
            <a:off x="553530" y="1674874"/>
            <a:ext cx="5986148" cy="35345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400" u="none" cap="none" strike="noStrike">
                <a:solidFill>
                  <a:srgbClr val="000000"/>
                </a:solidFill>
                <a:latin typeface="Montserrat"/>
                <a:ea typeface="Montserrat"/>
                <a:cs typeface="Montserrat"/>
                <a:sym typeface="Montserrat"/>
              </a:rPr>
              <a:t>parseInt(string, base);</a:t>
            </a:r>
            <a:endParaRPr b="1" i="0" sz="1400" u="none" cap="none" strike="noStrike">
              <a:solidFill>
                <a:srgbClr val="000000"/>
              </a:solidFill>
              <a:latin typeface="Montserrat"/>
              <a:ea typeface="Montserrat"/>
              <a:cs typeface="Montserrat"/>
              <a:sym typeface="Montserrat"/>
            </a:endParaRPr>
          </a:p>
        </p:txBody>
      </p:sp>
      <p:sp>
        <p:nvSpPr>
          <p:cNvPr id="369" name="Google Shape;369;p28"/>
          <p:cNvSpPr/>
          <p:nvPr/>
        </p:nvSpPr>
        <p:spPr>
          <a:xfrm>
            <a:off x="370649" y="2092000"/>
            <a:ext cx="5986148"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16</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F en hexadecimal = 15 en decimal</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devuelve 15 en decimal</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"1111"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1111 en binario = 15 decimal</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devuelve 15 en decimal</a:t>
            </a:r>
            <a:endParaRPr b="0" i="0" sz="1400" u="none" cap="none" strike="noStrike">
              <a:solidFill>
                <a:srgbClr val="E0E0E0"/>
              </a:solidFill>
              <a:latin typeface="Consolas"/>
              <a:ea typeface="Consolas"/>
              <a:cs typeface="Consolas"/>
              <a:sym typeface="Consolas"/>
            </a:endParaRPr>
          </a:p>
        </p:txBody>
      </p:sp>
      <p:sp>
        <p:nvSpPr>
          <p:cNvPr id="370" name="Google Shape;370;p28"/>
          <p:cNvSpPr txBox="1"/>
          <p:nvPr/>
        </p:nvSpPr>
        <p:spPr>
          <a:xfrm>
            <a:off x="5836369" y="209200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71" name="Google Shape;371;p28"/>
          <p:cNvSpPr txBox="1"/>
          <p:nvPr/>
        </p:nvSpPr>
        <p:spPr>
          <a:xfrm>
            <a:off x="250538" y="3109781"/>
            <a:ext cx="6226369" cy="60496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cambio, </a:t>
            </a:r>
            <a:r>
              <a:rPr b="1" i="0" lang="es-AR" sz="1400" u="none" cap="none" strike="noStrike">
                <a:solidFill>
                  <a:srgbClr val="000000"/>
                </a:solidFill>
                <a:latin typeface="Montserrat"/>
                <a:ea typeface="Montserrat"/>
                <a:cs typeface="Montserrat"/>
                <a:sym typeface="Montserrat"/>
              </a:rPr>
              <a:t>parseFloat()</a:t>
            </a:r>
            <a:r>
              <a:rPr b="0" i="0" lang="es-AR" sz="1400" u="none" cap="none" strike="noStrike">
                <a:solidFill>
                  <a:srgbClr val="000000"/>
                </a:solidFill>
                <a:latin typeface="Montserrat"/>
                <a:ea typeface="Montserrat"/>
                <a:cs typeface="Montserrat"/>
                <a:sym typeface="Montserrat"/>
              </a:rPr>
              <a:t> convierte (parsea) un argumento de tipo cadena y devuelve un número de punto flotante. Sintaxis:</a:t>
            </a:r>
            <a:endParaRPr b="0" i="0" sz="1400" u="none" cap="none" strike="noStrike">
              <a:solidFill>
                <a:srgbClr val="000000"/>
              </a:solidFill>
              <a:latin typeface="Montserrat"/>
              <a:ea typeface="Montserrat"/>
              <a:cs typeface="Montserrat"/>
              <a:sym typeface="Montserrat"/>
            </a:endParaRPr>
          </a:p>
        </p:txBody>
      </p:sp>
      <p:sp>
        <p:nvSpPr>
          <p:cNvPr id="372" name="Google Shape;372;p28"/>
          <p:cNvSpPr txBox="1"/>
          <p:nvPr/>
        </p:nvSpPr>
        <p:spPr>
          <a:xfrm>
            <a:off x="433420" y="3636888"/>
            <a:ext cx="5986148" cy="35345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400" u="none" cap="none" strike="noStrike">
                <a:solidFill>
                  <a:srgbClr val="000000"/>
                </a:solidFill>
                <a:latin typeface="Montserrat"/>
                <a:ea typeface="Montserrat"/>
                <a:cs typeface="Montserrat"/>
                <a:sym typeface="Montserrat"/>
              </a:rPr>
              <a:t>parseFloat(cadena)</a:t>
            </a:r>
            <a:endParaRPr b="1" i="0" sz="1400" u="none" cap="none" strike="noStrike">
              <a:solidFill>
                <a:srgbClr val="000000"/>
              </a:solidFill>
              <a:latin typeface="Montserrat"/>
              <a:ea typeface="Montserrat"/>
              <a:cs typeface="Montserrat"/>
              <a:sym typeface="Montserrat"/>
            </a:endParaRPr>
          </a:p>
        </p:txBody>
      </p:sp>
      <p:sp>
        <p:nvSpPr>
          <p:cNvPr id="373" name="Google Shape;373;p28"/>
          <p:cNvSpPr/>
          <p:nvPr/>
        </p:nvSpPr>
        <p:spPr>
          <a:xfrm>
            <a:off x="553530" y="4114451"/>
            <a:ext cx="5732971"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parseFloat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"3.14"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devuelve el número 3.14</a:t>
            </a:r>
            <a:endParaRPr b="0" i="0" sz="1400" u="none" cap="none" strike="noStrike">
              <a:solidFill>
                <a:srgbClr val="E0E0E0"/>
              </a:solidFill>
              <a:latin typeface="Consolas"/>
              <a:ea typeface="Consolas"/>
              <a:cs typeface="Consolas"/>
              <a:sym typeface="Consolas"/>
            </a:endParaRPr>
          </a:p>
        </p:txBody>
      </p:sp>
      <p:sp>
        <p:nvSpPr>
          <p:cNvPr id="374" name="Google Shape;374;p28"/>
          <p:cNvSpPr txBox="1"/>
          <p:nvPr/>
        </p:nvSpPr>
        <p:spPr>
          <a:xfrm>
            <a:off x="5775277" y="410524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Objeto Math</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80" name="Google Shape;380;p29"/>
          <p:cNvSpPr txBox="1"/>
          <p:nvPr/>
        </p:nvSpPr>
        <p:spPr>
          <a:xfrm>
            <a:off x="370648" y="1033466"/>
            <a:ext cx="8154227" cy="124300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Cuando trabajamos con Javascript, es posible realizar gran cantidad de operaciones matemáticas de forma nativa, sin necesidad de librerías externas.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Math</a:t>
            </a:r>
            <a:r>
              <a:rPr b="0" i="0" lang="es-AR" sz="1400" u="none" cap="none" strike="noStrike">
                <a:solidFill>
                  <a:srgbClr val="000000"/>
                </a:solidFill>
                <a:latin typeface="Montserrat"/>
                <a:ea typeface="Montserrat"/>
                <a:cs typeface="Montserrat"/>
                <a:sym typeface="Montserrat"/>
              </a:rPr>
              <a:t> es un objeto que tiene propiedades y métodos para constantes y funciones matemáticas. Todas las propiedades y métodos de Math son estáticos (no necesito llamar al constructor).</a:t>
            </a:r>
            <a:endParaRPr b="0" i="0" sz="1400" u="none" cap="none" strike="noStrike">
              <a:solidFill>
                <a:srgbClr val="000000"/>
              </a:solidFill>
              <a:latin typeface="Arial"/>
              <a:ea typeface="Arial"/>
              <a:cs typeface="Arial"/>
              <a:sym typeface="Arial"/>
            </a:endParaRPr>
          </a:p>
        </p:txBody>
      </p:sp>
      <p:sp>
        <p:nvSpPr>
          <p:cNvPr id="381" name="Google Shape;381;p29"/>
          <p:cNvSpPr txBox="1"/>
          <p:nvPr/>
        </p:nvSpPr>
        <p:spPr>
          <a:xfrm>
            <a:off x="651737" y="2227010"/>
            <a:ext cx="2976250" cy="395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Constantes de Math</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382" name="Google Shape;382;p29"/>
          <p:cNvSpPr txBox="1"/>
          <p:nvPr/>
        </p:nvSpPr>
        <p:spPr>
          <a:xfrm>
            <a:off x="534466" y="2622664"/>
            <a:ext cx="3294584" cy="103493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objeto Math de Javascript incorpora varias constantes que podemos necesitar en algunas operaciones matemáticas:</a:t>
            </a:r>
            <a:endParaRPr b="0" i="0" sz="1400" u="none" cap="none" strike="noStrike">
              <a:solidFill>
                <a:schemeClr val="dk1"/>
              </a:solidFill>
              <a:latin typeface="Montserrat"/>
              <a:ea typeface="Montserrat"/>
              <a:cs typeface="Montserrat"/>
              <a:sym typeface="Montserrat"/>
            </a:endParaRPr>
          </a:p>
        </p:txBody>
      </p:sp>
      <p:pic>
        <p:nvPicPr>
          <p:cNvPr id="383" name="Google Shape;383;p29"/>
          <p:cNvPicPr preferRelativeResize="0"/>
          <p:nvPr/>
        </p:nvPicPr>
        <p:blipFill rotWithShape="1">
          <a:blip r:embed="rId3">
            <a:alphaModFix/>
          </a:blip>
          <a:srcRect b="0" l="0" r="0" t="0"/>
          <a:stretch/>
        </p:blipFill>
        <p:spPr>
          <a:xfrm>
            <a:off x="3754559" y="2727439"/>
            <a:ext cx="4643744" cy="21000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¿Qué es JavaScript?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95" name="Google Shape;95;p3"/>
          <p:cNvSpPr txBox="1"/>
          <p:nvPr/>
        </p:nvSpPr>
        <p:spPr>
          <a:xfrm>
            <a:off x="370648" y="1033465"/>
            <a:ext cx="8529393" cy="132287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JavaScript es un </a:t>
            </a:r>
            <a:r>
              <a:rPr b="1" i="0" lang="es-AR" sz="1400" u="none" cap="none" strike="noStrike">
                <a:solidFill>
                  <a:schemeClr val="dk1"/>
                </a:solidFill>
                <a:latin typeface="Montserrat"/>
                <a:ea typeface="Montserrat"/>
                <a:cs typeface="Montserrat"/>
                <a:sym typeface="Montserrat"/>
              </a:rPr>
              <a:t>lenguaje de programación</a:t>
            </a:r>
            <a:r>
              <a:rPr b="0" i="0" lang="es-AR" sz="1400" u="none" cap="none" strike="noStrike">
                <a:solidFill>
                  <a:schemeClr val="dk1"/>
                </a:solidFill>
                <a:latin typeface="Montserrat"/>
                <a:ea typeface="Montserrat"/>
                <a:cs typeface="Montserrat"/>
                <a:sym typeface="Montserrat"/>
              </a:rPr>
              <a:t>, o lo que es lo mismo, un mecanismo con el que podemos decirle a nuestro navegador qué tareas debe realizar, en qué orden y cuántas veces, por ejemplo. Con JS vamos a agregarle </a:t>
            </a:r>
            <a:r>
              <a:rPr b="1" i="0" lang="es-AR" sz="1400" u="none" cap="none" strike="noStrike">
                <a:solidFill>
                  <a:schemeClr val="dk1"/>
                </a:solidFill>
                <a:latin typeface="Montserrat"/>
                <a:ea typeface="Montserrat"/>
                <a:cs typeface="Montserrat"/>
                <a:sym typeface="Montserrat"/>
              </a:rPr>
              <a:t>comportamiento</a:t>
            </a:r>
            <a:r>
              <a:rPr b="0" i="0" lang="es-AR" sz="1400" u="none" cap="none" strike="noStrike">
                <a:solidFill>
                  <a:schemeClr val="dk1"/>
                </a:solidFill>
                <a:latin typeface="Montserrat"/>
                <a:ea typeface="Montserrat"/>
                <a:cs typeface="Montserrat"/>
                <a:sym typeface="Montserrat"/>
              </a:rPr>
              <a:t> a nuestro sitio y lograr que el usuario </a:t>
            </a:r>
            <a:r>
              <a:rPr b="1" i="1" lang="es-AR" sz="1400" u="none" cap="none" strike="noStrike">
                <a:solidFill>
                  <a:schemeClr val="dk1"/>
                </a:solidFill>
                <a:latin typeface="Montserrat"/>
                <a:ea typeface="Montserrat"/>
                <a:cs typeface="Montserrat"/>
                <a:sym typeface="Montserrat"/>
              </a:rPr>
              <a:t>interactúe</a:t>
            </a:r>
            <a:r>
              <a:rPr b="0" i="0" lang="es-AR" sz="1400" u="none" cap="none" strike="noStrike">
                <a:solidFill>
                  <a:schemeClr val="dk1"/>
                </a:solidFill>
                <a:latin typeface="Montserrat"/>
                <a:ea typeface="Montserrat"/>
                <a:cs typeface="Montserrat"/>
                <a:sym typeface="Montserrat"/>
              </a:rPr>
              <a:t> con él..</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Programar no es más que decirle a una máquina que cosas debe hacer y cómo debe hacerlas. Eso significa que no podemos pasar por alto nada.</a:t>
            </a:r>
            <a:endParaRPr b="0" i="0" sz="1400" u="none" cap="none" strike="noStrike">
              <a:solidFill>
                <a:srgbClr val="000000"/>
              </a:solidFill>
              <a:latin typeface="Arial"/>
              <a:ea typeface="Arial"/>
              <a:cs typeface="Arial"/>
              <a:sym typeface="Arial"/>
            </a:endParaRPr>
          </a:p>
        </p:txBody>
      </p:sp>
      <p:sp>
        <p:nvSpPr>
          <p:cNvPr id="96" name="Google Shape;96;p3"/>
          <p:cNvSpPr txBox="1"/>
          <p:nvPr/>
        </p:nvSpPr>
        <p:spPr>
          <a:xfrm>
            <a:off x="487920" y="2831668"/>
            <a:ext cx="2976250" cy="395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ECMAScript</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97" name="Google Shape;97;p3"/>
          <p:cNvSpPr txBox="1"/>
          <p:nvPr/>
        </p:nvSpPr>
        <p:spPr>
          <a:xfrm>
            <a:off x="370648" y="3227323"/>
            <a:ext cx="8529393" cy="106387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ECMAScript es el estándar que a partir del año 2015 a la actualidad se encarga de regir como debe ser interpretado y funcionar el lenguaje JavaScript, siendo este (JS – JavaScript) interpretado y procesado por multitud de plataformas, entre las que se encuentran los navegadores web.</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a:off x="2965222" y="4281829"/>
            <a:ext cx="56813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Más info: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https://openwebinars.net/blog/que-es-ecmascript/</a:t>
            </a:r>
            <a:endParaRPr b="0" i="0" sz="1400" u="none" cap="none" strike="noStrike">
              <a:solidFill>
                <a:srgbClr val="000000"/>
              </a:solidFill>
              <a:latin typeface="Montserrat"/>
              <a:ea typeface="Montserrat"/>
              <a:cs typeface="Montserrat"/>
              <a:sym typeface="Montserrat"/>
            </a:endParaRPr>
          </a:p>
        </p:txBody>
      </p:sp>
      <p:sp>
        <p:nvSpPr>
          <p:cNvPr id="99" name="Google Shape;99;p3"/>
          <p:cNvSpPr/>
          <p:nvPr/>
        </p:nvSpPr>
        <p:spPr>
          <a:xfrm>
            <a:off x="1809694" y="2546182"/>
            <a:ext cx="70903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Más info: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https://lenguajejs.com/javascript/introduccion/que-es-javascript/</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Métodos matemáticos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89" name="Google Shape;389;p30"/>
          <p:cNvSpPr txBox="1"/>
          <p:nvPr/>
        </p:nvSpPr>
        <p:spPr>
          <a:xfrm>
            <a:off x="370648" y="1033467"/>
            <a:ext cx="8154227" cy="60483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siguientes métodos matemáticos están disponibles en Javascript a través del objeto </a:t>
            </a:r>
            <a:r>
              <a:rPr b="1" i="0" lang="es-AR" sz="1400" u="none" cap="none" strike="noStrike">
                <a:solidFill>
                  <a:srgbClr val="000000"/>
                </a:solidFill>
                <a:latin typeface="Montserrat"/>
                <a:ea typeface="Montserrat"/>
                <a:cs typeface="Montserrat"/>
                <a:sym typeface="Montserrat"/>
              </a:rPr>
              <a:t>Math</a:t>
            </a:r>
            <a:r>
              <a:rPr b="0" i="0" lang="es-AR" sz="1400" u="none" cap="none" strike="noStrike">
                <a:solidFill>
                  <a:srgbClr val="000000"/>
                </a:solidFill>
                <a:latin typeface="Montserrat"/>
                <a:ea typeface="Montserrat"/>
                <a:cs typeface="Montserrat"/>
                <a:sym typeface="Montserrat"/>
              </a:rPr>
              <a:t>. Observa que algunos de ellos sólo están disponibles en ECMAScript 6:</a:t>
            </a:r>
            <a:endParaRPr b="0" i="0" sz="1400" u="none" cap="none" strike="noStrike">
              <a:solidFill>
                <a:srgbClr val="000000"/>
              </a:solidFill>
              <a:latin typeface="Montserrat"/>
              <a:ea typeface="Montserrat"/>
              <a:cs typeface="Montserrat"/>
              <a:sym typeface="Montserrat"/>
            </a:endParaRPr>
          </a:p>
        </p:txBody>
      </p:sp>
      <p:pic>
        <p:nvPicPr>
          <p:cNvPr id="390" name="Google Shape;390;p30"/>
          <p:cNvPicPr preferRelativeResize="0"/>
          <p:nvPr/>
        </p:nvPicPr>
        <p:blipFill rotWithShape="1">
          <a:blip r:embed="rId3">
            <a:alphaModFix/>
          </a:blip>
          <a:srcRect b="0" l="0" r="0" t="0"/>
          <a:stretch/>
        </p:blipFill>
        <p:spPr>
          <a:xfrm>
            <a:off x="2338049" y="1606167"/>
            <a:ext cx="4467904" cy="317676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1"/>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Métodos matemáticos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96" name="Google Shape;396;p31"/>
          <p:cNvSpPr txBox="1"/>
          <p:nvPr/>
        </p:nvSpPr>
        <p:spPr>
          <a:xfrm>
            <a:off x="370648" y="1033467"/>
            <a:ext cx="8154227"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Veamos algunos ejemplos aplicados a las mencionadas funciones anteriormente:</a:t>
            </a:r>
            <a:endParaRPr b="0" i="0" sz="1400" u="none" cap="none" strike="noStrike">
              <a:solidFill>
                <a:srgbClr val="000000"/>
              </a:solidFill>
              <a:latin typeface="Montserrat"/>
              <a:ea typeface="Montserrat"/>
              <a:cs typeface="Montserrat"/>
              <a:sym typeface="Montserrat"/>
            </a:endParaRPr>
          </a:p>
        </p:txBody>
      </p:sp>
      <p:sp>
        <p:nvSpPr>
          <p:cNvPr id="397" name="Google Shape;397;p31"/>
          <p:cNvSpPr/>
          <p:nvPr/>
        </p:nvSpPr>
        <p:spPr>
          <a:xfrm>
            <a:off x="454688" y="1451429"/>
            <a:ext cx="6792686" cy="332398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abs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sign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-1</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exp</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e, o sea, 2.718281828459045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expm1</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1.718281828459045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max</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40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40</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min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pow</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1024</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sqrt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1.4142135623730951</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cbrt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1.2599210498948732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imul</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0xffffffff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7</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-7</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s-AR" sz="1400" u="none" cap="none" strike="noStrike">
                <a:solidFill>
                  <a:srgbClr val="D5CED9"/>
                </a:solidFill>
                <a:latin typeface="Consolas"/>
                <a:ea typeface="Consolas"/>
                <a:cs typeface="Consolas"/>
                <a:sym typeface="Consolas"/>
              </a:rPr>
            </a:br>
            <a:r>
              <a:rPr b="0" i="0" lang="es-AR" sz="1400" u="none" cap="none" strike="noStrike">
                <a:solidFill>
                  <a:srgbClr val="5F6167"/>
                </a:solidFill>
                <a:latin typeface="Consolas"/>
                <a:ea typeface="Consolas"/>
                <a:cs typeface="Consolas"/>
                <a:sym typeface="Consolas"/>
              </a:rPr>
              <a:t>// Ejemplo de clz32 (count leading zeros)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96E07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repeat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clz32</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toString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Devuelve "00000000000000000000000000000001"</a:t>
            </a:r>
            <a:endParaRPr b="0" i="0" sz="1400" u="none" cap="none" strike="noStrike">
              <a:solidFill>
                <a:srgbClr val="D5CED9"/>
              </a:solidFill>
              <a:latin typeface="Consolas"/>
              <a:ea typeface="Consolas"/>
              <a:cs typeface="Consolas"/>
              <a:sym typeface="Consolas"/>
            </a:endParaRPr>
          </a:p>
        </p:txBody>
      </p:sp>
      <p:sp>
        <p:nvSpPr>
          <p:cNvPr id="398" name="Google Shape;398;p31"/>
          <p:cNvSpPr txBox="1"/>
          <p:nvPr/>
        </p:nvSpPr>
        <p:spPr>
          <a:xfrm>
            <a:off x="6726946" y="145142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99" name="Google Shape;399;p31"/>
          <p:cNvSpPr txBox="1"/>
          <p:nvPr/>
        </p:nvSpPr>
        <p:spPr>
          <a:xfrm>
            <a:off x="7248460" y="4242856"/>
            <a:ext cx="1651582"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math (.html y.js)</a:t>
            </a:r>
            <a:endParaRPr b="0" i="1" sz="1200" u="none" cap="none" strike="noStrike">
              <a:solidFill>
                <a:srgbClr val="9D66F9"/>
              </a:solidFill>
              <a:latin typeface="Montserrat"/>
              <a:ea typeface="Montserrat"/>
              <a:cs typeface="Montserrat"/>
              <a:sym typeface="Montserrat"/>
            </a:endParaRPr>
          </a:p>
        </p:txBody>
      </p:sp>
      <p:pic>
        <p:nvPicPr>
          <p:cNvPr id="400" name="Google Shape;400;p31"/>
          <p:cNvPicPr preferRelativeResize="0"/>
          <p:nvPr/>
        </p:nvPicPr>
        <p:blipFill rotWithShape="1">
          <a:blip r:embed="rId3">
            <a:alphaModFix/>
          </a:blip>
          <a:srcRect b="0" l="0" r="0" t="0"/>
          <a:stretch/>
        </p:blipFill>
        <p:spPr>
          <a:xfrm>
            <a:off x="6159744" y="2395725"/>
            <a:ext cx="2557060" cy="1847131"/>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nvSpPr>
        <p:spPr>
          <a:xfrm>
            <a:off x="243961" y="41746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 random()</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06" name="Google Shape;406;p32"/>
          <p:cNvSpPr txBox="1"/>
          <p:nvPr/>
        </p:nvSpPr>
        <p:spPr>
          <a:xfrm>
            <a:off x="370648" y="892795"/>
            <a:ext cx="8154227" cy="3820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Uno de los métodos más útiles e interesantes del objeto </a:t>
            </a:r>
            <a:r>
              <a:rPr b="1" i="1" lang="es-AR" sz="1400" u="none" cap="none" strike="noStrike">
                <a:solidFill>
                  <a:srgbClr val="000000"/>
                </a:solidFill>
                <a:latin typeface="Montserrat"/>
                <a:ea typeface="Montserrat"/>
                <a:cs typeface="Montserrat"/>
                <a:sym typeface="Montserrat"/>
              </a:rPr>
              <a:t>Math</a:t>
            </a:r>
            <a:r>
              <a:rPr b="0" i="0" lang="es-AR" sz="1400" u="none" cap="none" strike="noStrike">
                <a:solidFill>
                  <a:srgbClr val="000000"/>
                </a:solidFill>
                <a:latin typeface="Montserrat"/>
                <a:ea typeface="Montserrat"/>
                <a:cs typeface="Montserrat"/>
                <a:sym typeface="Montserrat"/>
              </a:rPr>
              <a:t> es </a:t>
            </a:r>
            <a:r>
              <a:rPr b="1" i="1" lang="es-AR" sz="1400" u="none" cap="none" strike="noStrike">
                <a:solidFill>
                  <a:srgbClr val="000000"/>
                </a:solidFill>
                <a:latin typeface="Montserrat"/>
                <a:ea typeface="Montserrat"/>
                <a:cs typeface="Montserrat"/>
                <a:sym typeface="Montserrat"/>
              </a:rPr>
              <a:t>Math.random()</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407" name="Google Shape;407;p32"/>
          <p:cNvPicPr preferRelativeResize="0"/>
          <p:nvPr/>
        </p:nvPicPr>
        <p:blipFill rotWithShape="1">
          <a:blip r:embed="rId3">
            <a:alphaModFix/>
          </a:blip>
          <a:srcRect b="0" l="0" r="0" t="0"/>
          <a:stretch/>
        </p:blipFill>
        <p:spPr>
          <a:xfrm>
            <a:off x="1351403" y="1239722"/>
            <a:ext cx="6192715" cy="754409"/>
          </a:xfrm>
          <a:prstGeom prst="rect">
            <a:avLst/>
          </a:prstGeom>
          <a:noFill/>
          <a:ln>
            <a:noFill/>
          </a:ln>
        </p:spPr>
      </p:pic>
      <p:sp>
        <p:nvSpPr>
          <p:cNvPr id="408" name="Google Shape;408;p32"/>
          <p:cNvSpPr txBox="1"/>
          <p:nvPr/>
        </p:nvSpPr>
        <p:spPr>
          <a:xfrm>
            <a:off x="370648" y="1929554"/>
            <a:ext cx="8154227" cy="8136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método nos da un número al azar entre los valores </a:t>
            </a:r>
            <a:r>
              <a:rPr b="1" i="0" lang="es-AR" sz="1400" u="none" cap="none" strike="noStrike">
                <a:solidFill>
                  <a:srgbClr val="000000"/>
                </a:solidFill>
                <a:latin typeface="Montserrat"/>
                <a:ea typeface="Montserrat"/>
                <a:cs typeface="Montserrat"/>
                <a:sym typeface="Montserrat"/>
              </a:rPr>
              <a:t>0</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1</a:t>
            </a:r>
            <a:r>
              <a:rPr b="0" i="0" lang="es-AR" sz="1400" u="none" cap="none" strike="noStrike">
                <a:solidFill>
                  <a:srgbClr val="000000"/>
                </a:solidFill>
                <a:latin typeface="Montserrat"/>
                <a:ea typeface="Montserrat"/>
                <a:cs typeface="Montserrat"/>
                <a:sym typeface="Montserrat"/>
              </a:rPr>
              <a:t>, con 16 decimales. Normalmente, cuando queremos trabajar con números aleatorios, lo que buscamos es obtener un número entero al azar entre </a:t>
            </a:r>
            <a:r>
              <a:rPr b="1" i="0" lang="es-AR" sz="1400" u="none" cap="none" strike="noStrike">
                <a:solidFill>
                  <a:srgbClr val="000000"/>
                </a:solidFill>
                <a:latin typeface="Montserrat"/>
                <a:ea typeface="Montserrat"/>
                <a:cs typeface="Montserrat"/>
                <a:sym typeface="Montserrat"/>
              </a:rPr>
              <a:t>a</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b</a:t>
            </a:r>
            <a:r>
              <a:rPr b="0" i="0" lang="es-AR" sz="1400" u="none" cap="none" strike="noStrike">
                <a:solidFill>
                  <a:srgbClr val="000000"/>
                </a:solidFill>
                <a:latin typeface="Montserrat"/>
                <a:ea typeface="Montserrat"/>
                <a:cs typeface="Montserrat"/>
                <a:sym typeface="Montserrat"/>
              </a:rPr>
              <a:t>. Para ello, se suele hacer lo siguiente:</a:t>
            </a:r>
            <a:endParaRPr b="0" i="0" sz="1400" u="none" cap="none" strike="noStrike">
              <a:solidFill>
                <a:srgbClr val="000000"/>
              </a:solidFill>
              <a:latin typeface="Montserrat"/>
              <a:ea typeface="Montserrat"/>
              <a:cs typeface="Montserrat"/>
              <a:sym typeface="Montserrat"/>
            </a:endParaRPr>
          </a:p>
        </p:txBody>
      </p:sp>
      <p:sp>
        <p:nvSpPr>
          <p:cNvPr id="409" name="Google Shape;409;p32"/>
          <p:cNvSpPr/>
          <p:nvPr/>
        </p:nvSpPr>
        <p:spPr>
          <a:xfrm>
            <a:off x="487916" y="2804757"/>
            <a:ext cx="7310861"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Obtenemos un número al azar entre [0, 1) con 16 decimales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let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random</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Multiplicamos dicho número por el valor máximo que buscamos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Redondeamos inferiormente, quedándonos sólo con la parte entera</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floor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10" name="Google Shape;410;p32"/>
          <p:cNvSpPr txBox="1"/>
          <p:nvPr/>
        </p:nvSpPr>
        <p:spPr>
          <a:xfrm>
            <a:off x="7278349" y="2804757"/>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411" name="Google Shape;411;p32"/>
          <p:cNvPicPr preferRelativeResize="0"/>
          <p:nvPr/>
        </p:nvPicPr>
        <p:blipFill rotWithShape="1">
          <a:blip r:embed="rId4">
            <a:alphaModFix/>
          </a:blip>
          <a:srcRect b="0" l="0" r="28079" t="0"/>
          <a:stretch/>
        </p:blipFill>
        <p:spPr>
          <a:xfrm>
            <a:off x="6940823" y="3930595"/>
            <a:ext cx="1959219" cy="8001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12" name="Google Shape;412;p32"/>
          <p:cNvSpPr txBox="1"/>
          <p:nvPr/>
        </p:nvSpPr>
        <p:spPr>
          <a:xfrm>
            <a:off x="370648" y="4251297"/>
            <a:ext cx="6478560" cy="3821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ejemplo nos dará en x un valor al azar entre </a:t>
            </a:r>
            <a:r>
              <a:rPr b="1" i="0" lang="es-AR" sz="1400" u="none" cap="none" strike="noStrike">
                <a:solidFill>
                  <a:srgbClr val="000000"/>
                </a:solidFill>
                <a:latin typeface="Montserrat"/>
                <a:ea typeface="Montserrat"/>
                <a:cs typeface="Montserrat"/>
                <a:sym typeface="Montserrat"/>
              </a:rPr>
              <a:t>0</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5</a:t>
            </a:r>
            <a:r>
              <a:rPr b="0" i="0" lang="es-AR" sz="1400" u="none" cap="none" strike="noStrike">
                <a:solidFill>
                  <a:srgbClr val="000000"/>
                </a:solidFill>
                <a:latin typeface="Montserrat"/>
                <a:ea typeface="Montserrat"/>
                <a:cs typeface="Montserrat"/>
                <a:sym typeface="Montserrat"/>
              </a:rPr>
              <a:t> (5 no incluido).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Si presionamos F5 veremos el cambio en la consola.</a:t>
            </a:r>
            <a:endParaRPr b="0" i="0" sz="1400" u="none" cap="none" strike="noStrike">
              <a:solidFill>
                <a:srgbClr val="000000"/>
              </a:solidFill>
              <a:latin typeface="Montserrat"/>
              <a:ea typeface="Montserrat"/>
              <a:cs typeface="Montserrat"/>
              <a:sym typeface="Montserrat"/>
            </a:endParaRPr>
          </a:p>
        </p:txBody>
      </p:sp>
      <p:sp>
        <p:nvSpPr>
          <p:cNvPr id="413" name="Google Shape;413;p32"/>
          <p:cNvSpPr txBox="1"/>
          <p:nvPr/>
        </p:nvSpPr>
        <p:spPr>
          <a:xfrm>
            <a:off x="5737714" y="4725538"/>
            <a:ext cx="2787161"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random (.html y.js)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3"/>
          <p:cNvSpPr txBox="1"/>
          <p:nvPr/>
        </p:nvSpPr>
        <p:spPr>
          <a:xfrm>
            <a:off x="243961" y="41746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Métodos de redondeo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19" name="Google Shape;419;p33"/>
          <p:cNvSpPr txBox="1"/>
          <p:nvPr/>
        </p:nvSpPr>
        <p:spPr>
          <a:xfrm>
            <a:off x="370648" y="892795"/>
            <a:ext cx="8154227" cy="82170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 muy común necesitar métodos para redondear números y reducir el número de decimales o aproximar a una cifra concreta. Para ello, de forma nativa, Javascript proporciona los siguientes métodos de redondeo:</a:t>
            </a:r>
            <a:endParaRPr b="0" i="0" sz="1400" u="none" cap="none" strike="noStrike">
              <a:solidFill>
                <a:srgbClr val="000000"/>
              </a:solidFill>
              <a:latin typeface="Montserrat"/>
              <a:ea typeface="Montserrat"/>
              <a:cs typeface="Montserrat"/>
              <a:sym typeface="Montserrat"/>
            </a:endParaRPr>
          </a:p>
        </p:txBody>
      </p:sp>
      <p:pic>
        <p:nvPicPr>
          <p:cNvPr id="420" name="Google Shape;420;p33"/>
          <p:cNvPicPr preferRelativeResize="0"/>
          <p:nvPr/>
        </p:nvPicPr>
        <p:blipFill rotWithShape="1">
          <a:blip r:embed="rId3">
            <a:alphaModFix/>
          </a:blip>
          <a:srcRect b="0" l="0" r="0" t="0"/>
          <a:stretch/>
        </p:blipFill>
        <p:spPr>
          <a:xfrm>
            <a:off x="1242098" y="1749667"/>
            <a:ext cx="6659806" cy="21736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p:nvPr/>
        </p:nvSpPr>
        <p:spPr>
          <a:xfrm>
            <a:off x="457200" y="1465496"/>
            <a:ext cx="5723792" cy="353943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0E0E0"/>
                </a:solidFill>
                <a:latin typeface="Consolas"/>
                <a:ea typeface="Consolas"/>
                <a:cs typeface="Consolas"/>
                <a:sym typeface="Consolas"/>
              </a:rPr>
              <a:t>// Redondeo natural, el más cercano</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round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4</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round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3.25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3</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0E0E0"/>
                </a:solidFill>
                <a:latin typeface="Consolas"/>
                <a:ea typeface="Consolas"/>
                <a:cs typeface="Consolas"/>
                <a:sym typeface="Consolas"/>
              </a:rPr>
              <a:t>// Redondeo superior (el más alto)</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ceil</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4</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ceil</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3.25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4</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0E0E0"/>
                </a:solidFill>
                <a:latin typeface="Consolas"/>
                <a:ea typeface="Consolas"/>
                <a:cs typeface="Consolas"/>
                <a:sym typeface="Consolas"/>
              </a:rPr>
              <a:t>// Redondeo inferior (el más bajo)</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floor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3</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floor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3.25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3</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0E0E0"/>
                </a:solidFill>
                <a:latin typeface="Consolas"/>
                <a:ea typeface="Consolas"/>
                <a:cs typeface="Consolas"/>
                <a:sym typeface="Consolas"/>
              </a:rPr>
              <a:t>// Redondeo con precisión</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round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3.123456789</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3</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fround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3.123456789</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3.1234567165374756</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0E0E0"/>
                </a:solidFill>
                <a:latin typeface="Consolas"/>
                <a:ea typeface="Consolas"/>
                <a:cs typeface="Consolas"/>
                <a:sym typeface="Consolas"/>
              </a:rPr>
              <a:t>// Truncado (sólo parte entera)</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trunc</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3</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round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-4</a:t>
            </a:r>
            <a:endParaRPr b="0" i="0" sz="1400" u="none" cap="none" strike="noStrike">
              <a:solidFill>
                <a:srgbClr val="E0E0E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trunc</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0E0E0"/>
                </a:solidFill>
                <a:latin typeface="Consolas"/>
                <a:ea typeface="Consolas"/>
                <a:cs typeface="Consolas"/>
                <a:sym typeface="Consolas"/>
              </a:rPr>
              <a:t>// -3</a:t>
            </a:r>
            <a:endParaRPr b="0" i="0" sz="1400" u="none" cap="none" strike="noStrike">
              <a:solidFill>
                <a:srgbClr val="E0E0E0"/>
              </a:solidFill>
              <a:latin typeface="Consolas"/>
              <a:ea typeface="Consolas"/>
              <a:cs typeface="Consolas"/>
              <a:sym typeface="Consolas"/>
            </a:endParaRPr>
          </a:p>
        </p:txBody>
      </p:sp>
      <p:sp>
        <p:nvSpPr>
          <p:cNvPr id="426" name="Google Shape;426;p34"/>
          <p:cNvSpPr txBox="1"/>
          <p:nvPr/>
        </p:nvSpPr>
        <p:spPr>
          <a:xfrm>
            <a:off x="243961" y="41746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Métodos de redondeo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27" name="Google Shape;427;p34"/>
          <p:cNvSpPr txBox="1"/>
          <p:nvPr/>
        </p:nvSpPr>
        <p:spPr>
          <a:xfrm>
            <a:off x="370648" y="892796"/>
            <a:ext cx="8154227" cy="575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Veamos las diferencias de utilizar los diferentes métodos anteriores para redondear un número decimal y los resultados obtenidos:</a:t>
            </a:r>
            <a:endParaRPr b="0" i="0" sz="1400" u="none" cap="none" strike="noStrike">
              <a:solidFill>
                <a:srgbClr val="000000"/>
              </a:solidFill>
              <a:latin typeface="Arial"/>
              <a:ea typeface="Arial"/>
              <a:cs typeface="Arial"/>
              <a:sym typeface="Arial"/>
            </a:endParaRPr>
          </a:p>
        </p:txBody>
      </p:sp>
      <p:sp>
        <p:nvSpPr>
          <p:cNvPr id="428" name="Google Shape;428;p34"/>
          <p:cNvSpPr txBox="1"/>
          <p:nvPr/>
        </p:nvSpPr>
        <p:spPr>
          <a:xfrm>
            <a:off x="5660564" y="146549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29" name="Google Shape;429;p34"/>
          <p:cNvSpPr txBox="1"/>
          <p:nvPr/>
        </p:nvSpPr>
        <p:spPr>
          <a:xfrm>
            <a:off x="6356839" y="4329884"/>
            <a:ext cx="2787161"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metodos-redondeo (.html y.js)</a:t>
            </a:r>
            <a:endParaRPr b="0" i="1" sz="1200" u="none" cap="none" strike="noStrike">
              <a:solidFill>
                <a:srgbClr val="9D66F9"/>
              </a:solidFill>
              <a:latin typeface="Montserrat"/>
              <a:ea typeface="Montserrat"/>
              <a:cs typeface="Montserrat"/>
              <a:sym typeface="Montserrat"/>
            </a:endParaRPr>
          </a:p>
        </p:txBody>
      </p:sp>
      <p:pic>
        <p:nvPicPr>
          <p:cNvPr id="430" name="Google Shape;430;p34"/>
          <p:cNvPicPr preferRelativeResize="0"/>
          <p:nvPr/>
        </p:nvPicPr>
        <p:blipFill rotWithShape="1">
          <a:blip r:embed="rId3">
            <a:alphaModFix/>
          </a:blip>
          <a:srcRect b="0" l="0" r="0" t="0"/>
          <a:stretch/>
        </p:blipFill>
        <p:spPr>
          <a:xfrm>
            <a:off x="5725990" y="2495261"/>
            <a:ext cx="2532752" cy="1783007"/>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5"/>
          <p:cNvSpPr txBox="1"/>
          <p:nvPr/>
        </p:nvSpPr>
        <p:spPr>
          <a:xfrm>
            <a:off x="243961" y="41746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Más métodos…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36" name="Google Shape;436;p35"/>
          <p:cNvSpPr txBox="1"/>
          <p:nvPr/>
        </p:nvSpPr>
        <p:spPr>
          <a:xfrm>
            <a:off x="370648" y="892796"/>
            <a:ext cx="8154227" cy="16218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Referencia Developer Mozilla: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https://developer.mozilla.org/es/docs/Web/JavaScript/Referencia/Objetos_globales/Math</a:t>
            </a:r>
            <a:endParaRPr b="0" i="0" sz="1400" u="none" cap="none" strike="noStrike">
              <a:solidFill>
                <a:srgbClr val="000000"/>
              </a:solidFill>
              <a:latin typeface="Montserrat"/>
              <a:ea typeface="Montserrat"/>
              <a:cs typeface="Montserrat"/>
              <a:sym typeface="Montserrat"/>
            </a:endParaRPr>
          </a:p>
          <a:p>
            <a:pPr indent="-196850" lvl="0" marL="285750" marR="0" rtl="0" algn="l">
              <a:lnSpc>
                <a:spcPct val="100000"/>
              </a:lnSpc>
              <a:spcBef>
                <a:spcPts val="0"/>
              </a:spcBef>
              <a:spcAft>
                <a:spcPts val="0"/>
              </a:spcAft>
              <a:buClr>
                <a:schemeClr val="dk2"/>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W3Schools</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https://www.w3schools.com/js/js_math.asp</a:t>
            </a:r>
            <a:endParaRPr b="0" i="0" sz="1400" u="none" cap="none" strike="noStrike">
              <a:solidFill>
                <a:srgbClr val="000000"/>
              </a:solidFill>
              <a:latin typeface="Montserrat"/>
              <a:ea typeface="Montserrat"/>
              <a:cs typeface="Montserrat"/>
              <a:sym typeface="Montserrat"/>
            </a:endParaRPr>
          </a:p>
          <a:p>
            <a:pPr indent="-196850" lvl="0" marL="285750" marR="0" rtl="0" algn="l">
              <a:lnSpc>
                <a:spcPct val="100000"/>
              </a:lnSpc>
              <a:spcBef>
                <a:spcPts val="0"/>
              </a:spcBef>
              <a:spcAft>
                <a:spcPts val="0"/>
              </a:spcAft>
              <a:buClr>
                <a:schemeClr val="dk2"/>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Lenguaje JS:</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https://lenguajejs.com/javascript/fundamentos/objeto-math/</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Operadores aritméticos y de asignación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42" name="Google Shape;442;p36"/>
          <p:cNvSpPr txBox="1"/>
          <p:nvPr/>
        </p:nvSpPr>
        <p:spPr>
          <a:xfrm>
            <a:off x="370648" y="909641"/>
            <a:ext cx="8601902" cy="60483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operador de asignación (=) </a:t>
            </a:r>
            <a:r>
              <a:rPr b="0" i="0" lang="es-AR" sz="1400" u="none" cap="none" strike="noStrike">
                <a:solidFill>
                  <a:srgbClr val="000000"/>
                </a:solidFill>
                <a:latin typeface="Montserrat"/>
                <a:ea typeface="Montserrat"/>
                <a:cs typeface="Montserrat"/>
                <a:sym typeface="Montserrat"/>
              </a:rPr>
              <a:t>le otorga un valor a una variable y se coloca entre la variable y el valor a asignar.</a:t>
            </a:r>
            <a:endParaRPr b="0" i="0" sz="1400" u="none" cap="none" strike="noStrike">
              <a:solidFill>
                <a:srgbClr val="000000"/>
              </a:solidFill>
              <a:latin typeface="Montserrat"/>
              <a:ea typeface="Montserrat"/>
              <a:cs typeface="Montserrat"/>
              <a:sym typeface="Montserrat"/>
            </a:endParaRPr>
          </a:p>
        </p:txBody>
      </p:sp>
      <p:sp>
        <p:nvSpPr>
          <p:cNvPr id="443" name="Google Shape;443;p36"/>
          <p:cNvSpPr/>
          <p:nvPr/>
        </p:nvSpPr>
        <p:spPr>
          <a:xfrm>
            <a:off x="3692771" y="1514474"/>
            <a:ext cx="1758460"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44" name="Google Shape;444;p36"/>
          <p:cNvSpPr txBox="1"/>
          <p:nvPr/>
        </p:nvSpPr>
        <p:spPr>
          <a:xfrm>
            <a:off x="2676527" y="1802611"/>
            <a:ext cx="3790948" cy="38550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400" u="none" cap="none" strike="noStrike">
                <a:solidFill>
                  <a:srgbClr val="9D66F9"/>
                </a:solidFill>
                <a:latin typeface="Montserrat"/>
                <a:ea typeface="Montserrat"/>
                <a:cs typeface="Montserrat"/>
                <a:sym typeface="Montserrat"/>
              </a:rPr>
              <a:t>A la variable x le asignamos el valor 10</a:t>
            </a:r>
            <a:endParaRPr b="0" i="1" sz="1400" u="none" cap="none" strike="noStrike">
              <a:solidFill>
                <a:srgbClr val="9D66F9"/>
              </a:solidFill>
              <a:latin typeface="Montserrat"/>
              <a:ea typeface="Montserrat"/>
              <a:cs typeface="Montserrat"/>
              <a:sym typeface="Montserrat"/>
            </a:endParaRPr>
          </a:p>
        </p:txBody>
      </p:sp>
      <p:sp>
        <p:nvSpPr>
          <p:cNvPr id="445" name="Google Shape;445;p36"/>
          <p:cNvSpPr txBox="1"/>
          <p:nvPr/>
        </p:nvSpPr>
        <p:spPr>
          <a:xfrm>
            <a:off x="298140" y="2110388"/>
            <a:ext cx="8601902" cy="40004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operadores aritméticos se utilizan para realizar operaciones aritméticas en números:</a:t>
            </a:r>
            <a:endParaRPr b="0" i="0" sz="1400" u="none" cap="none" strike="noStrike">
              <a:solidFill>
                <a:srgbClr val="000000"/>
              </a:solidFill>
              <a:latin typeface="Montserrat"/>
              <a:ea typeface="Montserrat"/>
              <a:cs typeface="Montserrat"/>
              <a:sym typeface="Montserrat"/>
            </a:endParaRPr>
          </a:p>
        </p:txBody>
      </p:sp>
      <p:graphicFrame>
        <p:nvGraphicFramePr>
          <p:cNvPr id="446" name="Google Shape;446;p36"/>
          <p:cNvGraphicFramePr/>
          <p:nvPr/>
        </p:nvGraphicFramePr>
        <p:xfrm>
          <a:off x="3021600" y="2510431"/>
          <a:ext cx="3000000" cy="3000000"/>
        </p:xfrm>
        <a:graphic>
          <a:graphicData uri="http://schemas.openxmlformats.org/drawingml/2006/table">
            <a:tbl>
              <a:tblPr bandRow="1" firstRow="1">
                <a:noFill/>
                <a:tableStyleId>{BBF23308-C052-4ABD-9374-C62D5FEFC654}</a:tableStyleId>
              </a:tblPr>
              <a:tblGrid>
                <a:gridCol w="1043400"/>
                <a:gridCol w="2057400"/>
              </a:tblGrid>
              <a:tr h="27200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Operador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Descripción</a:t>
                      </a:r>
                      <a:endParaRPr sz="14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Suma</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Resta</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Multiplicación</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Exponenciación</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División</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Módulo: resto de dividir</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Incremento</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Decremento</a:t>
                      </a:r>
                      <a:endParaRPr sz="1200" u="none" cap="none" strike="noStrike"/>
                    </a:p>
                  </a:txBody>
                  <a:tcPr marT="45725" marB="45725" marR="91450" marL="91450"/>
                </a:tc>
              </a:tr>
            </a:tbl>
          </a:graphicData>
        </a:graphic>
      </p:graphicFrame>
      <p:sp>
        <p:nvSpPr>
          <p:cNvPr id="447" name="Google Shape;447;p36"/>
          <p:cNvSpPr txBox="1"/>
          <p:nvPr/>
        </p:nvSpPr>
        <p:spPr>
          <a:xfrm>
            <a:off x="4930803" y="151928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48" name="Google Shape;448;p36"/>
          <p:cNvSpPr txBox="1"/>
          <p:nvPr/>
        </p:nvSpPr>
        <p:spPr>
          <a:xfrm>
            <a:off x="6467475" y="4209452"/>
            <a:ext cx="2295526" cy="56477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operadores-aritmeticos (.html y.js)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Operadores de cadena y números </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54" name="Google Shape;454;p37"/>
          <p:cNvSpPr txBox="1"/>
          <p:nvPr/>
        </p:nvSpPr>
        <p:spPr>
          <a:xfrm>
            <a:off x="370648" y="909642"/>
            <a:ext cx="8601902" cy="3855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operador </a:t>
            </a:r>
            <a:r>
              <a:rPr b="1" i="0" lang="es-AR" sz="1400" u="none" cap="none" strike="noStrike">
                <a:solidFill>
                  <a:srgbClr val="000000"/>
                </a:solidFill>
                <a:latin typeface="Montserrat"/>
                <a:ea typeface="Montserrat"/>
                <a:cs typeface="Montserrat"/>
                <a:sym typeface="Montserrat"/>
              </a:rPr>
              <a:t>+</a:t>
            </a:r>
            <a:r>
              <a:rPr b="0" i="0" lang="es-AR" sz="1400" u="none" cap="none" strike="noStrike">
                <a:solidFill>
                  <a:srgbClr val="000000"/>
                </a:solidFill>
                <a:latin typeface="Montserrat"/>
                <a:ea typeface="Montserrat"/>
                <a:cs typeface="Montserrat"/>
                <a:sym typeface="Montserrat"/>
              </a:rPr>
              <a:t> también se puede usar para agregar (concatenar) cadenas.</a:t>
            </a:r>
            <a:endParaRPr b="0" i="0" sz="1400" u="none" cap="none" strike="noStrike">
              <a:solidFill>
                <a:srgbClr val="000000"/>
              </a:solidFill>
              <a:latin typeface="Montserrat"/>
              <a:ea typeface="Montserrat"/>
              <a:cs typeface="Montserrat"/>
              <a:sym typeface="Montserrat"/>
            </a:endParaRPr>
          </a:p>
        </p:txBody>
      </p:sp>
      <p:sp>
        <p:nvSpPr>
          <p:cNvPr id="455" name="Google Shape;455;p37"/>
          <p:cNvSpPr/>
          <p:nvPr/>
        </p:nvSpPr>
        <p:spPr>
          <a:xfrm>
            <a:off x="1145925" y="1400105"/>
            <a:ext cx="3525674"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"Juan"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"Pablo"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txt3</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txt3</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56" name="Google Shape;456;p37"/>
          <p:cNvSpPr txBox="1"/>
          <p:nvPr/>
        </p:nvSpPr>
        <p:spPr>
          <a:xfrm>
            <a:off x="4151171" y="140010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457" name="Google Shape;457;p37"/>
          <p:cNvPicPr preferRelativeResize="0"/>
          <p:nvPr/>
        </p:nvPicPr>
        <p:blipFill rotWithShape="1">
          <a:blip r:embed="rId3">
            <a:alphaModFix/>
          </a:blip>
          <a:srcRect b="0" l="0" r="0" t="0"/>
          <a:stretch/>
        </p:blipFill>
        <p:spPr>
          <a:xfrm>
            <a:off x="3966749" y="2168474"/>
            <a:ext cx="1409700" cy="3714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58" name="Google Shape;458;p37"/>
          <p:cNvSpPr txBox="1"/>
          <p:nvPr/>
        </p:nvSpPr>
        <p:spPr>
          <a:xfrm>
            <a:off x="370648" y="2666739"/>
            <a:ext cx="8601902" cy="3855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operador de asignación </a:t>
            </a:r>
            <a:r>
              <a:rPr b="1" i="0" lang="es-AR" sz="1400" u="none" cap="none" strike="noStrike">
                <a:solidFill>
                  <a:srgbClr val="000000"/>
                </a:solidFill>
                <a:latin typeface="Montserrat"/>
                <a:ea typeface="Montserrat"/>
                <a:cs typeface="Montserrat"/>
                <a:sym typeface="Montserrat"/>
              </a:rPr>
              <a:t>+= </a:t>
            </a:r>
            <a:r>
              <a:rPr b="0" i="0" lang="es-AR" sz="1400" u="none" cap="none" strike="noStrike">
                <a:solidFill>
                  <a:srgbClr val="000000"/>
                </a:solidFill>
                <a:latin typeface="Montserrat"/>
                <a:ea typeface="Montserrat"/>
                <a:cs typeface="Montserrat"/>
                <a:sym typeface="Montserrat"/>
              </a:rPr>
              <a:t>también se puede usar para agregar (concatenar) cadenas:</a:t>
            </a:r>
            <a:endParaRPr b="0" i="0" sz="1400" u="none" cap="none" strike="noStrike">
              <a:solidFill>
                <a:srgbClr val="000000"/>
              </a:solidFill>
              <a:latin typeface="Montserrat"/>
              <a:ea typeface="Montserrat"/>
              <a:cs typeface="Montserrat"/>
              <a:sym typeface="Montserrat"/>
            </a:endParaRPr>
          </a:p>
        </p:txBody>
      </p:sp>
      <p:sp>
        <p:nvSpPr>
          <p:cNvPr id="459" name="Google Shape;459;p37"/>
          <p:cNvSpPr/>
          <p:nvPr/>
        </p:nvSpPr>
        <p:spPr>
          <a:xfrm>
            <a:off x="1046327" y="3157202"/>
            <a:ext cx="3525674"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"Bienvenidos "</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txt4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 Javascript"</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txt4</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60" name="Google Shape;460;p37"/>
          <p:cNvSpPr txBox="1"/>
          <p:nvPr/>
        </p:nvSpPr>
        <p:spPr>
          <a:xfrm>
            <a:off x="4051573" y="314911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461" name="Google Shape;461;p37"/>
          <p:cNvPicPr preferRelativeResize="0"/>
          <p:nvPr/>
        </p:nvPicPr>
        <p:blipFill rotWithShape="1">
          <a:blip r:embed="rId4">
            <a:alphaModFix/>
          </a:blip>
          <a:srcRect b="0" l="0" r="0" t="0"/>
          <a:stretch/>
        </p:blipFill>
        <p:spPr>
          <a:xfrm>
            <a:off x="3419476" y="3751553"/>
            <a:ext cx="2305050" cy="3048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62" name="Google Shape;462;p37"/>
          <p:cNvSpPr txBox="1"/>
          <p:nvPr/>
        </p:nvSpPr>
        <p:spPr>
          <a:xfrm>
            <a:off x="4572001" y="1509137"/>
            <a:ext cx="3790948" cy="52863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Concatenamos ambas variables en una tercera y la mostramos por consola</a:t>
            </a:r>
            <a:endParaRPr b="0" i="1" sz="1200" u="none" cap="none" strike="noStrike">
              <a:solidFill>
                <a:srgbClr val="9D66F9"/>
              </a:solidFill>
              <a:latin typeface="Montserrat"/>
              <a:ea typeface="Montserrat"/>
              <a:cs typeface="Montserrat"/>
              <a:sym typeface="Montserrat"/>
            </a:endParaRPr>
          </a:p>
        </p:txBody>
      </p:sp>
      <p:sp>
        <p:nvSpPr>
          <p:cNvPr id="463" name="Google Shape;463;p37"/>
          <p:cNvSpPr txBox="1"/>
          <p:nvPr/>
        </p:nvSpPr>
        <p:spPr>
          <a:xfrm>
            <a:off x="4572001" y="3145043"/>
            <a:ext cx="3790948" cy="52863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 una variable con texto le concatenamos otro texto y la mostramos por pantalla</a:t>
            </a:r>
            <a:endParaRPr b="0" i="1" sz="1200" u="none" cap="none" strike="noStrike">
              <a:solidFill>
                <a:srgbClr val="9D66F9"/>
              </a:solidFill>
              <a:latin typeface="Montserrat"/>
              <a:ea typeface="Montserrat"/>
              <a:cs typeface="Montserrat"/>
              <a:sym typeface="Montserrat"/>
            </a:endParaRPr>
          </a:p>
        </p:txBody>
      </p:sp>
      <p:sp>
        <p:nvSpPr>
          <p:cNvPr id="464" name="Google Shape;464;p37"/>
          <p:cNvSpPr txBox="1"/>
          <p:nvPr/>
        </p:nvSpPr>
        <p:spPr>
          <a:xfrm>
            <a:off x="370648" y="4162930"/>
            <a:ext cx="8601902" cy="3855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Cuando se usa en cadenas, el operador + se denomina operador de concatenación.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Operadores de cadena y números </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70" name="Google Shape;470;p38"/>
          <p:cNvSpPr txBox="1"/>
          <p:nvPr/>
        </p:nvSpPr>
        <p:spPr>
          <a:xfrm>
            <a:off x="370648" y="909642"/>
            <a:ext cx="8601902" cy="3855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Agregar dos números devolverá la suma, pero agregar un número y una cadena devolverá una cadena:</a:t>
            </a:r>
            <a:endParaRPr b="0" i="0" sz="1400" u="none" cap="none" strike="noStrike">
              <a:solidFill>
                <a:srgbClr val="000000"/>
              </a:solidFill>
              <a:latin typeface="Montserrat"/>
              <a:ea typeface="Montserrat"/>
              <a:cs typeface="Montserrat"/>
              <a:sym typeface="Montserrat"/>
            </a:endParaRPr>
          </a:p>
        </p:txBody>
      </p:sp>
      <p:sp>
        <p:nvSpPr>
          <p:cNvPr id="471" name="Google Shape;471;p38"/>
          <p:cNvSpPr/>
          <p:nvPr/>
        </p:nvSpPr>
        <p:spPr>
          <a:xfrm>
            <a:off x="1424362" y="1511509"/>
            <a:ext cx="3077308"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y</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z</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72" name="Google Shape;472;p38"/>
          <p:cNvSpPr txBox="1"/>
          <p:nvPr/>
        </p:nvSpPr>
        <p:spPr>
          <a:xfrm>
            <a:off x="3981242" y="1522061"/>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473" name="Google Shape;473;p38"/>
          <p:cNvPicPr preferRelativeResize="0"/>
          <p:nvPr/>
        </p:nvPicPr>
        <p:blipFill rotWithShape="1">
          <a:blip r:embed="rId3">
            <a:alphaModFix/>
          </a:blip>
          <a:srcRect b="0" l="0" r="0" t="0"/>
          <a:stretch/>
        </p:blipFill>
        <p:spPr>
          <a:xfrm>
            <a:off x="4115541" y="1954256"/>
            <a:ext cx="733425" cy="70485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74" name="Google Shape;474;p38"/>
          <p:cNvSpPr txBox="1"/>
          <p:nvPr/>
        </p:nvSpPr>
        <p:spPr>
          <a:xfrm>
            <a:off x="4482253" y="1448845"/>
            <a:ext cx="3790948" cy="52863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Concatenamos ambas variables en una tercera y la mostramos por consola</a:t>
            </a:r>
            <a:endParaRPr b="0" i="1" sz="1200" u="none" cap="none" strike="noStrike">
              <a:solidFill>
                <a:srgbClr val="9D66F9"/>
              </a:solidFill>
              <a:latin typeface="Montserrat"/>
              <a:ea typeface="Montserrat"/>
              <a:cs typeface="Montserrat"/>
              <a:sym typeface="Montserrat"/>
            </a:endParaRPr>
          </a:p>
        </p:txBody>
      </p:sp>
      <p:sp>
        <p:nvSpPr>
          <p:cNvPr id="475" name="Google Shape;475;p38"/>
          <p:cNvSpPr txBox="1"/>
          <p:nvPr/>
        </p:nvSpPr>
        <p:spPr>
          <a:xfrm>
            <a:off x="4848966" y="2341821"/>
            <a:ext cx="3694995"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operadores-cadena (.html y.js)</a:t>
            </a:r>
            <a:endParaRPr b="0" i="1" sz="1200" u="none" cap="none" strike="noStrike">
              <a:solidFill>
                <a:srgbClr val="9D66F9"/>
              </a:solidFill>
              <a:latin typeface="Montserrat"/>
              <a:ea typeface="Montserrat"/>
              <a:cs typeface="Montserrat"/>
              <a:sym typeface="Montserrat"/>
            </a:endParaRPr>
          </a:p>
        </p:txBody>
      </p:sp>
      <p:sp>
        <p:nvSpPr>
          <p:cNvPr id="476" name="Google Shape;476;p38"/>
          <p:cNvSpPr txBox="1"/>
          <p:nvPr/>
        </p:nvSpPr>
        <p:spPr>
          <a:xfrm>
            <a:off x="243961" y="265580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 función prompt()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77" name="Google Shape;477;p38"/>
          <p:cNvSpPr txBox="1"/>
          <p:nvPr/>
        </p:nvSpPr>
        <p:spPr>
          <a:xfrm>
            <a:off x="370648" y="3095963"/>
            <a:ext cx="8601902" cy="102447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función prompt es un </a:t>
            </a:r>
            <a:r>
              <a:rPr b="1" i="0" lang="es-AR" sz="1400" u="none" cap="none" strike="noStrike">
                <a:solidFill>
                  <a:srgbClr val="000000"/>
                </a:solidFill>
                <a:latin typeface="Montserrat"/>
                <a:ea typeface="Montserrat"/>
                <a:cs typeface="Montserrat"/>
                <a:sym typeface="Montserrat"/>
              </a:rPr>
              <a:t>método</a:t>
            </a:r>
            <a:r>
              <a:rPr b="0" i="0" lang="es-AR" sz="1400" u="none" cap="none" strike="noStrike">
                <a:solidFill>
                  <a:srgbClr val="000000"/>
                </a:solidFill>
                <a:latin typeface="Montserrat"/>
                <a:ea typeface="Montserrat"/>
                <a:cs typeface="Montserrat"/>
                <a:sym typeface="Montserrat"/>
              </a:rPr>
              <a:t> del objeto Window. Se utiliza para pedirle al usuario que ingrese datos por medio del teclado. Recibe dos parámetros: el mensaje que se muestra en la ventana y el valor inicial del área de texto. Su sintaxis es: </a:t>
            </a:r>
            <a:r>
              <a:rPr b="0" i="1" lang="es-AR" sz="1400" u="none" cap="none" strike="noStrike">
                <a:solidFill>
                  <a:srgbClr val="000000"/>
                </a:solidFill>
                <a:latin typeface="Montserrat"/>
                <a:ea typeface="Montserrat"/>
                <a:cs typeface="Montserrat"/>
                <a:sym typeface="Montserrat"/>
              </a:rPr>
              <a:t>variable = prompt(mensaje, valor inicial)</a:t>
            </a:r>
            <a:endParaRPr b="0" i="0" sz="1400" u="none" cap="none" strike="noStrike">
              <a:solidFill>
                <a:srgbClr val="000000"/>
              </a:solidFill>
              <a:latin typeface="Arial"/>
              <a:ea typeface="Arial"/>
              <a:cs typeface="Arial"/>
              <a:sym typeface="Arial"/>
            </a:endParaRPr>
          </a:p>
        </p:txBody>
      </p:sp>
      <p:sp>
        <p:nvSpPr>
          <p:cNvPr id="478" name="Google Shape;478;p38"/>
          <p:cNvSpPr/>
          <p:nvPr/>
        </p:nvSpPr>
        <p:spPr>
          <a:xfrm>
            <a:off x="756137" y="4120435"/>
            <a:ext cx="5609494"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"Ingrese su nombre"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479" name="Google Shape;479;p38"/>
          <p:cNvSpPr txBox="1"/>
          <p:nvPr/>
        </p:nvSpPr>
        <p:spPr>
          <a:xfrm>
            <a:off x="5845203" y="412043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80" name="Google Shape;480;p38"/>
          <p:cNvSpPr txBox="1"/>
          <p:nvPr/>
        </p:nvSpPr>
        <p:spPr>
          <a:xfrm>
            <a:off x="6354684" y="4589152"/>
            <a:ext cx="2189277"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prompt.html</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Ejemplos de JS y ejercicios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86" name="Google Shape;486;p39"/>
          <p:cNvSpPr txBox="1"/>
          <p:nvPr/>
        </p:nvSpPr>
        <p:spPr>
          <a:xfrm>
            <a:off x="1132648" y="1284782"/>
            <a:ext cx="7767394" cy="9191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En este ejemplo se combina una característica interesante de JS que es la incorporar texto dentro del body con document.write().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Además, se incorporan los métodos de </a:t>
            </a:r>
            <a:r>
              <a:rPr b="0" i="1" lang="es-AR" sz="1200" u="none" cap="none" strike="noStrike">
                <a:solidFill>
                  <a:srgbClr val="000000"/>
                </a:solidFill>
                <a:latin typeface="Montserrat"/>
                <a:ea typeface="Montserrat"/>
                <a:cs typeface="Montserrat"/>
                <a:sym typeface="Montserrat"/>
              </a:rPr>
              <a:t>parseo </a:t>
            </a:r>
            <a:r>
              <a:rPr b="0" i="0" lang="es-AR" sz="1200" u="none" cap="none" strike="noStrike">
                <a:solidFill>
                  <a:srgbClr val="000000"/>
                </a:solidFill>
                <a:latin typeface="Montserrat"/>
                <a:ea typeface="Montserrat"/>
                <a:cs typeface="Montserrat"/>
                <a:sym typeface="Montserrat"/>
              </a:rPr>
              <a:t>vista anteriormente, algunos estilos CSS y un Alert (Pop-Up).</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200" u="none" cap="none" strike="noStrike">
              <a:solidFill>
                <a:srgbClr val="000000"/>
              </a:solidFill>
              <a:latin typeface="Montserrat"/>
              <a:ea typeface="Montserrat"/>
              <a:cs typeface="Montserrat"/>
              <a:sym typeface="Montserrat"/>
            </a:endParaRPr>
          </a:p>
        </p:txBody>
      </p:sp>
      <p:sp>
        <p:nvSpPr>
          <p:cNvPr id="487" name="Google Shape;487;p39"/>
          <p:cNvSpPr txBox="1"/>
          <p:nvPr/>
        </p:nvSpPr>
        <p:spPr>
          <a:xfrm>
            <a:off x="639319" y="1007010"/>
            <a:ext cx="3932682"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ejemplo-javascript (.html, .css y.js)</a:t>
            </a:r>
            <a:endParaRPr b="0" i="1" sz="1200" u="none" cap="none" strike="noStrike">
              <a:solidFill>
                <a:srgbClr val="9D66F9"/>
              </a:solidFill>
              <a:latin typeface="Montserrat"/>
              <a:ea typeface="Montserrat"/>
              <a:cs typeface="Montserrat"/>
              <a:sym typeface="Montserrat"/>
            </a:endParaRPr>
          </a:p>
        </p:txBody>
      </p:sp>
      <p:sp>
        <p:nvSpPr>
          <p:cNvPr id="488" name="Google Shape;488;p39"/>
          <p:cNvSpPr txBox="1"/>
          <p:nvPr/>
        </p:nvSpPr>
        <p:spPr>
          <a:xfrm>
            <a:off x="1132648" y="2428960"/>
            <a:ext cx="7767394" cy="59742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Este ejemplo resume parte de los temas vistos hasta ahora, se debe inspeccionar el html y ver la consola. Probar agregando y quitando comentarios y actualizando la página.</a:t>
            </a:r>
            <a:endParaRPr b="0" i="0" sz="1200" u="none" cap="none" strike="noStrike">
              <a:solidFill>
                <a:srgbClr val="000000"/>
              </a:solidFill>
              <a:latin typeface="Montserrat"/>
              <a:ea typeface="Montserrat"/>
              <a:cs typeface="Montserrat"/>
              <a:sym typeface="Montserrat"/>
            </a:endParaRPr>
          </a:p>
        </p:txBody>
      </p:sp>
      <p:sp>
        <p:nvSpPr>
          <p:cNvPr id="489" name="Google Shape;489;p39"/>
          <p:cNvSpPr txBox="1"/>
          <p:nvPr/>
        </p:nvSpPr>
        <p:spPr>
          <a:xfrm>
            <a:off x="639319" y="2159980"/>
            <a:ext cx="4285106"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ejemplo-javascript-2 (.html y.js)</a:t>
            </a:r>
            <a:endParaRPr b="0" i="1" sz="1200" u="none" cap="none" strike="noStrike">
              <a:solidFill>
                <a:srgbClr val="9D66F9"/>
              </a:solidFill>
              <a:latin typeface="Montserrat"/>
              <a:ea typeface="Montserrat"/>
              <a:cs typeface="Montserrat"/>
              <a:sym typeface="Montserrat"/>
            </a:endParaRPr>
          </a:p>
        </p:txBody>
      </p:sp>
      <p:sp>
        <p:nvSpPr>
          <p:cNvPr id="490" name="Google Shape;490;p39"/>
          <p:cNvSpPr txBox="1"/>
          <p:nvPr/>
        </p:nvSpPr>
        <p:spPr>
          <a:xfrm>
            <a:off x="243961" y="3047278"/>
            <a:ext cx="1277108"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Ejercicios</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491" name="Google Shape;491;p39"/>
          <p:cNvSpPr txBox="1"/>
          <p:nvPr/>
        </p:nvSpPr>
        <p:spPr>
          <a:xfrm>
            <a:off x="1521069" y="3079726"/>
            <a:ext cx="6901962" cy="597426"/>
          </a:xfrm>
          <a:prstGeom prst="rect">
            <a:avLst/>
          </a:prstGeom>
          <a:noFill/>
          <a:ln>
            <a:noFill/>
          </a:ln>
        </p:spPr>
        <p:txBody>
          <a:bodyPr anchorCtr="0" anchor="t" bIns="91425" lIns="91425" spcFirstLastPara="1" rIns="91425" wrap="square" tIns="91425">
            <a:noAutofit/>
          </a:bodyPr>
          <a:lstStyle/>
          <a:p>
            <a:pPr indent="-171450" lvl="0" marL="171450" marR="0" rtl="0" algn="l">
              <a:lnSpc>
                <a:spcPct val="100000"/>
              </a:lnSpc>
              <a:spcBef>
                <a:spcPts val="0"/>
              </a:spcBef>
              <a:spcAft>
                <a:spcPts val="0"/>
              </a:spcAft>
              <a:buClr>
                <a:schemeClr val="dk2"/>
              </a:buClr>
              <a:buSzPts val="1400"/>
              <a:buFont typeface="Arial"/>
              <a:buChar char="•"/>
            </a:pPr>
            <a:r>
              <a:rPr b="0" i="0" lang="es-AR" sz="1200" u="none" cap="none" strike="noStrike">
                <a:solidFill>
                  <a:srgbClr val="000000"/>
                </a:solidFill>
                <a:latin typeface="Montserrat"/>
                <a:ea typeface="Montserrat"/>
                <a:cs typeface="Montserrat"/>
                <a:sym typeface="Montserrat"/>
              </a:rPr>
              <a:t>Del archivo </a:t>
            </a:r>
            <a:r>
              <a:rPr b="1" i="0" lang="es-AR" sz="1200" u="none" cap="none" strike="noStrike">
                <a:solidFill>
                  <a:srgbClr val="000000"/>
                </a:solidFill>
                <a:latin typeface="Montserrat"/>
                <a:ea typeface="Montserrat"/>
                <a:cs typeface="Montserrat"/>
                <a:sym typeface="Montserrat"/>
              </a:rPr>
              <a:t>“Actividad Práctica - JavaScript Unidad 1”</a:t>
            </a:r>
            <a:r>
              <a:rPr b="0" i="0" lang="es-AR" sz="1200" u="none" cap="none" strike="noStrike">
                <a:solidFill>
                  <a:srgbClr val="000000"/>
                </a:solidFill>
                <a:latin typeface="Montserrat"/>
                <a:ea typeface="Montserrat"/>
                <a:cs typeface="Montserrat"/>
                <a:sym typeface="Montserrat"/>
              </a:rPr>
              <a:t> están en condiciones de hacer los ejercicios: 1 a 5</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2"/>
              </a:buClr>
              <a:buSzPts val="1400"/>
              <a:buFont typeface="Arial"/>
              <a:buChar char="•"/>
            </a:pPr>
            <a:r>
              <a:rPr b="1" i="0" lang="es-AR" sz="1200" u="none" cap="none" strike="noStrike">
                <a:solidFill>
                  <a:srgbClr val="000000"/>
                </a:solidFill>
                <a:latin typeface="Montserrat"/>
                <a:ea typeface="Montserrat"/>
                <a:cs typeface="Montserrat"/>
                <a:sym typeface="Montserrat"/>
              </a:rPr>
              <a:t>Ejercicio extra (combinando .js, .css y .html):</a:t>
            </a:r>
            <a:r>
              <a:rPr b="0" i="0" lang="es-AR" sz="1200" u="none" cap="none" strike="noStrike">
                <a:solidFill>
                  <a:srgbClr val="000000"/>
                </a:solidFill>
                <a:latin typeface="Montserrat"/>
                <a:ea typeface="Montserrat"/>
                <a:cs typeface="Montserrat"/>
                <a:sym typeface="Montserrat"/>
              </a:rPr>
              <a:t> Crear una página que pida el nombre del usuario, dos valores y nos muestre las 4 operaciones aritméticas. Todos los datos deberán aparecer en el documento, incorporar estilos.</a:t>
            </a:r>
            <a:endParaRPr b="0" i="0" sz="1200" u="none" cap="none" strike="noStrike">
              <a:solidFill>
                <a:srgbClr val="000000"/>
              </a:solidFill>
              <a:latin typeface="Montserrat"/>
              <a:ea typeface="Montserrat"/>
              <a:cs typeface="Montserrat"/>
              <a:sym typeface="Montserrat"/>
            </a:endParaRPr>
          </a:p>
        </p:txBody>
      </p:sp>
      <p:sp>
        <p:nvSpPr>
          <p:cNvPr id="492" name="Google Shape;492;p39"/>
          <p:cNvSpPr txBox="1"/>
          <p:nvPr/>
        </p:nvSpPr>
        <p:spPr>
          <a:xfrm>
            <a:off x="411678" y="4228484"/>
            <a:ext cx="8635605" cy="59742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Video complementario - Introducción a JS: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https://drive.google.com/file/d/10Yderet5Hk1VqppVPheNWv2UdeiYpYv0/view?usp=sharing</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Versiones de ECMAScript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05" name="Google Shape;105;p4"/>
          <p:cNvSpPr txBox="1"/>
          <p:nvPr/>
        </p:nvSpPr>
        <p:spPr>
          <a:xfrm>
            <a:off x="370648" y="1033465"/>
            <a:ext cx="8529393" cy="132287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A lo largo de los años, Javascript ha ido sufriendo modificaciones que los navegadores han ido implementando para acomodarse a la última versión de ECMAScript cuanto antes. La lista de versiones de ECMAScript aparecidas hasta el momento son las siguientes, donde encontramos las versiones enmarcadas en lo que podemos considerar el pasado de Javascript:</a:t>
            </a:r>
            <a:endParaRPr b="0" i="0" sz="1400" u="none" cap="none" strike="noStrike">
              <a:solidFill>
                <a:srgbClr val="000000"/>
              </a:solidFill>
              <a:latin typeface="Arial"/>
              <a:ea typeface="Arial"/>
              <a:cs typeface="Arial"/>
              <a:sym typeface="Arial"/>
            </a:endParaRPr>
          </a:p>
        </p:txBody>
      </p:sp>
      <p:pic>
        <p:nvPicPr>
          <p:cNvPr id="106" name="Google Shape;106;p4"/>
          <p:cNvPicPr preferRelativeResize="0"/>
          <p:nvPr/>
        </p:nvPicPr>
        <p:blipFill rotWithShape="1">
          <a:blip r:embed="rId3">
            <a:alphaModFix/>
          </a:blip>
          <a:srcRect b="0" l="0" r="0" t="0"/>
          <a:stretch/>
        </p:blipFill>
        <p:spPr>
          <a:xfrm>
            <a:off x="1003177" y="2356338"/>
            <a:ext cx="7464548" cy="24951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Comenzando con JavaScript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12" name="Google Shape;112;p5"/>
          <p:cNvSpPr txBox="1"/>
          <p:nvPr/>
        </p:nvSpPr>
        <p:spPr>
          <a:xfrm>
            <a:off x="370648" y="1033466"/>
            <a:ext cx="8529393" cy="40481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Una forma sería agregar la etiqueta </a:t>
            </a:r>
            <a:r>
              <a:rPr b="1" i="0" lang="es-AR" sz="1400" u="none" cap="none" strike="noStrike">
                <a:solidFill>
                  <a:schemeClr val="dk1"/>
                </a:solidFill>
                <a:latin typeface="Montserrat"/>
                <a:ea typeface="Montserrat"/>
                <a:cs typeface="Montserrat"/>
                <a:sym typeface="Montserrat"/>
              </a:rPr>
              <a:t>&lt;script&gt; </a:t>
            </a:r>
            <a:r>
              <a:rPr b="0" i="0" lang="es-AR" sz="1400" u="none" cap="none" strike="noStrike">
                <a:solidFill>
                  <a:schemeClr val="dk1"/>
                </a:solidFill>
                <a:latin typeface="Montserrat"/>
                <a:ea typeface="Montserrat"/>
                <a:cs typeface="Montserrat"/>
                <a:sym typeface="Montserrat"/>
              </a:rPr>
              <a:t>en la etiqueta </a:t>
            </a:r>
            <a:r>
              <a:rPr b="1" i="0" lang="es-AR" sz="1400" u="none" cap="none" strike="noStrike">
                <a:solidFill>
                  <a:schemeClr val="dk1"/>
                </a:solidFill>
                <a:latin typeface="Montserrat"/>
                <a:ea typeface="Montserrat"/>
                <a:cs typeface="Montserrat"/>
                <a:sym typeface="Montserrat"/>
              </a:rPr>
              <a:t>&lt;head&gt;</a:t>
            </a:r>
            <a:r>
              <a:rPr b="0" i="0" lang="es-AR" sz="1400" u="none" cap="none" strike="noStrike">
                <a:solidFill>
                  <a:schemeClr val="dk1"/>
                </a:solidFill>
                <a:latin typeface="Montserrat"/>
                <a:ea typeface="Montserrat"/>
                <a:cs typeface="Montserrat"/>
                <a:sym typeface="Montserrat"/>
              </a:rPr>
              <a:t>, utilizando una referencia </a:t>
            </a:r>
            <a:r>
              <a:rPr b="1" i="0" lang="es-AR" sz="1400" u="none" cap="none" strike="noStrike">
                <a:solidFill>
                  <a:schemeClr val="dk1"/>
                </a:solidFill>
                <a:latin typeface="Montserrat"/>
                <a:ea typeface="Montserrat"/>
                <a:cs typeface="Montserrat"/>
                <a:sym typeface="Montserrat"/>
              </a:rPr>
              <a:t>interna</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693127" y="1606166"/>
            <a:ext cx="4572000" cy="2462213"/>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html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head</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title</a:t>
            </a:r>
            <a:r>
              <a:rPr b="0" i="0" lang="es-AR" sz="1400" u="none" cap="none" strike="noStrike">
                <a:solidFill>
                  <a:srgbClr val="D5CED9"/>
                </a:solidFill>
                <a:latin typeface="Consolas"/>
                <a:ea typeface="Consolas"/>
                <a:cs typeface="Consolas"/>
                <a:sym typeface="Consolas"/>
              </a:rPr>
              <a:t>&gt;Titulo de la pagina&lt;/</a:t>
            </a:r>
            <a:r>
              <a:rPr b="0" i="0" lang="es-AR" sz="1400" u="none" cap="none" strike="noStrike">
                <a:solidFill>
                  <a:srgbClr val="F92672"/>
                </a:solidFill>
                <a:latin typeface="Consolas"/>
                <a:ea typeface="Consolas"/>
                <a:cs typeface="Consolas"/>
                <a:sym typeface="Consolas"/>
              </a:rPr>
              <a:t>title</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head</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&gt;Ejemplo de texto.&lt;/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html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114" name="Google Shape;114;p5"/>
          <p:cNvPicPr preferRelativeResize="0"/>
          <p:nvPr/>
        </p:nvPicPr>
        <p:blipFill rotWithShape="1">
          <a:blip r:embed="rId3">
            <a:alphaModFix/>
          </a:blip>
          <a:srcRect b="0" l="0" r="0" t="0"/>
          <a:stretch/>
        </p:blipFill>
        <p:spPr>
          <a:xfrm>
            <a:off x="2419362" y="3650717"/>
            <a:ext cx="6543675" cy="111442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cxnSp>
        <p:nvCxnSpPr>
          <p:cNvPr id="115" name="Google Shape;115;p5"/>
          <p:cNvCxnSpPr/>
          <p:nvPr/>
        </p:nvCxnSpPr>
        <p:spPr>
          <a:xfrm>
            <a:off x="3107525" y="2764525"/>
            <a:ext cx="1343100" cy="886200"/>
          </a:xfrm>
          <a:prstGeom prst="straightConnector1">
            <a:avLst/>
          </a:prstGeom>
          <a:noFill/>
          <a:ln cap="flat" cmpd="sng" w="38100">
            <a:solidFill>
              <a:srgbClr val="985FF6"/>
            </a:solidFill>
            <a:prstDash val="solid"/>
            <a:round/>
            <a:headEnd len="sm" w="sm" type="none"/>
            <a:tailEnd len="med" w="med" type="triangle"/>
          </a:ln>
        </p:spPr>
      </p:cxnSp>
      <p:sp>
        <p:nvSpPr>
          <p:cNvPr id="116" name="Google Shape;116;p5"/>
          <p:cNvSpPr/>
          <p:nvPr/>
        </p:nvSpPr>
        <p:spPr>
          <a:xfrm>
            <a:off x="5393134" y="2657057"/>
            <a:ext cx="3477418" cy="87671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Desde la consola del navegador podremos ver que se escribe el texto “Hola!!!”, esto se logra a través de la instrucción </a:t>
            </a:r>
            <a:r>
              <a:rPr b="1" i="1" lang="es-AR" sz="1200" u="none" cap="none" strike="noStrike">
                <a:solidFill>
                  <a:srgbClr val="9D66F9"/>
                </a:solidFill>
                <a:latin typeface="Montserrat"/>
                <a:ea typeface="Montserrat"/>
                <a:cs typeface="Montserrat"/>
                <a:sym typeface="Montserrat"/>
              </a:rPr>
              <a:t>console.log()</a:t>
            </a:r>
            <a:endParaRPr b="1"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nvSpPr>
        <p:spPr>
          <a:xfrm>
            <a:off x="252753"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 ubicación de la etiqueta Script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22" name="Google Shape;122;p6"/>
          <p:cNvSpPr txBox="1"/>
          <p:nvPr/>
        </p:nvSpPr>
        <p:spPr>
          <a:xfrm>
            <a:off x="370648" y="1033466"/>
            <a:ext cx="8529393" cy="40481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De acuerdo a donde esté ubicada la etiqueta </a:t>
            </a:r>
            <a:r>
              <a:rPr b="1" i="0" lang="es-AR" sz="1400" u="none" cap="none" strike="noStrike">
                <a:solidFill>
                  <a:schemeClr val="dk1"/>
                </a:solidFill>
                <a:latin typeface="Montserrat"/>
                <a:ea typeface="Montserrat"/>
                <a:cs typeface="Montserrat"/>
                <a:sym typeface="Montserrat"/>
              </a:rPr>
              <a:t>&lt;script&gt;</a:t>
            </a:r>
            <a:r>
              <a:rPr b="0" i="0" lang="es-AR" sz="1400" u="none" cap="none" strike="noStrike">
                <a:solidFill>
                  <a:schemeClr val="dk1"/>
                </a:solidFill>
                <a:latin typeface="Montserrat"/>
                <a:ea typeface="Montserrat"/>
                <a:cs typeface="Montserrat"/>
                <a:sym typeface="Montserrat"/>
              </a:rPr>
              <a:t> la página web tomará diferentes estados:</a:t>
            </a:r>
            <a:endParaRPr b="0" i="0" sz="1400" u="none" cap="none" strike="noStrike">
              <a:solidFill>
                <a:srgbClr val="000000"/>
              </a:solidFill>
              <a:latin typeface="Arial"/>
              <a:ea typeface="Arial"/>
              <a:cs typeface="Arial"/>
              <a:sym typeface="Arial"/>
            </a:endParaRPr>
          </a:p>
        </p:txBody>
      </p:sp>
      <p:sp>
        <p:nvSpPr>
          <p:cNvPr id="123" name="Google Shape;123;p6"/>
          <p:cNvSpPr txBox="1"/>
          <p:nvPr/>
        </p:nvSpPr>
        <p:spPr>
          <a:xfrm>
            <a:off x="748718" y="1675304"/>
            <a:ext cx="5766382" cy="2483458"/>
          </a:xfrm>
          <a:prstGeom prst="rect">
            <a:avLst/>
          </a:prstGeom>
          <a:noFill/>
          <a:ln>
            <a:noFill/>
          </a:ln>
        </p:spPr>
        <p:txBody>
          <a:bodyPr anchorCtr="0" anchor="t" bIns="91425" lIns="91425" spcFirstLastPara="1" rIns="91425" wrap="square" tIns="91425">
            <a:noAutofit/>
          </a:bodyPr>
          <a:lstStyle/>
          <a:p>
            <a:pPr indent="-285750" lvl="0" marL="400047" marR="0" rtl="0" algn="l">
              <a:lnSpc>
                <a:spcPct val="100000"/>
              </a:lnSpc>
              <a:spcBef>
                <a:spcPts val="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En &lt;head&gt;</a:t>
            </a:r>
            <a:r>
              <a:rPr b="0" i="0" lang="es-AR" sz="1400" u="none" cap="none" strike="noStrike">
                <a:solidFill>
                  <a:schemeClr val="dk1"/>
                </a:solidFill>
                <a:latin typeface="Montserrat"/>
                <a:ea typeface="Montserrat"/>
                <a:cs typeface="Montserrat"/>
                <a:sym typeface="Montserrat"/>
              </a:rPr>
              <a:t>: Se descargará el archivo JavaScript </a:t>
            </a:r>
            <a:r>
              <a:rPr b="1" i="0" lang="es-AR" sz="1400" u="none" cap="none" strike="noStrike">
                <a:solidFill>
                  <a:schemeClr val="dk1"/>
                </a:solidFill>
                <a:latin typeface="Montserrat"/>
                <a:ea typeface="Montserrat"/>
                <a:cs typeface="Montserrat"/>
                <a:sym typeface="Montserrat"/>
              </a:rPr>
              <a:t>antes </a:t>
            </a:r>
            <a:r>
              <a:rPr b="0" i="0" lang="es-AR" sz="1400" u="none" cap="none" strike="noStrike">
                <a:solidFill>
                  <a:schemeClr val="dk1"/>
                </a:solidFill>
                <a:latin typeface="Montserrat"/>
                <a:ea typeface="Montserrat"/>
                <a:cs typeface="Montserrat"/>
                <a:sym typeface="Montserrat"/>
              </a:rPr>
              <a:t>de empezar a dibujar la página (</a:t>
            </a:r>
            <a:r>
              <a:rPr b="0" i="1" lang="es-AR" sz="1400" u="none" cap="none" strike="noStrike">
                <a:solidFill>
                  <a:schemeClr val="dk1"/>
                </a:solidFill>
                <a:latin typeface="Montserrat"/>
                <a:ea typeface="Montserrat"/>
                <a:cs typeface="Montserrat"/>
                <a:sym typeface="Montserrat"/>
              </a:rPr>
              <a:t>cuando la página está en blanco</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18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En &lt;body&gt;</a:t>
            </a:r>
            <a:r>
              <a:rPr b="0" i="0" lang="es-AR" sz="1400" u="none" cap="none" strike="noStrike">
                <a:solidFill>
                  <a:schemeClr val="dk1"/>
                </a:solidFill>
                <a:latin typeface="Montserrat"/>
                <a:ea typeface="Montserrat"/>
                <a:cs typeface="Montserrat"/>
                <a:sym typeface="Montserrat"/>
              </a:rPr>
              <a:t>: Se descargará el archivo JavaScript </a:t>
            </a:r>
            <a:r>
              <a:rPr b="1" i="0" lang="es-AR" sz="1400" u="none" cap="none" strike="noStrike">
                <a:solidFill>
                  <a:schemeClr val="dk1"/>
                </a:solidFill>
                <a:latin typeface="Montserrat"/>
                <a:ea typeface="Montserrat"/>
                <a:cs typeface="Montserrat"/>
                <a:sym typeface="Montserrat"/>
              </a:rPr>
              <a:t>durante </a:t>
            </a:r>
            <a:r>
              <a:rPr b="0" i="0" lang="es-AR" sz="1400" u="none" cap="none" strike="noStrike">
                <a:solidFill>
                  <a:schemeClr val="dk1"/>
                </a:solidFill>
                <a:latin typeface="Montserrat"/>
                <a:ea typeface="Montserrat"/>
                <a:cs typeface="Montserrat"/>
                <a:sym typeface="Montserrat"/>
              </a:rPr>
              <a:t>el dibujado de la página (</a:t>
            </a:r>
            <a:r>
              <a:rPr b="0" i="1" lang="es-AR" sz="1400" u="none" cap="none" strike="noStrike">
                <a:solidFill>
                  <a:schemeClr val="dk1"/>
                </a:solidFill>
                <a:latin typeface="Montserrat"/>
                <a:ea typeface="Montserrat"/>
                <a:cs typeface="Montserrat"/>
                <a:sym typeface="Montserrat"/>
              </a:rPr>
              <a:t>cuando la página se haya dibujada hasta el &lt;script&gt;</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18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Antes de &lt;/body&gt;</a:t>
            </a:r>
            <a:r>
              <a:rPr b="0" i="0" lang="es-AR" sz="1400" u="none" cap="none" strike="noStrike">
                <a:solidFill>
                  <a:schemeClr val="dk1"/>
                </a:solidFill>
                <a:latin typeface="Montserrat"/>
                <a:ea typeface="Montserrat"/>
                <a:cs typeface="Montserrat"/>
                <a:sym typeface="Montserrat"/>
              </a:rPr>
              <a:t>: Se descargará el archivo JavaScript </a:t>
            </a:r>
            <a:r>
              <a:rPr b="1" i="0" lang="es-AR" sz="1400" u="none" cap="none" strike="noStrike">
                <a:solidFill>
                  <a:schemeClr val="dk1"/>
                </a:solidFill>
                <a:latin typeface="Montserrat"/>
                <a:ea typeface="Montserrat"/>
                <a:cs typeface="Montserrat"/>
                <a:sym typeface="Montserrat"/>
              </a:rPr>
              <a:t>después </a:t>
            </a:r>
            <a:r>
              <a:rPr b="0" i="0" lang="es-AR" sz="1400" u="none" cap="none" strike="noStrike">
                <a:solidFill>
                  <a:schemeClr val="dk1"/>
                </a:solidFill>
                <a:latin typeface="Montserrat"/>
                <a:ea typeface="Montserrat"/>
                <a:cs typeface="Montserrat"/>
                <a:sym typeface="Montserrat"/>
              </a:rPr>
              <a:t>de dibujar la página (</a:t>
            </a:r>
            <a:r>
              <a:rPr b="0" i="1" lang="es-AR" sz="1400" u="none" cap="none" strike="noStrike">
                <a:solidFill>
                  <a:schemeClr val="dk1"/>
                </a:solidFill>
                <a:latin typeface="Montserrat"/>
                <a:ea typeface="Montserrat"/>
                <a:cs typeface="Montserrat"/>
                <a:sym typeface="Montserrat"/>
              </a:rPr>
              <a:t>cuando la página se haya dibujado en su totalidad</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chemeClr val="dk1"/>
              </a:solidFill>
              <a:latin typeface="Montserrat"/>
              <a:ea typeface="Montserrat"/>
              <a:cs typeface="Montserrat"/>
              <a:sym typeface="Montserrat"/>
            </a:endParaRPr>
          </a:p>
          <a:p>
            <a:pPr indent="-196850" lvl="0" marL="400047" marR="0" rtl="0" algn="l">
              <a:lnSpc>
                <a:spcPct val="100000"/>
              </a:lnSpc>
              <a:spcBef>
                <a:spcPts val="1800"/>
              </a:spcBef>
              <a:spcAft>
                <a:spcPts val="1800"/>
              </a:spcAft>
              <a:buClr>
                <a:schemeClr val="dk1"/>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pic>
        <p:nvPicPr>
          <p:cNvPr descr="Dibujo De Sitio Web Para Colorear - Ultra Coloring Pages" id="124" name="Google Shape;124;p6"/>
          <p:cNvPicPr preferRelativeResize="0"/>
          <p:nvPr/>
        </p:nvPicPr>
        <p:blipFill rotWithShape="1">
          <a:blip r:embed="rId3">
            <a:alphaModFix/>
          </a:blip>
          <a:srcRect b="9141" l="4933" r="4933" t="9908"/>
          <a:stretch/>
        </p:blipFill>
        <p:spPr>
          <a:xfrm>
            <a:off x="6840105" y="3524939"/>
            <a:ext cx="705738" cy="633823"/>
          </a:xfrm>
          <a:prstGeom prst="rect">
            <a:avLst/>
          </a:prstGeom>
          <a:noFill/>
          <a:ln>
            <a:noFill/>
          </a:ln>
        </p:spPr>
      </p:pic>
      <p:pic>
        <p:nvPicPr>
          <p:cNvPr id="125" name="Google Shape;125;p6"/>
          <p:cNvPicPr preferRelativeResize="0"/>
          <p:nvPr/>
        </p:nvPicPr>
        <p:blipFill rotWithShape="1">
          <a:blip r:embed="rId4">
            <a:alphaModFix/>
          </a:blip>
          <a:srcRect b="0" l="0" r="0" t="0"/>
          <a:stretch/>
        </p:blipFill>
        <p:spPr>
          <a:xfrm>
            <a:off x="6823697" y="2548035"/>
            <a:ext cx="705738" cy="635703"/>
          </a:xfrm>
          <a:prstGeom prst="rect">
            <a:avLst/>
          </a:prstGeom>
          <a:noFill/>
          <a:ln>
            <a:noFill/>
          </a:ln>
        </p:spPr>
      </p:pic>
      <p:pic>
        <p:nvPicPr>
          <p:cNvPr id="126" name="Google Shape;126;p6"/>
          <p:cNvPicPr preferRelativeResize="0"/>
          <p:nvPr/>
        </p:nvPicPr>
        <p:blipFill rotWithShape="1">
          <a:blip r:embed="rId5">
            <a:alphaModFix/>
          </a:blip>
          <a:srcRect b="0" l="0" r="0" t="0"/>
          <a:stretch/>
        </p:blipFill>
        <p:spPr>
          <a:xfrm>
            <a:off x="6823697" y="1675304"/>
            <a:ext cx="705738" cy="635703"/>
          </a:xfrm>
          <a:prstGeom prst="rect">
            <a:avLst/>
          </a:prstGeom>
          <a:noFill/>
          <a:ln>
            <a:noFill/>
          </a:ln>
        </p:spPr>
      </p:pic>
      <p:cxnSp>
        <p:nvCxnSpPr>
          <p:cNvPr id="127" name="Google Shape;127;p6"/>
          <p:cNvCxnSpPr/>
          <p:nvPr/>
        </p:nvCxnSpPr>
        <p:spPr>
          <a:xfrm>
            <a:off x="6666612" y="2917033"/>
            <a:ext cx="1019908" cy="0"/>
          </a:xfrm>
          <a:prstGeom prst="straightConnector1">
            <a:avLst/>
          </a:prstGeom>
          <a:noFill/>
          <a:ln cap="flat" cmpd="sng" w="9525">
            <a:solidFill>
              <a:srgbClr val="985FF6"/>
            </a:solidFill>
            <a:prstDash val="solid"/>
            <a:round/>
            <a:headEnd len="sm" w="sm" type="none"/>
            <a:tailEnd len="sm" w="sm" type="none"/>
          </a:ln>
        </p:spPr>
      </p:cxnSp>
      <p:sp>
        <p:nvSpPr>
          <p:cNvPr id="128" name="Google Shape;128;p6"/>
          <p:cNvSpPr txBox="1"/>
          <p:nvPr/>
        </p:nvSpPr>
        <p:spPr>
          <a:xfrm>
            <a:off x="6826999" y="2795786"/>
            <a:ext cx="702436"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1" lang="es-AR" sz="1000" u="none" cap="none" strike="noStrike">
                <a:solidFill>
                  <a:srgbClr val="9D66F9"/>
                </a:solidFill>
                <a:latin typeface="Montserrat"/>
                <a:ea typeface="Montserrat"/>
                <a:cs typeface="Montserrat"/>
                <a:sym typeface="Montserrat"/>
              </a:rPr>
              <a:t>&lt;script&gt;</a:t>
            </a:r>
            <a:endParaRPr b="0" i="1" sz="10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nvSpPr>
        <p:spPr>
          <a:xfrm>
            <a:off x="370648" y="1033466"/>
            <a:ext cx="8529393" cy="86567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clásico primer ejemplo cuando se comienza a programar es crear un programa que muestre por pantalla un texto, generalmente el texto «Hola Mundo». También podemos hacer operaciones numéricas:</a:t>
            </a:r>
            <a:endParaRPr b="1" i="0" sz="1400" u="none" cap="none" strike="noStrike">
              <a:solidFill>
                <a:schemeClr val="dk1"/>
              </a:solidFill>
              <a:latin typeface="Montserrat"/>
              <a:ea typeface="Montserrat"/>
              <a:cs typeface="Montserrat"/>
              <a:sym typeface="Montserrat"/>
            </a:endParaRPr>
          </a:p>
        </p:txBody>
      </p:sp>
      <p:sp>
        <p:nvSpPr>
          <p:cNvPr id="134" name="Google Shape;134;p7"/>
          <p:cNvSpPr/>
          <p:nvPr/>
        </p:nvSpPr>
        <p:spPr>
          <a:xfrm>
            <a:off x="896815" y="1899138"/>
            <a:ext cx="3416544"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Mundo"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135" name="Google Shape;135;p7"/>
          <p:cNvPicPr preferRelativeResize="0"/>
          <p:nvPr/>
        </p:nvPicPr>
        <p:blipFill rotWithShape="1">
          <a:blip r:embed="rId3">
            <a:alphaModFix/>
          </a:blip>
          <a:srcRect b="0" l="0" r="0" t="0"/>
          <a:stretch/>
        </p:blipFill>
        <p:spPr>
          <a:xfrm>
            <a:off x="4572001" y="1784543"/>
            <a:ext cx="3896266" cy="851237"/>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36" name="Google Shape;136;p7"/>
          <p:cNvSpPr txBox="1"/>
          <p:nvPr/>
        </p:nvSpPr>
        <p:spPr>
          <a:xfrm>
            <a:off x="3792931" y="189913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137" name="Google Shape;137;p7"/>
          <p:cNvPicPr preferRelativeResize="0"/>
          <p:nvPr/>
        </p:nvPicPr>
        <p:blipFill rotWithShape="1">
          <a:blip r:embed="rId4">
            <a:alphaModFix/>
          </a:blip>
          <a:srcRect b="0" l="0" r="0" t="0"/>
          <a:stretch/>
        </p:blipFill>
        <p:spPr>
          <a:xfrm>
            <a:off x="659206" y="2970549"/>
            <a:ext cx="6267450" cy="1970448"/>
          </a:xfrm>
          <a:prstGeom prst="rect">
            <a:avLst/>
          </a:prstGeom>
          <a:noFill/>
          <a:ln>
            <a:noFill/>
          </a:ln>
        </p:spPr>
      </p:pic>
      <p:sp>
        <p:nvSpPr>
          <p:cNvPr id="138" name="Google Shape;138;p7"/>
          <p:cNvSpPr txBox="1"/>
          <p:nvPr/>
        </p:nvSpPr>
        <p:spPr>
          <a:xfrm>
            <a:off x="370648" y="2590441"/>
            <a:ext cx="3569371" cy="38010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 consola posee otras funciones…</a:t>
            </a:r>
            <a:endParaRPr b="1" i="0" sz="1400" u="none" cap="none" strike="noStrike">
              <a:solidFill>
                <a:schemeClr val="dk1"/>
              </a:solidFill>
              <a:latin typeface="Montserrat"/>
              <a:ea typeface="Montserrat"/>
              <a:cs typeface="Montserrat"/>
              <a:sym typeface="Montserrat"/>
            </a:endParaRPr>
          </a:p>
        </p:txBody>
      </p:sp>
      <p:pic>
        <p:nvPicPr>
          <p:cNvPr id="139" name="Google Shape;139;p7"/>
          <p:cNvPicPr preferRelativeResize="0"/>
          <p:nvPr/>
        </p:nvPicPr>
        <p:blipFill rotWithShape="1">
          <a:blip r:embed="rId5">
            <a:alphaModFix/>
          </a:blip>
          <a:srcRect b="0" l="0" r="0" t="0"/>
          <a:stretch/>
        </p:blipFill>
        <p:spPr>
          <a:xfrm>
            <a:off x="6336716" y="3799737"/>
            <a:ext cx="2675399" cy="678183"/>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40" name="Google Shape;140;p7"/>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 consola de JavaScript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 consola de JavaScript</a:t>
            </a:r>
            <a:endParaRPr b="0" i="0" sz="1400" u="none" cap="none" strike="noStrike">
              <a:solidFill>
                <a:srgbClr val="000000"/>
              </a:solidFill>
              <a:latin typeface="Arial"/>
              <a:ea typeface="Arial"/>
              <a:cs typeface="Arial"/>
              <a:sym typeface="Arial"/>
            </a:endParaRPr>
          </a:p>
        </p:txBody>
      </p:sp>
      <p:sp>
        <p:nvSpPr>
          <p:cNvPr id="146" name="Google Shape;146;p8"/>
          <p:cNvSpPr txBox="1"/>
          <p:nvPr/>
        </p:nvSpPr>
        <p:spPr>
          <a:xfrm>
            <a:off x="370648" y="1033466"/>
            <a:ext cx="8529393" cy="86567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acceder a la consola Javascript del navegador, podemos pulsar </a:t>
            </a:r>
            <a:r>
              <a:rPr b="1" i="1" lang="es-AR" sz="1400" u="none" cap="none" strike="noStrike">
                <a:solidFill>
                  <a:srgbClr val="000000"/>
                </a:solidFill>
                <a:latin typeface="Montserrat"/>
                <a:ea typeface="Montserrat"/>
                <a:cs typeface="Montserrat"/>
                <a:sym typeface="Montserrat"/>
              </a:rPr>
              <a:t>CTRL+SHIFT+I</a:t>
            </a:r>
            <a:r>
              <a:rPr b="0" i="0" lang="es-AR" sz="1400" u="none" cap="none" strike="noStrike">
                <a:solidFill>
                  <a:srgbClr val="000000"/>
                </a:solidFill>
                <a:latin typeface="Montserrat"/>
                <a:ea typeface="Montserrat"/>
                <a:cs typeface="Montserrat"/>
                <a:sym typeface="Montserrat"/>
              </a:rPr>
              <a:t> sobre la pestaña de la página web en cuestión, lo que nos llevará al </a:t>
            </a:r>
            <a:r>
              <a:rPr b="1" i="0" lang="es-AR" sz="1400" u="none" cap="none" strike="noStrike">
                <a:solidFill>
                  <a:srgbClr val="000000"/>
                </a:solidFill>
                <a:latin typeface="Montserrat"/>
                <a:ea typeface="Montserrat"/>
                <a:cs typeface="Montserrat"/>
                <a:sym typeface="Montserrat"/>
              </a:rPr>
              <a:t>Inspector de elementos </a:t>
            </a:r>
            <a:r>
              <a:rPr b="0" i="0" lang="es-AR" sz="1400" u="none" cap="none" strike="noStrike">
                <a:solidFill>
                  <a:srgbClr val="000000"/>
                </a:solidFill>
                <a:latin typeface="Montserrat"/>
                <a:ea typeface="Montserrat"/>
                <a:cs typeface="Montserrat"/>
                <a:sym typeface="Montserrat"/>
              </a:rPr>
              <a:t>del navegador, que es un panel de control general donde podemos ver varios aspectos de la página en la que nos encontramos: su etiquetado HTML, sus estilos CSS,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Nos moveremos a la pestaña </a:t>
            </a:r>
            <a:r>
              <a:rPr b="1" i="0" lang="es-AR" sz="1400" u="none" cap="none" strike="noStrike">
                <a:solidFill>
                  <a:srgbClr val="000000"/>
                </a:solidFill>
                <a:latin typeface="Montserrat"/>
                <a:ea typeface="Montserrat"/>
                <a:cs typeface="Montserrat"/>
                <a:sym typeface="Montserrat"/>
              </a:rPr>
              <a:t>Console</a:t>
            </a:r>
            <a:r>
              <a:rPr b="0" i="0" lang="es-AR" sz="1400" u="none" cap="none" strike="noStrike">
                <a:solidFill>
                  <a:srgbClr val="000000"/>
                </a:solidFill>
                <a:latin typeface="Montserrat"/>
                <a:ea typeface="Montserrat"/>
                <a:cs typeface="Montserrat"/>
                <a:sym typeface="Montserrat"/>
              </a:rPr>
              <a:t> y ya nos encontraremos en la </a:t>
            </a:r>
            <a:r>
              <a:rPr b="1" i="0" lang="es-AR" sz="1400" u="none" cap="none" strike="noStrike">
                <a:solidFill>
                  <a:srgbClr val="000000"/>
                </a:solidFill>
                <a:latin typeface="Montserrat"/>
                <a:ea typeface="Montserrat"/>
                <a:cs typeface="Montserrat"/>
                <a:sym typeface="Montserrat"/>
              </a:rPr>
              <a:t>consola Javascript</a:t>
            </a:r>
            <a:r>
              <a:rPr b="0" i="0" lang="es-AR" sz="1400" u="none" cap="none" strike="noStrike">
                <a:solidFill>
                  <a:srgbClr val="000000"/>
                </a:solidFill>
                <a:latin typeface="Montserrat"/>
                <a:ea typeface="Montserrat"/>
                <a:cs typeface="Montserrat"/>
                <a:sym typeface="Montserrat"/>
              </a:rPr>
              <a:t> de la página.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También se puede utilizar directamente el atajo de teclado </a:t>
            </a:r>
            <a:r>
              <a:rPr b="1" i="1" lang="es-AR" sz="1400" u="none" cap="none" strike="noStrike">
                <a:solidFill>
                  <a:srgbClr val="000000"/>
                </a:solidFill>
                <a:latin typeface="Montserrat"/>
                <a:ea typeface="Montserrat"/>
                <a:cs typeface="Montserrat"/>
                <a:sym typeface="Montserrat"/>
              </a:rPr>
              <a:t>CTRL+SHIFT+J</a:t>
            </a:r>
            <a:r>
              <a:rPr b="0" i="0" lang="es-AR" sz="1400" u="none" cap="none" strike="noStrike">
                <a:solidFill>
                  <a:srgbClr val="000000"/>
                </a:solidFill>
                <a:latin typeface="Montserrat"/>
                <a:ea typeface="Montserrat"/>
                <a:cs typeface="Montserrat"/>
                <a:sym typeface="Montserrat"/>
              </a:rPr>
              <a:t>, que en algunos navegadores nos lleva directamente a la consola.</a:t>
            </a:r>
            <a:endParaRPr b="1" i="0" sz="1400" u="none" cap="none" strike="noStrike">
              <a:solidFill>
                <a:schemeClr val="dk1"/>
              </a:solidFill>
              <a:latin typeface="Montserrat"/>
              <a:ea typeface="Montserrat"/>
              <a:cs typeface="Montserrat"/>
              <a:sym typeface="Montserrat"/>
            </a:endParaRPr>
          </a:p>
        </p:txBody>
      </p:sp>
      <p:sp>
        <p:nvSpPr>
          <p:cNvPr id="147" name="Google Shape;147;p8"/>
          <p:cNvSpPr txBox="1"/>
          <p:nvPr/>
        </p:nvSpPr>
        <p:spPr>
          <a:xfrm>
            <a:off x="487920" y="2804746"/>
            <a:ext cx="2976250" cy="395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extLst>
                  <a:ext uri="http://customooxmlschemas.google.com/">
                    <go:slidesCustomData xmlns:go="http://customooxmlschemas.google.com/" textRoundtripDataId="0"/>
                  </a:ext>
                </a:extLst>
              </a:rPr>
              <a:t>Mostrando datos…</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148" name="Google Shape;148;p8"/>
          <p:cNvSpPr txBox="1"/>
          <p:nvPr/>
        </p:nvSpPr>
        <p:spPr>
          <a:xfrm>
            <a:off x="370648" y="3086104"/>
            <a:ext cx="8529393" cy="36927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Podemos mostrar texto, valores numéricos, etc. separados por comas…</a:t>
            </a:r>
            <a:endParaRPr b="0" i="0" sz="1400" u="none" cap="none" strike="noStrike">
              <a:solidFill>
                <a:srgbClr val="000000"/>
              </a:solidFill>
              <a:latin typeface="Arial"/>
              <a:ea typeface="Arial"/>
              <a:cs typeface="Arial"/>
              <a:sym typeface="Arial"/>
            </a:endParaRPr>
          </a:p>
        </p:txBody>
      </p:sp>
      <p:sp>
        <p:nvSpPr>
          <p:cNvPr id="149" name="Google Shape;149;p8"/>
          <p:cNvSpPr/>
          <p:nvPr/>
        </p:nvSpPr>
        <p:spPr>
          <a:xfrm>
            <a:off x="967152" y="3543306"/>
            <a:ext cx="6836998"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a todos! Observen este número: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18</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50" name="Google Shape;150;p8"/>
          <p:cNvSpPr txBox="1"/>
          <p:nvPr/>
        </p:nvSpPr>
        <p:spPr>
          <a:xfrm>
            <a:off x="7283722" y="354330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151" name="Google Shape;151;p8"/>
          <p:cNvPicPr preferRelativeResize="0"/>
          <p:nvPr/>
        </p:nvPicPr>
        <p:blipFill rotWithShape="1">
          <a:blip r:embed="rId3">
            <a:alphaModFix/>
          </a:blip>
          <a:srcRect b="0" l="0" r="0" t="0"/>
          <a:stretch/>
        </p:blipFill>
        <p:spPr>
          <a:xfrm>
            <a:off x="1719263" y="3898660"/>
            <a:ext cx="5705475" cy="4095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52" name="Google Shape;152;p8"/>
          <p:cNvSpPr/>
          <p:nvPr/>
        </p:nvSpPr>
        <p:spPr>
          <a:xfrm>
            <a:off x="812861" y="4387366"/>
            <a:ext cx="764496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AD7FFA"/>
                </a:solidFill>
                <a:latin typeface="Montserrat"/>
                <a:ea typeface="Montserrat"/>
                <a:cs typeface="Montserrat"/>
                <a:sym typeface="Montserrat"/>
              </a:rPr>
              <a:t>En esta consola, podemos escribir funciones o sentencias de Javascript que estarán actuando en la página que se encuentra en la pestaña actual del navegador. De esta forma podremos observar los resultados que nos devuelve en la consola al realizar diferentes acciones.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Uso de document.write()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58" name="Google Shape;158;p9"/>
          <p:cNvSpPr txBox="1"/>
          <p:nvPr/>
        </p:nvSpPr>
        <p:spPr>
          <a:xfrm>
            <a:off x="370648" y="1033466"/>
            <a:ext cx="8529393" cy="3787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Con </a:t>
            </a:r>
            <a:r>
              <a:rPr b="1" i="0" lang="es-AR" sz="1400" u="none" cap="none" strike="noStrike">
                <a:solidFill>
                  <a:srgbClr val="000000"/>
                </a:solidFill>
                <a:latin typeface="Montserrat"/>
                <a:ea typeface="Montserrat"/>
                <a:cs typeface="Montserrat"/>
                <a:sym typeface="Montserrat"/>
              </a:rPr>
              <a:t>document.write()</a:t>
            </a:r>
            <a:r>
              <a:rPr b="0" i="0" lang="es-AR" sz="1400" u="none" cap="none" strike="noStrike">
                <a:solidFill>
                  <a:srgbClr val="000000"/>
                </a:solidFill>
                <a:latin typeface="Montserrat"/>
                <a:ea typeface="Montserrat"/>
                <a:cs typeface="Montserrat"/>
                <a:sym typeface="Montserrat"/>
              </a:rPr>
              <a:t> podemos trabajar directamente dentro del propio documento 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159" name="Google Shape;159;p9"/>
          <p:cNvSpPr/>
          <p:nvPr/>
        </p:nvSpPr>
        <p:spPr>
          <a:xfrm>
            <a:off x="1819592" y="1503790"/>
            <a:ext cx="5984558"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mundo en el documento HTML"</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60" name="Google Shape;160;p9"/>
          <p:cNvSpPr txBox="1"/>
          <p:nvPr/>
        </p:nvSpPr>
        <p:spPr>
          <a:xfrm>
            <a:off x="7283722" y="1499121"/>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61" name="Google Shape;161;p9"/>
          <p:cNvSpPr txBox="1"/>
          <p:nvPr/>
        </p:nvSpPr>
        <p:spPr>
          <a:xfrm>
            <a:off x="370649" y="1879768"/>
            <a:ext cx="5641532" cy="125967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lo que hacemos es imprimir en el body (que en el HTML no tiene nada) un determinado texto. Esto sucede porque el documento HTML está vinculado a través de un script con el archivo de JS que está en una determinada ubicación. Al documento HTML que está invocando le dice que </a:t>
            </a:r>
            <a:r>
              <a:rPr b="1" i="1" lang="es-AR" sz="1200" u="none" cap="none" strike="noStrike">
                <a:solidFill>
                  <a:srgbClr val="9D66F9"/>
                </a:solidFill>
                <a:latin typeface="Montserrat"/>
                <a:ea typeface="Montserrat"/>
                <a:cs typeface="Montserrat"/>
                <a:sym typeface="Montserrat"/>
              </a:rPr>
              <a:t>escriba</a:t>
            </a:r>
            <a:r>
              <a:rPr b="0" i="1" lang="es-AR" sz="1200" u="none" cap="none" strike="noStrike">
                <a:solidFill>
                  <a:srgbClr val="9D66F9"/>
                </a:solidFill>
                <a:latin typeface="Montserrat"/>
                <a:ea typeface="Montserrat"/>
                <a:cs typeface="Montserrat"/>
                <a:sym typeface="Montserrat"/>
              </a:rPr>
              <a:t> (write) un determinado texto en el body.</a:t>
            </a:r>
            <a:endParaRPr b="0" i="0" sz="1400" u="none" cap="none" strike="noStrike">
              <a:solidFill>
                <a:srgbClr val="000000"/>
              </a:solidFill>
              <a:latin typeface="Arial"/>
              <a:ea typeface="Arial"/>
              <a:cs typeface="Arial"/>
              <a:sym typeface="Arial"/>
            </a:endParaRPr>
          </a:p>
        </p:txBody>
      </p:sp>
      <p:pic>
        <p:nvPicPr>
          <p:cNvPr id="162" name="Google Shape;162;p9"/>
          <p:cNvPicPr preferRelativeResize="0"/>
          <p:nvPr/>
        </p:nvPicPr>
        <p:blipFill rotWithShape="1">
          <a:blip r:embed="rId3">
            <a:alphaModFix/>
          </a:blip>
          <a:srcRect b="0" l="0" r="0" t="0"/>
          <a:stretch/>
        </p:blipFill>
        <p:spPr>
          <a:xfrm>
            <a:off x="6090557" y="1932740"/>
            <a:ext cx="2386330" cy="65151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63" name="Google Shape;163;p9"/>
          <p:cNvSpPr txBox="1"/>
          <p:nvPr/>
        </p:nvSpPr>
        <p:spPr>
          <a:xfrm>
            <a:off x="370648" y="3139440"/>
            <a:ext cx="8529393" cy="10134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De esta manera ya no tendremos una estructura tan estática, sino que ya la voy a poder “controlar un poco más” desde JS. En este caso estoy controlando el contenido que estoy mostrando y ya no es un texto fijo que tengo que ir al HTML a modificarlo, sino que podría ser modificado desde el código de JS.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