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embeddedFontLst>
    <p:embeddedFont>
      <p:font typeface="Montserrat SemiBold"/>
      <p:regular r:id="rId43"/>
      <p:bold r:id="rId44"/>
      <p:italic r:id="rId45"/>
      <p:boldItalic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Lato"/>
      <p:regular r:id="rId55"/>
      <p:bold r:id="rId56"/>
      <p:italic r:id="rId57"/>
      <p:boldItalic r:id="rId58"/>
    </p:embeddedFont>
    <p:embeddedFont>
      <p:font typeface="Montserrat ExtraBold"/>
      <p:bold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1" roundtripDataSignature="AMtx7mgNkZRp4VMBQL5G0cYAtONl+vTS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597595-7F10-4AEE-ADA6-3ACB9774A369}">
  <a:tblStyle styleId="{C3597595-7F10-4AEE-ADA6-3ACB9774A36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EAFE"/>
          </a:solidFill>
        </a:fill>
      </a:tcStyle>
    </a:wholeTbl>
    <a:band1H>
      <a:tcTxStyle b="off" i="off"/>
      <a:tcStyle>
        <a:fill>
          <a:solidFill>
            <a:srgbClr val="DED2F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ED2F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E4659912-CDA3-4863-AF6D-1B39DF52196F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MontserratSemiBold-bold.fntdata"/><Relationship Id="rId43" Type="http://schemas.openxmlformats.org/officeDocument/2006/relationships/font" Target="fonts/MontserratSemiBold-regular.fntdata"/><Relationship Id="rId46" Type="http://schemas.openxmlformats.org/officeDocument/2006/relationships/font" Target="fonts/MontserratSemiBold-boldItalic.fntdata"/><Relationship Id="rId45" Type="http://schemas.openxmlformats.org/officeDocument/2006/relationships/font" Target="fonts/MontserratSemiBold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1" Type="http://customschemas.google.com/relationships/presentationmetadata" Target="meta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MontserratExtraBold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Montserra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4.xml"/><Relationship Id="rId55" Type="http://schemas.openxmlformats.org/officeDocument/2006/relationships/font" Target="fonts/Lato-regular.fntdata"/><Relationship Id="rId10" Type="http://schemas.openxmlformats.org/officeDocument/2006/relationships/slide" Target="slides/slide3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6.xml"/><Relationship Id="rId57" Type="http://schemas.openxmlformats.org/officeDocument/2006/relationships/font" Target="fonts/Lato-italic.fntdata"/><Relationship Id="rId12" Type="http://schemas.openxmlformats.org/officeDocument/2006/relationships/slide" Target="slides/slide5.xml"/><Relationship Id="rId56" Type="http://schemas.openxmlformats.org/officeDocument/2006/relationships/font" Target="fonts/Lato-bold.fntdata"/><Relationship Id="rId15" Type="http://schemas.openxmlformats.org/officeDocument/2006/relationships/slide" Target="slides/slide8.xml"/><Relationship Id="rId59" Type="http://schemas.openxmlformats.org/officeDocument/2006/relationships/font" Target="fonts/MontserratExtraBold-bold.fntdata"/><Relationship Id="rId14" Type="http://schemas.openxmlformats.org/officeDocument/2006/relationships/slide" Target="slides/slide7.xml"/><Relationship Id="rId58" Type="http://schemas.openxmlformats.org/officeDocument/2006/relationships/font" Target="fonts/La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0d3ed728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f0d3ed7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0cc9afcfa_1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f0cc9afcfa_1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248aea8d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f248aea8d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0cc9afcfa_1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f0cc9afcfa_1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23fb7fa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f23fb7fa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23fb7fa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f23fb7fa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0cc9afcfa_1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f0cc9afcfa_1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0cc9afcfa_1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f0cc9afcfa_1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0cc9afcfa_1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f0cc9afcfa_1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3ecbfd0a7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f3ecbfd0a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23fb7fa2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f23fb7fa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23fb7fa2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f23fb7fa2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0cc9afcfa_1_9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f0cc9afcfa_1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0cc9afcfa_1_9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f0cc9afcfa_1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0cc9afcfa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f0cc9afcfa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7"/>
          <p:cNvSpPr txBox="1"/>
          <p:nvPr>
            <p:ph type="ctrTitle"/>
          </p:nvPr>
        </p:nvSpPr>
        <p:spPr>
          <a:xfrm>
            <a:off x="5062225" y="1471475"/>
            <a:ext cx="35070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7"/>
          <p:cNvSpPr txBox="1"/>
          <p:nvPr>
            <p:ph idx="1" type="subTitle"/>
          </p:nvPr>
        </p:nvSpPr>
        <p:spPr>
          <a:xfrm>
            <a:off x="5490925" y="3039025"/>
            <a:ext cx="26496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27"/>
          <p:cNvSpPr/>
          <p:nvPr/>
        </p:nvSpPr>
        <p:spPr>
          <a:xfrm flipH="1">
            <a:off x="8729100" y="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7"/>
          <p:cNvSpPr/>
          <p:nvPr/>
        </p:nvSpPr>
        <p:spPr>
          <a:xfrm flipH="1">
            <a:off x="125" y="3984300"/>
            <a:ext cx="288900" cy="115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7"/>
          <p:cNvSpPr/>
          <p:nvPr/>
        </p:nvSpPr>
        <p:spPr>
          <a:xfrm>
            <a:off x="8609050" y="256550"/>
            <a:ext cx="288900" cy="288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7"/>
          <p:cNvSpPr/>
          <p:nvPr/>
        </p:nvSpPr>
        <p:spPr>
          <a:xfrm flipH="1" rot="5400000">
            <a:off x="8645550" y="4645050"/>
            <a:ext cx="288900" cy="7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cc9afcfa_1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gf0cc9afcfa_1_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gf0cc9afcfa_1_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0cc9afcfa_1_7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0cc9afcfa_1_7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gf0cc9afcfa_1_7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gf0cc9afcfa_1_7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0cc9afcfa_1_7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f0cc9afcfa_1_7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gf0cc9afcfa_1_7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gf0cc9afcfa_1_7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0cc9afcfa_1_7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gf0cc9afcfa_1_7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0cc9afcfa_1_7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8" name="Google Shape;98;gf0cc9afcfa_1_77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9" name="Google Shape;99;gf0cc9afcfa_1_7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0cc9afcfa_1_78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gf0cc9afcfa_1_7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0cc9afcfa_1_7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gf0cc9afcfa_1_78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gf0cc9afcfa_1_7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0cc9afcfa_1_78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gf0cc9afcfa_1_7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0cc9afcfa_1_79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f0cc9afcfa_1_7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gf0cc9afcfa_1_7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gf0cc9afcfa_1_7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gf0cc9afcfa_1_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1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idx="1" type="subTitle"/>
          </p:nvPr>
        </p:nvSpPr>
        <p:spPr>
          <a:xfrm>
            <a:off x="3499000" y="154565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2" type="subTitle"/>
          </p:nvPr>
        </p:nvSpPr>
        <p:spPr>
          <a:xfrm>
            <a:off x="3533838" y="19196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Google Shape;18;p28"/>
          <p:cNvSpPr txBox="1"/>
          <p:nvPr>
            <p:ph idx="3" type="subTitle"/>
          </p:nvPr>
        </p:nvSpPr>
        <p:spPr>
          <a:xfrm>
            <a:off x="5977813" y="155965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4" type="subTitle"/>
          </p:nvPr>
        </p:nvSpPr>
        <p:spPr>
          <a:xfrm>
            <a:off x="5977813" y="1913188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5" type="subTitle"/>
          </p:nvPr>
        </p:nvSpPr>
        <p:spPr>
          <a:xfrm>
            <a:off x="3533850" y="3159825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6" type="subTitle"/>
          </p:nvPr>
        </p:nvSpPr>
        <p:spPr>
          <a:xfrm>
            <a:off x="3533838" y="35198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7" type="subTitle"/>
          </p:nvPr>
        </p:nvSpPr>
        <p:spPr>
          <a:xfrm>
            <a:off x="6012663" y="3173825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8" type="subTitle"/>
          </p:nvPr>
        </p:nvSpPr>
        <p:spPr>
          <a:xfrm>
            <a:off x="6012663" y="35338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28"/>
          <p:cNvSpPr txBox="1"/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" name="Google Shape;25;p28"/>
          <p:cNvSpPr/>
          <p:nvPr/>
        </p:nvSpPr>
        <p:spPr>
          <a:xfrm>
            <a:off x="0" y="4864875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8"/>
          <p:cNvSpPr/>
          <p:nvPr/>
        </p:nvSpPr>
        <p:spPr>
          <a:xfrm>
            <a:off x="8779200" y="0"/>
            <a:ext cx="3648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8"/>
          <p:cNvSpPr/>
          <p:nvPr/>
        </p:nvSpPr>
        <p:spPr>
          <a:xfrm>
            <a:off x="8669900" y="104250"/>
            <a:ext cx="292500" cy="292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0cc9afcfa_1_79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gf0cc9afcfa_1_7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0cc9afcfa_1_80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gf0cc9afcfa_1_80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gf0cc9afcfa_1_8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2">
  <p:cSld name="CUSTOM_1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2067000" y="2255025"/>
            <a:ext cx="5010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" type="subTitle"/>
          </p:nvPr>
        </p:nvSpPr>
        <p:spPr>
          <a:xfrm>
            <a:off x="1363350" y="3453725"/>
            <a:ext cx="64173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29"/>
          <p:cNvSpPr/>
          <p:nvPr/>
        </p:nvSpPr>
        <p:spPr>
          <a:xfrm>
            <a:off x="0" y="4290200"/>
            <a:ext cx="4149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9"/>
          <p:cNvSpPr/>
          <p:nvPr/>
        </p:nvSpPr>
        <p:spPr>
          <a:xfrm>
            <a:off x="8849350" y="0"/>
            <a:ext cx="294900" cy="11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9"/>
          <p:cNvSpPr/>
          <p:nvPr/>
        </p:nvSpPr>
        <p:spPr>
          <a:xfrm>
            <a:off x="8724675" y="919625"/>
            <a:ext cx="294900" cy="294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9"/>
          <p:cNvSpPr/>
          <p:nvPr/>
        </p:nvSpPr>
        <p:spPr>
          <a:xfrm flipH="1" rot="-5400000">
            <a:off x="1109100" y="-395850"/>
            <a:ext cx="291900" cy="10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1109550" y="1831800"/>
            <a:ext cx="69249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0"/>
          <p:cNvSpPr txBox="1"/>
          <p:nvPr>
            <p:ph idx="1" type="body"/>
          </p:nvPr>
        </p:nvSpPr>
        <p:spPr>
          <a:xfrm>
            <a:off x="4416150" y="3348725"/>
            <a:ext cx="3618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30"/>
          <p:cNvSpPr/>
          <p:nvPr/>
        </p:nvSpPr>
        <p:spPr>
          <a:xfrm flipH="1">
            <a:off x="0" y="195365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0"/>
          <p:cNvSpPr/>
          <p:nvPr/>
        </p:nvSpPr>
        <p:spPr>
          <a:xfrm flipH="1" rot="10800000">
            <a:off x="6867350" y="-75"/>
            <a:ext cx="2276700" cy="30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0"/>
          <p:cNvSpPr/>
          <p:nvPr/>
        </p:nvSpPr>
        <p:spPr>
          <a:xfrm rot="-5400000">
            <a:off x="6811750" y="-110225"/>
            <a:ext cx="252000" cy="82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0"/>
          <p:cNvSpPr/>
          <p:nvPr/>
        </p:nvSpPr>
        <p:spPr>
          <a:xfrm flipH="1" rot="5400000">
            <a:off x="3042025" y="4175700"/>
            <a:ext cx="288900" cy="164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4" name="Google Shape;44;p31"/>
          <p:cNvSpPr/>
          <p:nvPr/>
        </p:nvSpPr>
        <p:spPr>
          <a:xfrm>
            <a:off x="0" y="0"/>
            <a:ext cx="1200900" cy="2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1"/>
          <p:cNvSpPr/>
          <p:nvPr/>
        </p:nvSpPr>
        <p:spPr>
          <a:xfrm rot="-5400000">
            <a:off x="8814825" y="4814250"/>
            <a:ext cx="327300" cy="33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1"/>
          <p:cNvSpPr/>
          <p:nvPr/>
        </p:nvSpPr>
        <p:spPr>
          <a:xfrm flipH="1" rot="-5400000">
            <a:off x="-90300" y="4694300"/>
            <a:ext cx="5406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1"/>
          <p:cNvSpPr/>
          <p:nvPr/>
        </p:nvSpPr>
        <p:spPr>
          <a:xfrm rot="-5400000">
            <a:off x="8680525" y="4664250"/>
            <a:ext cx="298500" cy="298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0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/>
          <p:nvPr/>
        </p:nvSpPr>
        <p:spPr>
          <a:xfrm>
            <a:off x="8016000" y="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2"/>
          <p:cNvSpPr/>
          <p:nvPr/>
        </p:nvSpPr>
        <p:spPr>
          <a:xfrm>
            <a:off x="5119950" y="485100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2"/>
          <p:cNvSpPr/>
          <p:nvPr/>
        </p:nvSpPr>
        <p:spPr>
          <a:xfrm flipH="1" rot="5400000">
            <a:off x="-1130850" y="3735748"/>
            <a:ext cx="2538600" cy="2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2"/>
          <p:cNvSpPr/>
          <p:nvPr/>
        </p:nvSpPr>
        <p:spPr>
          <a:xfrm rot="10800000">
            <a:off x="155050" y="2425681"/>
            <a:ext cx="228300" cy="12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/>
          <p:nvPr/>
        </p:nvSpPr>
        <p:spPr>
          <a:xfrm>
            <a:off x="8932725" y="0"/>
            <a:ext cx="211200" cy="286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3"/>
          <p:cNvSpPr/>
          <p:nvPr/>
        </p:nvSpPr>
        <p:spPr>
          <a:xfrm flipH="1" rot="5400000">
            <a:off x="1277125" y="3620098"/>
            <a:ext cx="246300" cy="280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3"/>
          <p:cNvSpPr/>
          <p:nvPr/>
        </p:nvSpPr>
        <p:spPr>
          <a:xfrm>
            <a:off x="0" y="0"/>
            <a:ext cx="3648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3"/>
          <p:cNvSpPr/>
          <p:nvPr/>
        </p:nvSpPr>
        <p:spPr>
          <a:xfrm rot="-5400000">
            <a:off x="164175" y="155950"/>
            <a:ext cx="277800" cy="281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oACodo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34"/>
          <p:cNvCxnSpPr/>
          <p:nvPr/>
        </p:nvCxnSpPr>
        <p:spPr>
          <a:xfrm>
            <a:off x="341399" y="8479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3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34"/>
          <p:cNvCxnSpPr/>
          <p:nvPr/>
        </p:nvCxnSpPr>
        <p:spPr>
          <a:xfrm>
            <a:off x="425198" y="18634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3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3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65" name="Google Shape;65;p34"/>
          <p:cNvSpPr txBox="1"/>
          <p:nvPr>
            <p:ph idx="2" type="title"/>
          </p:nvPr>
        </p:nvSpPr>
        <p:spPr>
          <a:xfrm>
            <a:off x="507350" y="847950"/>
            <a:ext cx="8214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oACodo 1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35"/>
          <p:cNvCxnSpPr/>
          <p:nvPr/>
        </p:nvCxnSpPr>
        <p:spPr>
          <a:xfrm>
            <a:off x="341399" y="8479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3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35"/>
          <p:cNvCxnSpPr/>
          <p:nvPr/>
        </p:nvCxnSpPr>
        <p:spPr>
          <a:xfrm>
            <a:off x="425198" y="18634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3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3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73" name="Google Shape;73;p35"/>
          <p:cNvSpPr txBox="1"/>
          <p:nvPr>
            <p:ph idx="2" type="title"/>
          </p:nvPr>
        </p:nvSpPr>
        <p:spPr>
          <a:xfrm>
            <a:off x="507350" y="847950"/>
            <a:ext cx="8214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b="0" i="0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713225" y="2488400"/>
            <a:ext cx="7482300" cy="1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0cc9afcfa_1_7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gf0cc9afcfa_1_7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gf0cc9afcfa_1_7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w3schools.com/js/js_loop_for.asp" TargetMode="External"/><Relationship Id="rId4" Type="http://schemas.openxmlformats.org/officeDocument/2006/relationships/hyperlink" Target="https://www.w3schools.com/js/js_loop_while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0" y="735129"/>
            <a:ext cx="91440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ExtraBold"/>
              <a:buNone/>
            </a:pPr>
            <a:r>
              <a:rPr b="1" i="0" lang="es-AR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60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0" y="1799082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s-A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2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3">
            <a:alphaModFix/>
          </a:blip>
          <a:srcRect b="19639" l="0" r="0" t="0"/>
          <a:stretch/>
        </p:blipFill>
        <p:spPr>
          <a:xfrm>
            <a:off x="3332895" y="2430039"/>
            <a:ext cx="2343426" cy="188318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137"/>
              </a:srgbClr>
            </a:outerShdw>
          </a:effectLst>
        </p:spPr>
      </p:pic>
      <p:sp>
        <p:nvSpPr>
          <p:cNvPr id="130" name="Google Shape;130;p2"/>
          <p:cNvSpPr txBox="1"/>
          <p:nvPr/>
        </p:nvSpPr>
        <p:spPr>
          <a:xfrm>
            <a:off x="551925" y="4313225"/>
            <a:ext cx="818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Temas: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Operadores de Comparación, Operadores Lógicos, Operadores de bit.  Estructuras de control: Secuenciales, de Selección o Condicionales  y Repetitivas o Bucles. Condicionales Simple( if ), Doble (if/else), Múltiple (if/ else if y Switch) y Operador Ternario. Estructura Repetitiva: While y For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0d3ed7288_0_0"/>
          <p:cNvSpPr txBox="1"/>
          <p:nvPr/>
        </p:nvSpPr>
        <p:spPr>
          <a:xfrm>
            <a:off x="2858000" y="1742650"/>
            <a:ext cx="27012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(condición){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sentencia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sentencia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b="1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instrucción fuera del if</a:t>
            </a:r>
            <a:endParaRPr b="1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gf0d3ed7288_0_0"/>
          <p:cNvSpPr txBox="1"/>
          <p:nvPr/>
        </p:nvSpPr>
        <p:spPr>
          <a:xfrm>
            <a:off x="5751630" y="1817168"/>
            <a:ext cx="31263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Si la condición resulta VERDADERA se ejecutarán las instrucciones que continúan dentro del if , en caso contrario no se ejecutará nada dentro del if.</a:t>
            </a:r>
            <a:endParaRPr b="0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gf0d3ed7288_0_0"/>
          <p:cNvSpPr txBox="1"/>
          <p:nvPr/>
        </p:nvSpPr>
        <p:spPr>
          <a:xfrm>
            <a:off x="3090290" y="4614642"/>
            <a:ext cx="2963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EJERCICIO: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Ingresar un número y determinar si es menor que 10.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gf0d3ed728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474" y="1688684"/>
            <a:ext cx="2542607" cy="265819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f0d3ed7288_0_0"/>
          <p:cNvSpPr txBox="1"/>
          <p:nvPr>
            <p:ph idx="4294967295" type="title"/>
          </p:nvPr>
        </p:nvSpPr>
        <p:spPr>
          <a:xfrm>
            <a:off x="311700" y="178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                          Estructuras Condicionales</a:t>
            </a:r>
            <a:endParaRPr/>
          </a:p>
        </p:txBody>
      </p:sp>
      <p:sp>
        <p:nvSpPr>
          <p:cNvPr id="213" name="Google Shape;213;gf0d3ed7288_0_0"/>
          <p:cNvSpPr txBox="1"/>
          <p:nvPr>
            <p:ph idx="4294967295" type="title"/>
          </p:nvPr>
        </p:nvSpPr>
        <p:spPr>
          <a:xfrm>
            <a:off x="440150" y="1011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 sz="2100"/>
              <a:t>Condicional Simple</a:t>
            </a:r>
            <a:endParaRPr sz="2100"/>
          </a:p>
        </p:txBody>
      </p:sp>
      <p:sp>
        <p:nvSpPr>
          <p:cNvPr id="214" name="Google Shape;214;gf0d3ed7288_0_0"/>
          <p:cNvSpPr/>
          <p:nvPr/>
        </p:nvSpPr>
        <p:spPr>
          <a:xfrm>
            <a:off x="2900843" y="3244758"/>
            <a:ext cx="4616100" cy="13851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"Nota: 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 Condición (si nota es mayor o igual a 7)</a:t>
            </a:r>
            <a:endParaRPr b="0" i="0" sz="1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"¡Estoy aprobado!"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/>
        </p:nvSpPr>
        <p:spPr>
          <a:xfrm>
            <a:off x="243900" y="349649"/>
            <a:ext cx="8656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3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Condicional doble</a:t>
            </a:r>
            <a:endParaRPr b="0" i="0" sz="23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0" name="Google Shape;220;p10"/>
          <p:cNvSpPr txBox="1"/>
          <p:nvPr/>
        </p:nvSpPr>
        <p:spPr>
          <a:xfrm>
            <a:off x="335300" y="1053375"/>
            <a:ext cx="8140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puede dar el caso que queramos establecer una </a:t>
            </a:r>
            <a:r>
              <a:rPr b="1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alternativa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 una condición. Para eso utilizamos el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seguido de un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Con esto podemos establecer una acción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 se cumple la condición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y una acción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 no se cumple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335300" y="2648350"/>
            <a:ext cx="7862700" cy="14463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parseFloat(prompt(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ingrese la nota: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0" i="0" sz="1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	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"desaprobado")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  // condicion verdader</a:t>
            </a:r>
            <a:r>
              <a:rPr lang="es-AR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endParaRPr b="0" i="0" sz="1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   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"aprobado")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   // condicion es falsa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7677480" y="2648360"/>
            <a:ext cx="520500" cy="30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/>
        </p:nvSpPr>
        <p:spPr>
          <a:xfrm>
            <a:off x="370650" y="537725"/>
            <a:ext cx="8417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3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Operador ternario</a:t>
            </a:r>
            <a:endParaRPr b="0" i="0" sz="23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306248" y="1102191"/>
            <a:ext cx="84177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operador ternario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 una alternativa de condicional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if/else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 una forma mucho más corta y, en muchos casos, más legible. Vamos a reescribir el ejemplo anterior utilizando este operador: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370648" y="2874539"/>
            <a:ext cx="8417752" cy="792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Este ejemplo hace exactamente lo mismo que el ejemplo anterior. La idea del operador ternario es que podemos condensar mucho código y tener un if en una sola línea. Obviamente, es una opción que sólo se recomienda utilizar cuando son if muy pequeños.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1360275" y="1833976"/>
            <a:ext cx="6438600" cy="970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parseFloa</a:t>
            </a:r>
            <a:r>
              <a:rPr lang="es-AR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(prompt(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ingrese la nota: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b="0" i="0" sz="1400" u="none" cap="none" strike="noStrike">
              <a:solidFill>
                <a:srgbClr val="F39C1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 Operador ternario: (condición ? verdadero : falso)</a:t>
            </a:r>
            <a:endParaRPr b="0" i="0" sz="1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"desaprobado"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"aprobado"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472259" y="3719273"/>
            <a:ext cx="3736730" cy="1169551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 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"desaprobado"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 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"aprobado"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7278349" y="2065534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3688561" y="3719273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4308241" y="3611404"/>
            <a:ext cx="4480159" cy="1277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Esta es una copia del ejemplo anterior. En el operador ternario el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 reemplazaría al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, mientras que el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 actuaría como “entonces” acompañado del las acciones si se cumple la condición, y el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 actuaría como el “si no” acompañado del las acciones si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no 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se cumple la condición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/>
        </p:nvSpPr>
        <p:spPr>
          <a:xfrm>
            <a:off x="167700" y="504950"/>
            <a:ext cx="86562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4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Condicional múltiple</a:t>
            </a:r>
            <a:endParaRPr b="0" i="0" sz="24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0" name="Google Shape;240;p12"/>
          <p:cNvSpPr txBox="1"/>
          <p:nvPr/>
        </p:nvSpPr>
        <p:spPr>
          <a:xfrm>
            <a:off x="363123" y="1095541"/>
            <a:ext cx="84177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 posible que necesitemos crear un condicional múltiple con más de 2 condiciones, por ejemplo, para establecer la calificación específica. Para ello, podemos anidar varios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uno dentro de otro, de la siguiente forma: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5885475" y="3735700"/>
            <a:ext cx="2945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Sin embargo, anidar de esta forma varios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suele ser muy poco legible y produce un código algo feo. En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algunos casos 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se podría utilizar otra estructura de control llamada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, que puede ser útil.</a:t>
            </a:r>
            <a:endParaRPr b="0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12"/>
          <p:cNvSpPr/>
          <p:nvPr/>
        </p:nvSpPr>
        <p:spPr>
          <a:xfrm>
            <a:off x="423250" y="2012200"/>
            <a:ext cx="5135700" cy="2923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AR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parseFloat(prompt(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ingrese la nota: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b="0" i="0" sz="1400" u="none" cap="none" strike="noStrike">
              <a:solidFill>
                <a:srgbClr val="F39C1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let calificacion;</a:t>
            </a:r>
            <a:endParaRPr b="0" i="0" sz="1200" u="none" cap="none" strike="noStrike">
              <a:solidFill>
                <a:srgbClr val="C74DE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r>
              <a:rPr b="0" i="0" lang="es-AR" sz="12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// Condición</a:t>
            </a:r>
            <a:endParaRPr b="0" i="0" sz="1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"Insuficiente"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calificación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"Suficiente"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"Bien"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"Notable"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"Sobresaliente"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2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"He obtenido un"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4478489" y="2494975"/>
            <a:ext cx="520500" cy="30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5801125" y="2012200"/>
            <a:ext cx="2743200" cy="1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Las combinaciones son infinitas, por ejemplo un </a:t>
            </a:r>
            <a:r>
              <a:rPr b="1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dentro de otro, o un </a:t>
            </a:r>
            <a:r>
              <a:rPr b="1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dentro de un </a:t>
            </a:r>
            <a:r>
              <a:rPr b="1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dependiendo la lógica de programación que quiero utilizar.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/>
        </p:nvSpPr>
        <p:spPr>
          <a:xfrm>
            <a:off x="132086" y="10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Switch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0" name="Google Shape;250;p13"/>
          <p:cNvSpPr txBox="1"/>
          <p:nvPr/>
        </p:nvSpPr>
        <p:spPr>
          <a:xfrm>
            <a:off x="4478475" y="1007000"/>
            <a:ext cx="4309800" cy="1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estructura de control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permite definir casos específicos a realizar en el caso de que la variable expuesta como condición sea igual a los valores que se especifican a continuación mediante los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case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3"/>
          <p:cNvSpPr txBox="1"/>
          <p:nvPr/>
        </p:nvSpPr>
        <p:spPr>
          <a:xfrm>
            <a:off x="4422675" y="2720200"/>
            <a:ext cx="4421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Al final de cada caso es necesario indicar un </a:t>
            </a:r>
            <a:r>
              <a:rPr b="1" i="0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break</a:t>
            </a:r>
            <a:r>
              <a:rPr b="0" i="0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 para salir del switch. En el caso que no se haga, el programa saltará al siguiente caso, aunque no se cumpla la condición específica.</a:t>
            </a:r>
            <a:endParaRPr b="0" i="0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3552307" y="4719129"/>
            <a:ext cx="520500" cy="30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3" name="Google Shape;253;p13"/>
          <p:cNvSpPr txBox="1"/>
          <p:nvPr/>
        </p:nvSpPr>
        <p:spPr>
          <a:xfrm>
            <a:off x="506100" y="523625"/>
            <a:ext cx="3366600" cy="439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s-AR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AR" sz="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8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"Ingrese nro de mes:"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AR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mes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AR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8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"Enero"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A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AR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8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"Febrero"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A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AR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8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"Marzo"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A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AR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8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"Abril"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A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………….   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A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AR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8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"Noviembre"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A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8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AR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8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"Diciembre"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default: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document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8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“error"</a:t>
            </a: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If con operaciones lógicas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429813" y="931408"/>
            <a:ext cx="7861333" cy="624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Podemos combinar el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con los operadores lógicos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&amp;&amp;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0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y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||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0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para lograr programas más potentes: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14"/>
          <p:cNvSpPr/>
          <p:nvPr/>
        </p:nvSpPr>
        <p:spPr>
          <a:xfrm>
            <a:off x="723075" y="1535974"/>
            <a:ext cx="4631400" cy="1324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altura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AR" sz="1200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parseFloat</a:t>
            </a:r>
            <a:r>
              <a:rPr lang="es-AR" sz="1200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200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s-AR" sz="1200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200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"Ingrese la altura"</a:t>
            </a:r>
            <a:r>
              <a:rPr lang="es-AR" sz="1200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edad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2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"Ingrese la edad"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altura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1.30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edad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2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"Cumple con los requisitos"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2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"No cumple con los requisitos"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4834088" y="1535968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2" name="Google Shape;262;p14"/>
          <p:cNvSpPr/>
          <p:nvPr/>
        </p:nvSpPr>
        <p:spPr>
          <a:xfrm>
            <a:off x="723078" y="3253004"/>
            <a:ext cx="5642553" cy="1600438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"Ingrese el color del auto"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"Rojo"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"Verde"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"El auto pertenece a la categoría A"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"El auto pertenece a la categoría B"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5845203" y="3253004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5441133" y="1428506"/>
            <a:ext cx="3096329" cy="1213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COMBINADO CON &amp;&amp; (AND):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Deben cumplirse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todas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las condiciones para que ocurra la parte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verdadera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En el resto de los casos será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falsa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6505655" y="3191460"/>
            <a:ext cx="2394388" cy="1398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COMBINADO CON || (OR):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Deben cumplirse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alguna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 las condiciones para que ocurra la parte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verdadera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De no cumplirse ninguna será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falsa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Resumen de Condicionales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1" name="Google Shape;271;p15"/>
          <p:cNvSpPr txBox="1"/>
          <p:nvPr/>
        </p:nvSpPr>
        <p:spPr>
          <a:xfrm>
            <a:off x="243961" y="901035"/>
            <a:ext cx="6575940" cy="365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If:</a:t>
            </a:r>
            <a:r>
              <a:rPr b="0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Condición simple: Si ocurre algo, haz lo siguiente...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15"/>
          <p:cNvSpPr/>
          <p:nvPr/>
        </p:nvSpPr>
        <p:spPr>
          <a:xfrm>
            <a:off x="628650" y="1266825"/>
            <a:ext cx="7486649" cy="738664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condicion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//bloque de codigo que se ejecuta si la condicion es verdadera</a:t>
            </a:r>
            <a:endParaRPr b="0" i="0" sz="1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5"/>
          <p:cNvSpPr txBox="1"/>
          <p:nvPr/>
        </p:nvSpPr>
        <p:spPr>
          <a:xfrm>
            <a:off x="7594871" y="1266825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243961" y="1995964"/>
            <a:ext cx="7350910" cy="365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If/else:</a:t>
            </a:r>
            <a:r>
              <a:rPr b="0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Condición con alternativa: Si ocurre algo, haz esto, sino, haz esto otro...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15"/>
          <p:cNvSpPr/>
          <p:nvPr/>
        </p:nvSpPr>
        <p:spPr>
          <a:xfrm>
            <a:off x="628650" y="2431520"/>
            <a:ext cx="7486649" cy="1169551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condicion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//bloque de codigo que se ejecuta si la condicion es verdadera</a:t>
            </a:r>
            <a:endParaRPr b="0" i="0" sz="1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//bloque de codigo que se ejecuta si la condicion es falsa</a:t>
            </a:r>
            <a:endParaRPr b="0" i="0" sz="1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7594871" y="2427606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177286" y="3601071"/>
            <a:ext cx="7350910" cy="365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Operador ternario:</a:t>
            </a:r>
            <a:r>
              <a:rPr b="0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Alternativa de condicional if/else en una sola línea.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15"/>
          <p:cNvSpPr/>
          <p:nvPr/>
        </p:nvSpPr>
        <p:spPr>
          <a:xfrm>
            <a:off x="628649" y="4023641"/>
            <a:ext cx="7486649" cy="52322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condicion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verdadero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falso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"desaprobado"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"aprobado"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5"/>
          <p:cNvSpPr txBox="1"/>
          <p:nvPr/>
        </p:nvSpPr>
        <p:spPr>
          <a:xfrm>
            <a:off x="7594871" y="4021196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Resumen de Condicionales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243960" y="834360"/>
            <a:ext cx="8004689" cy="556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Condicional múltiple:</a:t>
            </a:r>
            <a:r>
              <a:rPr b="0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Contempla la declaración else if para especificar una nueva condición si la primera condición es falsa.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177286" y="2896110"/>
            <a:ext cx="3457571" cy="6090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Switch:</a:t>
            </a:r>
            <a:r>
              <a:rPr b="0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Contempla distintos valores que puede tomar una variable.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16"/>
          <p:cNvSpPr/>
          <p:nvPr/>
        </p:nvSpPr>
        <p:spPr>
          <a:xfrm>
            <a:off x="628649" y="1407060"/>
            <a:ext cx="8271393" cy="1384995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condicion1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200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//bloque de codigo que se ejecuta si la condicion es verdadera</a:t>
            </a:r>
            <a:endParaRPr b="0" i="0" sz="1200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condicion2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 //bloque de codigo que se ejecuta si la condicion1 es falsa y la condicion2 es verdadera</a:t>
            </a:r>
            <a:endParaRPr b="0" i="0" sz="1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 //bloque de codigo que se ejecuta si la condicion1 es falsa y la condicion2 es falsa</a:t>
            </a:r>
            <a:endParaRPr b="0" i="0" sz="1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8379614" y="1407060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3634857" y="2896110"/>
            <a:ext cx="4613792" cy="2123658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1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1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1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1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1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//instrucciones en caso de cumplirse el case 1</a:t>
            </a:r>
            <a:endParaRPr b="0" i="0" sz="11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1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1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1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1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1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1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//instrucciones en caso de cumplirse el case 2 o 3</a:t>
            </a:r>
            <a:endParaRPr b="0" i="0" sz="11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1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1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1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 Cualquier otro caso</a:t>
            </a:r>
            <a:endParaRPr b="0" i="0" sz="11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1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7728221" y="2896110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/>
          <p:nvPr/>
        </p:nvSpPr>
        <p:spPr>
          <a:xfrm>
            <a:off x="635272" y="1667899"/>
            <a:ext cx="8264770" cy="1169551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condicion1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condicion2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 //bloque de codigo que se ejecuta si todas las condiciones son verdaderas</a:t>
            </a:r>
            <a:endParaRPr b="0" i="0" sz="1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i="0" lang="es-AR" sz="1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//bloque de codigo que se ejecuta si alguna de las condiciones es falsa</a:t>
            </a:r>
            <a:endParaRPr b="0" i="0" sz="1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Resumen de condicionales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243960" y="834360"/>
            <a:ext cx="8407671" cy="556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If combinado con AND / OR:</a:t>
            </a:r>
            <a:r>
              <a:rPr b="0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Permite condiciones que deban darse a la vez (&amp;&amp;) o alternativamente (||).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8379614" y="1667899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635272" y="3336563"/>
            <a:ext cx="8264770" cy="1169551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condicion1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condicion2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 //bloque de codigo que se ejecuta si alguna de las condiciones es verdadera</a:t>
            </a:r>
            <a:endParaRPr b="0" i="0" sz="1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i="0" lang="es-AR" sz="1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//bloque de codigo que se ejecuta todas las condiciones son falsas</a:t>
            </a:r>
            <a:endParaRPr b="0" i="0" sz="1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8379614" y="3336563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635272" y="1333473"/>
            <a:ext cx="8264770" cy="3344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New"/>
              <a:buChar char="o"/>
            </a:pPr>
            <a:r>
              <a:rPr b="1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635272" y="3004663"/>
            <a:ext cx="8264770" cy="3344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New"/>
              <a:buChar char="o"/>
            </a:pPr>
            <a:r>
              <a:rPr b="1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0cc9afcfa_1_905"/>
          <p:cNvSpPr txBox="1"/>
          <p:nvPr>
            <p:ph idx="4294967295" type="title"/>
          </p:nvPr>
        </p:nvSpPr>
        <p:spPr>
          <a:xfrm>
            <a:off x="188475" y="159450"/>
            <a:ext cx="85206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                </a:t>
            </a:r>
            <a:r>
              <a:rPr lang="es-AR" sz="2200"/>
              <a:t>Anidamiento de estructuras de selección</a:t>
            </a:r>
            <a:endParaRPr sz="2200"/>
          </a:p>
        </p:txBody>
      </p:sp>
      <p:pic>
        <p:nvPicPr>
          <p:cNvPr id="308" name="Google Shape;308;gf0cc9afcfa_1_9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758" y="968426"/>
            <a:ext cx="696003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248aea8d1_0_13"/>
          <p:cNvSpPr txBox="1"/>
          <p:nvPr/>
        </p:nvSpPr>
        <p:spPr>
          <a:xfrm>
            <a:off x="3588500" y="206125"/>
            <a:ext cx="1729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s-AR" sz="29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Repaso</a:t>
            </a:r>
            <a:endParaRPr b="1" i="0" sz="29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gf248aea8d1_0_13"/>
          <p:cNvSpPr txBox="1"/>
          <p:nvPr/>
        </p:nvSpPr>
        <p:spPr>
          <a:xfrm>
            <a:off x="791300" y="837325"/>
            <a:ext cx="69471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Qué es JavaScript?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Características: </a:t>
            </a:r>
            <a:r>
              <a:rPr b="0" i="0" lang="es-AR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Lenguaje del lado del cliente,  Lenguaje orientado a objetos, De tipado débil o no tipado, De alto nivel, Lenguaje interpretado, Muy utilizado por desarrolladores, Tipado dinámico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ECMAScript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Como linkear JavaScript con HTML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consola de JavaScript, cómo mostrar datos por consola? 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Cómo mostrar datos  en el navegador?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Comentario de línea y comentario de bloque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Variables y Constantes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Tipos de datos: number, string, boolean, undefined,  object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Objetos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Funciones parseInt(), parseFloat()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Operadores Aritméticos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Operadores de asignación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Operadores de Cadena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 Number y Object Math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0cc9afcfa_1_912"/>
          <p:cNvSpPr txBox="1"/>
          <p:nvPr>
            <p:ph idx="4294967295" type="body"/>
          </p:nvPr>
        </p:nvSpPr>
        <p:spPr>
          <a:xfrm>
            <a:off x="74000" y="9724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AR"/>
              <a:t>Ejemplo: </a:t>
            </a:r>
            <a:r>
              <a:rPr lang="es-AR"/>
              <a:t>leer un número entero e imprimir un mensaje indicando si  es cero, par o impar.</a:t>
            </a:r>
            <a:endParaRPr/>
          </a:p>
        </p:txBody>
      </p:sp>
      <p:sp>
        <p:nvSpPr>
          <p:cNvPr id="314" name="Google Shape;314;gf0cc9afcfa_1_912"/>
          <p:cNvSpPr txBox="1"/>
          <p:nvPr>
            <p:ph idx="4294967295" type="title"/>
          </p:nvPr>
        </p:nvSpPr>
        <p:spPr>
          <a:xfrm>
            <a:off x="311700" y="245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100"/>
              <a:t>            Anidamiento de estructuras de selección 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100"/>
              <a:t>(if-else  anidado)</a:t>
            </a:r>
            <a:endParaRPr sz="2100"/>
          </a:p>
        </p:txBody>
      </p:sp>
      <p:sp>
        <p:nvSpPr>
          <p:cNvPr id="315" name="Google Shape;315;gf0cc9afcfa_1_912"/>
          <p:cNvSpPr txBox="1"/>
          <p:nvPr/>
        </p:nvSpPr>
        <p:spPr>
          <a:xfrm>
            <a:off x="666200" y="1685100"/>
            <a:ext cx="7336200" cy="272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25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2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s-AR" sz="12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"Ingrese un numero entero: "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b="0" i="0" sz="1250" u="none" cap="none" strike="noStrike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25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s-AR" sz="12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===</a:t>
            </a:r>
            <a:r>
              <a:rPr b="0" i="0" lang="es-AR" sz="125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250" u="none" cap="none" strike="noStrike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12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2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"El numero ingresado es 0"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250" u="none" cap="none" strike="noStrike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s-AR" sz="125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250" u="none" cap="none" strike="noStrike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125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0" i="0" lang="es-AR" sz="125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b="0" i="0" lang="es-AR" sz="125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250" u="none" cap="none" strike="noStrike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s-AR" sz="12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2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"El numero ingresado es par y distinto de 0"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250" u="none" cap="none" strike="noStrike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b="0" i="0" lang="es-AR" sz="125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250" u="none" cap="none" strike="noStrike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s-AR" sz="12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2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"El numero ingresado es impar y distinto de 0"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250" u="none" cap="none" strike="noStrike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250" u="none" cap="none" strike="noStrike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s-AR" sz="12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Bucles e Iteraciones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370648" y="896941"/>
            <a:ext cx="8417752" cy="792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Una de las principales ventajas de la programación es la posibilidad de crear bucles y repeticiones para tareas específicas, y que no tengamos que realizarlas varias veces de forma manual. Existen muchas formas de realizar bucles, vamos a ver los más básicos, similares en otros lenguajes de programación: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2" name="Google Shape;3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1" y="2032000"/>
            <a:ext cx="6648450" cy="1398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23fb7fa2f_0_9"/>
          <p:cNvSpPr txBox="1"/>
          <p:nvPr>
            <p:ph idx="4294967295" type="title"/>
          </p:nvPr>
        </p:nvSpPr>
        <p:spPr>
          <a:xfrm>
            <a:off x="311700" y="90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              </a:t>
            </a:r>
            <a:r>
              <a:rPr b="1" lang="es-AR">
                <a:solidFill>
                  <a:srgbClr val="9900FF"/>
                </a:solidFill>
              </a:rPr>
              <a:t>Estructura Iterativa o Repetitiva While</a:t>
            </a:r>
            <a:endParaRPr b="1">
              <a:solidFill>
                <a:srgbClr val="9900FF"/>
              </a:solidFill>
            </a:endParaRPr>
          </a:p>
        </p:txBody>
      </p:sp>
      <p:pic>
        <p:nvPicPr>
          <p:cNvPr id="328" name="Google Shape;328;gf23fb7fa2f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000" y="1152475"/>
            <a:ext cx="3151750" cy="366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23fb7fa2f_0_16"/>
          <p:cNvSpPr txBox="1"/>
          <p:nvPr>
            <p:ph idx="4294967295" type="title"/>
          </p:nvPr>
        </p:nvSpPr>
        <p:spPr>
          <a:xfrm>
            <a:off x="311700" y="20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AR">
                <a:solidFill>
                  <a:srgbClr val="C74DED"/>
                </a:solidFill>
              </a:rPr>
              <a:t>Estructura Iterativa o Repetitiva While</a:t>
            </a:r>
            <a:endParaRPr b="1">
              <a:solidFill>
                <a:srgbClr val="C74DED"/>
              </a:solidFill>
            </a:endParaRPr>
          </a:p>
        </p:txBody>
      </p:sp>
      <p:sp>
        <p:nvSpPr>
          <p:cNvPr id="334" name="Google Shape;334;gf23fb7fa2f_0_16"/>
          <p:cNvSpPr txBox="1"/>
          <p:nvPr>
            <p:ph idx="4294967295" type="body"/>
          </p:nvPr>
        </p:nvSpPr>
        <p:spPr>
          <a:xfrm>
            <a:off x="311700" y="1041575"/>
            <a:ext cx="8520600" cy="341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/>
              <a:t>Permite repetir una secuencia de acciones </a:t>
            </a:r>
            <a:r>
              <a:rPr b="1" lang="es-AR"/>
              <a:t>mientras </a:t>
            </a:r>
            <a:r>
              <a:rPr lang="es-AR"/>
              <a:t>se cumpla una condición lógica.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/>
              <a:t>Esta estructura se denomina </a:t>
            </a:r>
            <a:r>
              <a:rPr b="1" lang="es-AR"/>
              <a:t>while</a:t>
            </a:r>
            <a:r>
              <a:rPr lang="es-AR"/>
              <a:t>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-AR">
                <a:latin typeface="Consolas"/>
                <a:ea typeface="Consolas"/>
                <a:cs typeface="Consolas"/>
                <a:sym typeface="Consolas"/>
              </a:rPr>
              <a:t>while (</a:t>
            </a:r>
            <a:r>
              <a:rPr b="1" lang="es-A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Condición Lógica)</a:t>
            </a: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AR">
                <a:latin typeface="Consolas"/>
                <a:ea typeface="Consolas"/>
                <a:cs typeface="Consolas"/>
                <a:sym typeface="Consolas"/>
              </a:rPr>
              <a:t>Secuencia de acciones a ejecutar cuando la condición lógica es </a:t>
            </a:r>
            <a:r>
              <a:rPr b="1" lang="es-AR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Verdadero</a:t>
            </a:r>
            <a:endParaRPr b="1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-AR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AR"/>
              <a:t>Cada repetición se llama “Iteración”.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Una estructura repetitiva puede tener: Ciclos exactos o Ciclos condicionales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Bucles e Iteraciones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243961" y="1007010"/>
            <a:ext cx="8656081" cy="3931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6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Conceptos básicos sobre bucles</a:t>
            </a:r>
            <a:endParaRPr b="0" i="0" sz="16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370648" y="1325566"/>
            <a:ext cx="8417752" cy="3071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Condición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Al igual que en los </a:t>
            </a:r>
            <a:r>
              <a:rPr b="1" i="1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en los bucles se va a </a:t>
            </a:r>
            <a:r>
              <a:rPr b="1" i="1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evaluar una condición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para saber si se debe repetir el bucle o finalizarlo. Generalmente, si la condición es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verdadera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se repite. Si es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falsa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se finaliza.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Iteración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Se llama así a cada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repetición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 un bucle. Por ejemplo, si un bucle repite una acción 10 veces, se dice que tiene 10 iteraciones.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Contador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Muchas veces, los bucles tienen una variable que se denomina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contador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porque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cuenta el número de repeticiones que ha hecho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hasta llegar a un número concreto y finalizar. Dicha variable hay que inicializarla (crearla y darle un valor) antes de comenzar el bucle.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Incremento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Cada vez que terminemos un bucle se suele realizar el incremento (o decremento) de una variable, generalmente de la denominada variable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contador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Bucle infinito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Es lo que ocurre si en un bucle se nos olvida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incrementar la variable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contador o escribimos una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condición que nunca se puede dar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El bucle se queda eternamente repitiéndose y el programa se queda «colgado».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9"/>
          <p:cNvSpPr txBox="1"/>
          <p:nvPr>
            <p:ph idx="12" type="sldNum"/>
          </p:nvPr>
        </p:nvSpPr>
        <p:spPr>
          <a:xfrm>
            <a:off x="8472458" y="4652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0cc9afcfa_1_810"/>
          <p:cNvSpPr txBox="1"/>
          <p:nvPr>
            <p:ph idx="4294967295" type="title"/>
          </p:nvPr>
        </p:nvSpPr>
        <p:spPr>
          <a:xfrm>
            <a:off x="311700" y="205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                              </a:t>
            </a:r>
            <a:r>
              <a:rPr b="1" lang="es-AR">
                <a:solidFill>
                  <a:srgbClr val="9900FF"/>
                </a:solidFill>
              </a:rPr>
              <a:t>Ciclos exactos</a:t>
            </a:r>
            <a:r>
              <a:rPr lang="es-AR"/>
              <a:t>  </a:t>
            </a:r>
            <a:endParaRPr/>
          </a:p>
        </p:txBody>
      </p:sp>
      <p:sp>
        <p:nvSpPr>
          <p:cNvPr id="348" name="Google Shape;348;gf0cc9afcfa_1_810"/>
          <p:cNvSpPr txBox="1"/>
          <p:nvPr>
            <p:ph idx="4294967295" type="body"/>
          </p:nvPr>
        </p:nvSpPr>
        <p:spPr>
          <a:xfrm>
            <a:off x="374075" y="1131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AR"/>
              <a:t>Conocemos la cantidad de veces que se va a repetir el ciclo </a:t>
            </a:r>
            <a:r>
              <a:rPr lang="es-AR"/>
              <a:t>(al crear el algoritmo o solicitado al usuario).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/>
              <a:t>Están controlados por contadores.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/>
              <a:t>Ejemplo: mostrar por pantalla los números del 1 al 10.</a:t>
            </a:r>
            <a:endParaRPr/>
          </a:p>
        </p:txBody>
      </p:sp>
      <p:sp>
        <p:nvSpPr>
          <p:cNvPr id="349" name="Google Shape;349;gf0cc9afcfa_1_8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50" name="Google Shape;350;gf0cc9afcfa_1_810"/>
          <p:cNvSpPr txBox="1"/>
          <p:nvPr/>
        </p:nvSpPr>
        <p:spPr>
          <a:xfrm>
            <a:off x="1018300" y="2670475"/>
            <a:ext cx="2701800" cy="18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35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3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35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350" u="none" cap="none" strike="noStrike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350" u="none" cap="none" strike="noStrike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3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b="0" i="0" lang="es-AR" sz="135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350" u="none" cap="none" strike="noStrike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-AR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13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3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3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 b="0" i="0" sz="1350" u="none" cap="none" strike="noStrike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13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 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s-AR" sz="13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-AR" sz="135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350" u="none" cap="none" strike="noStrike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350" u="none" cap="none" strike="noStrike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-AR" sz="135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350" u="none" cap="none" strike="noStrike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3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"Fin"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f0cc9afcfa_1_810"/>
          <p:cNvSpPr txBox="1"/>
          <p:nvPr/>
        </p:nvSpPr>
        <p:spPr>
          <a:xfrm>
            <a:off x="4665025" y="3257250"/>
            <a:ext cx="353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Más adelante veremos que en los ciclos exactos se utiliza la instrucción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0cc9afcfa_1_817"/>
          <p:cNvSpPr txBox="1"/>
          <p:nvPr>
            <p:ph idx="4294967295" type="title"/>
          </p:nvPr>
        </p:nvSpPr>
        <p:spPr>
          <a:xfrm>
            <a:off x="311700" y="20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             </a:t>
            </a:r>
            <a:r>
              <a:rPr b="1" lang="es-AR">
                <a:solidFill>
                  <a:srgbClr val="9900FF"/>
                </a:solidFill>
              </a:rPr>
              <a:t>Ciclos o Repeticiones condicionales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357" name="Google Shape;357;gf0cc9afcfa_1_817"/>
          <p:cNvSpPr txBox="1"/>
          <p:nvPr>
            <p:ph idx="4294967295" type="body"/>
          </p:nvPr>
        </p:nvSpPr>
        <p:spPr>
          <a:xfrm>
            <a:off x="256500" y="777875"/>
            <a:ext cx="8520600" cy="1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AR" sz="1500"/>
              <a:t>Se repite mientras se cumpla una condición y </a:t>
            </a:r>
            <a:r>
              <a:rPr b="1" lang="es-AR" sz="1500"/>
              <a:t>no conocemos cuántas veces va a repetir el ciclo</a:t>
            </a:r>
            <a:r>
              <a:rPr lang="es-AR" sz="1500"/>
              <a:t>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AR" sz="1500"/>
              <a:t>Depende de cálculos o ingreso de datos desde el teclado.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AR" sz="1300"/>
              <a:t>Ejemplo</a:t>
            </a:r>
            <a:r>
              <a:rPr lang="es-AR" sz="1300"/>
              <a:t>: ingresar números enteros y muestre por consola sólo los números pares, el algoritmo finaliza cuando se ingresa el valor 0</a:t>
            </a:r>
            <a:r>
              <a:rPr lang="es-AR"/>
              <a:t>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58" name="Google Shape;358;gf0cc9afcfa_1_8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59" name="Google Shape;359;gf0cc9afcfa_1_817"/>
          <p:cNvSpPr txBox="1"/>
          <p:nvPr/>
        </p:nvSpPr>
        <p:spPr>
          <a:xfrm>
            <a:off x="975350" y="2640725"/>
            <a:ext cx="6597300" cy="22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s-AR" sz="1250" u="none" cap="none" strike="noStrike">
                <a:solidFill>
                  <a:srgbClr val="569CD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2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nro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50" u="none" cap="none" strike="noStrike">
                <a:solidFill>
                  <a:srgbClr val="DCDCA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50" u="none" cap="none" strike="noStrike">
                <a:solidFill>
                  <a:srgbClr val="DCDCA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b="0" i="0" lang="es-AR" sz="1250" u="none" cap="none" strike="noStrike">
                <a:solidFill>
                  <a:srgbClr val="CE917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"Ingrese un numero o cero para finalizar:"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250" u="none" cap="none" strike="noStrike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s-AR" sz="1250" u="none" cap="none" strike="noStrike">
                <a:solidFill>
                  <a:srgbClr val="C586C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nro 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b="0" i="0" lang="es-AR" sz="1250" u="none" cap="none" strike="noStrike">
                <a:solidFill>
                  <a:srgbClr val="B5CEA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){      // mientras nro es distinto de 0</a:t>
            </a:r>
            <a:endParaRPr b="0" i="0" sz="1250" u="none" cap="none" strike="noStrike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1250" u="none" cap="none" strike="noStrike">
                <a:solidFill>
                  <a:srgbClr val="C586C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s-AR" sz="12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nro 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% 2 == </a:t>
            </a:r>
            <a:r>
              <a:rPr b="0" i="0" lang="es-AR" sz="1250" u="none" cap="none" strike="noStrike">
                <a:solidFill>
                  <a:srgbClr val="B5CEA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250" u="none" cap="none" strike="noStrike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s-AR" sz="12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250" u="none" cap="none" strike="noStrike">
                <a:solidFill>
                  <a:srgbClr val="DCDCA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50" u="none" cap="none" strike="noStrike">
                <a:solidFill>
                  <a:srgbClr val="CE917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 valor ingresado es par:"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s-AR" sz="12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nro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250" u="none" cap="none" strike="noStrike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250" u="none" cap="none" strike="noStrike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12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nro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50" u="none" cap="none" strike="noStrike">
                <a:solidFill>
                  <a:srgbClr val="DCDCA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50" u="none" cap="none" strike="noStrike">
                <a:solidFill>
                  <a:srgbClr val="DCDCA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b="0" i="0" lang="es-AR" sz="1250" u="none" cap="none" strike="noStrike">
                <a:solidFill>
                  <a:srgbClr val="CE917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"Ingrese un numero o cero para finalizar:"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   </a:t>
            </a:r>
            <a:endParaRPr b="0" i="0" sz="1250" u="none" cap="none" strike="noStrike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50" u="none" cap="none" strike="noStrike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s-AR" sz="12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250" u="none" cap="none" strike="noStrike">
                <a:solidFill>
                  <a:srgbClr val="DCDCA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50" u="none" cap="none" strike="noStrike">
                <a:solidFill>
                  <a:srgbClr val="CE917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"Fin"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300" u="none" cap="none" strike="noStrike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0cc9afcfa_1_830"/>
          <p:cNvSpPr txBox="1"/>
          <p:nvPr>
            <p:ph idx="4294967295" type="title"/>
          </p:nvPr>
        </p:nvSpPr>
        <p:spPr>
          <a:xfrm>
            <a:off x="311700" y="20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                   </a:t>
            </a:r>
            <a:r>
              <a:rPr lang="es-AR" sz="2200"/>
              <a:t>      </a:t>
            </a:r>
            <a:r>
              <a:rPr lang="es-AR" sz="2000"/>
              <a:t>Componentes de una Estructura Iterativa</a:t>
            </a:r>
            <a:endParaRPr sz="2000"/>
          </a:p>
        </p:txBody>
      </p:sp>
      <p:sp>
        <p:nvSpPr>
          <p:cNvPr id="365" name="Google Shape;365;gf0cc9afcfa_1_830"/>
          <p:cNvSpPr txBox="1"/>
          <p:nvPr>
            <p:ph idx="4294967295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Los componentes de un ciclo son: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AR"/>
              <a:t>Expresiones de inicialización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/>
              <a:t>Condición/es lógica/s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/>
              <a:t>Acciones a realizar dentro del ciclo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/>
              <a:t>Condiciones de terminación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/>
              <a:t>Expresiones de finalización</a:t>
            </a:r>
            <a:endParaRPr/>
          </a:p>
        </p:txBody>
      </p:sp>
      <p:sp>
        <p:nvSpPr>
          <p:cNvPr id="366" name="Google Shape;366;gf0cc9afcfa_1_8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0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While (mientras)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370648" y="896941"/>
            <a:ext cx="8417752" cy="75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 bucle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se usa cuando el fin de la repetición depende de una condición. Vamos a repasar el siguiente ejemplo y todas sus partes, para luego repasar que ocurre en cada iteración del bucle: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1416170" y="1706880"/>
            <a:ext cx="6614042" cy="1384995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 Inicialización de la variable contador</a:t>
            </a:r>
            <a:endParaRPr b="0" i="0" sz="1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 Condición: Mientras la variable contador sea menor de 5</a:t>
            </a:r>
            <a:endParaRPr b="0" i="0" sz="1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"Valor de i:"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 Incrementamos el valor de i</a:t>
            </a:r>
            <a:endParaRPr b="0" i="0" sz="1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509784" y="1706880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75" name="Google Shape;3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198" y="2219325"/>
            <a:ext cx="1371600" cy="1314450"/>
          </a:xfrm>
          <a:prstGeom prst="rect">
            <a:avLst/>
          </a:prstGeom>
          <a:solidFill>
            <a:srgbClr val="23262E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376" name="Google Shape;376;p20"/>
          <p:cNvSpPr txBox="1"/>
          <p:nvPr/>
        </p:nvSpPr>
        <p:spPr>
          <a:xfrm>
            <a:off x="586887" y="3091876"/>
            <a:ext cx="7042638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Antes de entrar en el bucle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se inicializa la variable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Antes de realizar la primera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iteración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del bucle, comprobamos la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condición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 la condición es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verdadera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hacemos lo que está dentro del bucle.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Mostramos por pantalla el valor de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 luego incrementamos el valor actual de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en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Volvemos al inicio del bucle para hacer una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nueva iteración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Comprobamos de nuevo la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condición 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del bucle.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Cuando la condición sea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falsa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salimos del bucle y continuamos el programa.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1813350" y="4652825"/>
            <a:ext cx="6566100" cy="4908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</a:t>
            </a: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muy importante 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 esa condición en un momento pase de ser verdadera a falsa, sino tengo un loop infinito que en programación es un error grave.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0"/>
          <p:cNvSpPr txBox="1"/>
          <p:nvPr>
            <p:ph idx="12" type="sldNum"/>
          </p:nvPr>
        </p:nvSpPr>
        <p:spPr>
          <a:xfrm>
            <a:off x="8472458" y="4652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While (mientras)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370648" y="896942"/>
            <a:ext cx="8417752" cy="386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Una muestra paso a paso de las iteraciones de este primer ejemplo: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5" name="Google Shape;38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782" y="1172330"/>
            <a:ext cx="7310438" cy="29424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1"/>
          <p:cNvSpPr/>
          <p:nvPr/>
        </p:nvSpPr>
        <p:spPr>
          <a:xfrm>
            <a:off x="5730500" y="3691532"/>
            <a:ext cx="3059114" cy="1015663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2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"Valor de i:"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8269186" y="3691532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874815" y="3994639"/>
            <a:ext cx="4813718" cy="712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El bucle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 es muy simple, pero requiere no olvidarse accidentalmente de la inicialización y el incremento (</a:t>
            </a:r>
            <a:r>
              <a:rPr b="0" i="0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además de la condición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b="0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5802922" y="4725538"/>
            <a:ext cx="2726477" cy="417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Ver ejemplo while (.html y.js)</a:t>
            </a:r>
            <a:endParaRPr b="0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21"/>
          <p:cNvSpPr txBox="1"/>
          <p:nvPr>
            <p:ph idx="12" type="sldNum"/>
          </p:nvPr>
        </p:nvSpPr>
        <p:spPr>
          <a:xfrm>
            <a:off x="8472458" y="4652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3ecbfd0a7_1_3"/>
          <p:cNvSpPr txBox="1"/>
          <p:nvPr/>
        </p:nvSpPr>
        <p:spPr>
          <a:xfrm>
            <a:off x="243911" y="117560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6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Scope (alcance)</a:t>
            </a:r>
            <a:endParaRPr b="0" i="0" sz="26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2" name="Google Shape;142;gf3ecbfd0a7_1_3"/>
          <p:cNvSpPr txBox="1"/>
          <p:nvPr/>
        </p:nvSpPr>
        <p:spPr>
          <a:xfrm>
            <a:off x="488349" y="2024453"/>
            <a:ext cx="84567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Automáticamente global</a:t>
            </a:r>
            <a:endParaRPr b="1" i="0" sz="14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 asignamos un valor a una variable que no ha sido declarada, automáticamente se convertirá en una variable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global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Este ejemplo de código declarará una variable global carName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gf3ecbfd0a7_1_3"/>
          <p:cNvSpPr/>
          <p:nvPr/>
        </p:nvSpPr>
        <p:spPr>
          <a:xfrm>
            <a:off x="1973375" y="3487574"/>
            <a:ext cx="5183400" cy="4293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carName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"Volvo"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 </a:t>
            </a:r>
            <a:r>
              <a:rPr b="0" i="0" lang="es-AR" sz="1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 variable no declarada}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f3ecbfd0a7_1_3"/>
          <p:cNvSpPr txBox="1"/>
          <p:nvPr/>
        </p:nvSpPr>
        <p:spPr>
          <a:xfrm>
            <a:off x="6636270" y="3613873"/>
            <a:ext cx="520500" cy="30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5" name="Google Shape;145;gf3ecbfd0a7_1_3"/>
          <p:cNvSpPr/>
          <p:nvPr/>
        </p:nvSpPr>
        <p:spPr>
          <a:xfrm>
            <a:off x="829325" y="3916875"/>
            <a:ext cx="747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En este caso podremos acceder al contenido de esa variable, por ser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automáticamente global.</a:t>
            </a:r>
            <a:endParaRPr b="0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t/>
            </a:r>
            <a:endParaRPr b="1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f3ecbfd0a7_1_3"/>
          <p:cNvSpPr txBox="1"/>
          <p:nvPr/>
        </p:nvSpPr>
        <p:spPr>
          <a:xfrm>
            <a:off x="488349" y="4429096"/>
            <a:ext cx="84567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vida útil de una variable comienza cuando se declara.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gf3ecbfd0a7_1_3"/>
          <p:cNvSpPr txBox="1"/>
          <p:nvPr/>
        </p:nvSpPr>
        <p:spPr>
          <a:xfrm>
            <a:off x="236975" y="887727"/>
            <a:ext cx="86562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i="0" lang="es-AR" sz="2100" u="none" cap="none" strike="noStrike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let y var</a:t>
            </a:r>
            <a:endParaRPr i="0" sz="2100" u="none" cap="none" strike="noStrike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8" name="Google Shape;148;gf3ecbfd0a7_1_3"/>
          <p:cNvSpPr txBox="1"/>
          <p:nvPr/>
        </p:nvSpPr>
        <p:spPr>
          <a:xfrm>
            <a:off x="343650" y="1336245"/>
            <a:ext cx="84567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instrucción </a:t>
            </a:r>
            <a:r>
              <a:rPr b="1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declara una variable de alcance local </a:t>
            </a:r>
            <a:r>
              <a:rPr lang="es-AR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diferencia de la palabra reservada </a:t>
            </a:r>
            <a:r>
              <a:rPr b="1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cual define una variable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global</a:t>
            </a:r>
            <a:r>
              <a:rPr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AR">
                <a:latin typeface="Montserrat"/>
                <a:ea typeface="Montserrat"/>
                <a:cs typeface="Montserrat"/>
                <a:sym typeface="Montserrat"/>
              </a:rPr>
              <a:t>( despues lo ampliaremos)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/>
          <p:nvPr/>
        </p:nvSpPr>
        <p:spPr>
          <a:xfrm>
            <a:off x="208461" y="250285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Bucle For (para)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6" name="Google Shape;396;p22"/>
          <p:cNvSpPr txBox="1"/>
          <p:nvPr/>
        </p:nvSpPr>
        <p:spPr>
          <a:xfrm>
            <a:off x="327675" y="740527"/>
            <a:ext cx="8417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 bucle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es quizás uno de los más utilizados en el mundo de la programación. En Javascript se utiliza exactamente igual que en otros lenguajes como Java o C/C++.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Se utiliza cuando se da antemano la cantidad de ciclos que tiene que hacer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Veamos el ejemplo anterior utilizando un bucle for: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1840720" y="1776704"/>
            <a:ext cx="5477608" cy="954107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 for (inicialización; condición; incremento)</a:t>
            </a:r>
            <a:endParaRPr b="0" i="0" sz="14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"Valor de i:"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6797900" y="1776704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99" name="Google Shape;3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7765" y="2259024"/>
            <a:ext cx="1381125" cy="1257300"/>
          </a:xfrm>
          <a:prstGeom prst="rect">
            <a:avLst/>
          </a:prstGeom>
          <a:solidFill>
            <a:srgbClr val="23262E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400" name="Google Shape;400;p22"/>
          <p:cNvSpPr txBox="1"/>
          <p:nvPr/>
        </p:nvSpPr>
        <p:spPr>
          <a:xfrm>
            <a:off x="446848" y="3620344"/>
            <a:ext cx="84177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Como vemos, la sintaxis de un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bucle for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 mucho más compacta y rápida de escribir que la de un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bucle while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La primera vez puede parecer algo confusa, pero es mucho más práctica porque te obliga a escribir la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inicialización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la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condición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 el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incremento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antes del propio bucle, y eso hace que no te olvides de estos tres puntos fundamentales.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1840720" y="2730812"/>
            <a:ext cx="4787045" cy="671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En programación es muy habitual empezar a contar desde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cero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. Mientras que en la vida real se contaría desde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1 hasta 10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, en programación se contaría desde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0 hasta 9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t/>
            </a:r>
            <a:endParaRPr b="0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22"/>
          <p:cNvSpPr txBox="1"/>
          <p:nvPr>
            <p:ph idx="12" type="sldNum"/>
          </p:nvPr>
        </p:nvSpPr>
        <p:spPr>
          <a:xfrm>
            <a:off x="8472458" y="4652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For (para)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8" name="Google Shape;408;p23"/>
          <p:cNvSpPr txBox="1"/>
          <p:nvPr/>
        </p:nvSpPr>
        <p:spPr>
          <a:xfrm>
            <a:off x="370648" y="896942"/>
            <a:ext cx="8417752" cy="5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 bucle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suele usar cuando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conoce de antemano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cuantas repeticiones se tienen que hacer.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370648" y="1566427"/>
            <a:ext cx="3885560" cy="385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Mostrar por pantalla los números enteros del 1 a 10.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0" name="Google Shape;4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2845" y="1635848"/>
            <a:ext cx="466725" cy="2428875"/>
          </a:xfrm>
          <a:prstGeom prst="rect">
            <a:avLst/>
          </a:prstGeom>
          <a:solidFill>
            <a:srgbClr val="23262E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411" name="Google Shape;411;p23"/>
          <p:cNvSpPr/>
          <p:nvPr/>
        </p:nvSpPr>
        <p:spPr>
          <a:xfrm>
            <a:off x="413251" y="2256277"/>
            <a:ext cx="3528551" cy="738664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 txBox="1"/>
          <p:nvPr/>
        </p:nvSpPr>
        <p:spPr>
          <a:xfrm>
            <a:off x="3421374" y="2259642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13" name="Google Shape;413;p23"/>
          <p:cNvSpPr txBox="1"/>
          <p:nvPr/>
        </p:nvSpPr>
        <p:spPr>
          <a:xfrm>
            <a:off x="4570613" y="1563029"/>
            <a:ext cx="3885560" cy="385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Mostrar por pantalla los múltiplos de 2, desde 2 hasta 100.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4884245" y="2193418"/>
            <a:ext cx="3528551" cy="738664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 txBox="1"/>
          <p:nvPr/>
        </p:nvSpPr>
        <p:spPr>
          <a:xfrm>
            <a:off x="7902706" y="2193418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416" name="Google Shape;416;p23"/>
          <p:cNvGrpSpPr/>
          <p:nvPr/>
        </p:nvGrpSpPr>
        <p:grpSpPr>
          <a:xfrm>
            <a:off x="8456173" y="1635848"/>
            <a:ext cx="437839" cy="1985941"/>
            <a:chOff x="9105900" y="2453991"/>
            <a:chExt cx="437839" cy="1985941"/>
          </a:xfrm>
        </p:grpSpPr>
        <p:pic>
          <p:nvPicPr>
            <p:cNvPr id="417" name="Google Shape;417;p23"/>
            <p:cNvPicPr preferRelativeResize="0"/>
            <p:nvPr/>
          </p:nvPicPr>
          <p:blipFill rotWithShape="1">
            <a:blip r:embed="rId4">
              <a:alphaModFix/>
            </a:blip>
            <a:srcRect b="37661" l="13577" r="3598" t="0"/>
            <a:stretch/>
          </p:blipFill>
          <p:spPr>
            <a:xfrm>
              <a:off x="9105901" y="2453991"/>
              <a:ext cx="433890" cy="955959"/>
            </a:xfrm>
            <a:prstGeom prst="rect">
              <a:avLst/>
            </a:prstGeom>
            <a:solidFill>
              <a:srgbClr val="23262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418" name="Google Shape;418;p23"/>
            <p:cNvPicPr preferRelativeResize="0"/>
            <p:nvPr/>
          </p:nvPicPr>
          <p:blipFill rotWithShape="1">
            <a:blip r:embed="rId5">
              <a:alphaModFix/>
            </a:blip>
            <a:srcRect b="0" l="0" r="9867" t="0"/>
            <a:stretch/>
          </p:blipFill>
          <p:spPr>
            <a:xfrm>
              <a:off x="9105900" y="3506482"/>
              <a:ext cx="437839" cy="933450"/>
            </a:xfrm>
            <a:prstGeom prst="rect">
              <a:avLst/>
            </a:prstGeom>
            <a:solidFill>
              <a:srgbClr val="23262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sp>
          <p:nvSpPr>
            <p:cNvPr id="419" name="Google Shape;419;p23"/>
            <p:cNvSpPr/>
            <p:nvPr/>
          </p:nvSpPr>
          <p:spPr>
            <a:xfrm>
              <a:off x="9105900" y="3343275"/>
              <a:ext cx="433891" cy="22759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9D66F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…</a:t>
              </a:r>
              <a:endParaRPr b="0" i="0" sz="14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20" name="Google Shape;420;p23"/>
          <p:cNvSpPr txBox="1"/>
          <p:nvPr/>
        </p:nvSpPr>
        <p:spPr>
          <a:xfrm>
            <a:off x="6198577" y="4466188"/>
            <a:ext cx="2450124" cy="417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Ver ejemplos for (.html y.js)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 txBox="1"/>
          <p:nvPr>
            <p:ph idx="12" type="sldNum"/>
          </p:nvPr>
        </p:nvSpPr>
        <p:spPr>
          <a:xfrm>
            <a:off x="8472458" y="4652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23fb7fa2f_0_23"/>
          <p:cNvSpPr txBox="1"/>
          <p:nvPr>
            <p:ph idx="4294967295"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                             Variables Contadoras</a:t>
            </a:r>
            <a:endParaRPr/>
          </a:p>
        </p:txBody>
      </p:sp>
      <p:sp>
        <p:nvSpPr>
          <p:cNvPr id="427" name="Google Shape;427;gf23fb7fa2f_0_23"/>
          <p:cNvSpPr txBox="1"/>
          <p:nvPr>
            <p:ph idx="4294967295" type="body"/>
          </p:nvPr>
        </p:nvSpPr>
        <p:spPr>
          <a:xfrm>
            <a:off x="386450" y="723300"/>
            <a:ext cx="8520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/>
              <a:t>Ejercicio: desarrollar un programa que cuente hasta 4, utilizando una sóla variable para contar.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gf23fb7fa2f_0_23"/>
          <p:cNvSpPr txBox="1"/>
          <p:nvPr/>
        </p:nvSpPr>
        <p:spPr>
          <a:xfrm>
            <a:off x="904000" y="2192475"/>
            <a:ext cx="4146000" cy="142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250" u="none" cap="none" strike="noStrike">
                <a:solidFill>
                  <a:srgbClr val="569CD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2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50" u="none" cap="none" strike="noStrike">
                <a:solidFill>
                  <a:srgbClr val="B5CEA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50" u="none" cap="none" strike="noStrike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250" u="none" cap="none" strike="noStrike">
                <a:solidFill>
                  <a:srgbClr val="C586C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s-AR" sz="12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b="0" i="0" lang="es-AR" sz="1250" u="none" cap="none" strike="noStrike">
                <a:solidFill>
                  <a:srgbClr val="B5CEA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250" u="none" cap="none" strike="noStrike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12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250" u="none" cap="none" strike="noStrike">
                <a:solidFill>
                  <a:srgbClr val="DCDCA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250" u="none" cap="none" strike="noStrike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12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-AR" sz="1250" u="none" cap="none" strike="noStrike">
                <a:solidFill>
                  <a:srgbClr val="B5CEA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50" u="none" cap="none" strike="noStrike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2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23fb7fa2f_0_31"/>
          <p:cNvSpPr txBox="1"/>
          <p:nvPr>
            <p:ph idx="4294967295" type="title"/>
          </p:nvPr>
        </p:nvSpPr>
        <p:spPr>
          <a:xfrm>
            <a:off x="311700" y="205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                            Variables Acumuladoras</a:t>
            </a:r>
            <a:endParaRPr/>
          </a:p>
        </p:txBody>
      </p:sp>
      <p:sp>
        <p:nvSpPr>
          <p:cNvPr id="434" name="Google Shape;434;gf23fb7fa2f_0_31"/>
          <p:cNvSpPr txBox="1"/>
          <p:nvPr>
            <p:ph idx="4294967295" type="body"/>
          </p:nvPr>
        </p:nvSpPr>
        <p:spPr>
          <a:xfrm>
            <a:off x="311700" y="893300"/>
            <a:ext cx="85206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/>
              <a:t>Ejercicio: desarrollar un programa que sume 5 números ingresados del teclado.</a:t>
            </a:r>
            <a:endParaRPr/>
          </a:p>
        </p:txBody>
      </p:sp>
      <p:sp>
        <p:nvSpPr>
          <p:cNvPr id="435" name="Google Shape;435;gf23fb7fa2f_0_31"/>
          <p:cNvSpPr txBox="1"/>
          <p:nvPr/>
        </p:nvSpPr>
        <p:spPr>
          <a:xfrm>
            <a:off x="1049725" y="1538800"/>
            <a:ext cx="5403300" cy="26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-AR" sz="1350" u="none" cap="none" strike="noStrike">
                <a:solidFill>
                  <a:srgbClr val="569CD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3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350" u="none" cap="none" strike="noStrike">
                <a:solidFill>
                  <a:srgbClr val="B5CEA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350" u="none" cap="none" strike="noStrike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-AR" sz="1350" u="none" cap="none" strike="noStrike">
                <a:solidFill>
                  <a:srgbClr val="569CD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3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350" u="none" cap="none" strike="noStrike">
                <a:solidFill>
                  <a:srgbClr val="B5CEA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350" u="none" cap="none" strike="noStrike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-AR" sz="1350" u="none" cap="none" strike="noStrike">
                <a:solidFill>
                  <a:srgbClr val="C586C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3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b="0" i="0" lang="es-AR" sz="1350" u="none" cap="none" strike="noStrike">
                <a:solidFill>
                  <a:srgbClr val="B5CEA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350" u="none" cap="none" strike="noStrike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13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350" u="none" cap="none" strike="noStrike">
                <a:solidFill>
                  <a:srgbClr val="DCDCA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b="0" i="0" lang="es-AR" sz="1350" u="none" cap="none" strike="noStrike">
                <a:solidFill>
                  <a:srgbClr val="DCDCA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350" u="none" cap="none" strike="noStrike">
                <a:solidFill>
                  <a:srgbClr val="CE917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"INGRESE UN NUMERO:"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b="0" i="0" sz="1350" u="none" cap="none" strike="noStrike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13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3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-AR" sz="13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350" u="none" cap="none" strike="noStrike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13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3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-AR" sz="1350" u="none" cap="none" strike="noStrike">
                <a:solidFill>
                  <a:srgbClr val="B5CEA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350" u="none" cap="none" strike="noStrike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350" u="none" cap="none" strike="noStrike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-AR" sz="13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350" u="none" cap="none" strike="noStrike">
                <a:solidFill>
                  <a:srgbClr val="DCDCA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350" u="none" cap="none" strike="noStrike">
                <a:solidFill>
                  <a:srgbClr val="CE917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 valor de la suma es:"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-AR" sz="13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350" u="none" cap="none" strike="noStrike">
              <a:solidFill>
                <a:srgbClr val="D4D4D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-AR" sz="1350" u="none" cap="none" strike="noStrike">
                <a:solidFill>
                  <a:srgbClr val="9CDCF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350" u="none" cap="none" strike="noStrike">
                <a:solidFill>
                  <a:srgbClr val="DCDCA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350" u="none" cap="none" strike="noStrike">
                <a:solidFill>
                  <a:srgbClr val="CE917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"Fin del proceso"</a:t>
            </a:r>
            <a:r>
              <a:rPr b="0" i="0" lang="es-AR" sz="1350" u="none" cap="none" strike="noStrike">
                <a:solidFill>
                  <a:srgbClr val="D4D4D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550" u="none" cap="none" strike="noStrike">
              <a:solidFill>
                <a:srgbClr val="569CD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4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condicionales | Ejercicios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370648" y="861040"/>
            <a:ext cx="8417752" cy="792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Leer la hora por pantalla (número entero) y saludar en la consola según el horario: buenos días o buenas noches. Considerar que el día dura hasta 19 hs.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Modificar el ejercicio anterior incorporando que salude: buenos días (14 hs), buenas tardes (19 hs) o buenas noches. Además el saludo debe aparecer en el &lt;body&gt;.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Crear un programa que, según el número de día de la semana solicitado, diga “buen lunes”, “buen martes”, etc. en el &lt;body&gt;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Crear un programa que permita definir la estación del año de acuerdo a un día y un mes dados.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243961" y="2931323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repetitivas | Ejercicios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370648" y="3384430"/>
            <a:ext cx="8417752" cy="16271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Escribir la tabla del 2 en el &lt;body&gt;. Por ejemplo: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x 1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x 2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x 3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x 4 =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Arial"/>
              <a:buAutoNum type="arabicPeriod" startAt="2"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Leer números enteros y mostrar la tabla de multiplicar de ese número en la consola, hasta que ingrese un 0.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24"/>
          <p:cNvSpPr txBox="1"/>
          <p:nvPr>
            <p:ph idx="12" type="sldNum"/>
          </p:nvPr>
        </p:nvSpPr>
        <p:spPr>
          <a:xfrm>
            <a:off x="8472449" y="4652827"/>
            <a:ext cx="546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 txBox="1"/>
          <p:nvPr/>
        </p:nvSpPr>
        <p:spPr>
          <a:xfrm>
            <a:off x="243961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Material complementario y ejercicios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0" name="Google Shape;450;p25"/>
          <p:cNvSpPr txBox="1"/>
          <p:nvPr/>
        </p:nvSpPr>
        <p:spPr>
          <a:xfrm>
            <a:off x="491850" y="1033469"/>
            <a:ext cx="85293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29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29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Bucle FOR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https://www.w3schools.com/js/js_loop_for.asp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29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Bucle WHILE: </a:t>
            </a: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https://www.w3schools.com/js/js_loop_while.asp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29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25"/>
          <p:cNvSpPr txBox="1"/>
          <p:nvPr/>
        </p:nvSpPr>
        <p:spPr>
          <a:xfrm>
            <a:off x="1570494" y="2296818"/>
            <a:ext cx="69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Del archivo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“Actividad Práctica - JavaScript Unidad 1”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están en condiciones de hacer los ejercicios: 6 a 8 y 13 a 25.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5"/>
          <p:cNvSpPr txBox="1"/>
          <p:nvPr/>
        </p:nvSpPr>
        <p:spPr>
          <a:xfrm>
            <a:off x="388636" y="2268812"/>
            <a:ext cx="12771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6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Ejercicios</a:t>
            </a:r>
            <a:endParaRPr b="0" i="0" sz="16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3" name="Google Shape;453;p25"/>
          <p:cNvSpPr txBox="1"/>
          <p:nvPr>
            <p:ph idx="12" type="sldNum"/>
          </p:nvPr>
        </p:nvSpPr>
        <p:spPr>
          <a:xfrm>
            <a:off x="8472458" y="4652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Operadores de comparación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154" name="Google Shape;154;p5"/>
          <p:cNvGraphicFramePr/>
          <p:nvPr/>
        </p:nvGraphicFramePr>
        <p:xfrm>
          <a:off x="3090498" y="10070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{C3597595-7F10-4AEE-ADA6-3ACB9774A369}</a:tableStyleId>
              </a:tblPr>
              <a:tblGrid>
                <a:gridCol w="1161375"/>
                <a:gridCol w="1625800"/>
              </a:tblGrid>
              <a:tr h="2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Operador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==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igual a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===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igual valor y tipo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!=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igual a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!==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igual valor no tipo</a:t>
                      </a:r>
                      <a:endParaRPr sz="1400" u="none" cap="none" strike="noStrike"/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mayor que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menor que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&gt;=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mayor o igual que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&lt;=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menor o igual que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?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operador ternario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sp>
        <p:nvSpPr>
          <p:cNvPr id="155" name="Google Shape;155;p5"/>
          <p:cNvSpPr txBox="1"/>
          <p:nvPr/>
        </p:nvSpPr>
        <p:spPr>
          <a:xfrm>
            <a:off x="5627078" y="4414086"/>
            <a:ext cx="2914650" cy="417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Ver operadores-comparacion.html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Operadores lógicos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161" name="Google Shape;161;p6"/>
          <p:cNvGraphicFramePr/>
          <p:nvPr/>
        </p:nvGraphicFramePr>
        <p:xfrm>
          <a:off x="1156190" y="10070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{C3597595-7F10-4AEE-ADA6-3ACB9774A369}</a:tableStyleId>
              </a:tblPr>
              <a:tblGrid>
                <a:gridCol w="1161375"/>
                <a:gridCol w="1625800"/>
              </a:tblGrid>
              <a:tr h="2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Operador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&amp;&amp;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 lógico (Conjunción)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||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 lógico (Disyunción)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lógico (Negación)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sp>
        <p:nvSpPr>
          <p:cNvPr id="162" name="Google Shape;162;p6"/>
          <p:cNvSpPr txBox="1"/>
          <p:nvPr/>
        </p:nvSpPr>
        <p:spPr>
          <a:xfrm>
            <a:off x="5627078" y="4586841"/>
            <a:ext cx="2914650" cy="417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Ver operadores-lógicos.html</a:t>
            </a:r>
            <a:endParaRPr b="0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3" name="Google Shape;163;p6"/>
          <p:cNvGraphicFramePr/>
          <p:nvPr/>
        </p:nvGraphicFramePr>
        <p:xfrm>
          <a:off x="4855581" y="1245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{C3597595-7F10-4AEE-ADA6-3ACB9774A369}</a:tableStyleId>
              </a:tblPr>
              <a:tblGrid>
                <a:gridCol w="912000"/>
                <a:gridCol w="912000"/>
                <a:gridCol w="912000"/>
              </a:tblGrid>
              <a:tr h="24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 A</a:t>
                      </a:r>
                      <a:endParaRPr sz="105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6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 B</a:t>
                      </a:r>
                      <a:endParaRPr sz="105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6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Resultado</a:t>
                      </a:r>
                      <a:endParaRPr sz="105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66F9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4" name="Google Shape;164;p6"/>
          <p:cNvGraphicFramePr/>
          <p:nvPr/>
        </p:nvGraphicFramePr>
        <p:xfrm>
          <a:off x="4855581" y="3105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{C3597595-7F10-4AEE-ADA6-3ACB9774A369}</a:tableStyleId>
              </a:tblPr>
              <a:tblGrid>
                <a:gridCol w="912000"/>
                <a:gridCol w="912000"/>
                <a:gridCol w="912000"/>
              </a:tblGrid>
              <a:tr h="24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 A</a:t>
                      </a:r>
                      <a:endParaRPr sz="105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6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 B</a:t>
                      </a:r>
                      <a:endParaRPr sz="105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6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Resultado</a:t>
                      </a:r>
                      <a:endParaRPr sz="105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66F9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5" name="Google Shape;165;p6"/>
          <p:cNvGraphicFramePr/>
          <p:nvPr/>
        </p:nvGraphicFramePr>
        <p:xfrm>
          <a:off x="1270490" y="35141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{C3597595-7F10-4AEE-ADA6-3ACB9774A369}</a:tableStyleId>
              </a:tblPr>
              <a:tblGrid>
                <a:gridCol w="912000"/>
                <a:gridCol w="912000"/>
              </a:tblGrid>
              <a:tr h="24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 A</a:t>
                      </a:r>
                      <a:endParaRPr sz="105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6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Resultado</a:t>
                      </a:r>
                      <a:endParaRPr sz="105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66F9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!True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!False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6"/>
          <p:cNvSpPr txBox="1"/>
          <p:nvPr/>
        </p:nvSpPr>
        <p:spPr>
          <a:xfrm>
            <a:off x="4855570" y="911825"/>
            <a:ext cx="2914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Y Lógico - Conjunción - &amp;&amp;</a:t>
            </a:r>
            <a:endParaRPr b="0" i="0" sz="14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4855570" y="2771675"/>
            <a:ext cx="2914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 Lógico - Disyunción - ||</a:t>
            </a:r>
            <a:endParaRPr b="0" i="0" sz="14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1260325" y="3180225"/>
            <a:ext cx="26832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not Lógico - Negación - !</a:t>
            </a:r>
            <a:endParaRPr b="0" i="0" sz="14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Operadores bit a bit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370648" y="909641"/>
            <a:ext cx="8324944" cy="813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Los operadores de bits funcionan con números de 32 bits. Cualquier operando numérico de la operación se convierte en un número de 32 bits.  El resultado se convierte de nuevo a un número de JavaScript.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75" name="Google Shape;175;p7"/>
          <p:cNvGraphicFramePr/>
          <p:nvPr/>
        </p:nvGraphicFramePr>
        <p:xfrm>
          <a:off x="732886" y="17232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{E4659912-CDA3-4863-AF6D-1B39DF52196F}</a:tableStyleId>
              </a:tblPr>
              <a:tblGrid>
                <a:gridCol w="935175"/>
                <a:gridCol w="932975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Nro Decimal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1E7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Numero Binario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1E7FD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0001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0010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0011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0100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0101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0110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0111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6" name="Google Shape;17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388" y="1962342"/>
            <a:ext cx="5526853" cy="272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0cc9afcfa_1_919"/>
          <p:cNvSpPr txBox="1"/>
          <p:nvPr/>
        </p:nvSpPr>
        <p:spPr>
          <a:xfrm>
            <a:off x="243961" y="434310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1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</a:t>
            </a:r>
            <a:endParaRPr b="1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2" name="Google Shape;182;gf0cc9afcfa_1_919"/>
          <p:cNvSpPr txBox="1"/>
          <p:nvPr/>
        </p:nvSpPr>
        <p:spPr>
          <a:xfrm>
            <a:off x="370649" y="912653"/>
            <a:ext cx="8456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 programación, las </a:t>
            </a:r>
            <a:r>
              <a:rPr b="1" i="0" lang="es-A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estructuras de control </a:t>
            </a:r>
            <a:r>
              <a:rPr b="0" i="0" lang="es-A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permiten modificar el flujo de ejecución de las instrucciones de un programa. Con ellas se puede: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s-A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 acuerdo a si se cumple con una condición, ejecutar un grupo u otro de sentencias (</a:t>
            </a:r>
            <a:r>
              <a:rPr b="1" i="1" lang="es-A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0" lang="es-A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s-A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Ejecutar un grupo de sentencias mientras se cumpla una condición (</a:t>
            </a:r>
            <a:r>
              <a:rPr b="1" i="1" lang="es-A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b="0" i="0" lang="es-A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s-A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Repetir un grupo de sentencias un número determinado de veces (</a:t>
            </a:r>
            <a:r>
              <a:rPr b="1" i="1" lang="es-A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b="0" i="0" lang="es-A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gf0cc9afcfa_1_9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048" y="2127731"/>
            <a:ext cx="4737177" cy="276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f0cc9afcfa_1_919"/>
          <p:cNvSpPr txBox="1"/>
          <p:nvPr/>
        </p:nvSpPr>
        <p:spPr>
          <a:xfrm>
            <a:off x="5337639" y="2206287"/>
            <a:ext cx="35625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Secuenciales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las instrucciones se ejecutan una después de la otra, en el orden en que están escritas, es decir,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 secuencia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Condicional (Selección o de decisión)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ejecutan un bloque de instrucciones u otro, o saltan a un subprograma o subrutina según se cumpla o no una condición.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Iterativa (Repetitiva)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inician o repiten un bloque de instrucciones si se cumple una condición o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mientras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se cumple una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condición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0cc9afcfa_1_995"/>
          <p:cNvSpPr txBox="1"/>
          <p:nvPr/>
        </p:nvSpPr>
        <p:spPr>
          <a:xfrm>
            <a:off x="243961" y="434310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1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secuenciales</a:t>
            </a:r>
            <a:endParaRPr b="1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0" name="Google Shape;190;gf0cc9afcfa_1_995"/>
          <p:cNvSpPr txBox="1"/>
          <p:nvPr/>
        </p:nvSpPr>
        <p:spPr>
          <a:xfrm>
            <a:off x="720435" y="925557"/>
            <a:ext cx="7961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Las acciones se ejecutan una seguida de la otra, es decir que se ejecuta una acción o instrucción y continúa el control a la siguiente. La ejecución es lineal y de arriba hacia abajo.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Todas las instrucciones se ejecutan una sola vez y finaliza el programa.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gf0cc9afcfa_1_995"/>
          <p:cNvCxnSpPr/>
          <p:nvPr/>
        </p:nvCxnSpPr>
        <p:spPr>
          <a:xfrm>
            <a:off x="498764" y="973564"/>
            <a:ext cx="0" cy="452700"/>
          </a:xfrm>
          <a:prstGeom prst="straightConnector1">
            <a:avLst/>
          </a:prstGeom>
          <a:noFill/>
          <a:ln cap="flat" cmpd="sng" w="57150">
            <a:solidFill>
              <a:srgbClr val="985FF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" name="Google Shape;192;gf0cc9afcfa_1_995"/>
          <p:cNvSpPr/>
          <p:nvPr/>
        </p:nvSpPr>
        <p:spPr>
          <a:xfrm>
            <a:off x="666952" y="1812998"/>
            <a:ext cx="6132900" cy="1015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//Programa Suma: suma dos números enteros ingresados por teclado</a:t>
            </a:r>
            <a:endParaRPr b="0" i="0" sz="12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var nro1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parseInt(prompt(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"Ingrese el primer número: 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var nro2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parseInt(prompt(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"Ingrese el segundo número: 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nro1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nro2;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"La suma es:"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suma);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gf0cc9afcfa_1_995"/>
          <p:cNvCxnSpPr/>
          <p:nvPr/>
        </p:nvCxnSpPr>
        <p:spPr>
          <a:xfrm>
            <a:off x="6945405" y="1812998"/>
            <a:ext cx="0" cy="1015800"/>
          </a:xfrm>
          <a:prstGeom prst="straightConnector1">
            <a:avLst/>
          </a:prstGeom>
          <a:noFill/>
          <a:ln cap="flat" cmpd="sng" w="57150">
            <a:solidFill>
              <a:srgbClr val="985FF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gf0cc9afcfa_1_995"/>
          <p:cNvSpPr txBox="1"/>
          <p:nvPr/>
        </p:nvSpPr>
        <p:spPr>
          <a:xfrm>
            <a:off x="666952" y="2828661"/>
            <a:ext cx="61329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Este programa pide dos números guardados en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nro1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nro2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, luego realiza la suma de ambos valores guardando el resultado en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suma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 y finalmente muestra un mensaje por pantalla.</a:t>
            </a:r>
            <a:endParaRPr b="0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gf0cc9afcfa_1_995"/>
          <p:cNvPicPr preferRelativeResize="0"/>
          <p:nvPr/>
        </p:nvPicPr>
        <p:blipFill rotWithShape="1">
          <a:blip r:embed="rId3">
            <a:alphaModFix/>
          </a:blip>
          <a:srcRect b="0" l="0" r="75235" t="0"/>
          <a:stretch/>
        </p:blipFill>
        <p:spPr>
          <a:xfrm>
            <a:off x="7298299" y="1600088"/>
            <a:ext cx="1383824" cy="3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0cc9afcfa_1_243"/>
          <p:cNvSpPr txBox="1"/>
          <p:nvPr>
            <p:ph idx="4294967295" type="title"/>
          </p:nvPr>
        </p:nvSpPr>
        <p:spPr>
          <a:xfrm>
            <a:off x="311700" y="178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                          Estructuras Condicionales</a:t>
            </a:r>
            <a:endParaRPr/>
          </a:p>
        </p:txBody>
      </p:sp>
      <p:sp>
        <p:nvSpPr>
          <p:cNvPr id="201" name="Google Shape;201;gf0cc9afcfa_1_243"/>
          <p:cNvSpPr txBox="1"/>
          <p:nvPr>
            <p:ph idx="4294967295" type="body"/>
          </p:nvPr>
        </p:nvSpPr>
        <p:spPr>
          <a:xfrm>
            <a:off x="311700" y="2015050"/>
            <a:ext cx="53931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/>
              <a:t>Existen varios tipos de condicionales: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AR"/>
              <a:t>Simple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AR"/>
              <a:t>Doble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AR"/>
              <a:t>Múltiples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AR"/>
              <a:t>Anidamiento de estructuras de selección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AR"/>
              <a:t>Operador Ternario </a:t>
            </a:r>
            <a:endParaRPr/>
          </a:p>
        </p:txBody>
      </p:sp>
      <p:sp>
        <p:nvSpPr>
          <p:cNvPr id="202" name="Google Shape;202;gf0cc9afcfa_1_243"/>
          <p:cNvSpPr txBox="1"/>
          <p:nvPr/>
        </p:nvSpPr>
        <p:spPr>
          <a:xfrm>
            <a:off x="311711" y="805398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t/>
            </a:r>
            <a:endParaRPr b="1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3" name="Google Shape;203;gf0cc9afcfa_1_243"/>
          <p:cNvSpPr txBox="1"/>
          <p:nvPr/>
        </p:nvSpPr>
        <p:spPr>
          <a:xfrm>
            <a:off x="411449" y="961716"/>
            <a:ext cx="84567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Las estructuras condicionales / alternativas / selectivas o de decisión tienen como objetivo seleccionar caminos alternos, en base a una condición, que es una pregunta. En base a la respuesta, que va a ser </a:t>
            </a:r>
            <a:r>
              <a:rPr b="1" i="1" lang="es-A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verdadero o falso / si o no </a:t>
            </a:r>
            <a:r>
              <a:rPr b="0" i="0" lang="es-A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voy a tomar un camino u otro. La palabra clave asociada a esta estructura es </a:t>
            </a:r>
            <a:r>
              <a:rPr b="1" i="1" lang="es-A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0" lang="es-A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Zeemo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66F9"/>
      </a:accent1>
      <a:accent2>
        <a:srgbClr val="BD8CF8"/>
      </a:accent2>
      <a:accent3>
        <a:srgbClr val="FFC100"/>
      </a:accent3>
      <a:accent4>
        <a:srgbClr val="FFDB71"/>
      </a:accent4>
      <a:accent5>
        <a:srgbClr val="FFFAEC"/>
      </a:accent5>
      <a:accent6>
        <a:srgbClr val="F9F6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