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Montserrat SemiBold"/>
      <p:regular r:id="rId32"/>
      <p:bold r:id="rId33"/>
      <p:italic r:id="rId34"/>
      <p:boldItalic r:id="rId35"/>
    </p:embeddedFont>
    <p:embeddedFont>
      <p:font typeface="Montserrat"/>
      <p:regular r:id="rId36"/>
      <p:bold r:id="rId37"/>
      <p:italic r:id="rId38"/>
      <p:boldItalic r:id="rId39"/>
    </p:embeddedFont>
    <p:embeddedFont>
      <p:font typeface="Lato"/>
      <p:regular r:id="rId40"/>
      <p:bold r:id="rId41"/>
      <p:italic r:id="rId42"/>
      <p:boldItalic r:id="rId43"/>
    </p:embeddedFont>
    <p:embeddedFont>
      <p:font typeface="Montserrat ExtraBold"/>
      <p:bold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46" roundtripDataSignature="AMtx7mhorSF98bpiO+emc26Vdircs+8L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44" Type="http://schemas.openxmlformats.org/officeDocument/2006/relationships/font" Target="fonts/MontserratExtraBold-bold.fntdata"/><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MontserratExtra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SemiBold-bold.fntdata"/><Relationship Id="rId10" Type="http://schemas.openxmlformats.org/officeDocument/2006/relationships/slide" Target="slides/slide5.xml"/><Relationship Id="rId32" Type="http://schemas.openxmlformats.org/officeDocument/2006/relationships/font" Target="fonts/MontserratSemiBold-regular.fntdata"/><Relationship Id="rId13" Type="http://schemas.openxmlformats.org/officeDocument/2006/relationships/slide" Target="slides/slide8.xml"/><Relationship Id="rId35" Type="http://schemas.openxmlformats.org/officeDocument/2006/relationships/font" Target="fonts/MontserratSemiBold-boldItalic.fntdata"/><Relationship Id="rId12" Type="http://schemas.openxmlformats.org/officeDocument/2006/relationships/slide" Target="slides/slide7.xml"/><Relationship Id="rId34" Type="http://schemas.openxmlformats.org/officeDocument/2006/relationships/font" Target="fonts/MontserratSemiBold-italic.fntdata"/><Relationship Id="rId15" Type="http://schemas.openxmlformats.org/officeDocument/2006/relationships/slide" Target="slides/slide10.xml"/><Relationship Id="rId37" Type="http://schemas.openxmlformats.org/officeDocument/2006/relationships/font" Target="fonts/Montserrat-bold.fntdata"/><Relationship Id="rId14" Type="http://schemas.openxmlformats.org/officeDocument/2006/relationships/slide" Target="slides/slide9.xml"/><Relationship Id="rId36" Type="http://schemas.openxmlformats.org/officeDocument/2006/relationships/font" Target="fonts/Montserrat-regular.fntdata"/><Relationship Id="rId17" Type="http://schemas.openxmlformats.org/officeDocument/2006/relationships/slide" Target="slides/slide12.xml"/><Relationship Id="rId39" Type="http://schemas.openxmlformats.org/officeDocument/2006/relationships/font" Target="fonts/Montserrat-boldItalic.fntdata"/><Relationship Id="rId16" Type="http://schemas.openxmlformats.org/officeDocument/2006/relationships/slide" Target="slides/slide11.xml"/><Relationship Id="rId38" Type="http://schemas.openxmlformats.org/officeDocument/2006/relationships/font" Target="fonts/Montserra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5b9042eb0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125b9042eb0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5b9042eb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5b9042eb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7"/>
          <p:cNvSpPr txBox="1"/>
          <p:nvPr>
            <p:ph type="ctrTitle"/>
          </p:nvPr>
        </p:nvSpPr>
        <p:spPr>
          <a:xfrm>
            <a:off x="5062225" y="1471475"/>
            <a:ext cx="3507000" cy="16377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60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27"/>
          <p:cNvSpPr txBox="1"/>
          <p:nvPr>
            <p:ph idx="1" type="subTitle"/>
          </p:nvPr>
        </p:nvSpPr>
        <p:spPr>
          <a:xfrm>
            <a:off x="5490925" y="3039025"/>
            <a:ext cx="2649600" cy="69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solidFill>
                  <a:schemeClr val="dk1"/>
                </a:solidFill>
                <a:latin typeface="Montserrat"/>
                <a:ea typeface="Montserrat"/>
                <a:cs typeface="Montserrat"/>
                <a:sym typeface="Montserrat"/>
              </a:defRPr>
            </a:lvl1pPr>
            <a:lvl2pPr lvl="1" algn="ctr">
              <a:lnSpc>
                <a:spcPct val="100000"/>
              </a:lnSpc>
              <a:spcBef>
                <a:spcPts val="0"/>
              </a:spcBef>
              <a:spcAft>
                <a:spcPts val="0"/>
              </a:spcAft>
              <a:buSzPts val="1400"/>
              <a:buNone/>
              <a:defRPr sz="1800">
                <a:latin typeface="Montserrat"/>
                <a:ea typeface="Montserrat"/>
                <a:cs typeface="Montserrat"/>
                <a:sym typeface="Montserrat"/>
              </a:defRPr>
            </a:lvl2pPr>
            <a:lvl3pPr lvl="2" algn="ctr">
              <a:lnSpc>
                <a:spcPct val="100000"/>
              </a:lnSpc>
              <a:spcBef>
                <a:spcPts val="0"/>
              </a:spcBef>
              <a:spcAft>
                <a:spcPts val="0"/>
              </a:spcAft>
              <a:buSzPts val="1400"/>
              <a:buNone/>
              <a:defRPr sz="1800">
                <a:latin typeface="Montserrat"/>
                <a:ea typeface="Montserrat"/>
                <a:cs typeface="Montserrat"/>
                <a:sym typeface="Montserrat"/>
              </a:defRPr>
            </a:lvl3pPr>
            <a:lvl4pPr lvl="3" algn="ctr">
              <a:lnSpc>
                <a:spcPct val="100000"/>
              </a:lnSpc>
              <a:spcBef>
                <a:spcPts val="0"/>
              </a:spcBef>
              <a:spcAft>
                <a:spcPts val="0"/>
              </a:spcAft>
              <a:buSzPts val="1400"/>
              <a:buNone/>
              <a:defRPr sz="1800">
                <a:latin typeface="Montserrat"/>
                <a:ea typeface="Montserrat"/>
                <a:cs typeface="Montserrat"/>
                <a:sym typeface="Montserrat"/>
              </a:defRPr>
            </a:lvl4pPr>
            <a:lvl5pPr lvl="4" algn="ctr">
              <a:lnSpc>
                <a:spcPct val="100000"/>
              </a:lnSpc>
              <a:spcBef>
                <a:spcPts val="0"/>
              </a:spcBef>
              <a:spcAft>
                <a:spcPts val="0"/>
              </a:spcAft>
              <a:buSzPts val="1400"/>
              <a:buNone/>
              <a:defRPr sz="1800">
                <a:latin typeface="Montserrat"/>
                <a:ea typeface="Montserrat"/>
                <a:cs typeface="Montserrat"/>
                <a:sym typeface="Montserrat"/>
              </a:defRPr>
            </a:lvl5pPr>
            <a:lvl6pPr lvl="5" algn="ctr">
              <a:lnSpc>
                <a:spcPct val="100000"/>
              </a:lnSpc>
              <a:spcBef>
                <a:spcPts val="0"/>
              </a:spcBef>
              <a:spcAft>
                <a:spcPts val="0"/>
              </a:spcAft>
              <a:buSzPts val="1400"/>
              <a:buNone/>
              <a:defRPr sz="1800">
                <a:latin typeface="Montserrat"/>
                <a:ea typeface="Montserrat"/>
                <a:cs typeface="Montserrat"/>
                <a:sym typeface="Montserrat"/>
              </a:defRPr>
            </a:lvl6pPr>
            <a:lvl7pPr lvl="6" algn="ctr">
              <a:lnSpc>
                <a:spcPct val="100000"/>
              </a:lnSpc>
              <a:spcBef>
                <a:spcPts val="0"/>
              </a:spcBef>
              <a:spcAft>
                <a:spcPts val="0"/>
              </a:spcAft>
              <a:buSzPts val="1400"/>
              <a:buNone/>
              <a:defRPr sz="1800">
                <a:latin typeface="Montserrat"/>
                <a:ea typeface="Montserrat"/>
                <a:cs typeface="Montserrat"/>
                <a:sym typeface="Montserrat"/>
              </a:defRPr>
            </a:lvl7pPr>
            <a:lvl8pPr lvl="7" algn="ctr">
              <a:lnSpc>
                <a:spcPct val="100000"/>
              </a:lnSpc>
              <a:spcBef>
                <a:spcPts val="0"/>
              </a:spcBef>
              <a:spcAft>
                <a:spcPts val="0"/>
              </a:spcAft>
              <a:buSzPts val="1400"/>
              <a:buNone/>
              <a:defRPr sz="1800">
                <a:latin typeface="Montserrat"/>
                <a:ea typeface="Montserrat"/>
                <a:cs typeface="Montserrat"/>
                <a:sym typeface="Montserrat"/>
              </a:defRPr>
            </a:lvl8pPr>
            <a:lvl9pPr lvl="8" algn="ctr">
              <a:lnSpc>
                <a:spcPct val="100000"/>
              </a:lnSpc>
              <a:spcBef>
                <a:spcPts val="0"/>
              </a:spcBef>
              <a:spcAft>
                <a:spcPts val="0"/>
              </a:spcAft>
              <a:buSzPts val="1400"/>
              <a:buNone/>
              <a:defRPr sz="1800">
                <a:latin typeface="Montserrat"/>
                <a:ea typeface="Montserrat"/>
                <a:cs typeface="Montserrat"/>
                <a:sym typeface="Montserrat"/>
              </a:defRPr>
            </a:lvl9pPr>
          </a:lstStyle>
          <a:p/>
        </p:txBody>
      </p:sp>
      <p:sp>
        <p:nvSpPr>
          <p:cNvPr id="11" name="Google Shape;11;p27"/>
          <p:cNvSpPr/>
          <p:nvPr/>
        </p:nvSpPr>
        <p:spPr>
          <a:xfrm flipH="1">
            <a:off x="8729100" y="0"/>
            <a:ext cx="414900" cy="414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2" name="Google Shape;12;p27"/>
          <p:cNvSpPr/>
          <p:nvPr/>
        </p:nvSpPr>
        <p:spPr>
          <a:xfrm flipH="1">
            <a:off x="125" y="3984300"/>
            <a:ext cx="288900" cy="1159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3" name="Google Shape;13;p27"/>
          <p:cNvSpPr/>
          <p:nvPr/>
        </p:nvSpPr>
        <p:spPr>
          <a:xfrm>
            <a:off x="8609050" y="256550"/>
            <a:ext cx="288900" cy="288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7"/>
          <p:cNvSpPr/>
          <p:nvPr/>
        </p:nvSpPr>
        <p:spPr>
          <a:xfrm flipH="1" rot="5400000">
            <a:off x="8645550" y="4645050"/>
            <a:ext cx="288900" cy="70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12">
    <p:spTree>
      <p:nvGrpSpPr>
        <p:cNvPr id="15" name="Shape 15"/>
        <p:cNvGrpSpPr/>
        <p:nvPr/>
      </p:nvGrpSpPr>
      <p:grpSpPr>
        <a:xfrm>
          <a:off x="0" y="0"/>
          <a:ext cx="0" cy="0"/>
          <a:chOff x="0" y="0"/>
          <a:chExt cx="0" cy="0"/>
        </a:xfrm>
      </p:grpSpPr>
      <p:sp>
        <p:nvSpPr>
          <p:cNvPr id="16" name="Google Shape;16;p28"/>
          <p:cNvSpPr txBox="1"/>
          <p:nvPr>
            <p:ph idx="1" type="subTitle"/>
          </p:nvPr>
        </p:nvSpPr>
        <p:spPr>
          <a:xfrm>
            <a:off x="3499000" y="154565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28"/>
          <p:cNvSpPr txBox="1"/>
          <p:nvPr>
            <p:ph idx="2" type="subTitle"/>
          </p:nvPr>
        </p:nvSpPr>
        <p:spPr>
          <a:xfrm>
            <a:off x="3533838" y="19196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18" name="Google Shape;18;p28"/>
          <p:cNvSpPr txBox="1"/>
          <p:nvPr>
            <p:ph idx="3" type="subTitle"/>
          </p:nvPr>
        </p:nvSpPr>
        <p:spPr>
          <a:xfrm>
            <a:off x="5977813" y="155965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28"/>
          <p:cNvSpPr txBox="1"/>
          <p:nvPr>
            <p:ph idx="4" type="subTitle"/>
          </p:nvPr>
        </p:nvSpPr>
        <p:spPr>
          <a:xfrm>
            <a:off x="5977813" y="1913188"/>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20" name="Google Shape;20;p28"/>
          <p:cNvSpPr txBox="1"/>
          <p:nvPr>
            <p:ph idx="5" type="subTitle"/>
          </p:nvPr>
        </p:nvSpPr>
        <p:spPr>
          <a:xfrm>
            <a:off x="3533850" y="3159825"/>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 name="Google Shape;21;p28"/>
          <p:cNvSpPr txBox="1"/>
          <p:nvPr>
            <p:ph idx="6" type="subTitle"/>
          </p:nvPr>
        </p:nvSpPr>
        <p:spPr>
          <a:xfrm>
            <a:off x="3533838" y="35198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22" name="Google Shape;22;p28"/>
          <p:cNvSpPr txBox="1"/>
          <p:nvPr>
            <p:ph idx="7" type="subTitle"/>
          </p:nvPr>
        </p:nvSpPr>
        <p:spPr>
          <a:xfrm>
            <a:off x="6012663" y="3173825"/>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28"/>
          <p:cNvSpPr txBox="1"/>
          <p:nvPr>
            <p:ph idx="8" type="subTitle"/>
          </p:nvPr>
        </p:nvSpPr>
        <p:spPr>
          <a:xfrm>
            <a:off x="6012663" y="35338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24" name="Google Shape;24;p28"/>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Font typeface="Montserrat ExtraBold"/>
              <a:buNone/>
              <a:defRPr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p:txBody>
      </p:sp>
      <p:sp>
        <p:nvSpPr>
          <p:cNvPr id="25" name="Google Shape;25;p28"/>
          <p:cNvSpPr/>
          <p:nvPr/>
        </p:nvSpPr>
        <p:spPr>
          <a:xfrm>
            <a:off x="0" y="4864875"/>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26" name="Google Shape;26;p28"/>
          <p:cNvSpPr/>
          <p:nvPr/>
        </p:nvSpPr>
        <p:spPr>
          <a:xfrm>
            <a:off x="8779200" y="0"/>
            <a:ext cx="3648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27" name="Google Shape;27;p28"/>
          <p:cNvSpPr/>
          <p:nvPr/>
        </p:nvSpPr>
        <p:spPr>
          <a:xfrm>
            <a:off x="8669900" y="104250"/>
            <a:ext cx="292500" cy="292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2">
  <p:cSld name="CUSTOM_13">
    <p:spTree>
      <p:nvGrpSpPr>
        <p:cNvPr id="28" name="Shape 28"/>
        <p:cNvGrpSpPr/>
        <p:nvPr/>
      </p:nvGrpSpPr>
      <p:grpSpPr>
        <a:xfrm>
          <a:off x="0" y="0"/>
          <a:ext cx="0" cy="0"/>
          <a:chOff x="0" y="0"/>
          <a:chExt cx="0" cy="0"/>
        </a:xfrm>
      </p:grpSpPr>
      <p:sp>
        <p:nvSpPr>
          <p:cNvPr id="29" name="Google Shape;29;p29"/>
          <p:cNvSpPr txBox="1"/>
          <p:nvPr>
            <p:ph type="title"/>
          </p:nvPr>
        </p:nvSpPr>
        <p:spPr>
          <a:xfrm>
            <a:off x="2067000" y="2255025"/>
            <a:ext cx="5010000" cy="104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800"/>
            </a:lvl1pPr>
            <a:lvl2pPr lvl="1"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2pPr>
            <a:lvl3pPr lvl="2"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3pPr>
            <a:lvl4pPr lvl="3"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4pPr>
            <a:lvl5pPr lvl="4"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5pPr>
            <a:lvl6pPr lvl="5"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6pPr>
            <a:lvl7pPr lvl="6"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7pPr>
            <a:lvl8pPr lvl="7"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8pPr>
            <a:lvl9pPr lvl="8"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9pPr>
          </a:lstStyle>
          <a:p/>
        </p:txBody>
      </p:sp>
      <p:sp>
        <p:nvSpPr>
          <p:cNvPr id="30" name="Google Shape;30;p29"/>
          <p:cNvSpPr txBox="1"/>
          <p:nvPr>
            <p:ph idx="1" type="subTitle"/>
          </p:nvPr>
        </p:nvSpPr>
        <p:spPr>
          <a:xfrm>
            <a:off x="1363350" y="3453725"/>
            <a:ext cx="6417300" cy="853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600">
                <a:latin typeface="Montserrat"/>
                <a:ea typeface="Montserrat"/>
                <a:cs typeface="Montserrat"/>
                <a:sym typeface="Montserrat"/>
              </a:defRPr>
            </a:lvl2pPr>
            <a:lvl3pPr lvl="2" algn="ctr">
              <a:lnSpc>
                <a:spcPct val="100000"/>
              </a:lnSpc>
              <a:spcBef>
                <a:spcPts val="0"/>
              </a:spcBef>
              <a:spcAft>
                <a:spcPts val="0"/>
              </a:spcAft>
              <a:buSzPts val="1400"/>
              <a:buNone/>
              <a:defRPr sz="1600">
                <a:latin typeface="Montserrat"/>
                <a:ea typeface="Montserrat"/>
                <a:cs typeface="Montserrat"/>
                <a:sym typeface="Montserrat"/>
              </a:defRPr>
            </a:lvl3pPr>
            <a:lvl4pPr lvl="3" algn="ctr">
              <a:lnSpc>
                <a:spcPct val="100000"/>
              </a:lnSpc>
              <a:spcBef>
                <a:spcPts val="0"/>
              </a:spcBef>
              <a:spcAft>
                <a:spcPts val="0"/>
              </a:spcAft>
              <a:buSzPts val="1400"/>
              <a:buNone/>
              <a:defRPr sz="1600">
                <a:latin typeface="Montserrat"/>
                <a:ea typeface="Montserrat"/>
                <a:cs typeface="Montserrat"/>
                <a:sym typeface="Montserrat"/>
              </a:defRPr>
            </a:lvl4pPr>
            <a:lvl5pPr lvl="4" algn="ctr">
              <a:lnSpc>
                <a:spcPct val="100000"/>
              </a:lnSpc>
              <a:spcBef>
                <a:spcPts val="0"/>
              </a:spcBef>
              <a:spcAft>
                <a:spcPts val="0"/>
              </a:spcAft>
              <a:buSzPts val="1400"/>
              <a:buNone/>
              <a:defRPr sz="1600">
                <a:latin typeface="Montserrat"/>
                <a:ea typeface="Montserrat"/>
                <a:cs typeface="Montserrat"/>
                <a:sym typeface="Montserrat"/>
              </a:defRPr>
            </a:lvl5pPr>
            <a:lvl6pPr lvl="5" algn="ctr">
              <a:lnSpc>
                <a:spcPct val="100000"/>
              </a:lnSpc>
              <a:spcBef>
                <a:spcPts val="0"/>
              </a:spcBef>
              <a:spcAft>
                <a:spcPts val="0"/>
              </a:spcAft>
              <a:buSzPts val="1400"/>
              <a:buNone/>
              <a:defRPr sz="1600">
                <a:latin typeface="Montserrat"/>
                <a:ea typeface="Montserrat"/>
                <a:cs typeface="Montserrat"/>
                <a:sym typeface="Montserrat"/>
              </a:defRPr>
            </a:lvl6pPr>
            <a:lvl7pPr lvl="6" algn="ctr">
              <a:lnSpc>
                <a:spcPct val="100000"/>
              </a:lnSpc>
              <a:spcBef>
                <a:spcPts val="0"/>
              </a:spcBef>
              <a:spcAft>
                <a:spcPts val="0"/>
              </a:spcAft>
              <a:buSzPts val="1400"/>
              <a:buNone/>
              <a:defRPr sz="1600">
                <a:latin typeface="Montserrat"/>
                <a:ea typeface="Montserrat"/>
                <a:cs typeface="Montserrat"/>
                <a:sym typeface="Montserrat"/>
              </a:defRPr>
            </a:lvl7pPr>
            <a:lvl8pPr lvl="7" algn="ctr">
              <a:lnSpc>
                <a:spcPct val="100000"/>
              </a:lnSpc>
              <a:spcBef>
                <a:spcPts val="0"/>
              </a:spcBef>
              <a:spcAft>
                <a:spcPts val="0"/>
              </a:spcAft>
              <a:buSzPts val="1400"/>
              <a:buNone/>
              <a:defRPr sz="1600">
                <a:latin typeface="Montserrat"/>
                <a:ea typeface="Montserrat"/>
                <a:cs typeface="Montserrat"/>
                <a:sym typeface="Montserrat"/>
              </a:defRPr>
            </a:lvl8pPr>
            <a:lvl9pPr lvl="8" algn="ctr">
              <a:lnSpc>
                <a:spcPct val="100000"/>
              </a:lnSpc>
              <a:spcBef>
                <a:spcPts val="0"/>
              </a:spcBef>
              <a:spcAft>
                <a:spcPts val="0"/>
              </a:spcAft>
              <a:buSzPts val="1400"/>
              <a:buNone/>
              <a:defRPr sz="1600">
                <a:latin typeface="Montserrat"/>
                <a:ea typeface="Montserrat"/>
                <a:cs typeface="Montserrat"/>
                <a:sym typeface="Montserrat"/>
              </a:defRPr>
            </a:lvl9pPr>
          </a:lstStyle>
          <a:p/>
        </p:txBody>
      </p:sp>
      <p:sp>
        <p:nvSpPr>
          <p:cNvPr id="31" name="Google Shape;31;p29"/>
          <p:cNvSpPr/>
          <p:nvPr/>
        </p:nvSpPr>
        <p:spPr>
          <a:xfrm>
            <a:off x="0" y="4290200"/>
            <a:ext cx="414900" cy="364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2" name="Google Shape;32;p29"/>
          <p:cNvSpPr/>
          <p:nvPr/>
        </p:nvSpPr>
        <p:spPr>
          <a:xfrm>
            <a:off x="8849350" y="0"/>
            <a:ext cx="294900" cy="1107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3" name="Google Shape;33;p29"/>
          <p:cNvSpPr/>
          <p:nvPr/>
        </p:nvSpPr>
        <p:spPr>
          <a:xfrm>
            <a:off x="8724675" y="919625"/>
            <a:ext cx="294900" cy="29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9"/>
          <p:cNvSpPr/>
          <p:nvPr/>
        </p:nvSpPr>
        <p:spPr>
          <a:xfrm flipH="1" rot="-5400000">
            <a:off x="1109100" y="-395850"/>
            <a:ext cx="291900" cy="1083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spTree>
      <p:nvGrpSpPr>
        <p:cNvPr id="35" name="Shape 35"/>
        <p:cNvGrpSpPr/>
        <p:nvPr/>
      </p:nvGrpSpPr>
      <p:grpSpPr>
        <a:xfrm>
          <a:off x="0" y="0"/>
          <a:ext cx="0" cy="0"/>
          <a:chOff x="0" y="0"/>
          <a:chExt cx="0" cy="0"/>
        </a:xfrm>
      </p:grpSpPr>
      <p:sp>
        <p:nvSpPr>
          <p:cNvPr id="36" name="Google Shape;36;p30"/>
          <p:cNvSpPr txBox="1"/>
          <p:nvPr>
            <p:ph type="title"/>
          </p:nvPr>
        </p:nvSpPr>
        <p:spPr>
          <a:xfrm>
            <a:off x="1109550" y="1831800"/>
            <a:ext cx="6924900" cy="1319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None/>
              <a:defRPr>
                <a:solidFill>
                  <a:schemeClr val="accent1"/>
                </a:solidFill>
              </a:defRPr>
            </a:lvl1pPr>
            <a:lvl2pPr lvl="1" algn="ctr">
              <a:lnSpc>
                <a:spcPct val="100000"/>
              </a:lnSpc>
              <a:spcBef>
                <a:spcPts val="0"/>
              </a:spcBef>
              <a:spcAft>
                <a:spcPts val="0"/>
              </a:spcAft>
              <a:buClr>
                <a:schemeClr val="accent1"/>
              </a:buClr>
              <a:buSzPts val="2800"/>
              <a:buNone/>
              <a:defRPr>
                <a:solidFill>
                  <a:schemeClr val="accent1"/>
                </a:solidFill>
              </a:defRPr>
            </a:lvl2pPr>
            <a:lvl3pPr lvl="2" algn="ctr">
              <a:lnSpc>
                <a:spcPct val="100000"/>
              </a:lnSpc>
              <a:spcBef>
                <a:spcPts val="0"/>
              </a:spcBef>
              <a:spcAft>
                <a:spcPts val="0"/>
              </a:spcAft>
              <a:buClr>
                <a:schemeClr val="accent1"/>
              </a:buClr>
              <a:buSzPts val="2800"/>
              <a:buNone/>
              <a:defRPr>
                <a:solidFill>
                  <a:schemeClr val="accent1"/>
                </a:solidFill>
              </a:defRPr>
            </a:lvl3pPr>
            <a:lvl4pPr lvl="3" algn="ctr">
              <a:lnSpc>
                <a:spcPct val="100000"/>
              </a:lnSpc>
              <a:spcBef>
                <a:spcPts val="0"/>
              </a:spcBef>
              <a:spcAft>
                <a:spcPts val="0"/>
              </a:spcAft>
              <a:buClr>
                <a:schemeClr val="accent1"/>
              </a:buClr>
              <a:buSzPts val="2800"/>
              <a:buNone/>
              <a:defRPr>
                <a:solidFill>
                  <a:schemeClr val="accent1"/>
                </a:solidFill>
              </a:defRPr>
            </a:lvl4pPr>
            <a:lvl5pPr lvl="4" algn="ctr">
              <a:lnSpc>
                <a:spcPct val="100000"/>
              </a:lnSpc>
              <a:spcBef>
                <a:spcPts val="0"/>
              </a:spcBef>
              <a:spcAft>
                <a:spcPts val="0"/>
              </a:spcAft>
              <a:buClr>
                <a:schemeClr val="accent1"/>
              </a:buClr>
              <a:buSzPts val="2800"/>
              <a:buNone/>
              <a:defRPr>
                <a:solidFill>
                  <a:schemeClr val="accent1"/>
                </a:solidFill>
              </a:defRPr>
            </a:lvl5pPr>
            <a:lvl6pPr lvl="5" algn="ctr">
              <a:lnSpc>
                <a:spcPct val="100000"/>
              </a:lnSpc>
              <a:spcBef>
                <a:spcPts val="0"/>
              </a:spcBef>
              <a:spcAft>
                <a:spcPts val="0"/>
              </a:spcAft>
              <a:buClr>
                <a:schemeClr val="accent1"/>
              </a:buClr>
              <a:buSzPts val="2800"/>
              <a:buNone/>
              <a:defRPr>
                <a:solidFill>
                  <a:schemeClr val="accent1"/>
                </a:solidFill>
              </a:defRPr>
            </a:lvl6pPr>
            <a:lvl7pPr lvl="6" algn="ctr">
              <a:lnSpc>
                <a:spcPct val="100000"/>
              </a:lnSpc>
              <a:spcBef>
                <a:spcPts val="0"/>
              </a:spcBef>
              <a:spcAft>
                <a:spcPts val="0"/>
              </a:spcAft>
              <a:buClr>
                <a:schemeClr val="accent1"/>
              </a:buClr>
              <a:buSzPts val="2800"/>
              <a:buNone/>
              <a:defRPr>
                <a:solidFill>
                  <a:schemeClr val="accent1"/>
                </a:solidFill>
              </a:defRPr>
            </a:lvl7pPr>
            <a:lvl8pPr lvl="7" algn="ctr">
              <a:lnSpc>
                <a:spcPct val="100000"/>
              </a:lnSpc>
              <a:spcBef>
                <a:spcPts val="0"/>
              </a:spcBef>
              <a:spcAft>
                <a:spcPts val="0"/>
              </a:spcAft>
              <a:buClr>
                <a:schemeClr val="accent1"/>
              </a:buClr>
              <a:buSzPts val="2800"/>
              <a:buNone/>
              <a:defRPr>
                <a:solidFill>
                  <a:schemeClr val="accent1"/>
                </a:solidFill>
              </a:defRPr>
            </a:lvl8pPr>
            <a:lvl9pPr lvl="8" algn="ctr">
              <a:lnSpc>
                <a:spcPct val="100000"/>
              </a:lnSpc>
              <a:spcBef>
                <a:spcPts val="0"/>
              </a:spcBef>
              <a:spcAft>
                <a:spcPts val="0"/>
              </a:spcAft>
              <a:buClr>
                <a:schemeClr val="accent1"/>
              </a:buClr>
              <a:buSzPts val="2800"/>
              <a:buNone/>
              <a:defRPr>
                <a:solidFill>
                  <a:schemeClr val="accent1"/>
                </a:solidFill>
              </a:defRPr>
            </a:lvl9pPr>
          </a:lstStyle>
          <a:p/>
        </p:txBody>
      </p:sp>
      <p:sp>
        <p:nvSpPr>
          <p:cNvPr id="37" name="Google Shape;37;p30"/>
          <p:cNvSpPr txBox="1"/>
          <p:nvPr>
            <p:ph idx="1" type="body"/>
          </p:nvPr>
        </p:nvSpPr>
        <p:spPr>
          <a:xfrm>
            <a:off x="4416150" y="3348725"/>
            <a:ext cx="3618300" cy="337200"/>
          </a:xfrm>
          <a:prstGeom prst="rect">
            <a:avLst/>
          </a:prstGeom>
          <a:noFill/>
          <a:ln>
            <a:noFill/>
          </a:ln>
        </p:spPr>
        <p:txBody>
          <a:bodyPr anchorCtr="0" anchor="t" bIns="91425" lIns="91425" spcFirstLastPara="1" rIns="91425" wrap="square" tIns="91425">
            <a:noAutofit/>
          </a:bodyPr>
          <a:lstStyle>
            <a:lvl1pPr indent="-317500" lvl="0" marL="457200" algn="r">
              <a:lnSpc>
                <a:spcPct val="100000"/>
              </a:lnSpc>
              <a:spcBef>
                <a:spcPts val="0"/>
              </a:spcBef>
              <a:spcAft>
                <a:spcPts val="0"/>
              </a:spcAft>
              <a:buSzPts val="1400"/>
              <a:buChar char="●"/>
              <a:defRPr sz="1800"/>
            </a:lvl1pPr>
            <a:lvl2pPr indent="-317500" lvl="1" marL="914400" algn="ctr">
              <a:lnSpc>
                <a:spcPct val="100000"/>
              </a:lnSpc>
              <a:spcBef>
                <a:spcPts val="0"/>
              </a:spcBef>
              <a:spcAft>
                <a:spcPts val="0"/>
              </a:spcAft>
              <a:buSzPts val="1400"/>
              <a:buChar char="○"/>
              <a:defRPr/>
            </a:lvl2pPr>
            <a:lvl3pPr indent="-317500" lvl="2" marL="1371600" algn="ctr">
              <a:lnSpc>
                <a:spcPct val="100000"/>
              </a:lnSpc>
              <a:spcBef>
                <a:spcPts val="0"/>
              </a:spcBef>
              <a:spcAft>
                <a:spcPts val="0"/>
              </a:spcAft>
              <a:buSzPts val="1400"/>
              <a:buChar char="■"/>
              <a:defRPr/>
            </a:lvl3pPr>
            <a:lvl4pPr indent="-317500" lvl="3" marL="1828800" algn="ctr">
              <a:lnSpc>
                <a:spcPct val="100000"/>
              </a:lnSpc>
              <a:spcBef>
                <a:spcPts val="0"/>
              </a:spcBef>
              <a:spcAft>
                <a:spcPts val="0"/>
              </a:spcAft>
              <a:buSzPts val="1400"/>
              <a:buChar char="●"/>
              <a:defRPr/>
            </a:lvl4pPr>
            <a:lvl5pPr indent="-317500" lvl="4" marL="2286000" algn="ctr">
              <a:lnSpc>
                <a:spcPct val="100000"/>
              </a:lnSpc>
              <a:spcBef>
                <a:spcPts val="0"/>
              </a:spcBef>
              <a:spcAft>
                <a:spcPts val="0"/>
              </a:spcAft>
              <a:buSzPts val="1400"/>
              <a:buChar char="○"/>
              <a:defRPr/>
            </a:lvl5pPr>
            <a:lvl6pPr indent="-317500" lvl="5" marL="2743200" algn="ctr">
              <a:lnSpc>
                <a:spcPct val="100000"/>
              </a:lnSpc>
              <a:spcBef>
                <a:spcPts val="0"/>
              </a:spcBef>
              <a:spcAft>
                <a:spcPts val="0"/>
              </a:spcAft>
              <a:buSzPts val="1400"/>
              <a:buChar char="■"/>
              <a:defRPr/>
            </a:lvl6pPr>
            <a:lvl7pPr indent="-317500" lvl="6" marL="3200400" algn="ctr">
              <a:lnSpc>
                <a:spcPct val="100000"/>
              </a:lnSpc>
              <a:spcBef>
                <a:spcPts val="0"/>
              </a:spcBef>
              <a:spcAft>
                <a:spcPts val="0"/>
              </a:spcAft>
              <a:buSzPts val="1400"/>
              <a:buChar char="●"/>
              <a:defRPr/>
            </a:lvl7pPr>
            <a:lvl8pPr indent="-317500" lvl="7" marL="3657600" algn="ctr">
              <a:lnSpc>
                <a:spcPct val="100000"/>
              </a:lnSpc>
              <a:spcBef>
                <a:spcPts val="0"/>
              </a:spcBef>
              <a:spcAft>
                <a:spcPts val="0"/>
              </a:spcAft>
              <a:buSzPts val="1400"/>
              <a:buChar char="○"/>
              <a:defRPr/>
            </a:lvl8pPr>
            <a:lvl9pPr indent="-317500" lvl="8" marL="4114800" algn="ctr">
              <a:lnSpc>
                <a:spcPct val="100000"/>
              </a:lnSpc>
              <a:spcBef>
                <a:spcPts val="0"/>
              </a:spcBef>
              <a:spcAft>
                <a:spcPts val="0"/>
              </a:spcAft>
              <a:buSzPts val="1400"/>
              <a:buChar char="■"/>
              <a:defRPr/>
            </a:lvl9pPr>
          </a:lstStyle>
          <a:p/>
        </p:txBody>
      </p:sp>
      <p:sp>
        <p:nvSpPr>
          <p:cNvPr id="38" name="Google Shape;38;p30"/>
          <p:cNvSpPr/>
          <p:nvPr/>
        </p:nvSpPr>
        <p:spPr>
          <a:xfrm flipH="1">
            <a:off x="0" y="1953650"/>
            <a:ext cx="414900" cy="414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9" name="Google Shape;39;p30"/>
          <p:cNvSpPr/>
          <p:nvPr/>
        </p:nvSpPr>
        <p:spPr>
          <a:xfrm flipH="1" rot="10800000">
            <a:off x="6867350" y="-75"/>
            <a:ext cx="2276700" cy="305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0" name="Google Shape;40;p30"/>
          <p:cNvSpPr/>
          <p:nvPr/>
        </p:nvSpPr>
        <p:spPr>
          <a:xfrm rot="-5400000">
            <a:off x="6811750" y="-110225"/>
            <a:ext cx="252000" cy="821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0"/>
          <p:cNvSpPr/>
          <p:nvPr/>
        </p:nvSpPr>
        <p:spPr>
          <a:xfrm flipH="1" rot="5400000">
            <a:off x="3042025" y="4175700"/>
            <a:ext cx="288900" cy="1646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31"/>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Font typeface="Montserrat ExtraBold"/>
              <a:buNone/>
              <a:defRPr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p:txBody>
      </p:sp>
      <p:sp>
        <p:nvSpPr>
          <p:cNvPr id="44" name="Google Shape;44;p31"/>
          <p:cNvSpPr/>
          <p:nvPr/>
        </p:nvSpPr>
        <p:spPr>
          <a:xfrm>
            <a:off x="0" y="0"/>
            <a:ext cx="1200900" cy="244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5" name="Google Shape;45;p31"/>
          <p:cNvSpPr/>
          <p:nvPr/>
        </p:nvSpPr>
        <p:spPr>
          <a:xfrm rot="-5400000">
            <a:off x="8814825" y="4814250"/>
            <a:ext cx="327300" cy="331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6" name="Google Shape;46;p31"/>
          <p:cNvSpPr/>
          <p:nvPr/>
        </p:nvSpPr>
        <p:spPr>
          <a:xfrm flipH="1" rot="-5400000">
            <a:off x="-90300" y="4694300"/>
            <a:ext cx="540600" cy="360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7" name="Google Shape;47;p31"/>
          <p:cNvSpPr/>
          <p:nvPr/>
        </p:nvSpPr>
        <p:spPr>
          <a:xfrm rot="-5400000">
            <a:off x="8680525" y="4664250"/>
            <a:ext cx="298500" cy="298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0">
    <p:spTree>
      <p:nvGrpSpPr>
        <p:cNvPr id="48" name="Shape 48"/>
        <p:cNvGrpSpPr/>
        <p:nvPr/>
      </p:nvGrpSpPr>
      <p:grpSpPr>
        <a:xfrm>
          <a:off x="0" y="0"/>
          <a:ext cx="0" cy="0"/>
          <a:chOff x="0" y="0"/>
          <a:chExt cx="0" cy="0"/>
        </a:xfrm>
      </p:grpSpPr>
      <p:sp>
        <p:nvSpPr>
          <p:cNvPr id="49" name="Google Shape;49;p32"/>
          <p:cNvSpPr/>
          <p:nvPr/>
        </p:nvSpPr>
        <p:spPr>
          <a:xfrm>
            <a:off x="8016000" y="0"/>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0" name="Google Shape;50;p32"/>
          <p:cNvSpPr/>
          <p:nvPr/>
        </p:nvSpPr>
        <p:spPr>
          <a:xfrm>
            <a:off x="5119950" y="4851000"/>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1" name="Google Shape;51;p32"/>
          <p:cNvSpPr/>
          <p:nvPr/>
        </p:nvSpPr>
        <p:spPr>
          <a:xfrm flipH="1" rot="5400000">
            <a:off x="-1130850" y="3735748"/>
            <a:ext cx="2538600" cy="276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2" name="Google Shape;52;p32"/>
          <p:cNvSpPr/>
          <p:nvPr/>
        </p:nvSpPr>
        <p:spPr>
          <a:xfrm rot="10800000">
            <a:off x="155050" y="2425681"/>
            <a:ext cx="228300" cy="1281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1">
    <p:spTree>
      <p:nvGrpSpPr>
        <p:cNvPr id="53" name="Shape 53"/>
        <p:cNvGrpSpPr/>
        <p:nvPr/>
      </p:nvGrpSpPr>
      <p:grpSpPr>
        <a:xfrm>
          <a:off x="0" y="0"/>
          <a:ext cx="0" cy="0"/>
          <a:chOff x="0" y="0"/>
          <a:chExt cx="0" cy="0"/>
        </a:xfrm>
      </p:grpSpPr>
      <p:sp>
        <p:nvSpPr>
          <p:cNvPr id="54" name="Google Shape;54;p33"/>
          <p:cNvSpPr/>
          <p:nvPr/>
        </p:nvSpPr>
        <p:spPr>
          <a:xfrm>
            <a:off x="8932725" y="0"/>
            <a:ext cx="211200" cy="2861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5" name="Google Shape;55;p33"/>
          <p:cNvSpPr/>
          <p:nvPr/>
        </p:nvSpPr>
        <p:spPr>
          <a:xfrm flipH="1" rot="5400000">
            <a:off x="1277125" y="3620098"/>
            <a:ext cx="246300" cy="2800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6" name="Google Shape;56;p33"/>
          <p:cNvSpPr/>
          <p:nvPr/>
        </p:nvSpPr>
        <p:spPr>
          <a:xfrm>
            <a:off x="0" y="0"/>
            <a:ext cx="364800" cy="364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7" name="Google Shape;57;p33"/>
          <p:cNvSpPr/>
          <p:nvPr/>
        </p:nvSpPr>
        <p:spPr>
          <a:xfrm rot="-5400000">
            <a:off x="164175" y="155950"/>
            <a:ext cx="277800" cy="281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oACodo">
  <p:cSld name="TITLE_1">
    <p:spTree>
      <p:nvGrpSpPr>
        <p:cNvPr id="58" name="Shape 58"/>
        <p:cNvGrpSpPr/>
        <p:nvPr/>
      </p:nvGrpSpPr>
      <p:grpSpPr>
        <a:xfrm>
          <a:off x="0" y="0"/>
          <a:ext cx="0" cy="0"/>
          <a:chOff x="0" y="0"/>
          <a:chExt cx="0" cy="0"/>
        </a:xfrm>
      </p:grpSpPr>
      <p:cxnSp>
        <p:nvCxnSpPr>
          <p:cNvPr id="59" name="Google Shape;59;p34"/>
          <p:cNvCxnSpPr/>
          <p:nvPr/>
        </p:nvCxnSpPr>
        <p:spPr>
          <a:xfrm>
            <a:off x="341399" y="847950"/>
            <a:ext cx="6244200" cy="0"/>
          </a:xfrm>
          <a:prstGeom prst="straightConnector1">
            <a:avLst/>
          </a:prstGeom>
          <a:noFill/>
          <a:ln cap="flat" cmpd="sng" w="38100">
            <a:solidFill>
              <a:schemeClr val="lt1"/>
            </a:solidFill>
            <a:prstDash val="solid"/>
            <a:round/>
            <a:headEnd len="sm" w="sm" type="none"/>
            <a:tailEnd len="sm" w="sm" type="none"/>
          </a:ln>
        </p:spPr>
      </p:cxnSp>
      <p:cxnSp>
        <p:nvCxnSpPr>
          <p:cNvPr id="60" name="Google Shape;60;p34"/>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61" name="Google Shape;61;p34"/>
          <p:cNvCxnSpPr/>
          <p:nvPr/>
        </p:nvCxnSpPr>
        <p:spPr>
          <a:xfrm>
            <a:off x="425198" y="1863450"/>
            <a:ext cx="183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34"/>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3" name="Google Shape;63;p34"/>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64" name="Google Shape;64;p3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AR"/>
              <a:t>‹#›</a:t>
            </a:fld>
            <a:endParaRPr/>
          </a:p>
        </p:txBody>
      </p:sp>
      <p:sp>
        <p:nvSpPr>
          <p:cNvPr id="65" name="Google Shape;65;p34"/>
          <p:cNvSpPr txBox="1"/>
          <p:nvPr>
            <p:ph idx="2" type="title"/>
          </p:nvPr>
        </p:nvSpPr>
        <p:spPr>
          <a:xfrm>
            <a:off x="507350" y="847950"/>
            <a:ext cx="8214600" cy="7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oACodo 1">
  <p:cSld name="TITLE_2">
    <p:spTree>
      <p:nvGrpSpPr>
        <p:cNvPr id="66" name="Shape 66"/>
        <p:cNvGrpSpPr/>
        <p:nvPr/>
      </p:nvGrpSpPr>
      <p:grpSpPr>
        <a:xfrm>
          <a:off x="0" y="0"/>
          <a:ext cx="0" cy="0"/>
          <a:chOff x="0" y="0"/>
          <a:chExt cx="0" cy="0"/>
        </a:xfrm>
      </p:grpSpPr>
      <p:cxnSp>
        <p:nvCxnSpPr>
          <p:cNvPr id="67" name="Google Shape;67;p35"/>
          <p:cNvCxnSpPr/>
          <p:nvPr/>
        </p:nvCxnSpPr>
        <p:spPr>
          <a:xfrm>
            <a:off x="341399" y="847950"/>
            <a:ext cx="6244200" cy="0"/>
          </a:xfrm>
          <a:prstGeom prst="straightConnector1">
            <a:avLst/>
          </a:prstGeom>
          <a:noFill/>
          <a:ln cap="flat" cmpd="sng" w="38100">
            <a:solidFill>
              <a:schemeClr val="lt1"/>
            </a:solidFill>
            <a:prstDash val="solid"/>
            <a:round/>
            <a:headEnd len="sm" w="sm" type="none"/>
            <a:tailEnd len="sm" w="sm" type="none"/>
          </a:ln>
        </p:spPr>
      </p:cxnSp>
      <p:cxnSp>
        <p:nvCxnSpPr>
          <p:cNvPr id="68" name="Google Shape;68;p35"/>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69" name="Google Shape;69;p35"/>
          <p:cNvCxnSpPr/>
          <p:nvPr/>
        </p:nvCxnSpPr>
        <p:spPr>
          <a:xfrm>
            <a:off x="425198" y="1863450"/>
            <a:ext cx="183300" cy="0"/>
          </a:xfrm>
          <a:prstGeom prst="straightConnector1">
            <a:avLst/>
          </a:prstGeom>
          <a:noFill/>
          <a:ln cap="flat" cmpd="sng" w="19050">
            <a:solidFill>
              <a:schemeClr val="lt1"/>
            </a:solidFill>
            <a:prstDash val="solid"/>
            <a:round/>
            <a:headEnd len="sm" w="sm" type="none"/>
            <a:tailEnd len="sm" w="sm" type="none"/>
          </a:ln>
        </p:spPr>
      </p:cxnSp>
      <p:sp>
        <p:nvSpPr>
          <p:cNvPr id="70" name="Google Shape;70;p35"/>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71" name="Google Shape;71;p35"/>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72" name="Google Shape;72;p3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AR"/>
              <a:t>‹#›</a:t>
            </a:fld>
            <a:endParaRPr/>
          </a:p>
        </p:txBody>
      </p:sp>
      <p:sp>
        <p:nvSpPr>
          <p:cNvPr id="73" name="Google Shape;73;p35"/>
          <p:cNvSpPr txBox="1"/>
          <p:nvPr>
            <p:ph idx="2" type="title"/>
          </p:nvPr>
        </p:nvSpPr>
        <p:spPr>
          <a:xfrm>
            <a:off x="507350" y="847950"/>
            <a:ext cx="8214600" cy="7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accent1"/>
              </a:buClr>
              <a:buSzPts val="2500"/>
              <a:buFont typeface="Montserrat ExtraBold"/>
              <a:buNone/>
              <a:defRPr b="0" i="0" sz="2500" u="none" cap="none" strike="noStrike">
                <a:solidFill>
                  <a:schemeClr val="accent1"/>
                </a:solidFill>
                <a:latin typeface="Montserrat ExtraBold"/>
                <a:ea typeface="Montserrat ExtraBold"/>
                <a:cs typeface="Montserrat ExtraBold"/>
                <a:sym typeface="Montserrat ExtraBold"/>
              </a:defRPr>
            </a:lvl1pPr>
            <a:lvl2pPr lvl="1"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2pPr>
            <a:lvl3pPr lvl="2"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3pPr>
            <a:lvl4pPr lvl="3"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4pPr>
            <a:lvl5pPr lvl="4"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5pPr>
            <a:lvl6pPr lvl="5"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6pPr>
            <a:lvl7pPr lvl="6"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7pPr>
            <a:lvl8pPr lvl="7"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8pPr>
            <a:lvl9pPr lvl="8"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9pPr>
          </a:lstStyle>
          <a:p/>
        </p:txBody>
      </p:sp>
      <p:sp>
        <p:nvSpPr>
          <p:cNvPr id="7" name="Google Shape;7;p26"/>
          <p:cNvSpPr txBox="1"/>
          <p:nvPr>
            <p:ph idx="1" type="body"/>
          </p:nvPr>
        </p:nvSpPr>
        <p:spPr>
          <a:xfrm>
            <a:off x="713225" y="2488400"/>
            <a:ext cx="7482300" cy="1796100"/>
          </a:xfrm>
          <a:prstGeom prst="rect">
            <a:avLst/>
          </a:prstGeom>
          <a:noFill/>
          <a:ln>
            <a:noFill/>
          </a:ln>
        </p:spPr>
        <p:txBody>
          <a:bodyPr anchorCtr="0" anchor="t" bIns="91425" lIns="91425" spcFirstLastPara="1" rIns="91425" wrap="square" tIns="91425">
            <a:noAutofit/>
          </a:bodyPr>
          <a:lstStyle>
            <a:lvl1pPr indent="-317500" lvl="0" marL="4572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1pPr>
            <a:lvl2pPr indent="-317500" lvl="1" marL="9144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2pPr>
            <a:lvl3pPr indent="-317500" lvl="2" marL="13716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3pPr>
            <a:lvl4pPr indent="-317500" lvl="3" marL="18288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4pPr>
            <a:lvl5pPr indent="-317500" lvl="4" marL="22860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5pPr>
            <a:lvl6pPr indent="-317500" lvl="5" marL="27432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6pPr>
            <a:lvl7pPr indent="-317500" lvl="6" marL="32004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7pPr>
            <a:lvl8pPr indent="-317500" lvl="7" marL="36576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8pPr>
            <a:lvl9pPr indent="-317500" lvl="8" marL="41148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s://developer.mozilla.org/es/docs/Web/JavaScript/Reference/Statements/le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s://lenguajejs.com/javascript/introduccion/funciones-basicas/" TargetMode="External"/><Relationship Id="rId4" Type="http://schemas.openxmlformats.org/officeDocument/2006/relationships/hyperlink" Target="https://www.youtube.com/watch?v=eXwEYSRk73U&amp;ab_channel=Bluuweb%21" TargetMode="External"/><Relationship Id="rId5" Type="http://schemas.openxmlformats.org/officeDocument/2006/relationships/hyperlink" Target="https://www.youtube.com/watch?v=AvMFiQl7AU0&amp;list=PLhSj3UTs2_yVC0iaCGf16glrrfXuiSd0G&amp;index=9" TargetMode="External"/><Relationship Id="rId6" Type="http://schemas.openxmlformats.org/officeDocument/2006/relationships/hyperlink" Target="https://lenguajejs.com/javascript/fundamentos/funcione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developer.mozilla.org/es/docs/Web/JavaScript/Referencia/Funciones/Arrow_functions" TargetMode="External"/><Relationship Id="rId4" Type="http://schemas.openxmlformats.org/officeDocument/2006/relationships/hyperlink" Target="https://www.youtube.com/watch?v=eXwEYSRk73U&amp;ab_channel=Bluuweb%21" TargetMode="External"/><Relationship Id="rId5" Type="http://schemas.openxmlformats.org/officeDocument/2006/relationships/hyperlink" Target="https://www.youtube.com/watch?v=eXwEYSRk73U&amp;ab_channel=Bluuweb%21" TargetMode="External"/><Relationship Id="rId6" Type="http://schemas.openxmlformats.org/officeDocument/2006/relationships/hyperlink" Target="https://www.youtube.com/watch?v=aIKL5tQP25Y&amp;ab_channel=DominiCode" TargetMode="External"/><Relationship Id="rId7" Type="http://schemas.openxmlformats.org/officeDocument/2006/relationships/hyperlink" Target="https://www.w3schools.com/js/js_arrow_function.as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hyperlink" Target="https://www.youtube.com/watch?v=DaXuPcdKqQ4&amp;ab_channel=CodigoMentor" TargetMode="External"/><Relationship Id="rId4" Type="http://schemas.openxmlformats.org/officeDocument/2006/relationships/hyperlink" Target="https://lenguajejs.com/javascript/fundamentos/funciones/#callback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
          <p:cNvSpPr txBox="1"/>
          <p:nvPr/>
        </p:nvSpPr>
        <p:spPr>
          <a:xfrm>
            <a:off x="0" y="735129"/>
            <a:ext cx="9144000" cy="106395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accent1"/>
              </a:buClr>
              <a:buSzPts val="1800"/>
              <a:buFont typeface="Montserrat ExtraBold"/>
              <a:buNone/>
            </a:pPr>
            <a:r>
              <a:rPr b="1" i="0" lang="es-AR" sz="6000" u="none" cap="none" strike="noStrike">
                <a:solidFill>
                  <a:schemeClr val="accent1"/>
                </a:solidFill>
                <a:latin typeface="Arial"/>
                <a:ea typeface="Arial"/>
                <a:cs typeface="Arial"/>
                <a:sym typeface="Arial"/>
              </a:rPr>
              <a:t>Javascript</a:t>
            </a:r>
            <a:endParaRPr b="0" i="0" sz="6000" u="none" cap="none" strike="noStrike">
              <a:solidFill>
                <a:schemeClr val="accent1"/>
              </a:solidFill>
              <a:latin typeface="Montserrat ExtraBold"/>
              <a:ea typeface="Montserrat ExtraBold"/>
              <a:cs typeface="Montserrat ExtraBold"/>
              <a:sym typeface="Montserrat ExtraBold"/>
            </a:endParaRPr>
          </a:p>
        </p:txBody>
      </p:sp>
      <p:sp>
        <p:nvSpPr>
          <p:cNvPr id="79" name="Google Shape;79;p2"/>
          <p:cNvSpPr txBox="1"/>
          <p:nvPr/>
        </p:nvSpPr>
        <p:spPr>
          <a:xfrm>
            <a:off x="0" y="1814257"/>
            <a:ext cx="914400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1" lang="es-AR" sz="2800" u="none" cap="none" strike="noStrike">
                <a:solidFill>
                  <a:srgbClr val="000000"/>
                </a:solidFill>
                <a:latin typeface="Arial"/>
                <a:ea typeface="Arial"/>
                <a:cs typeface="Arial"/>
                <a:sym typeface="Arial"/>
              </a:rPr>
              <a:t>Parte 3</a:t>
            </a:r>
            <a:endParaRPr b="1" i="1" sz="1400" u="none" cap="none" strike="noStrike">
              <a:solidFill>
                <a:srgbClr val="000000"/>
              </a:solidFill>
              <a:latin typeface="Arial"/>
              <a:ea typeface="Arial"/>
              <a:cs typeface="Arial"/>
              <a:sym typeface="Arial"/>
            </a:endParaRPr>
          </a:p>
        </p:txBody>
      </p:sp>
      <p:pic>
        <p:nvPicPr>
          <p:cNvPr id="80" name="Google Shape;80;p2"/>
          <p:cNvPicPr preferRelativeResize="0"/>
          <p:nvPr/>
        </p:nvPicPr>
        <p:blipFill rotWithShape="1">
          <a:blip r:embed="rId3">
            <a:alphaModFix/>
          </a:blip>
          <a:srcRect b="0" l="0" r="0" t="0"/>
          <a:stretch/>
        </p:blipFill>
        <p:spPr>
          <a:xfrm>
            <a:off x="3791475" y="2489875"/>
            <a:ext cx="1599950" cy="1599950"/>
          </a:xfrm>
          <a:prstGeom prst="rect">
            <a:avLst/>
          </a:prstGeom>
          <a:noFill/>
          <a:ln>
            <a:noFill/>
          </a:ln>
          <a:effectLst>
            <a:outerShdw blurRad="292100" rotWithShape="0" algn="tl" dir="2700000" dist="139700">
              <a:srgbClr val="333333">
                <a:alpha val="63529"/>
              </a:srgbClr>
            </a:outerShdw>
          </a:effectLst>
        </p:spPr>
      </p:pic>
      <p:sp>
        <p:nvSpPr>
          <p:cNvPr id="81" name="Google Shape;81;p2"/>
          <p:cNvSpPr txBox="1"/>
          <p:nvPr/>
        </p:nvSpPr>
        <p:spPr>
          <a:xfrm>
            <a:off x="482100" y="4361625"/>
            <a:ext cx="817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a:latin typeface="Montserrat"/>
                <a:ea typeface="Montserrat"/>
                <a:cs typeface="Montserrat"/>
                <a:sym typeface="Montserrat"/>
              </a:rPr>
              <a:t>Tema: Funciones, parametros y argumentos, con o sin parametros, devolucion o no de valores,  funcion flecha, Scope (Alcance de Variables): let o var, Callback, Closure </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9"/>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Funciones | Parámetros múltiples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73" name="Google Shape;173;p9"/>
          <p:cNvSpPr txBox="1"/>
          <p:nvPr/>
        </p:nvSpPr>
        <p:spPr>
          <a:xfrm>
            <a:off x="370649" y="948515"/>
            <a:ext cx="8456828" cy="35237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Este es un ejemplo con 3 parámetros donde se evalúa la mayoría de edad de una persona:</a:t>
            </a:r>
            <a:endParaRPr b="0" i="0" sz="1400" u="none" cap="none" strike="noStrike">
              <a:solidFill>
                <a:srgbClr val="000000"/>
              </a:solidFill>
              <a:latin typeface="Montserrat"/>
              <a:ea typeface="Montserrat"/>
              <a:cs typeface="Montserrat"/>
              <a:sym typeface="Montserrat"/>
            </a:endParaRPr>
          </a:p>
        </p:txBody>
      </p:sp>
      <p:sp>
        <p:nvSpPr>
          <p:cNvPr id="174" name="Google Shape;174;p9"/>
          <p:cNvSpPr/>
          <p:nvPr/>
        </p:nvSpPr>
        <p:spPr>
          <a:xfrm>
            <a:off x="843222" y="3235646"/>
            <a:ext cx="4572000" cy="1169551"/>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//Ejecución</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ape</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prompt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"Ingrese su apellido"</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nom</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prompt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"Ingrese su nombre"</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edad</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prompt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"Ingrese su edad"</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FE66D"/>
                </a:solidFill>
                <a:latin typeface="Consolas"/>
                <a:ea typeface="Consolas"/>
                <a:cs typeface="Consolas"/>
                <a:sym typeface="Consolas"/>
              </a:rPr>
              <a:t>mayoriaEdad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ape</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nom</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edad</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75" name="Google Shape;175;p9"/>
          <p:cNvSpPr/>
          <p:nvPr/>
        </p:nvSpPr>
        <p:spPr>
          <a:xfrm>
            <a:off x="843222" y="1300885"/>
            <a:ext cx="7307936" cy="1815882"/>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 Declaración</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function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mayoriaEdad</a:t>
            </a:r>
            <a:r>
              <a:rPr b="0" i="0" lang="es-AR" sz="1400" u="none" cap="none" strike="noStrike">
                <a:solidFill>
                  <a:srgbClr val="D5CED9"/>
                </a:solidFill>
                <a:latin typeface="Consolas"/>
                <a:ea typeface="Consolas"/>
                <a:cs typeface="Consolas"/>
                <a:sym typeface="Consolas"/>
              </a:rPr>
              <a:t>(</a:t>
            </a:r>
            <a:r>
              <a:rPr lang="es-AR">
                <a:solidFill>
                  <a:srgbClr val="00E8C6"/>
                </a:solidFill>
                <a:latin typeface="Consolas"/>
                <a:ea typeface="Consolas"/>
                <a:cs typeface="Consolas"/>
                <a:sym typeface="Consolas"/>
              </a:rPr>
              <a:t>a</a:t>
            </a:r>
            <a:r>
              <a:rPr b="0" i="0" lang="es-AR" sz="1400" u="none" cap="none" strike="noStrike">
                <a:solidFill>
                  <a:srgbClr val="00E8C6"/>
                </a:solidFill>
                <a:latin typeface="Consolas"/>
                <a:ea typeface="Consolas"/>
                <a:cs typeface="Consolas"/>
                <a:sym typeface="Consolas"/>
              </a:rPr>
              <a:t>pellido</a:t>
            </a:r>
            <a:r>
              <a:rPr b="0" i="0" lang="es-AR" sz="1400" u="none" cap="none" strike="noStrike">
                <a:solidFill>
                  <a:srgbClr val="D5CED9"/>
                </a:solidFill>
                <a:latin typeface="Consolas"/>
                <a:ea typeface="Consolas"/>
                <a:cs typeface="Consolas"/>
                <a:sym typeface="Consolas"/>
              </a:rPr>
              <a:t>, </a:t>
            </a:r>
            <a:r>
              <a:rPr lang="es-AR">
                <a:solidFill>
                  <a:srgbClr val="00E8C6"/>
                </a:solidFill>
                <a:latin typeface="Consolas"/>
                <a:ea typeface="Consolas"/>
                <a:cs typeface="Consolas"/>
                <a:sym typeface="Consolas"/>
              </a:rPr>
              <a:t>n</a:t>
            </a:r>
            <a:r>
              <a:rPr b="0" i="0" lang="es-AR" sz="1400" u="none" cap="none" strike="noStrike">
                <a:solidFill>
                  <a:srgbClr val="00E8C6"/>
                </a:solidFill>
                <a:latin typeface="Consolas"/>
                <a:ea typeface="Consolas"/>
                <a:cs typeface="Consolas"/>
                <a:sym typeface="Consolas"/>
              </a:rPr>
              <a:t>ombre</a:t>
            </a:r>
            <a:r>
              <a:rPr b="0" i="0" lang="es-AR" sz="1400" u="none" cap="none" strike="noStrike">
                <a:solidFill>
                  <a:srgbClr val="D5CED9"/>
                </a:solidFill>
                <a:latin typeface="Consolas"/>
                <a:ea typeface="Consolas"/>
                <a:cs typeface="Consolas"/>
                <a:sym typeface="Consolas"/>
              </a:rPr>
              <a:t>, </a:t>
            </a:r>
            <a:r>
              <a:rPr lang="es-AR">
                <a:solidFill>
                  <a:srgbClr val="00E8C6"/>
                </a:solidFill>
                <a:latin typeface="Consolas"/>
                <a:ea typeface="Consolas"/>
                <a:cs typeface="Consolas"/>
                <a:sym typeface="Consolas"/>
              </a:rPr>
              <a:t>e</a:t>
            </a:r>
            <a:r>
              <a:rPr b="0" i="0" lang="es-AR" sz="1400" u="none" cap="none" strike="noStrike">
                <a:solidFill>
                  <a:srgbClr val="00E8C6"/>
                </a:solidFill>
                <a:latin typeface="Consolas"/>
                <a:ea typeface="Consolas"/>
                <a:cs typeface="Consolas"/>
                <a:sym typeface="Consolas"/>
              </a:rPr>
              <a:t>dad</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"Apellido y nombre: "</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lang="es-AR">
                <a:solidFill>
                  <a:srgbClr val="00E8C6"/>
                </a:solidFill>
                <a:latin typeface="Consolas"/>
                <a:ea typeface="Consolas"/>
                <a:cs typeface="Consolas"/>
                <a:sym typeface="Consolas"/>
              </a:rPr>
              <a:t>a</a:t>
            </a:r>
            <a:r>
              <a:rPr b="0" i="0" lang="es-AR" sz="1400" u="none" cap="none" strike="noStrike">
                <a:solidFill>
                  <a:srgbClr val="00E8C6"/>
                </a:solidFill>
                <a:latin typeface="Consolas"/>
                <a:ea typeface="Consolas"/>
                <a:cs typeface="Consolas"/>
                <a:sym typeface="Consolas"/>
              </a:rPr>
              <a:t>pellido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 "</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lang="es-AR">
                <a:solidFill>
                  <a:srgbClr val="00E8C6"/>
                </a:solidFill>
                <a:latin typeface="Consolas"/>
                <a:ea typeface="Consolas"/>
                <a:cs typeface="Consolas"/>
                <a:sym typeface="Consolas"/>
              </a:rPr>
              <a:t>n</a:t>
            </a:r>
            <a:r>
              <a:rPr b="0" i="0" lang="es-AR" sz="1400" u="none" cap="none" strike="noStrike">
                <a:solidFill>
                  <a:srgbClr val="00E8C6"/>
                </a:solidFill>
                <a:latin typeface="Consolas"/>
                <a:ea typeface="Consolas"/>
                <a:cs typeface="Consolas"/>
                <a:sym typeface="Consolas"/>
              </a:rPr>
              <a:t>ombre</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if</a:t>
            </a:r>
            <a:r>
              <a:rPr b="0" i="0" lang="es-AR" sz="1400" u="none" cap="none" strike="noStrike">
                <a:solidFill>
                  <a:srgbClr val="D5CED9"/>
                </a:solidFill>
                <a:latin typeface="Consolas"/>
                <a:ea typeface="Consolas"/>
                <a:cs typeface="Consolas"/>
                <a:sym typeface="Consolas"/>
              </a:rPr>
              <a:t> (</a:t>
            </a:r>
            <a:r>
              <a:rPr lang="es-AR">
                <a:solidFill>
                  <a:srgbClr val="00E8C6"/>
                </a:solidFill>
                <a:latin typeface="Consolas"/>
                <a:ea typeface="Consolas"/>
                <a:cs typeface="Consolas"/>
                <a:sym typeface="Consolas"/>
              </a:rPr>
              <a:t>e</a:t>
            </a:r>
            <a:r>
              <a:rPr b="0" i="0" lang="es-AR" sz="1400" u="none" cap="none" strike="noStrike">
                <a:solidFill>
                  <a:srgbClr val="00E8C6"/>
                </a:solidFill>
                <a:latin typeface="Consolas"/>
                <a:ea typeface="Consolas"/>
                <a:cs typeface="Consolas"/>
                <a:sym typeface="Consolas"/>
              </a:rPr>
              <a:t>dad</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&gt;=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18</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"Es mayor de edad "</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lang="es-AR">
                <a:solidFill>
                  <a:srgbClr val="00E8C6"/>
                </a:solidFill>
                <a:latin typeface="Consolas"/>
                <a:ea typeface="Consolas"/>
                <a:cs typeface="Consolas"/>
                <a:sym typeface="Consolas"/>
              </a:rPr>
              <a:t>e</a:t>
            </a:r>
            <a:r>
              <a:rPr b="0" i="0" lang="es-AR" sz="1400" u="none" cap="none" strike="noStrike">
                <a:solidFill>
                  <a:srgbClr val="00E8C6"/>
                </a:solidFill>
                <a:latin typeface="Consolas"/>
                <a:ea typeface="Consolas"/>
                <a:cs typeface="Consolas"/>
                <a:sym typeface="Consolas"/>
              </a:rPr>
              <a:t>dad</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else</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a:t>
            </a:r>
            <a:r>
              <a:rPr lang="es-AR">
                <a:solidFill>
                  <a:srgbClr val="96E072"/>
                </a:solidFill>
                <a:latin typeface="Consolas"/>
                <a:ea typeface="Consolas"/>
                <a:cs typeface="Consolas"/>
                <a:sym typeface="Consolas"/>
              </a:rPr>
              <a:t>E</a:t>
            </a:r>
            <a:r>
              <a:rPr b="0" i="0" lang="es-AR" sz="1400" u="none" cap="none" strike="noStrike">
                <a:solidFill>
                  <a:srgbClr val="96E072"/>
                </a:solidFill>
                <a:latin typeface="Consolas"/>
                <a:ea typeface="Consolas"/>
                <a:cs typeface="Consolas"/>
                <a:sym typeface="Consolas"/>
              </a:rPr>
              <a:t>s m</a:t>
            </a:r>
            <a:r>
              <a:rPr lang="es-AR">
                <a:solidFill>
                  <a:srgbClr val="96E072"/>
                </a:solidFill>
                <a:latin typeface="Consolas"/>
                <a:ea typeface="Consolas"/>
                <a:cs typeface="Consolas"/>
                <a:sym typeface="Consolas"/>
              </a:rPr>
              <a:t>enor</a:t>
            </a:r>
            <a:r>
              <a:rPr b="0" i="0" lang="es-AR" sz="1400" u="none" cap="none" strike="noStrike">
                <a:solidFill>
                  <a:srgbClr val="96E072"/>
                </a:solidFill>
                <a:latin typeface="Consolas"/>
                <a:ea typeface="Consolas"/>
                <a:cs typeface="Consolas"/>
                <a:sym typeface="Consolas"/>
              </a:rPr>
              <a:t> de edad "</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lang="es-AR">
                <a:solidFill>
                  <a:srgbClr val="00E8C6"/>
                </a:solidFill>
                <a:latin typeface="Consolas"/>
                <a:ea typeface="Consolas"/>
                <a:cs typeface="Consolas"/>
                <a:sym typeface="Consolas"/>
              </a:rPr>
              <a:t>e</a:t>
            </a:r>
            <a:r>
              <a:rPr b="0" i="0" lang="es-AR" sz="1400" u="none" cap="none" strike="noStrike">
                <a:solidFill>
                  <a:srgbClr val="00E8C6"/>
                </a:solidFill>
                <a:latin typeface="Consolas"/>
                <a:ea typeface="Consolas"/>
                <a:cs typeface="Consolas"/>
                <a:sym typeface="Consolas"/>
              </a:rPr>
              <a:t>dad</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
        <p:nvSpPr>
          <p:cNvPr id="176" name="Google Shape;176;p9"/>
          <p:cNvSpPr txBox="1"/>
          <p:nvPr/>
        </p:nvSpPr>
        <p:spPr>
          <a:xfrm>
            <a:off x="4894794" y="3232456"/>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177" name="Google Shape;177;p9"/>
          <p:cNvSpPr txBox="1"/>
          <p:nvPr/>
        </p:nvSpPr>
        <p:spPr>
          <a:xfrm>
            <a:off x="7630730" y="1300885"/>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178" name="Google Shape;178;p9"/>
          <p:cNvSpPr txBox="1"/>
          <p:nvPr/>
        </p:nvSpPr>
        <p:spPr>
          <a:xfrm>
            <a:off x="5546527" y="3295209"/>
            <a:ext cx="3280950" cy="91028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Esta función recibe tres parámetros y en función del valor de uno de ellos (</a:t>
            </a:r>
            <a:r>
              <a:rPr b="1" i="1" lang="es-AR" sz="1200" u="none" cap="none" strike="noStrike">
                <a:solidFill>
                  <a:srgbClr val="9D66F9"/>
                </a:solidFill>
                <a:latin typeface="Montserrat"/>
                <a:ea typeface="Montserrat"/>
                <a:cs typeface="Montserrat"/>
                <a:sym typeface="Montserrat"/>
              </a:rPr>
              <a:t>miEdad</a:t>
            </a:r>
            <a:r>
              <a:rPr b="0" i="1" lang="es-AR" sz="1200" u="none" cap="none" strike="noStrike">
                <a:solidFill>
                  <a:srgbClr val="9D66F9"/>
                </a:solidFill>
                <a:latin typeface="Montserrat"/>
                <a:ea typeface="Montserrat"/>
                <a:cs typeface="Montserrat"/>
                <a:sym typeface="Montserrat"/>
              </a:rPr>
              <a:t>) determina si la persona es mayor de edad (&gt;=18)</a:t>
            </a:r>
            <a:endParaRPr b="0" i="1" sz="1200" u="none" cap="none" strike="noStrike">
              <a:solidFill>
                <a:srgbClr val="9D66F9"/>
              </a:solidFill>
              <a:latin typeface="Montserrat"/>
              <a:ea typeface="Montserrat"/>
              <a:cs typeface="Montserrat"/>
              <a:sym typeface="Montserrat"/>
            </a:endParaRPr>
          </a:p>
        </p:txBody>
      </p:sp>
      <p:sp>
        <p:nvSpPr>
          <p:cNvPr id="179" name="Google Shape;179;p9"/>
          <p:cNvSpPr txBox="1"/>
          <p:nvPr/>
        </p:nvSpPr>
        <p:spPr>
          <a:xfrm>
            <a:off x="5415222" y="4602520"/>
            <a:ext cx="3312698" cy="41092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funciones_2 (.html y .js)</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0"/>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Funciones | Devolución de valores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85" name="Google Shape;185;p10"/>
          <p:cNvSpPr txBox="1"/>
          <p:nvPr/>
        </p:nvSpPr>
        <p:spPr>
          <a:xfrm>
            <a:off x="370649" y="948515"/>
            <a:ext cx="8456828" cy="175951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Hasta ahora hemos utilizado funciones simples que realizan acciones o tareas (en nuestro caso, mostrar por consola), pero habitualmente, lo que buscamos es que esa función realice una tarea y nos devuelva la información al </a:t>
            </a:r>
            <a:r>
              <a:rPr b="1" i="0" lang="es-AR" sz="1400" u="none" cap="none" strike="noStrike">
                <a:solidFill>
                  <a:srgbClr val="000000"/>
                </a:solidFill>
                <a:latin typeface="Montserrat"/>
                <a:ea typeface="Montserrat"/>
                <a:cs typeface="Montserrat"/>
                <a:sym typeface="Montserrat"/>
              </a:rPr>
              <a:t>exterior</a:t>
            </a:r>
            <a:r>
              <a:rPr b="0" i="0" lang="es-AR" sz="1400" u="none" cap="none" strike="noStrike">
                <a:solidFill>
                  <a:srgbClr val="000000"/>
                </a:solidFill>
                <a:latin typeface="Montserrat"/>
                <a:ea typeface="Montserrat"/>
                <a:cs typeface="Montserrat"/>
                <a:sym typeface="Montserrat"/>
              </a:rPr>
              <a:t> </a:t>
            </a:r>
            <a:r>
              <a:rPr b="1" i="0" lang="es-AR" sz="1400" u="none" cap="none" strike="noStrike">
                <a:solidFill>
                  <a:srgbClr val="000000"/>
                </a:solidFill>
                <a:latin typeface="Montserrat"/>
                <a:ea typeface="Montserrat"/>
                <a:cs typeface="Montserrat"/>
                <a:sym typeface="Montserrat"/>
              </a:rPr>
              <a:t>de la función</a:t>
            </a:r>
            <a:r>
              <a:rPr b="0" i="0" lang="es-AR" sz="1400" u="none" cap="none" strike="noStrike">
                <a:solidFill>
                  <a:srgbClr val="000000"/>
                </a:solidFill>
                <a:latin typeface="Montserrat"/>
                <a:ea typeface="Montserrat"/>
                <a:cs typeface="Montserrat"/>
                <a:sym typeface="Montserrat"/>
              </a:rPr>
              <a:t>, para así utilizarla o guardarla en una variable, que utilizaremos posteriormente para nuestros objetivos.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Para ello, se utiliza la palabra clave </a:t>
            </a:r>
            <a:r>
              <a:rPr b="1" i="1" lang="es-AR" sz="1400" u="none" cap="none" strike="noStrike">
                <a:solidFill>
                  <a:srgbClr val="000000"/>
                </a:solidFill>
                <a:latin typeface="Montserrat"/>
                <a:ea typeface="Montserrat"/>
                <a:cs typeface="Montserrat"/>
                <a:sym typeface="Montserrat"/>
              </a:rPr>
              <a:t>return</a:t>
            </a:r>
            <a:r>
              <a:rPr b="0" i="0" lang="es-AR" sz="1400" u="none" cap="none" strike="noStrike">
                <a:solidFill>
                  <a:srgbClr val="000000"/>
                </a:solidFill>
                <a:latin typeface="Montserrat"/>
                <a:ea typeface="Montserrat"/>
                <a:cs typeface="Montserrat"/>
                <a:sym typeface="Montserrat"/>
              </a:rPr>
              <a:t>, que suele colocarse al final de la función, ya que con dicha devolución terminamos la ejecución de la función (si existe código después, nunca será ejecutado).</a:t>
            </a:r>
            <a:endParaRPr b="0" i="0" sz="1400" u="none" cap="none" strike="noStrike">
              <a:solidFill>
                <a:srgbClr val="000000"/>
              </a:solidFill>
              <a:latin typeface="Montserrat"/>
              <a:ea typeface="Montserrat"/>
              <a:cs typeface="Montserrat"/>
              <a:sym typeface="Montserrat"/>
            </a:endParaRPr>
          </a:p>
        </p:txBody>
      </p:sp>
      <p:sp>
        <p:nvSpPr>
          <p:cNvPr id="186" name="Google Shape;186;p10"/>
          <p:cNvSpPr/>
          <p:nvPr/>
        </p:nvSpPr>
        <p:spPr>
          <a:xfrm>
            <a:off x="1263846" y="3749778"/>
            <a:ext cx="7121770"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 Ejecución</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b</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resultado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sumar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b</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Se guarda 10 en la variable resultado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"La suma entre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 y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b</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 es: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resultado</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87" name="Google Shape;187;p10"/>
          <p:cNvSpPr/>
          <p:nvPr/>
        </p:nvSpPr>
        <p:spPr>
          <a:xfrm>
            <a:off x="608560" y="2708031"/>
            <a:ext cx="7913077"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 Declaración</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function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sumar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b</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return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b</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Devolvemos la suma de a y b al exterior de la función</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88" name="Google Shape;188;p10"/>
          <p:cNvSpPr txBox="1"/>
          <p:nvPr/>
        </p:nvSpPr>
        <p:spPr>
          <a:xfrm>
            <a:off x="7865187" y="3749778"/>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189" name="Google Shape;189;p10"/>
          <p:cNvSpPr txBox="1"/>
          <p:nvPr/>
        </p:nvSpPr>
        <p:spPr>
          <a:xfrm>
            <a:off x="8001209" y="2708031"/>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1"/>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Funciones | Devolución de valores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95" name="Google Shape;195;p11"/>
          <p:cNvSpPr txBox="1"/>
          <p:nvPr/>
        </p:nvSpPr>
        <p:spPr>
          <a:xfrm>
            <a:off x="370649" y="948515"/>
            <a:ext cx="8456828" cy="5844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Sabemos entonces que una función devolverá un valor cuando utilicemos la palabra clave </a:t>
            </a:r>
            <a:r>
              <a:rPr b="1" i="1" lang="es-AR" sz="1400" u="none" cap="none" strike="noStrike">
                <a:solidFill>
                  <a:srgbClr val="000000"/>
                </a:solidFill>
                <a:latin typeface="Montserrat"/>
                <a:ea typeface="Montserrat"/>
                <a:cs typeface="Montserrat"/>
                <a:sym typeface="Montserrat"/>
              </a:rPr>
              <a:t>return</a:t>
            </a:r>
            <a:r>
              <a:rPr b="0" i="0" lang="es-AR" sz="1400" u="none" cap="none" strike="noStrike">
                <a:solidFill>
                  <a:srgbClr val="000000"/>
                </a:solidFill>
                <a:latin typeface="Montserrat"/>
                <a:ea typeface="Montserrat"/>
                <a:cs typeface="Montserrat"/>
                <a:sym typeface="Montserrat"/>
              </a:rPr>
              <a:t>. Veamos dos funciones que realizan lo mismo, pero una retorna valores y otra no:</a:t>
            </a:r>
            <a:endParaRPr b="0" i="0" sz="1400" u="none" cap="none" strike="noStrike">
              <a:solidFill>
                <a:srgbClr val="000000"/>
              </a:solidFill>
              <a:latin typeface="Montserrat"/>
              <a:ea typeface="Montserrat"/>
              <a:cs typeface="Montserrat"/>
              <a:sym typeface="Montserrat"/>
            </a:endParaRPr>
          </a:p>
        </p:txBody>
      </p:sp>
      <p:sp>
        <p:nvSpPr>
          <p:cNvPr id="196" name="Google Shape;196;p11"/>
          <p:cNvSpPr/>
          <p:nvPr/>
        </p:nvSpPr>
        <p:spPr>
          <a:xfrm>
            <a:off x="448235" y="1553500"/>
            <a:ext cx="3949637" cy="104644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C74DED"/>
                </a:solidFill>
                <a:latin typeface="Consolas"/>
                <a:ea typeface="Consolas"/>
                <a:cs typeface="Consolas"/>
                <a:sym typeface="Consolas"/>
              </a:rPr>
              <a:t>function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sumar</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num1</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num2</a:t>
            </a: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var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suma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num1</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num2</a:t>
            </a: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console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log</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"La suma es "</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suma</a:t>
            </a: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FFE66D"/>
                </a:solidFill>
                <a:latin typeface="Consolas"/>
                <a:ea typeface="Consolas"/>
                <a:cs typeface="Consolas"/>
                <a:sym typeface="Consolas"/>
              </a:rPr>
              <a:t>sumar</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39C12"/>
                </a:solidFill>
                <a:latin typeface="Consolas"/>
                <a:ea typeface="Consolas"/>
                <a:cs typeface="Consolas"/>
                <a:sym typeface="Consolas"/>
              </a:rPr>
              <a:t>2</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39C12"/>
                </a:solidFill>
                <a:latin typeface="Consolas"/>
                <a:ea typeface="Consolas"/>
                <a:cs typeface="Consolas"/>
                <a:sym typeface="Consolas"/>
              </a:rPr>
              <a:t>5</a:t>
            </a: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97" name="Google Shape;197;p11"/>
          <p:cNvSpPr txBox="1"/>
          <p:nvPr/>
        </p:nvSpPr>
        <p:spPr>
          <a:xfrm>
            <a:off x="3877444" y="1553500"/>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198" name="Google Shape;198;p11"/>
          <p:cNvSpPr/>
          <p:nvPr/>
        </p:nvSpPr>
        <p:spPr>
          <a:xfrm>
            <a:off x="4419642" y="1578429"/>
            <a:ext cx="4327194" cy="75179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Esta función devuelve “La suma es …”, pero no está retornando valores, no devuelve un valor, hace lo mismo que una función que imprime por consola.</a:t>
            </a:r>
            <a:endParaRPr b="0" i="0" sz="1400" u="none" cap="none" strike="noStrike">
              <a:solidFill>
                <a:srgbClr val="000000"/>
              </a:solidFill>
              <a:latin typeface="Arial"/>
              <a:ea typeface="Arial"/>
              <a:cs typeface="Arial"/>
              <a:sym typeface="Arial"/>
            </a:endParaRPr>
          </a:p>
        </p:txBody>
      </p:sp>
      <p:sp>
        <p:nvSpPr>
          <p:cNvPr id="199" name="Google Shape;199;p11"/>
          <p:cNvSpPr/>
          <p:nvPr/>
        </p:nvSpPr>
        <p:spPr>
          <a:xfrm>
            <a:off x="448235" y="2748399"/>
            <a:ext cx="4052048" cy="1631216"/>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C74DED"/>
                </a:solidFill>
                <a:latin typeface="Consolas"/>
                <a:ea typeface="Consolas"/>
                <a:cs typeface="Consolas"/>
                <a:sym typeface="Consolas"/>
              </a:rPr>
              <a:t>function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sumarDos</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num1</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num2</a:t>
            </a: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var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suma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num1</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num2</a:t>
            </a: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return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suma</a:t>
            </a: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00E8C6"/>
                </a:solidFill>
                <a:latin typeface="Consolas"/>
                <a:ea typeface="Consolas"/>
                <a:cs typeface="Consolas"/>
                <a:sym typeface="Consolas"/>
              </a:rPr>
              <a:t>n1</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2</a:t>
            </a: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00E8C6"/>
                </a:solidFill>
                <a:latin typeface="Consolas"/>
                <a:ea typeface="Consolas"/>
                <a:cs typeface="Consolas"/>
                <a:sym typeface="Consolas"/>
              </a:rPr>
              <a:t>n2</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3</a:t>
            </a: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C74DED"/>
                </a:solidFill>
                <a:latin typeface="Consolas"/>
                <a:ea typeface="Consolas"/>
                <a:cs typeface="Consolas"/>
                <a:sym typeface="Consolas"/>
              </a:rPr>
              <a:t>var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resultado</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sumarDos</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n1</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n2</a:t>
            </a: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F39C12"/>
                </a:solidFill>
                <a:latin typeface="Consolas"/>
                <a:ea typeface="Consolas"/>
                <a:cs typeface="Consolas"/>
                <a:sym typeface="Consolas"/>
              </a:rPr>
              <a:t>console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log</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"El resultado es: "</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resultado</a:t>
            </a: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00" name="Google Shape;200;p11"/>
          <p:cNvSpPr txBox="1"/>
          <p:nvPr/>
        </p:nvSpPr>
        <p:spPr>
          <a:xfrm>
            <a:off x="3979855" y="2754581"/>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01" name="Google Shape;201;p11"/>
          <p:cNvSpPr/>
          <p:nvPr/>
        </p:nvSpPr>
        <p:spPr>
          <a:xfrm>
            <a:off x="4572001" y="2694786"/>
            <a:ext cx="4464423" cy="110642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este caso sí va a devolver un valor, ese valor se almacena en una variable llamada </a:t>
            </a:r>
            <a:r>
              <a:rPr b="1" i="1" lang="es-AR" sz="1200" u="none" cap="none" strike="noStrike">
                <a:solidFill>
                  <a:srgbClr val="9D66F9"/>
                </a:solidFill>
                <a:latin typeface="Montserrat"/>
                <a:ea typeface="Montserrat"/>
                <a:cs typeface="Montserrat"/>
                <a:sym typeface="Montserrat"/>
              </a:rPr>
              <a:t>resultado</a:t>
            </a:r>
            <a:r>
              <a:rPr b="0" i="1" lang="es-AR" sz="1200" u="none" cap="none" strike="noStrike">
                <a:solidFill>
                  <a:srgbClr val="9D66F9"/>
                </a:solidFill>
                <a:latin typeface="Montserrat"/>
                <a:ea typeface="Montserrat"/>
                <a:cs typeface="Montserrat"/>
                <a:sym typeface="Montserrat"/>
              </a:rPr>
              <a:t> que contiene la suma de dos valores realizada por la función sumarDos que ha retornado un valor.</a:t>
            </a:r>
            <a:endParaRPr b="0" i="1" sz="1200" u="none" cap="none" strike="noStrike">
              <a:solidFill>
                <a:srgbClr val="9D66F9"/>
              </a:solidFill>
              <a:latin typeface="Montserrat"/>
              <a:ea typeface="Montserrat"/>
              <a:cs typeface="Montserrat"/>
              <a:sym typeface="Montserrat"/>
            </a:endParaRPr>
          </a:p>
        </p:txBody>
      </p:sp>
      <p:sp>
        <p:nvSpPr>
          <p:cNvPr id="202" name="Google Shape;202;p11"/>
          <p:cNvSpPr txBox="1"/>
          <p:nvPr/>
        </p:nvSpPr>
        <p:spPr>
          <a:xfrm>
            <a:off x="4599063" y="3508990"/>
            <a:ext cx="4300979" cy="131402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El nombre de los parámetros de la función no tiene que coincidir con el nombre de variable que le paso como argumento a la función.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A esto se le denomina “pasaje por valor”, ya que estoy pasando una copia de la variable.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2"/>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Funciones | Devolución de valores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08" name="Google Shape;208;p12"/>
          <p:cNvSpPr txBox="1"/>
          <p:nvPr/>
        </p:nvSpPr>
        <p:spPr>
          <a:xfrm>
            <a:off x="370649" y="831440"/>
            <a:ext cx="8456700" cy="58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Otra alternativa es hacer que la función guarde directamente el resultado que devuelve en una variable:</a:t>
            </a:r>
            <a:endParaRPr b="0" i="0" sz="1400" u="none" cap="none" strike="noStrike">
              <a:solidFill>
                <a:srgbClr val="000000"/>
              </a:solidFill>
              <a:latin typeface="Montserrat"/>
              <a:ea typeface="Montserrat"/>
              <a:cs typeface="Montserrat"/>
              <a:sym typeface="Montserrat"/>
            </a:endParaRPr>
          </a:p>
        </p:txBody>
      </p:sp>
      <p:sp>
        <p:nvSpPr>
          <p:cNvPr id="209" name="Google Shape;209;p12"/>
          <p:cNvSpPr/>
          <p:nvPr/>
        </p:nvSpPr>
        <p:spPr>
          <a:xfrm>
            <a:off x="474325" y="1415850"/>
            <a:ext cx="6115800" cy="11559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suma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function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sumarTres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numero1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numero2</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return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numero1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numero2</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rPr lang="es-AR">
                <a:solidFill>
                  <a:srgbClr val="D5CED9"/>
                </a:solidFill>
                <a:latin typeface="Consolas"/>
                <a:ea typeface="Consolas"/>
                <a:cs typeface="Consolas"/>
                <a:sym typeface="Consolas"/>
              </a:rPr>
              <a:t> </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suma</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40</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15</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AR" sz="1050">
                <a:solidFill>
                  <a:srgbClr val="9CDCFE"/>
                </a:solidFill>
                <a:highlight>
                  <a:srgbClr val="1E1E1E"/>
                </a:highlight>
                <a:latin typeface="Consolas"/>
                <a:ea typeface="Consolas"/>
                <a:cs typeface="Consolas"/>
                <a:sym typeface="Consolas"/>
              </a:rPr>
              <a:t>console</a:t>
            </a:r>
            <a:r>
              <a:rPr lang="es-AR" sz="1050">
                <a:solidFill>
                  <a:srgbClr val="D4D4D4"/>
                </a:solidFill>
                <a:highlight>
                  <a:srgbClr val="1E1E1E"/>
                </a:highlight>
                <a:latin typeface="Consolas"/>
                <a:ea typeface="Consolas"/>
                <a:cs typeface="Consolas"/>
                <a:sym typeface="Consolas"/>
              </a:rPr>
              <a:t>.</a:t>
            </a:r>
            <a:r>
              <a:rPr lang="es-AR" sz="1050">
                <a:solidFill>
                  <a:srgbClr val="DCDCAA"/>
                </a:solidFill>
                <a:highlight>
                  <a:srgbClr val="1E1E1E"/>
                </a:highlight>
                <a:latin typeface="Consolas"/>
                <a:ea typeface="Consolas"/>
                <a:cs typeface="Consolas"/>
                <a:sym typeface="Consolas"/>
              </a:rPr>
              <a:t>log</a:t>
            </a:r>
            <a:r>
              <a:rPr lang="es-AR" sz="1050">
                <a:solidFill>
                  <a:srgbClr val="D4D4D4"/>
                </a:solidFill>
                <a:highlight>
                  <a:srgbClr val="1E1E1E"/>
                </a:highlight>
                <a:latin typeface="Consolas"/>
                <a:ea typeface="Consolas"/>
                <a:cs typeface="Consolas"/>
                <a:sym typeface="Consolas"/>
              </a:rPr>
              <a:t>(</a:t>
            </a:r>
            <a:r>
              <a:rPr lang="es-AR" sz="1050">
                <a:solidFill>
                  <a:srgbClr val="CE9178"/>
                </a:solidFill>
                <a:highlight>
                  <a:srgbClr val="1E1E1E"/>
                </a:highlight>
                <a:latin typeface="Consolas"/>
                <a:ea typeface="Consolas"/>
                <a:cs typeface="Consolas"/>
                <a:sym typeface="Consolas"/>
              </a:rPr>
              <a:t>"Tipo de dato de la variable suma:"</a:t>
            </a:r>
            <a:r>
              <a:rPr lang="es-AR" sz="1050">
                <a:solidFill>
                  <a:srgbClr val="D4D4D4"/>
                </a:solidFill>
                <a:highlight>
                  <a:srgbClr val="1E1E1E"/>
                </a:highlight>
                <a:latin typeface="Consolas"/>
                <a:ea typeface="Consolas"/>
                <a:cs typeface="Consolas"/>
                <a:sym typeface="Consolas"/>
              </a:rPr>
              <a:t>+</a:t>
            </a:r>
            <a:r>
              <a:rPr lang="es-AR" sz="1050">
                <a:solidFill>
                  <a:srgbClr val="569CD6"/>
                </a:solidFill>
                <a:highlight>
                  <a:srgbClr val="1E1E1E"/>
                </a:highlight>
                <a:latin typeface="Consolas"/>
                <a:ea typeface="Consolas"/>
                <a:cs typeface="Consolas"/>
                <a:sym typeface="Consolas"/>
              </a:rPr>
              <a:t>typeof</a:t>
            </a:r>
            <a:r>
              <a:rPr lang="es-AR" sz="1050">
                <a:solidFill>
                  <a:srgbClr val="D4D4D4"/>
                </a:solidFill>
                <a:highlight>
                  <a:srgbClr val="1E1E1E"/>
                </a:highlight>
                <a:latin typeface="Consolas"/>
                <a:ea typeface="Consolas"/>
                <a:cs typeface="Consolas"/>
                <a:sym typeface="Consolas"/>
              </a:rPr>
              <a:t>(</a:t>
            </a:r>
            <a:r>
              <a:rPr lang="es-AR" sz="1050">
                <a:solidFill>
                  <a:srgbClr val="DCDCAA"/>
                </a:solidFill>
                <a:highlight>
                  <a:srgbClr val="1E1E1E"/>
                </a:highlight>
                <a:latin typeface="Consolas"/>
                <a:ea typeface="Consolas"/>
                <a:cs typeface="Consolas"/>
                <a:sym typeface="Consolas"/>
              </a:rPr>
              <a:t>suma</a:t>
            </a:r>
            <a:r>
              <a:rPr lang="es-AR" sz="1050">
                <a:solidFill>
                  <a:srgbClr val="D4D4D4"/>
                </a:solidFill>
                <a:highlight>
                  <a:srgbClr val="1E1E1E"/>
                </a:highlight>
                <a:latin typeface="Consolas"/>
                <a:ea typeface="Consolas"/>
                <a:cs typeface="Consolas"/>
                <a:sym typeface="Consolas"/>
              </a:rPr>
              <a:t>));  </a:t>
            </a:r>
            <a:r>
              <a:rPr lang="es-AR" sz="1050">
                <a:solidFill>
                  <a:srgbClr val="6A9955"/>
                </a:solidFill>
                <a:highlight>
                  <a:srgbClr val="1E1E1E"/>
                </a:highlight>
                <a:latin typeface="Consolas"/>
                <a:ea typeface="Consolas"/>
                <a:cs typeface="Consolas"/>
                <a:sym typeface="Consolas"/>
              </a:rPr>
              <a:t>// function</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a:solidFill>
                <a:srgbClr val="D5CED9"/>
              </a:solidFill>
              <a:latin typeface="Consolas"/>
              <a:ea typeface="Consolas"/>
              <a:cs typeface="Consolas"/>
              <a:sym typeface="Consolas"/>
            </a:endParaRPr>
          </a:p>
        </p:txBody>
      </p:sp>
      <p:sp>
        <p:nvSpPr>
          <p:cNvPr id="210" name="Google Shape;210;p12"/>
          <p:cNvSpPr txBox="1"/>
          <p:nvPr/>
        </p:nvSpPr>
        <p:spPr>
          <a:xfrm>
            <a:off x="6069822" y="1415841"/>
            <a:ext cx="520500" cy="303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11" name="Google Shape;211;p12"/>
          <p:cNvSpPr/>
          <p:nvPr/>
        </p:nvSpPr>
        <p:spPr>
          <a:xfrm>
            <a:off x="6672149" y="1671271"/>
            <a:ext cx="2155328" cy="75179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Al retornar un valor éste se guarda en la variable </a:t>
            </a:r>
            <a:r>
              <a:rPr b="1" i="1" lang="es-AR" sz="1200" u="none" cap="none" strike="noStrike">
                <a:solidFill>
                  <a:srgbClr val="9D66F9"/>
                </a:solidFill>
                <a:latin typeface="Montserrat"/>
                <a:ea typeface="Montserrat"/>
                <a:cs typeface="Montserrat"/>
                <a:sym typeface="Montserrat"/>
              </a:rPr>
              <a:t>suma.</a:t>
            </a:r>
            <a:endParaRPr b="1" i="1" sz="1200" u="none" cap="none" strike="noStrike">
              <a:solidFill>
                <a:srgbClr val="9D66F9"/>
              </a:solidFill>
              <a:latin typeface="Montserrat"/>
              <a:ea typeface="Montserrat"/>
              <a:cs typeface="Montserrat"/>
              <a:sym typeface="Montserrat"/>
            </a:endParaRPr>
          </a:p>
        </p:txBody>
      </p:sp>
      <p:sp>
        <p:nvSpPr>
          <p:cNvPr id="212" name="Google Shape;212;p12"/>
          <p:cNvSpPr txBox="1"/>
          <p:nvPr/>
        </p:nvSpPr>
        <p:spPr>
          <a:xfrm>
            <a:off x="370649" y="2496033"/>
            <a:ext cx="8456828" cy="5600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general una función se utiliza para hacer una acción o tarea específica. Si quisiéramos hacer la resta de estos dos números nos conviene crear otra función.</a:t>
            </a:r>
            <a:endParaRPr b="0" i="1" sz="1200" u="none" cap="none" strike="noStrike">
              <a:solidFill>
                <a:srgbClr val="9D66F9"/>
              </a:solidFill>
              <a:latin typeface="Montserrat"/>
              <a:ea typeface="Montserrat"/>
              <a:cs typeface="Montserrat"/>
              <a:sym typeface="Montserrat"/>
            </a:endParaRPr>
          </a:p>
        </p:txBody>
      </p:sp>
      <p:sp>
        <p:nvSpPr>
          <p:cNvPr id="213" name="Google Shape;213;p12"/>
          <p:cNvSpPr/>
          <p:nvPr/>
        </p:nvSpPr>
        <p:spPr>
          <a:xfrm>
            <a:off x="474325" y="3003475"/>
            <a:ext cx="6033900" cy="20313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numeroMaximo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function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valor1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valor2</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if</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valor1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&gt;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valor2</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return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valor1</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182880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r</a:t>
            </a:r>
            <a:r>
              <a:rPr b="0" i="0" lang="es-AR" sz="1400" u="none" cap="none" strike="noStrike">
                <a:solidFill>
                  <a:srgbClr val="C74DED"/>
                </a:solidFill>
                <a:latin typeface="Consolas"/>
                <a:ea typeface="Consolas"/>
                <a:cs typeface="Consolas"/>
                <a:sym typeface="Consolas"/>
              </a:rPr>
              <a:t>eturn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valor2</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182880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v1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parseInt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prompt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"Ingrese un numero entero"</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v2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parseInt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prompt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"Ingrese otro numero entero"</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"El numero maximo es:"</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numeroMaximo</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v1</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v2</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14" name="Google Shape;214;p12"/>
          <p:cNvSpPr txBox="1"/>
          <p:nvPr/>
        </p:nvSpPr>
        <p:spPr>
          <a:xfrm>
            <a:off x="5987948" y="3003483"/>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15" name="Google Shape;215;p12"/>
          <p:cNvSpPr/>
          <p:nvPr/>
        </p:nvSpPr>
        <p:spPr>
          <a:xfrm>
            <a:off x="6590261" y="3010236"/>
            <a:ext cx="2383409" cy="107767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este caso se piden dos valores y si la condición no se cumple se asume que el valor2 es el máximo (no es necesario un else) </a:t>
            </a:r>
            <a:endParaRPr b="1" i="1" sz="1200" u="none" cap="none" strike="noStrike">
              <a:solidFill>
                <a:srgbClr val="9D66F9"/>
              </a:solidFill>
              <a:latin typeface="Montserrat"/>
              <a:ea typeface="Montserrat"/>
              <a:cs typeface="Montserrat"/>
              <a:sym typeface="Montserrat"/>
            </a:endParaRPr>
          </a:p>
        </p:txBody>
      </p:sp>
      <p:sp>
        <p:nvSpPr>
          <p:cNvPr id="216" name="Google Shape;216;p12"/>
          <p:cNvSpPr txBox="1"/>
          <p:nvPr/>
        </p:nvSpPr>
        <p:spPr>
          <a:xfrm>
            <a:off x="6590261" y="4469613"/>
            <a:ext cx="2309781" cy="41092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funciones_2 (.html y .js)</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3"/>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Funciones | Función flecha (arrow Function)</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22" name="Google Shape;222;p13"/>
          <p:cNvSpPr txBox="1"/>
          <p:nvPr/>
        </p:nvSpPr>
        <p:spPr>
          <a:xfrm>
            <a:off x="370649" y="948515"/>
            <a:ext cx="8456828" cy="139127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En JavaScript, al igual que en Python, existe la forma resumida de escribir las funciones. Se llaman </a:t>
            </a:r>
            <a:r>
              <a:rPr b="1" i="0" lang="es-AR" sz="1200" u="none" cap="none" strike="noStrike">
                <a:solidFill>
                  <a:srgbClr val="000000"/>
                </a:solidFill>
                <a:latin typeface="Montserrat"/>
                <a:ea typeface="Montserrat"/>
                <a:cs typeface="Montserrat"/>
                <a:sym typeface="Montserrat"/>
              </a:rPr>
              <a:t>funciones de tipo flechas</a:t>
            </a:r>
            <a:r>
              <a:rPr b="0" i="0" lang="es-AR" sz="1200" u="none" cap="none" strike="noStrike">
                <a:solidFill>
                  <a:srgbClr val="000000"/>
                </a:solidFill>
                <a:latin typeface="Montserrat"/>
                <a:ea typeface="Montserrat"/>
                <a:cs typeface="Montserrat"/>
                <a:sym typeface="Montserrat"/>
              </a:rPr>
              <a:t>, en Python se llaman funciones Lambda.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Flecha hace alusión a </a:t>
            </a:r>
            <a:r>
              <a:rPr b="1" i="0" lang="es-AR" sz="1200" u="none" cap="none" strike="noStrike">
                <a:solidFill>
                  <a:srgbClr val="000000"/>
                </a:solidFill>
                <a:latin typeface="Montserrat"/>
                <a:ea typeface="Montserrat"/>
                <a:cs typeface="Montserrat"/>
                <a:sym typeface="Montserrat"/>
              </a:rPr>
              <a:t>=&gt;</a:t>
            </a:r>
            <a:r>
              <a:rPr b="0" i="0" lang="es-AR" sz="1200" u="none" cap="none" strike="noStrike">
                <a:solidFill>
                  <a:srgbClr val="000000"/>
                </a:solidFill>
                <a:latin typeface="Montserrat"/>
                <a:ea typeface="Montserrat"/>
                <a:cs typeface="Montserrat"/>
                <a:sym typeface="Montserrat"/>
              </a:rPr>
              <a:t> y hacen que sea un poco más fácil, más rápido y más breve la creación de una función. Es una alternativa más compacta para expresar una función. Es más limitada, como para funciones más chicas se pueden crear y que no ocupen tanto espacio en memoria.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60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Para crear estas funciones flecha partiremos del ejemplo:</a:t>
            </a:r>
            <a:endParaRPr b="0" i="1" sz="1200" u="none" cap="none" strike="noStrike">
              <a:solidFill>
                <a:srgbClr val="000000"/>
              </a:solidFill>
              <a:latin typeface="Montserrat"/>
              <a:ea typeface="Montserrat"/>
              <a:cs typeface="Montserrat"/>
              <a:sym typeface="Montserrat"/>
            </a:endParaRPr>
          </a:p>
        </p:txBody>
      </p:sp>
      <p:sp>
        <p:nvSpPr>
          <p:cNvPr id="223" name="Google Shape;223;p13"/>
          <p:cNvSpPr/>
          <p:nvPr/>
        </p:nvSpPr>
        <p:spPr>
          <a:xfrm>
            <a:off x="618566" y="2401345"/>
            <a:ext cx="3299011" cy="1169551"/>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 Función tradicional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function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cuadrado</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return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cuadrado</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2</a:t>
            </a:r>
            <a:r>
              <a:rPr b="0" i="0" lang="es-AR" sz="1400" u="none" cap="none" strike="noStrike">
                <a:solidFill>
                  <a:srgbClr val="D5CED9"/>
                </a:solidFill>
                <a:latin typeface="Consolas"/>
                <a:ea typeface="Consolas"/>
                <a:cs typeface="Consolas"/>
                <a:sym typeface="Consolas"/>
              </a:rPr>
              <a:t>));  //4</a:t>
            </a:r>
            <a:endParaRPr b="0" i="0" sz="1400" u="none" cap="none" strike="noStrike">
              <a:solidFill>
                <a:srgbClr val="000000"/>
              </a:solidFill>
              <a:latin typeface="Arial"/>
              <a:ea typeface="Arial"/>
              <a:cs typeface="Arial"/>
              <a:sym typeface="Arial"/>
            </a:endParaRPr>
          </a:p>
        </p:txBody>
      </p:sp>
      <p:sp>
        <p:nvSpPr>
          <p:cNvPr id="224" name="Google Shape;224;p13"/>
          <p:cNvSpPr txBox="1"/>
          <p:nvPr/>
        </p:nvSpPr>
        <p:spPr>
          <a:xfrm>
            <a:off x="3397149" y="2401345"/>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25" name="Google Shape;225;p13"/>
          <p:cNvSpPr/>
          <p:nvPr/>
        </p:nvSpPr>
        <p:spPr>
          <a:xfrm>
            <a:off x="4044275" y="2339798"/>
            <a:ext cx="4599000" cy="52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Esta función calcula el cuadrado de un número recibido como parámetro. Retorna x*x. </a:t>
            </a:r>
            <a:endParaRPr b="0" i="0" sz="1400" u="none" cap="none" strike="noStrike">
              <a:solidFill>
                <a:srgbClr val="000000"/>
              </a:solidFill>
              <a:latin typeface="Arial"/>
              <a:ea typeface="Arial"/>
              <a:cs typeface="Arial"/>
              <a:sym typeface="Arial"/>
            </a:endParaRPr>
          </a:p>
        </p:txBody>
      </p:sp>
      <p:sp>
        <p:nvSpPr>
          <p:cNvPr id="226" name="Google Shape;226;p13"/>
          <p:cNvSpPr/>
          <p:nvPr/>
        </p:nvSpPr>
        <p:spPr>
          <a:xfrm>
            <a:off x="5038200" y="2834577"/>
            <a:ext cx="3167700" cy="7548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 Función Arrow</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aCuadrado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=&gt;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es-AR">
                <a:solidFill>
                  <a:srgbClr val="F39C12"/>
                </a:solidFill>
                <a:latin typeface="Consolas"/>
                <a:ea typeface="Consolas"/>
                <a:cs typeface="Consolas"/>
                <a:sym typeface="Consolas"/>
              </a:rPr>
              <a:t>console</a:t>
            </a:r>
            <a:r>
              <a:rPr lang="es-AR">
                <a:solidFill>
                  <a:srgbClr val="D5CED9"/>
                </a:solidFill>
                <a:latin typeface="Consolas"/>
                <a:ea typeface="Consolas"/>
                <a:cs typeface="Consolas"/>
                <a:sym typeface="Consolas"/>
              </a:rPr>
              <a:t>.</a:t>
            </a:r>
            <a:r>
              <a:rPr lang="es-AR">
                <a:solidFill>
                  <a:srgbClr val="FFE66D"/>
                </a:solidFill>
                <a:latin typeface="Consolas"/>
                <a:ea typeface="Consolas"/>
                <a:cs typeface="Consolas"/>
                <a:sym typeface="Consolas"/>
              </a:rPr>
              <a:t>log</a:t>
            </a:r>
            <a:r>
              <a:rPr lang="es-AR">
                <a:solidFill>
                  <a:srgbClr val="D5CED9"/>
                </a:solidFill>
                <a:latin typeface="Consolas"/>
                <a:ea typeface="Consolas"/>
                <a:cs typeface="Consolas"/>
                <a:sym typeface="Consolas"/>
              </a:rPr>
              <a:t>(a</a:t>
            </a:r>
            <a:r>
              <a:rPr lang="es-AR">
                <a:solidFill>
                  <a:srgbClr val="FFE66D"/>
                </a:solidFill>
                <a:latin typeface="Consolas"/>
                <a:ea typeface="Consolas"/>
                <a:cs typeface="Consolas"/>
                <a:sym typeface="Consolas"/>
              </a:rPr>
              <a:t>cuadrado</a:t>
            </a:r>
            <a:r>
              <a:rPr lang="es-AR">
                <a:solidFill>
                  <a:srgbClr val="D5CED9"/>
                </a:solidFill>
                <a:latin typeface="Consolas"/>
                <a:ea typeface="Consolas"/>
                <a:cs typeface="Consolas"/>
                <a:sym typeface="Consolas"/>
              </a:rPr>
              <a:t>(</a:t>
            </a:r>
            <a:r>
              <a:rPr lang="es-AR">
                <a:solidFill>
                  <a:srgbClr val="F39C12"/>
                </a:solidFill>
                <a:latin typeface="Consolas"/>
                <a:ea typeface="Consolas"/>
                <a:cs typeface="Consolas"/>
                <a:sym typeface="Consolas"/>
              </a:rPr>
              <a:t>2</a:t>
            </a:r>
            <a:r>
              <a:rPr lang="es-AR">
                <a:solidFill>
                  <a:srgbClr val="D5CED9"/>
                </a:solidFill>
                <a:latin typeface="Consolas"/>
                <a:ea typeface="Consolas"/>
                <a:cs typeface="Consolas"/>
                <a:sym typeface="Consolas"/>
              </a:rPr>
              <a:t>)); //4</a:t>
            </a:r>
            <a:endParaRPr>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a:solidFill>
                <a:srgbClr val="D5CED9"/>
              </a:solidFill>
              <a:latin typeface="Consolas"/>
              <a:ea typeface="Consolas"/>
              <a:cs typeface="Consolas"/>
              <a:sym typeface="Consolas"/>
            </a:endParaRPr>
          </a:p>
        </p:txBody>
      </p:sp>
      <p:sp>
        <p:nvSpPr>
          <p:cNvPr id="227" name="Google Shape;227;p13"/>
          <p:cNvSpPr txBox="1"/>
          <p:nvPr/>
        </p:nvSpPr>
        <p:spPr>
          <a:xfrm>
            <a:off x="7685409" y="2834626"/>
            <a:ext cx="520500" cy="303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28" name="Google Shape;228;p13"/>
          <p:cNvSpPr/>
          <p:nvPr/>
        </p:nvSpPr>
        <p:spPr>
          <a:xfrm>
            <a:off x="546848" y="3570897"/>
            <a:ext cx="8597152" cy="13821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Declaro con </a:t>
            </a:r>
            <a:r>
              <a:rPr b="1" i="1" lang="es-AR" sz="1200" u="none" cap="none" strike="noStrike">
                <a:solidFill>
                  <a:srgbClr val="9D66F9"/>
                </a:solidFill>
                <a:latin typeface="Montserrat"/>
                <a:ea typeface="Montserrat"/>
                <a:cs typeface="Montserrat"/>
                <a:sym typeface="Montserrat"/>
              </a:rPr>
              <a:t>var </a:t>
            </a:r>
            <a:r>
              <a:rPr b="0" i="1" lang="es-AR" sz="1200" u="none" cap="none" strike="noStrike">
                <a:solidFill>
                  <a:srgbClr val="9D66F9"/>
                </a:solidFill>
                <a:latin typeface="Montserrat"/>
                <a:ea typeface="Montserrat"/>
                <a:cs typeface="Montserrat"/>
                <a:sym typeface="Montserrat"/>
              </a:rPr>
              <a:t>el nombre de la función porque las funciones son variables, ocupan un espacio en memoria cuando las defino. En la función aCuadrado le colocamos la “a” de “arrow.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esta función X es el parámetro que antes se colocaba entre () y a la derecha de la flecha pongo lo que debe hacer la función (x*x), esto que está a la derecha es lo que se va a retornar.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600"/>
              </a:spcAft>
              <a:buClr>
                <a:schemeClr val="dk2"/>
              </a:buClr>
              <a:buSzPts val="1400"/>
              <a:buFont typeface="Montserrat"/>
              <a:buNone/>
            </a:pPr>
            <a:r>
              <a:rPr b="1" i="1" lang="es-AR" sz="1200" u="none" cap="none" strike="noStrike">
                <a:solidFill>
                  <a:srgbClr val="9D66F9"/>
                </a:solidFill>
                <a:latin typeface="Montserrat"/>
                <a:ea typeface="Montserrat"/>
                <a:cs typeface="Montserrat"/>
                <a:sym typeface="Montserrat"/>
              </a:rPr>
              <a:t>En conclusión: </a:t>
            </a:r>
            <a:r>
              <a:rPr b="0" i="1" lang="es-AR" sz="1200" u="none" cap="none" strike="noStrike">
                <a:solidFill>
                  <a:srgbClr val="9D66F9"/>
                </a:solidFill>
                <a:latin typeface="Montserrat"/>
                <a:ea typeface="Montserrat"/>
                <a:cs typeface="Montserrat"/>
                <a:sym typeface="Montserrat"/>
              </a:rPr>
              <a:t>lo que era </a:t>
            </a:r>
            <a:r>
              <a:rPr b="1" i="1" lang="es-AR" sz="1200" u="none" cap="none" strike="noStrike">
                <a:solidFill>
                  <a:srgbClr val="9D66F9"/>
                </a:solidFill>
                <a:latin typeface="Montserrat"/>
                <a:ea typeface="Montserrat"/>
                <a:cs typeface="Montserrat"/>
                <a:sym typeface="Montserrat"/>
              </a:rPr>
              <a:t>return x*x </a:t>
            </a:r>
            <a:r>
              <a:rPr b="0" i="1" lang="es-AR" sz="1200" u="none" cap="none" strike="noStrike">
                <a:solidFill>
                  <a:srgbClr val="9D66F9"/>
                </a:solidFill>
                <a:latin typeface="Montserrat"/>
                <a:ea typeface="Montserrat"/>
                <a:cs typeface="Montserrat"/>
                <a:sym typeface="Montserrat"/>
              </a:rPr>
              <a:t>lo pongo a la </a:t>
            </a:r>
            <a:r>
              <a:rPr b="1" i="1" lang="es-AR" sz="1200" u="none" cap="none" strike="noStrike">
                <a:solidFill>
                  <a:srgbClr val="9D66F9"/>
                </a:solidFill>
                <a:latin typeface="Montserrat"/>
                <a:ea typeface="Montserrat"/>
                <a:cs typeface="Montserrat"/>
                <a:sym typeface="Montserrat"/>
              </a:rPr>
              <a:t>derecha</a:t>
            </a:r>
            <a:r>
              <a:rPr b="0" i="1" lang="es-AR" sz="1200" u="none" cap="none" strike="noStrike">
                <a:solidFill>
                  <a:srgbClr val="9D66F9"/>
                </a:solidFill>
                <a:latin typeface="Montserrat"/>
                <a:ea typeface="Montserrat"/>
                <a:cs typeface="Montserrat"/>
                <a:sym typeface="Montserrat"/>
              </a:rPr>
              <a:t> de la flecha y lo que era </a:t>
            </a:r>
            <a:r>
              <a:rPr b="1" i="1" lang="es-AR" sz="1200" u="none" cap="none" strike="noStrike">
                <a:solidFill>
                  <a:srgbClr val="9D66F9"/>
                </a:solidFill>
                <a:latin typeface="Montserrat"/>
                <a:ea typeface="Montserrat"/>
                <a:cs typeface="Montserrat"/>
                <a:sym typeface="Montserrat"/>
              </a:rPr>
              <a:t>x</a:t>
            </a:r>
            <a:r>
              <a:rPr b="0" i="1" lang="es-AR" sz="1200" u="none" cap="none" strike="noStrike">
                <a:solidFill>
                  <a:srgbClr val="9D66F9"/>
                </a:solidFill>
                <a:latin typeface="Montserrat"/>
                <a:ea typeface="Montserrat"/>
                <a:cs typeface="Montserrat"/>
                <a:sym typeface="Montserrat"/>
              </a:rPr>
              <a:t> (lo que recibo como parámetro) lo pongo a la </a:t>
            </a:r>
            <a:r>
              <a:rPr b="1" i="1" lang="es-AR" sz="1200" u="none" cap="none" strike="noStrike">
                <a:solidFill>
                  <a:srgbClr val="9D66F9"/>
                </a:solidFill>
                <a:latin typeface="Montserrat"/>
                <a:ea typeface="Montserrat"/>
                <a:cs typeface="Montserrat"/>
                <a:sym typeface="Montserrat"/>
              </a:rPr>
              <a:t>izquierda </a:t>
            </a:r>
            <a:r>
              <a:rPr b="0" i="1" lang="es-AR" sz="1200" u="none" cap="none" strike="noStrike">
                <a:solidFill>
                  <a:srgbClr val="9D66F9"/>
                </a:solidFill>
                <a:latin typeface="Montserrat"/>
                <a:ea typeface="Montserrat"/>
                <a:cs typeface="Montserrat"/>
                <a:sym typeface="Montserrat"/>
              </a:rPr>
              <a:t>de la flecha.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4"/>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Funciones | Función flecha (arrow Function)</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34" name="Google Shape;234;p14"/>
          <p:cNvSpPr txBox="1"/>
          <p:nvPr/>
        </p:nvSpPr>
        <p:spPr>
          <a:xfrm>
            <a:off x="370649" y="948515"/>
            <a:ext cx="8456828" cy="35641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Si tenemos más variables que pasarle, por ejemplo con la función sumar, tengo que usar los paréntesis:</a:t>
            </a:r>
            <a:endParaRPr b="0" i="0" sz="1400" u="none" cap="none" strike="noStrike">
              <a:solidFill>
                <a:srgbClr val="000000"/>
              </a:solidFill>
              <a:latin typeface="Arial"/>
              <a:ea typeface="Arial"/>
              <a:cs typeface="Arial"/>
              <a:sym typeface="Arial"/>
            </a:endParaRPr>
          </a:p>
        </p:txBody>
      </p:sp>
      <p:sp>
        <p:nvSpPr>
          <p:cNvPr id="235" name="Google Shape;235;p14"/>
          <p:cNvSpPr/>
          <p:nvPr/>
        </p:nvSpPr>
        <p:spPr>
          <a:xfrm>
            <a:off x="561975" y="1342076"/>
            <a:ext cx="3498477"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function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sumar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num1</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num2</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return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num1</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num2</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sumar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4</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6</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36" name="Google Shape;236;p14"/>
          <p:cNvSpPr/>
          <p:nvPr/>
        </p:nvSpPr>
        <p:spPr>
          <a:xfrm>
            <a:off x="4424125" y="1342076"/>
            <a:ext cx="4403352" cy="52322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aSumar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num1</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num2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=&gt;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num1</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num2</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aSumar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7</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37" name="Google Shape;237;p14"/>
          <p:cNvSpPr txBox="1"/>
          <p:nvPr/>
        </p:nvSpPr>
        <p:spPr>
          <a:xfrm>
            <a:off x="3540024" y="1342076"/>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38" name="Google Shape;238;p14"/>
          <p:cNvSpPr txBox="1"/>
          <p:nvPr/>
        </p:nvSpPr>
        <p:spPr>
          <a:xfrm>
            <a:off x="8307049" y="1342076"/>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39" name="Google Shape;239;p14"/>
          <p:cNvSpPr/>
          <p:nvPr/>
        </p:nvSpPr>
        <p:spPr>
          <a:xfrm>
            <a:off x="4424124" y="1902447"/>
            <a:ext cx="4475917" cy="64633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este caso mantenemos los parámetros entre paréntesis y colocamos a la derecha lo que devolverá la función.</a:t>
            </a:r>
            <a:endParaRPr b="0" i="1" sz="1200" u="none" cap="none" strike="noStrike">
              <a:solidFill>
                <a:srgbClr val="9D66F9"/>
              </a:solidFill>
              <a:latin typeface="Montserrat"/>
              <a:ea typeface="Montserrat"/>
              <a:cs typeface="Montserrat"/>
              <a:sym typeface="Montserrat"/>
            </a:endParaRPr>
          </a:p>
        </p:txBody>
      </p:sp>
      <p:sp>
        <p:nvSpPr>
          <p:cNvPr id="240" name="Google Shape;240;p14"/>
          <p:cNvSpPr txBox="1"/>
          <p:nvPr/>
        </p:nvSpPr>
        <p:spPr>
          <a:xfrm>
            <a:off x="370649" y="2561161"/>
            <a:ext cx="8456828" cy="35641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Si tengo más de una línea lo puedo colocar de esta manera:</a:t>
            </a:r>
            <a:endParaRPr b="0" i="0" sz="1400" u="none" cap="none" strike="noStrike">
              <a:solidFill>
                <a:srgbClr val="000000"/>
              </a:solidFill>
              <a:latin typeface="Arial"/>
              <a:ea typeface="Arial"/>
              <a:cs typeface="Arial"/>
              <a:sym typeface="Arial"/>
            </a:endParaRPr>
          </a:p>
        </p:txBody>
      </p:sp>
      <p:sp>
        <p:nvSpPr>
          <p:cNvPr id="241" name="Google Shape;241;p14"/>
          <p:cNvSpPr/>
          <p:nvPr/>
        </p:nvSpPr>
        <p:spPr>
          <a:xfrm>
            <a:off x="561975" y="2979141"/>
            <a:ext cx="3600450" cy="1384995"/>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 Función tradicional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function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multiplicar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num1</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num2</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producto</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num1</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num2</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return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producto</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multiplicar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2</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3</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42" name="Google Shape;242;p14"/>
          <p:cNvSpPr/>
          <p:nvPr/>
        </p:nvSpPr>
        <p:spPr>
          <a:xfrm>
            <a:off x="4424125" y="2979150"/>
            <a:ext cx="4221900" cy="16005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 Función Arrow</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aMultiplicar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num1</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num2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=&gt;</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producto</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num1</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num2</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return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producto</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aMultiplicar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6</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7</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43" name="Google Shape;243;p14"/>
          <p:cNvSpPr txBox="1"/>
          <p:nvPr/>
        </p:nvSpPr>
        <p:spPr>
          <a:xfrm>
            <a:off x="3641997" y="4061028"/>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44" name="Google Shape;244;p14"/>
          <p:cNvSpPr txBox="1"/>
          <p:nvPr/>
        </p:nvSpPr>
        <p:spPr>
          <a:xfrm>
            <a:off x="8125597" y="2979149"/>
            <a:ext cx="520500" cy="303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45" name="Google Shape;245;p14"/>
          <p:cNvSpPr txBox="1"/>
          <p:nvPr/>
        </p:nvSpPr>
        <p:spPr>
          <a:xfrm>
            <a:off x="561976" y="4381503"/>
            <a:ext cx="3771900" cy="35641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Esta forma me permite crear una función de tipo flecha más elaborada.</a:t>
            </a:r>
            <a:endParaRPr b="0" i="0" sz="1400" u="none" cap="none" strike="noStrike">
              <a:solidFill>
                <a:srgbClr val="000000"/>
              </a:solidFill>
              <a:latin typeface="Arial"/>
              <a:ea typeface="Arial"/>
              <a:cs typeface="Arial"/>
              <a:sym typeface="Arial"/>
            </a:endParaRPr>
          </a:p>
        </p:txBody>
      </p:sp>
      <p:sp>
        <p:nvSpPr>
          <p:cNvPr id="246" name="Google Shape;246;p14"/>
          <p:cNvSpPr txBox="1"/>
          <p:nvPr/>
        </p:nvSpPr>
        <p:spPr>
          <a:xfrm>
            <a:off x="5000625" y="4732575"/>
            <a:ext cx="3470547" cy="41092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funciones_flecha (.html y .js)</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5"/>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Funciones | Función flecha (arrow Function)</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52" name="Google Shape;252;p15"/>
          <p:cNvSpPr txBox="1"/>
          <p:nvPr/>
        </p:nvSpPr>
        <p:spPr>
          <a:xfrm>
            <a:off x="370649" y="948515"/>
            <a:ext cx="8456828" cy="86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Una expresión de función flecha es una alternativa compacta a una expresión de función tradicional, pero es limitada y no se puede utilizar en todas las situaciones.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60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Nota</a:t>
            </a:r>
            <a:r>
              <a:rPr b="0" i="0" lang="es-AR" sz="1400" u="none" cap="none" strike="noStrike">
                <a:solidFill>
                  <a:srgbClr val="000000"/>
                </a:solidFill>
                <a:latin typeface="Montserrat"/>
                <a:ea typeface="Montserrat"/>
                <a:cs typeface="Montserrat"/>
                <a:sym typeface="Montserrat"/>
              </a:rPr>
              <a:t>: Cada paso a lo largo del camino es una "función flecha" válida.</a:t>
            </a:r>
            <a:endParaRPr b="0" i="0" sz="1400" u="none" cap="none" strike="noStrike">
              <a:solidFill>
                <a:srgbClr val="000000"/>
              </a:solidFill>
              <a:latin typeface="Montserrat"/>
              <a:ea typeface="Montserrat"/>
              <a:cs typeface="Montserrat"/>
              <a:sym typeface="Montserrat"/>
            </a:endParaRPr>
          </a:p>
        </p:txBody>
      </p:sp>
      <p:sp>
        <p:nvSpPr>
          <p:cNvPr id="253" name="Google Shape;253;p15"/>
          <p:cNvSpPr/>
          <p:nvPr/>
        </p:nvSpPr>
        <p:spPr>
          <a:xfrm>
            <a:off x="690197" y="1811215"/>
            <a:ext cx="7763608" cy="3046988"/>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5F6167"/>
                </a:solidFill>
                <a:latin typeface="Consolas"/>
                <a:ea typeface="Consolas"/>
                <a:cs typeface="Consolas"/>
                <a:sym typeface="Consolas"/>
              </a:rPr>
              <a:t>// Función tradicional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C74DED"/>
                </a:solidFill>
                <a:latin typeface="Consolas"/>
                <a:ea typeface="Consolas"/>
                <a:cs typeface="Consolas"/>
                <a:sym typeface="Consolas"/>
              </a:rPr>
              <a:t>function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return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100</a:t>
            </a:r>
            <a:r>
              <a:rPr b="0" i="0" lang="es-AR"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br>
              <a:rPr b="0" i="0" lang="es-AR" sz="1200" u="none" cap="none" strike="noStrike">
                <a:solidFill>
                  <a:srgbClr val="D5CED9"/>
                </a:solidFill>
                <a:latin typeface="Consolas"/>
                <a:ea typeface="Consolas"/>
                <a:cs typeface="Consolas"/>
                <a:sym typeface="Consolas"/>
              </a:rPr>
            </a:br>
            <a:r>
              <a:rPr b="0" i="0" lang="es-AR" sz="1200" u="none" cap="none" strike="noStrike">
                <a:solidFill>
                  <a:srgbClr val="5F6167"/>
                </a:solidFill>
                <a:latin typeface="Consolas"/>
                <a:ea typeface="Consolas"/>
                <a:cs typeface="Consolas"/>
                <a:sym typeface="Consolas"/>
              </a:rPr>
              <a:t>// Desglose de la función flecha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br>
              <a:rPr b="0" i="0" lang="es-AR" sz="1200" u="none" cap="none" strike="noStrike">
                <a:solidFill>
                  <a:srgbClr val="D5CED9"/>
                </a:solidFill>
                <a:latin typeface="Consolas"/>
                <a:ea typeface="Consolas"/>
                <a:cs typeface="Consolas"/>
                <a:sym typeface="Consolas"/>
              </a:rPr>
            </a:br>
            <a:r>
              <a:rPr b="0" i="0" lang="es-AR" sz="1200" u="none" cap="none" strike="noStrike">
                <a:solidFill>
                  <a:srgbClr val="5F6167"/>
                </a:solidFill>
                <a:latin typeface="Consolas"/>
                <a:ea typeface="Consolas"/>
                <a:cs typeface="Consolas"/>
                <a:sym typeface="Consolas"/>
              </a:rPr>
              <a:t>// 1. Elimina la palabra "function" y coloca la flecha entre el argumento y las llaves de apertura.</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=&gt;</a:t>
            </a:r>
            <a:r>
              <a:rPr b="0" i="0" lang="es-AR" sz="1200" u="none" cap="none" strike="noStrike">
                <a:solidFill>
                  <a:srgbClr val="D5CED9"/>
                </a:solidFill>
                <a:latin typeface="Consolas"/>
                <a:ea typeface="Consolas"/>
                <a:cs typeface="Consolas"/>
                <a:sym typeface="Consolas"/>
              </a:rPr>
              <a:t> { </a:t>
            </a:r>
            <a:r>
              <a:rPr b="0" i="0" lang="es-AR" sz="1200" u="none" cap="none" strike="noStrike">
                <a:solidFill>
                  <a:srgbClr val="C74DED"/>
                </a:solidFill>
                <a:latin typeface="Consolas"/>
                <a:ea typeface="Consolas"/>
                <a:cs typeface="Consolas"/>
                <a:sym typeface="Consolas"/>
              </a:rPr>
              <a:t>return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100</a:t>
            </a:r>
            <a:r>
              <a:rPr b="0" i="0" lang="es-AR" sz="1200" u="none" cap="none" strike="noStrike">
                <a:solidFill>
                  <a:srgbClr val="D5CED9"/>
                </a:solidFill>
                <a:latin typeface="Consolas"/>
                <a:ea typeface="Consolas"/>
                <a:cs typeface="Consolas"/>
                <a:sym typeface="Consolas"/>
              </a:rPr>
              <a: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br>
              <a:rPr b="0" i="0" lang="es-AR" sz="1200" u="none" cap="none" strike="noStrike">
                <a:solidFill>
                  <a:srgbClr val="D5CED9"/>
                </a:solidFill>
                <a:latin typeface="Consolas"/>
                <a:ea typeface="Consolas"/>
                <a:cs typeface="Consolas"/>
                <a:sym typeface="Consolas"/>
              </a:rPr>
            </a:br>
            <a:r>
              <a:rPr b="0" i="0" lang="es-AR" sz="1200" u="none" cap="none" strike="noStrike">
                <a:solidFill>
                  <a:srgbClr val="5F6167"/>
                </a:solidFill>
                <a:latin typeface="Consolas"/>
                <a:ea typeface="Consolas"/>
                <a:cs typeface="Consolas"/>
                <a:sym typeface="Consolas"/>
              </a:rPr>
              <a:t>// 2. Quita los llaves{} del cuerpo y la palabra "return" — el return está implícito.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=&gt;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100</a:t>
            </a: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br>
              <a:rPr b="0" i="0" lang="es-AR" sz="1200" u="none" cap="none" strike="noStrike">
                <a:solidFill>
                  <a:srgbClr val="D5CED9"/>
                </a:solidFill>
                <a:latin typeface="Consolas"/>
                <a:ea typeface="Consolas"/>
                <a:cs typeface="Consolas"/>
                <a:sym typeface="Consolas"/>
              </a:rPr>
            </a:br>
            <a:r>
              <a:rPr b="0" i="0" lang="es-AR" sz="1200" u="none" cap="none" strike="noStrike">
                <a:solidFill>
                  <a:srgbClr val="5F6167"/>
                </a:solidFill>
                <a:latin typeface="Consolas"/>
                <a:ea typeface="Consolas"/>
                <a:cs typeface="Consolas"/>
                <a:sym typeface="Consolas"/>
              </a:rPr>
              <a:t>// 3. Suprime los paréntesis de los argumentos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=&gt;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100</a:t>
            </a: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54" name="Google Shape;254;p15"/>
          <p:cNvSpPr txBox="1"/>
          <p:nvPr/>
        </p:nvSpPr>
        <p:spPr>
          <a:xfrm>
            <a:off x="7933377" y="1811215"/>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6"/>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Funciones | Sintaxis función flecha</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60" name="Google Shape;260;p16"/>
          <p:cNvSpPr/>
          <p:nvPr/>
        </p:nvSpPr>
        <p:spPr>
          <a:xfrm>
            <a:off x="1040058" y="1078372"/>
            <a:ext cx="7189542" cy="3785652"/>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5F6167"/>
                </a:solidFill>
                <a:latin typeface="Consolas"/>
                <a:ea typeface="Consolas"/>
                <a:cs typeface="Consolas"/>
                <a:sym typeface="Consolas"/>
              </a:rPr>
              <a:t>//Sintaxis básica</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5F6167"/>
                </a:solidFill>
                <a:latin typeface="Consolas"/>
                <a:ea typeface="Consolas"/>
                <a:cs typeface="Consolas"/>
                <a:sym typeface="Consolas"/>
              </a:rPr>
              <a:t>//Un parámetro. Con una expresión simple no se necesita return: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00E8C6"/>
                </a:solidFill>
                <a:latin typeface="Consolas"/>
                <a:ea typeface="Consolas"/>
                <a:cs typeface="Consolas"/>
                <a:sym typeface="Consolas"/>
              </a:rPr>
              <a:t>param</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=&gt;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expression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br>
              <a:rPr b="0" i="0" lang="es-AR" sz="1200" u="none" cap="none" strike="noStrike">
                <a:solidFill>
                  <a:srgbClr val="D5CED9"/>
                </a:solidFill>
                <a:latin typeface="Consolas"/>
                <a:ea typeface="Consolas"/>
                <a:cs typeface="Consolas"/>
                <a:sym typeface="Consolas"/>
              </a:rPr>
            </a:b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//Varios parámetros requieren paréntesis. Con una expresión simple no se necesita return: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param1</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paramN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=&gt;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expression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br>
              <a:rPr b="0" i="0" lang="es-AR" sz="1200" u="none" cap="none" strike="noStrike">
                <a:solidFill>
                  <a:srgbClr val="D5CED9"/>
                </a:solidFill>
                <a:latin typeface="Consolas"/>
                <a:ea typeface="Consolas"/>
                <a:cs typeface="Consolas"/>
                <a:sym typeface="Consolas"/>
              </a:rPr>
            </a:br>
            <a:r>
              <a:rPr b="0" i="0" lang="es-AR" sz="1200" u="none" cap="none" strike="noStrike">
                <a:solidFill>
                  <a:srgbClr val="5F6167"/>
                </a:solidFill>
                <a:latin typeface="Consolas"/>
                <a:ea typeface="Consolas"/>
                <a:cs typeface="Consolas"/>
                <a:sym typeface="Consolas"/>
              </a:rPr>
              <a:t>//Las declaraciones de varias líneas requieren llaves y return: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00E8C6"/>
                </a:solidFill>
                <a:latin typeface="Consolas"/>
                <a:ea typeface="Consolas"/>
                <a:cs typeface="Consolas"/>
                <a:sym typeface="Consolas"/>
              </a:rPr>
              <a:t>param</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=&gt;</a:t>
            </a:r>
            <a:r>
              <a:rPr b="0" i="0" lang="es-AR"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let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a:t>
            </a: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return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b</a:t>
            </a: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br>
              <a:rPr b="0" i="0" lang="es-AR" sz="1200" u="none" cap="none" strike="noStrike">
                <a:solidFill>
                  <a:srgbClr val="D5CED9"/>
                </a:solidFill>
                <a:latin typeface="Consolas"/>
                <a:ea typeface="Consolas"/>
                <a:cs typeface="Consolas"/>
                <a:sym typeface="Consolas"/>
              </a:rPr>
            </a:br>
            <a:r>
              <a:rPr b="0" i="0" lang="es-AR" sz="1200" u="none" cap="none" strike="noStrike">
                <a:solidFill>
                  <a:srgbClr val="5F6167"/>
                </a:solidFill>
                <a:latin typeface="Consolas"/>
                <a:ea typeface="Consolas"/>
                <a:cs typeface="Consolas"/>
                <a:sym typeface="Consolas"/>
              </a:rPr>
              <a:t>//Varios parámetros requieren paréntesis. Las declaraciones de varias líneas requieren llaves y return: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param1</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paramN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=&gt;</a:t>
            </a:r>
            <a:r>
              <a:rPr b="0" i="0" lang="es-AR"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let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a:t>
            </a: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return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b</a:t>
            </a: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61" name="Google Shape;261;p16"/>
          <p:cNvSpPr txBox="1"/>
          <p:nvPr/>
        </p:nvSpPr>
        <p:spPr>
          <a:xfrm>
            <a:off x="7709172" y="1078372"/>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7"/>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Scope (alcance)</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67" name="Google Shape;267;p17"/>
          <p:cNvSpPr txBox="1"/>
          <p:nvPr/>
        </p:nvSpPr>
        <p:spPr>
          <a:xfrm>
            <a:off x="370649" y="948514"/>
            <a:ext cx="8456828" cy="313042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El </a:t>
            </a:r>
            <a:r>
              <a:rPr b="1" i="0" lang="es-AR" sz="1400" u="none" cap="none" strike="noStrike">
                <a:solidFill>
                  <a:srgbClr val="000000"/>
                </a:solidFill>
                <a:latin typeface="Montserrat"/>
                <a:ea typeface="Montserrat"/>
                <a:cs typeface="Montserrat"/>
                <a:sym typeface="Montserrat"/>
              </a:rPr>
              <a:t>scope</a:t>
            </a:r>
            <a:r>
              <a:rPr b="0" i="0" lang="es-AR" sz="1400" u="none" cap="none" strike="noStrike">
                <a:solidFill>
                  <a:srgbClr val="000000"/>
                </a:solidFill>
                <a:latin typeface="Montserrat"/>
                <a:ea typeface="Montserrat"/>
                <a:cs typeface="Montserrat"/>
                <a:sym typeface="Montserrat"/>
              </a:rPr>
              <a:t> (</a:t>
            </a:r>
            <a:r>
              <a:rPr b="0" i="1" lang="es-AR" sz="1400" u="none" cap="none" strike="noStrike">
                <a:solidFill>
                  <a:srgbClr val="000000"/>
                </a:solidFill>
                <a:latin typeface="Montserrat"/>
                <a:ea typeface="Montserrat"/>
                <a:cs typeface="Montserrat"/>
                <a:sym typeface="Montserrat"/>
              </a:rPr>
              <a:t>alcance</a:t>
            </a:r>
            <a:r>
              <a:rPr b="0" i="0" lang="es-AR" sz="1400" u="none" cap="none" strike="noStrike">
                <a:solidFill>
                  <a:srgbClr val="000000"/>
                </a:solidFill>
                <a:latin typeface="Montserrat"/>
                <a:ea typeface="Montserrat"/>
                <a:cs typeface="Montserrat"/>
                <a:sym typeface="Montserrat"/>
              </a:rPr>
              <a:t>) determina la accesibilidad (visibilidad) de las variables. Define ¿en qué contexto las variables son visibles y cuándo no lo son?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Una variable que no está “al alcance actual” no está disponible para su uso.</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En JavaScript hay </a:t>
            </a:r>
            <a:r>
              <a:rPr b="1" i="0" lang="es-AR" sz="1400" u="none" cap="none" strike="noStrike">
                <a:solidFill>
                  <a:srgbClr val="000000"/>
                </a:solidFill>
                <a:latin typeface="Montserrat"/>
                <a:ea typeface="Montserrat"/>
                <a:cs typeface="Montserrat"/>
                <a:sym typeface="Montserrat"/>
              </a:rPr>
              <a:t>dos tipos de alcance</a:t>
            </a:r>
            <a:r>
              <a:rPr b="0" i="0" lang="es-AR"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60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Alcance local </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60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Alcance global (entorno completo de JavaScript)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JavaScript tiene un alcance de función: cada función crea un nuevo alcance.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Las variables definidas dentro de una función </a:t>
            </a:r>
            <a:r>
              <a:rPr b="1" i="0" lang="es-AR" sz="1400" u="none" cap="none" strike="noStrike">
                <a:solidFill>
                  <a:srgbClr val="000000"/>
                </a:solidFill>
                <a:latin typeface="Montserrat"/>
                <a:ea typeface="Montserrat"/>
                <a:cs typeface="Montserrat"/>
                <a:sym typeface="Montserrat"/>
              </a:rPr>
              <a:t>no son accesibles </a:t>
            </a:r>
            <a:r>
              <a:rPr b="0" i="0" lang="es-AR" sz="1400" u="none" cap="none" strike="noStrike">
                <a:solidFill>
                  <a:srgbClr val="000000"/>
                </a:solidFill>
                <a:latin typeface="Montserrat"/>
                <a:ea typeface="Montserrat"/>
                <a:cs typeface="Montserrat"/>
                <a:sym typeface="Montserrat"/>
              </a:rPr>
              <a:t>(visibles) desde fuera de la función, o lo que es lo mismo, solamente se puede acceder a ellas dentro de la función. Esto sucede así porque la función “crea un ámbito cerrado” de forma tal que no se pueda acceder a una variable definida </a:t>
            </a:r>
            <a:r>
              <a:rPr b="1" i="0" lang="es-AR" sz="1400" u="none" cap="none" strike="noStrike">
                <a:solidFill>
                  <a:srgbClr val="000000"/>
                </a:solidFill>
                <a:latin typeface="Montserrat"/>
                <a:ea typeface="Montserrat"/>
                <a:cs typeface="Montserrat"/>
                <a:sym typeface="Montserrat"/>
              </a:rPr>
              <a:t>exclusivamente dentro de la función</a:t>
            </a:r>
            <a:r>
              <a:rPr b="0" i="0" lang="es-AR" sz="1400" u="none" cap="none" strike="noStrike">
                <a:solidFill>
                  <a:srgbClr val="000000"/>
                </a:solidFill>
                <a:latin typeface="Montserrat"/>
                <a:ea typeface="Montserrat"/>
                <a:cs typeface="Montserrat"/>
                <a:sym typeface="Montserrat"/>
              </a:rPr>
              <a:t> desde fuera de ella o dentro de otras funciones.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8"/>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Scope (alcance)</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73" name="Google Shape;273;p18"/>
          <p:cNvSpPr txBox="1"/>
          <p:nvPr/>
        </p:nvSpPr>
        <p:spPr>
          <a:xfrm>
            <a:off x="370649" y="948515"/>
            <a:ext cx="8456828" cy="95941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En el siguiente ejemplo creamos una variable llamada carName a la cual le asignamos un valor:</a:t>
            </a:r>
            <a:endParaRPr b="0" i="0" sz="1400" u="none" cap="none" strike="noStrike">
              <a:solidFill>
                <a:srgbClr val="000000"/>
              </a:solidFill>
              <a:latin typeface="Montserrat"/>
              <a:ea typeface="Montserrat"/>
              <a:cs typeface="Montserrat"/>
              <a:sym typeface="Montserrat"/>
            </a:endParaRPr>
          </a:p>
        </p:txBody>
      </p:sp>
      <p:sp>
        <p:nvSpPr>
          <p:cNvPr id="274" name="Google Shape;274;p18"/>
          <p:cNvSpPr/>
          <p:nvPr/>
        </p:nvSpPr>
        <p:spPr>
          <a:xfrm>
            <a:off x="1393563" y="1521215"/>
            <a:ext cx="5089838" cy="1384995"/>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 aca no puedo usar la variable carName</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function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myFunction</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carName</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"Volvo"</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aca si puedo usar la variable carName</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 aca no puedo usar la variable carName</a:t>
            </a:r>
            <a:endParaRPr b="0" i="0" sz="1400" u="none" cap="none" strike="noStrike">
              <a:solidFill>
                <a:srgbClr val="D5CED9"/>
              </a:solidFill>
              <a:latin typeface="Consolas"/>
              <a:ea typeface="Consolas"/>
              <a:cs typeface="Consolas"/>
              <a:sym typeface="Consolas"/>
            </a:endParaRPr>
          </a:p>
        </p:txBody>
      </p:sp>
      <p:sp>
        <p:nvSpPr>
          <p:cNvPr id="275" name="Google Shape;275;p18"/>
          <p:cNvSpPr txBox="1"/>
          <p:nvPr/>
        </p:nvSpPr>
        <p:spPr>
          <a:xfrm>
            <a:off x="5962973" y="1521215"/>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76" name="Google Shape;276;p18"/>
          <p:cNvSpPr/>
          <p:nvPr/>
        </p:nvSpPr>
        <p:spPr>
          <a:xfrm>
            <a:off x="6531235" y="1503966"/>
            <a:ext cx="2248408" cy="141949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Podremos acceder al contenido de esa variable solamente dentro de la función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primer ejemplo de scope (.html y .js)</a:t>
            </a:r>
            <a:endParaRPr b="1" i="1" sz="1200" u="none" cap="none" strike="noStrike">
              <a:solidFill>
                <a:srgbClr val="9D66F9"/>
              </a:solidFill>
              <a:latin typeface="Montserrat"/>
              <a:ea typeface="Montserrat"/>
              <a:cs typeface="Montserrat"/>
              <a:sym typeface="Montserrat"/>
            </a:endParaRPr>
          </a:p>
        </p:txBody>
      </p:sp>
      <p:sp>
        <p:nvSpPr>
          <p:cNvPr id="277" name="Google Shape;277;p18"/>
          <p:cNvSpPr txBox="1"/>
          <p:nvPr/>
        </p:nvSpPr>
        <p:spPr>
          <a:xfrm>
            <a:off x="370649" y="3022211"/>
            <a:ext cx="8456828" cy="56367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Este tipo de variables son de </a:t>
            </a:r>
            <a:r>
              <a:rPr b="1" i="1" lang="es-AR" sz="1400" u="none" cap="none" strike="noStrike">
                <a:solidFill>
                  <a:srgbClr val="000000"/>
                </a:solidFill>
                <a:latin typeface="Montserrat"/>
                <a:ea typeface="Montserrat"/>
                <a:cs typeface="Montserrat"/>
                <a:sym typeface="Montserrat"/>
              </a:rPr>
              <a:t>alcance local</a:t>
            </a:r>
            <a:r>
              <a:rPr b="0" i="0" lang="es-AR" sz="1400" u="none" cap="none" strike="noStrike">
                <a:solidFill>
                  <a:srgbClr val="000000"/>
                </a:solidFill>
                <a:latin typeface="Montserrat"/>
                <a:ea typeface="Montserrat"/>
                <a:cs typeface="Montserrat"/>
                <a:sym typeface="Montserrat"/>
              </a:rPr>
              <a:t>, porque solamente valen en el ámbito de la función, y no en el ámbito a nivel de programa.</a:t>
            </a:r>
            <a:endParaRPr b="0" i="0" sz="1400" u="none" cap="none" strike="noStrike">
              <a:solidFill>
                <a:srgbClr val="000000"/>
              </a:solidFill>
              <a:latin typeface="Montserrat"/>
              <a:ea typeface="Montserrat"/>
              <a:cs typeface="Montserrat"/>
              <a:sym typeface="Montserrat"/>
            </a:endParaRPr>
          </a:p>
        </p:txBody>
      </p:sp>
      <p:sp>
        <p:nvSpPr>
          <p:cNvPr id="278" name="Google Shape;278;p18"/>
          <p:cNvSpPr txBox="1"/>
          <p:nvPr/>
        </p:nvSpPr>
        <p:spPr>
          <a:xfrm>
            <a:off x="370649" y="3604592"/>
            <a:ext cx="8456828" cy="81270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400" u="none" cap="none" strike="noStrike">
                <a:solidFill>
                  <a:srgbClr val="9D66F9"/>
                </a:solidFill>
                <a:latin typeface="Montserrat"/>
                <a:ea typeface="Montserrat"/>
                <a:cs typeface="Montserrat"/>
                <a:sym typeface="Montserrat"/>
              </a:rPr>
              <a:t>Argumentos de función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Los argumentos de la función (parámetros) funcionan como </a:t>
            </a:r>
            <a:r>
              <a:rPr b="1" i="0" lang="es-AR" sz="1400" u="none" cap="none" strike="noStrike">
                <a:solidFill>
                  <a:srgbClr val="000000"/>
                </a:solidFill>
                <a:latin typeface="Montserrat"/>
                <a:ea typeface="Montserrat"/>
                <a:cs typeface="Montserrat"/>
                <a:sym typeface="Montserrat"/>
              </a:rPr>
              <a:t>variables locales </a:t>
            </a:r>
            <a:r>
              <a:rPr b="0" i="0" lang="es-AR" sz="1400" u="none" cap="none" strike="noStrike">
                <a:solidFill>
                  <a:srgbClr val="000000"/>
                </a:solidFill>
                <a:latin typeface="Montserrat"/>
                <a:ea typeface="Montserrat"/>
                <a:cs typeface="Montserrat"/>
                <a:sym typeface="Montserrat"/>
              </a:rPr>
              <a:t>dentro de las funciones.</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125b9042eb0_0_3"/>
          <p:cNvSpPr txBox="1"/>
          <p:nvPr/>
        </p:nvSpPr>
        <p:spPr>
          <a:xfrm>
            <a:off x="243900" y="98302"/>
            <a:ext cx="8656200" cy="47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Resumen de Condicionales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87" name="Google Shape;87;g125b9042eb0_0_3"/>
          <p:cNvSpPr txBox="1"/>
          <p:nvPr/>
        </p:nvSpPr>
        <p:spPr>
          <a:xfrm>
            <a:off x="243950" y="617825"/>
            <a:ext cx="3787800" cy="5727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accent1"/>
              </a:buClr>
              <a:buSzPts val="1400"/>
              <a:buFont typeface="Arial"/>
              <a:buChar char="•"/>
            </a:pPr>
            <a:r>
              <a:rPr b="1" i="0" lang="es-AR" sz="1400" u="none" cap="none" strike="noStrike">
                <a:solidFill>
                  <a:schemeClr val="accent1"/>
                </a:solidFill>
                <a:latin typeface="Montserrat"/>
                <a:ea typeface="Montserrat"/>
                <a:cs typeface="Montserrat"/>
                <a:sym typeface="Montserrat"/>
              </a:rPr>
              <a:t>If:</a:t>
            </a:r>
            <a:r>
              <a:rPr b="0" i="0" lang="es-AR" sz="1400" u="none" cap="none" strike="noStrike">
                <a:solidFill>
                  <a:schemeClr val="accent1"/>
                </a:solidFill>
                <a:latin typeface="Montserrat"/>
                <a:ea typeface="Montserrat"/>
                <a:cs typeface="Montserrat"/>
                <a:sym typeface="Montserrat"/>
              </a:rPr>
              <a:t> </a:t>
            </a:r>
            <a:r>
              <a:rPr b="0" i="0" lang="es-AR" sz="1200" u="none" cap="none" strike="noStrike">
                <a:solidFill>
                  <a:schemeClr val="dk1"/>
                </a:solidFill>
                <a:latin typeface="Montserrat"/>
                <a:ea typeface="Montserrat"/>
                <a:cs typeface="Montserrat"/>
                <a:sym typeface="Montserrat"/>
              </a:rPr>
              <a:t>Condición simple: </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0" i="0" lang="es-AR" sz="1200" u="none" cap="none" strike="noStrike">
                <a:solidFill>
                  <a:schemeClr val="dk1"/>
                </a:solidFill>
                <a:latin typeface="Montserrat"/>
                <a:ea typeface="Montserrat"/>
                <a:cs typeface="Montserrat"/>
                <a:sym typeface="Montserrat"/>
              </a:rPr>
              <a:t>Si ocurre algo, haz lo siguiente...</a:t>
            </a:r>
            <a:endParaRPr b="0" i="0" sz="1200" u="none" cap="none" strike="noStrike">
              <a:solidFill>
                <a:schemeClr val="dk1"/>
              </a:solidFill>
              <a:latin typeface="Montserrat"/>
              <a:ea typeface="Montserrat"/>
              <a:cs typeface="Montserrat"/>
              <a:sym typeface="Montserrat"/>
            </a:endParaRPr>
          </a:p>
        </p:txBody>
      </p:sp>
      <p:sp>
        <p:nvSpPr>
          <p:cNvPr id="88" name="Google Shape;88;g125b9042eb0_0_3"/>
          <p:cNvSpPr/>
          <p:nvPr/>
        </p:nvSpPr>
        <p:spPr>
          <a:xfrm>
            <a:off x="348100" y="1190625"/>
            <a:ext cx="2312100" cy="738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if</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condicion</a:t>
            </a: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chemeClr val="lt2"/>
                </a:solidFill>
                <a:latin typeface="Consolas"/>
                <a:ea typeface="Consolas"/>
                <a:cs typeface="Consolas"/>
                <a:sym typeface="Consolas"/>
              </a:rPr>
              <a:t>//bloque de codigo</a:t>
            </a:r>
            <a:r>
              <a:rPr b="0" i="0" lang="es-AR" sz="1400" u="none" cap="none" strike="noStrike">
                <a:solidFill>
                  <a:srgbClr val="5F6167"/>
                </a:solidFill>
                <a:latin typeface="Consolas"/>
                <a:ea typeface="Consolas"/>
                <a:cs typeface="Consolas"/>
                <a:sym typeface="Consolas"/>
              </a:rPr>
              <a:t> </a:t>
            </a:r>
            <a:endParaRPr b="0" i="0" sz="14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a:solidFill>
                <a:srgbClr val="D5CED9"/>
              </a:solidFill>
              <a:latin typeface="Consolas"/>
              <a:ea typeface="Consolas"/>
              <a:cs typeface="Consolas"/>
              <a:sym typeface="Consolas"/>
            </a:endParaRPr>
          </a:p>
        </p:txBody>
      </p:sp>
      <p:sp>
        <p:nvSpPr>
          <p:cNvPr id="89" name="Google Shape;89;g125b9042eb0_0_3"/>
          <p:cNvSpPr txBox="1"/>
          <p:nvPr/>
        </p:nvSpPr>
        <p:spPr>
          <a:xfrm>
            <a:off x="243950" y="1919775"/>
            <a:ext cx="3943500" cy="4770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accent1"/>
              </a:buClr>
              <a:buSzPts val="1400"/>
              <a:buFont typeface="Arial"/>
              <a:buChar char="•"/>
            </a:pPr>
            <a:r>
              <a:rPr b="1" i="0" lang="es-AR" sz="1400" u="none" cap="none" strike="noStrike">
                <a:solidFill>
                  <a:schemeClr val="accent1"/>
                </a:solidFill>
                <a:latin typeface="Montserrat"/>
                <a:ea typeface="Montserrat"/>
                <a:cs typeface="Montserrat"/>
                <a:sym typeface="Montserrat"/>
              </a:rPr>
              <a:t>If/else:</a:t>
            </a:r>
            <a:r>
              <a:rPr b="0" i="0" lang="es-AR" sz="1400" u="none" cap="none" strike="noStrike">
                <a:solidFill>
                  <a:schemeClr val="accent1"/>
                </a:solidFill>
                <a:latin typeface="Montserrat"/>
                <a:ea typeface="Montserrat"/>
                <a:cs typeface="Montserrat"/>
                <a:sym typeface="Montserrat"/>
              </a:rPr>
              <a:t> </a:t>
            </a:r>
            <a:r>
              <a:rPr b="0" i="0" lang="es-AR" sz="1200" u="none" cap="none" strike="noStrike">
                <a:solidFill>
                  <a:schemeClr val="dk1"/>
                </a:solidFill>
                <a:latin typeface="Montserrat"/>
                <a:ea typeface="Montserrat"/>
                <a:cs typeface="Montserrat"/>
                <a:sym typeface="Montserrat"/>
              </a:rPr>
              <a:t>Condición con alternativa: </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0" i="0" lang="es-AR" sz="1200" u="none" cap="none" strike="noStrike">
                <a:solidFill>
                  <a:schemeClr val="dk1"/>
                </a:solidFill>
                <a:latin typeface="Montserrat"/>
                <a:ea typeface="Montserrat"/>
                <a:cs typeface="Montserrat"/>
                <a:sym typeface="Montserrat"/>
              </a:rPr>
              <a:t>Si ocurre algo, haz esto, sino, haz esto otro...</a:t>
            </a:r>
            <a:endParaRPr b="0" i="0" sz="1200" u="none" cap="none" strike="noStrike">
              <a:solidFill>
                <a:schemeClr val="dk1"/>
              </a:solidFill>
              <a:latin typeface="Montserrat"/>
              <a:ea typeface="Montserrat"/>
              <a:cs typeface="Montserrat"/>
              <a:sym typeface="Montserrat"/>
            </a:endParaRPr>
          </a:p>
        </p:txBody>
      </p:sp>
      <p:sp>
        <p:nvSpPr>
          <p:cNvPr id="90" name="Google Shape;90;g125b9042eb0_0_3"/>
          <p:cNvSpPr/>
          <p:nvPr/>
        </p:nvSpPr>
        <p:spPr>
          <a:xfrm>
            <a:off x="348100" y="2448850"/>
            <a:ext cx="3610800" cy="1169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if</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condicion</a:t>
            </a: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chemeClr val="lt2"/>
                </a:solidFill>
                <a:latin typeface="Consolas"/>
                <a:ea typeface="Consolas"/>
                <a:cs typeface="Consolas"/>
                <a:sym typeface="Consolas"/>
              </a:rPr>
              <a:t>//bloque de codigo </a:t>
            </a:r>
            <a:r>
              <a:rPr lang="es-AR">
                <a:solidFill>
                  <a:schemeClr val="lt2"/>
                </a:solidFill>
                <a:latin typeface="Consolas"/>
                <a:ea typeface="Consolas"/>
                <a:cs typeface="Consolas"/>
                <a:sym typeface="Consolas"/>
              </a:rPr>
              <a:t>x</a:t>
            </a:r>
            <a:r>
              <a:rPr b="0" i="0" lang="es-AR" sz="1400" u="none" cap="none" strike="noStrike">
                <a:solidFill>
                  <a:schemeClr val="lt2"/>
                </a:solidFill>
                <a:latin typeface="Consolas"/>
                <a:ea typeface="Consolas"/>
                <a:cs typeface="Consolas"/>
                <a:sym typeface="Consolas"/>
              </a:rPr>
              <a:t> verdadera</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else</a:t>
            </a: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chemeClr val="lt2"/>
                </a:solidFill>
                <a:latin typeface="Consolas"/>
                <a:ea typeface="Consolas"/>
                <a:cs typeface="Consolas"/>
                <a:sym typeface="Consolas"/>
              </a:rPr>
              <a:t>//bloque de codigo </a:t>
            </a:r>
            <a:r>
              <a:rPr lang="es-AR">
                <a:solidFill>
                  <a:schemeClr val="lt2"/>
                </a:solidFill>
                <a:latin typeface="Consolas"/>
                <a:ea typeface="Consolas"/>
                <a:cs typeface="Consolas"/>
                <a:sym typeface="Consolas"/>
              </a:rPr>
              <a:t>x</a:t>
            </a:r>
            <a:r>
              <a:rPr b="0" i="0" lang="es-AR" sz="1400" u="none" cap="none" strike="noStrike">
                <a:solidFill>
                  <a:schemeClr val="lt2"/>
                </a:solidFill>
                <a:latin typeface="Consolas"/>
                <a:ea typeface="Consolas"/>
                <a:cs typeface="Consolas"/>
                <a:sym typeface="Consolas"/>
              </a:rPr>
              <a:t> falsa</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a:t>
            </a:r>
            <a:endParaRPr/>
          </a:p>
        </p:txBody>
      </p:sp>
      <p:sp>
        <p:nvSpPr>
          <p:cNvPr id="91" name="Google Shape;91;g125b9042eb0_0_3"/>
          <p:cNvSpPr txBox="1"/>
          <p:nvPr/>
        </p:nvSpPr>
        <p:spPr>
          <a:xfrm>
            <a:off x="177275" y="3524875"/>
            <a:ext cx="4010100" cy="5727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accent1"/>
              </a:buClr>
              <a:buSzPts val="1400"/>
              <a:buFont typeface="Arial"/>
              <a:buChar char="•"/>
            </a:pPr>
            <a:r>
              <a:rPr b="1" i="0" lang="es-AR" sz="1400" u="none" cap="none" strike="noStrike">
                <a:solidFill>
                  <a:schemeClr val="accent1"/>
                </a:solidFill>
                <a:latin typeface="Montserrat"/>
                <a:ea typeface="Montserrat"/>
                <a:cs typeface="Montserrat"/>
                <a:sym typeface="Montserrat"/>
              </a:rPr>
              <a:t>Operador ternario:</a:t>
            </a:r>
            <a:r>
              <a:rPr b="0" i="0" lang="es-AR" sz="1400" u="none" cap="none" strike="noStrike">
                <a:solidFill>
                  <a:schemeClr val="accent1"/>
                </a:solidFill>
                <a:latin typeface="Montserrat"/>
                <a:ea typeface="Montserrat"/>
                <a:cs typeface="Montserrat"/>
                <a:sym typeface="Montserrat"/>
              </a:rPr>
              <a:t> </a:t>
            </a:r>
            <a:endParaRPr b="0" i="0" sz="1400" u="none" cap="none" strike="noStrike">
              <a:solidFill>
                <a:schemeClr val="accent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s-AR" sz="1200">
                <a:solidFill>
                  <a:schemeClr val="dk1"/>
                </a:solidFill>
                <a:latin typeface="Montserrat"/>
                <a:ea typeface="Montserrat"/>
                <a:cs typeface="Montserrat"/>
                <a:sym typeface="Montserrat"/>
              </a:rPr>
              <a:t> </a:t>
            </a:r>
            <a:r>
              <a:rPr b="0" i="0" lang="es-AR" sz="1200" u="none" cap="none" strike="noStrike">
                <a:solidFill>
                  <a:schemeClr val="dk1"/>
                </a:solidFill>
                <a:latin typeface="Montserrat"/>
                <a:ea typeface="Montserrat"/>
                <a:cs typeface="Montserrat"/>
                <a:sym typeface="Montserrat"/>
              </a:rPr>
              <a:t>Alternativa de condicional if/else en una sola línea.</a:t>
            </a:r>
            <a:endParaRPr b="0" i="0" sz="1200" u="none" cap="none" strike="noStrike">
              <a:solidFill>
                <a:schemeClr val="dk1"/>
              </a:solidFill>
              <a:latin typeface="Montserrat"/>
              <a:ea typeface="Montserrat"/>
              <a:cs typeface="Montserrat"/>
              <a:sym typeface="Montserrat"/>
            </a:endParaRPr>
          </a:p>
        </p:txBody>
      </p:sp>
      <p:sp>
        <p:nvSpPr>
          <p:cNvPr id="92" name="Google Shape;92;g125b9042eb0_0_3"/>
          <p:cNvSpPr/>
          <p:nvPr/>
        </p:nvSpPr>
        <p:spPr>
          <a:xfrm>
            <a:off x="296150" y="4214375"/>
            <a:ext cx="3891300" cy="523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AR" sz="1200" u="none" cap="none" strike="noStrike">
                <a:solidFill>
                  <a:srgbClr val="00E8C6"/>
                </a:solidFill>
                <a:latin typeface="Consolas"/>
                <a:ea typeface="Consolas"/>
                <a:cs typeface="Consolas"/>
                <a:sym typeface="Consolas"/>
              </a:rPr>
              <a:t>variable</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condicion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verdadero</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falso</a:t>
            </a:r>
            <a:r>
              <a:rPr b="0" i="0" lang="es-AR" sz="1200" u="none" cap="none" strike="noStrike">
                <a:solidFill>
                  <a:srgbClr val="D5CED9"/>
                </a:solidFill>
                <a:latin typeface="Consolas"/>
                <a:ea typeface="Consolas"/>
                <a:cs typeface="Consolas"/>
                <a:sym typeface="Consolas"/>
              </a:rPr>
              <a:t>;</a:t>
            </a:r>
            <a:endParaRPr sz="1200"/>
          </a:p>
          <a:p>
            <a:pPr indent="0" lvl="0" marL="0" marR="0" rtl="0" algn="l">
              <a:lnSpc>
                <a:spcPct val="100000"/>
              </a:lnSpc>
              <a:spcBef>
                <a:spcPts val="0"/>
              </a:spcBef>
              <a:spcAft>
                <a:spcPts val="0"/>
              </a:spcAft>
              <a:buNone/>
            </a:pPr>
            <a:r>
              <a:rPr b="0" i="0" lang="es-AR" sz="1000" u="none" cap="none" strike="noStrike">
                <a:solidFill>
                  <a:srgbClr val="00E8C6"/>
                </a:solidFill>
                <a:latin typeface="Consolas"/>
                <a:ea typeface="Consolas"/>
                <a:cs typeface="Consolas"/>
                <a:sym typeface="Consolas"/>
              </a:rPr>
              <a:t>calificacion</a:t>
            </a:r>
            <a:r>
              <a:rPr b="0" i="0" lang="es-AR" sz="1000" u="none" cap="none" strike="noStrike">
                <a:solidFill>
                  <a:srgbClr val="D5CED9"/>
                </a:solidFill>
                <a:latin typeface="Consolas"/>
                <a:ea typeface="Consolas"/>
                <a:cs typeface="Consolas"/>
                <a:sym typeface="Consolas"/>
              </a:rPr>
              <a:t> </a:t>
            </a:r>
            <a:r>
              <a:rPr b="0" i="0" lang="es-AR" sz="1000" u="none" cap="none" strike="noStrike">
                <a:solidFill>
                  <a:srgbClr val="EE5D43"/>
                </a:solidFill>
                <a:latin typeface="Consolas"/>
                <a:ea typeface="Consolas"/>
                <a:cs typeface="Consolas"/>
                <a:sym typeface="Consolas"/>
              </a:rPr>
              <a:t>=</a:t>
            </a:r>
            <a:r>
              <a:rPr b="0" i="0" lang="es-AR" sz="1000" u="none" cap="none" strike="noStrike">
                <a:solidFill>
                  <a:srgbClr val="D5CED9"/>
                </a:solidFill>
                <a:latin typeface="Consolas"/>
                <a:ea typeface="Consolas"/>
                <a:cs typeface="Consolas"/>
                <a:sym typeface="Consolas"/>
              </a:rPr>
              <a:t> </a:t>
            </a:r>
            <a:r>
              <a:rPr b="0" i="0" lang="es-AR" sz="1000" u="none" cap="none" strike="noStrike">
                <a:solidFill>
                  <a:srgbClr val="00E8C6"/>
                </a:solidFill>
                <a:latin typeface="Consolas"/>
                <a:ea typeface="Consolas"/>
                <a:cs typeface="Consolas"/>
                <a:sym typeface="Consolas"/>
              </a:rPr>
              <a:t>nota</a:t>
            </a:r>
            <a:r>
              <a:rPr b="0" i="0" lang="es-AR" sz="1000" u="none" cap="none" strike="noStrike">
                <a:solidFill>
                  <a:srgbClr val="D5CED9"/>
                </a:solidFill>
                <a:latin typeface="Consolas"/>
                <a:ea typeface="Consolas"/>
                <a:cs typeface="Consolas"/>
                <a:sym typeface="Consolas"/>
              </a:rPr>
              <a:t> </a:t>
            </a:r>
            <a:r>
              <a:rPr b="0" i="0" lang="es-AR" sz="1000" u="none" cap="none" strike="noStrike">
                <a:solidFill>
                  <a:srgbClr val="EE5D43"/>
                </a:solidFill>
                <a:latin typeface="Consolas"/>
                <a:ea typeface="Consolas"/>
                <a:cs typeface="Consolas"/>
                <a:sym typeface="Consolas"/>
              </a:rPr>
              <a:t>&lt;</a:t>
            </a:r>
            <a:r>
              <a:rPr b="0" i="0" lang="es-AR" sz="1000" u="none" cap="none" strike="noStrike">
                <a:solidFill>
                  <a:srgbClr val="D5CED9"/>
                </a:solidFill>
                <a:latin typeface="Consolas"/>
                <a:ea typeface="Consolas"/>
                <a:cs typeface="Consolas"/>
                <a:sym typeface="Consolas"/>
              </a:rPr>
              <a:t> </a:t>
            </a:r>
            <a:r>
              <a:rPr lang="es-AR" sz="1000">
                <a:solidFill>
                  <a:srgbClr val="F39C12"/>
                </a:solidFill>
                <a:latin typeface="Consolas"/>
                <a:ea typeface="Consolas"/>
                <a:cs typeface="Consolas"/>
                <a:sym typeface="Consolas"/>
              </a:rPr>
              <a:t>4</a:t>
            </a:r>
            <a:r>
              <a:rPr b="0" i="0" lang="es-AR" sz="1000" u="none" cap="none" strike="noStrike">
                <a:solidFill>
                  <a:srgbClr val="D5CED9"/>
                </a:solidFill>
                <a:latin typeface="Consolas"/>
                <a:ea typeface="Consolas"/>
                <a:cs typeface="Consolas"/>
                <a:sym typeface="Consolas"/>
              </a:rPr>
              <a:t> </a:t>
            </a:r>
            <a:r>
              <a:rPr b="0" i="0" lang="es-AR" sz="1000" u="none" cap="none" strike="noStrike">
                <a:solidFill>
                  <a:srgbClr val="EE5D43"/>
                </a:solidFill>
                <a:latin typeface="Consolas"/>
                <a:ea typeface="Consolas"/>
                <a:cs typeface="Consolas"/>
                <a:sym typeface="Consolas"/>
              </a:rPr>
              <a:t>?</a:t>
            </a:r>
            <a:r>
              <a:rPr b="0" i="0" lang="es-AR" sz="1000" u="none" cap="none" strike="noStrike">
                <a:solidFill>
                  <a:srgbClr val="D5CED9"/>
                </a:solidFill>
                <a:latin typeface="Consolas"/>
                <a:ea typeface="Consolas"/>
                <a:cs typeface="Consolas"/>
                <a:sym typeface="Consolas"/>
              </a:rPr>
              <a:t> </a:t>
            </a:r>
            <a:r>
              <a:rPr b="0" i="0" lang="es-AR" sz="1000" u="none" cap="none" strike="noStrike">
                <a:solidFill>
                  <a:srgbClr val="96E072"/>
                </a:solidFill>
                <a:latin typeface="Consolas"/>
                <a:ea typeface="Consolas"/>
                <a:cs typeface="Consolas"/>
                <a:sym typeface="Consolas"/>
              </a:rPr>
              <a:t>"</a:t>
            </a:r>
            <a:r>
              <a:rPr lang="es-AR" sz="1000">
                <a:solidFill>
                  <a:srgbClr val="96E072"/>
                </a:solidFill>
                <a:latin typeface="Consolas"/>
                <a:ea typeface="Consolas"/>
                <a:cs typeface="Consolas"/>
                <a:sym typeface="Consolas"/>
              </a:rPr>
              <a:t>desaprobado</a:t>
            </a:r>
            <a:r>
              <a:rPr b="0" i="0" lang="es-AR" sz="1000" u="none" cap="none" strike="noStrike">
                <a:solidFill>
                  <a:srgbClr val="96E072"/>
                </a:solidFill>
                <a:latin typeface="Consolas"/>
                <a:ea typeface="Consolas"/>
                <a:cs typeface="Consolas"/>
                <a:sym typeface="Consolas"/>
              </a:rPr>
              <a:t>"</a:t>
            </a:r>
            <a:r>
              <a:rPr b="0" i="0" lang="es-AR" sz="1000" u="none" cap="none" strike="noStrike">
                <a:solidFill>
                  <a:srgbClr val="D5CED9"/>
                </a:solidFill>
                <a:latin typeface="Consolas"/>
                <a:ea typeface="Consolas"/>
                <a:cs typeface="Consolas"/>
                <a:sym typeface="Consolas"/>
              </a:rPr>
              <a:t> </a:t>
            </a:r>
            <a:r>
              <a:rPr b="0" i="0" lang="es-AR" sz="1000" u="none" cap="none" strike="noStrike">
                <a:solidFill>
                  <a:srgbClr val="EE5D43"/>
                </a:solidFill>
                <a:latin typeface="Consolas"/>
                <a:ea typeface="Consolas"/>
                <a:cs typeface="Consolas"/>
                <a:sym typeface="Consolas"/>
              </a:rPr>
              <a:t>:</a:t>
            </a:r>
            <a:r>
              <a:rPr b="0" i="0" lang="es-AR" sz="1000" u="none" cap="none" strike="noStrike">
                <a:solidFill>
                  <a:srgbClr val="D5CED9"/>
                </a:solidFill>
                <a:latin typeface="Consolas"/>
                <a:ea typeface="Consolas"/>
                <a:cs typeface="Consolas"/>
                <a:sym typeface="Consolas"/>
              </a:rPr>
              <a:t> </a:t>
            </a:r>
            <a:r>
              <a:rPr b="0" i="0" lang="es-AR" sz="1000" u="none" cap="none" strike="noStrike">
                <a:solidFill>
                  <a:srgbClr val="96E072"/>
                </a:solidFill>
                <a:latin typeface="Consolas"/>
                <a:ea typeface="Consolas"/>
                <a:cs typeface="Consolas"/>
                <a:sym typeface="Consolas"/>
              </a:rPr>
              <a:t>"aprobado"</a:t>
            </a:r>
            <a:r>
              <a:rPr b="0" i="0" lang="es-AR" sz="1000" u="none" cap="none" strike="noStrike">
                <a:solidFill>
                  <a:srgbClr val="D5CED9"/>
                </a:solidFill>
                <a:latin typeface="Consolas"/>
                <a:ea typeface="Consolas"/>
                <a:cs typeface="Consolas"/>
                <a:sym typeface="Consolas"/>
              </a:rPr>
              <a:t>;</a:t>
            </a:r>
            <a:endParaRPr sz="1000"/>
          </a:p>
        </p:txBody>
      </p:sp>
      <p:sp>
        <p:nvSpPr>
          <p:cNvPr id="93" name="Google Shape;93;g125b9042eb0_0_3"/>
          <p:cNvSpPr txBox="1"/>
          <p:nvPr/>
        </p:nvSpPr>
        <p:spPr>
          <a:xfrm>
            <a:off x="4073225" y="758525"/>
            <a:ext cx="486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94" name="Google Shape;94;g125b9042eb0_0_3"/>
          <p:cNvSpPr txBox="1"/>
          <p:nvPr/>
        </p:nvSpPr>
        <p:spPr>
          <a:xfrm>
            <a:off x="4139850" y="478000"/>
            <a:ext cx="4355700" cy="6090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accent1"/>
              </a:buClr>
              <a:buSzPts val="1400"/>
              <a:buFont typeface="Arial"/>
              <a:buChar char="•"/>
            </a:pPr>
            <a:r>
              <a:rPr b="1" lang="es-AR" sz="1200">
                <a:solidFill>
                  <a:schemeClr val="accent1"/>
                </a:solidFill>
                <a:latin typeface="Montserrat"/>
                <a:ea typeface="Montserrat"/>
                <a:cs typeface="Montserrat"/>
                <a:sym typeface="Montserrat"/>
              </a:rPr>
              <a:t>Condicional</a:t>
            </a:r>
            <a:r>
              <a:rPr b="1" i="0" lang="es-AR" sz="1200" u="none" cap="none" strike="noStrike">
                <a:solidFill>
                  <a:schemeClr val="accent1"/>
                </a:solidFill>
                <a:latin typeface="Montserrat"/>
                <a:ea typeface="Montserrat"/>
                <a:cs typeface="Montserrat"/>
                <a:sym typeface="Montserrat"/>
              </a:rPr>
              <a:t> múltiple:</a:t>
            </a:r>
            <a:r>
              <a:rPr b="0" i="0" lang="es-AR" sz="1200" u="none" cap="none" strike="noStrike">
                <a:solidFill>
                  <a:schemeClr val="accent1"/>
                </a:solidFill>
                <a:latin typeface="Montserrat"/>
                <a:ea typeface="Montserrat"/>
                <a:cs typeface="Montserrat"/>
                <a:sym typeface="Montserrat"/>
              </a:rPr>
              <a:t> </a:t>
            </a:r>
            <a:r>
              <a:rPr b="0" i="0" lang="es-AR" sz="1000" u="none" cap="none" strike="noStrike">
                <a:solidFill>
                  <a:schemeClr val="dk1"/>
                </a:solidFill>
                <a:latin typeface="Montserrat"/>
                <a:ea typeface="Montserrat"/>
                <a:cs typeface="Montserrat"/>
                <a:sym typeface="Montserrat"/>
              </a:rPr>
              <a:t>Contempla la declaración else if para especificar una nueva condición si la primera condición es falsa.</a:t>
            </a:r>
            <a:endParaRPr b="0" i="0" sz="1000" u="none" cap="none" strike="noStrike">
              <a:solidFill>
                <a:schemeClr val="dk1"/>
              </a:solidFill>
              <a:latin typeface="Montserrat"/>
              <a:ea typeface="Montserrat"/>
              <a:cs typeface="Montserrat"/>
              <a:sym typeface="Montserrat"/>
            </a:endParaRPr>
          </a:p>
        </p:txBody>
      </p:sp>
      <p:sp>
        <p:nvSpPr>
          <p:cNvPr id="95" name="Google Shape;95;g125b9042eb0_0_3"/>
          <p:cNvSpPr txBox="1"/>
          <p:nvPr/>
        </p:nvSpPr>
        <p:spPr>
          <a:xfrm>
            <a:off x="4073225" y="2392002"/>
            <a:ext cx="3457500" cy="4968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accent1"/>
              </a:buClr>
              <a:buSzPts val="1400"/>
              <a:buFont typeface="Arial"/>
              <a:buChar char="•"/>
            </a:pPr>
            <a:r>
              <a:rPr b="1" i="0" lang="es-AR" sz="1200" u="none" cap="none" strike="noStrike">
                <a:solidFill>
                  <a:schemeClr val="accent1"/>
                </a:solidFill>
                <a:latin typeface="Montserrat"/>
                <a:ea typeface="Montserrat"/>
                <a:cs typeface="Montserrat"/>
                <a:sym typeface="Montserrat"/>
              </a:rPr>
              <a:t>Switch:</a:t>
            </a:r>
            <a:r>
              <a:rPr b="0" i="0" lang="es-AR" sz="1200" u="none" cap="none" strike="noStrike">
                <a:solidFill>
                  <a:schemeClr val="accent1"/>
                </a:solidFill>
                <a:latin typeface="Montserrat"/>
                <a:ea typeface="Montserrat"/>
                <a:cs typeface="Montserrat"/>
                <a:sym typeface="Montserrat"/>
              </a:rPr>
              <a:t> </a:t>
            </a:r>
            <a:r>
              <a:rPr b="0" i="0" lang="es-AR" sz="1000" u="none" cap="none" strike="noStrike">
                <a:solidFill>
                  <a:schemeClr val="dk1"/>
                </a:solidFill>
                <a:latin typeface="Montserrat"/>
                <a:ea typeface="Montserrat"/>
                <a:cs typeface="Montserrat"/>
                <a:sym typeface="Montserrat"/>
              </a:rPr>
              <a:t>Contempla distintos valores que puede tomar una variable.</a:t>
            </a:r>
            <a:endParaRPr b="0" i="0" sz="1000" u="none" cap="none" strike="noStrike">
              <a:solidFill>
                <a:schemeClr val="dk1"/>
              </a:solidFill>
              <a:latin typeface="Montserrat"/>
              <a:ea typeface="Montserrat"/>
              <a:cs typeface="Montserrat"/>
              <a:sym typeface="Montserrat"/>
            </a:endParaRPr>
          </a:p>
        </p:txBody>
      </p:sp>
      <p:sp>
        <p:nvSpPr>
          <p:cNvPr id="96" name="Google Shape;96;g125b9042eb0_0_3"/>
          <p:cNvSpPr/>
          <p:nvPr/>
        </p:nvSpPr>
        <p:spPr>
          <a:xfrm>
            <a:off x="4285600" y="1087000"/>
            <a:ext cx="4785000" cy="1305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AR" sz="1100" u="none" cap="none" strike="noStrike">
                <a:solidFill>
                  <a:srgbClr val="C74DED"/>
                </a:solidFill>
                <a:latin typeface="Consolas"/>
                <a:ea typeface="Consolas"/>
                <a:cs typeface="Consolas"/>
                <a:sym typeface="Consolas"/>
              </a:rPr>
              <a:t>if</a:t>
            </a: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00E8C6"/>
                </a:solidFill>
                <a:latin typeface="Consolas"/>
                <a:ea typeface="Consolas"/>
                <a:cs typeface="Consolas"/>
                <a:sym typeface="Consolas"/>
              </a:rPr>
              <a:t>cond1</a:t>
            </a:r>
            <a:r>
              <a:rPr b="0" i="0" lang="es-AR" sz="1100" u="none" cap="none" strike="noStrike">
                <a:solidFill>
                  <a:srgbClr val="D5CED9"/>
                </a:solidFill>
                <a:latin typeface="Consolas"/>
                <a:ea typeface="Consolas"/>
                <a:cs typeface="Consolas"/>
                <a:sym typeface="Consolas"/>
              </a:rPr>
              <a:t>) {</a:t>
            </a:r>
            <a:endParaRPr sz="1300"/>
          </a:p>
          <a:p>
            <a:pPr indent="0" lvl="0" marL="0" marR="0" rtl="0" algn="l">
              <a:lnSpc>
                <a:spcPct val="100000"/>
              </a:lnSpc>
              <a:spcBef>
                <a:spcPts val="0"/>
              </a:spcBef>
              <a:spcAft>
                <a:spcPts val="0"/>
              </a:spcAft>
              <a:buNone/>
            </a:pPr>
            <a:r>
              <a:rPr b="0" i="0" lang="es-AR" sz="1100" u="none" cap="none" strike="noStrike">
                <a:solidFill>
                  <a:srgbClr val="D5CED9"/>
                </a:solidFill>
                <a:latin typeface="Consolas"/>
                <a:ea typeface="Consolas"/>
                <a:cs typeface="Consolas"/>
                <a:sym typeface="Consolas"/>
              </a:rPr>
              <a:t> </a:t>
            </a:r>
            <a:r>
              <a:rPr b="0" i="0" lang="es-AR" sz="1100" u="none" cap="none" strike="noStrike">
                <a:solidFill>
                  <a:schemeClr val="lt2"/>
                </a:solidFill>
                <a:latin typeface="Consolas"/>
                <a:ea typeface="Consolas"/>
                <a:cs typeface="Consolas"/>
                <a:sym typeface="Consolas"/>
              </a:rPr>
              <a:t> //bloque de codigo </a:t>
            </a:r>
            <a:r>
              <a:rPr lang="es-AR" sz="1100">
                <a:solidFill>
                  <a:schemeClr val="lt2"/>
                </a:solidFill>
                <a:latin typeface="Consolas"/>
                <a:ea typeface="Consolas"/>
                <a:cs typeface="Consolas"/>
                <a:sym typeface="Consolas"/>
              </a:rPr>
              <a:t>*</a:t>
            </a:r>
            <a:r>
              <a:rPr b="0" i="0" lang="es-AR" sz="1100" u="none" cap="none" strike="noStrike">
                <a:solidFill>
                  <a:schemeClr val="lt2"/>
                </a:solidFill>
                <a:latin typeface="Consolas"/>
                <a:ea typeface="Consolas"/>
                <a:cs typeface="Consolas"/>
                <a:sym typeface="Consolas"/>
              </a:rPr>
              <a:t> es verdadera</a:t>
            </a:r>
            <a:endParaRPr b="0" i="0" sz="11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C74DED"/>
                </a:solidFill>
                <a:latin typeface="Consolas"/>
                <a:ea typeface="Consolas"/>
                <a:cs typeface="Consolas"/>
                <a:sym typeface="Consolas"/>
              </a:rPr>
              <a:t>else</a:t>
            </a: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C74DED"/>
                </a:solidFill>
                <a:latin typeface="Consolas"/>
                <a:ea typeface="Consolas"/>
                <a:cs typeface="Consolas"/>
                <a:sym typeface="Consolas"/>
              </a:rPr>
              <a:t>if</a:t>
            </a: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00E8C6"/>
                </a:solidFill>
                <a:latin typeface="Consolas"/>
                <a:ea typeface="Consolas"/>
                <a:cs typeface="Consolas"/>
                <a:sym typeface="Consolas"/>
              </a:rPr>
              <a:t>condicion2</a:t>
            </a:r>
            <a:r>
              <a:rPr b="0" i="0" lang="es-AR" sz="1100" u="none" cap="none" strike="noStrike">
                <a:solidFill>
                  <a:srgbClr val="D5CED9"/>
                </a:solidFill>
                <a:latin typeface="Consolas"/>
                <a:ea typeface="Consolas"/>
                <a:cs typeface="Consolas"/>
                <a:sym typeface="Consolas"/>
              </a:rPr>
              <a:t>) {</a:t>
            </a:r>
            <a:endParaRPr sz="1300"/>
          </a:p>
          <a:p>
            <a:pPr indent="0" lvl="0" marL="0" marR="0" rtl="0" algn="l">
              <a:lnSpc>
                <a:spcPct val="100000"/>
              </a:lnSpc>
              <a:spcBef>
                <a:spcPts val="0"/>
              </a:spcBef>
              <a:spcAft>
                <a:spcPts val="0"/>
              </a:spcAft>
              <a:buNone/>
            </a:pPr>
            <a:r>
              <a:rPr b="0" i="0" lang="es-AR" sz="1100" u="none" cap="none" strike="noStrike">
                <a:solidFill>
                  <a:srgbClr val="D5CED9"/>
                </a:solidFill>
                <a:latin typeface="Consolas"/>
                <a:ea typeface="Consolas"/>
                <a:cs typeface="Consolas"/>
                <a:sym typeface="Consolas"/>
              </a:rPr>
              <a:t>  </a:t>
            </a:r>
            <a:r>
              <a:rPr b="0" i="0" lang="es-AR" sz="1100" u="none" cap="none" strike="noStrike">
                <a:solidFill>
                  <a:schemeClr val="lt2"/>
                </a:solidFill>
                <a:latin typeface="Consolas"/>
                <a:ea typeface="Consolas"/>
                <a:cs typeface="Consolas"/>
                <a:sym typeface="Consolas"/>
              </a:rPr>
              <a:t>//se ejecuta si la cond1 es falsa y la cond2 es verdadera</a:t>
            </a:r>
            <a:endParaRPr b="0" i="0" sz="11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C74DED"/>
                </a:solidFill>
                <a:latin typeface="Consolas"/>
                <a:ea typeface="Consolas"/>
                <a:cs typeface="Consolas"/>
                <a:sym typeface="Consolas"/>
              </a:rPr>
              <a:t>else</a:t>
            </a:r>
            <a:r>
              <a:rPr b="0" i="0" lang="es-AR" sz="1100" u="none" cap="none" strike="noStrike">
                <a:solidFill>
                  <a:srgbClr val="D5CED9"/>
                </a:solidFill>
                <a:latin typeface="Consolas"/>
                <a:ea typeface="Consolas"/>
                <a:cs typeface="Consolas"/>
                <a:sym typeface="Consolas"/>
              </a:rPr>
              <a:t> {</a:t>
            </a:r>
            <a:endParaRPr sz="1300"/>
          </a:p>
          <a:p>
            <a:pPr indent="0" lvl="0" marL="0" marR="0" rtl="0" algn="l">
              <a:lnSpc>
                <a:spcPct val="100000"/>
              </a:lnSpc>
              <a:spcBef>
                <a:spcPts val="0"/>
              </a:spcBef>
              <a:spcAft>
                <a:spcPts val="0"/>
              </a:spcAft>
              <a:buNone/>
            </a:pPr>
            <a:r>
              <a:rPr b="0" i="0" lang="es-AR" sz="1100" u="none" cap="none" strike="noStrike">
                <a:solidFill>
                  <a:srgbClr val="D5CED9"/>
                </a:solidFill>
                <a:latin typeface="Consolas"/>
                <a:ea typeface="Consolas"/>
                <a:cs typeface="Consolas"/>
                <a:sym typeface="Consolas"/>
              </a:rPr>
              <a:t>  </a:t>
            </a:r>
            <a:r>
              <a:rPr b="0" i="0" lang="es-AR" sz="1100" u="none" cap="none" strike="noStrike">
                <a:solidFill>
                  <a:schemeClr val="lt2"/>
                </a:solidFill>
                <a:latin typeface="Consolas"/>
                <a:ea typeface="Consolas"/>
                <a:cs typeface="Consolas"/>
                <a:sym typeface="Consolas"/>
              </a:rPr>
              <a:t>//se ejecuta si la cond1 y cond2 son falsas</a:t>
            </a:r>
            <a:endParaRPr b="0" i="0" sz="11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100" u="none" cap="none" strike="noStrike">
                <a:solidFill>
                  <a:srgbClr val="D5CED9"/>
                </a:solidFill>
                <a:latin typeface="Consolas"/>
                <a:ea typeface="Consolas"/>
                <a:cs typeface="Consolas"/>
                <a:sym typeface="Consolas"/>
              </a:rPr>
              <a:t>}</a:t>
            </a:r>
            <a:endParaRPr sz="1300"/>
          </a:p>
        </p:txBody>
      </p:sp>
      <p:sp>
        <p:nvSpPr>
          <p:cNvPr id="97" name="Google Shape;97;g125b9042eb0_0_3"/>
          <p:cNvSpPr/>
          <p:nvPr/>
        </p:nvSpPr>
        <p:spPr>
          <a:xfrm>
            <a:off x="4326875" y="2888800"/>
            <a:ext cx="4355700" cy="2123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AR" sz="1100" u="none" cap="none" strike="noStrike">
                <a:solidFill>
                  <a:srgbClr val="C74DED"/>
                </a:solidFill>
                <a:latin typeface="Consolas"/>
                <a:ea typeface="Consolas"/>
                <a:cs typeface="Consolas"/>
                <a:sym typeface="Consolas"/>
              </a:rPr>
              <a:t>switch</a:t>
            </a: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00E8C6"/>
                </a:solidFill>
                <a:latin typeface="Consolas"/>
                <a:ea typeface="Consolas"/>
                <a:cs typeface="Consolas"/>
                <a:sym typeface="Consolas"/>
              </a:rPr>
              <a:t>var</a:t>
            </a:r>
            <a:r>
              <a:rPr b="0" i="0" lang="es-AR" sz="11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C74DED"/>
                </a:solidFill>
                <a:latin typeface="Consolas"/>
                <a:ea typeface="Consolas"/>
                <a:cs typeface="Consolas"/>
                <a:sym typeface="Consolas"/>
              </a:rPr>
              <a:t>case</a:t>
            </a: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F39C12"/>
                </a:solidFill>
                <a:latin typeface="Consolas"/>
                <a:ea typeface="Consolas"/>
                <a:cs typeface="Consolas"/>
                <a:sym typeface="Consolas"/>
              </a:rPr>
              <a:t>1</a:t>
            </a:r>
            <a:r>
              <a:rPr b="0" i="0" lang="es-AR" sz="11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100" u="none" cap="none" strike="noStrike">
                <a:solidFill>
                  <a:srgbClr val="D5CED9"/>
                </a:solidFill>
                <a:latin typeface="Consolas"/>
                <a:ea typeface="Consolas"/>
                <a:cs typeface="Consolas"/>
                <a:sym typeface="Consolas"/>
              </a:rPr>
              <a:t>    </a:t>
            </a:r>
            <a:r>
              <a:rPr b="0" i="0" lang="es-AR" sz="1100" u="none" cap="none" strike="noStrike">
                <a:solidFill>
                  <a:schemeClr val="lt2"/>
                </a:solidFill>
                <a:latin typeface="Consolas"/>
                <a:ea typeface="Consolas"/>
                <a:cs typeface="Consolas"/>
                <a:sym typeface="Consolas"/>
              </a:rPr>
              <a:t>//instrucciones en caso de cumplirse el case 1</a:t>
            </a:r>
            <a:endParaRPr b="0" i="0" sz="11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C74DED"/>
                </a:solidFill>
                <a:latin typeface="Consolas"/>
                <a:ea typeface="Consolas"/>
                <a:cs typeface="Consolas"/>
                <a:sym typeface="Consolas"/>
              </a:rPr>
              <a:t>break</a:t>
            </a:r>
            <a:r>
              <a:rPr b="0" i="0" lang="es-AR" sz="11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C74DED"/>
                </a:solidFill>
                <a:latin typeface="Consolas"/>
                <a:ea typeface="Consolas"/>
                <a:cs typeface="Consolas"/>
                <a:sym typeface="Consolas"/>
              </a:rPr>
              <a:t>case</a:t>
            </a: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F39C12"/>
                </a:solidFill>
                <a:latin typeface="Consolas"/>
                <a:ea typeface="Consolas"/>
                <a:cs typeface="Consolas"/>
                <a:sym typeface="Consolas"/>
              </a:rPr>
              <a:t>2</a:t>
            </a:r>
            <a:r>
              <a:rPr b="0" i="0" lang="es-AR" sz="11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C74DED"/>
                </a:solidFill>
                <a:latin typeface="Consolas"/>
                <a:ea typeface="Consolas"/>
                <a:cs typeface="Consolas"/>
                <a:sym typeface="Consolas"/>
              </a:rPr>
              <a:t>case</a:t>
            </a: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F39C12"/>
                </a:solidFill>
                <a:latin typeface="Consolas"/>
                <a:ea typeface="Consolas"/>
                <a:cs typeface="Consolas"/>
                <a:sym typeface="Consolas"/>
              </a:rPr>
              <a:t>3</a:t>
            </a:r>
            <a:r>
              <a:rPr b="0" i="0" lang="es-AR" sz="11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100" u="none" cap="none" strike="noStrike">
                <a:solidFill>
                  <a:srgbClr val="D5CED9"/>
                </a:solidFill>
                <a:latin typeface="Consolas"/>
                <a:ea typeface="Consolas"/>
                <a:cs typeface="Consolas"/>
                <a:sym typeface="Consolas"/>
              </a:rPr>
              <a:t>    </a:t>
            </a:r>
            <a:r>
              <a:rPr b="0" i="0" lang="es-AR" sz="1100" u="none" cap="none" strike="noStrike">
                <a:solidFill>
                  <a:schemeClr val="lt2"/>
                </a:solidFill>
                <a:latin typeface="Consolas"/>
                <a:ea typeface="Consolas"/>
                <a:cs typeface="Consolas"/>
                <a:sym typeface="Consolas"/>
              </a:rPr>
              <a:t>//instrucciones en caso de cumplirse el case 2 o 3</a:t>
            </a:r>
            <a:endParaRPr b="0" i="0" sz="11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C74DED"/>
                </a:solidFill>
                <a:latin typeface="Consolas"/>
                <a:ea typeface="Consolas"/>
                <a:cs typeface="Consolas"/>
                <a:sym typeface="Consolas"/>
              </a:rPr>
              <a:t>break</a:t>
            </a:r>
            <a:r>
              <a:rPr b="0" i="0" lang="es-AR" sz="11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C74DED"/>
                </a:solidFill>
                <a:latin typeface="Consolas"/>
                <a:ea typeface="Consolas"/>
                <a:cs typeface="Consolas"/>
                <a:sym typeface="Consolas"/>
              </a:rPr>
              <a:t>default</a:t>
            </a:r>
            <a:r>
              <a:rPr b="0" i="0" lang="es-AR" sz="11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100" u="none" cap="none" strike="noStrike">
                <a:solidFill>
                  <a:srgbClr val="D5CED9"/>
                </a:solidFill>
                <a:latin typeface="Consolas"/>
                <a:ea typeface="Consolas"/>
                <a:cs typeface="Consolas"/>
                <a:sym typeface="Consolas"/>
              </a:rPr>
              <a:t>    </a:t>
            </a:r>
            <a:r>
              <a:rPr b="0" i="0" lang="es-AR" sz="1100" u="none" cap="none" strike="noStrike">
                <a:solidFill>
                  <a:schemeClr val="lt2"/>
                </a:solidFill>
                <a:latin typeface="Consolas"/>
                <a:ea typeface="Consolas"/>
                <a:cs typeface="Consolas"/>
                <a:sym typeface="Consolas"/>
              </a:rPr>
              <a:t>// Cualquier otro caso</a:t>
            </a:r>
            <a:endParaRPr b="0" i="0" sz="11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C74DED"/>
                </a:solidFill>
                <a:latin typeface="Consolas"/>
                <a:ea typeface="Consolas"/>
                <a:cs typeface="Consolas"/>
                <a:sym typeface="Consolas"/>
              </a:rPr>
              <a:t>break</a:t>
            </a:r>
            <a:r>
              <a:rPr b="0" i="0" lang="es-AR" sz="11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100" u="none" cap="none" strike="noStrike">
                <a:solidFill>
                  <a:srgbClr val="D5CED9"/>
                </a:solidFill>
                <a:latin typeface="Consolas"/>
                <a:ea typeface="Consolas"/>
                <a:cs typeface="Consolas"/>
                <a:sym typeface="Consolas"/>
              </a:rPr>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9"/>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Scope (alcance)</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84" name="Google Shape;284;p19"/>
          <p:cNvSpPr txBox="1"/>
          <p:nvPr/>
        </p:nvSpPr>
        <p:spPr>
          <a:xfrm>
            <a:off x="370649" y="948515"/>
            <a:ext cx="8456828" cy="110440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400" u="none" cap="none" strike="noStrike">
                <a:solidFill>
                  <a:srgbClr val="9D66F9"/>
                </a:solidFill>
                <a:latin typeface="Montserrat"/>
                <a:ea typeface="Montserrat"/>
                <a:cs typeface="Montserrat"/>
                <a:sym typeface="Montserrat"/>
              </a:rPr>
              <a:t>Variables globales de JavaScript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Una variable declarada fuera de una función se convierte en </a:t>
            </a:r>
            <a:r>
              <a:rPr b="1" i="0" lang="es-AR" sz="1400" u="none" cap="none" strike="noStrike">
                <a:solidFill>
                  <a:srgbClr val="000000"/>
                </a:solidFill>
                <a:latin typeface="Montserrat"/>
                <a:ea typeface="Montserrat"/>
                <a:cs typeface="Montserrat"/>
                <a:sym typeface="Montserrat"/>
              </a:rPr>
              <a:t>global</a:t>
            </a:r>
            <a:r>
              <a:rPr b="0" i="0" lang="es-AR" sz="1400" u="none" cap="none" strike="noStrike">
                <a:solidFill>
                  <a:srgbClr val="000000"/>
                </a:solidFill>
                <a:latin typeface="Montserrat"/>
                <a:ea typeface="Montserrat"/>
                <a:cs typeface="Montserrat"/>
                <a:sym typeface="Montserrat"/>
              </a:rPr>
              <a:t>. Esto quiere decir que tiene alcance global: todos los scripts y funciones de una página web pueden acceder a ella. </a:t>
            </a:r>
            <a:endParaRPr b="0" i="0" sz="1400" u="none" cap="none" strike="noStrike">
              <a:solidFill>
                <a:srgbClr val="000000"/>
              </a:solidFill>
              <a:latin typeface="Arial"/>
              <a:ea typeface="Arial"/>
              <a:cs typeface="Arial"/>
              <a:sym typeface="Arial"/>
            </a:endParaRPr>
          </a:p>
        </p:txBody>
      </p:sp>
      <p:sp>
        <p:nvSpPr>
          <p:cNvPr id="285" name="Google Shape;285;p19"/>
          <p:cNvSpPr/>
          <p:nvPr/>
        </p:nvSpPr>
        <p:spPr>
          <a:xfrm>
            <a:off x="1909481" y="2169459"/>
            <a:ext cx="5470389" cy="1169551"/>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carName2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lang="es-AR">
                <a:solidFill>
                  <a:srgbClr val="96E072"/>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Fiat"</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aqui si puedo usar carName2</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function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myFunction</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aqui tambien puedo usar la variable carName2</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86" name="Google Shape;286;p19"/>
          <p:cNvSpPr txBox="1"/>
          <p:nvPr/>
        </p:nvSpPr>
        <p:spPr>
          <a:xfrm>
            <a:off x="6859442" y="2169459"/>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87" name="Google Shape;287;p19"/>
          <p:cNvSpPr/>
          <p:nvPr/>
        </p:nvSpPr>
        <p:spPr>
          <a:xfrm>
            <a:off x="908857" y="3339010"/>
            <a:ext cx="7471636" cy="78475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este caso podremos acceder al contenido de esa variable tanto desde fuera como desde adentro de la función</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60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segundo ejemplo de scope (.html y .js)</a:t>
            </a:r>
            <a:endParaRPr b="1" i="1" sz="1200" u="none" cap="none" strike="noStrike">
              <a:solidFill>
                <a:srgbClr val="9D66F9"/>
              </a:solidFill>
              <a:latin typeface="Montserrat"/>
              <a:ea typeface="Montserrat"/>
              <a:cs typeface="Montserrat"/>
              <a:sym typeface="Montserrat"/>
            </a:endParaRPr>
          </a:p>
        </p:txBody>
      </p:sp>
      <p:sp>
        <p:nvSpPr>
          <p:cNvPr id="288" name="Google Shape;288;p19"/>
          <p:cNvSpPr txBox="1"/>
          <p:nvPr/>
        </p:nvSpPr>
        <p:spPr>
          <a:xfrm>
            <a:off x="443214" y="4135126"/>
            <a:ext cx="8456828" cy="7596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Como vimos en el tema “variables”, en JavaScript, los objetos y las funciones también son variables. El alcance determina la accesibilidad de variables, objetos y funciones de diferentes partes del código.</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0"/>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Scope (alcance)</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94" name="Google Shape;294;p20"/>
          <p:cNvSpPr txBox="1"/>
          <p:nvPr/>
        </p:nvSpPr>
        <p:spPr>
          <a:xfrm>
            <a:off x="370649" y="948515"/>
            <a:ext cx="8456828" cy="13285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400" u="none" cap="none" strike="noStrike">
                <a:solidFill>
                  <a:srgbClr val="9D66F9"/>
                </a:solidFill>
                <a:latin typeface="Montserrat"/>
                <a:ea typeface="Montserrat"/>
                <a:cs typeface="Montserrat"/>
                <a:sym typeface="Montserrat"/>
              </a:rPr>
              <a:t>Automáticamente global</a:t>
            </a:r>
            <a:endParaRPr b="1" i="0" sz="1400" u="none" cap="none" strike="noStrike">
              <a:solidFill>
                <a:srgbClr val="9D66F9"/>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Si asignamos un valor a una variable que no ha sido declarada, automáticamente se convertirá en una variable </a:t>
            </a:r>
            <a:r>
              <a:rPr b="1" i="0" lang="es-AR" sz="1400" u="none" cap="none" strike="noStrike">
                <a:solidFill>
                  <a:srgbClr val="000000"/>
                </a:solidFill>
                <a:latin typeface="Montserrat"/>
                <a:ea typeface="Montserrat"/>
                <a:cs typeface="Montserrat"/>
                <a:sym typeface="Montserrat"/>
              </a:rPr>
              <a:t>global</a:t>
            </a:r>
            <a:r>
              <a:rPr b="0" i="0" lang="es-AR"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Este ejemplo de código declarará una variable global carName, incluso si el valor se asigna dentro de una función.</a:t>
            </a:r>
            <a:endParaRPr b="0" i="0" sz="1400" u="none" cap="none" strike="noStrike">
              <a:solidFill>
                <a:srgbClr val="000000"/>
              </a:solidFill>
              <a:latin typeface="Montserrat"/>
              <a:ea typeface="Montserrat"/>
              <a:cs typeface="Montserrat"/>
              <a:sym typeface="Montserrat"/>
            </a:endParaRPr>
          </a:p>
        </p:txBody>
      </p:sp>
      <p:sp>
        <p:nvSpPr>
          <p:cNvPr id="295" name="Google Shape;295;p20"/>
          <p:cNvSpPr/>
          <p:nvPr/>
        </p:nvSpPr>
        <p:spPr>
          <a:xfrm>
            <a:off x="1954306" y="2408173"/>
            <a:ext cx="5183518" cy="1169551"/>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FE66D"/>
                </a:solidFill>
                <a:latin typeface="Consolas"/>
                <a:ea typeface="Consolas"/>
                <a:cs typeface="Consolas"/>
                <a:sym typeface="Consolas"/>
              </a:rPr>
              <a:t>myFunction</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 aquí puede se puede usar carName</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function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myFunction</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carName</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"Volvo"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variable no declarada</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96" name="Google Shape;296;p20"/>
          <p:cNvSpPr txBox="1"/>
          <p:nvPr/>
        </p:nvSpPr>
        <p:spPr>
          <a:xfrm>
            <a:off x="6617395" y="2408173"/>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97" name="Google Shape;297;p20"/>
          <p:cNvSpPr/>
          <p:nvPr/>
        </p:nvSpPr>
        <p:spPr>
          <a:xfrm>
            <a:off x="711633" y="3577724"/>
            <a:ext cx="7471636" cy="78475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este caso podremos acceder al contenido de esa variable tanto desde fuera como desde adentro de la función, por ser </a:t>
            </a:r>
            <a:r>
              <a:rPr b="1" i="1" lang="es-AR" sz="1200" u="none" cap="none" strike="noStrike">
                <a:solidFill>
                  <a:srgbClr val="9D66F9"/>
                </a:solidFill>
                <a:latin typeface="Montserrat"/>
                <a:ea typeface="Montserrat"/>
                <a:cs typeface="Montserrat"/>
                <a:sym typeface="Montserrat"/>
              </a:rPr>
              <a:t>automáticamente global.</a:t>
            </a:r>
            <a:endParaRPr b="0" i="1" sz="1200" u="none" cap="none" strike="noStrike">
              <a:solidFill>
                <a:srgbClr val="9D66F9"/>
              </a:solidFill>
              <a:latin typeface="Montserrat"/>
              <a:ea typeface="Montserrat"/>
              <a:cs typeface="Montserrat"/>
              <a:sym typeface="Montserrat"/>
            </a:endParaRPr>
          </a:p>
          <a:p>
            <a:pPr indent="0" lvl="0" marL="0" marR="0" rtl="0" algn="r">
              <a:lnSpc>
                <a:spcPct val="100000"/>
              </a:lnSpc>
              <a:spcBef>
                <a:spcPts val="60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tercer ejemplo de scope (.html y .js)</a:t>
            </a:r>
            <a:endParaRPr b="1" i="1" sz="1200" u="none" cap="none" strike="noStrike">
              <a:solidFill>
                <a:srgbClr val="9D66F9"/>
              </a:solidFill>
              <a:latin typeface="Montserrat"/>
              <a:ea typeface="Montserrat"/>
              <a:cs typeface="Montserrat"/>
              <a:sym typeface="Montserrat"/>
            </a:endParaRPr>
          </a:p>
        </p:txBody>
      </p:sp>
      <p:sp>
        <p:nvSpPr>
          <p:cNvPr id="298" name="Google Shape;298;p20"/>
          <p:cNvSpPr txBox="1"/>
          <p:nvPr/>
        </p:nvSpPr>
        <p:spPr>
          <a:xfrm>
            <a:off x="370649" y="4382021"/>
            <a:ext cx="8456828" cy="54376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La vida útil de una variable comienza cuando se declara. Las variables locales se eliminan cuando se completa la función.</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1"/>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let y var</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04" name="Google Shape;304;p21"/>
          <p:cNvSpPr txBox="1"/>
          <p:nvPr/>
        </p:nvSpPr>
        <p:spPr>
          <a:xfrm>
            <a:off x="370649" y="948515"/>
            <a:ext cx="8456828" cy="131059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La instrucción </a:t>
            </a:r>
            <a:r>
              <a:rPr b="1" i="1" lang="es-AR" sz="1400" u="none" cap="none" strike="noStrike">
                <a:solidFill>
                  <a:srgbClr val="000000"/>
                </a:solidFill>
                <a:latin typeface="Montserrat"/>
                <a:ea typeface="Montserrat"/>
                <a:cs typeface="Montserrat"/>
                <a:sym typeface="Montserrat"/>
              </a:rPr>
              <a:t>let </a:t>
            </a:r>
            <a:r>
              <a:rPr b="0" i="0" lang="es-AR" sz="1400" u="none" cap="none" strike="noStrike">
                <a:solidFill>
                  <a:srgbClr val="000000"/>
                </a:solidFill>
                <a:latin typeface="Montserrat"/>
                <a:ea typeface="Montserrat"/>
                <a:cs typeface="Montserrat"/>
                <a:sym typeface="Montserrat"/>
              </a:rPr>
              <a:t>declara una variable de alcance local con ámbito de bloque, la cual, opcionalmente, puede ser inicializada con algún valor.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60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let </a:t>
            </a:r>
            <a:r>
              <a:rPr b="0" i="0" lang="es-AR" sz="1400" u="none" cap="none" strike="noStrike">
                <a:solidFill>
                  <a:srgbClr val="000000"/>
                </a:solidFill>
                <a:latin typeface="Montserrat"/>
                <a:ea typeface="Montserrat"/>
                <a:cs typeface="Montserrat"/>
                <a:sym typeface="Montserrat"/>
              </a:rPr>
              <a:t>te permite declarar variables limitando su alcance (</a:t>
            </a:r>
            <a:r>
              <a:rPr b="0" i="1" lang="es-AR" sz="1400" u="none" cap="none" strike="noStrike">
                <a:solidFill>
                  <a:srgbClr val="000000"/>
                </a:solidFill>
                <a:latin typeface="Montserrat"/>
                <a:ea typeface="Montserrat"/>
                <a:cs typeface="Montserrat"/>
                <a:sym typeface="Montserrat"/>
              </a:rPr>
              <a:t>scope</a:t>
            </a:r>
            <a:r>
              <a:rPr b="0" i="0" lang="es-AR" sz="1400" u="none" cap="none" strike="noStrike">
                <a:solidFill>
                  <a:srgbClr val="000000"/>
                </a:solidFill>
                <a:latin typeface="Montserrat"/>
                <a:ea typeface="Montserrat"/>
                <a:cs typeface="Montserrat"/>
                <a:sym typeface="Montserrat"/>
              </a:rPr>
              <a:t>) al bloque, declaración, o expresión donde se está usando, a diferencia de la palabra reservada </a:t>
            </a:r>
            <a:r>
              <a:rPr b="1" i="1" lang="es-AR" sz="1400" u="none" cap="none" strike="noStrike">
                <a:solidFill>
                  <a:srgbClr val="000000"/>
                </a:solidFill>
                <a:latin typeface="Montserrat"/>
                <a:ea typeface="Montserrat"/>
                <a:cs typeface="Montserrat"/>
                <a:sym typeface="Montserrat"/>
              </a:rPr>
              <a:t>var </a:t>
            </a:r>
            <a:r>
              <a:rPr b="0" i="0" lang="es-AR" sz="1400" u="none" cap="none" strike="noStrike">
                <a:solidFill>
                  <a:srgbClr val="000000"/>
                </a:solidFill>
                <a:latin typeface="Montserrat"/>
                <a:ea typeface="Montserrat"/>
                <a:cs typeface="Montserrat"/>
                <a:sym typeface="Montserrat"/>
              </a:rPr>
              <a:t>la cual define una variable </a:t>
            </a:r>
            <a:r>
              <a:rPr b="1" i="0" lang="es-AR" sz="1400" u="none" cap="none" strike="noStrike">
                <a:solidFill>
                  <a:srgbClr val="000000"/>
                </a:solidFill>
                <a:latin typeface="Montserrat"/>
                <a:ea typeface="Montserrat"/>
                <a:cs typeface="Montserrat"/>
                <a:sym typeface="Montserrat"/>
              </a:rPr>
              <a:t>global o local </a:t>
            </a:r>
            <a:r>
              <a:rPr b="0" i="0" lang="es-AR" sz="1400" u="none" cap="none" strike="noStrike">
                <a:solidFill>
                  <a:srgbClr val="000000"/>
                </a:solidFill>
                <a:latin typeface="Montserrat"/>
                <a:ea typeface="Montserrat"/>
                <a:cs typeface="Montserrat"/>
                <a:sym typeface="Montserrat"/>
              </a:rPr>
              <a:t>en una función </a:t>
            </a:r>
            <a:r>
              <a:rPr b="0" i="1" lang="es-AR" sz="1400" u="none" cap="none" strike="noStrike">
                <a:solidFill>
                  <a:srgbClr val="000000"/>
                </a:solidFill>
                <a:latin typeface="Montserrat"/>
                <a:ea typeface="Montserrat"/>
                <a:cs typeface="Montserrat"/>
                <a:sym typeface="Montserrat"/>
              </a:rPr>
              <a:t>sin importar el ámbito del bloque</a:t>
            </a:r>
            <a:r>
              <a:rPr b="0" i="0" lang="es-AR"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p:txBody>
      </p:sp>
      <p:sp>
        <p:nvSpPr>
          <p:cNvPr id="305" name="Google Shape;305;p21"/>
          <p:cNvSpPr/>
          <p:nvPr/>
        </p:nvSpPr>
        <p:spPr>
          <a:xfrm>
            <a:off x="6006353" y="3429608"/>
            <a:ext cx="2958353"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AR" sz="1400" u="none" cap="none" strike="noStrike">
                <a:solidFill>
                  <a:srgbClr val="000000"/>
                </a:solidFill>
                <a:latin typeface="Montserrat"/>
                <a:ea typeface="Montserrat"/>
                <a:cs typeface="Montserrat"/>
                <a:sym typeface="Montserrat"/>
              </a:rPr>
              <a:t>Fuente: </a:t>
            </a: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https://developer.mozilla.org/es/docs/Web/JavaScript/Reference/Statements/let</a:t>
            </a:r>
            <a:endParaRPr b="0" i="0" sz="1400" u="none" cap="none" strike="noStrike">
              <a:solidFill>
                <a:srgbClr val="000000"/>
              </a:solidFill>
              <a:latin typeface="Montserrat"/>
              <a:ea typeface="Montserrat"/>
              <a:cs typeface="Montserrat"/>
              <a:sym typeface="Montserrat"/>
            </a:endParaRPr>
          </a:p>
        </p:txBody>
      </p:sp>
      <p:sp>
        <p:nvSpPr>
          <p:cNvPr id="306" name="Google Shape;306;p21"/>
          <p:cNvSpPr/>
          <p:nvPr/>
        </p:nvSpPr>
        <p:spPr>
          <a:xfrm>
            <a:off x="959223" y="2275576"/>
            <a:ext cx="5047130" cy="2708434"/>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5F6167"/>
                </a:solidFill>
                <a:latin typeface="Consolas"/>
                <a:ea typeface="Consolas"/>
                <a:cs typeface="Consolas"/>
                <a:sym typeface="Consolas"/>
              </a:rPr>
              <a:t>//let vs var</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C74DED"/>
                </a:solidFill>
                <a:latin typeface="Consolas"/>
                <a:ea typeface="Consolas"/>
                <a:cs typeface="Consolas"/>
                <a:sym typeface="Consolas"/>
              </a:rPr>
              <a:t>var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5</a:t>
            </a: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C74DED"/>
                </a:solidFill>
                <a:latin typeface="Consolas"/>
                <a:ea typeface="Consolas"/>
                <a:cs typeface="Consolas"/>
                <a:sym typeface="Consolas"/>
              </a:rPr>
              <a:t>var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b</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10</a:t>
            </a: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br>
              <a:rPr b="0" i="0" lang="es-AR" sz="1200" u="none" cap="none" strike="noStrike">
                <a:solidFill>
                  <a:srgbClr val="D5CED9"/>
                </a:solidFill>
                <a:latin typeface="Consolas"/>
                <a:ea typeface="Consolas"/>
                <a:cs typeface="Consolas"/>
                <a:sym typeface="Consolas"/>
              </a:rPr>
            </a:br>
            <a:r>
              <a:rPr b="0" i="0" lang="es-AR" sz="1200" u="none" cap="none" strike="noStrike">
                <a:solidFill>
                  <a:srgbClr val="C74DED"/>
                </a:solidFill>
                <a:latin typeface="Consolas"/>
                <a:ea typeface="Consolas"/>
                <a:cs typeface="Consolas"/>
                <a:sym typeface="Consolas"/>
              </a:rPr>
              <a:t>if</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5</a:t>
            </a:r>
            <a:r>
              <a:rPr b="0" i="0" lang="es-AR"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let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4</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El alcance es dentro del bloque if</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var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b</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15</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El alcance es global, sobreescribe a 10</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br>
              <a:rPr b="0" i="0" lang="es-AR" sz="1200" u="none" cap="none" strike="noStrike">
                <a:solidFill>
                  <a:srgbClr val="D5CED9"/>
                </a:solidFill>
                <a:latin typeface="Consolas"/>
                <a:ea typeface="Consolas"/>
                <a:cs typeface="Consolas"/>
                <a:sym typeface="Consolas"/>
              </a:rPr>
            </a:b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console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log</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4, por alcance a nivel de bloque</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console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log</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b</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1, por alcance global</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br>
              <a:rPr b="0" i="0" lang="es-AR" sz="1200" u="none" cap="none" strike="noStrike">
                <a:solidFill>
                  <a:srgbClr val="D5CED9"/>
                </a:solidFill>
                <a:latin typeface="Consolas"/>
                <a:ea typeface="Consolas"/>
                <a:cs typeface="Consolas"/>
                <a:sym typeface="Consolas"/>
              </a:rPr>
            </a:br>
            <a:r>
              <a:rPr b="0" i="0" lang="es-AR" sz="1200" u="none" cap="none" strike="noStrike">
                <a:solidFill>
                  <a:srgbClr val="F39C12"/>
                </a:solidFill>
                <a:latin typeface="Consolas"/>
                <a:ea typeface="Consolas"/>
                <a:cs typeface="Consolas"/>
                <a:sym typeface="Consolas"/>
              </a:rPr>
              <a:t>console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log</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5, por alcance global</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F39C12"/>
                </a:solidFill>
                <a:latin typeface="Consolas"/>
                <a:ea typeface="Consolas"/>
                <a:cs typeface="Consolas"/>
                <a:sym typeface="Consolas"/>
              </a:rPr>
              <a:t>console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log</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b</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1, por alcance global</a:t>
            </a:r>
            <a:endParaRPr b="0" i="0" sz="1200" u="none" cap="none" strike="noStrike">
              <a:solidFill>
                <a:srgbClr val="D5CED9"/>
              </a:solidFill>
              <a:latin typeface="Consolas"/>
              <a:ea typeface="Consolas"/>
              <a:cs typeface="Consolas"/>
              <a:sym typeface="Consolas"/>
            </a:endParaRPr>
          </a:p>
        </p:txBody>
      </p:sp>
      <p:sp>
        <p:nvSpPr>
          <p:cNvPr id="307" name="Google Shape;307;p21"/>
          <p:cNvSpPr txBox="1"/>
          <p:nvPr/>
        </p:nvSpPr>
        <p:spPr>
          <a:xfrm>
            <a:off x="5485925" y="2275576"/>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308" name="Google Shape;308;p21"/>
          <p:cNvSpPr/>
          <p:nvPr/>
        </p:nvSpPr>
        <p:spPr>
          <a:xfrm>
            <a:off x="6006353" y="4436017"/>
            <a:ext cx="2653671" cy="491161"/>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cuarto ejemplo de scope (.html y .js)</a:t>
            </a:r>
            <a:endParaRPr b="1"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2"/>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Funciones | Información adicional</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14" name="Google Shape;314;p22"/>
          <p:cNvSpPr txBox="1"/>
          <p:nvPr/>
        </p:nvSpPr>
        <p:spPr>
          <a:xfrm>
            <a:off x="370649" y="1002478"/>
            <a:ext cx="8456828" cy="352676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Funciones básicas: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https://lenguajejs.com/javascript/introduccion/funciones-basicas/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Curso Básico de Javascript 9.- Funciones:</a:t>
            </a:r>
            <a:endParaRPr b="1" i="0"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endParaRPr>
          </a:p>
          <a:p>
            <a:pPr indent="0" lvl="0" marL="0" marR="0" rtl="0" algn="l">
              <a:lnSpc>
                <a:spcPct val="100000"/>
              </a:lnSpc>
              <a:spcBef>
                <a:spcPts val="600"/>
              </a:spcBef>
              <a:spcAft>
                <a:spcPts val="0"/>
              </a:spcAft>
              <a:buClr>
                <a:schemeClr val="dk2"/>
              </a:buClr>
              <a:buSzPts val="1400"/>
              <a:buFont typeface="Montserrat"/>
              <a:buNone/>
            </a:pPr>
            <a:r>
              <a:rPr b="0" i="0" lang="es-AR" sz="1400" u="sng" cap="none" strike="noStrike">
                <a:solidFill>
                  <a:srgbClr val="000000"/>
                </a:solidFill>
                <a:latin typeface="Montserrat"/>
                <a:ea typeface="Montserrat"/>
                <a:cs typeface="Montserrat"/>
                <a:sym typeface="Montserrat"/>
                <a:hlinkClick r:id="rId5">
                  <a:extLst>
                    <a:ext uri="{A12FA001-AC4F-418D-AE19-62706E023703}">
                      <ahyp:hlinkClr val="tx"/>
                    </a:ext>
                  </a:extLst>
                </a:hlinkClick>
              </a:rPr>
              <a:t>https://www.youtube.com/watch?v=AvMFiQl7AU0&amp;list=PLhSj3UTs2_yVC0iaCGf16glrrfXuiSd0G&amp;index=9</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Fundamentos sobre funciones: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chemeClr val="dk2"/>
              </a:buClr>
              <a:buSzPts val="1400"/>
              <a:buFont typeface="Montserrat"/>
              <a:buNone/>
            </a:pPr>
            <a:r>
              <a:rPr b="0" i="0" lang="es-AR" sz="1400" u="sng" cap="none" strike="noStrike">
                <a:solidFill>
                  <a:srgbClr val="000000"/>
                </a:solidFill>
                <a:latin typeface="Montserrat"/>
                <a:ea typeface="Montserrat"/>
                <a:cs typeface="Montserrat"/>
                <a:sym typeface="Montserrat"/>
                <a:hlinkClick r:id="rId6">
                  <a:extLst>
                    <a:ext uri="{A12FA001-AC4F-418D-AE19-62706E023703}">
                      <ahyp:hlinkClr val="tx"/>
                    </a:ext>
                  </a:extLst>
                </a:hlinkClick>
              </a:rPr>
              <a:t>https://lenguajejs.com/javascript/fundamentos/funciones/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3"/>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Funciones | Información adicional</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20" name="Google Shape;320;p23"/>
          <p:cNvSpPr txBox="1"/>
          <p:nvPr/>
        </p:nvSpPr>
        <p:spPr>
          <a:xfrm>
            <a:off x="359655" y="951651"/>
            <a:ext cx="8855334" cy="352676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Funciones Flecha: </a:t>
            </a: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https://developer.mozilla.org/es/docs/Web/JavaScript/Referencia/Funciones/Arrow_functions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Funciones Arrow (de Flecha) Javascript 2018:</a:t>
            </a:r>
            <a:endParaRPr b="1" i="0"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endParaRPr>
          </a:p>
          <a:p>
            <a:pPr indent="0" lvl="0" marL="0" marR="0" rtl="0" algn="l">
              <a:lnSpc>
                <a:spcPct val="100000"/>
              </a:lnSpc>
              <a:spcBef>
                <a:spcPts val="600"/>
              </a:spcBef>
              <a:spcAft>
                <a:spcPts val="0"/>
              </a:spcAft>
              <a:buClr>
                <a:schemeClr val="dk2"/>
              </a:buClr>
              <a:buSzPts val="1400"/>
              <a:buFont typeface="Montserrat"/>
              <a:buNone/>
            </a:pPr>
            <a:r>
              <a:rPr b="0" i="0" lang="es-AR" sz="1400" u="sng" cap="none" strike="noStrike">
                <a:solidFill>
                  <a:srgbClr val="000000"/>
                </a:solidFill>
                <a:latin typeface="Montserrat"/>
                <a:ea typeface="Montserrat"/>
                <a:cs typeface="Montserrat"/>
                <a:sym typeface="Montserrat"/>
                <a:hlinkClick r:id="rId5">
                  <a:extLst>
                    <a:ext uri="{A12FA001-AC4F-418D-AE19-62706E023703}">
                      <ahyp:hlinkClr val="tx"/>
                    </a:ext>
                  </a:extLst>
                </a:hlinkClick>
              </a:rPr>
              <a:t>https://www.youtube.com/watch?v=eXwEYSRk73U&amp;ab_channel=Bluuweb%21</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Qué es una función de flecha - JavaScript Arrow Functions: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chemeClr val="dk2"/>
              </a:buClr>
              <a:buSzPts val="1400"/>
              <a:buFont typeface="Montserrat"/>
              <a:buNone/>
            </a:pPr>
            <a:r>
              <a:rPr b="0" i="0" lang="es-AR" sz="1400" u="sng" cap="none" strike="noStrike">
                <a:solidFill>
                  <a:srgbClr val="000000"/>
                </a:solidFill>
                <a:latin typeface="Montserrat"/>
                <a:ea typeface="Montserrat"/>
                <a:cs typeface="Montserrat"/>
                <a:sym typeface="Montserrat"/>
                <a:hlinkClick r:id="rId6">
                  <a:extLst>
                    <a:ext uri="{A12FA001-AC4F-418D-AE19-62706E023703}">
                      <ahyp:hlinkClr val="tx"/>
                    </a:ext>
                  </a:extLst>
                </a:hlinkClick>
              </a:rPr>
              <a:t>https://www.youtube.com/watch?v=aIKL5tQP25Y&amp;ab_channel=DominiCode</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JavaScript Arrow Function (W3Schools)</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600"/>
              </a:spcAft>
              <a:buClr>
                <a:schemeClr val="dk2"/>
              </a:buClr>
              <a:buSzPts val="1400"/>
              <a:buFont typeface="Montserrat"/>
              <a:buNone/>
            </a:pPr>
            <a:r>
              <a:rPr b="0" i="0" lang="es-AR" sz="1400" u="sng" cap="none" strike="noStrike">
                <a:solidFill>
                  <a:srgbClr val="000000"/>
                </a:solidFill>
                <a:latin typeface="Montserrat"/>
                <a:ea typeface="Montserrat"/>
                <a:cs typeface="Montserrat"/>
                <a:sym typeface="Montserrat"/>
                <a:hlinkClick r:id="rId7">
                  <a:extLst>
                    <a:ext uri="{A12FA001-AC4F-418D-AE19-62706E023703}">
                      <ahyp:hlinkClr val="tx"/>
                    </a:ext>
                  </a:extLst>
                </a:hlinkClick>
              </a:rPr>
              <a:t>https://www.w3schools.com/js/js_arrow_function.asp</a:t>
            </a:r>
            <a:endParaRPr b="0" i="0" sz="1400" u="none" cap="none" strike="noStrike">
              <a:solidFill>
                <a:srgbClr val="000000"/>
              </a:solidFill>
              <a:latin typeface="Montserrat"/>
              <a:ea typeface="Montserrat"/>
              <a:cs typeface="Montserrat"/>
              <a:sym typeface="Montserrat"/>
            </a:endParaRPr>
          </a:p>
        </p:txBody>
      </p:sp>
      <p:sp>
        <p:nvSpPr>
          <p:cNvPr id="321" name="Google Shape;321;p23"/>
          <p:cNvSpPr txBox="1"/>
          <p:nvPr/>
        </p:nvSpPr>
        <p:spPr>
          <a:xfrm>
            <a:off x="1620241" y="4297445"/>
            <a:ext cx="6901962" cy="577874"/>
          </a:xfrm>
          <a:prstGeom prst="rect">
            <a:avLst/>
          </a:prstGeom>
          <a:noFill/>
          <a:ln>
            <a:noFill/>
          </a:ln>
        </p:spPr>
        <p:txBody>
          <a:bodyPr anchorCtr="0" anchor="t" bIns="91425" lIns="91425" spcFirstLastPara="1" rIns="91425" wrap="square" tIns="91425">
            <a:noAutofit/>
          </a:bodyPr>
          <a:lstStyle/>
          <a:p>
            <a:pPr indent="-171450" lvl="0" marL="171450" marR="0" rtl="0" algn="l">
              <a:lnSpc>
                <a:spcPct val="100000"/>
              </a:lnSpc>
              <a:spcBef>
                <a:spcPts val="0"/>
              </a:spcBef>
              <a:spcAft>
                <a:spcPts val="0"/>
              </a:spcAft>
              <a:buClr>
                <a:schemeClr val="dk2"/>
              </a:buClr>
              <a:buSzPts val="1400"/>
              <a:buFont typeface="Arial"/>
              <a:buChar char="•"/>
            </a:pPr>
            <a:r>
              <a:rPr b="0" i="0" lang="es-AR" sz="1200" u="none" cap="none" strike="noStrike">
                <a:solidFill>
                  <a:srgbClr val="000000"/>
                </a:solidFill>
                <a:latin typeface="Montserrat"/>
                <a:ea typeface="Montserrat"/>
                <a:cs typeface="Montserrat"/>
                <a:sym typeface="Montserrat"/>
              </a:rPr>
              <a:t>Del archivo </a:t>
            </a:r>
            <a:r>
              <a:rPr b="1" i="0" lang="es-AR" sz="1200" u="none" cap="none" strike="noStrike">
                <a:solidFill>
                  <a:srgbClr val="000000"/>
                </a:solidFill>
                <a:latin typeface="Montserrat"/>
                <a:ea typeface="Montserrat"/>
                <a:cs typeface="Montserrat"/>
                <a:sym typeface="Montserrat"/>
              </a:rPr>
              <a:t>“Actividad Práctica - JavaScript Unidad 2”</a:t>
            </a:r>
            <a:r>
              <a:rPr b="0" i="0" lang="es-AR" sz="1200" u="none" cap="none" strike="noStrike">
                <a:solidFill>
                  <a:srgbClr val="000000"/>
                </a:solidFill>
                <a:latin typeface="Montserrat"/>
                <a:ea typeface="Montserrat"/>
                <a:cs typeface="Montserrat"/>
                <a:sym typeface="Montserrat"/>
              </a:rPr>
              <a:t> están en condiciones de hacer los ejercicios: 1 al 18. Los ejercicios </a:t>
            </a:r>
            <a:r>
              <a:rPr b="1" i="0" lang="es-AR" sz="1200" u="none" cap="none" strike="noStrike">
                <a:solidFill>
                  <a:srgbClr val="000000"/>
                </a:solidFill>
                <a:latin typeface="Montserrat"/>
                <a:ea typeface="Montserrat"/>
                <a:cs typeface="Montserrat"/>
                <a:sym typeface="Montserrat"/>
              </a:rPr>
              <a:t>NO </a:t>
            </a:r>
            <a:r>
              <a:rPr b="0" i="0" lang="es-AR" sz="1200" u="none" cap="none" strike="noStrike">
                <a:solidFill>
                  <a:srgbClr val="000000"/>
                </a:solidFill>
                <a:latin typeface="Montserrat"/>
                <a:ea typeface="Montserrat"/>
                <a:cs typeface="Montserrat"/>
                <a:sym typeface="Montserrat"/>
              </a:rPr>
              <a:t>son obligatorios.</a:t>
            </a:r>
            <a:endParaRPr b="0" i="0" sz="1400" u="none" cap="none" strike="noStrike">
              <a:solidFill>
                <a:srgbClr val="000000"/>
              </a:solidFill>
              <a:latin typeface="Arial"/>
              <a:ea typeface="Arial"/>
              <a:cs typeface="Arial"/>
              <a:sym typeface="Arial"/>
            </a:endParaRPr>
          </a:p>
        </p:txBody>
      </p:sp>
      <p:sp>
        <p:nvSpPr>
          <p:cNvPr id="322" name="Google Shape;322;p23"/>
          <p:cNvSpPr txBox="1"/>
          <p:nvPr/>
        </p:nvSpPr>
        <p:spPr>
          <a:xfrm>
            <a:off x="438383" y="4269439"/>
            <a:ext cx="1277108"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600" u="none" cap="none" strike="noStrike">
                <a:solidFill>
                  <a:schemeClr val="accent1"/>
                </a:solidFill>
                <a:latin typeface="Montserrat ExtraBold"/>
                <a:ea typeface="Montserrat ExtraBold"/>
                <a:cs typeface="Montserrat ExtraBold"/>
                <a:sym typeface="Montserrat ExtraBold"/>
              </a:rPr>
              <a:t>Ejercicios</a:t>
            </a:r>
            <a:endParaRPr b="0" i="0" sz="1600" u="none" cap="none" strike="noStrike">
              <a:solidFill>
                <a:schemeClr val="accent1"/>
              </a:solidFill>
              <a:latin typeface="Montserrat ExtraBold"/>
              <a:ea typeface="Montserrat ExtraBold"/>
              <a:cs typeface="Montserrat ExtraBold"/>
              <a:sym typeface="Montserrat ExtraBo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4"/>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Callback (devolución de llamada)</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28" name="Google Shape;328;p24"/>
          <p:cNvSpPr txBox="1"/>
          <p:nvPr/>
        </p:nvSpPr>
        <p:spPr>
          <a:xfrm>
            <a:off x="370649" y="948515"/>
            <a:ext cx="8456828" cy="95941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Las funciones en JavaScript son objetos. Como cualquier otro objeto, puede pasarlos como parámetro. Por lo tanto, en JavaScript podemos </a:t>
            </a:r>
            <a:r>
              <a:rPr b="1" i="0" lang="es-AR" sz="1200" u="none" cap="none" strike="noStrike">
                <a:solidFill>
                  <a:srgbClr val="000000"/>
                </a:solidFill>
                <a:latin typeface="Montserrat"/>
                <a:ea typeface="Montserrat"/>
                <a:cs typeface="Montserrat"/>
                <a:sym typeface="Montserrat"/>
              </a:rPr>
              <a:t>pasar una función como argumento de otra función</a:t>
            </a:r>
            <a:r>
              <a:rPr b="0" i="0" lang="es-AR" sz="1200" u="none" cap="none" strike="noStrike">
                <a:solidFill>
                  <a:srgbClr val="000000"/>
                </a:solidFill>
                <a:latin typeface="Montserrat"/>
                <a:ea typeface="Montserrat"/>
                <a:cs typeface="Montserrat"/>
                <a:sym typeface="Montserrat"/>
              </a:rPr>
              <a:t>. Esto se llama función de devolución de llamada (</a:t>
            </a:r>
            <a:r>
              <a:rPr b="0" i="1" lang="es-AR" sz="1200" u="none" cap="none" strike="noStrike">
                <a:solidFill>
                  <a:srgbClr val="000000"/>
                </a:solidFill>
                <a:latin typeface="Montserrat"/>
                <a:ea typeface="Montserrat"/>
                <a:cs typeface="Montserrat"/>
                <a:sym typeface="Montserrat"/>
              </a:rPr>
              <a:t>callback</a:t>
            </a:r>
            <a:r>
              <a:rPr b="0" i="0" lang="es-AR" sz="1200" u="none" cap="none" strike="noStrike">
                <a:solidFill>
                  <a:srgbClr val="000000"/>
                </a:solidFill>
                <a:latin typeface="Montserrat"/>
                <a:ea typeface="Montserrat"/>
                <a:cs typeface="Montserrat"/>
                <a:sym typeface="Montserrat"/>
              </a:rPr>
              <a:t>). Las funciones también se pueden devolver como resultado de otra función.</a:t>
            </a:r>
            <a:endParaRPr b="0" i="0" sz="1200" u="none" cap="none" strike="noStrike">
              <a:solidFill>
                <a:srgbClr val="000000"/>
              </a:solidFill>
              <a:latin typeface="Montserrat"/>
              <a:ea typeface="Montserrat"/>
              <a:cs typeface="Montserrat"/>
              <a:sym typeface="Montserrat"/>
            </a:endParaRPr>
          </a:p>
        </p:txBody>
      </p:sp>
      <p:sp>
        <p:nvSpPr>
          <p:cNvPr id="329" name="Google Shape;329;p24"/>
          <p:cNvSpPr/>
          <p:nvPr/>
        </p:nvSpPr>
        <p:spPr>
          <a:xfrm>
            <a:off x="1670082" y="1790049"/>
            <a:ext cx="5758276" cy="2031325"/>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function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saludar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nombre</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alert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'Hola '</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nombre</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s-AR" sz="1400" u="none" cap="none" strike="noStrike">
                <a:solidFill>
                  <a:srgbClr val="D5CED9"/>
                </a:solidFill>
                <a:latin typeface="Consolas"/>
                <a:ea typeface="Consolas"/>
                <a:cs typeface="Consolas"/>
                <a:sym typeface="Consolas"/>
              </a:rPr>
            </a:br>
            <a:r>
              <a:rPr b="0" i="0" lang="es-AR" sz="1400" u="none" cap="none" strike="noStrike">
                <a:solidFill>
                  <a:srgbClr val="C74DED"/>
                </a:solidFill>
                <a:latin typeface="Consolas"/>
                <a:ea typeface="Consolas"/>
                <a:cs typeface="Consolas"/>
                <a:sym typeface="Consolas"/>
              </a:rPr>
              <a:t>function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procesarEntradaUsuario</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callback</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nombre</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prompt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'Por favor ingresa tu nombre.'</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callback</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nombre</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FE66D"/>
                </a:solidFill>
                <a:latin typeface="Consolas"/>
                <a:ea typeface="Consolas"/>
                <a:cs typeface="Consolas"/>
                <a:sym typeface="Consolas"/>
              </a:rPr>
              <a:t>procesarEntradaUsuario</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saludar</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30" name="Google Shape;330;p24"/>
          <p:cNvSpPr txBox="1"/>
          <p:nvPr/>
        </p:nvSpPr>
        <p:spPr>
          <a:xfrm>
            <a:off x="6891531" y="1790049"/>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331" name="Google Shape;331;p24"/>
          <p:cNvSpPr txBox="1"/>
          <p:nvPr/>
        </p:nvSpPr>
        <p:spPr>
          <a:xfrm>
            <a:off x="1182452" y="3821374"/>
            <a:ext cx="6733536" cy="37033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El ejemplo anterior es una callback sincrónica, ya que se ejecuta inmediatamente.</a:t>
            </a:r>
            <a:endParaRPr b="0" i="1" sz="1200" u="none" cap="none" strike="noStrike">
              <a:solidFill>
                <a:srgbClr val="9D66F9"/>
              </a:solidFill>
              <a:latin typeface="Montserrat"/>
              <a:ea typeface="Montserrat"/>
              <a:cs typeface="Montserrat"/>
              <a:sym typeface="Montserrat"/>
            </a:endParaRPr>
          </a:p>
        </p:txBody>
      </p:sp>
      <p:sp>
        <p:nvSpPr>
          <p:cNvPr id="332" name="Google Shape;332;p24"/>
          <p:cNvSpPr txBox="1"/>
          <p:nvPr/>
        </p:nvSpPr>
        <p:spPr>
          <a:xfrm>
            <a:off x="535437" y="4125029"/>
            <a:ext cx="8456828" cy="91369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¿Qué es un callback en JavaScript?: </a:t>
            </a: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https://www.youtube.com/watch?v=DaXuPcdKqQ4&amp;ab_channel=CodigoMentor</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Callbacks:</a:t>
            </a:r>
            <a:r>
              <a:rPr b="0" i="0" lang="es-AR" sz="1400" u="none" cap="none" strike="noStrike">
                <a:solidFill>
                  <a:srgbClr val="000000"/>
                </a:solidFill>
                <a:latin typeface="Montserrat"/>
                <a:ea typeface="Montserrat"/>
                <a:cs typeface="Montserrat"/>
                <a:sym typeface="Montserrat"/>
              </a:rPr>
              <a:t> </a:t>
            </a: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https://lenguajejs.com/javascript/fundamentos/funciones/#callbacks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5"/>
          <p:cNvSpPr txBox="1"/>
          <p:nvPr/>
        </p:nvSpPr>
        <p:spPr>
          <a:xfrm>
            <a:off x="234436" y="2914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Clousure (cierre)</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38" name="Google Shape;338;p25"/>
          <p:cNvSpPr txBox="1"/>
          <p:nvPr/>
        </p:nvSpPr>
        <p:spPr>
          <a:xfrm>
            <a:off x="361124" y="691340"/>
            <a:ext cx="8456828" cy="139023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Un cierre es una variable o función local que usa otra función y las referencias a la función se devuelven a la función. Es decir, devolvemos una función en una función externa que hace referencia a las variables locales de la función externa. Esto es posible si tenemos funciones anidadas en otra función y devueltas como referencia.  En la función interna, podemos usar las variables de la función externa. Debido al alcance de las variables locales, las funciones internas pueden acceder a las variables de la función externa.  Cuando devolvemos la función interna en la función externa, las referencias a las variables locales de la función externa todavía están referenciadas en la función interna.</a:t>
            </a:r>
            <a:endParaRPr b="0" i="0" sz="1400" u="none" cap="none" strike="noStrike">
              <a:solidFill>
                <a:srgbClr val="000000"/>
              </a:solidFill>
              <a:latin typeface="Arial"/>
              <a:ea typeface="Arial"/>
              <a:cs typeface="Arial"/>
              <a:sym typeface="Arial"/>
            </a:endParaRPr>
          </a:p>
        </p:txBody>
      </p:sp>
      <p:sp>
        <p:nvSpPr>
          <p:cNvPr id="339" name="Google Shape;339;p25"/>
          <p:cNvSpPr/>
          <p:nvPr/>
        </p:nvSpPr>
        <p:spPr>
          <a:xfrm>
            <a:off x="861599" y="2100629"/>
            <a:ext cx="7473462" cy="2123658"/>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C74DED"/>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C74DED"/>
                </a:solidFill>
                <a:latin typeface="Consolas"/>
                <a:ea typeface="Consolas"/>
                <a:cs typeface="Consolas"/>
                <a:sym typeface="Consolas"/>
              </a:rPr>
              <a:t>function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iniciar</a:t>
            </a:r>
            <a:r>
              <a:rPr b="0" i="0" lang="es-AR"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var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nombre</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"Codo a Codo"</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La variable nombre es una variable local creada por iniciar.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function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mostrarNombre</a:t>
            </a:r>
            <a:r>
              <a:rPr b="0" i="0" lang="es-AR" sz="1200" u="none" cap="none" strike="noStrike">
                <a:solidFill>
                  <a:srgbClr val="D5CED9"/>
                </a:solidFill>
                <a:latin typeface="Consolas"/>
                <a:ea typeface="Consolas"/>
                <a:cs typeface="Consolas"/>
                <a:sym typeface="Consolas"/>
              </a:rPr>
              <a:t>() { </a:t>
            </a:r>
            <a:r>
              <a:rPr b="0" i="0" lang="es-AR" sz="1200" u="none" cap="none" strike="noStrike">
                <a:solidFill>
                  <a:srgbClr val="5F6167"/>
                </a:solidFill>
                <a:latin typeface="Consolas"/>
                <a:ea typeface="Consolas"/>
                <a:cs typeface="Consolas"/>
                <a:sym typeface="Consolas"/>
              </a:rPr>
              <a:t>// La función mostrarNombre es una función interna, una clausura.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alert</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nombre</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Usa una variable declarada en la función externa.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mostrarNombre</a:t>
            </a: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FFE66D"/>
                </a:solidFill>
                <a:latin typeface="Consolas"/>
                <a:ea typeface="Consolas"/>
                <a:cs typeface="Consolas"/>
                <a:sym typeface="Consolas"/>
              </a:rPr>
              <a:t>iniciar</a:t>
            </a: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40" name="Google Shape;340;p25"/>
          <p:cNvSpPr txBox="1"/>
          <p:nvPr/>
        </p:nvSpPr>
        <p:spPr>
          <a:xfrm>
            <a:off x="7814633" y="2100629"/>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341" name="Google Shape;341;p25"/>
          <p:cNvSpPr txBox="1"/>
          <p:nvPr/>
        </p:nvSpPr>
        <p:spPr>
          <a:xfrm>
            <a:off x="234436" y="4195712"/>
            <a:ext cx="8807762" cy="8239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100" u="none" cap="none" strike="noStrike">
                <a:solidFill>
                  <a:srgbClr val="9D66F9"/>
                </a:solidFill>
                <a:latin typeface="Montserrat"/>
                <a:ea typeface="Montserrat"/>
                <a:cs typeface="Montserrat"/>
                <a:sym typeface="Montserrat"/>
              </a:rPr>
              <a:t>La función </a:t>
            </a:r>
            <a:r>
              <a:rPr b="1" i="1" lang="es-AR" sz="1100" u="none" cap="none" strike="noStrike">
                <a:solidFill>
                  <a:srgbClr val="9D66F9"/>
                </a:solidFill>
                <a:latin typeface="Montserrat"/>
                <a:ea typeface="Montserrat"/>
                <a:cs typeface="Montserrat"/>
                <a:sym typeface="Montserrat"/>
              </a:rPr>
              <a:t>iniciar() </a:t>
            </a:r>
            <a:r>
              <a:rPr b="0" i="1" lang="es-AR" sz="1100" u="none" cap="none" strike="noStrike">
                <a:solidFill>
                  <a:srgbClr val="9D66F9"/>
                </a:solidFill>
                <a:latin typeface="Montserrat"/>
                <a:ea typeface="Montserrat"/>
                <a:cs typeface="Montserrat"/>
                <a:sym typeface="Montserrat"/>
              </a:rPr>
              <a:t> crea una variable local llamada </a:t>
            </a:r>
            <a:r>
              <a:rPr b="1" i="1" lang="es-AR" sz="1100" u="none" cap="none" strike="noStrike">
                <a:solidFill>
                  <a:srgbClr val="9D66F9"/>
                </a:solidFill>
                <a:latin typeface="Montserrat"/>
                <a:ea typeface="Montserrat"/>
                <a:cs typeface="Montserrat"/>
                <a:sym typeface="Montserrat"/>
              </a:rPr>
              <a:t>nombre </a:t>
            </a:r>
            <a:r>
              <a:rPr b="0" i="1" lang="es-AR" sz="1100" u="none" cap="none" strike="noStrike">
                <a:solidFill>
                  <a:srgbClr val="9D66F9"/>
                </a:solidFill>
                <a:latin typeface="Montserrat"/>
                <a:ea typeface="Montserrat"/>
                <a:cs typeface="Montserrat"/>
                <a:sym typeface="Montserrat"/>
              </a:rPr>
              <a:t>y una función interna llamada </a:t>
            </a:r>
            <a:r>
              <a:rPr b="1" i="1" lang="es-AR" sz="1100" u="none" cap="none" strike="noStrike">
                <a:solidFill>
                  <a:srgbClr val="9D66F9"/>
                </a:solidFill>
                <a:latin typeface="Montserrat"/>
                <a:ea typeface="Montserrat"/>
                <a:cs typeface="Montserrat"/>
                <a:sym typeface="Montserrat"/>
              </a:rPr>
              <a:t>mostrarNombre()</a:t>
            </a:r>
            <a:r>
              <a:rPr b="0" i="1" lang="es-AR" sz="1100" u="none" cap="none" strike="noStrike">
                <a:solidFill>
                  <a:srgbClr val="9D66F9"/>
                </a:solidFill>
                <a:latin typeface="Montserrat"/>
                <a:ea typeface="Montserrat"/>
                <a:cs typeface="Montserrat"/>
                <a:sym typeface="Montserrat"/>
              </a:rPr>
              <a:t>. Por ser una función interna, esta última solo está disponible dentro del cuerpo de </a:t>
            </a:r>
            <a:r>
              <a:rPr b="1" i="1" lang="es-AR" sz="1100" u="none" cap="none" strike="noStrike">
                <a:solidFill>
                  <a:srgbClr val="9D66F9"/>
                </a:solidFill>
                <a:latin typeface="Montserrat"/>
                <a:ea typeface="Montserrat"/>
                <a:cs typeface="Montserrat"/>
                <a:sym typeface="Montserrat"/>
              </a:rPr>
              <a:t>iniciar()</a:t>
            </a:r>
            <a:r>
              <a:rPr b="0" i="1" lang="es-AR" sz="1100" u="none" cap="none" strike="noStrike">
                <a:solidFill>
                  <a:srgbClr val="9D66F9"/>
                </a:solidFill>
                <a:latin typeface="Montserrat"/>
                <a:ea typeface="Montserrat"/>
                <a:cs typeface="Montserrat"/>
                <a:sym typeface="Montserrat"/>
              </a:rPr>
              <a:t>. Notemos a su vez que </a:t>
            </a:r>
            <a:r>
              <a:rPr b="1" i="1" lang="es-AR" sz="1100" u="none" cap="none" strike="noStrike">
                <a:solidFill>
                  <a:srgbClr val="9D66F9"/>
                </a:solidFill>
                <a:latin typeface="Montserrat"/>
                <a:ea typeface="Montserrat"/>
                <a:cs typeface="Montserrat"/>
                <a:sym typeface="Montserrat"/>
              </a:rPr>
              <a:t>mostrarNombre()</a:t>
            </a:r>
            <a:r>
              <a:rPr b="0" i="1" lang="es-AR" sz="1100" u="none" cap="none" strike="noStrike">
                <a:solidFill>
                  <a:srgbClr val="9D66F9"/>
                </a:solidFill>
                <a:latin typeface="Montserrat"/>
                <a:ea typeface="Montserrat"/>
                <a:cs typeface="Montserrat"/>
                <a:sym typeface="Montserrat"/>
              </a:rPr>
              <a:t> no tiene ninguna variable propia; pero, dado que las funciones internas tienen acceso a las variables de las funciones externas, </a:t>
            </a:r>
            <a:r>
              <a:rPr b="1" i="1" lang="es-AR" sz="1100" u="none" cap="none" strike="noStrike">
                <a:solidFill>
                  <a:srgbClr val="9D66F9"/>
                </a:solidFill>
                <a:latin typeface="Montserrat"/>
                <a:ea typeface="Montserrat"/>
                <a:cs typeface="Montserrat"/>
                <a:sym typeface="Montserrat"/>
              </a:rPr>
              <a:t>mostrarNombre() </a:t>
            </a:r>
            <a:r>
              <a:rPr b="0" i="1" lang="es-AR" sz="1100" u="none" cap="none" strike="noStrike">
                <a:solidFill>
                  <a:srgbClr val="9D66F9"/>
                </a:solidFill>
                <a:latin typeface="Montserrat"/>
                <a:ea typeface="Montserrat"/>
                <a:cs typeface="Montserrat"/>
                <a:sym typeface="Montserrat"/>
              </a:rPr>
              <a:t>puede acceder a la variable </a:t>
            </a:r>
            <a:r>
              <a:rPr b="1" i="1" lang="es-AR" sz="1100" u="none" cap="none" strike="noStrike">
                <a:solidFill>
                  <a:srgbClr val="9D66F9"/>
                </a:solidFill>
                <a:latin typeface="Montserrat"/>
                <a:ea typeface="Montserrat"/>
                <a:cs typeface="Montserrat"/>
                <a:sym typeface="Montserrat"/>
              </a:rPr>
              <a:t>nombre </a:t>
            </a:r>
            <a:r>
              <a:rPr b="0" i="1" lang="es-AR" sz="1100" u="none" cap="none" strike="noStrike">
                <a:solidFill>
                  <a:srgbClr val="9D66F9"/>
                </a:solidFill>
                <a:latin typeface="Montserrat"/>
                <a:ea typeface="Montserrat"/>
                <a:cs typeface="Montserrat"/>
                <a:sym typeface="Montserrat"/>
              </a:rPr>
              <a:t>declarada en la función </a:t>
            </a:r>
            <a:r>
              <a:rPr b="1" i="1" lang="es-AR" sz="1100" u="none" cap="none" strike="noStrike">
                <a:solidFill>
                  <a:srgbClr val="9D66F9"/>
                </a:solidFill>
                <a:latin typeface="Montserrat"/>
                <a:ea typeface="Montserrat"/>
                <a:cs typeface="Montserrat"/>
                <a:sym typeface="Montserrat"/>
              </a:rPr>
              <a:t>iniciar()</a:t>
            </a:r>
            <a:r>
              <a:rPr b="0" i="1" lang="es-AR" sz="1100" u="none" cap="none" strike="noStrike">
                <a:solidFill>
                  <a:srgbClr val="9D66F9"/>
                </a:solidFill>
                <a:latin typeface="Montserrat"/>
                <a:ea typeface="Montserrat"/>
                <a:cs typeface="Montserrat"/>
                <a:sym typeface="Montserrat"/>
              </a:rPr>
              <a:t>.</a:t>
            </a:r>
            <a:endParaRPr b="0" i="1" sz="11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125b9042eb0_0_18"/>
          <p:cNvSpPr txBox="1"/>
          <p:nvPr/>
        </p:nvSpPr>
        <p:spPr>
          <a:xfrm>
            <a:off x="509175" y="1371600"/>
            <a:ext cx="3865500" cy="9564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s-AR" sz="1350">
                <a:solidFill>
                  <a:srgbClr val="C586C0"/>
                </a:solidFill>
                <a:highlight>
                  <a:srgbClr val="1E1E1E"/>
                </a:highlight>
                <a:latin typeface="Consolas"/>
                <a:ea typeface="Consolas"/>
                <a:cs typeface="Consolas"/>
                <a:sym typeface="Consolas"/>
              </a:rPr>
              <a:t>while</a:t>
            </a:r>
            <a:r>
              <a:rPr lang="es-AR" sz="1350">
                <a:solidFill>
                  <a:srgbClr val="D4D4D4"/>
                </a:solidFill>
                <a:highlight>
                  <a:srgbClr val="1E1E1E"/>
                </a:highlight>
                <a:latin typeface="Consolas"/>
                <a:ea typeface="Consolas"/>
                <a:cs typeface="Consolas"/>
                <a:sym typeface="Consolas"/>
              </a:rPr>
              <a:t> (</a:t>
            </a:r>
            <a:r>
              <a:rPr lang="es-AR" sz="1350">
                <a:solidFill>
                  <a:srgbClr val="9CDCFE"/>
                </a:solidFill>
                <a:highlight>
                  <a:srgbClr val="1E1E1E"/>
                </a:highlight>
                <a:latin typeface="Consolas"/>
                <a:ea typeface="Consolas"/>
                <a:cs typeface="Consolas"/>
                <a:sym typeface="Consolas"/>
              </a:rPr>
              <a:t>condition</a:t>
            </a:r>
            <a:r>
              <a:rPr lang="es-AR" sz="1350">
                <a:solidFill>
                  <a:srgbClr val="D4D4D4"/>
                </a:solidFill>
                <a:highlight>
                  <a:srgbClr val="1E1E1E"/>
                </a:highlight>
                <a:latin typeface="Consolas"/>
                <a:ea typeface="Consolas"/>
                <a:cs typeface="Consolas"/>
                <a:sym typeface="Consolas"/>
              </a:rPr>
              <a:t>) {</a:t>
            </a:r>
            <a:endParaRPr sz="13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AR" sz="1350">
                <a:solidFill>
                  <a:srgbClr val="D4D4D4"/>
                </a:solidFill>
                <a:highlight>
                  <a:srgbClr val="1E1E1E"/>
                </a:highlight>
                <a:latin typeface="Consolas"/>
                <a:ea typeface="Consolas"/>
                <a:cs typeface="Consolas"/>
                <a:sym typeface="Consolas"/>
              </a:rPr>
              <a:t>    </a:t>
            </a:r>
            <a:r>
              <a:rPr lang="es-AR" sz="1350">
                <a:solidFill>
                  <a:srgbClr val="6A9955"/>
                </a:solidFill>
                <a:highlight>
                  <a:srgbClr val="1E1E1E"/>
                </a:highlight>
                <a:latin typeface="Consolas"/>
                <a:ea typeface="Consolas"/>
                <a:cs typeface="Consolas"/>
                <a:sym typeface="Consolas"/>
              </a:rPr>
              <a:t>// bloque de codigo a repetir</a:t>
            </a:r>
            <a:endParaRPr sz="13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s-AR" sz="1350">
                <a:solidFill>
                  <a:srgbClr val="D4D4D4"/>
                </a:solidFill>
                <a:highlight>
                  <a:srgbClr val="1E1E1E"/>
                </a:highlight>
                <a:latin typeface="Consolas"/>
                <a:ea typeface="Consolas"/>
                <a:cs typeface="Consolas"/>
                <a:sym typeface="Consolas"/>
              </a:rPr>
              <a:t>}</a:t>
            </a:r>
            <a:endParaRPr>
              <a:solidFill>
                <a:schemeClr val="lt1"/>
              </a:solidFill>
            </a:endParaRPr>
          </a:p>
        </p:txBody>
      </p:sp>
      <p:sp>
        <p:nvSpPr>
          <p:cNvPr id="103" name="Google Shape;103;g125b9042eb0_0_18"/>
          <p:cNvSpPr txBox="1"/>
          <p:nvPr/>
        </p:nvSpPr>
        <p:spPr>
          <a:xfrm>
            <a:off x="529925" y="3054950"/>
            <a:ext cx="3325200" cy="9564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s-AR" sz="1350">
                <a:solidFill>
                  <a:srgbClr val="C586C0"/>
                </a:solidFill>
                <a:highlight>
                  <a:srgbClr val="1E1E1E"/>
                </a:highlight>
                <a:latin typeface="Consolas"/>
                <a:ea typeface="Consolas"/>
                <a:cs typeface="Consolas"/>
                <a:sym typeface="Consolas"/>
              </a:rPr>
              <a:t>for</a:t>
            </a:r>
            <a:r>
              <a:rPr lang="es-AR" sz="1350">
                <a:solidFill>
                  <a:srgbClr val="D4D4D4"/>
                </a:solidFill>
                <a:highlight>
                  <a:srgbClr val="1E1E1E"/>
                </a:highlight>
                <a:latin typeface="Consolas"/>
                <a:ea typeface="Consolas"/>
                <a:cs typeface="Consolas"/>
                <a:sym typeface="Consolas"/>
              </a:rPr>
              <a:t> (</a:t>
            </a:r>
            <a:r>
              <a:rPr lang="es-AR" sz="1350">
                <a:solidFill>
                  <a:srgbClr val="569CD6"/>
                </a:solidFill>
                <a:highlight>
                  <a:srgbClr val="1E1E1E"/>
                </a:highlight>
                <a:latin typeface="Consolas"/>
                <a:ea typeface="Consolas"/>
                <a:cs typeface="Consolas"/>
                <a:sym typeface="Consolas"/>
              </a:rPr>
              <a:t>var</a:t>
            </a:r>
            <a:r>
              <a:rPr lang="es-AR" sz="1350">
                <a:solidFill>
                  <a:srgbClr val="D4D4D4"/>
                </a:solidFill>
                <a:highlight>
                  <a:srgbClr val="1E1E1E"/>
                </a:highlight>
                <a:latin typeface="Consolas"/>
                <a:ea typeface="Consolas"/>
                <a:cs typeface="Consolas"/>
                <a:sym typeface="Consolas"/>
              </a:rPr>
              <a:t> </a:t>
            </a:r>
            <a:r>
              <a:rPr lang="es-AR" sz="1350">
                <a:solidFill>
                  <a:srgbClr val="9CDCFE"/>
                </a:solidFill>
                <a:highlight>
                  <a:srgbClr val="1E1E1E"/>
                </a:highlight>
                <a:latin typeface="Consolas"/>
                <a:ea typeface="Consolas"/>
                <a:cs typeface="Consolas"/>
                <a:sym typeface="Consolas"/>
              </a:rPr>
              <a:t>i</a:t>
            </a:r>
            <a:r>
              <a:rPr lang="es-AR" sz="1350">
                <a:solidFill>
                  <a:srgbClr val="D4D4D4"/>
                </a:solidFill>
                <a:highlight>
                  <a:srgbClr val="1E1E1E"/>
                </a:highlight>
                <a:latin typeface="Consolas"/>
                <a:ea typeface="Consolas"/>
                <a:cs typeface="Consolas"/>
                <a:sym typeface="Consolas"/>
              </a:rPr>
              <a:t> = </a:t>
            </a:r>
            <a:r>
              <a:rPr lang="es-AR" sz="1350">
                <a:solidFill>
                  <a:srgbClr val="B5CEA8"/>
                </a:solidFill>
                <a:highlight>
                  <a:srgbClr val="1E1E1E"/>
                </a:highlight>
                <a:latin typeface="Consolas"/>
                <a:ea typeface="Consolas"/>
                <a:cs typeface="Consolas"/>
                <a:sym typeface="Consolas"/>
              </a:rPr>
              <a:t>0</a:t>
            </a:r>
            <a:r>
              <a:rPr lang="es-AR" sz="1350">
                <a:solidFill>
                  <a:srgbClr val="D4D4D4"/>
                </a:solidFill>
                <a:highlight>
                  <a:srgbClr val="1E1E1E"/>
                </a:highlight>
                <a:latin typeface="Consolas"/>
                <a:ea typeface="Consolas"/>
                <a:cs typeface="Consolas"/>
                <a:sym typeface="Consolas"/>
              </a:rPr>
              <a:t>; </a:t>
            </a:r>
            <a:r>
              <a:rPr lang="es-AR" sz="1350">
                <a:solidFill>
                  <a:srgbClr val="9CDCFE"/>
                </a:solidFill>
                <a:highlight>
                  <a:srgbClr val="1E1E1E"/>
                </a:highlight>
                <a:latin typeface="Consolas"/>
                <a:ea typeface="Consolas"/>
                <a:cs typeface="Consolas"/>
                <a:sym typeface="Consolas"/>
              </a:rPr>
              <a:t>i</a:t>
            </a:r>
            <a:r>
              <a:rPr lang="es-AR" sz="1350">
                <a:solidFill>
                  <a:srgbClr val="D4D4D4"/>
                </a:solidFill>
                <a:highlight>
                  <a:srgbClr val="1E1E1E"/>
                </a:highlight>
                <a:latin typeface="Consolas"/>
                <a:ea typeface="Consolas"/>
                <a:cs typeface="Consolas"/>
                <a:sym typeface="Consolas"/>
              </a:rPr>
              <a:t> &lt; </a:t>
            </a:r>
            <a:r>
              <a:rPr lang="es-AR" sz="1350">
                <a:solidFill>
                  <a:srgbClr val="9CDCFE"/>
                </a:solidFill>
                <a:highlight>
                  <a:srgbClr val="1E1E1E"/>
                </a:highlight>
                <a:latin typeface="Consolas"/>
                <a:ea typeface="Consolas"/>
                <a:cs typeface="Consolas"/>
                <a:sym typeface="Consolas"/>
              </a:rPr>
              <a:t>n</a:t>
            </a:r>
            <a:r>
              <a:rPr lang="es-AR" sz="1350">
                <a:solidFill>
                  <a:srgbClr val="D4D4D4"/>
                </a:solidFill>
                <a:highlight>
                  <a:srgbClr val="1E1E1E"/>
                </a:highlight>
                <a:latin typeface="Consolas"/>
                <a:ea typeface="Consolas"/>
                <a:cs typeface="Consolas"/>
                <a:sym typeface="Consolas"/>
              </a:rPr>
              <a:t>; </a:t>
            </a:r>
            <a:r>
              <a:rPr lang="es-AR" sz="1350">
                <a:solidFill>
                  <a:srgbClr val="9CDCFE"/>
                </a:solidFill>
                <a:highlight>
                  <a:srgbClr val="1E1E1E"/>
                </a:highlight>
                <a:latin typeface="Consolas"/>
                <a:ea typeface="Consolas"/>
                <a:cs typeface="Consolas"/>
                <a:sym typeface="Consolas"/>
              </a:rPr>
              <a:t>i</a:t>
            </a:r>
            <a:r>
              <a:rPr lang="es-AR" sz="1350">
                <a:solidFill>
                  <a:srgbClr val="D4D4D4"/>
                </a:solidFill>
                <a:highlight>
                  <a:srgbClr val="1E1E1E"/>
                </a:highlight>
                <a:latin typeface="Consolas"/>
                <a:ea typeface="Consolas"/>
                <a:cs typeface="Consolas"/>
                <a:sym typeface="Consolas"/>
              </a:rPr>
              <a:t>++) {</a:t>
            </a:r>
            <a:endParaRPr sz="13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AR" sz="1350">
                <a:solidFill>
                  <a:srgbClr val="D4D4D4"/>
                </a:solidFill>
                <a:highlight>
                  <a:srgbClr val="1E1E1E"/>
                </a:highlight>
                <a:latin typeface="Consolas"/>
                <a:ea typeface="Consolas"/>
                <a:cs typeface="Consolas"/>
                <a:sym typeface="Consolas"/>
              </a:rPr>
              <a:t>    </a:t>
            </a:r>
            <a:r>
              <a:rPr lang="es-AR" sz="1350">
                <a:solidFill>
                  <a:srgbClr val="6A9955"/>
                </a:solidFill>
                <a:highlight>
                  <a:srgbClr val="1E1E1E"/>
                </a:highlight>
                <a:latin typeface="Consolas"/>
                <a:ea typeface="Consolas"/>
                <a:cs typeface="Consolas"/>
                <a:sym typeface="Consolas"/>
              </a:rPr>
              <a:t>// bloque de codigo a repetir</a:t>
            </a:r>
            <a:endParaRPr sz="13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s-AR" sz="1350">
                <a:solidFill>
                  <a:srgbClr val="D4D4D4"/>
                </a:solidFill>
                <a:highlight>
                  <a:srgbClr val="1E1E1E"/>
                </a:highlight>
                <a:latin typeface="Consolas"/>
                <a:ea typeface="Consolas"/>
                <a:cs typeface="Consolas"/>
                <a:sym typeface="Consolas"/>
              </a:rPr>
              <a:t>}</a:t>
            </a:r>
            <a:endParaRPr>
              <a:latin typeface="Montserrat"/>
              <a:ea typeface="Montserrat"/>
              <a:cs typeface="Montserrat"/>
              <a:sym typeface="Montserrat"/>
            </a:endParaRPr>
          </a:p>
        </p:txBody>
      </p:sp>
      <p:sp>
        <p:nvSpPr>
          <p:cNvPr id="104" name="Google Shape;104;g125b9042eb0_0_18"/>
          <p:cNvSpPr txBox="1"/>
          <p:nvPr/>
        </p:nvSpPr>
        <p:spPr>
          <a:xfrm>
            <a:off x="243900" y="98302"/>
            <a:ext cx="8656200" cy="47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Resumen de Comandos </a:t>
            </a:r>
            <a:r>
              <a:rPr lang="es-AR" sz="2500">
                <a:solidFill>
                  <a:schemeClr val="accent1"/>
                </a:solidFill>
                <a:latin typeface="Montserrat ExtraBold"/>
                <a:ea typeface="Montserrat ExtraBold"/>
                <a:cs typeface="Montserrat ExtraBold"/>
                <a:sym typeface="Montserrat ExtraBold"/>
              </a:rPr>
              <a:t>Iterativos o Repetitivos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05" name="Google Shape;105;g125b9042eb0_0_18"/>
          <p:cNvSpPr txBox="1"/>
          <p:nvPr/>
        </p:nvSpPr>
        <p:spPr>
          <a:xfrm>
            <a:off x="529925" y="652800"/>
            <a:ext cx="5985300" cy="718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Font typeface="Montserrat"/>
              <a:buChar char="●"/>
            </a:pPr>
            <a:r>
              <a:rPr lang="es-AR">
                <a:solidFill>
                  <a:schemeClr val="dk2"/>
                </a:solidFill>
                <a:latin typeface="Montserrat"/>
                <a:ea typeface="Montserrat"/>
                <a:cs typeface="Montserrat"/>
                <a:sym typeface="Montserrat"/>
              </a:rPr>
              <a:t>Permite repetir una secuencia de acciones </a:t>
            </a:r>
            <a:r>
              <a:rPr b="1" lang="es-AR">
                <a:solidFill>
                  <a:schemeClr val="dk2"/>
                </a:solidFill>
                <a:latin typeface="Montserrat"/>
                <a:ea typeface="Montserrat"/>
                <a:cs typeface="Montserrat"/>
                <a:sym typeface="Montserrat"/>
              </a:rPr>
              <a:t>mientras </a:t>
            </a:r>
            <a:r>
              <a:rPr lang="es-AR">
                <a:solidFill>
                  <a:schemeClr val="dk2"/>
                </a:solidFill>
                <a:latin typeface="Montserrat"/>
                <a:ea typeface="Montserrat"/>
                <a:cs typeface="Montserrat"/>
                <a:sym typeface="Montserrat"/>
              </a:rPr>
              <a:t>se cumpla una condición lógica.</a:t>
            </a:r>
            <a:r>
              <a:rPr lang="es-AR">
                <a:solidFill>
                  <a:schemeClr val="dk1"/>
                </a:solidFill>
                <a:latin typeface="Montserrat"/>
                <a:ea typeface="Montserrat"/>
                <a:cs typeface="Montserrat"/>
                <a:sym typeface="Montserrat"/>
              </a:rPr>
              <a:t> </a:t>
            </a:r>
            <a:endParaRPr>
              <a:latin typeface="Montserrat"/>
              <a:ea typeface="Montserrat"/>
              <a:cs typeface="Montserrat"/>
              <a:sym typeface="Montserrat"/>
            </a:endParaRPr>
          </a:p>
        </p:txBody>
      </p:sp>
      <p:sp>
        <p:nvSpPr>
          <p:cNvPr id="106" name="Google Shape;106;g125b9042eb0_0_18"/>
          <p:cNvSpPr txBox="1"/>
          <p:nvPr/>
        </p:nvSpPr>
        <p:spPr>
          <a:xfrm>
            <a:off x="602675" y="2441875"/>
            <a:ext cx="5985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400"/>
              <a:buFont typeface="Montserrat"/>
              <a:buNone/>
            </a:pPr>
            <a:r>
              <a:rPr lang="es-AR">
                <a:solidFill>
                  <a:schemeClr val="dk1"/>
                </a:solidFill>
                <a:latin typeface="Montserrat"/>
                <a:ea typeface="Montserrat"/>
                <a:cs typeface="Montserrat"/>
                <a:sym typeface="Montserrat"/>
              </a:rPr>
              <a:t>Se utiliza cuando se sabe de antemano la cantidad de ciclos que tiene que hacer.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txBox="1"/>
          <p:nvPr/>
        </p:nvSpPr>
        <p:spPr>
          <a:xfrm>
            <a:off x="171261" y="223885"/>
            <a:ext cx="8656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Funciones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12" name="Google Shape;112;p3"/>
          <p:cNvSpPr txBox="1"/>
          <p:nvPr/>
        </p:nvSpPr>
        <p:spPr>
          <a:xfrm>
            <a:off x="271000" y="709947"/>
            <a:ext cx="8456700" cy="186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Las </a:t>
            </a:r>
            <a:r>
              <a:rPr b="1" i="0" lang="es-AR" sz="1200" u="none" cap="none" strike="noStrike">
                <a:solidFill>
                  <a:srgbClr val="000000"/>
                </a:solidFill>
                <a:latin typeface="Montserrat"/>
                <a:ea typeface="Montserrat"/>
                <a:cs typeface="Montserrat"/>
                <a:sym typeface="Montserrat"/>
              </a:rPr>
              <a:t>funciones</a:t>
            </a:r>
            <a:r>
              <a:rPr b="0" i="0" lang="es-AR" sz="1200" u="none" cap="none" strike="noStrike">
                <a:solidFill>
                  <a:srgbClr val="000000"/>
                </a:solidFill>
                <a:latin typeface="Montserrat"/>
                <a:ea typeface="Montserrat"/>
                <a:cs typeface="Montserrat"/>
                <a:sym typeface="Montserrat"/>
              </a:rPr>
              <a:t> nos permiten agrupar líneas de código en tareas con un nombre (subprograma), para que, posteriormente, podamos hacer referencia a ese nombre para realizar todo lo que se agrupe en dicha tarea. Para usar funciones hay que hacer 2 cosas:</a:t>
            </a:r>
            <a:endParaRPr b="0" i="0" sz="1200" u="none" cap="none" strike="noStrike">
              <a:solidFill>
                <a:srgbClr val="000000"/>
              </a:solidFill>
              <a:latin typeface="Montserrat"/>
              <a:ea typeface="Montserrat"/>
              <a:cs typeface="Montserrat"/>
              <a:sym typeface="Montserrat"/>
            </a:endParaRPr>
          </a:p>
          <a:p>
            <a:pPr indent="-273050" lvl="0" marL="285750" marR="0" rtl="0" algn="l">
              <a:lnSpc>
                <a:spcPct val="100000"/>
              </a:lnSpc>
              <a:spcBef>
                <a:spcPts val="600"/>
              </a:spcBef>
              <a:spcAft>
                <a:spcPts val="0"/>
              </a:spcAft>
              <a:buClr>
                <a:schemeClr val="dk2"/>
              </a:buClr>
              <a:buSzPts val="1200"/>
              <a:buFont typeface="Arial"/>
              <a:buChar char="•"/>
            </a:pPr>
            <a:r>
              <a:rPr b="1" i="0" lang="es-AR" sz="1200" u="none" cap="none" strike="noStrike">
                <a:solidFill>
                  <a:srgbClr val="000000"/>
                </a:solidFill>
                <a:latin typeface="Montserrat"/>
                <a:ea typeface="Montserrat"/>
                <a:cs typeface="Montserrat"/>
                <a:sym typeface="Montserrat"/>
              </a:rPr>
              <a:t>Declarar la función</a:t>
            </a:r>
            <a:r>
              <a:rPr b="0" i="0" lang="es-AR" sz="1200" u="none" cap="none" strike="noStrike">
                <a:solidFill>
                  <a:srgbClr val="000000"/>
                </a:solidFill>
                <a:latin typeface="Montserrat"/>
                <a:ea typeface="Montserrat"/>
                <a:cs typeface="Montserrat"/>
                <a:sym typeface="Montserrat"/>
              </a:rPr>
              <a:t>: crear la función </a:t>
            </a:r>
            <a:r>
              <a:rPr b="1" i="1" lang="es-AR" sz="1200" u="none" cap="none" strike="noStrike">
                <a:solidFill>
                  <a:srgbClr val="000000"/>
                </a:solidFill>
                <a:latin typeface="Montserrat"/>
                <a:ea typeface="Montserrat"/>
                <a:cs typeface="Montserrat"/>
                <a:sym typeface="Montserrat"/>
              </a:rPr>
              <a:t>es darle un nombre</a:t>
            </a:r>
            <a:r>
              <a:rPr b="0" i="0" lang="es-AR" sz="1200" u="none" cap="none" strike="noStrike">
                <a:solidFill>
                  <a:srgbClr val="000000"/>
                </a:solidFill>
                <a:latin typeface="Montserrat"/>
                <a:ea typeface="Montserrat"/>
                <a:cs typeface="Montserrat"/>
                <a:sym typeface="Montserrat"/>
              </a:rPr>
              <a:t>, definir los datos de entrada (opcional) y decirle las tareas (instrucciones) que realizará y que valor retornará (opcional).</a:t>
            </a:r>
            <a:endParaRPr b="0" i="0" sz="1200" u="none" cap="none" strike="noStrike">
              <a:solidFill>
                <a:srgbClr val="000000"/>
              </a:solidFill>
              <a:latin typeface="Montserrat"/>
              <a:ea typeface="Montserrat"/>
              <a:cs typeface="Montserrat"/>
              <a:sym typeface="Montserrat"/>
            </a:endParaRPr>
          </a:p>
          <a:p>
            <a:pPr indent="-273050" lvl="0" marL="285750" marR="0" rtl="0" algn="l">
              <a:lnSpc>
                <a:spcPct val="100000"/>
              </a:lnSpc>
              <a:spcBef>
                <a:spcPts val="600"/>
              </a:spcBef>
              <a:spcAft>
                <a:spcPts val="0"/>
              </a:spcAft>
              <a:buClr>
                <a:schemeClr val="dk2"/>
              </a:buClr>
              <a:buSzPts val="1200"/>
              <a:buFont typeface="Arial"/>
              <a:buChar char="•"/>
            </a:pPr>
            <a:r>
              <a:rPr b="1" i="0" lang="es-AR" sz="1200" u="none" cap="none" strike="noStrike">
                <a:solidFill>
                  <a:srgbClr val="000000"/>
                </a:solidFill>
                <a:latin typeface="Montserrat"/>
                <a:ea typeface="Montserrat"/>
                <a:cs typeface="Montserrat"/>
                <a:sym typeface="Montserrat"/>
              </a:rPr>
              <a:t>Ejecutar la función</a:t>
            </a:r>
            <a:r>
              <a:rPr b="0" i="0" lang="es-AR" sz="1200" u="none" cap="none" strike="noStrike">
                <a:solidFill>
                  <a:srgbClr val="000000"/>
                </a:solidFill>
                <a:latin typeface="Montserrat"/>
                <a:ea typeface="Montserrat"/>
                <a:cs typeface="Montserrat"/>
                <a:sym typeface="Montserrat"/>
              </a:rPr>
              <a:t>: «Llamar» (Invocar) a la función para que realice las tareas de su contenido. Se puede invocar la función la cantidad de veces necesaria en el programa principal.</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En el siguiente ejemplo vemos la declaración y la ejecución:</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id="113" name="Google Shape;113;p3"/>
          <p:cNvSpPr/>
          <p:nvPr/>
        </p:nvSpPr>
        <p:spPr>
          <a:xfrm>
            <a:off x="318225" y="2571750"/>
            <a:ext cx="5907900" cy="21723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300" u="none" cap="none" strike="noStrike">
                <a:solidFill>
                  <a:srgbClr val="5F6167"/>
                </a:solidFill>
                <a:latin typeface="Consolas"/>
                <a:ea typeface="Consolas"/>
                <a:cs typeface="Consolas"/>
                <a:sym typeface="Consolas"/>
              </a:rPr>
              <a:t>// Declaración de la función "</a:t>
            </a:r>
            <a:r>
              <a:rPr lang="es-AR" sz="1300">
                <a:solidFill>
                  <a:srgbClr val="5F6167"/>
                </a:solidFill>
                <a:latin typeface="Consolas"/>
                <a:ea typeface="Consolas"/>
                <a:cs typeface="Consolas"/>
                <a:sym typeface="Consolas"/>
              </a:rPr>
              <a:t>leerNroEntero()</a:t>
            </a:r>
            <a:r>
              <a:rPr b="0" i="0" lang="es-AR" sz="1300" u="none" cap="none" strike="noStrike">
                <a:solidFill>
                  <a:srgbClr val="5F6167"/>
                </a:solidFill>
                <a:latin typeface="Consolas"/>
                <a:ea typeface="Consolas"/>
                <a:cs typeface="Consolas"/>
                <a:sym typeface="Consolas"/>
              </a:rPr>
              <a:t>"</a:t>
            </a:r>
            <a:endParaRPr b="0" i="0" sz="1300" u="none" cap="none" strike="noStrike">
              <a:solidFill>
                <a:srgbClr val="D5CED9"/>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AR" sz="1250">
                <a:solidFill>
                  <a:srgbClr val="569CD6"/>
                </a:solidFill>
                <a:highlight>
                  <a:srgbClr val="1E1E1E"/>
                </a:highlight>
                <a:latin typeface="Consolas"/>
                <a:ea typeface="Consolas"/>
                <a:cs typeface="Consolas"/>
                <a:sym typeface="Consolas"/>
              </a:rPr>
              <a:t>function</a:t>
            </a:r>
            <a:r>
              <a:rPr lang="es-AR" sz="1250">
                <a:solidFill>
                  <a:srgbClr val="D4D4D4"/>
                </a:solidFill>
                <a:highlight>
                  <a:srgbClr val="1E1E1E"/>
                </a:highlight>
                <a:latin typeface="Consolas"/>
                <a:ea typeface="Consolas"/>
                <a:cs typeface="Consolas"/>
                <a:sym typeface="Consolas"/>
              </a:rPr>
              <a:t> </a:t>
            </a:r>
            <a:r>
              <a:rPr lang="es-AR" sz="1250">
                <a:solidFill>
                  <a:srgbClr val="DCDCAA"/>
                </a:solidFill>
                <a:highlight>
                  <a:srgbClr val="1E1E1E"/>
                </a:highlight>
                <a:latin typeface="Consolas"/>
                <a:ea typeface="Consolas"/>
                <a:cs typeface="Consolas"/>
                <a:sym typeface="Consolas"/>
              </a:rPr>
              <a:t>leerNroEntero</a:t>
            </a:r>
            <a:r>
              <a:rPr lang="es-AR" sz="1250">
                <a:solidFill>
                  <a:srgbClr val="D4D4D4"/>
                </a:solidFill>
                <a:highlight>
                  <a:srgbClr val="1E1E1E"/>
                </a:highlight>
                <a:latin typeface="Consolas"/>
                <a:ea typeface="Consolas"/>
                <a:cs typeface="Consolas"/>
                <a:sym typeface="Consolas"/>
              </a:rPr>
              <a:t>() {</a:t>
            </a:r>
            <a:endParaRPr sz="12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AR" sz="1250">
                <a:solidFill>
                  <a:srgbClr val="D4D4D4"/>
                </a:solidFill>
                <a:highlight>
                  <a:srgbClr val="1E1E1E"/>
                </a:highlight>
                <a:latin typeface="Consolas"/>
                <a:ea typeface="Consolas"/>
                <a:cs typeface="Consolas"/>
                <a:sym typeface="Consolas"/>
              </a:rPr>
              <a:t>    </a:t>
            </a:r>
            <a:r>
              <a:rPr lang="es-AR" sz="1250">
                <a:solidFill>
                  <a:srgbClr val="569CD6"/>
                </a:solidFill>
                <a:highlight>
                  <a:srgbClr val="1E1E1E"/>
                </a:highlight>
                <a:latin typeface="Consolas"/>
                <a:ea typeface="Consolas"/>
                <a:cs typeface="Consolas"/>
                <a:sym typeface="Consolas"/>
              </a:rPr>
              <a:t>let</a:t>
            </a:r>
            <a:r>
              <a:rPr lang="es-AR" sz="1250">
                <a:solidFill>
                  <a:srgbClr val="D4D4D4"/>
                </a:solidFill>
                <a:highlight>
                  <a:srgbClr val="1E1E1E"/>
                </a:highlight>
                <a:latin typeface="Consolas"/>
                <a:ea typeface="Consolas"/>
                <a:cs typeface="Consolas"/>
                <a:sym typeface="Consolas"/>
              </a:rPr>
              <a:t> </a:t>
            </a:r>
            <a:r>
              <a:rPr lang="es-AR" sz="1250">
                <a:solidFill>
                  <a:srgbClr val="9CDCFE"/>
                </a:solidFill>
                <a:highlight>
                  <a:srgbClr val="1E1E1E"/>
                </a:highlight>
                <a:latin typeface="Consolas"/>
                <a:ea typeface="Consolas"/>
                <a:cs typeface="Consolas"/>
                <a:sym typeface="Consolas"/>
              </a:rPr>
              <a:t>n</a:t>
            </a:r>
            <a:r>
              <a:rPr lang="es-AR" sz="1250">
                <a:solidFill>
                  <a:srgbClr val="D4D4D4"/>
                </a:solidFill>
                <a:highlight>
                  <a:srgbClr val="1E1E1E"/>
                </a:highlight>
                <a:latin typeface="Consolas"/>
                <a:ea typeface="Consolas"/>
                <a:cs typeface="Consolas"/>
                <a:sym typeface="Consolas"/>
              </a:rPr>
              <a:t>=</a:t>
            </a:r>
            <a:r>
              <a:rPr lang="es-AR" sz="1250">
                <a:solidFill>
                  <a:srgbClr val="DCDCAA"/>
                </a:solidFill>
                <a:highlight>
                  <a:srgbClr val="1E1E1E"/>
                </a:highlight>
                <a:latin typeface="Consolas"/>
                <a:ea typeface="Consolas"/>
                <a:cs typeface="Consolas"/>
                <a:sym typeface="Consolas"/>
              </a:rPr>
              <a:t>parseInt</a:t>
            </a:r>
            <a:r>
              <a:rPr lang="es-AR" sz="1250">
                <a:solidFill>
                  <a:srgbClr val="D4D4D4"/>
                </a:solidFill>
                <a:highlight>
                  <a:srgbClr val="1E1E1E"/>
                </a:highlight>
                <a:latin typeface="Consolas"/>
                <a:ea typeface="Consolas"/>
                <a:cs typeface="Consolas"/>
                <a:sym typeface="Consolas"/>
              </a:rPr>
              <a:t>(</a:t>
            </a:r>
            <a:r>
              <a:rPr lang="es-AR" sz="1250">
                <a:solidFill>
                  <a:srgbClr val="DCDCAA"/>
                </a:solidFill>
                <a:highlight>
                  <a:srgbClr val="1E1E1E"/>
                </a:highlight>
                <a:latin typeface="Consolas"/>
                <a:ea typeface="Consolas"/>
                <a:cs typeface="Consolas"/>
                <a:sym typeface="Consolas"/>
              </a:rPr>
              <a:t>prompt</a:t>
            </a:r>
            <a:r>
              <a:rPr lang="es-AR" sz="1250">
                <a:solidFill>
                  <a:srgbClr val="D4D4D4"/>
                </a:solidFill>
                <a:highlight>
                  <a:srgbClr val="1E1E1E"/>
                </a:highlight>
                <a:latin typeface="Consolas"/>
                <a:ea typeface="Consolas"/>
                <a:cs typeface="Consolas"/>
                <a:sym typeface="Consolas"/>
              </a:rPr>
              <a:t>(</a:t>
            </a:r>
            <a:r>
              <a:rPr lang="es-AR" sz="1250">
                <a:solidFill>
                  <a:srgbClr val="CE9178"/>
                </a:solidFill>
                <a:highlight>
                  <a:srgbClr val="1E1E1E"/>
                </a:highlight>
                <a:latin typeface="Consolas"/>
                <a:ea typeface="Consolas"/>
                <a:cs typeface="Consolas"/>
                <a:sym typeface="Consolas"/>
              </a:rPr>
              <a:t>"Ingrese un numero entero:"</a:t>
            </a:r>
            <a:r>
              <a:rPr lang="es-AR" sz="1250">
                <a:solidFill>
                  <a:srgbClr val="D4D4D4"/>
                </a:solidFill>
                <a:highlight>
                  <a:srgbClr val="1E1E1E"/>
                </a:highlight>
                <a:latin typeface="Consolas"/>
                <a:ea typeface="Consolas"/>
                <a:cs typeface="Consolas"/>
                <a:sym typeface="Consolas"/>
              </a:rPr>
              <a:t>));</a:t>
            </a:r>
            <a:endParaRPr sz="12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AR" sz="1250">
                <a:solidFill>
                  <a:srgbClr val="D4D4D4"/>
                </a:solidFill>
                <a:highlight>
                  <a:srgbClr val="1E1E1E"/>
                </a:highlight>
                <a:latin typeface="Consolas"/>
                <a:ea typeface="Consolas"/>
                <a:cs typeface="Consolas"/>
                <a:sym typeface="Consolas"/>
              </a:rPr>
              <a:t>    </a:t>
            </a:r>
            <a:r>
              <a:rPr lang="es-AR" sz="1250">
                <a:solidFill>
                  <a:srgbClr val="C586C0"/>
                </a:solidFill>
                <a:highlight>
                  <a:srgbClr val="1E1E1E"/>
                </a:highlight>
                <a:latin typeface="Consolas"/>
                <a:ea typeface="Consolas"/>
                <a:cs typeface="Consolas"/>
                <a:sym typeface="Consolas"/>
              </a:rPr>
              <a:t>while</a:t>
            </a:r>
            <a:r>
              <a:rPr lang="es-AR" sz="1250">
                <a:solidFill>
                  <a:srgbClr val="D4D4D4"/>
                </a:solidFill>
                <a:highlight>
                  <a:srgbClr val="1E1E1E"/>
                </a:highlight>
                <a:latin typeface="Consolas"/>
                <a:ea typeface="Consolas"/>
                <a:cs typeface="Consolas"/>
                <a:sym typeface="Consolas"/>
              </a:rPr>
              <a:t> ( </a:t>
            </a:r>
            <a:r>
              <a:rPr lang="es-AR" sz="1250">
                <a:solidFill>
                  <a:srgbClr val="DCDCAA"/>
                </a:solidFill>
                <a:highlight>
                  <a:srgbClr val="1E1E1E"/>
                </a:highlight>
                <a:latin typeface="Consolas"/>
                <a:ea typeface="Consolas"/>
                <a:cs typeface="Consolas"/>
                <a:sym typeface="Consolas"/>
              </a:rPr>
              <a:t>isNaN</a:t>
            </a:r>
            <a:r>
              <a:rPr lang="es-AR" sz="1250">
                <a:solidFill>
                  <a:srgbClr val="D4D4D4"/>
                </a:solidFill>
                <a:highlight>
                  <a:srgbClr val="1E1E1E"/>
                </a:highlight>
                <a:latin typeface="Consolas"/>
                <a:ea typeface="Consolas"/>
                <a:cs typeface="Consolas"/>
                <a:sym typeface="Consolas"/>
              </a:rPr>
              <a:t>(</a:t>
            </a:r>
            <a:r>
              <a:rPr lang="es-AR" sz="1250">
                <a:solidFill>
                  <a:srgbClr val="9CDCFE"/>
                </a:solidFill>
                <a:highlight>
                  <a:srgbClr val="1E1E1E"/>
                </a:highlight>
                <a:latin typeface="Consolas"/>
                <a:ea typeface="Consolas"/>
                <a:cs typeface="Consolas"/>
                <a:sym typeface="Consolas"/>
              </a:rPr>
              <a:t>n</a:t>
            </a:r>
            <a:r>
              <a:rPr lang="es-AR" sz="1250">
                <a:solidFill>
                  <a:srgbClr val="D4D4D4"/>
                </a:solidFill>
                <a:highlight>
                  <a:srgbClr val="1E1E1E"/>
                </a:highlight>
                <a:latin typeface="Consolas"/>
                <a:ea typeface="Consolas"/>
                <a:cs typeface="Consolas"/>
                <a:sym typeface="Consolas"/>
              </a:rPr>
              <a:t>)){ </a:t>
            </a:r>
            <a:r>
              <a:rPr lang="es-AR" sz="1250">
                <a:solidFill>
                  <a:srgbClr val="6A9955"/>
                </a:solidFill>
                <a:highlight>
                  <a:srgbClr val="1E1E1E"/>
                </a:highlight>
                <a:latin typeface="Consolas"/>
                <a:ea typeface="Consolas"/>
                <a:cs typeface="Consolas"/>
                <a:sym typeface="Consolas"/>
              </a:rPr>
              <a:t>//isNaN() devuelve true si no es un numero</a:t>
            </a:r>
            <a:endParaRPr sz="12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AR" sz="1250">
                <a:solidFill>
                  <a:srgbClr val="D4D4D4"/>
                </a:solidFill>
                <a:highlight>
                  <a:srgbClr val="1E1E1E"/>
                </a:highlight>
                <a:latin typeface="Consolas"/>
                <a:ea typeface="Consolas"/>
                <a:cs typeface="Consolas"/>
                <a:sym typeface="Consolas"/>
              </a:rPr>
              <a:t>        </a:t>
            </a:r>
            <a:r>
              <a:rPr lang="es-AR" sz="1250">
                <a:solidFill>
                  <a:srgbClr val="9CDCFE"/>
                </a:solidFill>
                <a:highlight>
                  <a:srgbClr val="1E1E1E"/>
                </a:highlight>
                <a:latin typeface="Consolas"/>
                <a:ea typeface="Consolas"/>
                <a:cs typeface="Consolas"/>
                <a:sym typeface="Consolas"/>
              </a:rPr>
              <a:t>n</a:t>
            </a:r>
            <a:r>
              <a:rPr lang="es-AR" sz="1250">
                <a:solidFill>
                  <a:srgbClr val="D4D4D4"/>
                </a:solidFill>
                <a:highlight>
                  <a:srgbClr val="1E1E1E"/>
                </a:highlight>
                <a:latin typeface="Consolas"/>
                <a:ea typeface="Consolas"/>
                <a:cs typeface="Consolas"/>
                <a:sym typeface="Consolas"/>
              </a:rPr>
              <a:t>=</a:t>
            </a:r>
            <a:r>
              <a:rPr lang="es-AR" sz="1250">
                <a:solidFill>
                  <a:srgbClr val="DCDCAA"/>
                </a:solidFill>
                <a:highlight>
                  <a:srgbClr val="1E1E1E"/>
                </a:highlight>
                <a:latin typeface="Consolas"/>
                <a:ea typeface="Consolas"/>
                <a:cs typeface="Consolas"/>
                <a:sym typeface="Consolas"/>
              </a:rPr>
              <a:t>parseInt</a:t>
            </a:r>
            <a:r>
              <a:rPr lang="es-AR" sz="1250">
                <a:solidFill>
                  <a:srgbClr val="D4D4D4"/>
                </a:solidFill>
                <a:highlight>
                  <a:srgbClr val="1E1E1E"/>
                </a:highlight>
                <a:latin typeface="Consolas"/>
                <a:ea typeface="Consolas"/>
                <a:cs typeface="Consolas"/>
                <a:sym typeface="Consolas"/>
              </a:rPr>
              <a:t>(</a:t>
            </a:r>
            <a:r>
              <a:rPr lang="es-AR" sz="1250">
                <a:solidFill>
                  <a:srgbClr val="DCDCAA"/>
                </a:solidFill>
                <a:highlight>
                  <a:srgbClr val="1E1E1E"/>
                </a:highlight>
                <a:latin typeface="Consolas"/>
                <a:ea typeface="Consolas"/>
                <a:cs typeface="Consolas"/>
                <a:sym typeface="Consolas"/>
              </a:rPr>
              <a:t>prompt</a:t>
            </a:r>
            <a:r>
              <a:rPr lang="es-AR" sz="1250">
                <a:solidFill>
                  <a:srgbClr val="D4D4D4"/>
                </a:solidFill>
                <a:highlight>
                  <a:srgbClr val="1E1E1E"/>
                </a:highlight>
                <a:latin typeface="Consolas"/>
                <a:ea typeface="Consolas"/>
                <a:cs typeface="Consolas"/>
                <a:sym typeface="Consolas"/>
              </a:rPr>
              <a:t>(</a:t>
            </a:r>
            <a:r>
              <a:rPr lang="es-AR" sz="1250">
                <a:solidFill>
                  <a:srgbClr val="CE9178"/>
                </a:solidFill>
                <a:highlight>
                  <a:srgbClr val="1E1E1E"/>
                </a:highlight>
                <a:latin typeface="Consolas"/>
                <a:ea typeface="Consolas"/>
                <a:cs typeface="Consolas"/>
                <a:sym typeface="Consolas"/>
              </a:rPr>
              <a:t>"Ingrese un numero entero valido:"</a:t>
            </a:r>
            <a:r>
              <a:rPr lang="es-AR" sz="1250">
                <a:solidFill>
                  <a:srgbClr val="D4D4D4"/>
                </a:solidFill>
                <a:highlight>
                  <a:srgbClr val="1E1E1E"/>
                </a:highlight>
                <a:latin typeface="Consolas"/>
                <a:ea typeface="Consolas"/>
                <a:cs typeface="Consolas"/>
                <a:sym typeface="Consolas"/>
              </a:rPr>
              <a:t>));</a:t>
            </a:r>
            <a:endParaRPr sz="12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AR" sz="1250">
                <a:solidFill>
                  <a:srgbClr val="D4D4D4"/>
                </a:solidFill>
                <a:highlight>
                  <a:srgbClr val="1E1E1E"/>
                </a:highlight>
                <a:latin typeface="Consolas"/>
                <a:ea typeface="Consolas"/>
                <a:cs typeface="Consolas"/>
                <a:sym typeface="Consolas"/>
              </a:rPr>
              <a:t>    }</a:t>
            </a:r>
            <a:endParaRPr sz="12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AR" sz="1250">
                <a:solidFill>
                  <a:srgbClr val="D4D4D4"/>
                </a:solidFill>
                <a:highlight>
                  <a:srgbClr val="1E1E1E"/>
                </a:highlight>
                <a:latin typeface="Consolas"/>
                <a:ea typeface="Consolas"/>
                <a:cs typeface="Consolas"/>
                <a:sym typeface="Consolas"/>
              </a:rPr>
              <a:t>    </a:t>
            </a:r>
            <a:r>
              <a:rPr lang="es-AR" sz="1250">
                <a:solidFill>
                  <a:srgbClr val="C586C0"/>
                </a:solidFill>
                <a:highlight>
                  <a:srgbClr val="1E1E1E"/>
                </a:highlight>
                <a:latin typeface="Consolas"/>
                <a:ea typeface="Consolas"/>
                <a:cs typeface="Consolas"/>
                <a:sym typeface="Consolas"/>
              </a:rPr>
              <a:t>return</a:t>
            </a:r>
            <a:r>
              <a:rPr lang="es-AR" sz="1250">
                <a:solidFill>
                  <a:srgbClr val="D4D4D4"/>
                </a:solidFill>
                <a:highlight>
                  <a:srgbClr val="1E1E1E"/>
                </a:highlight>
                <a:latin typeface="Consolas"/>
                <a:ea typeface="Consolas"/>
                <a:cs typeface="Consolas"/>
                <a:sym typeface="Consolas"/>
              </a:rPr>
              <a:t> </a:t>
            </a:r>
            <a:r>
              <a:rPr lang="es-AR" sz="1250">
                <a:solidFill>
                  <a:srgbClr val="9CDCFE"/>
                </a:solidFill>
                <a:highlight>
                  <a:srgbClr val="1E1E1E"/>
                </a:highlight>
                <a:latin typeface="Consolas"/>
                <a:ea typeface="Consolas"/>
                <a:cs typeface="Consolas"/>
                <a:sym typeface="Consolas"/>
              </a:rPr>
              <a:t>n</a:t>
            </a:r>
            <a:r>
              <a:rPr lang="es-AR" sz="1250">
                <a:solidFill>
                  <a:srgbClr val="D4D4D4"/>
                </a:solidFill>
                <a:highlight>
                  <a:srgbClr val="1E1E1E"/>
                </a:highlight>
                <a:latin typeface="Consolas"/>
                <a:ea typeface="Consolas"/>
                <a:cs typeface="Consolas"/>
                <a:sym typeface="Consolas"/>
              </a:rPr>
              <a:t>;</a:t>
            </a:r>
            <a:endParaRPr sz="12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AR" sz="1250">
                <a:solidFill>
                  <a:srgbClr val="D4D4D4"/>
                </a:solidFill>
                <a:highlight>
                  <a:srgbClr val="1E1E1E"/>
                </a:highlight>
                <a:latin typeface="Consolas"/>
                <a:ea typeface="Consolas"/>
                <a:cs typeface="Consolas"/>
                <a:sym typeface="Consolas"/>
              </a:rPr>
              <a:t>}</a:t>
            </a:r>
            <a:endParaRPr sz="12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t/>
            </a:r>
            <a:endParaRPr>
              <a:solidFill>
                <a:srgbClr val="C74DED"/>
              </a:solidFill>
              <a:latin typeface="Consolas"/>
              <a:ea typeface="Consolas"/>
              <a:cs typeface="Consolas"/>
              <a:sym typeface="Consolas"/>
            </a:endParaRPr>
          </a:p>
        </p:txBody>
      </p:sp>
      <p:sp>
        <p:nvSpPr>
          <p:cNvPr id="114" name="Google Shape;114;p3"/>
          <p:cNvSpPr/>
          <p:nvPr/>
        </p:nvSpPr>
        <p:spPr>
          <a:xfrm>
            <a:off x="4079225" y="4200925"/>
            <a:ext cx="3216600" cy="715800"/>
          </a:xfrm>
          <a:prstGeom prst="rect">
            <a:avLst/>
          </a:prstGeom>
          <a:solidFill>
            <a:srgbClr val="23262E"/>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 Ejecución de la función</a:t>
            </a:r>
            <a:endParaRPr b="0" i="0" sz="1400" u="none" cap="none" strike="noStrike">
              <a:solidFill>
                <a:srgbClr val="D5CED9"/>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AR" sz="1050">
                <a:solidFill>
                  <a:srgbClr val="569CD6"/>
                </a:solidFill>
                <a:highlight>
                  <a:srgbClr val="1E1E1E"/>
                </a:highlight>
                <a:latin typeface="Consolas"/>
                <a:ea typeface="Consolas"/>
                <a:cs typeface="Consolas"/>
                <a:sym typeface="Consolas"/>
              </a:rPr>
              <a:t>let</a:t>
            </a:r>
            <a:r>
              <a:rPr lang="es-AR" sz="1050">
                <a:solidFill>
                  <a:srgbClr val="D4D4D4"/>
                </a:solidFill>
                <a:highlight>
                  <a:srgbClr val="1E1E1E"/>
                </a:highlight>
                <a:latin typeface="Consolas"/>
                <a:ea typeface="Consolas"/>
                <a:cs typeface="Consolas"/>
                <a:sym typeface="Consolas"/>
              </a:rPr>
              <a:t> </a:t>
            </a:r>
            <a:r>
              <a:rPr lang="es-AR" sz="1050">
                <a:solidFill>
                  <a:srgbClr val="9CDCFE"/>
                </a:solidFill>
                <a:highlight>
                  <a:srgbClr val="1E1E1E"/>
                </a:highlight>
                <a:latin typeface="Consolas"/>
                <a:ea typeface="Consolas"/>
                <a:cs typeface="Consolas"/>
                <a:sym typeface="Consolas"/>
              </a:rPr>
              <a:t>num</a:t>
            </a:r>
            <a:r>
              <a:rPr lang="es-AR" sz="1050">
                <a:solidFill>
                  <a:srgbClr val="D4D4D4"/>
                </a:solidFill>
                <a:highlight>
                  <a:srgbClr val="1E1E1E"/>
                </a:highlight>
                <a:latin typeface="Consolas"/>
                <a:ea typeface="Consolas"/>
                <a:cs typeface="Consolas"/>
                <a:sym typeface="Consolas"/>
              </a:rPr>
              <a:t>=</a:t>
            </a:r>
            <a:r>
              <a:rPr lang="es-AR" sz="1050">
                <a:solidFill>
                  <a:srgbClr val="DCDCAA"/>
                </a:solidFill>
                <a:highlight>
                  <a:srgbClr val="1E1E1E"/>
                </a:highlight>
                <a:latin typeface="Consolas"/>
                <a:ea typeface="Consolas"/>
                <a:cs typeface="Consolas"/>
                <a:sym typeface="Consolas"/>
              </a:rPr>
              <a:t>leerNroEntero</a:t>
            </a:r>
            <a:r>
              <a:rPr lang="es-AR" sz="1050">
                <a:solidFill>
                  <a:srgbClr val="D4D4D4"/>
                </a:solidFill>
                <a:highlight>
                  <a:srgbClr val="1E1E1E"/>
                </a:highlight>
                <a:latin typeface="Consolas"/>
                <a:ea typeface="Consolas"/>
                <a:cs typeface="Consolas"/>
                <a:sym typeface="Consolas"/>
              </a:rPr>
              <a:t>();</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AR" sz="1050">
                <a:solidFill>
                  <a:srgbClr val="9CDCFE"/>
                </a:solidFill>
                <a:highlight>
                  <a:srgbClr val="1E1E1E"/>
                </a:highlight>
                <a:latin typeface="Consolas"/>
                <a:ea typeface="Consolas"/>
                <a:cs typeface="Consolas"/>
                <a:sym typeface="Consolas"/>
              </a:rPr>
              <a:t>console</a:t>
            </a:r>
            <a:r>
              <a:rPr lang="es-AR" sz="1050">
                <a:solidFill>
                  <a:srgbClr val="D4D4D4"/>
                </a:solidFill>
                <a:highlight>
                  <a:srgbClr val="1E1E1E"/>
                </a:highlight>
                <a:latin typeface="Consolas"/>
                <a:ea typeface="Consolas"/>
                <a:cs typeface="Consolas"/>
                <a:sym typeface="Consolas"/>
              </a:rPr>
              <a:t>.</a:t>
            </a:r>
            <a:r>
              <a:rPr lang="es-AR" sz="1050">
                <a:solidFill>
                  <a:srgbClr val="DCDCAA"/>
                </a:solidFill>
                <a:highlight>
                  <a:srgbClr val="1E1E1E"/>
                </a:highlight>
                <a:latin typeface="Consolas"/>
                <a:ea typeface="Consolas"/>
                <a:cs typeface="Consolas"/>
                <a:sym typeface="Consolas"/>
              </a:rPr>
              <a:t>log</a:t>
            </a:r>
            <a:r>
              <a:rPr lang="es-AR" sz="1050">
                <a:solidFill>
                  <a:srgbClr val="D4D4D4"/>
                </a:solidFill>
                <a:highlight>
                  <a:srgbClr val="1E1E1E"/>
                </a:highlight>
                <a:latin typeface="Consolas"/>
                <a:ea typeface="Consolas"/>
                <a:cs typeface="Consolas"/>
                <a:sym typeface="Consolas"/>
              </a:rPr>
              <a:t>(</a:t>
            </a:r>
            <a:r>
              <a:rPr lang="es-AR" sz="1050">
                <a:solidFill>
                  <a:srgbClr val="CE9178"/>
                </a:solidFill>
                <a:highlight>
                  <a:srgbClr val="1E1E1E"/>
                </a:highlight>
                <a:latin typeface="Consolas"/>
                <a:ea typeface="Consolas"/>
                <a:cs typeface="Consolas"/>
                <a:sym typeface="Consolas"/>
              </a:rPr>
              <a:t>"El numero ingreado es:"</a:t>
            </a:r>
            <a:r>
              <a:rPr lang="es-AR" sz="1050">
                <a:solidFill>
                  <a:srgbClr val="D4D4D4"/>
                </a:solidFill>
                <a:highlight>
                  <a:srgbClr val="1E1E1E"/>
                </a:highlight>
                <a:latin typeface="Consolas"/>
                <a:ea typeface="Consolas"/>
                <a:cs typeface="Consolas"/>
                <a:sym typeface="Consolas"/>
              </a:rPr>
              <a:t>,</a:t>
            </a:r>
            <a:r>
              <a:rPr lang="es-AR" sz="1050">
                <a:solidFill>
                  <a:srgbClr val="9CDCFE"/>
                </a:solidFill>
                <a:highlight>
                  <a:srgbClr val="1E1E1E"/>
                </a:highlight>
                <a:latin typeface="Consolas"/>
                <a:ea typeface="Consolas"/>
                <a:cs typeface="Consolas"/>
                <a:sym typeface="Consolas"/>
              </a:rPr>
              <a:t>num</a:t>
            </a:r>
            <a:r>
              <a:rPr lang="es-AR" sz="1050">
                <a:solidFill>
                  <a:srgbClr val="D4D4D4"/>
                </a:solidFill>
                <a:highlight>
                  <a:srgbClr val="1E1E1E"/>
                </a:highlight>
                <a:latin typeface="Consolas"/>
                <a:ea typeface="Consolas"/>
                <a:cs typeface="Consolas"/>
                <a:sym typeface="Consolas"/>
              </a:rPr>
              <a:t>)</a:t>
            </a:r>
            <a:endParaRPr>
              <a:solidFill>
                <a:srgbClr val="FFE66D"/>
              </a:solidFill>
              <a:latin typeface="Consolas"/>
              <a:ea typeface="Consolas"/>
              <a:cs typeface="Consolas"/>
              <a:sym typeface="Consolas"/>
            </a:endParaRPr>
          </a:p>
        </p:txBody>
      </p:sp>
      <p:sp>
        <p:nvSpPr>
          <p:cNvPr id="115" name="Google Shape;115;p3"/>
          <p:cNvSpPr txBox="1"/>
          <p:nvPr/>
        </p:nvSpPr>
        <p:spPr>
          <a:xfrm>
            <a:off x="5705466" y="2571743"/>
            <a:ext cx="520500" cy="303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116" name="Google Shape;116;p3"/>
          <p:cNvSpPr txBox="1"/>
          <p:nvPr/>
        </p:nvSpPr>
        <p:spPr>
          <a:xfrm>
            <a:off x="6775329" y="4200934"/>
            <a:ext cx="520500" cy="303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117" name="Google Shape;117;p3"/>
          <p:cNvSpPr txBox="1"/>
          <p:nvPr/>
        </p:nvSpPr>
        <p:spPr>
          <a:xfrm>
            <a:off x="6554450" y="2769400"/>
            <a:ext cx="15687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1" i="0" lang="es-AR" sz="1200" u="none" cap="none" strike="noStrike">
                <a:solidFill>
                  <a:srgbClr val="9D66F9"/>
                </a:solidFill>
                <a:latin typeface="Montserrat"/>
                <a:ea typeface="Montserrat"/>
                <a:cs typeface="Montserrat"/>
                <a:sym typeface="Montserrat"/>
              </a:rPr>
              <a:t>Primer paso: </a:t>
            </a:r>
            <a:r>
              <a:rPr b="0" i="0" lang="es-AR" sz="1200" u="none" cap="none" strike="noStrike">
                <a:solidFill>
                  <a:srgbClr val="9D66F9"/>
                </a:solidFill>
                <a:latin typeface="Montserrat"/>
                <a:ea typeface="Montserrat"/>
                <a:cs typeface="Montserrat"/>
                <a:sym typeface="Montserrat"/>
              </a:rPr>
              <a:t>Declarar la función</a:t>
            </a:r>
            <a:endParaRPr b="0" i="0" sz="1200" u="none" cap="none" strike="noStrike">
              <a:solidFill>
                <a:srgbClr val="9D66F9"/>
              </a:solidFill>
              <a:latin typeface="Montserrat"/>
              <a:ea typeface="Montserrat"/>
              <a:cs typeface="Montserrat"/>
              <a:sym typeface="Montserrat"/>
            </a:endParaRPr>
          </a:p>
        </p:txBody>
      </p:sp>
      <p:sp>
        <p:nvSpPr>
          <p:cNvPr id="118" name="Google Shape;118;p3"/>
          <p:cNvSpPr txBox="1"/>
          <p:nvPr/>
        </p:nvSpPr>
        <p:spPr>
          <a:xfrm>
            <a:off x="7529869" y="4200937"/>
            <a:ext cx="1363200" cy="61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1" i="0" lang="es-AR" sz="1200" u="none" cap="none" strike="noStrike">
                <a:solidFill>
                  <a:srgbClr val="9D66F9"/>
                </a:solidFill>
                <a:latin typeface="Montserrat"/>
                <a:ea typeface="Montserrat"/>
                <a:cs typeface="Montserrat"/>
                <a:sym typeface="Montserrat"/>
              </a:rPr>
              <a:t>Segundo paso: </a:t>
            </a:r>
            <a:r>
              <a:rPr b="0" i="0" lang="es-AR" sz="1200" u="none" cap="none" strike="noStrike">
                <a:solidFill>
                  <a:srgbClr val="9D66F9"/>
                </a:solidFill>
                <a:latin typeface="Montserrat"/>
                <a:ea typeface="Montserrat"/>
                <a:cs typeface="Montserrat"/>
                <a:sym typeface="Montserrat"/>
              </a:rPr>
              <a:t>Ejecutarla</a:t>
            </a:r>
            <a:endParaRPr b="0" i="0"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Funciones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24" name="Google Shape;124;p4"/>
          <p:cNvSpPr txBox="1"/>
          <p:nvPr/>
        </p:nvSpPr>
        <p:spPr>
          <a:xfrm>
            <a:off x="380174" y="948514"/>
            <a:ext cx="8456828" cy="400448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Razones para declarar funciones:</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60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Cuando un conjunto de instrucciones se va a usar </a:t>
            </a:r>
            <a:r>
              <a:rPr b="1" i="0" lang="es-AR" sz="1400" u="none" cap="none" strike="noStrike">
                <a:solidFill>
                  <a:srgbClr val="000000"/>
                </a:solidFill>
                <a:latin typeface="Montserrat"/>
                <a:ea typeface="Montserrat"/>
                <a:cs typeface="Montserrat"/>
                <a:sym typeface="Montserrat"/>
              </a:rPr>
              <a:t>muchas veces</a:t>
            </a:r>
            <a:r>
              <a:rPr b="0" i="0" lang="es-AR" sz="1400" u="none" cap="none" strike="noStrike">
                <a:solidFill>
                  <a:srgbClr val="000000"/>
                </a:solidFill>
                <a:latin typeface="Montserrat"/>
                <a:ea typeface="Montserrat"/>
                <a:cs typeface="Montserrat"/>
                <a:sym typeface="Montserrat"/>
              </a:rPr>
              <a:t>, se declara una sola vez la función con esas instrucciones y se llama muchas veces. por ejemplo </a:t>
            </a:r>
            <a:r>
              <a:rPr b="1" i="0" lang="es-AR" sz="1400" u="none" cap="none" strike="noStrike">
                <a:solidFill>
                  <a:srgbClr val="000000"/>
                </a:solidFill>
                <a:latin typeface="Montserrat"/>
                <a:ea typeface="Montserrat"/>
                <a:cs typeface="Montserrat"/>
                <a:sym typeface="Montserrat"/>
              </a:rPr>
              <a:t>parseFloat()</a:t>
            </a:r>
            <a:r>
              <a:rPr b="0" i="0" lang="es-AR" sz="1400" u="none" cap="none" strike="noStrike">
                <a:solidFill>
                  <a:srgbClr val="000000"/>
                </a:solidFill>
                <a:latin typeface="Montserrat"/>
                <a:ea typeface="Montserrat"/>
                <a:cs typeface="Montserrat"/>
                <a:sym typeface="Montserrat"/>
              </a:rPr>
              <a:t> y </a:t>
            </a:r>
            <a:r>
              <a:rPr b="1" i="0" lang="es-AR" sz="1400" u="none" cap="none" strike="noStrike">
                <a:solidFill>
                  <a:srgbClr val="000000"/>
                </a:solidFill>
                <a:latin typeface="Montserrat"/>
                <a:ea typeface="Montserrat"/>
                <a:cs typeface="Montserrat"/>
                <a:sym typeface="Montserrat"/>
              </a:rPr>
              <a:t>parseInt()</a:t>
            </a:r>
            <a:r>
              <a:rPr b="0" i="0" lang="es-AR" sz="1400" u="none" cap="none" strike="noStrike">
                <a:solidFill>
                  <a:srgbClr val="000000"/>
                </a:solidFill>
                <a:latin typeface="Montserrat"/>
                <a:ea typeface="Montserrat"/>
                <a:cs typeface="Montserrat"/>
                <a:sym typeface="Montserrat"/>
              </a:rPr>
              <a:t>, </a:t>
            </a:r>
            <a:r>
              <a:rPr b="1" i="0" lang="es-AR" sz="1400" u="none" cap="none" strike="noStrike">
                <a:solidFill>
                  <a:srgbClr val="000000"/>
                </a:solidFill>
                <a:latin typeface="Montserrat"/>
                <a:ea typeface="Montserrat"/>
                <a:cs typeface="Montserrat"/>
                <a:sym typeface="Montserrat"/>
              </a:rPr>
              <a:t>alert() </a:t>
            </a:r>
            <a:r>
              <a:rPr b="0" i="0" lang="es-AR" sz="1400" u="none" cap="none" strike="noStrike">
                <a:solidFill>
                  <a:srgbClr val="000000"/>
                </a:solidFill>
                <a:latin typeface="Montserrat"/>
                <a:ea typeface="Montserrat"/>
                <a:cs typeface="Montserrat"/>
                <a:sym typeface="Montserrat"/>
              </a:rPr>
              <a:t>y </a:t>
            </a:r>
            <a:r>
              <a:rPr b="1" i="0" lang="es-AR" sz="1400" u="none" cap="none" strike="noStrike">
                <a:solidFill>
                  <a:srgbClr val="000000"/>
                </a:solidFill>
                <a:latin typeface="Montserrat"/>
                <a:ea typeface="Montserrat"/>
                <a:cs typeface="Montserrat"/>
                <a:sym typeface="Montserrat"/>
              </a:rPr>
              <a:t>prompt(...)</a:t>
            </a:r>
            <a:r>
              <a:rPr b="0" i="0" lang="es-AR" sz="1400" u="none" cap="none" strike="noStrike">
                <a:solidFill>
                  <a:srgbClr val="000000"/>
                </a:solidFill>
                <a:latin typeface="Montserrat"/>
                <a:ea typeface="Montserrat"/>
                <a:cs typeface="Montserrat"/>
                <a:sym typeface="Montserrat"/>
              </a:rPr>
              <a:t> (son funciones de JS no escritas por el programador). Una función me permite </a:t>
            </a:r>
            <a:r>
              <a:rPr b="1" i="0" lang="es-AR" sz="1400" u="none" cap="none" strike="noStrike">
                <a:solidFill>
                  <a:srgbClr val="000000"/>
                </a:solidFill>
                <a:latin typeface="Montserrat"/>
                <a:ea typeface="Montserrat"/>
                <a:cs typeface="Montserrat"/>
                <a:sym typeface="Montserrat"/>
              </a:rPr>
              <a:t>modularizar</a:t>
            </a:r>
            <a:r>
              <a:rPr b="0" i="0" lang="es-AR" sz="1400" u="none" cap="none" strike="noStrike">
                <a:solidFill>
                  <a:srgbClr val="000000"/>
                </a:solidFill>
                <a:latin typeface="Montserrat"/>
                <a:ea typeface="Montserrat"/>
                <a:cs typeface="Montserrat"/>
                <a:sym typeface="Montserrat"/>
              </a:rPr>
              <a:t>, es decir, armar módulos. Nosotros hasta ahora programamos todo en el cuerpo principal del programa de JavaScript (el código todo junto), pero ahora podremos separar el código en partes, reduciendo un programa complejo en unidades más simples.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60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En el momento de </a:t>
            </a:r>
            <a:r>
              <a:rPr b="1" i="0" lang="es-AR" sz="1400" u="none" cap="none" strike="noStrike">
                <a:solidFill>
                  <a:srgbClr val="000000"/>
                </a:solidFill>
                <a:latin typeface="Montserrat"/>
                <a:ea typeface="Montserrat"/>
                <a:cs typeface="Montserrat"/>
                <a:sym typeface="Montserrat"/>
              </a:rPr>
              <a:t>trabajar en equipo </a:t>
            </a:r>
            <a:r>
              <a:rPr b="0" i="0" lang="es-AR" sz="1400" u="none" cap="none" strike="noStrike">
                <a:solidFill>
                  <a:srgbClr val="000000"/>
                </a:solidFill>
                <a:latin typeface="Montserrat"/>
                <a:ea typeface="Montserrat"/>
                <a:cs typeface="Montserrat"/>
                <a:sym typeface="Montserrat"/>
              </a:rPr>
              <a:t>dividimos el trabajo en partes, cada uno realizará una función y alguien o varias personas cumplirán la función de integradores de esas funciones y armarán un programa principal más grande, que haga uso de esas funciones.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600"/>
              </a:spcBef>
              <a:spcAft>
                <a:spcPts val="600"/>
              </a:spcAft>
              <a:buClr>
                <a:schemeClr val="dk2"/>
              </a:buClr>
              <a:buSzPts val="1400"/>
              <a:buFont typeface="Arial"/>
              <a:buChar char="•"/>
            </a:pPr>
            <a:r>
              <a:rPr b="1" i="0" lang="es-AR" sz="1400" u="none" cap="none" strike="noStrike">
                <a:solidFill>
                  <a:srgbClr val="000000"/>
                </a:solidFill>
                <a:latin typeface="Montserrat"/>
                <a:ea typeface="Montserrat"/>
                <a:cs typeface="Montserrat"/>
                <a:sym typeface="Montserrat"/>
              </a:rPr>
              <a:t>Por claridad</a:t>
            </a:r>
            <a:r>
              <a:rPr b="0" i="0" lang="es-AR" sz="1400" u="none" cap="none" strike="noStrike">
                <a:solidFill>
                  <a:srgbClr val="000000"/>
                </a:solidFill>
                <a:latin typeface="Montserrat"/>
                <a:ea typeface="Montserrat"/>
                <a:cs typeface="Montserrat"/>
                <a:sym typeface="Montserrat"/>
              </a:rPr>
              <a:t>. Para que el programa no tenga muchas líneas y sea difícil seguirlo, lo que se hace es separar </a:t>
            </a:r>
            <a:r>
              <a:rPr b="0" i="0" lang="es-AR" sz="1400" u="none" cap="none" strike="noStrike">
                <a:solidFill>
                  <a:srgbClr val="000000"/>
                </a:solidFill>
                <a:latin typeface="Montserrat"/>
                <a:ea typeface="Montserrat"/>
                <a:cs typeface="Montserrat"/>
                <a:sym typeface="Montserrat"/>
              </a:rPr>
              <a:t>fracciones de código</a:t>
            </a:r>
            <a:r>
              <a:rPr b="0" i="0" lang="es-AR" sz="1400" u="none" cap="none" strike="noStrike">
                <a:solidFill>
                  <a:srgbClr val="000000"/>
                </a:solidFill>
                <a:latin typeface="Montserrat"/>
                <a:ea typeface="Montserrat"/>
                <a:cs typeface="Montserrat"/>
                <a:sym typeface="Montserrat"/>
              </a:rPr>
              <a:t> en una función con un nombre que las identifique y luego llamarlas, entonces el programa queda mucho más claro (aunque esa función solo se llame una vez), es reutilizable porque solamente tendré que cambiar los valores de entrada.</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txBox="1"/>
          <p:nvPr/>
        </p:nvSpPr>
        <p:spPr>
          <a:xfrm>
            <a:off x="243961" y="207960"/>
            <a:ext cx="8656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Funciones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30" name="Google Shape;130;p5"/>
          <p:cNvSpPr txBox="1"/>
          <p:nvPr/>
        </p:nvSpPr>
        <p:spPr>
          <a:xfrm>
            <a:off x="331686" y="714364"/>
            <a:ext cx="8456700" cy="227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El </a:t>
            </a:r>
            <a:r>
              <a:rPr b="1" i="0" lang="es-AR" sz="1400" u="none" cap="none" strike="noStrike">
                <a:solidFill>
                  <a:srgbClr val="000000"/>
                </a:solidFill>
                <a:latin typeface="Montserrat"/>
                <a:ea typeface="Montserrat"/>
                <a:cs typeface="Montserrat"/>
                <a:sym typeface="Montserrat"/>
              </a:rPr>
              <a:t>nombre </a:t>
            </a:r>
            <a:r>
              <a:rPr b="0" i="0" lang="es-AR" sz="1400" u="none" cap="none" strike="noStrike">
                <a:solidFill>
                  <a:srgbClr val="000000"/>
                </a:solidFill>
                <a:latin typeface="Montserrat"/>
                <a:ea typeface="Montserrat"/>
                <a:cs typeface="Montserrat"/>
                <a:sym typeface="Montserrat"/>
              </a:rPr>
              <a:t>de la función tiene que ser significativo de lo que va a hacer la función También definiremos los datos de entrada (si es necesario) y decirle qué instrucciones va a tener dentro, qué es lo que va a hacer. También se puede definir de manera opcional qué valor retornará, que es lo más frecuente.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Recomendaciones de nombre para la función: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60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Nombres simples, claros.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60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Verbos en infinitivo (</a:t>
            </a:r>
            <a:r>
              <a:rPr lang="es-AR">
                <a:latin typeface="Montserrat"/>
                <a:ea typeface="Montserrat"/>
                <a:cs typeface="Montserrat"/>
                <a:sym typeface="Montserrat"/>
              </a:rPr>
              <a:t>terminen en </a:t>
            </a:r>
            <a:r>
              <a:rPr b="0" i="0" lang="es-AR" sz="1400" u="none" cap="none" strike="noStrike">
                <a:solidFill>
                  <a:srgbClr val="000000"/>
                </a:solidFill>
                <a:latin typeface="Montserrat"/>
                <a:ea typeface="Montserrat"/>
                <a:cs typeface="Montserrat"/>
                <a:sym typeface="Montserrat"/>
              </a:rPr>
              <a:t>-ar, -er, -ir).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600"/>
              </a:spcBef>
              <a:spcAft>
                <a:spcPts val="60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Si es más de una palabra con nomenclatura camelCase.</a:t>
            </a:r>
            <a:endParaRPr b="0" i="0" sz="1400" u="none" cap="none" strike="noStrike">
              <a:solidFill>
                <a:srgbClr val="000000"/>
              </a:solidFill>
              <a:latin typeface="Montserrat"/>
              <a:ea typeface="Montserrat"/>
              <a:cs typeface="Montserrat"/>
              <a:sym typeface="Montserrat"/>
            </a:endParaRPr>
          </a:p>
        </p:txBody>
      </p:sp>
      <p:sp>
        <p:nvSpPr>
          <p:cNvPr id="131" name="Google Shape;131;p5"/>
          <p:cNvSpPr txBox="1"/>
          <p:nvPr/>
        </p:nvSpPr>
        <p:spPr>
          <a:xfrm>
            <a:off x="331675" y="2933772"/>
            <a:ext cx="8379000" cy="209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Las podemos clasificar como:</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600"/>
              </a:spcBef>
              <a:spcAft>
                <a:spcPts val="0"/>
              </a:spcAft>
              <a:buClr>
                <a:schemeClr val="dk2"/>
              </a:buClr>
              <a:buSzPts val="1400"/>
              <a:buFont typeface="Arial"/>
              <a:buChar char="•"/>
            </a:pPr>
            <a:r>
              <a:rPr b="1" i="0" lang="es-AR" sz="1400" u="none" cap="none" strike="noStrike">
                <a:solidFill>
                  <a:srgbClr val="000000"/>
                </a:solidFill>
                <a:latin typeface="Montserrat"/>
                <a:ea typeface="Montserrat"/>
                <a:cs typeface="Montserrat"/>
                <a:sym typeface="Montserrat"/>
              </a:rPr>
              <a:t>Funciones sin parámetros</a:t>
            </a:r>
            <a:r>
              <a:rPr b="1" lang="es-AR">
                <a:latin typeface="Montserrat"/>
                <a:ea typeface="Montserrat"/>
                <a:cs typeface="Montserrat"/>
                <a:sym typeface="Montserrat"/>
              </a:rPr>
              <a:t> y </a:t>
            </a:r>
            <a:r>
              <a:rPr b="1" lang="es-AR">
                <a:latin typeface="Montserrat"/>
                <a:ea typeface="Montserrat"/>
                <a:cs typeface="Montserrat"/>
                <a:sym typeface="Montserrat"/>
              </a:rPr>
              <a:t>Funciones con parámetros:</a:t>
            </a:r>
            <a:endParaRPr/>
          </a:p>
          <a:p>
            <a:pPr indent="-285750" lvl="0" marL="285750" marR="0" rtl="0" algn="l">
              <a:lnSpc>
                <a:spcPct val="100000"/>
              </a:lnSpc>
              <a:spcBef>
                <a:spcPts val="600"/>
              </a:spcBef>
              <a:spcAft>
                <a:spcPts val="0"/>
              </a:spcAft>
              <a:buClr>
                <a:schemeClr val="dk2"/>
              </a:buClr>
              <a:buSzPts val="1400"/>
              <a:buFont typeface="Arial"/>
              <a:buChar char="•"/>
            </a:pPr>
            <a:r>
              <a:rPr b="1" lang="es-AR">
                <a:latin typeface="Montserrat"/>
                <a:ea typeface="Montserrat"/>
                <a:cs typeface="Montserrat"/>
                <a:sym typeface="Montserrat"/>
              </a:rPr>
              <a:t>Funciones que </a:t>
            </a:r>
            <a:r>
              <a:rPr b="1" i="0" lang="es-AR" sz="1400" u="none" cap="none" strike="noStrike">
                <a:solidFill>
                  <a:srgbClr val="000000"/>
                </a:solidFill>
                <a:latin typeface="Montserrat"/>
                <a:ea typeface="Montserrat"/>
                <a:cs typeface="Montserrat"/>
                <a:sym typeface="Montserrat"/>
              </a:rPr>
              <a:t> devuelven valores y </a:t>
            </a:r>
            <a:r>
              <a:rPr b="1" lang="es-AR"/>
              <a:t>Funciones q</a:t>
            </a:r>
            <a:r>
              <a:rPr b="1" i="0" lang="es-AR" sz="1400" u="none" cap="none" strike="noStrike">
                <a:solidFill>
                  <a:srgbClr val="000000"/>
                </a:solidFill>
                <a:latin typeface="Montserrat"/>
                <a:ea typeface="Montserrat"/>
                <a:cs typeface="Montserrat"/>
                <a:sym typeface="Montserrat"/>
              </a:rPr>
              <a:t>ue no devuelven valores</a:t>
            </a:r>
            <a:endParaRPr b="1" i="0" sz="1400" u="none" cap="none" strike="noStrike">
              <a:solidFill>
                <a:srgbClr val="000000"/>
              </a:solidFill>
            </a:endParaRPr>
          </a:p>
          <a:p>
            <a:pPr indent="0" lvl="0" marL="457200" marR="0" rtl="0" algn="l">
              <a:lnSpc>
                <a:spcPct val="100000"/>
              </a:lnSpc>
              <a:spcBef>
                <a:spcPts val="600"/>
              </a:spcBef>
              <a:spcAft>
                <a:spcPts val="0"/>
              </a:spcAft>
              <a:buNone/>
            </a:pPr>
            <a:r>
              <a:t/>
            </a:r>
            <a:endParaRPr b="1" i="0" sz="1400" u="none" cap="none" strike="noStrike">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Funciones | Ejemplo</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37" name="Google Shape;137;p6"/>
          <p:cNvSpPr txBox="1"/>
          <p:nvPr/>
        </p:nvSpPr>
        <p:spPr>
          <a:xfrm>
            <a:off x="378451" y="940725"/>
            <a:ext cx="8322300" cy="32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Desarrollar una funcion que muestre la tabla de multiplicar de</a:t>
            </a:r>
            <a:r>
              <a:rPr b="1" lang="es-AR">
                <a:latin typeface="Montserrat"/>
                <a:ea typeface="Montserrat"/>
                <a:cs typeface="Montserrat"/>
                <a:sym typeface="Montserrat"/>
              </a:rPr>
              <a:t> un numero dado</a:t>
            </a:r>
            <a:endParaRPr b="1" i="0" sz="1400" u="none" cap="none" strike="noStrike">
              <a:solidFill>
                <a:srgbClr val="000000"/>
              </a:solidFill>
              <a:latin typeface="Montserrat"/>
              <a:ea typeface="Montserrat"/>
              <a:cs typeface="Montserrat"/>
              <a:sym typeface="Montserrat"/>
            </a:endParaRPr>
          </a:p>
        </p:txBody>
      </p:sp>
      <p:sp>
        <p:nvSpPr>
          <p:cNvPr id="138" name="Google Shape;138;p6"/>
          <p:cNvSpPr/>
          <p:nvPr/>
        </p:nvSpPr>
        <p:spPr>
          <a:xfrm>
            <a:off x="470600" y="1691075"/>
            <a:ext cx="8230200" cy="28110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600" u="none" cap="none" strike="noStrike">
                <a:solidFill>
                  <a:srgbClr val="5F6167"/>
                </a:solidFill>
                <a:latin typeface="Consolas"/>
                <a:ea typeface="Consolas"/>
                <a:cs typeface="Consolas"/>
                <a:sym typeface="Consolas"/>
              </a:rPr>
              <a:t>//Declaración de la función tablaDeMultiplicar(n)</a:t>
            </a:r>
            <a:endParaRPr b="0" i="0" sz="1600" u="none" cap="none" strike="noStrike">
              <a:solidFill>
                <a:srgbClr val="D5CED9"/>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AR" sz="1450">
                <a:solidFill>
                  <a:srgbClr val="569CD6"/>
                </a:solidFill>
                <a:highlight>
                  <a:srgbClr val="1E1E1E"/>
                </a:highlight>
                <a:latin typeface="Consolas"/>
                <a:ea typeface="Consolas"/>
                <a:cs typeface="Consolas"/>
                <a:sym typeface="Consolas"/>
              </a:rPr>
              <a:t>function</a:t>
            </a:r>
            <a:r>
              <a:rPr lang="es-AR" sz="1450">
                <a:solidFill>
                  <a:srgbClr val="D4D4D4"/>
                </a:solidFill>
                <a:highlight>
                  <a:srgbClr val="1E1E1E"/>
                </a:highlight>
                <a:latin typeface="Consolas"/>
                <a:ea typeface="Consolas"/>
                <a:cs typeface="Consolas"/>
                <a:sym typeface="Consolas"/>
              </a:rPr>
              <a:t> </a:t>
            </a:r>
            <a:r>
              <a:rPr lang="es-AR" sz="1450">
                <a:solidFill>
                  <a:srgbClr val="DCDCAA"/>
                </a:solidFill>
                <a:highlight>
                  <a:srgbClr val="1E1E1E"/>
                </a:highlight>
                <a:latin typeface="Consolas"/>
                <a:ea typeface="Consolas"/>
                <a:cs typeface="Consolas"/>
                <a:sym typeface="Consolas"/>
              </a:rPr>
              <a:t>tablaDeMultiplicar</a:t>
            </a:r>
            <a:r>
              <a:rPr lang="es-AR" sz="1450">
                <a:solidFill>
                  <a:srgbClr val="D4D4D4"/>
                </a:solidFill>
                <a:highlight>
                  <a:srgbClr val="1E1E1E"/>
                </a:highlight>
                <a:latin typeface="Consolas"/>
                <a:ea typeface="Consolas"/>
                <a:cs typeface="Consolas"/>
                <a:sym typeface="Consolas"/>
              </a:rPr>
              <a:t>(</a:t>
            </a:r>
            <a:r>
              <a:rPr lang="es-AR" sz="1450">
                <a:solidFill>
                  <a:srgbClr val="9CDCFE"/>
                </a:solidFill>
                <a:highlight>
                  <a:srgbClr val="1E1E1E"/>
                </a:highlight>
                <a:latin typeface="Consolas"/>
                <a:ea typeface="Consolas"/>
                <a:cs typeface="Consolas"/>
                <a:sym typeface="Consolas"/>
              </a:rPr>
              <a:t>n</a:t>
            </a:r>
            <a:r>
              <a:rPr lang="es-AR" sz="1450">
                <a:solidFill>
                  <a:srgbClr val="D4D4D4"/>
                </a:solidFill>
                <a:highlight>
                  <a:srgbClr val="1E1E1E"/>
                </a:highlight>
                <a:latin typeface="Consolas"/>
                <a:ea typeface="Consolas"/>
                <a:cs typeface="Consolas"/>
                <a:sym typeface="Consolas"/>
              </a:rPr>
              <a:t>) {</a:t>
            </a:r>
            <a:endParaRPr sz="14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AR" sz="1450">
                <a:solidFill>
                  <a:srgbClr val="D4D4D4"/>
                </a:solidFill>
                <a:highlight>
                  <a:srgbClr val="1E1E1E"/>
                </a:highlight>
                <a:latin typeface="Consolas"/>
                <a:ea typeface="Consolas"/>
                <a:cs typeface="Consolas"/>
                <a:sym typeface="Consolas"/>
              </a:rPr>
              <a:t>    </a:t>
            </a:r>
            <a:r>
              <a:rPr lang="es-AR" sz="1450">
                <a:solidFill>
                  <a:srgbClr val="C586C0"/>
                </a:solidFill>
                <a:highlight>
                  <a:srgbClr val="1E1E1E"/>
                </a:highlight>
                <a:latin typeface="Consolas"/>
                <a:ea typeface="Consolas"/>
                <a:cs typeface="Consolas"/>
                <a:sym typeface="Consolas"/>
              </a:rPr>
              <a:t>for</a:t>
            </a:r>
            <a:r>
              <a:rPr lang="es-AR" sz="1450">
                <a:solidFill>
                  <a:srgbClr val="D4D4D4"/>
                </a:solidFill>
                <a:highlight>
                  <a:srgbClr val="1E1E1E"/>
                </a:highlight>
                <a:latin typeface="Consolas"/>
                <a:ea typeface="Consolas"/>
                <a:cs typeface="Consolas"/>
                <a:sym typeface="Consolas"/>
              </a:rPr>
              <a:t> (</a:t>
            </a:r>
            <a:r>
              <a:rPr lang="es-AR" sz="1450">
                <a:solidFill>
                  <a:srgbClr val="9CDCFE"/>
                </a:solidFill>
                <a:highlight>
                  <a:srgbClr val="1E1E1E"/>
                </a:highlight>
                <a:latin typeface="Consolas"/>
                <a:ea typeface="Consolas"/>
                <a:cs typeface="Consolas"/>
                <a:sym typeface="Consolas"/>
              </a:rPr>
              <a:t>i</a:t>
            </a:r>
            <a:r>
              <a:rPr lang="es-AR" sz="1450">
                <a:solidFill>
                  <a:srgbClr val="D4D4D4"/>
                </a:solidFill>
                <a:highlight>
                  <a:srgbClr val="1E1E1E"/>
                </a:highlight>
                <a:latin typeface="Consolas"/>
                <a:ea typeface="Consolas"/>
                <a:cs typeface="Consolas"/>
                <a:sym typeface="Consolas"/>
              </a:rPr>
              <a:t> = </a:t>
            </a:r>
            <a:r>
              <a:rPr lang="es-AR" sz="1450">
                <a:solidFill>
                  <a:srgbClr val="B5CEA8"/>
                </a:solidFill>
                <a:highlight>
                  <a:srgbClr val="1E1E1E"/>
                </a:highlight>
                <a:latin typeface="Consolas"/>
                <a:ea typeface="Consolas"/>
                <a:cs typeface="Consolas"/>
                <a:sym typeface="Consolas"/>
              </a:rPr>
              <a:t>1</a:t>
            </a:r>
            <a:r>
              <a:rPr lang="es-AR" sz="1450">
                <a:solidFill>
                  <a:srgbClr val="D4D4D4"/>
                </a:solidFill>
                <a:highlight>
                  <a:srgbClr val="1E1E1E"/>
                </a:highlight>
                <a:latin typeface="Consolas"/>
                <a:ea typeface="Consolas"/>
                <a:cs typeface="Consolas"/>
                <a:sym typeface="Consolas"/>
              </a:rPr>
              <a:t>; </a:t>
            </a:r>
            <a:r>
              <a:rPr lang="es-AR" sz="1450">
                <a:solidFill>
                  <a:srgbClr val="9CDCFE"/>
                </a:solidFill>
                <a:highlight>
                  <a:srgbClr val="1E1E1E"/>
                </a:highlight>
                <a:latin typeface="Consolas"/>
                <a:ea typeface="Consolas"/>
                <a:cs typeface="Consolas"/>
                <a:sym typeface="Consolas"/>
              </a:rPr>
              <a:t>i</a:t>
            </a:r>
            <a:r>
              <a:rPr lang="es-AR" sz="1450">
                <a:solidFill>
                  <a:srgbClr val="D4D4D4"/>
                </a:solidFill>
                <a:highlight>
                  <a:srgbClr val="1E1E1E"/>
                </a:highlight>
                <a:latin typeface="Consolas"/>
                <a:ea typeface="Consolas"/>
                <a:cs typeface="Consolas"/>
                <a:sym typeface="Consolas"/>
              </a:rPr>
              <a:t> &lt;= </a:t>
            </a:r>
            <a:r>
              <a:rPr lang="es-AR" sz="1450">
                <a:solidFill>
                  <a:srgbClr val="B5CEA8"/>
                </a:solidFill>
                <a:highlight>
                  <a:srgbClr val="1E1E1E"/>
                </a:highlight>
                <a:latin typeface="Consolas"/>
                <a:ea typeface="Consolas"/>
                <a:cs typeface="Consolas"/>
                <a:sym typeface="Consolas"/>
              </a:rPr>
              <a:t>10</a:t>
            </a:r>
            <a:r>
              <a:rPr lang="es-AR" sz="1450">
                <a:solidFill>
                  <a:srgbClr val="D4D4D4"/>
                </a:solidFill>
                <a:highlight>
                  <a:srgbClr val="1E1E1E"/>
                </a:highlight>
                <a:latin typeface="Consolas"/>
                <a:ea typeface="Consolas"/>
                <a:cs typeface="Consolas"/>
                <a:sym typeface="Consolas"/>
              </a:rPr>
              <a:t>; </a:t>
            </a:r>
            <a:r>
              <a:rPr lang="es-AR" sz="1450">
                <a:solidFill>
                  <a:srgbClr val="9CDCFE"/>
                </a:solidFill>
                <a:highlight>
                  <a:srgbClr val="1E1E1E"/>
                </a:highlight>
                <a:latin typeface="Consolas"/>
                <a:ea typeface="Consolas"/>
                <a:cs typeface="Consolas"/>
                <a:sym typeface="Consolas"/>
              </a:rPr>
              <a:t>i</a:t>
            </a:r>
            <a:r>
              <a:rPr lang="es-AR" sz="1450">
                <a:solidFill>
                  <a:srgbClr val="D4D4D4"/>
                </a:solidFill>
                <a:highlight>
                  <a:srgbClr val="1E1E1E"/>
                </a:highlight>
                <a:latin typeface="Consolas"/>
                <a:ea typeface="Consolas"/>
                <a:cs typeface="Consolas"/>
                <a:sym typeface="Consolas"/>
              </a:rPr>
              <a:t>++) {</a:t>
            </a:r>
            <a:endParaRPr sz="14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AR" sz="1450">
                <a:solidFill>
                  <a:srgbClr val="D4D4D4"/>
                </a:solidFill>
                <a:highlight>
                  <a:srgbClr val="1E1E1E"/>
                </a:highlight>
                <a:latin typeface="Consolas"/>
                <a:ea typeface="Consolas"/>
                <a:cs typeface="Consolas"/>
                <a:sym typeface="Consolas"/>
              </a:rPr>
              <a:t>        </a:t>
            </a:r>
            <a:r>
              <a:rPr lang="es-AR" sz="1450">
                <a:solidFill>
                  <a:srgbClr val="9CDCFE"/>
                </a:solidFill>
                <a:highlight>
                  <a:srgbClr val="1E1E1E"/>
                </a:highlight>
                <a:latin typeface="Consolas"/>
                <a:ea typeface="Consolas"/>
                <a:cs typeface="Consolas"/>
                <a:sym typeface="Consolas"/>
              </a:rPr>
              <a:t>console</a:t>
            </a:r>
            <a:r>
              <a:rPr lang="es-AR" sz="1450">
                <a:solidFill>
                  <a:srgbClr val="D4D4D4"/>
                </a:solidFill>
                <a:highlight>
                  <a:srgbClr val="1E1E1E"/>
                </a:highlight>
                <a:latin typeface="Consolas"/>
                <a:ea typeface="Consolas"/>
                <a:cs typeface="Consolas"/>
                <a:sym typeface="Consolas"/>
              </a:rPr>
              <a:t>.</a:t>
            </a:r>
            <a:r>
              <a:rPr lang="es-AR" sz="1450">
                <a:solidFill>
                  <a:srgbClr val="DCDCAA"/>
                </a:solidFill>
                <a:highlight>
                  <a:srgbClr val="1E1E1E"/>
                </a:highlight>
                <a:latin typeface="Consolas"/>
                <a:ea typeface="Consolas"/>
                <a:cs typeface="Consolas"/>
                <a:sym typeface="Consolas"/>
              </a:rPr>
              <a:t>log</a:t>
            </a:r>
            <a:r>
              <a:rPr lang="es-AR" sz="1450">
                <a:solidFill>
                  <a:srgbClr val="D4D4D4"/>
                </a:solidFill>
                <a:highlight>
                  <a:srgbClr val="1E1E1E"/>
                </a:highlight>
                <a:latin typeface="Consolas"/>
                <a:ea typeface="Consolas"/>
                <a:cs typeface="Consolas"/>
                <a:sym typeface="Consolas"/>
              </a:rPr>
              <a:t>(</a:t>
            </a:r>
            <a:r>
              <a:rPr lang="es-AR" sz="1450">
                <a:solidFill>
                  <a:srgbClr val="9CDCFE"/>
                </a:solidFill>
                <a:highlight>
                  <a:srgbClr val="1E1E1E"/>
                </a:highlight>
                <a:latin typeface="Consolas"/>
                <a:ea typeface="Consolas"/>
                <a:cs typeface="Consolas"/>
                <a:sym typeface="Consolas"/>
              </a:rPr>
              <a:t>n</a:t>
            </a:r>
            <a:r>
              <a:rPr lang="es-AR" sz="1450">
                <a:solidFill>
                  <a:srgbClr val="D4D4D4"/>
                </a:solidFill>
                <a:highlight>
                  <a:srgbClr val="1E1E1E"/>
                </a:highlight>
                <a:latin typeface="Consolas"/>
                <a:ea typeface="Consolas"/>
                <a:cs typeface="Consolas"/>
                <a:sym typeface="Consolas"/>
              </a:rPr>
              <a:t> + </a:t>
            </a:r>
            <a:r>
              <a:rPr lang="es-AR" sz="1450">
                <a:solidFill>
                  <a:srgbClr val="CE9178"/>
                </a:solidFill>
                <a:highlight>
                  <a:srgbClr val="1E1E1E"/>
                </a:highlight>
                <a:latin typeface="Consolas"/>
                <a:ea typeface="Consolas"/>
                <a:cs typeface="Consolas"/>
                <a:sym typeface="Consolas"/>
              </a:rPr>
              <a:t>" x "</a:t>
            </a:r>
            <a:r>
              <a:rPr lang="es-AR" sz="1450">
                <a:solidFill>
                  <a:srgbClr val="D4D4D4"/>
                </a:solidFill>
                <a:highlight>
                  <a:srgbClr val="1E1E1E"/>
                </a:highlight>
                <a:latin typeface="Consolas"/>
                <a:ea typeface="Consolas"/>
                <a:cs typeface="Consolas"/>
                <a:sym typeface="Consolas"/>
              </a:rPr>
              <a:t> + </a:t>
            </a:r>
            <a:r>
              <a:rPr lang="es-AR" sz="1450">
                <a:solidFill>
                  <a:srgbClr val="9CDCFE"/>
                </a:solidFill>
                <a:highlight>
                  <a:srgbClr val="1E1E1E"/>
                </a:highlight>
                <a:latin typeface="Consolas"/>
                <a:ea typeface="Consolas"/>
                <a:cs typeface="Consolas"/>
                <a:sym typeface="Consolas"/>
              </a:rPr>
              <a:t>i</a:t>
            </a:r>
            <a:r>
              <a:rPr lang="es-AR" sz="1450">
                <a:solidFill>
                  <a:srgbClr val="D4D4D4"/>
                </a:solidFill>
                <a:highlight>
                  <a:srgbClr val="1E1E1E"/>
                </a:highlight>
                <a:latin typeface="Consolas"/>
                <a:ea typeface="Consolas"/>
                <a:cs typeface="Consolas"/>
                <a:sym typeface="Consolas"/>
              </a:rPr>
              <a:t> + </a:t>
            </a:r>
            <a:r>
              <a:rPr lang="es-AR" sz="1450">
                <a:solidFill>
                  <a:srgbClr val="CE9178"/>
                </a:solidFill>
                <a:highlight>
                  <a:srgbClr val="1E1E1E"/>
                </a:highlight>
                <a:latin typeface="Consolas"/>
                <a:ea typeface="Consolas"/>
                <a:cs typeface="Consolas"/>
                <a:sym typeface="Consolas"/>
              </a:rPr>
              <a:t>" = "</a:t>
            </a:r>
            <a:r>
              <a:rPr lang="es-AR" sz="1450">
                <a:solidFill>
                  <a:srgbClr val="D4D4D4"/>
                </a:solidFill>
                <a:highlight>
                  <a:srgbClr val="1E1E1E"/>
                </a:highlight>
                <a:latin typeface="Consolas"/>
                <a:ea typeface="Consolas"/>
                <a:cs typeface="Consolas"/>
                <a:sym typeface="Consolas"/>
              </a:rPr>
              <a:t> + (</a:t>
            </a:r>
            <a:r>
              <a:rPr lang="es-AR" sz="1450">
                <a:solidFill>
                  <a:srgbClr val="9CDCFE"/>
                </a:solidFill>
                <a:highlight>
                  <a:srgbClr val="1E1E1E"/>
                </a:highlight>
                <a:latin typeface="Consolas"/>
                <a:ea typeface="Consolas"/>
                <a:cs typeface="Consolas"/>
                <a:sym typeface="Consolas"/>
              </a:rPr>
              <a:t>n</a:t>
            </a:r>
            <a:r>
              <a:rPr lang="es-AR" sz="1450">
                <a:solidFill>
                  <a:srgbClr val="D4D4D4"/>
                </a:solidFill>
                <a:highlight>
                  <a:srgbClr val="1E1E1E"/>
                </a:highlight>
                <a:latin typeface="Consolas"/>
                <a:ea typeface="Consolas"/>
                <a:cs typeface="Consolas"/>
                <a:sym typeface="Consolas"/>
              </a:rPr>
              <a:t> * </a:t>
            </a:r>
            <a:r>
              <a:rPr lang="es-AR" sz="1450">
                <a:solidFill>
                  <a:srgbClr val="9CDCFE"/>
                </a:solidFill>
                <a:highlight>
                  <a:srgbClr val="1E1E1E"/>
                </a:highlight>
                <a:latin typeface="Consolas"/>
                <a:ea typeface="Consolas"/>
                <a:cs typeface="Consolas"/>
                <a:sym typeface="Consolas"/>
              </a:rPr>
              <a:t>i</a:t>
            </a:r>
            <a:r>
              <a:rPr lang="es-AR" sz="1450">
                <a:solidFill>
                  <a:srgbClr val="D4D4D4"/>
                </a:solidFill>
                <a:highlight>
                  <a:srgbClr val="1E1E1E"/>
                </a:highlight>
                <a:latin typeface="Consolas"/>
                <a:ea typeface="Consolas"/>
                <a:cs typeface="Consolas"/>
                <a:sym typeface="Consolas"/>
              </a:rPr>
              <a:t>));</a:t>
            </a:r>
            <a:endParaRPr sz="14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AR" sz="1450">
                <a:solidFill>
                  <a:srgbClr val="D4D4D4"/>
                </a:solidFill>
                <a:highlight>
                  <a:srgbClr val="1E1E1E"/>
                </a:highlight>
                <a:latin typeface="Consolas"/>
                <a:ea typeface="Consolas"/>
                <a:cs typeface="Consolas"/>
                <a:sym typeface="Consolas"/>
              </a:rPr>
              <a:t>    }</a:t>
            </a:r>
            <a:endParaRPr sz="14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AR" sz="1450">
                <a:solidFill>
                  <a:srgbClr val="D4D4D4"/>
                </a:solidFill>
                <a:highlight>
                  <a:srgbClr val="1E1E1E"/>
                </a:highlight>
                <a:latin typeface="Consolas"/>
                <a:ea typeface="Consolas"/>
                <a:cs typeface="Consolas"/>
                <a:sym typeface="Consolas"/>
              </a:rPr>
              <a:t>}</a:t>
            </a:r>
            <a:endParaRPr sz="14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AR" sz="1450">
                <a:solidFill>
                  <a:srgbClr val="569CD6"/>
                </a:solidFill>
                <a:highlight>
                  <a:srgbClr val="1E1E1E"/>
                </a:highlight>
                <a:latin typeface="Consolas"/>
                <a:ea typeface="Consolas"/>
                <a:cs typeface="Consolas"/>
                <a:sym typeface="Consolas"/>
              </a:rPr>
              <a:t>let</a:t>
            </a:r>
            <a:r>
              <a:rPr lang="es-AR" sz="1450">
                <a:solidFill>
                  <a:srgbClr val="D4D4D4"/>
                </a:solidFill>
                <a:highlight>
                  <a:srgbClr val="1E1E1E"/>
                </a:highlight>
                <a:latin typeface="Consolas"/>
                <a:ea typeface="Consolas"/>
                <a:cs typeface="Consolas"/>
                <a:sym typeface="Consolas"/>
              </a:rPr>
              <a:t> </a:t>
            </a:r>
            <a:r>
              <a:rPr lang="es-AR" sz="1450">
                <a:solidFill>
                  <a:srgbClr val="9CDCFE"/>
                </a:solidFill>
                <a:highlight>
                  <a:srgbClr val="1E1E1E"/>
                </a:highlight>
                <a:latin typeface="Consolas"/>
                <a:ea typeface="Consolas"/>
                <a:cs typeface="Consolas"/>
                <a:sym typeface="Consolas"/>
              </a:rPr>
              <a:t>n</a:t>
            </a:r>
            <a:r>
              <a:rPr lang="es-AR" sz="1450">
                <a:solidFill>
                  <a:srgbClr val="D4D4D4"/>
                </a:solidFill>
                <a:highlight>
                  <a:srgbClr val="1E1E1E"/>
                </a:highlight>
                <a:latin typeface="Consolas"/>
                <a:ea typeface="Consolas"/>
                <a:cs typeface="Consolas"/>
                <a:sym typeface="Consolas"/>
              </a:rPr>
              <a:t> = </a:t>
            </a:r>
            <a:r>
              <a:rPr lang="es-AR" sz="1450">
                <a:solidFill>
                  <a:srgbClr val="DCDCAA"/>
                </a:solidFill>
                <a:highlight>
                  <a:srgbClr val="1E1E1E"/>
                </a:highlight>
                <a:latin typeface="Consolas"/>
                <a:ea typeface="Consolas"/>
                <a:cs typeface="Consolas"/>
                <a:sym typeface="Consolas"/>
              </a:rPr>
              <a:t>leerNroEntero</a:t>
            </a:r>
            <a:r>
              <a:rPr lang="es-AR" sz="1450">
                <a:solidFill>
                  <a:srgbClr val="D4D4D4"/>
                </a:solidFill>
                <a:highlight>
                  <a:srgbClr val="1E1E1E"/>
                </a:highlight>
                <a:latin typeface="Consolas"/>
                <a:ea typeface="Consolas"/>
                <a:cs typeface="Consolas"/>
                <a:sym typeface="Consolas"/>
              </a:rPr>
              <a:t>()  </a:t>
            </a:r>
            <a:r>
              <a:rPr lang="es-AR" sz="1600">
                <a:solidFill>
                  <a:srgbClr val="5F6167"/>
                </a:solidFill>
                <a:latin typeface="Consolas"/>
                <a:ea typeface="Consolas"/>
                <a:cs typeface="Consolas"/>
                <a:sym typeface="Consolas"/>
              </a:rPr>
              <a:t>//funcion declarada en una presentacion anterior</a:t>
            </a:r>
            <a:endParaRPr sz="14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AR" sz="1450">
                <a:solidFill>
                  <a:srgbClr val="DCDCAA"/>
                </a:solidFill>
                <a:highlight>
                  <a:srgbClr val="1E1E1E"/>
                </a:highlight>
                <a:latin typeface="Consolas"/>
                <a:ea typeface="Consolas"/>
                <a:cs typeface="Consolas"/>
                <a:sym typeface="Consolas"/>
              </a:rPr>
              <a:t>tablaDeMultiplicar</a:t>
            </a:r>
            <a:r>
              <a:rPr lang="es-AR" sz="1450">
                <a:solidFill>
                  <a:srgbClr val="D4D4D4"/>
                </a:solidFill>
                <a:highlight>
                  <a:srgbClr val="1E1E1E"/>
                </a:highlight>
                <a:latin typeface="Consolas"/>
                <a:ea typeface="Consolas"/>
                <a:cs typeface="Consolas"/>
                <a:sym typeface="Consolas"/>
              </a:rPr>
              <a:t>(</a:t>
            </a:r>
            <a:r>
              <a:rPr lang="es-AR" sz="1450">
                <a:solidFill>
                  <a:srgbClr val="9CDCFE"/>
                </a:solidFill>
                <a:highlight>
                  <a:srgbClr val="1E1E1E"/>
                </a:highlight>
                <a:latin typeface="Consolas"/>
                <a:ea typeface="Consolas"/>
                <a:cs typeface="Consolas"/>
                <a:sym typeface="Consolas"/>
              </a:rPr>
              <a:t>n</a:t>
            </a:r>
            <a:r>
              <a:rPr lang="es-AR" sz="1450">
                <a:solidFill>
                  <a:srgbClr val="D4D4D4"/>
                </a:solidFill>
                <a:highlight>
                  <a:srgbClr val="1E1E1E"/>
                </a:highlight>
                <a:latin typeface="Consolas"/>
                <a:ea typeface="Consolas"/>
                <a:cs typeface="Consolas"/>
                <a:sym typeface="Consolas"/>
              </a:rPr>
              <a:t>)  </a:t>
            </a:r>
            <a:r>
              <a:rPr lang="es-AR" sz="1600">
                <a:solidFill>
                  <a:srgbClr val="5F6167"/>
                </a:solidFill>
                <a:latin typeface="Consolas"/>
                <a:ea typeface="Consolas"/>
                <a:cs typeface="Consolas"/>
                <a:sym typeface="Consolas"/>
              </a:rPr>
              <a:t>// llamada a la funcion tablaDeMultiplicar(n)</a:t>
            </a:r>
            <a:endParaRPr sz="1600">
              <a:solidFill>
                <a:srgbClr val="D5CED9"/>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C74DED"/>
              </a:solidFill>
              <a:latin typeface="Consolas"/>
              <a:ea typeface="Consolas"/>
              <a:cs typeface="Consolas"/>
              <a:sym typeface="Consolas"/>
            </a:endParaRPr>
          </a:p>
        </p:txBody>
      </p:sp>
      <p:sp>
        <p:nvSpPr>
          <p:cNvPr id="139" name="Google Shape;139;p6"/>
          <p:cNvSpPr txBox="1"/>
          <p:nvPr/>
        </p:nvSpPr>
        <p:spPr>
          <a:xfrm>
            <a:off x="8180255" y="1691086"/>
            <a:ext cx="520500" cy="303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140" name="Google Shape;140;p6"/>
          <p:cNvSpPr txBox="1"/>
          <p:nvPr/>
        </p:nvSpPr>
        <p:spPr>
          <a:xfrm>
            <a:off x="5524919" y="4631368"/>
            <a:ext cx="3312600" cy="41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funciones_1 (.html y .js)</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Funciones | Parámetros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46" name="Google Shape;146;p7"/>
          <p:cNvSpPr txBox="1"/>
          <p:nvPr/>
        </p:nvSpPr>
        <p:spPr>
          <a:xfrm>
            <a:off x="378449" y="864365"/>
            <a:ext cx="8456700" cy="82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Las funciones se convierten en mucho más flexibles al pasarles parámetros, que no son más que variables que existirán sólo dentro de dicha función, con el valor pasado desde la ejecución.</a:t>
            </a:r>
            <a:endParaRPr b="0" i="0" sz="1400" u="none" cap="none" strike="noStrike">
              <a:solidFill>
                <a:srgbClr val="000000"/>
              </a:solidFill>
              <a:latin typeface="Montserrat"/>
              <a:ea typeface="Montserrat"/>
              <a:cs typeface="Montserrat"/>
              <a:sym typeface="Montserrat"/>
            </a:endParaRPr>
          </a:p>
        </p:txBody>
      </p:sp>
      <p:sp>
        <p:nvSpPr>
          <p:cNvPr id="147" name="Google Shape;147;p7"/>
          <p:cNvSpPr txBox="1"/>
          <p:nvPr/>
        </p:nvSpPr>
        <p:spPr>
          <a:xfrm>
            <a:off x="5069863" y="1683637"/>
            <a:ext cx="3805500" cy="58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Esta función tiene un solo parámetro que es el que indica que tabla  calculará.</a:t>
            </a:r>
            <a:endParaRPr b="0" i="1" sz="1200" u="none" cap="none" strike="noStrike">
              <a:solidFill>
                <a:srgbClr val="9D66F9"/>
              </a:solidFill>
              <a:latin typeface="Montserrat"/>
              <a:ea typeface="Montserrat"/>
              <a:cs typeface="Montserrat"/>
              <a:sym typeface="Montserrat"/>
            </a:endParaRPr>
          </a:p>
        </p:txBody>
      </p:sp>
      <p:sp>
        <p:nvSpPr>
          <p:cNvPr id="148" name="Google Shape;148;p7"/>
          <p:cNvSpPr/>
          <p:nvPr/>
        </p:nvSpPr>
        <p:spPr>
          <a:xfrm>
            <a:off x="495300" y="1718900"/>
            <a:ext cx="4529400" cy="10158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5F6167"/>
                </a:solidFill>
                <a:latin typeface="Consolas"/>
                <a:ea typeface="Consolas"/>
                <a:cs typeface="Consolas"/>
                <a:sym typeface="Consolas"/>
              </a:rPr>
              <a:t>// Declaración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C74DED"/>
                </a:solidFill>
                <a:latin typeface="Consolas"/>
                <a:ea typeface="Consolas"/>
                <a:cs typeface="Consolas"/>
                <a:sym typeface="Consolas"/>
              </a:rPr>
              <a:t>function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tablaMultiplicar</a:t>
            </a:r>
            <a:r>
              <a:rPr b="0" i="0" lang="es-AR" sz="1200" u="none" cap="none" strike="noStrike">
                <a:solidFill>
                  <a:srgbClr val="D5CED9"/>
                </a:solidFill>
                <a:latin typeface="Consolas"/>
                <a:ea typeface="Consolas"/>
                <a:cs typeface="Consolas"/>
                <a:sym typeface="Consolas"/>
              </a:rPr>
              <a:t>(</a:t>
            </a:r>
            <a:r>
              <a:rPr lang="es-AR" sz="1200">
                <a:solidFill>
                  <a:srgbClr val="00E8C6"/>
                </a:solidFill>
                <a:latin typeface="Consolas"/>
                <a:ea typeface="Consolas"/>
                <a:cs typeface="Consolas"/>
                <a:sym typeface="Consolas"/>
              </a:rPr>
              <a:t>n</a:t>
            </a:r>
            <a:r>
              <a:rPr b="0" i="0" lang="es-AR" sz="1200" u="none" cap="none" strike="noStrike">
                <a:solidFill>
                  <a:srgbClr val="D5CED9"/>
                </a:solidFill>
                <a:latin typeface="Consolas"/>
                <a:ea typeface="Consolas"/>
                <a:cs typeface="Consolas"/>
                <a:sym typeface="Consolas"/>
              </a:rPr>
              <a:t>) {  //n es el parametro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for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var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&lt;=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hasta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console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log</a:t>
            </a:r>
            <a:r>
              <a:rPr b="0" i="0" lang="es-AR" sz="1200" u="none" cap="none" strike="noStrike">
                <a:solidFill>
                  <a:srgbClr val="D5CED9"/>
                </a:solidFill>
                <a:latin typeface="Consolas"/>
                <a:ea typeface="Consolas"/>
                <a:cs typeface="Consolas"/>
                <a:sym typeface="Consolas"/>
              </a:rPr>
              <a:t>(m + </a:t>
            </a:r>
            <a:r>
              <a:rPr b="0" i="0" lang="es-AR" sz="1200" u="none" cap="none" strike="noStrike">
                <a:solidFill>
                  <a:srgbClr val="96E072"/>
                </a:solidFill>
                <a:latin typeface="Consolas"/>
                <a:ea typeface="Consolas"/>
                <a:cs typeface="Consolas"/>
                <a:sym typeface="Consolas"/>
              </a:rPr>
              <a:t>" x "</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 = "</a:t>
            </a:r>
            <a:r>
              <a:rPr b="0" i="0" lang="es-AR" sz="1200" u="none" cap="none" strike="noStrike">
                <a:solidFill>
                  <a:srgbClr val="D5CED9"/>
                </a:solidFill>
                <a:latin typeface="Consolas"/>
                <a:ea typeface="Consolas"/>
                <a:cs typeface="Consolas"/>
                <a:sym typeface="Consolas"/>
              </a:rPr>
              <a:t>, n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a:t>
            </a: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49" name="Google Shape;149;p7"/>
          <p:cNvSpPr/>
          <p:nvPr/>
        </p:nvSpPr>
        <p:spPr>
          <a:xfrm>
            <a:off x="5146025" y="2216225"/>
            <a:ext cx="3640500" cy="4617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5F6167"/>
                </a:solidFill>
                <a:latin typeface="Consolas"/>
                <a:ea typeface="Consolas"/>
                <a:cs typeface="Consolas"/>
                <a:sym typeface="Consolas"/>
              </a:rPr>
              <a:t>//Ejecución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FFE66D"/>
                </a:solidFill>
                <a:latin typeface="Consolas"/>
                <a:ea typeface="Consolas"/>
                <a:cs typeface="Consolas"/>
                <a:sym typeface="Consolas"/>
              </a:rPr>
              <a:t>tablaMultiplicar</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39C12"/>
                </a:solidFill>
                <a:latin typeface="Consolas"/>
                <a:ea typeface="Consolas"/>
                <a:cs typeface="Consolas"/>
                <a:sym typeface="Consolas"/>
              </a:rPr>
              <a:t>4</a:t>
            </a:r>
            <a:r>
              <a:rPr b="0" i="0" lang="es-AR" sz="1200" u="none" cap="none" strike="noStrike">
                <a:solidFill>
                  <a:srgbClr val="D5CED9"/>
                </a:solidFill>
                <a:latin typeface="Consolas"/>
                <a:ea typeface="Consolas"/>
                <a:cs typeface="Consolas"/>
                <a:sym typeface="Consolas"/>
              </a:rPr>
              <a:t>); // 4 es el argumento</a:t>
            </a:r>
            <a:endParaRPr b="0" i="0" sz="1400" u="none" cap="none" strike="noStrike">
              <a:solidFill>
                <a:srgbClr val="000000"/>
              </a:solidFill>
              <a:latin typeface="Arial"/>
              <a:ea typeface="Arial"/>
              <a:cs typeface="Arial"/>
              <a:sym typeface="Arial"/>
            </a:endParaRPr>
          </a:p>
        </p:txBody>
      </p:sp>
      <p:sp>
        <p:nvSpPr>
          <p:cNvPr id="150" name="Google Shape;150;p7"/>
          <p:cNvSpPr txBox="1"/>
          <p:nvPr/>
        </p:nvSpPr>
        <p:spPr>
          <a:xfrm>
            <a:off x="4504200" y="1718899"/>
            <a:ext cx="520500" cy="247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151" name="Google Shape;151;p7"/>
          <p:cNvSpPr txBox="1"/>
          <p:nvPr/>
        </p:nvSpPr>
        <p:spPr>
          <a:xfrm>
            <a:off x="8266025" y="2216225"/>
            <a:ext cx="520500" cy="23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152" name="Google Shape;152;p7"/>
          <p:cNvSpPr/>
          <p:nvPr/>
        </p:nvSpPr>
        <p:spPr>
          <a:xfrm>
            <a:off x="495300" y="3802677"/>
            <a:ext cx="5158375" cy="83099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5F6167"/>
                </a:solidFill>
                <a:latin typeface="Consolas"/>
                <a:ea typeface="Consolas"/>
                <a:cs typeface="Consolas"/>
                <a:sym typeface="Consolas"/>
              </a:rPr>
              <a:t>//Ejecución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FFE66D"/>
                </a:solidFill>
                <a:latin typeface="Consolas"/>
                <a:ea typeface="Consolas"/>
                <a:cs typeface="Consolas"/>
                <a:sym typeface="Consolas"/>
              </a:rPr>
              <a:t>saludarDos</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"Juan Pablo"</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//Parámetro fijo</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C74DED"/>
                </a:solidFill>
                <a:latin typeface="Consolas"/>
                <a:ea typeface="Consolas"/>
                <a:cs typeface="Consolas"/>
                <a:sym typeface="Consolas"/>
              </a:rPr>
              <a:t>var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nombre</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prompt</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"Ingrese su nombre"</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//Pedimos valores</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FFE66D"/>
                </a:solidFill>
                <a:latin typeface="Consolas"/>
                <a:ea typeface="Consolas"/>
                <a:cs typeface="Consolas"/>
                <a:sym typeface="Consolas"/>
              </a:rPr>
              <a:t>saludarDos</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nombre</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//Parámetro variable</a:t>
            </a:r>
            <a:endParaRPr b="0" i="0" sz="1200" u="none" cap="none" strike="noStrike">
              <a:solidFill>
                <a:srgbClr val="D5CED9"/>
              </a:solidFill>
              <a:latin typeface="Consolas"/>
              <a:ea typeface="Consolas"/>
              <a:cs typeface="Consolas"/>
              <a:sym typeface="Consolas"/>
            </a:endParaRPr>
          </a:p>
        </p:txBody>
      </p:sp>
      <p:sp>
        <p:nvSpPr>
          <p:cNvPr id="153" name="Google Shape;153;p7"/>
          <p:cNvSpPr/>
          <p:nvPr/>
        </p:nvSpPr>
        <p:spPr>
          <a:xfrm>
            <a:off x="495300" y="2881648"/>
            <a:ext cx="3849496" cy="83099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5F6167"/>
                </a:solidFill>
                <a:latin typeface="Consolas"/>
                <a:ea typeface="Consolas"/>
                <a:cs typeface="Consolas"/>
                <a:sym typeface="Consolas"/>
              </a:rPr>
              <a:t>// Declaración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C74DED"/>
                </a:solidFill>
                <a:latin typeface="Consolas"/>
                <a:ea typeface="Consolas"/>
                <a:cs typeface="Consolas"/>
                <a:sym typeface="Consolas"/>
              </a:rPr>
              <a:t>function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saludarDos</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miNombre</a:t>
            </a: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console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log</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"Hola "</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miNombre</a:t>
            </a:r>
            <a:r>
              <a:rPr b="0" i="0" lang="es-AR"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54" name="Google Shape;154;p7"/>
          <p:cNvSpPr txBox="1"/>
          <p:nvPr/>
        </p:nvSpPr>
        <p:spPr>
          <a:xfrm>
            <a:off x="3819797" y="2884822"/>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155" name="Google Shape;155;p7"/>
          <p:cNvSpPr txBox="1"/>
          <p:nvPr/>
        </p:nvSpPr>
        <p:spPr>
          <a:xfrm>
            <a:off x="5133247" y="3806776"/>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156" name="Google Shape;156;p7"/>
          <p:cNvSpPr txBox="1"/>
          <p:nvPr/>
        </p:nvSpPr>
        <p:spPr>
          <a:xfrm>
            <a:off x="4452995" y="3001127"/>
            <a:ext cx="4140339" cy="47835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este ejemplo la función muestra un texto concatenado a un valor pasado por parámetro.</a:t>
            </a:r>
            <a:endParaRPr b="0" i="0" sz="1400" u="none" cap="none" strike="noStrike">
              <a:solidFill>
                <a:srgbClr val="000000"/>
              </a:solidFill>
              <a:latin typeface="Arial"/>
              <a:ea typeface="Arial"/>
              <a:cs typeface="Arial"/>
              <a:sym typeface="Arial"/>
            </a:endParaRPr>
          </a:p>
        </p:txBody>
      </p:sp>
      <p:sp>
        <p:nvSpPr>
          <p:cNvPr id="157" name="Google Shape;157;p7"/>
          <p:cNvSpPr txBox="1"/>
          <p:nvPr/>
        </p:nvSpPr>
        <p:spPr>
          <a:xfrm>
            <a:off x="5653676" y="3612562"/>
            <a:ext cx="3490324" cy="117614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Ese valor podrá ser asociado a una variable o ingresado por el usuario.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No necesariamente tiene que tener el mismo nombre la variable con la que creé la función (</a:t>
            </a:r>
            <a:r>
              <a:rPr b="1" i="1" lang="es-AR" sz="1200" u="none" cap="none" strike="noStrike">
                <a:solidFill>
                  <a:srgbClr val="9D66F9"/>
                </a:solidFill>
                <a:latin typeface="Montserrat"/>
                <a:ea typeface="Montserrat"/>
                <a:cs typeface="Montserrat"/>
                <a:sym typeface="Montserrat"/>
              </a:rPr>
              <a:t>miNombre</a:t>
            </a:r>
            <a:r>
              <a:rPr b="0" i="1" lang="es-AR" sz="1200" u="none" cap="none" strike="noStrike">
                <a:solidFill>
                  <a:srgbClr val="9D66F9"/>
                </a:solidFill>
                <a:latin typeface="Montserrat"/>
                <a:ea typeface="Montserrat"/>
                <a:cs typeface="Montserrat"/>
                <a:sym typeface="Montserrat"/>
              </a:rPr>
              <a:t>) que la variable que le paso como parámetro (</a:t>
            </a:r>
            <a:r>
              <a:rPr b="1" i="1" lang="es-AR" sz="1200" u="none" cap="none" strike="noStrike">
                <a:solidFill>
                  <a:srgbClr val="9D66F9"/>
                </a:solidFill>
                <a:latin typeface="Montserrat"/>
                <a:ea typeface="Montserrat"/>
                <a:cs typeface="Montserrat"/>
                <a:sym typeface="Montserrat"/>
              </a:rPr>
              <a:t>nombre</a:t>
            </a:r>
            <a:r>
              <a:rPr b="0" i="1" lang="es-AR" sz="1200" u="none" cap="none" strike="noStrike">
                <a:solidFill>
                  <a:srgbClr val="9D66F9"/>
                </a:solidFill>
                <a:latin typeface="Montserrat"/>
                <a:ea typeface="Montserrat"/>
                <a:cs typeface="Montserrat"/>
                <a:sym typeface="Montserrat"/>
              </a:rPr>
              <a:t>).</a:t>
            </a:r>
            <a:endParaRPr b="0" i="1" sz="1200" u="none" cap="none" strike="noStrike">
              <a:solidFill>
                <a:srgbClr val="9D66F9"/>
              </a:solidFill>
              <a:latin typeface="Montserrat"/>
              <a:ea typeface="Montserrat"/>
              <a:cs typeface="Montserrat"/>
              <a:sym typeface="Montserrat"/>
            </a:endParaRPr>
          </a:p>
        </p:txBody>
      </p:sp>
      <p:sp>
        <p:nvSpPr>
          <p:cNvPr id="158" name="Google Shape;158;p7"/>
          <p:cNvSpPr txBox="1"/>
          <p:nvPr/>
        </p:nvSpPr>
        <p:spPr>
          <a:xfrm>
            <a:off x="5316287" y="4788710"/>
            <a:ext cx="3312698" cy="41092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funciones_2 (.html y .js)</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8"/>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Funciones | Parámetros múltiples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64" name="Google Shape;164;p8"/>
          <p:cNvSpPr txBox="1"/>
          <p:nvPr/>
        </p:nvSpPr>
        <p:spPr>
          <a:xfrm>
            <a:off x="370649" y="948515"/>
            <a:ext cx="8456828" cy="82753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Las funciones también pueden recibir más de un parámetro. En este caso debemos tener en cuenta que hay que respetar el orden en que pasamos los valores y en el que los usamos al llamarla.</a:t>
            </a:r>
            <a:endParaRPr b="0" i="0" sz="1400" u="none" cap="none" strike="noStrike">
              <a:solidFill>
                <a:srgbClr val="000000"/>
              </a:solidFill>
              <a:latin typeface="Montserrat"/>
              <a:ea typeface="Montserrat"/>
              <a:cs typeface="Montserrat"/>
              <a:sym typeface="Montserrat"/>
            </a:endParaRPr>
          </a:p>
        </p:txBody>
      </p:sp>
      <p:sp>
        <p:nvSpPr>
          <p:cNvPr id="165" name="Google Shape;165;p8"/>
          <p:cNvSpPr/>
          <p:nvPr/>
        </p:nvSpPr>
        <p:spPr>
          <a:xfrm>
            <a:off x="656150" y="2027926"/>
            <a:ext cx="8052300" cy="12519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 Ejecución</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AR">
                <a:solidFill>
                  <a:srgbClr val="FFE66D"/>
                </a:solidFill>
                <a:latin typeface="Consolas"/>
                <a:ea typeface="Consolas"/>
                <a:cs typeface="Consolas"/>
                <a:sym typeface="Consolas"/>
              </a:rPr>
              <a:t>console.log(“Bienvenidos a Codo a codo”)</a:t>
            </a:r>
            <a:r>
              <a:rPr b="0" i="0" lang="es-AR" sz="1400" u="none" cap="none" strike="noStrike">
                <a:solidFill>
                  <a:srgbClr val="D5CED9"/>
                </a:solidFill>
                <a:latin typeface="Consolas"/>
                <a:ea typeface="Consolas"/>
                <a:cs typeface="Consolas"/>
                <a:sym typeface="Consolas"/>
              </a:rPr>
              <a:t>;       //</a:t>
            </a:r>
            <a:r>
              <a:rPr lang="es-AR">
                <a:solidFill>
                  <a:srgbClr val="D5CED9"/>
                </a:solidFill>
                <a:latin typeface="Consolas"/>
                <a:ea typeface="Consolas"/>
                <a:cs typeface="Consolas"/>
                <a:sym typeface="Consolas"/>
              </a:rPr>
              <a:t> un</a:t>
            </a:r>
            <a:r>
              <a:rPr b="0" i="0" lang="es-AR" sz="1400" u="none" cap="none" strike="noStrike">
                <a:solidFill>
                  <a:srgbClr val="D5CED9"/>
                </a:solidFill>
                <a:latin typeface="Consolas"/>
                <a:ea typeface="Consolas"/>
                <a:cs typeface="Consolas"/>
                <a:sym typeface="Consolas"/>
              </a:rPr>
              <a:t> </a:t>
            </a:r>
            <a:r>
              <a:rPr lang="es-AR">
                <a:solidFill>
                  <a:srgbClr val="D5CED9"/>
                </a:solidFill>
                <a:latin typeface="Consolas"/>
                <a:ea typeface="Consolas"/>
                <a:cs typeface="Consolas"/>
                <a:sym typeface="Consolas"/>
              </a:rPr>
              <a:t>argumento</a:t>
            </a:r>
            <a:endParaRPr b="0" i="0" sz="1400" u="none" cap="none" strike="noStrike">
              <a:solidFill>
                <a:srgbClr val="D5CED9"/>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es-AR">
                <a:solidFill>
                  <a:srgbClr val="FFE66D"/>
                </a:solidFill>
                <a:latin typeface="Consolas"/>
                <a:ea typeface="Consolas"/>
                <a:cs typeface="Consolas"/>
                <a:sym typeface="Consolas"/>
              </a:rPr>
              <a:t>console.log(“Edad:”, 25)</a:t>
            </a:r>
            <a:r>
              <a:rPr lang="es-AR">
                <a:solidFill>
                  <a:srgbClr val="D5CED9"/>
                </a:solidFill>
                <a:latin typeface="Consolas"/>
                <a:ea typeface="Consolas"/>
                <a:cs typeface="Consolas"/>
                <a:sym typeface="Consolas"/>
              </a:rPr>
              <a:t>;                       // dos argumentos</a:t>
            </a:r>
            <a:endParaRPr>
              <a:solidFill>
                <a:srgbClr val="D5CED9"/>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es-AR">
                <a:solidFill>
                  <a:srgbClr val="FFE66D"/>
                </a:solidFill>
                <a:latin typeface="Consolas"/>
                <a:ea typeface="Consolas"/>
                <a:cs typeface="Consolas"/>
                <a:sym typeface="Consolas"/>
              </a:rPr>
              <a:t>console.log(“Curso:”, “Full Stack”, “Python”)</a:t>
            </a:r>
            <a:r>
              <a:rPr lang="es-AR">
                <a:solidFill>
                  <a:srgbClr val="D5CED9"/>
                </a:solidFill>
                <a:latin typeface="Consolas"/>
                <a:ea typeface="Consolas"/>
                <a:cs typeface="Consolas"/>
                <a:sym typeface="Consolas"/>
              </a:rPr>
              <a:t>;  // tres argumentos</a:t>
            </a:r>
            <a:endParaRPr>
              <a:solidFill>
                <a:srgbClr val="D5CED9"/>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t/>
            </a:r>
            <a:endParaRPr>
              <a:solidFill>
                <a:srgbClr val="FFE66D"/>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a:solidFill>
                <a:srgbClr val="FFE66D"/>
              </a:solidFill>
              <a:latin typeface="Consolas"/>
              <a:ea typeface="Consolas"/>
              <a:cs typeface="Consolas"/>
              <a:sym typeface="Consolas"/>
            </a:endParaRPr>
          </a:p>
        </p:txBody>
      </p:sp>
      <p:sp>
        <p:nvSpPr>
          <p:cNvPr id="166" name="Google Shape;166;p8"/>
          <p:cNvSpPr txBox="1"/>
          <p:nvPr/>
        </p:nvSpPr>
        <p:spPr>
          <a:xfrm>
            <a:off x="8188014" y="2027918"/>
            <a:ext cx="520500" cy="303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167" name="Google Shape;167;p8"/>
          <p:cNvSpPr/>
          <p:nvPr/>
        </p:nvSpPr>
        <p:spPr>
          <a:xfrm>
            <a:off x="624934" y="3716067"/>
            <a:ext cx="77931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0000"/>
                </a:solidFill>
                <a:latin typeface="Montserrat"/>
                <a:ea typeface="Montserrat"/>
                <a:cs typeface="Montserrat"/>
                <a:sym typeface="Montserrat"/>
              </a:rPr>
              <a:t>Lo que le paso a la función se llama </a:t>
            </a:r>
            <a:r>
              <a:rPr b="1" i="0" lang="es-AR" sz="1400" u="none" cap="none" strike="noStrike">
                <a:solidFill>
                  <a:srgbClr val="000000"/>
                </a:solidFill>
                <a:latin typeface="Montserrat"/>
                <a:ea typeface="Montserrat"/>
                <a:cs typeface="Montserrat"/>
                <a:sym typeface="Montserrat"/>
              </a:rPr>
              <a:t>argumento</a:t>
            </a:r>
            <a:r>
              <a:rPr b="0" i="0" lang="es-AR" sz="1400" u="none" cap="none" strike="noStrike">
                <a:solidFill>
                  <a:srgbClr val="000000"/>
                </a:solidFill>
                <a:latin typeface="Montserrat"/>
                <a:ea typeface="Montserrat"/>
                <a:cs typeface="Montserrat"/>
                <a:sym typeface="Montserrat"/>
              </a:rPr>
              <a:t> y lo que recibe la función se llama </a:t>
            </a:r>
            <a:r>
              <a:rPr b="1" i="0" lang="es-AR" sz="1400" u="none" cap="none" strike="noStrike">
                <a:solidFill>
                  <a:srgbClr val="000000"/>
                </a:solidFill>
                <a:latin typeface="Montserrat"/>
                <a:ea typeface="Montserrat"/>
                <a:cs typeface="Montserrat"/>
                <a:sym typeface="Montserrat"/>
              </a:rPr>
              <a:t>parámetro</a:t>
            </a:r>
            <a:r>
              <a:rPr b="0" i="0" lang="es-AR"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Zeemo Presentation by Slidesgo">
  <a:themeElements>
    <a:clrScheme name="Simple Light">
      <a:dk1>
        <a:srgbClr val="000000"/>
      </a:dk1>
      <a:lt1>
        <a:srgbClr val="FFFFFF"/>
      </a:lt1>
      <a:dk2>
        <a:srgbClr val="595959"/>
      </a:dk2>
      <a:lt2>
        <a:srgbClr val="EEEEEE"/>
      </a:lt2>
      <a:accent1>
        <a:srgbClr val="9D66F9"/>
      </a:accent1>
      <a:accent2>
        <a:srgbClr val="BD8CF8"/>
      </a:accent2>
      <a:accent3>
        <a:srgbClr val="FFC100"/>
      </a:accent3>
      <a:accent4>
        <a:srgbClr val="FFDB71"/>
      </a:accent4>
      <a:accent5>
        <a:srgbClr val="FFFAEC"/>
      </a:accent5>
      <a:accent6>
        <a:srgbClr val="F9F6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Usuario</dc:creator>
</cp:coreProperties>
</file>