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0.xml" ContentType="application/vnd.openxmlformats-officedocument.drawingml.chart+xml"/>
  <Override PartName="/ppt/drawings/drawing2.xml" ContentType="application/vnd.openxmlformats-officedocument.drawingml.chartshapes+xml"/>
  <Override PartName="/ppt/charts/chart11.xml" ContentType="application/vnd.openxmlformats-officedocument.drawingml.chart+xml"/>
  <Override PartName="/ppt/charts/chart12.xml" ContentType="application/vnd.openxmlformats-officedocument.drawingml.chart+xml"/>
  <Override PartName="/ppt/notesSlides/notesSlide9.xml" ContentType="application/vnd.openxmlformats-officedocument.presentationml.notesSlide+xml"/>
  <Override PartName="/ppt/charts/chart13.xml" ContentType="application/vnd.openxmlformats-officedocument.drawingml.chart+xml"/>
  <Override PartName="/ppt/notesSlides/notesSlide10.xml" ContentType="application/vnd.openxmlformats-officedocument.presentationml.notesSlide+xml"/>
  <Override PartName="/ppt/charts/chart14.xml" ContentType="application/vnd.openxmlformats-officedocument.drawingml.chart+xml"/>
  <Override PartName="/ppt/notesSlides/notesSlide11.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3"/>
  </p:notesMasterIdLst>
  <p:sldIdLst>
    <p:sldId id="256" r:id="rId2"/>
    <p:sldId id="352" r:id="rId3"/>
    <p:sldId id="346" r:id="rId4"/>
    <p:sldId id="357" r:id="rId5"/>
    <p:sldId id="350" r:id="rId6"/>
    <p:sldId id="348" r:id="rId7"/>
    <p:sldId id="349" r:id="rId8"/>
    <p:sldId id="353" r:id="rId9"/>
    <p:sldId id="356" r:id="rId10"/>
    <p:sldId id="355" r:id="rId11"/>
    <p:sldId id="354" r:id="rId12"/>
  </p:sldIdLst>
  <p:sldSz cx="9144000" cy="6858000" type="screen4x3"/>
  <p:notesSz cx="6934200" cy="92202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F15"/>
    <a:srgbClr val="6C0000"/>
    <a:srgbClr val="205E39"/>
    <a:srgbClr val="FC10EB"/>
    <a:srgbClr val="339933"/>
    <a:srgbClr val="00F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7289" autoAdjust="0"/>
  </p:normalViewPr>
  <p:slideViewPr>
    <p:cSldViewPr snapToGrid="0" snapToObjects="1" showGuides="1">
      <p:cViewPr varScale="1">
        <p:scale>
          <a:sx n="103" d="100"/>
          <a:sy n="103" d="100"/>
        </p:scale>
        <p:origin x="-1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carlos.castillo\Documents\1.Inteligencia%20de%20Negocios\1.Combustibles\Investigaciones%20de%20Negocios\3.Industria\Estudios-Macro\2018\ITrim\Macro%20industria%20III%20Trim.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Transporte%20de%20pasajeros\Citur.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'PIB 1'!$N$2</c:f>
              <c:strCache>
                <c:ptCount val="1"/>
                <c:pt idx="0">
                  <c:v>Var anual PIB (%)</c:v>
                </c:pt>
              </c:strCache>
            </c:strRef>
          </c:tx>
          <c:spPr>
            <a:solidFill>
              <a:schemeClr val="tx2">
                <a:lumMod val="50000"/>
              </a:schemeClr>
            </a:solidFill>
            <a:ln w="44450">
              <a:noFill/>
            </a:ln>
          </c:spPr>
          <c:invertIfNegative val="0"/>
          <c:dLbls>
            <c:dLbl>
              <c:idx val="3"/>
              <c:layout>
                <c:manualLayout>
                  <c:x val="-3.5490615073518957E-17"/>
                  <c:y val="-2.0180183615836043E-2"/>
                </c:manualLayout>
              </c:layout>
              <c:showLegendKey val="0"/>
              <c:showVal val="1"/>
              <c:showCatName val="0"/>
              <c:showSerName val="0"/>
              <c:showPercent val="0"/>
              <c:showBubbleSize val="0"/>
            </c:dLbl>
            <c:dLbl>
              <c:idx val="4"/>
              <c:layout>
                <c:manualLayout>
                  <c:x val="3.8717481888144892E-3"/>
                  <c:y val="2.0180183615835994E-2"/>
                </c:manualLayout>
              </c:layout>
              <c:showLegendKey val="0"/>
              <c:showVal val="1"/>
              <c:showCatName val="0"/>
              <c:showSerName val="0"/>
              <c:showPercent val="0"/>
              <c:showBubbleSize val="0"/>
            </c:dLbl>
            <c:dLbl>
              <c:idx val="7"/>
              <c:layout>
                <c:manualLayout>
                  <c:x val="3.8717481888144892E-3"/>
                  <c:y val="-2.0180183615836043E-2"/>
                </c:manualLayout>
              </c:layout>
              <c:showLegendKey val="0"/>
              <c:showVal val="1"/>
              <c:showCatName val="0"/>
              <c:showSerName val="0"/>
              <c:showPercent val="0"/>
              <c:showBubbleSize val="0"/>
            </c:dLbl>
            <c:dLbl>
              <c:idx val="8"/>
              <c:layout>
                <c:manualLayout>
                  <c:x val="0"/>
                  <c:y val="-3.0270275423754062E-2"/>
                </c:manualLayout>
              </c:layout>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multiLvlStrRef>
              <c:f>'PIB 1'!$A$19:$B$30</c:f>
              <c:multiLvlStrCache>
                <c:ptCount val="12"/>
                <c:lvl>
                  <c:pt idx="0">
                    <c:v>I Trim</c:v>
                  </c:pt>
                  <c:pt idx="1">
                    <c:v>II Trim</c:v>
                  </c:pt>
                  <c:pt idx="2">
                    <c:v>III Trim</c:v>
                  </c:pt>
                  <c:pt idx="3">
                    <c:v>IV Trim</c:v>
                  </c:pt>
                  <c:pt idx="4">
                    <c:v>I Trim</c:v>
                  </c:pt>
                  <c:pt idx="5">
                    <c:v>II Trim</c:v>
                  </c:pt>
                  <c:pt idx="6">
                    <c:v>III Trim</c:v>
                  </c:pt>
                  <c:pt idx="7">
                    <c:v>IV Trim</c:v>
                  </c:pt>
                  <c:pt idx="8">
                    <c:v>I Trim</c:v>
                  </c:pt>
                  <c:pt idx="9">
                    <c:v>II Trim</c:v>
                  </c:pt>
                  <c:pt idx="10">
                    <c:v>III Trim</c:v>
                  </c:pt>
                  <c:pt idx="11">
                    <c:v>IV Trim</c:v>
                  </c:pt>
                </c:lvl>
                <c:lvl>
                  <c:pt idx="0">
                    <c:v>2016</c:v>
                  </c:pt>
                  <c:pt idx="4">
                    <c:v>2017</c:v>
                  </c:pt>
                  <c:pt idx="8">
                    <c:v>2018</c:v>
                  </c:pt>
                </c:lvl>
              </c:multiLvlStrCache>
            </c:multiLvlStrRef>
          </c:cat>
          <c:val>
            <c:numRef>
              <c:f>'PIB 1'!$N$19:$N$30</c:f>
              <c:numCache>
                <c:formatCode>0.0%</c:formatCode>
                <c:ptCount val="12"/>
                <c:pt idx="0">
                  <c:v>2.4860616031441296E-2</c:v>
                </c:pt>
                <c:pt idx="1">
                  <c:v>2.3554879387209793E-2</c:v>
                </c:pt>
                <c:pt idx="2">
                  <c:v>1.5032807022800077E-2</c:v>
                </c:pt>
                <c:pt idx="3">
                  <c:v>1.8392943540883611E-2</c:v>
                </c:pt>
                <c:pt idx="4">
                  <c:v>1.5458247867059072E-2</c:v>
                </c:pt>
                <c:pt idx="5">
                  <c:v>1.691944775159171E-2</c:v>
                </c:pt>
                <c:pt idx="6">
                  <c:v>2.2587905397926322E-2</c:v>
                </c:pt>
                <c:pt idx="7">
                  <c:v>1.5758390831481783E-2</c:v>
                </c:pt>
                <c:pt idx="8">
                  <c:v>2.1999999999999999E-2</c:v>
                </c:pt>
              </c:numCache>
            </c:numRef>
          </c:val>
          <c:extLst xmlns:c16r2="http://schemas.microsoft.com/office/drawing/2015/06/chart">
            <c:ext xmlns:c16="http://schemas.microsoft.com/office/drawing/2014/chart" uri="{C3380CC4-5D6E-409C-BE32-E72D297353CC}">
              <c16:uniqueId val="{00000000-5DD8-41B0-AD9F-B939B35CE652}"/>
            </c:ext>
          </c:extLst>
        </c:ser>
        <c:ser>
          <c:idx val="1"/>
          <c:order val="1"/>
          <c:tx>
            <c:strRef>
              <c:f>'PIB 1'!$O$2</c:f>
              <c:strCache>
                <c:ptCount val="1"/>
                <c:pt idx="0">
                  <c:v>Var anual Consumo Hogares (%)</c:v>
                </c:pt>
              </c:strCache>
            </c:strRef>
          </c:tx>
          <c:spPr>
            <a:solidFill>
              <a:schemeClr val="bg1">
                <a:lumMod val="50000"/>
              </a:schemeClr>
            </a:soli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multiLvlStrRef>
              <c:f>'PIB 1'!$A$19:$B$30</c:f>
              <c:multiLvlStrCache>
                <c:ptCount val="12"/>
                <c:lvl>
                  <c:pt idx="0">
                    <c:v>I Trim</c:v>
                  </c:pt>
                  <c:pt idx="1">
                    <c:v>II Trim</c:v>
                  </c:pt>
                  <c:pt idx="2">
                    <c:v>III Trim</c:v>
                  </c:pt>
                  <c:pt idx="3">
                    <c:v>IV Trim</c:v>
                  </c:pt>
                  <c:pt idx="4">
                    <c:v>I Trim</c:v>
                  </c:pt>
                  <c:pt idx="5">
                    <c:v>II Trim</c:v>
                  </c:pt>
                  <c:pt idx="6">
                    <c:v>III Trim</c:v>
                  </c:pt>
                  <c:pt idx="7">
                    <c:v>IV Trim</c:v>
                  </c:pt>
                  <c:pt idx="8">
                    <c:v>I Trim</c:v>
                  </c:pt>
                  <c:pt idx="9">
                    <c:v>II Trim</c:v>
                  </c:pt>
                  <c:pt idx="10">
                    <c:v>III Trim</c:v>
                  </c:pt>
                  <c:pt idx="11">
                    <c:v>IV Trim</c:v>
                  </c:pt>
                </c:lvl>
                <c:lvl>
                  <c:pt idx="0">
                    <c:v>2016</c:v>
                  </c:pt>
                  <c:pt idx="4">
                    <c:v>2017</c:v>
                  </c:pt>
                  <c:pt idx="8">
                    <c:v>2018</c:v>
                  </c:pt>
                </c:lvl>
              </c:multiLvlStrCache>
            </c:multiLvlStrRef>
          </c:cat>
          <c:val>
            <c:numRef>
              <c:f>'PIB 1'!$O$19:$O$30</c:f>
              <c:numCache>
                <c:formatCode>General</c:formatCode>
                <c:ptCount val="12"/>
                <c:pt idx="9" formatCode="0.0%">
                  <c:v>2.3E-2</c:v>
                </c:pt>
                <c:pt idx="10" formatCode="0.0%">
                  <c:v>2.4E-2</c:v>
                </c:pt>
                <c:pt idx="11" formatCode="0.0%">
                  <c:v>2.8000000000000001E-2</c:v>
                </c:pt>
              </c:numCache>
            </c:numRef>
          </c:val>
          <c:extLst xmlns:c16r2="http://schemas.microsoft.com/office/drawing/2015/06/chart">
            <c:ext xmlns:c16="http://schemas.microsoft.com/office/drawing/2014/chart" uri="{C3380CC4-5D6E-409C-BE32-E72D297353CC}">
              <c16:uniqueId val="{00000001-5DD8-41B0-AD9F-B939B35CE652}"/>
            </c:ext>
          </c:extLst>
        </c:ser>
        <c:dLbls>
          <c:showLegendKey val="0"/>
          <c:showVal val="0"/>
          <c:showCatName val="0"/>
          <c:showSerName val="0"/>
          <c:showPercent val="0"/>
          <c:showBubbleSize val="0"/>
        </c:dLbls>
        <c:gapWidth val="150"/>
        <c:overlap val="70"/>
        <c:axId val="68119552"/>
        <c:axId val="68121344"/>
      </c:barChart>
      <c:catAx>
        <c:axId val="68119552"/>
        <c:scaling>
          <c:orientation val="minMax"/>
        </c:scaling>
        <c:delete val="0"/>
        <c:axPos val="b"/>
        <c:numFmt formatCode="General" sourceLinked="1"/>
        <c:majorTickMark val="out"/>
        <c:minorTickMark val="none"/>
        <c:tickLblPos val="nextTo"/>
        <c:crossAx val="68121344"/>
        <c:crosses val="autoZero"/>
        <c:auto val="1"/>
        <c:lblAlgn val="ctr"/>
        <c:lblOffset val="100"/>
        <c:noMultiLvlLbl val="0"/>
      </c:catAx>
      <c:valAx>
        <c:axId val="68121344"/>
        <c:scaling>
          <c:orientation val="minMax"/>
        </c:scaling>
        <c:delete val="1"/>
        <c:axPos val="l"/>
        <c:numFmt formatCode="0.0%" sourceLinked="1"/>
        <c:majorTickMark val="out"/>
        <c:minorTickMark val="none"/>
        <c:tickLblPos val="nextTo"/>
        <c:crossAx val="68119552"/>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3247247182695"/>
          <c:y val="4.6080182816610769E-2"/>
          <c:w val="0.52424893328394873"/>
          <c:h val="0.9078396343667785"/>
        </c:manualLayout>
      </c:layout>
      <c:barChart>
        <c:barDir val="bar"/>
        <c:grouping val="clustered"/>
        <c:varyColors val="0"/>
        <c:ser>
          <c:idx val="0"/>
          <c:order val="0"/>
          <c:tx>
            <c:strRef>
              <c:f>Minería!$E$114</c:f>
              <c:strCache>
                <c:ptCount val="1"/>
                <c:pt idx="0">
                  <c:v>2017</c:v>
                </c:pt>
              </c:strCache>
            </c:strRef>
          </c:tx>
          <c:spPr>
            <a:solidFill>
              <a:schemeClr val="tx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Minería!$C$115:$C$121</c:f>
              <c:strCache>
                <c:ptCount val="7"/>
                <c:pt idx="0">
                  <c:v>Cerrejón Ltd</c:v>
                </c:pt>
                <c:pt idx="1">
                  <c:v>Drummond Ltd </c:v>
                </c:pt>
                <c:pt idx="2">
                  <c:v>C.I. Prodeco S.A.</c:v>
                </c:pt>
                <c:pt idx="3">
                  <c:v>Carbones De La Jagua </c:v>
                </c:pt>
                <c:pt idx="4">
                  <c:v>Consorcio Minero Unido S.A.</c:v>
                </c:pt>
                <c:pt idx="5">
                  <c:v>Colombian Natural Resources  I S.A.S.</c:v>
                </c:pt>
                <c:pt idx="6">
                  <c:v>Otros</c:v>
                </c:pt>
              </c:strCache>
            </c:strRef>
          </c:cat>
          <c:val>
            <c:numRef>
              <c:f>Minería!$E$115:$E$121</c:f>
              <c:numCache>
                <c:formatCode>_(* #,##0_);_(* \(#,##0\);_(* "-"_);_(@_)</c:formatCode>
                <c:ptCount val="7"/>
                <c:pt idx="0">
                  <c:v>32161354.490000002</c:v>
                </c:pt>
                <c:pt idx="1">
                  <c:v>32481763.07</c:v>
                </c:pt>
                <c:pt idx="2">
                  <c:v>9851786</c:v>
                </c:pt>
                <c:pt idx="3">
                  <c:v>2618427.8199999998</c:v>
                </c:pt>
                <c:pt idx="4">
                  <c:v>2157113.35</c:v>
                </c:pt>
                <c:pt idx="5">
                  <c:v>3605129.72</c:v>
                </c:pt>
                <c:pt idx="6">
                  <c:v>6563745.2000000002</c:v>
                </c:pt>
              </c:numCache>
            </c:numRef>
          </c:val>
          <c:extLst xmlns:c16r2="http://schemas.microsoft.com/office/drawing/2015/06/chart">
            <c:ext xmlns:c16="http://schemas.microsoft.com/office/drawing/2014/chart" uri="{C3380CC4-5D6E-409C-BE32-E72D297353CC}">
              <c16:uniqueId val="{00000000-0D93-41A7-9CE1-A685886589AF}"/>
            </c:ext>
          </c:extLst>
        </c:ser>
        <c:ser>
          <c:idx val="1"/>
          <c:order val="1"/>
          <c:tx>
            <c:strRef>
              <c:f>Minería!$F$114</c:f>
              <c:strCache>
                <c:ptCount val="1"/>
                <c:pt idx="0">
                  <c:v>2016</c:v>
                </c:pt>
              </c:strCache>
            </c:strRef>
          </c:tx>
          <c:spPr>
            <a:solidFill>
              <a:schemeClr val="bg1">
                <a:lumMod val="6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Minería!$C$115:$C$121</c:f>
              <c:strCache>
                <c:ptCount val="7"/>
                <c:pt idx="0">
                  <c:v>Cerrejón Ltd</c:v>
                </c:pt>
                <c:pt idx="1">
                  <c:v>Drummond Ltd </c:v>
                </c:pt>
                <c:pt idx="2">
                  <c:v>C.I. Prodeco S.A.</c:v>
                </c:pt>
                <c:pt idx="3">
                  <c:v>Carbones De La Jagua </c:v>
                </c:pt>
                <c:pt idx="4">
                  <c:v>Consorcio Minero Unido S.A.</c:v>
                </c:pt>
                <c:pt idx="5">
                  <c:v>Colombian Natural Resources  I S.A.S.</c:v>
                </c:pt>
                <c:pt idx="6">
                  <c:v>Otros</c:v>
                </c:pt>
              </c:strCache>
            </c:strRef>
          </c:cat>
          <c:val>
            <c:numRef>
              <c:f>Minería!$F$115:$F$121</c:f>
              <c:numCache>
                <c:formatCode>_(* #,##0_);_(* \(#,##0\);_(* "-"_);_(@_)</c:formatCode>
                <c:ptCount val="7"/>
                <c:pt idx="0">
                  <c:v>32682874.23</c:v>
                </c:pt>
                <c:pt idx="1">
                  <c:v>28419381</c:v>
                </c:pt>
                <c:pt idx="2">
                  <c:v>10676301.940000001</c:v>
                </c:pt>
                <c:pt idx="3">
                  <c:v>3483229.4899999998</c:v>
                </c:pt>
                <c:pt idx="4">
                  <c:v>2743555.82</c:v>
                </c:pt>
                <c:pt idx="5">
                  <c:v>2960203.26</c:v>
                </c:pt>
                <c:pt idx="6">
                  <c:v>9546443.5499999989</c:v>
                </c:pt>
              </c:numCache>
            </c:numRef>
          </c:val>
          <c:extLst xmlns:c16r2="http://schemas.microsoft.com/office/drawing/2015/06/chart">
            <c:ext xmlns:c16="http://schemas.microsoft.com/office/drawing/2014/chart" uri="{C3380CC4-5D6E-409C-BE32-E72D297353CC}">
              <c16:uniqueId val="{00000001-0D93-41A7-9CE1-A685886589AF}"/>
            </c:ext>
          </c:extLst>
        </c:ser>
        <c:dLbls>
          <c:showLegendKey val="0"/>
          <c:showVal val="0"/>
          <c:showCatName val="0"/>
          <c:showSerName val="0"/>
          <c:showPercent val="0"/>
          <c:showBubbleSize val="0"/>
        </c:dLbls>
        <c:gapWidth val="100"/>
        <c:axId val="79619968"/>
        <c:axId val="79621504"/>
      </c:barChart>
      <c:catAx>
        <c:axId val="796199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9621504"/>
        <c:crosses val="autoZero"/>
        <c:auto val="1"/>
        <c:lblAlgn val="ctr"/>
        <c:lblOffset val="100"/>
        <c:noMultiLvlLbl val="0"/>
      </c:catAx>
      <c:valAx>
        <c:axId val="79621504"/>
        <c:scaling>
          <c:orientation val="minMax"/>
        </c:scaling>
        <c:delete val="1"/>
        <c:axPos val="t"/>
        <c:numFmt formatCode="_(* #,##0_);_(* \(#,##0\);_(* &quot;-&quot;_);_(@_)" sourceLinked="1"/>
        <c:majorTickMark val="none"/>
        <c:minorTickMark val="none"/>
        <c:tickLblPos val="nextTo"/>
        <c:crossAx val="79619968"/>
        <c:crosses val="autoZero"/>
        <c:crossBetween val="between"/>
        <c:dispUnits>
          <c:builtInUnit val="millions"/>
          <c:dispUnitsLbl>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dispUnitsLbl>
        </c:dispUnits>
      </c:valAx>
      <c:spPr>
        <a:noFill/>
        <a:ln>
          <a:noFill/>
        </a:ln>
        <a:effectLst/>
      </c:spPr>
    </c:plotArea>
    <c:plotVisOnly val="1"/>
    <c:dispBlanksAs val="gap"/>
    <c:showDLblsOverMax val="0"/>
  </c:chart>
  <c:spPr>
    <a:noFill/>
    <a:ln>
      <a:noFill/>
    </a:ln>
    <a:effectLst/>
  </c:spPr>
  <c:txPr>
    <a:bodyPr/>
    <a:lstStyle/>
    <a:p>
      <a:pPr>
        <a:defRPr/>
      </a:pPr>
      <a:endParaRPr lang="es-E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Minería!$AE$14</c:f>
              <c:strCache>
                <c:ptCount val="1"/>
                <c:pt idx="0">
                  <c:v>Producción de carbón</c:v>
                </c:pt>
              </c:strCache>
            </c:strRef>
          </c:tx>
          <c:spPr>
            <a:solidFill>
              <a:schemeClr val="tx2">
                <a:lumMod val="50000"/>
              </a:schemeClr>
            </a:solidFill>
            <a:ln>
              <a:noFill/>
            </a:ln>
            <a:effectLst/>
          </c:spPr>
          <c:invertIfNegative val="0"/>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Minería!$AE$18:$AE$25</c:f>
              <c:numCache>
                <c:formatCode>_-* #,##0.0_-;\-* #,##0.0_-;_-* "-"??_-;_-@_-</c:formatCode>
                <c:ptCount val="8"/>
                <c:pt idx="0">
                  <c:v>85.8</c:v>
                </c:pt>
                <c:pt idx="1">
                  <c:v>89.02</c:v>
                </c:pt>
                <c:pt idx="2">
                  <c:v>85.463999999999999</c:v>
                </c:pt>
                <c:pt idx="3">
                  <c:v>88.57</c:v>
                </c:pt>
                <c:pt idx="4">
                  <c:v>85.5</c:v>
                </c:pt>
                <c:pt idx="5">
                  <c:v>90.1</c:v>
                </c:pt>
                <c:pt idx="6">
                  <c:v>89</c:v>
                </c:pt>
              </c:numCache>
            </c:numRef>
          </c:val>
          <c:extLst xmlns:c16r2="http://schemas.microsoft.com/office/drawing/2015/06/chart">
            <c:ext xmlns:c16="http://schemas.microsoft.com/office/drawing/2014/chart" uri="{C3380CC4-5D6E-409C-BE32-E72D297353CC}">
              <c16:uniqueId val="{00000000-8A6E-4066-A83E-9658888D3671}"/>
            </c:ext>
          </c:extLst>
        </c:ser>
        <c:ser>
          <c:idx val="1"/>
          <c:order val="1"/>
          <c:tx>
            <c:strRef>
              <c:f>Minería!$AF$14</c:f>
              <c:strCache>
                <c:ptCount val="1"/>
                <c:pt idx="0">
                  <c:v>Proyección</c:v>
                </c:pt>
              </c:strCache>
            </c:strRef>
          </c:tx>
          <c:spPr>
            <a:solidFill>
              <a:schemeClr val="bg1">
                <a:lumMod val="65000"/>
              </a:schemeClr>
            </a:solidFill>
            <a:ln>
              <a:noFill/>
            </a:ln>
            <a:effectLst/>
          </c:spPr>
          <c:invertIfNegative val="0"/>
          <c:dLbls>
            <c:dLbl>
              <c:idx val="9"/>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8A6E-4066-A83E-9658888D367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Minería!$AF$18:$AF$25</c:f>
              <c:numCache>
                <c:formatCode>General</c:formatCode>
                <c:ptCount val="8"/>
                <c:pt idx="7" formatCode="_-* #,##0_-;\-* #,##0_-;_-* &quot;-&quot;??_-;_-@_-">
                  <c:v>92</c:v>
                </c:pt>
              </c:numCache>
            </c:numRef>
          </c:val>
          <c:extLst xmlns:c16r2="http://schemas.microsoft.com/office/drawing/2015/06/chart">
            <c:ext xmlns:c16="http://schemas.microsoft.com/office/drawing/2014/chart" uri="{C3380CC4-5D6E-409C-BE32-E72D297353CC}">
              <c16:uniqueId val="{00000001-8A6E-4066-A83E-9658888D3671}"/>
            </c:ext>
          </c:extLst>
        </c:ser>
        <c:dLbls>
          <c:showLegendKey val="0"/>
          <c:showVal val="0"/>
          <c:showCatName val="0"/>
          <c:showSerName val="0"/>
          <c:showPercent val="0"/>
          <c:showBubbleSize val="0"/>
        </c:dLbls>
        <c:gapWidth val="100"/>
        <c:overlap val="100"/>
        <c:axId val="79885056"/>
        <c:axId val="79886592"/>
      </c:barChart>
      <c:lineChart>
        <c:grouping val="standard"/>
        <c:varyColors val="0"/>
        <c:ser>
          <c:idx val="2"/>
          <c:order val="2"/>
          <c:tx>
            <c:strRef>
              <c:f>Minería!$AG$14</c:f>
              <c:strCache>
                <c:ptCount val="1"/>
                <c:pt idx="0">
                  <c:v>Total</c:v>
                </c:pt>
              </c:strCache>
            </c:strRef>
          </c:tx>
          <c:spPr>
            <a:ln w="28575" cap="rnd">
              <a:noFill/>
              <a:round/>
            </a:ln>
            <a:effectLst/>
          </c:spPr>
          <c:marker>
            <c:symbol val="none"/>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Minería!$AG$18:$AG$25</c:f>
              <c:numCache>
                <c:formatCode>_-* #,##0_-;\-* #,##0_-;_-* "-"??_-;_-@_-</c:formatCode>
                <c:ptCount val="8"/>
                <c:pt idx="0">
                  <c:v>85.8</c:v>
                </c:pt>
                <c:pt idx="1">
                  <c:v>89.02</c:v>
                </c:pt>
                <c:pt idx="2">
                  <c:v>85.463999999999999</c:v>
                </c:pt>
                <c:pt idx="3">
                  <c:v>88.57</c:v>
                </c:pt>
                <c:pt idx="4">
                  <c:v>85.5</c:v>
                </c:pt>
                <c:pt idx="5">
                  <c:v>90.1</c:v>
                </c:pt>
                <c:pt idx="6">
                  <c:v>89</c:v>
                </c:pt>
                <c:pt idx="7">
                  <c:v>92</c:v>
                </c:pt>
              </c:numCache>
            </c:numRef>
          </c:val>
          <c:smooth val="0"/>
          <c:extLst xmlns:c16r2="http://schemas.microsoft.com/office/drawing/2015/06/chart">
            <c:ext xmlns:c16="http://schemas.microsoft.com/office/drawing/2014/chart" uri="{C3380CC4-5D6E-409C-BE32-E72D297353CC}">
              <c16:uniqueId val="{00000002-8A6E-4066-A83E-9658888D3671}"/>
            </c:ext>
          </c:extLst>
        </c:ser>
        <c:dLbls>
          <c:showLegendKey val="0"/>
          <c:showVal val="0"/>
          <c:showCatName val="0"/>
          <c:showSerName val="0"/>
          <c:showPercent val="0"/>
          <c:showBubbleSize val="0"/>
        </c:dLbls>
        <c:marker val="1"/>
        <c:smooth val="0"/>
        <c:axId val="79885056"/>
        <c:axId val="79886592"/>
      </c:lineChart>
      <c:catAx>
        <c:axId val="7988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9886592"/>
        <c:crosses val="autoZero"/>
        <c:auto val="1"/>
        <c:lblAlgn val="ctr"/>
        <c:lblOffset val="100"/>
        <c:noMultiLvlLbl val="0"/>
      </c:catAx>
      <c:valAx>
        <c:axId val="79886592"/>
        <c:scaling>
          <c:orientation val="minMax"/>
        </c:scaling>
        <c:delete val="1"/>
        <c:axPos val="l"/>
        <c:numFmt formatCode="_-* #,##0.0_-;\-* #,##0.0_-;_-* &quot;-&quot;??_-;_-@_-" sourceLinked="1"/>
        <c:majorTickMark val="none"/>
        <c:minorTickMark val="none"/>
        <c:tickLblPos val="nextTo"/>
        <c:crossAx val="798850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s-E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'Minería precios Carbón'!$C$1</c:f>
              <c:strCache>
                <c:ptCount val="1"/>
                <c:pt idx="0">
                  <c:v>Gold</c:v>
                </c:pt>
              </c:strCache>
            </c:strRef>
          </c:tx>
          <c:spPr>
            <a:ln w="28575" cap="rnd">
              <a:solidFill>
                <a:schemeClr val="tx2">
                  <a:lumMod val="50000"/>
                </a:schemeClr>
              </a:solidFill>
              <a:round/>
            </a:ln>
            <a:effectLst/>
          </c:spPr>
          <c:marker>
            <c:symbol val="none"/>
          </c:marker>
          <c:dLbls>
            <c:dLbl>
              <c:idx val="9"/>
              <c:layout>
                <c:manualLayout>
                  <c:x val="-5.8500431775329938E-2"/>
                  <c:y val="-0.10730073995904051"/>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147C-4D50-AAD2-DBC62B1D3291}"/>
                </c:ext>
              </c:extLst>
            </c:dLbl>
            <c:dLbl>
              <c:idx val="52"/>
              <c:layout>
                <c:manualLayout>
                  <c:x val="-2.8612296844243892E-2"/>
                  <c:y val="-7.9522846224939867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dLbl>
            <c:dLbl>
              <c:idx val="65"/>
              <c:layout>
                <c:manualLayout>
                  <c:x val="-3.433475621309267E-2"/>
                  <c:y val="-7.9522846224939867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'Minería precios Carbón'!$A$22:$A$99</c:f>
              <c:numCache>
                <c:formatCode>m/d/yyyy</c:formatCode>
                <c:ptCount val="78"/>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numCache>
            </c:numRef>
          </c:cat>
          <c:val>
            <c:numRef>
              <c:f>'Minería precios Carbón'!$C$22:$C$95</c:f>
              <c:numCache>
                <c:formatCode>0.00</c:formatCode>
                <c:ptCount val="74"/>
                <c:pt idx="0">
                  <c:v>81.125</c:v>
                </c:pt>
                <c:pt idx="1">
                  <c:v>85.82</c:v>
                </c:pt>
                <c:pt idx="2">
                  <c:v>81.099999999999994</c:v>
                </c:pt>
                <c:pt idx="3">
                  <c:v>77.459999999999994</c:v>
                </c:pt>
                <c:pt idx="4">
                  <c:v>78.849999999999994</c:v>
                </c:pt>
                <c:pt idx="5">
                  <c:v>81.5</c:v>
                </c:pt>
                <c:pt idx="6">
                  <c:v>78.53</c:v>
                </c:pt>
                <c:pt idx="7">
                  <c:v>80.7</c:v>
                </c:pt>
                <c:pt idx="8">
                  <c:v>78.680000000000007</c:v>
                </c:pt>
                <c:pt idx="9">
                  <c:v>75.05</c:v>
                </c:pt>
                <c:pt idx="10">
                  <c:v>73.430000000000007</c:v>
                </c:pt>
                <c:pt idx="11">
                  <c:v>65.569084683862101</c:v>
                </c:pt>
                <c:pt idx="12">
                  <c:v>66.2981887696873</c:v>
                </c:pt>
                <c:pt idx="13">
                  <c:v>65.625</c:v>
                </c:pt>
                <c:pt idx="14">
                  <c:v>65.375</c:v>
                </c:pt>
                <c:pt idx="15">
                  <c:v>67.7</c:v>
                </c:pt>
                <c:pt idx="16">
                  <c:v>72.383333333333297</c:v>
                </c:pt>
                <c:pt idx="17">
                  <c:v>73.2</c:v>
                </c:pt>
                <c:pt idx="18">
                  <c:v>71.25</c:v>
                </c:pt>
                <c:pt idx="19">
                  <c:v>69.930000000000007</c:v>
                </c:pt>
                <c:pt idx="20">
                  <c:v>64.13</c:v>
                </c:pt>
                <c:pt idx="21">
                  <c:v>64.5</c:v>
                </c:pt>
                <c:pt idx="22">
                  <c:v>66.62</c:v>
                </c:pt>
                <c:pt idx="23">
                  <c:v>63.3</c:v>
                </c:pt>
                <c:pt idx="24">
                  <c:v>66.13</c:v>
                </c:pt>
                <c:pt idx="25">
                  <c:v>68.78</c:v>
                </c:pt>
                <c:pt idx="26">
                  <c:v>65.5</c:v>
                </c:pt>
                <c:pt idx="27">
                  <c:v>63.8</c:v>
                </c:pt>
                <c:pt idx="28">
                  <c:v>63.5</c:v>
                </c:pt>
                <c:pt idx="29">
                  <c:v>63.75</c:v>
                </c:pt>
                <c:pt idx="30">
                  <c:v>56.65</c:v>
                </c:pt>
                <c:pt idx="31">
                  <c:v>57.753</c:v>
                </c:pt>
                <c:pt idx="32">
                  <c:v>57.637500000000003</c:v>
                </c:pt>
                <c:pt idx="33">
                  <c:v>55.3125</c:v>
                </c:pt>
                <c:pt idx="34">
                  <c:v>54.34</c:v>
                </c:pt>
                <c:pt idx="35">
                  <c:v>53.25</c:v>
                </c:pt>
                <c:pt idx="36">
                  <c:v>52.34</c:v>
                </c:pt>
                <c:pt idx="37">
                  <c:v>49.65</c:v>
                </c:pt>
                <c:pt idx="38">
                  <c:v>49.125</c:v>
                </c:pt>
                <c:pt idx="39">
                  <c:v>48.56</c:v>
                </c:pt>
                <c:pt idx="40">
                  <c:v>50.762500000000003</c:v>
                </c:pt>
                <c:pt idx="41">
                  <c:v>44.7</c:v>
                </c:pt>
                <c:pt idx="42">
                  <c:v>43.012500000000003</c:v>
                </c:pt>
                <c:pt idx="43">
                  <c:v>41.375</c:v>
                </c:pt>
                <c:pt idx="44">
                  <c:v>43.837499999999999</c:v>
                </c:pt>
                <c:pt idx="45">
                  <c:v>43.12</c:v>
                </c:pt>
                <c:pt idx="46">
                  <c:v>44.39</c:v>
                </c:pt>
                <c:pt idx="47">
                  <c:v>46.78</c:v>
                </c:pt>
                <c:pt idx="48">
                  <c:v>54.23</c:v>
                </c:pt>
                <c:pt idx="49">
                  <c:v>57.85</c:v>
                </c:pt>
                <c:pt idx="50">
                  <c:v>60.95</c:v>
                </c:pt>
                <c:pt idx="51">
                  <c:v>78.88</c:v>
                </c:pt>
                <c:pt idx="52">
                  <c:v>86.6875</c:v>
                </c:pt>
                <c:pt idx="53">
                  <c:v>89.8</c:v>
                </c:pt>
                <c:pt idx="54">
                  <c:v>83.75</c:v>
                </c:pt>
                <c:pt idx="55">
                  <c:v>79.5</c:v>
                </c:pt>
                <c:pt idx="56">
                  <c:v>68.5</c:v>
                </c:pt>
                <c:pt idx="57">
                  <c:v>67.95</c:v>
                </c:pt>
                <c:pt idx="58">
                  <c:v>67.95</c:v>
                </c:pt>
                <c:pt idx="59">
                  <c:v>73.98</c:v>
                </c:pt>
                <c:pt idx="60">
                  <c:v>78.75</c:v>
                </c:pt>
                <c:pt idx="61">
                  <c:v>79.1875</c:v>
                </c:pt>
                <c:pt idx="62">
                  <c:v>82.74</c:v>
                </c:pt>
                <c:pt idx="63">
                  <c:v>84.0625</c:v>
                </c:pt>
                <c:pt idx="64">
                  <c:v>83.775000000000006</c:v>
                </c:pt>
                <c:pt idx="65">
                  <c:v>83.9</c:v>
                </c:pt>
                <c:pt idx="66">
                  <c:v>86.375</c:v>
                </c:pt>
                <c:pt idx="67">
                  <c:v>81.5</c:v>
                </c:pt>
                <c:pt idx="68">
                  <c:v>75.8</c:v>
                </c:pt>
                <c:pt idx="69">
                  <c:v>78.25</c:v>
                </c:pt>
              </c:numCache>
            </c:numRef>
          </c:val>
          <c:smooth val="0"/>
          <c:extLst xmlns:c16r2="http://schemas.microsoft.com/office/drawing/2015/06/chart">
            <c:ext xmlns:c16="http://schemas.microsoft.com/office/drawing/2014/chart" uri="{C3380CC4-5D6E-409C-BE32-E72D297353CC}">
              <c16:uniqueId val="{00000001-147C-4D50-AAD2-DBC62B1D3291}"/>
            </c:ext>
          </c:extLst>
        </c:ser>
        <c:ser>
          <c:idx val="1"/>
          <c:order val="1"/>
          <c:tx>
            <c:strRef>
              <c:f>'Minería precios Carbón'!$D$1</c:f>
              <c:strCache>
                <c:ptCount val="1"/>
                <c:pt idx="0">
                  <c:v>Proyectado</c:v>
                </c:pt>
              </c:strCache>
            </c:strRef>
          </c:tx>
          <c:spPr>
            <a:ln w="28575" cap="rnd">
              <a:solidFill>
                <a:schemeClr val="accent2"/>
              </a:solidFill>
              <a:round/>
            </a:ln>
            <a:effectLst/>
          </c:spPr>
          <c:marker>
            <c:symbol val="none"/>
          </c:marker>
          <c:dLbls>
            <c:dLbl>
              <c:idx val="65"/>
              <c:layout>
                <c:manualLayout>
                  <c:x val="-7.2222222222222215E-2"/>
                  <c:y val="-6.9444444444444448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147C-4D50-AAD2-DBC62B1D3291}"/>
                </c:ext>
              </c:extLst>
            </c:dLbl>
            <c:dLbl>
              <c:idx val="66"/>
              <c:layout>
                <c:manualLayout>
                  <c:x val="-5.5555555555556572E-3"/>
                  <c:y val="6.9444444444444406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147C-4D50-AAD2-DBC62B1D3291}"/>
                </c:ext>
              </c:extLst>
            </c:dLbl>
            <c:dLbl>
              <c:idx val="76"/>
              <c:layout>
                <c:manualLayout>
                  <c:x val="-2.57510671598194E-2"/>
                  <c:y val="-6.891980006161455E-2"/>
                </c:manualLayout>
              </c:layout>
              <c:showLegendKey val="0"/>
              <c:showVal val="1"/>
              <c:showCatName val="0"/>
              <c:showSerName val="0"/>
              <c:showPercent val="0"/>
              <c:showBubbleSize val="0"/>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'Minería precios Carbón'!$A$22:$A$99</c:f>
              <c:numCache>
                <c:formatCode>m/d/yyyy</c:formatCode>
                <c:ptCount val="78"/>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numCache>
            </c:numRef>
          </c:cat>
          <c:val>
            <c:numRef>
              <c:f>'Minería precios Carbón'!$D$22:$D$99</c:f>
              <c:numCache>
                <c:formatCode>General</c:formatCode>
                <c:ptCount val="78"/>
                <c:pt idx="69" formatCode="0.00">
                  <c:v>78.25</c:v>
                </c:pt>
                <c:pt idx="70">
                  <c:v>78.457387211631627</c:v>
                </c:pt>
                <c:pt idx="71">
                  <c:v>77.956373213959438</c:v>
                </c:pt>
                <c:pt idx="72">
                  <c:v>77.622363882177964</c:v>
                </c:pt>
                <c:pt idx="73">
                  <c:v>75.952317223270626</c:v>
                </c:pt>
                <c:pt idx="74">
                  <c:v>75.117293893816964</c:v>
                </c:pt>
                <c:pt idx="75">
                  <c:v>74.282270564363301</c:v>
                </c:pt>
                <c:pt idx="76">
                  <c:v>73.447247234909625</c:v>
                </c:pt>
                <c:pt idx="77">
                  <c:v>73.447247234909625</c:v>
                </c:pt>
              </c:numCache>
            </c:numRef>
          </c:val>
          <c:smooth val="0"/>
          <c:extLst xmlns:c16r2="http://schemas.microsoft.com/office/drawing/2015/06/chart">
            <c:ext xmlns:c16="http://schemas.microsoft.com/office/drawing/2014/chart" uri="{C3380CC4-5D6E-409C-BE32-E72D297353CC}">
              <c16:uniqueId val="{00000004-147C-4D50-AAD2-DBC62B1D3291}"/>
            </c:ext>
          </c:extLst>
        </c:ser>
        <c:dLbls>
          <c:showLegendKey val="0"/>
          <c:showVal val="0"/>
          <c:showCatName val="0"/>
          <c:showSerName val="0"/>
          <c:showPercent val="0"/>
          <c:showBubbleSize val="0"/>
        </c:dLbls>
        <c:marker val="1"/>
        <c:smooth val="0"/>
        <c:axId val="80718464"/>
        <c:axId val="80732544"/>
      </c:lineChart>
      <c:dateAx>
        <c:axId val="80718464"/>
        <c:scaling>
          <c:orientation val="minMax"/>
        </c:scaling>
        <c:delete val="0"/>
        <c:axPos val="b"/>
        <c:numFmt formatCode="[$-C0A]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80732544"/>
        <c:crosses val="autoZero"/>
        <c:auto val="1"/>
        <c:lblOffset val="100"/>
        <c:baseTimeUnit val="months"/>
        <c:majorUnit val="4"/>
        <c:majorTimeUnit val="months"/>
      </c:dateAx>
      <c:valAx>
        <c:axId val="80732544"/>
        <c:scaling>
          <c:orientation val="minMax"/>
        </c:scaling>
        <c:delete val="1"/>
        <c:axPos val="l"/>
        <c:numFmt formatCode="0.00" sourceLinked="1"/>
        <c:majorTickMark val="none"/>
        <c:minorTickMark val="none"/>
        <c:tickLblPos val="nextTo"/>
        <c:crossAx val="807184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s-E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minería!$B$5</c:f>
              <c:strCache>
                <c:ptCount val="1"/>
                <c:pt idx="0">
                  <c:v>ORO</c:v>
                </c:pt>
              </c:strCache>
            </c:strRef>
          </c:tx>
          <c:spPr>
            <a:solidFill>
              <a:schemeClr val="tx2">
                <a:lumMod val="50000"/>
              </a:schemeClr>
            </a:solidFill>
          </c:spPr>
          <c:invertIfNegative val="0"/>
          <c:dLbls>
            <c:numFmt formatCode="#,##0" sourceLinked="0"/>
            <c:showLegendKey val="0"/>
            <c:showVal val="1"/>
            <c:showCatName val="0"/>
            <c:showSerName val="0"/>
            <c:showPercent val="0"/>
            <c:showBubbleSize val="0"/>
            <c:showLeaderLines val="0"/>
          </c:dLbls>
          <c:cat>
            <c:strRef>
              <c:f>minería!$D$3:$J$3</c:f>
              <c:strCache>
                <c:ptCount val="7"/>
                <c:pt idx="0">
                  <c:v>2012</c:v>
                </c:pt>
                <c:pt idx="1">
                  <c:v>2013</c:v>
                </c:pt>
                <c:pt idx="2">
                  <c:v>2014</c:v>
                </c:pt>
                <c:pt idx="3">
                  <c:v>2015</c:v>
                </c:pt>
                <c:pt idx="4">
                  <c:v>2016</c:v>
                </c:pt>
                <c:pt idx="5">
                  <c:v>2017</c:v>
                </c:pt>
                <c:pt idx="6">
                  <c:v>2018P</c:v>
                </c:pt>
              </c:strCache>
            </c:strRef>
          </c:cat>
          <c:val>
            <c:numRef>
              <c:f>minería!$D$5:$I$5</c:f>
              <c:numCache>
                <c:formatCode>#,##0.00</c:formatCode>
                <c:ptCount val="6"/>
                <c:pt idx="0">
                  <c:v>2129092.7350274827</c:v>
                </c:pt>
                <c:pt idx="1">
                  <c:v>1799434.0252618492</c:v>
                </c:pt>
                <c:pt idx="2">
                  <c:v>1861383.4618924984</c:v>
                </c:pt>
                <c:pt idx="3">
                  <c:v>1915405.0959208959</c:v>
                </c:pt>
                <c:pt idx="4">
                  <c:v>2009659.6537367266</c:v>
                </c:pt>
                <c:pt idx="5">
                  <c:v>1353541.9230608779</c:v>
                </c:pt>
              </c:numCache>
            </c:numRef>
          </c:val>
        </c:ser>
        <c:ser>
          <c:idx val="1"/>
          <c:order val="1"/>
          <c:tx>
            <c:strRef>
              <c:f>minería!$B$2</c:f>
              <c:strCache>
                <c:ptCount val="1"/>
              </c:strCache>
            </c:strRef>
          </c:tx>
          <c:invertIfNegative val="0"/>
          <c:dPt>
            <c:idx val="6"/>
            <c:invertIfNegative val="0"/>
            <c:bubble3D val="0"/>
            <c:spPr>
              <a:solidFill>
                <a:schemeClr val="bg1">
                  <a:lumMod val="75000"/>
                </a:schemeClr>
              </a:solidFill>
            </c:spPr>
          </c:dPt>
          <c:dLbls>
            <c:dLbl>
              <c:idx val="6"/>
              <c:layout/>
              <c:showLegendKey val="0"/>
              <c:showVal val="1"/>
              <c:showCatName val="0"/>
              <c:showSerName val="0"/>
              <c:showPercent val="0"/>
              <c:showBubbleSize val="0"/>
            </c:dLbl>
            <c:numFmt formatCode="#,##0" sourceLinked="0"/>
            <c:showLegendKey val="0"/>
            <c:showVal val="0"/>
            <c:showCatName val="0"/>
            <c:showSerName val="0"/>
            <c:showPercent val="0"/>
            <c:showBubbleSize val="0"/>
          </c:dLbls>
          <c:cat>
            <c:strRef>
              <c:f>minería!$D$3:$J$3</c:f>
              <c:strCache>
                <c:ptCount val="7"/>
                <c:pt idx="0">
                  <c:v>2012</c:v>
                </c:pt>
                <c:pt idx="1">
                  <c:v>2013</c:v>
                </c:pt>
                <c:pt idx="2">
                  <c:v>2014</c:v>
                </c:pt>
                <c:pt idx="3">
                  <c:v>2015</c:v>
                </c:pt>
                <c:pt idx="4">
                  <c:v>2016</c:v>
                </c:pt>
                <c:pt idx="5">
                  <c:v>2017</c:v>
                </c:pt>
                <c:pt idx="6">
                  <c:v>2018P</c:v>
                </c:pt>
              </c:strCache>
            </c:strRef>
          </c:cat>
          <c:val>
            <c:numRef>
              <c:f>minería!$D$2:$J$2</c:f>
              <c:numCache>
                <c:formatCode>General</c:formatCode>
                <c:ptCount val="7"/>
                <c:pt idx="6">
                  <c:v>1400000</c:v>
                </c:pt>
              </c:numCache>
            </c:numRef>
          </c:val>
        </c:ser>
        <c:dLbls>
          <c:showLegendKey val="0"/>
          <c:showVal val="0"/>
          <c:showCatName val="0"/>
          <c:showSerName val="0"/>
          <c:showPercent val="0"/>
          <c:showBubbleSize val="0"/>
        </c:dLbls>
        <c:gapWidth val="120"/>
        <c:overlap val="100"/>
        <c:axId val="81854464"/>
        <c:axId val="81856000"/>
      </c:barChart>
      <c:catAx>
        <c:axId val="81854464"/>
        <c:scaling>
          <c:orientation val="minMax"/>
        </c:scaling>
        <c:delete val="0"/>
        <c:axPos val="b"/>
        <c:numFmt formatCode="General" sourceLinked="1"/>
        <c:majorTickMark val="out"/>
        <c:minorTickMark val="none"/>
        <c:tickLblPos val="nextTo"/>
        <c:crossAx val="81856000"/>
        <c:crosses val="autoZero"/>
        <c:auto val="1"/>
        <c:lblAlgn val="ctr"/>
        <c:lblOffset val="100"/>
        <c:noMultiLvlLbl val="0"/>
      </c:catAx>
      <c:valAx>
        <c:axId val="81856000"/>
        <c:scaling>
          <c:orientation val="minMax"/>
        </c:scaling>
        <c:delete val="1"/>
        <c:axPos val="l"/>
        <c:numFmt formatCode="#,##0" sourceLinked="0"/>
        <c:majorTickMark val="out"/>
        <c:minorTickMark val="none"/>
        <c:tickLblPos val="nextTo"/>
        <c:crossAx val="81854464"/>
        <c:crosses val="autoZero"/>
        <c:crossBetween val="between"/>
        <c:dispUnits>
          <c:builtInUnit val="thousands"/>
        </c:dispUnits>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337955477325118E-2"/>
          <c:y val="0"/>
          <c:w val="0.9353240890453498"/>
          <c:h val="0.87246794622549917"/>
        </c:manualLayout>
      </c:layout>
      <c:barChart>
        <c:barDir val="col"/>
        <c:grouping val="clustered"/>
        <c:varyColors val="0"/>
        <c:ser>
          <c:idx val="0"/>
          <c:order val="0"/>
          <c:tx>
            <c:strRef>
              <c:f>minería!$B$4</c:f>
              <c:strCache>
                <c:ptCount val="1"/>
                <c:pt idx="0">
                  <c:v>NIQUEL</c:v>
                </c:pt>
              </c:strCache>
            </c:strRef>
          </c:tx>
          <c:spPr>
            <a:solidFill>
              <a:schemeClr val="tx2">
                <a:lumMod val="50000"/>
              </a:schemeClr>
            </a:solidFill>
          </c:spPr>
          <c:invertIfNegative val="0"/>
          <c:dLbls>
            <c:numFmt formatCode="#,##0" sourceLinked="0"/>
            <c:showLegendKey val="0"/>
            <c:showVal val="1"/>
            <c:showCatName val="0"/>
            <c:showSerName val="0"/>
            <c:showPercent val="0"/>
            <c:showBubbleSize val="0"/>
            <c:showLeaderLines val="0"/>
          </c:dLbls>
          <c:cat>
            <c:strRef>
              <c:f>minería!$D$3:$J$3</c:f>
              <c:strCache>
                <c:ptCount val="7"/>
                <c:pt idx="0">
                  <c:v>2012</c:v>
                </c:pt>
                <c:pt idx="1">
                  <c:v>2013</c:v>
                </c:pt>
                <c:pt idx="2">
                  <c:v>2014</c:v>
                </c:pt>
                <c:pt idx="3">
                  <c:v>2015</c:v>
                </c:pt>
                <c:pt idx="4">
                  <c:v>2016</c:v>
                </c:pt>
                <c:pt idx="5">
                  <c:v>2017</c:v>
                </c:pt>
                <c:pt idx="6">
                  <c:v>2018P</c:v>
                </c:pt>
              </c:strCache>
            </c:strRef>
          </c:cat>
          <c:val>
            <c:numRef>
              <c:f>minería!$D$4:$I$4</c:f>
              <c:numCache>
                <c:formatCode>#,##0.00</c:formatCode>
                <c:ptCount val="6"/>
                <c:pt idx="0">
                  <c:v>115462366.00000003</c:v>
                </c:pt>
                <c:pt idx="1">
                  <c:v>108731702</c:v>
                </c:pt>
                <c:pt idx="2">
                  <c:v>90877272</c:v>
                </c:pt>
                <c:pt idx="3">
                  <c:v>80844589</c:v>
                </c:pt>
                <c:pt idx="4">
                  <c:v>81772590</c:v>
                </c:pt>
                <c:pt idx="5">
                  <c:v>89519870.999999985</c:v>
                </c:pt>
              </c:numCache>
            </c:numRef>
          </c:val>
        </c:ser>
        <c:ser>
          <c:idx val="1"/>
          <c:order val="1"/>
          <c:tx>
            <c:strRef>
              <c:f>minería!$C$1</c:f>
              <c:strCache>
                <c:ptCount val="1"/>
              </c:strCache>
            </c:strRef>
          </c:tx>
          <c:invertIfNegative val="0"/>
          <c:dPt>
            <c:idx val="6"/>
            <c:invertIfNegative val="0"/>
            <c:bubble3D val="0"/>
            <c:spPr>
              <a:solidFill>
                <a:schemeClr val="bg1">
                  <a:lumMod val="75000"/>
                </a:schemeClr>
              </a:solidFill>
            </c:spPr>
          </c:dPt>
          <c:dLbls>
            <c:dLbl>
              <c:idx val="6"/>
              <c:layout/>
              <c:showLegendKey val="0"/>
              <c:showVal val="1"/>
              <c:showCatName val="0"/>
              <c:showSerName val="0"/>
              <c:showPercent val="0"/>
              <c:showBubbleSize val="0"/>
            </c:dLbl>
            <c:numFmt formatCode="#,##0" sourceLinked="0"/>
            <c:showLegendKey val="0"/>
            <c:showVal val="0"/>
            <c:showCatName val="0"/>
            <c:showSerName val="0"/>
            <c:showPercent val="0"/>
            <c:showBubbleSize val="0"/>
          </c:dLbls>
          <c:cat>
            <c:strRef>
              <c:f>minería!$D$3:$J$3</c:f>
              <c:strCache>
                <c:ptCount val="7"/>
                <c:pt idx="0">
                  <c:v>2012</c:v>
                </c:pt>
                <c:pt idx="1">
                  <c:v>2013</c:v>
                </c:pt>
                <c:pt idx="2">
                  <c:v>2014</c:v>
                </c:pt>
                <c:pt idx="3">
                  <c:v>2015</c:v>
                </c:pt>
                <c:pt idx="4">
                  <c:v>2016</c:v>
                </c:pt>
                <c:pt idx="5">
                  <c:v>2017</c:v>
                </c:pt>
                <c:pt idx="6">
                  <c:v>2018P</c:v>
                </c:pt>
              </c:strCache>
            </c:strRef>
          </c:cat>
          <c:val>
            <c:numRef>
              <c:f>minería!$D$1:$J$1</c:f>
              <c:numCache>
                <c:formatCode>General</c:formatCode>
                <c:ptCount val="7"/>
                <c:pt idx="6">
                  <c:v>85991994.3103448</c:v>
                </c:pt>
              </c:numCache>
            </c:numRef>
          </c:val>
        </c:ser>
        <c:dLbls>
          <c:showLegendKey val="0"/>
          <c:showVal val="0"/>
          <c:showCatName val="0"/>
          <c:showSerName val="0"/>
          <c:showPercent val="0"/>
          <c:showBubbleSize val="0"/>
        </c:dLbls>
        <c:gapWidth val="120"/>
        <c:overlap val="100"/>
        <c:axId val="80184832"/>
        <c:axId val="80186368"/>
      </c:barChart>
      <c:catAx>
        <c:axId val="80184832"/>
        <c:scaling>
          <c:orientation val="minMax"/>
        </c:scaling>
        <c:delete val="0"/>
        <c:axPos val="b"/>
        <c:numFmt formatCode="General" sourceLinked="1"/>
        <c:majorTickMark val="out"/>
        <c:minorTickMark val="none"/>
        <c:tickLblPos val="nextTo"/>
        <c:crossAx val="80186368"/>
        <c:crosses val="autoZero"/>
        <c:auto val="1"/>
        <c:lblAlgn val="ctr"/>
        <c:lblOffset val="100"/>
        <c:noMultiLvlLbl val="0"/>
      </c:catAx>
      <c:valAx>
        <c:axId val="80186368"/>
        <c:scaling>
          <c:orientation val="minMax"/>
        </c:scaling>
        <c:delete val="1"/>
        <c:axPos val="l"/>
        <c:numFmt formatCode="#,##0" sourceLinked="0"/>
        <c:majorTickMark val="out"/>
        <c:minorTickMark val="none"/>
        <c:tickLblPos val="nextTo"/>
        <c:crossAx val="80184832"/>
        <c:crosses val="autoZero"/>
        <c:crossBetween val="between"/>
        <c:dispUnits>
          <c:builtInUnit val="millions"/>
          <c:dispUnitsLbl>
            <c:layout/>
          </c:dispUnitsLbl>
        </c:dispUnits>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MdCons!$G$2</c:f>
              <c:strCache>
                <c:ptCount val="1"/>
              </c:strCache>
            </c:strRef>
          </c:tx>
          <c:spPr>
            <a:solidFill>
              <a:schemeClr val="tx2">
                <a:lumMod val="50000"/>
              </a:schemeClr>
            </a:solidFill>
          </c:spPr>
          <c:invertIfNegative val="0"/>
          <c:dLbls>
            <c:dLbl>
              <c:idx val="0"/>
              <c:layout/>
              <c:tx>
                <c:rich>
                  <a:bodyPr/>
                  <a:lstStyle/>
                  <a:p>
                    <a:r>
                      <a:rPr lang="en-US"/>
                      <a:t>75</a:t>
                    </a:r>
                  </a:p>
                </c:rich>
              </c:tx>
              <c:showLegendKey val="0"/>
              <c:showVal val="1"/>
              <c:showCatName val="0"/>
              <c:showSerName val="0"/>
              <c:showPercent val="0"/>
              <c:showBubbleSize val="0"/>
            </c:dLbl>
            <c:dLbl>
              <c:idx val="1"/>
              <c:layout/>
              <c:tx>
                <c:rich>
                  <a:bodyPr/>
                  <a:lstStyle/>
                  <a:p>
                    <a:r>
                      <a:rPr lang="en-US"/>
                      <a:t>24</a:t>
                    </a:r>
                  </a:p>
                </c:rich>
              </c:tx>
              <c:showLegendKey val="0"/>
              <c:showVal val="1"/>
              <c:showCatName val="0"/>
              <c:showSerName val="0"/>
              <c:showPercent val="0"/>
              <c:showBubbleSize val="0"/>
            </c:dLbl>
            <c:dLbl>
              <c:idx val="2"/>
              <c:layout/>
              <c:tx>
                <c:rich>
                  <a:bodyPr/>
                  <a:lstStyle/>
                  <a:p>
                    <a:r>
                      <a:rPr lang="en-US"/>
                      <a:t>47</a:t>
                    </a:r>
                  </a:p>
                </c:rich>
              </c:tx>
              <c:showLegendKey val="0"/>
              <c:showVal val="1"/>
              <c:showCatName val="0"/>
              <c:showSerName val="0"/>
              <c:showPercent val="0"/>
              <c:showBubbleSize val="0"/>
            </c:dLbl>
            <c:dLbl>
              <c:idx val="3"/>
              <c:layout/>
              <c:tx>
                <c:rich>
                  <a:bodyPr/>
                  <a:lstStyle/>
                  <a:p>
                    <a:r>
                      <a:rPr lang="en-US"/>
                      <a:t>8</a:t>
                    </a:r>
                  </a:p>
                </c:rich>
              </c:tx>
              <c:showLegendKey val="0"/>
              <c:showVal val="1"/>
              <c:showCatName val="0"/>
              <c:showSerName val="0"/>
              <c:showPercent val="0"/>
              <c:showBubbleSize val="0"/>
            </c:dLbl>
            <c:dLbl>
              <c:idx val="4"/>
              <c:layout/>
              <c:tx>
                <c:rich>
                  <a:bodyPr/>
                  <a:lstStyle/>
                  <a:p>
                    <a:r>
                      <a:rPr lang="en-US"/>
                      <a:t>29</a:t>
                    </a:r>
                  </a:p>
                </c:rich>
              </c:tx>
              <c:showLegendKey val="0"/>
              <c:showVal val="1"/>
              <c:showCatName val="0"/>
              <c:showSerName val="0"/>
              <c:showPercent val="0"/>
              <c:showBubbleSize val="0"/>
            </c:dLbl>
            <c:dLbl>
              <c:idx val="5"/>
              <c:layout/>
              <c:tx>
                <c:rich>
                  <a:bodyPr/>
                  <a:lstStyle/>
                  <a:p>
                    <a:r>
                      <a:rPr lang="en-US"/>
                      <a:t>38</a:t>
                    </a:r>
                  </a:p>
                </c:rich>
              </c:tx>
              <c:showLegendKey val="0"/>
              <c:showVal val="1"/>
              <c:showCatName val="0"/>
              <c:showSerName val="0"/>
              <c:showPercent val="0"/>
              <c:showBubbleSize val="0"/>
            </c:dLbl>
            <c:dLbl>
              <c:idx val="6"/>
              <c:layout/>
              <c:tx>
                <c:rich>
                  <a:bodyPr/>
                  <a:lstStyle/>
                  <a:p>
                    <a:r>
                      <a:rPr lang="en-US"/>
                      <a:t>24</a:t>
                    </a:r>
                  </a:p>
                </c:rich>
              </c:tx>
              <c:showLegendKey val="0"/>
              <c:showVal val="1"/>
              <c:showCatName val="0"/>
              <c:showSerName val="0"/>
              <c:showPercent val="0"/>
              <c:showBubbleSize val="0"/>
            </c:dLbl>
            <c:dLbl>
              <c:idx val="7"/>
              <c:layout/>
              <c:tx>
                <c:rich>
                  <a:bodyPr/>
                  <a:lstStyle/>
                  <a:p>
                    <a:r>
                      <a:rPr lang="en-US"/>
                      <a:t>8</a:t>
                    </a:r>
                  </a:p>
                </c:rich>
              </c:tx>
              <c:showLegendKey val="0"/>
              <c:showVal val="1"/>
              <c:showCatName val="0"/>
              <c:showSerName val="0"/>
              <c:showPercent val="0"/>
              <c:showBubbleSize val="0"/>
            </c:dLbl>
            <c:dLbl>
              <c:idx val="8"/>
              <c:layout/>
              <c:tx>
                <c:rich>
                  <a:bodyPr/>
                  <a:lstStyle/>
                  <a:p>
                    <a:r>
                      <a:rPr lang="en-US"/>
                      <a:t>43</a:t>
                    </a:r>
                  </a:p>
                </c:rich>
              </c:tx>
              <c:showLegendKey val="0"/>
              <c:showVal val="1"/>
              <c:showCatName val="0"/>
              <c:showSerName val="0"/>
              <c:showPercent val="0"/>
              <c:showBubbleSize val="0"/>
            </c:dLbl>
            <c:dLbl>
              <c:idx val="9"/>
              <c:layout/>
              <c:tx>
                <c:rich>
                  <a:bodyPr/>
                  <a:lstStyle/>
                  <a:p>
                    <a:r>
                      <a:rPr lang="en-US"/>
                      <a:t>61</a:t>
                    </a:r>
                  </a:p>
                </c:rich>
              </c:tx>
              <c:showLegendKey val="0"/>
              <c:showVal val="1"/>
              <c:showCatName val="0"/>
              <c:showSerName val="0"/>
              <c:showPercent val="0"/>
              <c:showBubbleSize val="0"/>
            </c:dLbl>
            <c:dLbl>
              <c:idx val="10"/>
              <c:layout/>
              <c:tx>
                <c:rich>
                  <a:bodyPr/>
                  <a:lstStyle/>
                  <a:p>
                    <a:r>
                      <a:rPr lang="en-US"/>
                      <a:t>23</a:t>
                    </a:r>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MdCons!$B$3:$B$13</c:f>
              <c:strCache>
                <c:ptCount val="11"/>
                <c:pt idx="0">
                  <c:v>Bogotá</c:v>
                </c:pt>
                <c:pt idx="1">
                  <c:v>Medellín</c:v>
                </c:pt>
                <c:pt idx="2">
                  <c:v>B/quilla</c:v>
                </c:pt>
                <c:pt idx="3">
                  <c:v>Cali</c:v>
                </c:pt>
                <c:pt idx="4">
                  <c:v>B/manga</c:v>
                </c:pt>
                <c:pt idx="5">
                  <c:v>Cartagena</c:v>
                </c:pt>
                <c:pt idx="6">
                  <c:v>Manizales</c:v>
                </c:pt>
                <c:pt idx="7">
                  <c:v>Cúcuta</c:v>
                </c:pt>
                <c:pt idx="8">
                  <c:v>Pereira</c:v>
                </c:pt>
                <c:pt idx="9">
                  <c:v>Ibague</c:v>
                </c:pt>
                <c:pt idx="10">
                  <c:v>Otros</c:v>
                </c:pt>
              </c:strCache>
            </c:strRef>
          </c:cat>
          <c:val>
            <c:numRef>
              <c:f>MdCons!$G$3:$G$13</c:f>
              <c:numCache>
                <c:formatCode>General</c:formatCode>
                <c:ptCount val="11"/>
                <c:pt idx="0">
                  <c:v>-75</c:v>
                </c:pt>
                <c:pt idx="1">
                  <c:v>-24</c:v>
                </c:pt>
                <c:pt idx="2">
                  <c:v>-47</c:v>
                </c:pt>
                <c:pt idx="3">
                  <c:v>-8</c:v>
                </c:pt>
                <c:pt idx="4">
                  <c:v>-29</c:v>
                </c:pt>
                <c:pt idx="5">
                  <c:v>-38</c:v>
                </c:pt>
                <c:pt idx="6">
                  <c:v>-24</c:v>
                </c:pt>
                <c:pt idx="7">
                  <c:v>-8</c:v>
                </c:pt>
                <c:pt idx="8">
                  <c:v>-43</c:v>
                </c:pt>
                <c:pt idx="9">
                  <c:v>-61</c:v>
                </c:pt>
                <c:pt idx="10">
                  <c:v>-23.101426307448499</c:v>
                </c:pt>
              </c:numCache>
            </c:numRef>
          </c:val>
        </c:ser>
        <c:dLbls>
          <c:showLegendKey val="0"/>
          <c:showVal val="0"/>
          <c:showCatName val="0"/>
          <c:showSerName val="0"/>
          <c:showPercent val="0"/>
          <c:showBubbleSize val="0"/>
        </c:dLbls>
        <c:gapWidth val="150"/>
        <c:axId val="80244736"/>
        <c:axId val="80246272"/>
      </c:barChart>
      <c:catAx>
        <c:axId val="80244736"/>
        <c:scaling>
          <c:orientation val="maxMin"/>
        </c:scaling>
        <c:delete val="1"/>
        <c:axPos val="l"/>
        <c:majorTickMark val="out"/>
        <c:minorTickMark val="none"/>
        <c:tickLblPos val="nextTo"/>
        <c:crossAx val="80246272"/>
        <c:crosses val="autoZero"/>
        <c:auto val="1"/>
        <c:lblAlgn val="ctr"/>
        <c:lblOffset val="100"/>
        <c:noMultiLvlLbl val="0"/>
      </c:catAx>
      <c:valAx>
        <c:axId val="80246272"/>
        <c:scaling>
          <c:orientation val="minMax"/>
        </c:scaling>
        <c:delete val="1"/>
        <c:axPos val="t"/>
        <c:numFmt formatCode="General" sourceLinked="1"/>
        <c:majorTickMark val="out"/>
        <c:minorTickMark val="none"/>
        <c:tickLblPos val="nextTo"/>
        <c:crossAx val="80244736"/>
        <c:crosses val="autoZero"/>
        <c:crossBetween val="between"/>
      </c:valAx>
    </c:plotArea>
    <c:legend>
      <c:legendPos val="r"/>
      <c:layout>
        <c:manualLayout>
          <c:xMode val="edge"/>
          <c:yMode val="edge"/>
          <c:x val="0.5464875328083989"/>
          <c:y val="0.4452229620399592"/>
          <c:w val="0.10351246719160105"/>
          <c:h val="0.10381291046869345"/>
        </c:manualLayout>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MdCons!$C$2</c:f>
              <c:strCache>
                <c:ptCount val="1"/>
                <c:pt idx="0">
                  <c:v>2015</c:v>
                </c:pt>
              </c:strCache>
            </c:strRef>
          </c:tx>
          <c:spPr>
            <a:solidFill>
              <a:schemeClr val="bg1">
                <a:lumMod val="85000"/>
              </a:schemeClr>
            </a:solidFill>
          </c:spPr>
          <c:invertIfNegative val="0"/>
          <c:dLbls>
            <c:showLegendKey val="0"/>
            <c:showVal val="1"/>
            <c:showCatName val="0"/>
            <c:showSerName val="0"/>
            <c:showPercent val="0"/>
            <c:showBubbleSize val="0"/>
            <c:showLeaderLines val="0"/>
          </c:dLbls>
          <c:cat>
            <c:strRef>
              <c:f>MdCons!$B$3:$B$13</c:f>
              <c:strCache>
                <c:ptCount val="11"/>
                <c:pt idx="0">
                  <c:v>Bogotá</c:v>
                </c:pt>
                <c:pt idx="1">
                  <c:v>Medellín</c:v>
                </c:pt>
                <c:pt idx="2">
                  <c:v>B/quilla</c:v>
                </c:pt>
                <c:pt idx="3">
                  <c:v>Cali</c:v>
                </c:pt>
                <c:pt idx="4">
                  <c:v>B/manga</c:v>
                </c:pt>
                <c:pt idx="5">
                  <c:v>Cartagena</c:v>
                </c:pt>
                <c:pt idx="6">
                  <c:v>Manizales</c:v>
                </c:pt>
                <c:pt idx="7">
                  <c:v>Cúcuta</c:v>
                </c:pt>
                <c:pt idx="8">
                  <c:v>Pereira</c:v>
                </c:pt>
                <c:pt idx="9">
                  <c:v>Ibague</c:v>
                </c:pt>
                <c:pt idx="10">
                  <c:v>Otros</c:v>
                </c:pt>
              </c:strCache>
            </c:strRef>
          </c:cat>
          <c:val>
            <c:numRef>
              <c:f>MdCons!$C$3:$C$13</c:f>
              <c:numCache>
                <c:formatCode>General</c:formatCode>
                <c:ptCount val="11"/>
                <c:pt idx="0">
                  <c:v>12.27</c:v>
                </c:pt>
                <c:pt idx="1">
                  <c:v>8.81</c:v>
                </c:pt>
                <c:pt idx="2">
                  <c:v>3.86</c:v>
                </c:pt>
                <c:pt idx="3">
                  <c:v>3.59</c:v>
                </c:pt>
                <c:pt idx="4">
                  <c:v>3.07</c:v>
                </c:pt>
                <c:pt idx="5">
                  <c:v>2.3199999999999998</c:v>
                </c:pt>
                <c:pt idx="6">
                  <c:v>1.78</c:v>
                </c:pt>
                <c:pt idx="7">
                  <c:v>1.42</c:v>
                </c:pt>
                <c:pt idx="8">
                  <c:v>1.03</c:v>
                </c:pt>
                <c:pt idx="9">
                  <c:v>1</c:v>
                </c:pt>
                <c:pt idx="10">
                  <c:v>7.7800000000000082</c:v>
                </c:pt>
              </c:numCache>
            </c:numRef>
          </c:val>
        </c:ser>
        <c:ser>
          <c:idx val="1"/>
          <c:order val="1"/>
          <c:tx>
            <c:strRef>
              <c:f>MdCons!$D$2</c:f>
              <c:strCache>
                <c:ptCount val="1"/>
                <c:pt idx="0">
                  <c:v>2025</c:v>
                </c:pt>
              </c:strCache>
            </c:strRef>
          </c:tx>
          <c:spPr>
            <a:solidFill>
              <a:schemeClr val="tx2">
                <a:lumMod val="50000"/>
              </a:schemeClr>
            </a:solidFill>
          </c:spPr>
          <c:invertIfNegative val="0"/>
          <c:dLbls>
            <c:showLegendKey val="0"/>
            <c:showVal val="1"/>
            <c:showCatName val="0"/>
            <c:showSerName val="0"/>
            <c:showPercent val="0"/>
            <c:showBubbleSize val="0"/>
            <c:showLeaderLines val="0"/>
          </c:dLbls>
          <c:cat>
            <c:strRef>
              <c:f>MdCons!$B$3:$B$13</c:f>
              <c:strCache>
                <c:ptCount val="11"/>
                <c:pt idx="0">
                  <c:v>Bogotá</c:v>
                </c:pt>
                <c:pt idx="1">
                  <c:v>Medellín</c:v>
                </c:pt>
                <c:pt idx="2">
                  <c:v>B/quilla</c:v>
                </c:pt>
                <c:pt idx="3">
                  <c:v>Cali</c:v>
                </c:pt>
                <c:pt idx="4">
                  <c:v>B/manga</c:v>
                </c:pt>
                <c:pt idx="5">
                  <c:v>Cartagena</c:v>
                </c:pt>
                <c:pt idx="6">
                  <c:v>Manizales</c:v>
                </c:pt>
                <c:pt idx="7">
                  <c:v>Cúcuta</c:v>
                </c:pt>
                <c:pt idx="8">
                  <c:v>Pereira</c:v>
                </c:pt>
                <c:pt idx="9">
                  <c:v>Ibague</c:v>
                </c:pt>
                <c:pt idx="10">
                  <c:v>Otros</c:v>
                </c:pt>
              </c:strCache>
            </c:strRef>
          </c:cat>
          <c:val>
            <c:numRef>
              <c:f>MdCons!$D$3:$D$13</c:f>
              <c:numCache>
                <c:formatCode>General</c:formatCode>
                <c:ptCount val="11"/>
                <c:pt idx="0">
                  <c:v>18.559999999999999</c:v>
                </c:pt>
                <c:pt idx="1">
                  <c:v>10.73</c:v>
                </c:pt>
                <c:pt idx="2">
                  <c:v>5.38</c:v>
                </c:pt>
                <c:pt idx="3">
                  <c:v>4.38</c:v>
                </c:pt>
                <c:pt idx="4">
                  <c:v>4.24</c:v>
                </c:pt>
                <c:pt idx="5">
                  <c:v>3.13</c:v>
                </c:pt>
                <c:pt idx="6">
                  <c:v>1.9</c:v>
                </c:pt>
                <c:pt idx="7">
                  <c:v>1.84</c:v>
                </c:pt>
                <c:pt idx="8">
                  <c:v>1.64</c:v>
                </c:pt>
                <c:pt idx="9">
                  <c:v>1.76</c:v>
                </c:pt>
                <c:pt idx="10">
                  <c:v>12.619999999999997</c:v>
                </c:pt>
              </c:numCache>
            </c:numRef>
          </c:val>
        </c:ser>
        <c:dLbls>
          <c:showLegendKey val="0"/>
          <c:showVal val="0"/>
          <c:showCatName val="0"/>
          <c:showSerName val="0"/>
          <c:showPercent val="0"/>
          <c:showBubbleSize val="0"/>
        </c:dLbls>
        <c:gapWidth val="150"/>
        <c:axId val="80301056"/>
        <c:axId val="80302848"/>
      </c:barChart>
      <c:catAx>
        <c:axId val="80301056"/>
        <c:scaling>
          <c:orientation val="maxMin"/>
        </c:scaling>
        <c:delete val="0"/>
        <c:axPos val="l"/>
        <c:majorTickMark val="out"/>
        <c:minorTickMark val="none"/>
        <c:tickLblPos val="nextTo"/>
        <c:crossAx val="80302848"/>
        <c:crosses val="autoZero"/>
        <c:auto val="1"/>
        <c:lblAlgn val="ctr"/>
        <c:lblOffset val="100"/>
        <c:noMultiLvlLbl val="0"/>
      </c:catAx>
      <c:valAx>
        <c:axId val="80302848"/>
        <c:scaling>
          <c:orientation val="minMax"/>
        </c:scaling>
        <c:delete val="1"/>
        <c:axPos val="t"/>
        <c:numFmt formatCode="General" sourceLinked="1"/>
        <c:majorTickMark val="out"/>
        <c:minorTickMark val="none"/>
        <c:tickLblPos val="nextTo"/>
        <c:crossAx val="80301056"/>
        <c:crosses val="autoZero"/>
        <c:crossBetween val="between"/>
      </c:valAx>
    </c:plotArea>
    <c:legend>
      <c:legendPos val="r"/>
      <c:layout>
        <c:manualLayout>
          <c:xMode val="edge"/>
          <c:yMode val="edge"/>
          <c:x val="0.5464875328083989"/>
          <c:y val="0.4452229620399592"/>
          <c:w val="0.10351246719160105"/>
          <c:h val="0.10381291046869345"/>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33274203938935E-2"/>
          <c:y val="5.0925925925925923E-2"/>
          <c:w val="0.92708057589006154"/>
          <c:h val="0.83022746458425067"/>
        </c:manualLayout>
      </c:layout>
      <c:barChart>
        <c:barDir val="col"/>
        <c:grouping val="clustered"/>
        <c:varyColors val="0"/>
        <c:ser>
          <c:idx val="0"/>
          <c:order val="0"/>
          <c:tx>
            <c:strRef>
              <c:f>'PIB2'!$J$23</c:f>
              <c:strCache>
                <c:ptCount val="1"/>
                <c:pt idx="0">
                  <c:v>2017</c:v>
                </c:pt>
              </c:strCache>
            </c:strRef>
          </c:tx>
          <c:spPr>
            <a:solidFill>
              <a:schemeClr val="bg1">
                <a:lumMod val="6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'PIB2'!$I$24:$I$32</c:f>
              <c:strCache>
                <c:ptCount val="9"/>
                <c:pt idx="0">
                  <c:v>Financiero</c:v>
                </c:pt>
                <c:pt idx="1">
                  <c:v>Servicios públicos</c:v>
                </c:pt>
                <c:pt idx="2">
                  <c:v>Industria</c:v>
                </c:pt>
                <c:pt idx="3">
                  <c:v>Comercio</c:v>
                </c:pt>
                <c:pt idx="4">
                  <c:v>Construcción</c:v>
                </c:pt>
                <c:pt idx="5">
                  <c:v>Transporte y comunicaciones</c:v>
                </c:pt>
                <c:pt idx="6">
                  <c:v>Agropecuario</c:v>
                </c:pt>
                <c:pt idx="7">
                  <c:v>Minería</c:v>
                </c:pt>
                <c:pt idx="8">
                  <c:v>Servicios sociales</c:v>
                </c:pt>
              </c:strCache>
            </c:strRef>
          </c:cat>
          <c:val>
            <c:numRef>
              <c:f>'PIB2'!$J$24:$J$32</c:f>
              <c:numCache>
                <c:formatCode>0.00</c:formatCode>
                <c:ptCount val="9"/>
                <c:pt idx="0">
                  <c:v>3.8</c:v>
                </c:pt>
                <c:pt idx="1">
                  <c:v>1.1000000000000001</c:v>
                </c:pt>
                <c:pt idx="2">
                  <c:v>1</c:v>
                </c:pt>
                <c:pt idx="3">
                  <c:v>1.2</c:v>
                </c:pt>
                <c:pt idx="4">
                  <c:v>-0.7</c:v>
                </c:pt>
                <c:pt idx="5">
                  <c:v>-0.1</c:v>
                </c:pt>
                <c:pt idx="6">
                  <c:v>4.9000000000000004</c:v>
                </c:pt>
                <c:pt idx="7">
                  <c:v>-3.6</c:v>
                </c:pt>
                <c:pt idx="8">
                  <c:v>3.4</c:v>
                </c:pt>
              </c:numCache>
            </c:numRef>
          </c:val>
          <c:extLst xmlns:c16r2="http://schemas.microsoft.com/office/drawing/2015/06/chart">
            <c:ext xmlns:c16="http://schemas.microsoft.com/office/drawing/2014/chart" uri="{C3380CC4-5D6E-409C-BE32-E72D297353CC}">
              <c16:uniqueId val="{00000000-4AC3-4753-BC90-DC4C26BE8799}"/>
            </c:ext>
          </c:extLst>
        </c:ser>
        <c:ser>
          <c:idx val="1"/>
          <c:order val="1"/>
          <c:tx>
            <c:strRef>
              <c:f>'PIB2'!$K$23</c:f>
              <c:strCache>
                <c:ptCount val="1"/>
                <c:pt idx="0">
                  <c:v>2018 Proy</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'PIB2'!$I$24:$I$32</c:f>
              <c:strCache>
                <c:ptCount val="9"/>
                <c:pt idx="0">
                  <c:v>Financiero</c:v>
                </c:pt>
                <c:pt idx="1">
                  <c:v>Servicios públicos</c:v>
                </c:pt>
                <c:pt idx="2">
                  <c:v>Industria</c:v>
                </c:pt>
                <c:pt idx="3">
                  <c:v>Comercio</c:v>
                </c:pt>
                <c:pt idx="4">
                  <c:v>Construcción</c:v>
                </c:pt>
                <c:pt idx="5">
                  <c:v>Transporte y comunicaciones</c:v>
                </c:pt>
                <c:pt idx="6">
                  <c:v>Agropecuario</c:v>
                </c:pt>
                <c:pt idx="7">
                  <c:v>Minería</c:v>
                </c:pt>
                <c:pt idx="8">
                  <c:v>Servicios sociales</c:v>
                </c:pt>
              </c:strCache>
            </c:strRef>
          </c:cat>
          <c:val>
            <c:numRef>
              <c:f>'PIB2'!$K$24:$K$32</c:f>
              <c:numCache>
                <c:formatCode>_-* #,##0.0_-;\-* #,##0.0_-;_-* "-"_-;_-@_-</c:formatCode>
                <c:ptCount val="9"/>
                <c:pt idx="0">
                  <c:v>3.25</c:v>
                </c:pt>
                <c:pt idx="1">
                  <c:v>2.0499999999999998</c:v>
                </c:pt>
                <c:pt idx="2">
                  <c:v>1.45</c:v>
                </c:pt>
                <c:pt idx="3">
                  <c:v>2.75</c:v>
                </c:pt>
                <c:pt idx="4">
                  <c:v>2.5</c:v>
                </c:pt>
                <c:pt idx="5">
                  <c:v>1.5499999999999998</c:v>
                </c:pt>
                <c:pt idx="6">
                  <c:v>2.7</c:v>
                </c:pt>
                <c:pt idx="7">
                  <c:v>0.7</c:v>
                </c:pt>
                <c:pt idx="8">
                  <c:v>2.75</c:v>
                </c:pt>
              </c:numCache>
            </c:numRef>
          </c:val>
          <c:extLst xmlns:c16r2="http://schemas.microsoft.com/office/drawing/2015/06/chart">
            <c:ext xmlns:c16="http://schemas.microsoft.com/office/drawing/2014/chart" uri="{C3380CC4-5D6E-409C-BE32-E72D297353CC}">
              <c16:uniqueId val="{00000001-4AC3-4753-BC90-DC4C26BE8799}"/>
            </c:ext>
          </c:extLst>
        </c:ser>
        <c:dLbls>
          <c:showLegendKey val="0"/>
          <c:showVal val="0"/>
          <c:showCatName val="0"/>
          <c:showSerName val="0"/>
          <c:showPercent val="0"/>
          <c:showBubbleSize val="0"/>
        </c:dLbls>
        <c:gapWidth val="182"/>
        <c:axId val="71178880"/>
        <c:axId val="71184768"/>
      </c:barChart>
      <c:catAx>
        <c:axId val="7117888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s-ES"/>
          </a:p>
        </c:txPr>
        <c:crossAx val="71184768"/>
        <c:crosses val="autoZero"/>
        <c:auto val="1"/>
        <c:lblAlgn val="ctr"/>
        <c:lblOffset val="100"/>
        <c:noMultiLvlLbl val="0"/>
      </c:catAx>
      <c:valAx>
        <c:axId val="71184768"/>
        <c:scaling>
          <c:orientation val="minMax"/>
        </c:scaling>
        <c:delete val="1"/>
        <c:axPos val="l"/>
        <c:numFmt formatCode="0" sourceLinked="0"/>
        <c:majorTickMark val="none"/>
        <c:minorTickMark val="none"/>
        <c:tickLblPos val="nextTo"/>
        <c:crossAx val="71178880"/>
        <c:crosses val="autoZero"/>
        <c:crossBetween val="between"/>
      </c:valAx>
      <c:spPr>
        <a:noFill/>
        <a:ln>
          <a:noFill/>
        </a:ln>
        <a:effectLst/>
      </c:spPr>
    </c:plotArea>
    <c:legend>
      <c:legendPos val="r"/>
      <c:layout>
        <c:manualLayout>
          <c:xMode val="edge"/>
          <c:yMode val="edge"/>
          <c:x val="0.24519953703703704"/>
          <c:y val="4.0884909120412628E-2"/>
          <c:w val="0.17467700617283952"/>
          <c:h val="0.119812147981778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solidFill>
      <a:schemeClr val="bg1"/>
    </a:solidFill>
    <a:ln w="9525" cap="flat" cmpd="sng" algn="ctr">
      <a:noFill/>
      <a:round/>
    </a:ln>
    <a:effectLst/>
  </c:spPr>
  <c:txPr>
    <a:bodyPr/>
    <a:lstStyle/>
    <a:p>
      <a:pPr>
        <a:defRPr/>
      </a:pPr>
      <a:endParaRPr lang="es-E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Hoja1!$P$4</c:f>
              <c:strCache>
                <c:ptCount val="1"/>
                <c:pt idx="0">
                  <c:v>2017</c:v>
                </c:pt>
              </c:strCache>
            </c:strRef>
          </c:tx>
          <c:spPr>
            <a:solidFill>
              <a:schemeClr val="bg1">
                <a:lumMod val="75000"/>
              </a:schemeClr>
            </a:solidFill>
          </c:spPr>
          <c:invertIfNegative val="0"/>
          <c:dLbls>
            <c:numFmt formatCode="#,##0.00" sourceLinked="0"/>
            <c:txPr>
              <a:bodyPr/>
              <a:lstStyle/>
              <a:p>
                <a:pPr>
                  <a:defRPr sz="800"/>
                </a:pPr>
                <a:endParaRPr lang="es-ES"/>
              </a:p>
            </c:txPr>
            <c:showLegendKey val="0"/>
            <c:showVal val="1"/>
            <c:showCatName val="0"/>
            <c:showSerName val="0"/>
            <c:showPercent val="0"/>
            <c:showBubbleSize val="0"/>
            <c:showLeaderLines val="0"/>
          </c:dLbls>
          <c:cat>
            <c:strRef>
              <c:f>Hoja1!$N$5:$N$18</c:f>
              <c:strCache>
                <c:ptCount val="14"/>
                <c:pt idx="0">
                  <c:v>Valle Del Cauca</c:v>
                </c:pt>
                <c:pt idx="1">
                  <c:v>Bogotá, D. C.</c:v>
                </c:pt>
                <c:pt idx="2">
                  <c:v>Antioquia</c:v>
                </c:pt>
                <c:pt idx="3">
                  <c:v>Huila</c:v>
                </c:pt>
                <c:pt idx="4">
                  <c:v>Risaralda</c:v>
                </c:pt>
                <c:pt idx="5">
                  <c:v>Quindío</c:v>
                </c:pt>
                <c:pt idx="6">
                  <c:v>Tolima</c:v>
                </c:pt>
                <c:pt idx="7">
                  <c:v>Cauca</c:v>
                </c:pt>
                <c:pt idx="8">
                  <c:v>Nariño</c:v>
                </c:pt>
                <c:pt idx="9">
                  <c:v>Atlántico</c:v>
                </c:pt>
                <c:pt idx="10">
                  <c:v>Cundinamarca</c:v>
                </c:pt>
                <c:pt idx="11">
                  <c:v>Santander</c:v>
                </c:pt>
                <c:pt idx="12">
                  <c:v>Caldas</c:v>
                </c:pt>
                <c:pt idx="13">
                  <c:v>Meta</c:v>
                </c:pt>
              </c:strCache>
            </c:strRef>
          </c:cat>
          <c:val>
            <c:numRef>
              <c:f>Hoja1!$P$5:$P$18</c:f>
              <c:numCache>
                <c:formatCode>_-* #,##0\ _€_-;\-* #,##0\ _€_-;_-* "-"??\ _€_-;_-@_-</c:formatCode>
                <c:ptCount val="14"/>
                <c:pt idx="0">
                  <c:v>3450689</c:v>
                </c:pt>
                <c:pt idx="1">
                  <c:v>2807105</c:v>
                </c:pt>
                <c:pt idx="2">
                  <c:v>3136420</c:v>
                </c:pt>
                <c:pt idx="3">
                  <c:v>1962809</c:v>
                </c:pt>
                <c:pt idx="4">
                  <c:v>1710457</c:v>
                </c:pt>
                <c:pt idx="5">
                  <c:v>1683483</c:v>
                </c:pt>
                <c:pt idx="6">
                  <c:v>1372961</c:v>
                </c:pt>
                <c:pt idx="7">
                  <c:v>1337274</c:v>
                </c:pt>
                <c:pt idx="8">
                  <c:v>1358297</c:v>
                </c:pt>
                <c:pt idx="9">
                  <c:v>1126909</c:v>
                </c:pt>
                <c:pt idx="10">
                  <c:v>1062210</c:v>
                </c:pt>
                <c:pt idx="11">
                  <c:v>938551</c:v>
                </c:pt>
                <c:pt idx="12">
                  <c:v>735199</c:v>
                </c:pt>
                <c:pt idx="13">
                  <c:v>502536</c:v>
                </c:pt>
              </c:numCache>
            </c:numRef>
          </c:val>
        </c:ser>
        <c:ser>
          <c:idx val="1"/>
          <c:order val="1"/>
          <c:tx>
            <c:strRef>
              <c:f>Hoja1!$Q$4</c:f>
              <c:strCache>
                <c:ptCount val="1"/>
                <c:pt idx="0">
                  <c:v>2018</c:v>
                </c:pt>
              </c:strCache>
            </c:strRef>
          </c:tx>
          <c:spPr>
            <a:solidFill>
              <a:schemeClr val="tx2">
                <a:lumMod val="50000"/>
              </a:schemeClr>
            </a:solidFill>
          </c:spPr>
          <c:invertIfNegative val="0"/>
          <c:dLbls>
            <c:numFmt formatCode="#,##0.00" sourceLinked="0"/>
            <c:txPr>
              <a:bodyPr/>
              <a:lstStyle/>
              <a:p>
                <a:pPr>
                  <a:defRPr sz="800"/>
                </a:pPr>
                <a:endParaRPr lang="es-ES"/>
              </a:p>
            </c:txPr>
            <c:showLegendKey val="0"/>
            <c:showVal val="1"/>
            <c:showCatName val="0"/>
            <c:showSerName val="0"/>
            <c:showPercent val="0"/>
            <c:showBubbleSize val="0"/>
            <c:showLeaderLines val="0"/>
          </c:dLbls>
          <c:cat>
            <c:strRef>
              <c:f>Hoja1!$N$5:$N$18</c:f>
              <c:strCache>
                <c:ptCount val="14"/>
                <c:pt idx="0">
                  <c:v>Valle Del Cauca</c:v>
                </c:pt>
                <c:pt idx="1">
                  <c:v>Bogotá, D. C.</c:v>
                </c:pt>
                <c:pt idx="2">
                  <c:v>Antioquia</c:v>
                </c:pt>
                <c:pt idx="3">
                  <c:v>Huila</c:v>
                </c:pt>
                <c:pt idx="4">
                  <c:v>Risaralda</c:v>
                </c:pt>
                <c:pt idx="5">
                  <c:v>Quindío</c:v>
                </c:pt>
                <c:pt idx="6">
                  <c:v>Tolima</c:v>
                </c:pt>
                <c:pt idx="7">
                  <c:v>Cauca</c:v>
                </c:pt>
                <c:pt idx="8">
                  <c:v>Nariño</c:v>
                </c:pt>
                <c:pt idx="9">
                  <c:v>Atlántico</c:v>
                </c:pt>
                <c:pt idx="10">
                  <c:v>Cundinamarca</c:v>
                </c:pt>
                <c:pt idx="11">
                  <c:v>Santander</c:v>
                </c:pt>
                <c:pt idx="12">
                  <c:v>Caldas</c:v>
                </c:pt>
                <c:pt idx="13">
                  <c:v>Meta</c:v>
                </c:pt>
              </c:strCache>
            </c:strRef>
          </c:cat>
          <c:val>
            <c:numRef>
              <c:f>Hoja1!$Q$5:$Q$18</c:f>
              <c:numCache>
                <c:formatCode>_-* #,##0\ _€_-;\-* #,##0\ _€_-;_-* "-"??\ _€_-;_-@_-</c:formatCode>
                <c:ptCount val="14"/>
                <c:pt idx="0">
                  <c:v>4063480</c:v>
                </c:pt>
                <c:pt idx="1">
                  <c:v>3730387</c:v>
                </c:pt>
                <c:pt idx="2">
                  <c:v>3260553</c:v>
                </c:pt>
                <c:pt idx="3">
                  <c:v>1946536</c:v>
                </c:pt>
                <c:pt idx="4">
                  <c:v>1734775</c:v>
                </c:pt>
                <c:pt idx="5">
                  <c:v>1699515</c:v>
                </c:pt>
                <c:pt idx="6">
                  <c:v>1455802</c:v>
                </c:pt>
                <c:pt idx="7">
                  <c:v>1354755</c:v>
                </c:pt>
                <c:pt idx="8">
                  <c:v>1101605</c:v>
                </c:pt>
                <c:pt idx="9">
                  <c:v>1075519</c:v>
                </c:pt>
                <c:pt idx="10">
                  <c:v>1117999</c:v>
                </c:pt>
                <c:pt idx="11">
                  <c:v>1001681</c:v>
                </c:pt>
                <c:pt idx="12">
                  <c:v>556762</c:v>
                </c:pt>
                <c:pt idx="13">
                  <c:v>530202</c:v>
                </c:pt>
              </c:numCache>
            </c:numRef>
          </c:val>
        </c:ser>
        <c:dLbls>
          <c:showLegendKey val="0"/>
          <c:showVal val="0"/>
          <c:showCatName val="0"/>
          <c:showSerName val="0"/>
          <c:showPercent val="0"/>
          <c:showBubbleSize val="0"/>
        </c:dLbls>
        <c:gapWidth val="150"/>
        <c:axId val="81982592"/>
        <c:axId val="81984896"/>
      </c:barChart>
      <c:catAx>
        <c:axId val="81982592"/>
        <c:scaling>
          <c:orientation val="maxMin"/>
        </c:scaling>
        <c:delete val="0"/>
        <c:axPos val="l"/>
        <c:majorTickMark val="out"/>
        <c:minorTickMark val="none"/>
        <c:tickLblPos val="nextTo"/>
        <c:crossAx val="81984896"/>
        <c:crosses val="autoZero"/>
        <c:auto val="1"/>
        <c:lblAlgn val="ctr"/>
        <c:lblOffset val="100"/>
        <c:noMultiLvlLbl val="0"/>
      </c:catAx>
      <c:valAx>
        <c:axId val="81984896"/>
        <c:scaling>
          <c:orientation val="minMax"/>
        </c:scaling>
        <c:delete val="1"/>
        <c:axPos val="t"/>
        <c:numFmt formatCode="#,##0.00" sourceLinked="0"/>
        <c:majorTickMark val="out"/>
        <c:minorTickMark val="none"/>
        <c:tickLblPos val="nextTo"/>
        <c:crossAx val="81982592"/>
        <c:crosses val="autoZero"/>
        <c:crossBetween val="between"/>
        <c:dispUnits>
          <c:builtInUnit val="millions"/>
          <c:dispUnitsLbl>
            <c:layout/>
          </c:dispUnitsLbl>
        </c:dispUnits>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164276893253285E-2"/>
          <c:y val="7.7003835407484539E-2"/>
          <c:w val="0.95710903648433687"/>
          <c:h val="0.83277242026679188"/>
        </c:manualLayout>
      </c:layout>
      <c:lineChart>
        <c:grouping val="standard"/>
        <c:varyColors val="0"/>
        <c:ser>
          <c:idx val="0"/>
          <c:order val="0"/>
          <c:tx>
            <c:v>Precio Histórico</c:v>
          </c:tx>
          <c:spPr>
            <a:ln w="28575" cap="rnd">
              <a:solidFill>
                <a:schemeClr val="tx2">
                  <a:lumMod val="50000"/>
                </a:schemeClr>
              </a:solidFill>
              <a:round/>
            </a:ln>
            <a:effectLst/>
          </c:spPr>
          <c:marker>
            <c:symbol val="none"/>
          </c:marker>
          <c:cat>
            <c:numRef>
              <c:f>'OILprecios '!$A$7676:$A$8289</c:f>
              <c:numCache>
                <c:formatCode>mmm\ dd\,\ yyyy</c:formatCode>
                <c:ptCount val="614"/>
                <c:pt idx="0">
                  <c:v>42373</c:v>
                </c:pt>
                <c:pt idx="1">
                  <c:v>42374</c:v>
                </c:pt>
                <c:pt idx="2">
                  <c:v>42375</c:v>
                </c:pt>
                <c:pt idx="3">
                  <c:v>42376</c:v>
                </c:pt>
                <c:pt idx="4">
                  <c:v>42377</c:v>
                </c:pt>
                <c:pt idx="5">
                  <c:v>42380</c:v>
                </c:pt>
                <c:pt idx="6">
                  <c:v>42381</c:v>
                </c:pt>
                <c:pt idx="7">
                  <c:v>42382</c:v>
                </c:pt>
                <c:pt idx="8">
                  <c:v>42383</c:v>
                </c:pt>
                <c:pt idx="9">
                  <c:v>42384</c:v>
                </c:pt>
                <c:pt idx="10">
                  <c:v>42387</c:v>
                </c:pt>
                <c:pt idx="11">
                  <c:v>42388</c:v>
                </c:pt>
                <c:pt idx="12">
                  <c:v>42389</c:v>
                </c:pt>
                <c:pt idx="13">
                  <c:v>42390</c:v>
                </c:pt>
                <c:pt idx="14">
                  <c:v>42391</c:v>
                </c:pt>
                <c:pt idx="15">
                  <c:v>42394</c:v>
                </c:pt>
                <c:pt idx="16">
                  <c:v>42395</c:v>
                </c:pt>
                <c:pt idx="17">
                  <c:v>42396</c:v>
                </c:pt>
                <c:pt idx="18">
                  <c:v>42397</c:v>
                </c:pt>
                <c:pt idx="19">
                  <c:v>42398</c:v>
                </c:pt>
                <c:pt idx="20">
                  <c:v>42401</c:v>
                </c:pt>
                <c:pt idx="21">
                  <c:v>42402</c:v>
                </c:pt>
                <c:pt idx="22">
                  <c:v>42403</c:v>
                </c:pt>
                <c:pt idx="23">
                  <c:v>42404</c:v>
                </c:pt>
                <c:pt idx="24">
                  <c:v>42405</c:v>
                </c:pt>
                <c:pt idx="25">
                  <c:v>42408</c:v>
                </c:pt>
                <c:pt idx="26">
                  <c:v>42409</c:v>
                </c:pt>
                <c:pt idx="27">
                  <c:v>42410</c:v>
                </c:pt>
                <c:pt idx="28">
                  <c:v>42411</c:v>
                </c:pt>
                <c:pt idx="29">
                  <c:v>42412</c:v>
                </c:pt>
                <c:pt idx="30">
                  <c:v>42416</c:v>
                </c:pt>
                <c:pt idx="31">
                  <c:v>42417</c:v>
                </c:pt>
                <c:pt idx="32">
                  <c:v>42418</c:v>
                </c:pt>
                <c:pt idx="33">
                  <c:v>42419</c:v>
                </c:pt>
                <c:pt idx="34">
                  <c:v>42422</c:v>
                </c:pt>
                <c:pt idx="35">
                  <c:v>42423</c:v>
                </c:pt>
                <c:pt idx="36">
                  <c:v>42424</c:v>
                </c:pt>
                <c:pt idx="37">
                  <c:v>42425</c:v>
                </c:pt>
                <c:pt idx="38">
                  <c:v>42426</c:v>
                </c:pt>
                <c:pt idx="39">
                  <c:v>42429</c:v>
                </c:pt>
                <c:pt idx="40">
                  <c:v>42430</c:v>
                </c:pt>
                <c:pt idx="41">
                  <c:v>42431</c:v>
                </c:pt>
                <c:pt idx="42">
                  <c:v>42432</c:v>
                </c:pt>
                <c:pt idx="43">
                  <c:v>42433</c:v>
                </c:pt>
                <c:pt idx="44">
                  <c:v>42436</c:v>
                </c:pt>
                <c:pt idx="45">
                  <c:v>42437</c:v>
                </c:pt>
                <c:pt idx="46">
                  <c:v>42438</c:v>
                </c:pt>
                <c:pt idx="47">
                  <c:v>42439</c:v>
                </c:pt>
                <c:pt idx="48">
                  <c:v>42440</c:v>
                </c:pt>
                <c:pt idx="49">
                  <c:v>42443</c:v>
                </c:pt>
                <c:pt idx="50">
                  <c:v>42444</c:v>
                </c:pt>
                <c:pt idx="51">
                  <c:v>42445</c:v>
                </c:pt>
                <c:pt idx="52">
                  <c:v>42446</c:v>
                </c:pt>
                <c:pt idx="53">
                  <c:v>42447</c:v>
                </c:pt>
                <c:pt idx="54">
                  <c:v>42450</c:v>
                </c:pt>
                <c:pt idx="55">
                  <c:v>42451</c:v>
                </c:pt>
                <c:pt idx="56">
                  <c:v>42452</c:v>
                </c:pt>
                <c:pt idx="57">
                  <c:v>42453</c:v>
                </c:pt>
                <c:pt idx="58">
                  <c:v>42457</c:v>
                </c:pt>
                <c:pt idx="59">
                  <c:v>42458</c:v>
                </c:pt>
                <c:pt idx="60">
                  <c:v>42459</c:v>
                </c:pt>
                <c:pt idx="61">
                  <c:v>42460</c:v>
                </c:pt>
                <c:pt idx="62">
                  <c:v>42461</c:v>
                </c:pt>
                <c:pt idx="63">
                  <c:v>42464</c:v>
                </c:pt>
                <c:pt idx="64">
                  <c:v>42465</c:v>
                </c:pt>
                <c:pt idx="65">
                  <c:v>42466</c:v>
                </c:pt>
                <c:pt idx="66">
                  <c:v>42467</c:v>
                </c:pt>
                <c:pt idx="67">
                  <c:v>42468</c:v>
                </c:pt>
                <c:pt idx="68">
                  <c:v>42471</c:v>
                </c:pt>
                <c:pt idx="69">
                  <c:v>42472</c:v>
                </c:pt>
                <c:pt idx="70">
                  <c:v>42473</c:v>
                </c:pt>
                <c:pt idx="71">
                  <c:v>42474</c:v>
                </c:pt>
                <c:pt idx="72">
                  <c:v>42475</c:v>
                </c:pt>
                <c:pt idx="73">
                  <c:v>42478</c:v>
                </c:pt>
                <c:pt idx="74">
                  <c:v>42479</c:v>
                </c:pt>
                <c:pt idx="75">
                  <c:v>42480</c:v>
                </c:pt>
                <c:pt idx="76">
                  <c:v>42481</c:v>
                </c:pt>
                <c:pt idx="77">
                  <c:v>42482</c:v>
                </c:pt>
                <c:pt idx="78">
                  <c:v>42485</c:v>
                </c:pt>
                <c:pt idx="79">
                  <c:v>42486</c:v>
                </c:pt>
                <c:pt idx="80">
                  <c:v>42487</c:v>
                </c:pt>
                <c:pt idx="81">
                  <c:v>42488</c:v>
                </c:pt>
                <c:pt idx="82">
                  <c:v>42489</c:v>
                </c:pt>
                <c:pt idx="83">
                  <c:v>42492</c:v>
                </c:pt>
                <c:pt idx="84">
                  <c:v>42493</c:v>
                </c:pt>
                <c:pt idx="85">
                  <c:v>42494</c:v>
                </c:pt>
                <c:pt idx="86">
                  <c:v>42495</c:v>
                </c:pt>
                <c:pt idx="87">
                  <c:v>42496</c:v>
                </c:pt>
                <c:pt idx="88">
                  <c:v>42499</c:v>
                </c:pt>
                <c:pt idx="89">
                  <c:v>42500</c:v>
                </c:pt>
                <c:pt idx="90">
                  <c:v>42501</c:v>
                </c:pt>
                <c:pt idx="91">
                  <c:v>42502</c:v>
                </c:pt>
                <c:pt idx="92">
                  <c:v>42503</c:v>
                </c:pt>
                <c:pt idx="93">
                  <c:v>42506</c:v>
                </c:pt>
                <c:pt idx="94">
                  <c:v>42507</c:v>
                </c:pt>
                <c:pt idx="95">
                  <c:v>42508</c:v>
                </c:pt>
                <c:pt idx="96">
                  <c:v>42509</c:v>
                </c:pt>
                <c:pt idx="97">
                  <c:v>42510</c:v>
                </c:pt>
                <c:pt idx="98">
                  <c:v>42513</c:v>
                </c:pt>
                <c:pt idx="99">
                  <c:v>42514</c:v>
                </c:pt>
                <c:pt idx="100">
                  <c:v>42515</c:v>
                </c:pt>
                <c:pt idx="101">
                  <c:v>42516</c:v>
                </c:pt>
                <c:pt idx="102">
                  <c:v>42517</c:v>
                </c:pt>
                <c:pt idx="103">
                  <c:v>42521</c:v>
                </c:pt>
                <c:pt idx="104">
                  <c:v>42522</c:v>
                </c:pt>
                <c:pt idx="105">
                  <c:v>42523</c:v>
                </c:pt>
                <c:pt idx="106">
                  <c:v>42524</c:v>
                </c:pt>
                <c:pt idx="107">
                  <c:v>42527</c:v>
                </c:pt>
                <c:pt idx="108">
                  <c:v>42528</c:v>
                </c:pt>
                <c:pt idx="109">
                  <c:v>42529</c:v>
                </c:pt>
                <c:pt idx="110">
                  <c:v>42530</c:v>
                </c:pt>
                <c:pt idx="111">
                  <c:v>42531</c:v>
                </c:pt>
                <c:pt idx="112">
                  <c:v>42534</c:v>
                </c:pt>
                <c:pt idx="113">
                  <c:v>42535</c:v>
                </c:pt>
                <c:pt idx="114">
                  <c:v>42536</c:v>
                </c:pt>
                <c:pt idx="115">
                  <c:v>42537</c:v>
                </c:pt>
                <c:pt idx="116">
                  <c:v>42538</c:v>
                </c:pt>
                <c:pt idx="117">
                  <c:v>42541</c:v>
                </c:pt>
                <c:pt idx="118">
                  <c:v>42542</c:v>
                </c:pt>
                <c:pt idx="119">
                  <c:v>42543</c:v>
                </c:pt>
                <c:pt idx="120">
                  <c:v>42544</c:v>
                </c:pt>
                <c:pt idx="121">
                  <c:v>42545</c:v>
                </c:pt>
                <c:pt idx="122">
                  <c:v>42548</c:v>
                </c:pt>
                <c:pt idx="123">
                  <c:v>42549</c:v>
                </c:pt>
                <c:pt idx="124">
                  <c:v>42550</c:v>
                </c:pt>
                <c:pt idx="125">
                  <c:v>42551</c:v>
                </c:pt>
                <c:pt idx="126">
                  <c:v>42552</c:v>
                </c:pt>
                <c:pt idx="127">
                  <c:v>42555</c:v>
                </c:pt>
                <c:pt idx="128">
                  <c:v>42556</c:v>
                </c:pt>
                <c:pt idx="129">
                  <c:v>42557</c:v>
                </c:pt>
                <c:pt idx="130">
                  <c:v>42558</c:v>
                </c:pt>
                <c:pt idx="131">
                  <c:v>42559</c:v>
                </c:pt>
                <c:pt idx="132">
                  <c:v>42562</c:v>
                </c:pt>
                <c:pt idx="133">
                  <c:v>42563</c:v>
                </c:pt>
                <c:pt idx="134">
                  <c:v>42564</c:v>
                </c:pt>
                <c:pt idx="135">
                  <c:v>42565</c:v>
                </c:pt>
                <c:pt idx="136">
                  <c:v>42566</c:v>
                </c:pt>
                <c:pt idx="137">
                  <c:v>42569</c:v>
                </c:pt>
                <c:pt idx="138">
                  <c:v>42570</c:v>
                </c:pt>
                <c:pt idx="139">
                  <c:v>42571</c:v>
                </c:pt>
                <c:pt idx="140">
                  <c:v>42572</c:v>
                </c:pt>
                <c:pt idx="141">
                  <c:v>42573</c:v>
                </c:pt>
                <c:pt idx="142">
                  <c:v>42576</c:v>
                </c:pt>
                <c:pt idx="143">
                  <c:v>42577</c:v>
                </c:pt>
                <c:pt idx="144">
                  <c:v>42578</c:v>
                </c:pt>
                <c:pt idx="145">
                  <c:v>42579</c:v>
                </c:pt>
                <c:pt idx="146">
                  <c:v>42580</c:v>
                </c:pt>
                <c:pt idx="147">
                  <c:v>42583</c:v>
                </c:pt>
                <c:pt idx="148">
                  <c:v>42584</c:v>
                </c:pt>
                <c:pt idx="149">
                  <c:v>42585</c:v>
                </c:pt>
                <c:pt idx="150">
                  <c:v>42586</c:v>
                </c:pt>
                <c:pt idx="151">
                  <c:v>42587</c:v>
                </c:pt>
                <c:pt idx="152">
                  <c:v>42590</c:v>
                </c:pt>
                <c:pt idx="153">
                  <c:v>42591</c:v>
                </c:pt>
                <c:pt idx="154">
                  <c:v>42592</c:v>
                </c:pt>
                <c:pt idx="155">
                  <c:v>42593</c:v>
                </c:pt>
                <c:pt idx="156">
                  <c:v>42594</c:v>
                </c:pt>
                <c:pt idx="157">
                  <c:v>42597</c:v>
                </c:pt>
                <c:pt idx="158">
                  <c:v>42598</c:v>
                </c:pt>
                <c:pt idx="159">
                  <c:v>42599</c:v>
                </c:pt>
                <c:pt idx="160">
                  <c:v>42600</c:v>
                </c:pt>
                <c:pt idx="161">
                  <c:v>42601</c:v>
                </c:pt>
                <c:pt idx="162">
                  <c:v>42604</c:v>
                </c:pt>
                <c:pt idx="163">
                  <c:v>42605</c:v>
                </c:pt>
                <c:pt idx="164">
                  <c:v>42606</c:v>
                </c:pt>
                <c:pt idx="165">
                  <c:v>42607</c:v>
                </c:pt>
                <c:pt idx="166">
                  <c:v>42608</c:v>
                </c:pt>
                <c:pt idx="167">
                  <c:v>42611</c:v>
                </c:pt>
                <c:pt idx="168">
                  <c:v>42612</c:v>
                </c:pt>
                <c:pt idx="169">
                  <c:v>42613</c:v>
                </c:pt>
                <c:pt idx="170">
                  <c:v>42614</c:v>
                </c:pt>
                <c:pt idx="171">
                  <c:v>42615</c:v>
                </c:pt>
                <c:pt idx="172">
                  <c:v>42618</c:v>
                </c:pt>
                <c:pt idx="173">
                  <c:v>42619</c:v>
                </c:pt>
                <c:pt idx="174">
                  <c:v>42620</c:v>
                </c:pt>
                <c:pt idx="175">
                  <c:v>42621</c:v>
                </c:pt>
                <c:pt idx="176">
                  <c:v>42622</c:v>
                </c:pt>
                <c:pt idx="177">
                  <c:v>42625</c:v>
                </c:pt>
                <c:pt idx="178">
                  <c:v>42626</c:v>
                </c:pt>
                <c:pt idx="179">
                  <c:v>42627</c:v>
                </c:pt>
                <c:pt idx="180">
                  <c:v>42628</c:v>
                </c:pt>
                <c:pt idx="181">
                  <c:v>42629</c:v>
                </c:pt>
                <c:pt idx="182">
                  <c:v>42632</c:v>
                </c:pt>
                <c:pt idx="183">
                  <c:v>42633</c:v>
                </c:pt>
                <c:pt idx="184">
                  <c:v>42634</c:v>
                </c:pt>
                <c:pt idx="185">
                  <c:v>42635</c:v>
                </c:pt>
                <c:pt idx="186">
                  <c:v>42636</c:v>
                </c:pt>
                <c:pt idx="187">
                  <c:v>42639</c:v>
                </c:pt>
                <c:pt idx="188">
                  <c:v>42640</c:v>
                </c:pt>
                <c:pt idx="189">
                  <c:v>42641</c:v>
                </c:pt>
                <c:pt idx="190">
                  <c:v>42642</c:v>
                </c:pt>
                <c:pt idx="191">
                  <c:v>42643</c:v>
                </c:pt>
                <c:pt idx="192">
                  <c:v>42646</c:v>
                </c:pt>
                <c:pt idx="193">
                  <c:v>42647</c:v>
                </c:pt>
                <c:pt idx="194">
                  <c:v>42648</c:v>
                </c:pt>
                <c:pt idx="195">
                  <c:v>42649</c:v>
                </c:pt>
                <c:pt idx="196">
                  <c:v>42650</c:v>
                </c:pt>
                <c:pt idx="197">
                  <c:v>42653</c:v>
                </c:pt>
                <c:pt idx="198">
                  <c:v>42654</c:v>
                </c:pt>
                <c:pt idx="199">
                  <c:v>42655</c:v>
                </c:pt>
                <c:pt idx="200">
                  <c:v>42656</c:v>
                </c:pt>
                <c:pt idx="201">
                  <c:v>42657</c:v>
                </c:pt>
                <c:pt idx="202">
                  <c:v>42660</c:v>
                </c:pt>
                <c:pt idx="203">
                  <c:v>42661</c:v>
                </c:pt>
                <c:pt idx="204">
                  <c:v>42662</c:v>
                </c:pt>
                <c:pt idx="205">
                  <c:v>42663</c:v>
                </c:pt>
                <c:pt idx="206">
                  <c:v>42664</c:v>
                </c:pt>
                <c:pt idx="207">
                  <c:v>42667</c:v>
                </c:pt>
                <c:pt idx="208">
                  <c:v>42668</c:v>
                </c:pt>
                <c:pt idx="209">
                  <c:v>42669</c:v>
                </c:pt>
                <c:pt idx="210">
                  <c:v>42670</c:v>
                </c:pt>
                <c:pt idx="211">
                  <c:v>42671</c:v>
                </c:pt>
                <c:pt idx="212">
                  <c:v>42674</c:v>
                </c:pt>
                <c:pt idx="213">
                  <c:v>42675</c:v>
                </c:pt>
                <c:pt idx="214">
                  <c:v>42676</c:v>
                </c:pt>
                <c:pt idx="215">
                  <c:v>42677</c:v>
                </c:pt>
                <c:pt idx="216">
                  <c:v>42678</c:v>
                </c:pt>
                <c:pt idx="217">
                  <c:v>42681</c:v>
                </c:pt>
                <c:pt idx="218">
                  <c:v>42682</c:v>
                </c:pt>
                <c:pt idx="219">
                  <c:v>42683</c:v>
                </c:pt>
                <c:pt idx="220">
                  <c:v>42684</c:v>
                </c:pt>
                <c:pt idx="221">
                  <c:v>42685</c:v>
                </c:pt>
                <c:pt idx="222">
                  <c:v>42688</c:v>
                </c:pt>
                <c:pt idx="223">
                  <c:v>42689</c:v>
                </c:pt>
                <c:pt idx="224">
                  <c:v>42690</c:v>
                </c:pt>
                <c:pt idx="225">
                  <c:v>42691</c:v>
                </c:pt>
                <c:pt idx="226">
                  <c:v>42692</c:v>
                </c:pt>
                <c:pt idx="227">
                  <c:v>42695</c:v>
                </c:pt>
                <c:pt idx="228">
                  <c:v>42696</c:v>
                </c:pt>
                <c:pt idx="229">
                  <c:v>42697</c:v>
                </c:pt>
                <c:pt idx="230">
                  <c:v>42698</c:v>
                </c:pt>
                <c:pt idx="231">
                  <c:v>42699</c:v>
                </c:pt>
                <c:pt idx="232">
                  <c:v>42702</c:v>
                </c:pt>
                <c:pt idx="233">
                  <c:v>42703</c:v>
                </c:pt>
                <c:pt idx="234">
                  <c:v>42704</c:v>
                </c:pt>
                <c:pt idx="235">
                  <c:v>42705</c:v>
                </c:pt>
                <c:pt idx="236">
                  <c:v>42706</c:v>
                </c:pt>
                <c:pt idx="237">
                  <c:v>42709</c:v>
                </c:pt>
                <c:pt idx="238">
                  <c:v>42710</c:v>
                </c:pt>
                <c:pt idx="239">
                  <c:v>42711</c:v>
                </c:pt>
                <c:pt idx="240">
                  <c:v>42712</c:v>
                </c:pt>
                <c:pt idx="241">
                  <c:v>42713</c:v>
                </c:pt>
                <c:pt idx="242">
                  <c:v>42716</c:v>
                </c:pt>
                <c:pt idx="243">
                  <c:v>42717</c:v>
                </c:pt>
                <c:pt idx="244">
                  <c:v>42718</c:v>
                </c:pt>
                <c:pt idx="245">
                  <c:v>42719</c:v>
                </c:pt>
                <c:pt idx="246">
                  <c:v>42720</c:v>
                </c:pt>
                <c:pt idx="247">
                  <c:v>42723</c:v>
                </c:pt>
                <c:pt idx="248">
                  <c:v>42724</c:v>
                </c:pt>
                <c:pt idx="249">
                  <c:v>42725</c:v>
                </c:pt>
                <c:pt idx="250">
                  <c:v>42726</c:v>
                </c:pt>
                <c:pt idx="251">
                  <c:v>42727</c:v>
                </c:pt>
                <c:pt idx="252">
                  <c:v>42731</c:v>
                </c:pt>
                <c:pt idx="253">
                  <c:v>42732</c:v>
                </c:pt>
                <c:pt idx="254">
                  <c:v>42733</c:v>
                </c:pt>
                <c:pt idx="255">
                  <c:v>42734</c:v>
                </c:pt>
                <c:pt idx="256">
                  <c:v>42738</c:v>
                </c:pt>
                <c:pt idx="257">
                  <c:v>42739</c:v>
                </c:pt>
                <c:pt idx="258">
                  <c:v>42740</c:v>
                </c:pt>
                <c:pt idx="259">
                  <c:v>42741</c:v>
                </c:pt>
                <c:pt idx="260">
                  <c:v>42744</c:v>
                </c:pt>
                <c:pt idx="261">
                  <c:v>42745</c:v>
                </c:pt>
                <c:pt idx="262">
                  <c:v>42746</c:v>
                </c:pt>
                <c:pt idx="263">
                  <c:v>42747</c:v>
                </c:pt>
                <c:pt idx="264">
                  <c:v>42748</c:v>
                </c:pt>
                <c:pt idx="265">
                  <c:v>42751</c:v>
                </c:pt>
                <c:pt idx="266">
                  <c:v>42752</c:v>
                </c:pt>
                <c:pt idx="267">
                  <c:v>42753</c:v>
                </c:pt>
                <c:pt idx="268">
                  <c:v>42754</c:v>
                </c:pt>
                <c:pt idx="269">
                  <c:v>42755</c:v>
                </c:pt>
                <c:pt idx="270">
                  <c:v>42758</c:v>
                </c:pt>
                <c:pt idx="271">
                  <c:v>42759</c:v>
                </c:pt>
                <c:pt idx="272">
                  <c:v>42760</c:v>
                </c:pt>
                <c:pt idx="273">
                  <c:v>42761</c:v>
                </c:pt>
                <c:pt idx="274">
                  <c:v>42762</c:v>
                </c:pt>
                <c:pt idx="275">
                  <c:v>42765</c:v>
                </c:pt>
                <c:pt idx="276">
                  <c:v>42766</c:v>
                </c:pt>
                <c:pt idx="277">
                  <c:v>42767</c:v>
                </c:pt>
                <c:pt idx="278">
                  <c:v>42768</c:v>
                </c:pt>
                <c:pt idx="279">
                  <c:v>42769</c:v>
                </c:pt>
                <c:pt idx="280">
                  <c:v>42772</c:v>
                </c:pt>
                <c:pt idx="281">
                  <c:v>42773</c:v>
                </c:pt>
                <c:pt idx="282">
                  <c:v>42774</c:v>
                </c:pt>
                <c:pt idx="283">
                  <c:v>42775</c:v>
                </c:pt>
                <c:pt idx="284">
                  <c:v>42776</c:v>
                </c:pt>
                <c:pt idx="285">
                  <c:v>42779</c:v>
                </c:pt>
                <c:pt idx="286">
                  <c:v>42780</c:v>
                </c:pt>
                <c:pt idx="287">
                  <c:v>42781</c:v>
                </c:pt>
                <c:pt idx="288">
                  <c:v>42782</c:v>
                </c:pt>
                <c:pt idx="289">
                  <c:v>42783</c:v>
                </c:pt>
                <c:pt idx="290">
                  <c:v>42786</c:v>
                </c:pt>
                <c:pt idx="291">
                  <c:v>42787</c:v>
                </c:pt>
                <c:pt idx="292">
                  <c:v>42788</c:v>
                </c:pt>
                <c:pt idx="293">
                  <c:v>42789</c:v>
                </c:pt>
                <c:pt idx="294">
                  <c:v>42790</c:v>
                </c:pt>
                <c:pt idx="295">
                  <c:v>42793</c:v>
                </c:pt>
                <c:pt idx="296">
                  <c:v>42794</c:v>
                </c:pt>
                <c:pt idx="297">
                  <c:v>42795</c:v>
                </c:pt>
                <c:pt idx="298">
                  <c:v>42796</c:v>
                </c:pt>
                <c:pt idx="299">
                  <c:v>42797</c:v>
                </c:pt>
                <c:pt idx="300">
                  <c:v>42800</c:v>
                </c:pt>
                <c:pt idx="301">
                  <c:v>42801</c:v>
                </c:pt>
                <c:pt idx="302">
                  <c:v>42802</c:v>
                </c:pt>
                <c:pt idx="303">
                  <c:v>42803</c:v>
                </c:pt>
                <c:pt idx="304">
                  <c:v>42804</c:v>
                </c:pt>
                <c:pt idx="305">
                  <c:v>42807</c:v>
                </c:pt>
                <c:pt idx="306">
                  <c:v>42808</c:v>
                </c:pt>
                <c:pt idx="307">
                  <c:v>42809</c:v>
                </c:pt>
                <c:pt idx="308">
                  <c:v>42810</c:v>
                </c:pt>
                <c:pt idx="309">
                  <c:v>42811</c:v>
                </c:pt>
                <c:pt idx="310">
                  <c:v>42814</c:v>
                </c:pt>
                <c:pt idx="311">
                  <c:v>42815</c:v>
                </c:pt>
                <c:pt idx="312">
                  <c:v>42816</c:v>
                </c:pt>
                <c:pt idx="313">
                  <c:v>42817</c:v>
                </c:pt>
                <c:pt idx="314">
                  <c:v>42818</c:v>
                </c:pt>
                <c:pt idx="315">
                  <c:v>42821</c:v>
                </c:pt>
                <c:pt idx="316">
                  <c:v>42822</c:v>
                </c:pt>
                <c:pt idx="317">
                  <c:v>42823</c:v>
                </c:pt>
                <c:pt idx="318">
                  <c:v>42824</c:v>
                </c:pt>
                <c:pt idx="319">
                  <c:v>42825</c:v>
                </c:pt>
                <c:pt idx="320">
                  <c:v>42828</c:v>
                </c:pt>
                <c:pt idx="321">
                  <c:v>42829</c:v>
                </c:pt>
                <c:pt idx="322">
                  <c:v>42830</c:v>
                </c:pt>
                <c:pt idx="323">
                  <c:v>42831</c:v>
                </c:pt>
                <c:pt idx="324">
                  <c:v>42832</c:v>
                </c:pt>
                <c:pt idx="325">
                  <c:v>42835</c:v>
                </c:pt>
                <c:pt idx="326">
                  <c:v>42836</c:v>
                </c:pt>
                <c:pt idx="327">
                  <c:v>42837</c:v>
                </c:pt>
                <c:pt idx="328">
                  <c:v>42838</c:v>
                </c:pt>
                <c:pt idx="329">
                  <c:v>42842</c:v>
                </c:pt>
                <c:pt idx="330">
                  <c:v>42843</c:v>
                </c:pt>
                <c:pt idx="331">
                  <c:v>42844</c:v>
                </c:pt>
                <c:pt idx="332">
                  <c:v>42845</c:v>
                </c:pt>
                <c:pt idx="333">
                  <c:v>42846</c:v>
                </c:pt>
                <c:pt idx="334">
                  <c:v>42849</c:v>
                </c:pt>
                <c:pt idx="335">
                  <c:v>42850</c:v>
                </c:pt>
                <c:pt idx="336">
                  <c:v>42851</c:v>
                </c:pt>
                <c:pt idx="337">
                  <c:v>42852</c:v>
                </c:pt>
                <c:pt idx="338">
                  <c:v>42853</c:v>
                </c:pt>
                <c:pt idx="339">
                  <c:v>42856</c:v>
                </c:pt>
                <c:pt idx="340">
                  <c:v>42857</c:v>
                </c:pt>
                <c:pt idx="341">
                  <c:v>42858</c:v>
                </c:pt>
                <c:pt idx="342">
                  <c:v>42859</c:v>
                </c:pt>
                <c:pt idx="343">
                  <c:v>42860</c:v>
                </c:pt>
                <c:pt idx="344">
                  <c:v>42863</c:v>
                </c:pt>
                <c:pt idx="345">
                  <c:v>42864</c:v>
                </c:pt>
                <c:pt idx="346">
                  <c:v>42865</c:v>
                </c:pt>
                <c:pt idx="347">
                  <c:v>42866</c:v>
                </c:pt>
                <c:pt idx="348">
                  <c:v>42867</c:v>
                </c:pt>
                <c:pt idx="349">
                  <c:v>42870</c:v>
                </c:pt>
                <c:pt idx="350">
                  <c:v>42871</c:v>
                </c:pt>
                <c:pt idx="351">
                  <c:v>42872</c:v>
                </c:pt>
                <c:pt idx="352">
                  <c:v>42873</c:v>
                </c:pt>
                <c:pt idx="353">
                  <c:v>42874</c:v>
                </c:pt>
                <c:pt idx="354">
                  <c:v>42877</c:v>
                </c:pt>
                <c:pt idx="355">
                  <c:v>42878</c:v>
                </c:pt>
                <c:pt idx="356">
                  <c:v>42879</c:v>
                </c:pt>
                <c:pt idx="357">
                  <c:v>42880</c:v>
                </c:pt>
                <c:pt idx="358">
                  <c:v>42881</c:v>
                </c:pt>
                <c:pt idx="359">
                  <c:v>42884</c:v>
                </c:pt>
                <c:pt idx="360">
                  <c:v>42885</c:v>
                </c:pt>
                <c:pt idx="361">
                  <c:v>42886</c:v>
                </c:pt>
                <c:pt idx="362">
                  <c:v>42887</c:v>
                </c:pt>
                <c:pt idx="363">
                  <c:v>42888</c:v>
                </c:pt>
                <c:pt idx="364">
                  <c:v>42891</c:v>
                </c:pt>
                <c:pt idx="365">
                  <c:v>42892</c:v>
                </c:pt>
                <c:pt idx="366">
                  <c:v>42893</c:v>
                </c:pt>
                <c:pt idx="367">
                  <c:v>42894</c:v>
                </c:pt>
                <c:pt idx="368">
                  <c:v>42895</c:v>
                </c:pt>
                <c:pt idx="369">
                  <c:v>42898</c:v>
                </c:pt>
                <c:pt idx="370">
                  <c:v>42899</c:v>
                </c:pt>
                <c:pt idx="371">
                  <c:v>42900</c:v>
                </c:pt>
                <c:pt idx="372">
                  <c:v>42901</c:v>
                </c:pt>
                <c:pt idx="373">
                  <c:v>42902</c:v>
                </c:pt>
                <c:pt idx="374">
                  <c:v>42905</c:v>
                </c:pt>
                <c:pt idx="375">
                  <c:v>42906</c:v>
                </c:pt>
                <c:pt idx="376">
                  <c:v>42907</c:v>
                </c:pt>
                <c:pt idx="377">
                  <c:v>42908</c:v>
                </c:pt>
                <c:pt idx="378">
                  <c:v>42909</c:v>
                </c:pt>
                <c:pt idx="379">
                  <c:v>42912</c:v>
                </c:pt>
                <c:pt idx="380">
                  <c:v>42913</c:v>
                </c:pt>
                <c:pt idx="381">
                  <c:v>42914</c:v>
                </c:pt>
                <c:pt idx="382">
                  <c:v>42915</c:v>
                </c:pt>
                <c:pt idx="383">
                  <c:v>42916</c:v>
                </c:pt>
                <c:pt idx="384">
                  <c:v>42919</c:v>
                </c:pt>
                <c:pt idx="385">
                  <c:v>42920</c:v>
                </c:pt>
                <c:pt idx="386">
                  <c:v>42921</c:v>
                </c:pt>
                <c:pt idx="387">
                  <c:v>42922</c:v>
                </c:pt>
                <c:pt idx="388">
                  <c:v>42923</c:v>
                </c:pt>
                <c:pt idx="389">
                  <c:v>42926</c:v>
                </c:pt>
                <c:pt idx="390">
                  <c:v>42927</c:v>
                </c:pt>
                <c:pt idx="391">
                  <c:v>42928</c:v>
                </c:pt>
                <c:pt idx="392">
                  <c:v>42929</c:v>
                </c:pt>
                <c:pt idx="393">
                  <c:v>42930</c:v>
                </c:pt>
                <c:pt idx="394">
                  <c:v>42933</c:v>
                </c:pt>
                <c:pt idx="395">
                  <c:v>42934</c:v>
                </c:pt>
                <c:pt idx="396">
                  <c:v>42935</c:v>
                </c:pt>
                <c:pt idx="397">
                  <c:v>42936</c:v>
                </c:pt>
                <c:pt idx="398">
                  <c:v>42937</c:v>
                </c:pt>
                <c:pt idx="399">
                  <c:v>42940</c:v>
                </c:pt>
                <c:pt idx="400">
                  <c:v>42941</c:v>
                </c:pt>
                <c:pt idx="401">
                  <c:v>42942</c:v>
                </c:pt>
                <c:pt idx="402">
                  <c:v>42943</c:v>
                </c:pt>
                <c:pt idx="403">
                  <c:v>42944</c:v>
                </c:pt>
                <c:pt idx="404">
                  <c:v>42947</c:v>
                </c:pt>
                <c:pt idx="405">
                  <c:v>42948</c:v>
                </c:pt>
                <c:pt idx="406">
                  <c:v>42949</c:v>
                </c:pt>
                <c:pt idx="407">
                  <c:v>42950</c:v>
                </c:pt>
                <c:pt idx="408">
                  <c:v>42951</c:v>
                </c:pt>
                <c:pt idx="409">
                  <c:v>42954</c:v>
                </c:pt>
                <c:pt idx="410">
                  <c:v>42955</c:v>
                </c:pt>
                <c:pt idx="411">
                  <c:v>42956</c:v>
                </c:pt>
                <c:pt idx="412">
                  <c:v>42957</c:v>
                </c:pt>
                <c:pt idx="413">
                  <c:v>42958</c:v>
                </c:pt>
                <c:pt idx="414">
                  <c:v>42961</c:v>
                </c:pt>
                <c:pt idx="415">
                  <c:v>42962</c:v>
                </c:pt>
                <c:pt idx="416">
                  <c:v>42963</c:v>
                </c:pt>
                <c:pt idx="417">
                  <c:v>42964</c:v>
                </c:pt>
                <c:pt idx="418">
                  <c:v>42965</c:v>
                </c:pt>
                <c:pt idx="419">
                  <c:v>42968</c:v>
                </c:pt>
                <c:pt idx="420">
                  <c:v>42969</c:v>
                </c:pt>
                <c:pt idx="421">
                  <c:v>42970</c:v>
                </c:pt>
                <c:pt idx="422">
                  <c:v>42971</c:v>
                </c:pt>
                <c:pt idx="423">
                  <c:v>42972</c:v>
                </c:pt>
                <c:pt idx="424">
                  <c:v>42975</c:v>
                </c:pt>
                <c:pt idx="425">
                  <c:v>42976</c:v>
                </c:pt>
                <c:pt idx="426">
                  <c:v>42977</c:v>
                </c:pt>
                <c:pt idx="427">
                  <c:v>42978</c:v>
                </c:pt>
                <c:pt idx="428">
                  <c:v>42979</c:v>
                </c:pt>
                <c:pt idx="429">
                  <c:v>42982</c:v>
                </c:pt>
                <c:pt idx="430">
                  <c:v>42983</c:v>
                </c:pt>
                <c:pt idx="431">
                  <c:v>42984</c:v>
                </c:pt>
                <c:pt idx="432">
                  <c:v>42985</c:v>
                </c:pt>
                <c:pt idx="433">
                  <c:v>42986</c:v>
                </c:pt>
                <c:pt idx="434">
                  <c:v>42989</c:v>
                </c:pt>
                <c:pt idx="435">
                  <c:v>42990</c:v>
                </c:pt>
                <c:pt idx="436">
                  <c:v>42991</c:v>
                </c:pt>
                <c:pt idx="437">
                  <c:v>42992</c:v>
                </c:pt>
                <c:pt idx="438">
                  <c:v>42993</c:v>
                </c:pt>
                <c:pt idx="439">
                  <c:v>42996</c:v>
                </c:pt>
                <c:pt idx="440">
                  <c:v>42997</c:v>
                </c:pt>
                <c:pt idx="441">
                  <c:v>42998</c:v>
                </c:pt>
                <c:pt idx="442">
                  <c:v>42999</c:v>
                </c:pt>
                <c:pt idx="443">
                  <c:v>43000</c:v>
                </c:pt>
                <c:pt idx="444">
                  <c:v>43003</c:v>
                </c:pt>
                <c:pt idx="445">
                  <c:v>43004</c:v>
                </c:pt>
                <c:pt idx="446">
                  <c:v>43005</c:v>
                </c:pt>
                <c:pt idx="447">
                  <c:v>43006</c:v>
                </c:pt>
                <c:pt idx="448">
                  <c:v>43007</c:v>
                </c:pt>
                <c:pt idx="449">
                  <c:v>43010</c:v>
                </c:pt>
                <c:pt idx="450">
                  <c:v>43011</c:v>
                </c:pt>
                <c:pt idx="451">
                  <c:v>43012</c:v>
                </c:pt>
                <c:pt idx="452">
                  <c:v>43013</c:v>
                </c:pt>
                <c:pt idx="453">
                  <c:v>43014</c:v>
                </c:pt>
                <c:pt idx="454">
                  <c:v>43017</c:v>
                </c:pt>
                <c:pt idx="455">
                  <c:v>43018</c:v>
                </c:pt>
                <c:pt idx="456">
                  <c:v>43019</c:v>
                </c:pt>
                <c:pt idx="457">
                  <c:v>43020</c:v>
                </c:pt>
                <c:pt idx="458">
                  <c:v>43021</c:v>
                </c:pt>
                <c:pt idx="459">
                  <c:v>43024</c:v>
                </c:pt>
                <c:pt idx="460">
                  <c:v>43025</c:v>
                </c:pt>
                <c:pt idx="461">
                  <c:v>43026</c:v>
                </c:pt>
                <c:pt idx="462">
                  <c:v>43027</c:v>
                </c:pt>
                <c:pt idx="463">
                  <c:v>43028</c:v>
                </c:pt>
                <c:pt idx="464">
                  <c:v>43031</c:v>
                </c:pt>
                <c:pt idx="465">
                  <c:v>43032</c:v>
                </c:pt>
                <c:pt idx="466">
                  <c:v>43033</c:v>
                </c:pt>
                <c:pt idx="467">
                  <c:v>43034</c:v>
                </c:pt>
                <c:pt idx="468">
                  <c:v>43035</c:v>
                </c:pt>
                <c:pt idx="469">
                  <c:v>43038</c:v>
                </c:pt>
                <c:pt idx="470">
                  <c:v>43039</c:v>
                </c:pt>
                <c:pt idx="471">
                  <c:v>43040</c:v>
                </c:pt>
                <c:pt idx="472">
                  <c:v>43041</c:v>
                </c:pt>
                <c:pt idx="473">
                  <c:v>43042</c:v>
                </c:pt>
                <c:pt idx="474">
                  <c:v>43045</c:v>
                </c:pt>
                <c:pt idx="475">
                  <c:v>43046</c:v>
                </c:pt>
                <c:pt idx="476">
                  <c:v>43047</c:v>
                </c:pt>
                <c:pt idx="477">
                  <c:v>43048</c:v>
                </c:pt>
                <c:pt idx="478">
                  <c:v>43049</c:v>
                </c:pt>
                <c:pt idx="479">
                  <c:v>43052</c:v>
                </c:pt>
                <c:pt idx="480">
                  <c:v>43053</c:v>
                </c:pt>
                <c:pt idx="481">
                  <c:v>43054</c:v>
                </c:pt>
                <c:pt idx="482">
                  <c:v>43055</c:v>
                </c:pt>
                <c:pt idx="483">
                  <c:v>43056</c:v>
                </c:pt>
                <c:pt idx="484">
                  <c:v>43059</c:v>
                </c:pt>
                <c:pt idx="485">
                  <c:v>43060</c:v>
                </c:pt>
                <c:pt idx="486">
                  <c:v>43061</c:v>
                </c:pt>
                <c:pt idx="487">
                  <c:v>43062</c:v>
                </c:pt>
                <c:pt idx="488">
                  <c:v>43063</c:v>
                </c:pt>
                <c:pt idx="489">
                  <c:v>43066</c:v>
                </c:pt>
                <c:pt idx="490">
                  <c:v>43067</c:v>
                </c:pt>
                <c:pt idx="491">
                  <c:v>43068</c:v>
                </c:pt>
                <c:pt idx="492">
                  <c:v>43069</c:v>
                </c:pt>
                <c:pt idx="493">
                  <c:v>43070</c:v>
                </c:pt>
                <c:pt idx="494">
                  <c:v>43073</c:v>
                </c:pt>
                <c:pt idx="495">
                  <c:v>43074</c:v>
                </c:pt>
                <c:pt idx="496">
                  <c:v>43075</c:v>
                </c:pt>
                <c:pt idx="497">
                  <c:v>43076</c:v>
                </c:pt>
                <c:pt idx="498">
                  <c:v>43077</c:v>
                </c:pt>
                <c:pt idx="499">
                  <c:v>43080</c:v>
                </c:pt>
                <c:pt idx="500">
                  <c:v>43081</c:v>
                </c:pt>
                <c:pt idx="501">
                  <c:v>43082</c:v>
                </c:pt>
                <c:pt idx="502">
                  <c:v>43083</c:v>
                </c:pt>
                <c:pt idx="503">
                  <c:v>43084</c:v>
                </c:pt>
                <c:pt idx="504">
                  <c:v>43087</c:v>
                </c:pt>
                <c:pt idx="505">
                  <c:v>43088</c:v>
                </c:pt>
                <c:pt idx="506">
                  <c:v>43089</c:v>
                </c:pt>
                <c:pt idx="507">
                  <c:v>43090</c:v>
                </c:pt>
                <c:pt idx="508">
                  <c:v>43091</c:v>
                </c:pt>
                <c:pt idx="509">
                  <c:v>43095</c:v>
                </c:pt>
                <c:pt idx="510">
                  <c:v>43096</c:v>
                </c:pt>
                <c:pt idx="511">
                  <c:v>43097</c:v>
                </c:pt>
                <c:pt idx="512">
                  <c:v>43098</c:v>
                </c:pt>
                <c:pt idx="513">
                  <c:v>43102</c:v>
                </c:pt>
                <c:pt idx="514">
                  <c:v>43103</c:v>
                </c:pt>
                <c:pt idx="515">
                  <c:v>43104</c:v>
                </c:pt>
                <c:pt idx="516">
                  <c:v>43105</c:v>
                </c:pt>
                <c:pt idx="517">
                  <c:v>43108</c:v>
                </c:pt>
                <c:pt idx="518">
                  <c:v>43109</c:v>
                </c:pt>
                <c:pt idx="519">
                  <c:v>43110</c:v>
                </c:pt>
                <c:pt idx="520">
                  <c:v>43111</c:v>
                </c:pt>
                <c:pt idx="521">
                  <c:v>43112</c:v>
                </c:pt>
                <c:pt idx="522">
                  <c:v>43115</c:v>
                </c:pt>
                <c:pt idx="523">
                  <c:v>43116</c:v>
                </c:pt>
                <c:pt idx="524">
                  <c:v>43117</c:v>
                </c:pt>
                <c:pt idx="525">
                  <c:v>43118</c:v>
                </c:pt>
                <c:pt idx="526">
                  <c:v>43119</c:v>
                </c:pt>
                <c:pt idx="527">
                  <c:v>43122</c:v>
                </c:pt>
                <c:pt idx="528">
                  <c:v>43123</c:v>
                </c:pt>
                <c:pt idx="529">
                  <c:v>43124</c:v>
                </c:pt>
                <c:pt idx="530">
                  <c:v>43125</c:v>
                </c:pt>
                <c:pt idx="531">
                  <c:v>43126</c:v>
                </c:pt>
                <c:pt idx="532">
                  <c:v>43129</c:v>
                </c:pt>
                <c:pt idx="533">
                  <c:v>43130</c:v>
                </c:pt>
                <c:pt idx="534">
                  <c:v>43131</c:v>
                </c:pt>
                <c:pt idx="535">
                  <c:v>43132</c:v>
                </c:pt>
                <c:pt idx="536">
                  <c:v>43133</c:v>
                </c:pt>
                <c:pt idx="537">
                  <c:v>43136</c:v>
                </c:pt>
                <c:pt idx="538">
                  <c:v>43137</c:v>
                </c:pt>
                <c:pt idx="539">
                  <c:v>43138</c:v>
                </c:pt>
                <c:pt idx="540">
                  <c:v>43139</c:v>
                </c:pt>
                <c:pt idx="541">
                  <c:v>43140</c:v>
                </c:pt>
                <c:pt idx="542">
                  <c:v>43143</c:v>
                </c:pt>
                <c:pt idx="543">
                  <c:v>43144</c:v>
                </c:pt>
                <c:pt idx="544">
                  <c:v>43145</c:v>
                </c:pt>
                <c:pt idx="545">
                  <c:v>43146</c:v>
                </c:pt>
                <c:pt idx="546">
                  <c:v>43147</c:v>
                </c:pt>
                <c:pt idx="547">
                  <c:v>43150</c:v>
                </c:pt>
                <c:pt idx="548">
                  <c:v>43151</c:v>
                </c:pt>
                <c:pt idx="549">
                  <c:v>43152</c:v>
                </c:pt>
                <c:pt idx="550">
                  <c:v>43153</c:v>
                </c:pt>
                <c:pt idx="551">
                  <c:v>43154</c:v>
                </c:pt>
                <c:pt idx="552">
                  <c:v>43157</c:v>
                </c:pt>
                <c:pt idx="553">
                  <c:v>43158</c:v>
                </c:pt>
                <c:pt idx="554">
                  <c:v>43159</c:v>
                </c:pt>
                <c:pt idx="555">
                  <c:v>43160</c:v>
                </c:pt>
                <c:pt idx="556">
                  <c:v>43161</c:v>
                </c:pt>
                <c:pt idx="557">
                  <c:v>43164</c:v>
                </c:pt>
                <c:pt idx="558">
                  <c:v>43165</c:v>
                </c:pt>
                <c:pt idx="559">
                  <c:v>43166</c:v>
                </c:pt>
                <c:pt idx="560">
                  <c:v>43167</c:v>
                </c:pt>
                <c:pt idx="561">
                  <c:v>43168</c:v>
                </c:pt>
                <c:pt idx="562">
                  <c:v>43171</c:v>
                </c:pt>
                <c:pt idx="563">
                  <c:v>43172</c:v>
                </c:pt>
                <c:pt idx="564">
                  <c:v>43173</c:v>
                </c:pt>
                <c:pt idx="565">
                  <c:v>43174</c:v>
                </c:pt>
                <c:pt idx="566">
                  <c:v>43175</c:v>
                </c:pt>
                <c:pt idx="567">
                  <c:v>43178</c:v>
                </c:pt>
                <c:pt idx="568">
                  <c:v>43179</c:v>
                </c:pt>
                <c:pt idx="569">
                  <c:v>43180</c:v>
                </c:pt>
                <c:pt idx="570">
                  <c:v>43181</c:v>
                </c:pt>
                <c:pt idx="571">
                  <c:v>43182</c:v>
                </c:pt>
                <c:pt idx="572">
                  <c:v>43185</c:v>
                </c:pt>
                <c:pt idx="573">
                  <c:v>43186</c:v>
                </c:pt>
                <c:pt idx="574">
                  <c:v>43187</c:v>
                </c:pt>
                <c:pt idx="575">
                  <c:v>43188</c:v>
                </c:pt>
                <c:pt idx="576">
                  <c:v>43192</c:v>
                </c:pt>
                <c:pt idx="577">
                  <c:v>43193</c:v>
                </c:pt>
                <c:pt idx="578">
                  <c:v>43194</c:v>
                </c:pt>
                <c:pt idx="579">
                  <c:v>43195</c:v>
                </c:pt>
                <c:pt idx="580">
                  <c:v>43196</c:v>
                </c:pt>
                <c:pt idx="581">
                  <c:v>43199</c:v>
                </c:pt>
                <c:pt idx="582">
                  <c:v>43200</c:v>
                </c:pt>
                <c:pt idx="583">
                  <c:v>43201</c:v>
                </c:pt>
                <c:pt idx="584">
                  <c:v>43202</c:v>
                </c:pt>
                <c:pt idx="585">
                  <c:v>43203</c:v>
                </c:pt>
                <c:pt idx="586">
                  <c:v>43206</c:v>
                </c:pt>
                <c:pt idx="587">
                  <c:v>43207</c:v>
                </c:pt>
                <c:pt idx="588">
                  <c:v>43208</c:v>
                </c:pt>
                <c:pt idx="589">
                  <c:v>43209</c:v>
                </c:pt>
                <c:pt idx="590">
                  <c:v>43210</c:v>
                </c:pt>
                <c:pt idx="591">
                  <c:v>43213</c:v>
                </c:pt>
                <c:pt idx="592">
                  <c:v>43214</c:v>
                </c:pt>
                <c:pt idx="593">
                  <c:v>43215</c:v>
                </c:pt>
                <c:pt idx="594">
                  <c:v>43216</c:v>
                </c:pt>
                <c:pt idx="595">
                  <c:v>43217</c:v>
                </c:pt>
                <c:pt idx="596">
                  <c:v>43220</c:v>
                </c:pt>
                <c:pt idx="597">
                  <c:v>43221</c:v>
                </c:pt>
                <c:pt idx="598">
                  <c:v>43222</c:v>
                </c:pt>
                <c:pt idx="599">
                  <c:v>43223</c:v>
                </c:pt>
                <c:pt idx="600">
                  <c:v>43224</c:v>
                </c:pt>
                <c:pt idx="601">
                  <c:v>43227</c:v>
                </c:pt>
                <c:pt idx="602">
                  <c:v>43228</c:v>
                </c:pt>
                <c:pt idx="603">
                  <c:v>43229</c:v>
                </c:pt>
                <c:pt idx="604">
                  <c:v>43230</c:v>
                </c:pt>
                <c:pt idx="605">
                  <c:v>43231</c:v>
                </c:pt>
                <c:pt idx="606">
                  <c:v>43234</c:v>
                </c:pt>
                <c:pt idx="607">
                  <c:v>43252</c:v>
                </c:pt>
                <c:pt idx="608">
                  <c:v>43283</c:v>
                </c:pt>
                <c:pt idx="609">
                  <c:v>43314</c:v>
                </c:pt>
                <c:pt idx="610">
                  <c:v>43345</c:v>
                </c:pt>
                <c:pt idx="611">
                  <c:v>43376</c:v>
                </c:pt>
                <c:pt idx="612">
                  <c:v>43407</c:v>
                </c:pt>
                <c:pt idx="613">
                  <c:v>43438</c:v>
                </c:pt>
              </c:numCache>
            </c:numRef>
          </c:cat>
          <c:val>
            <c:numRef>
              <c:f>'OILprecios '!$B$7676:$B$8289</c:f>
              <c:numCache>
                <c:formatCode>General</c:formatCode>
                <c:ptCount val="614"/>
                <c:pt idx="0">
                  <c:v>36.81</c:v>
                </c:pt>
                <c:pt idx="1">
                  <c:v>35.97</c:v>
                </c:pt>
                <c:pt idx="2">
                  <c:v>33.97</c:v>
                </c:pt>
                <c:pt idx="3">
                  <c:v>33.29</c:v>
                </c:pt>
                <c:pt idx="4">
                  <c:v>33.200000000000003</c:v>
                </c:pt>
                <c:pt idx="5">
                  <c:v>31.42</c:v>
                </c:pt>
                <c:pt idx="6">
                  <c:v>30.42</c:v>
                </c:pt>
                <c:pt idx="7">
                  <c:v>30.42</c:v>
                </c:pt>
                <c:pt idx="8">
                  <c:v>31.22</c:v>
                </c:pt>
                <c:pt idx="9">
                  <c:v>29.45</c:v>
                </c:pt>
                <c:pt idx="11">
                  <c:v>28.47</c:v>
                </c:pt>
                <c:pt idx="12">
                  <c:v>26.68</c:v>
                </c:pt>
                <c:pt idx="13">
                  <c:v>29.55</c:v>
                </c:pt>
                <c:pt idx="14">
                  <c:v>32.07</c:v>
                </c:pt>
                <c:pt idx="15">
                  <c:v>30.31</c:v>
                </c:pt>
                <c:pt idx="16">
                  <c:v>29.54</c:v>
                </c:pt>
                <c:pt idx="17">
                  <c:v>32.32</c:v>
                </c:pt>
                <c:pt idx="18">
                  <c:v>33.21</c:v>
                </c:pt>
                <c:pt idx="19">
                  <c:v>33.659999999999997</c:v>
                </c:pt>
                <c:pt idx="20">
                  <c:v>31.62</c:v>
                </c:pt>
                <c:pt idx="21">
                  <c:v>29.9</c:v>
                </c:pt>
                <c:pt idx="22">
                  <c:v>32.29</c:v>
                </c:pt>
                <c:pt idx="23">
                  <c:v>31.63</c:v>
                </c:pt>
                <c:pt idx="24">
                  <c:v>30.86</c:v>
                </c:pt>
                <c:pt idx="25">
                  <c:v>29.71</c:v>
                </c:pt>
                <c:pt idx="26">
                  <c:v>27.96</c:v>
                </c:pt>
                <c:pt idx="27">
                  <c:v>27.54</c:v>
                </c:pt>
                <c:pt idx="28">
                  <c:v>26.19</c:v>
                </c:pt>
                <c:pt idx="29">
                  <c:v>29.32</c:v>
                </c:pt>
                <c:pt idx="30">
                  <c:v>29.05</c:v>
                </c:pt>
                <c:pt idx="31">
                  <c:v>30.68</c:v>
                </c:pt>
                <c:pt idx="32">
                  <c:v>30.77</c:v>
                </c:pt>
                <c:pt idx="33">
                  <c:v>29.59</c:v>
                </c:pt>
                <c:pt idx="34">
                  <c:v>31.37</c:v>
                </c:pt>
                <c:pt idx="35">
                  <c:v>31.84</c:v>
                </c:pt>
                <c:pt idx="36">
                  <c:v>30.35</c:v>
                </c:pt>
                <c:pt idx="37">
                  <c:v>31.4</c:v>
                </c:pt>
                <c:pt idx="38">
                  <c:v>31.65</c:v>
                </c:pt>
                <c:pt idx="39">
                  <c:v>32.74</c:v>
                </c:pt>
                <c:pt idx="40">
                  <c:v>34.39</c:v>
                </c:pt>
                <c:pt idx="41">
                  <c:v>34.57</c:v>
                </c:pt>
                <c:pt idx="42">
                  <c:v>34.56</c:v>
                </c:pt>
                <c:pt idx="43">
                  <c:v>35.909999999999997</c:v>
                </c:pt>
                <c:pt idx="44">
                  <c:v>37.9</c:v>
                </c:pt>
                <c:pt idx="45">
                  <c:v>36.67</c:v>
                </c:pt>
                <c:pt idx="46">
                  <c:v>37.619999999999997</c:v>
                </c:pt>
                <c:pt idx="47">
                  <c:v>37.770000000000003</c:v>
                </c:pt>
                <c:pt idx="48">
                  <c:v>38.51</c:v>
                </c:pt>
                <c:pt idx="49">
                  <c:v>37.200000000000003</c:v>
                </c:pt>
                <c:pt idx="50">
                  <c:v>36.32</c:v>
                </c:pt>
                <c:pt idx="51">
                  <c:v>38.43</c:v>
                </c:pt>
                <c:pt idx="52">
                  <c:v>40.17</c:v>
                </c:pt>
                <c:pt idx="53">
                  <c:v>39.47</c:v>
                </c:pt>
                <c:pt idx="54">
                  <c:v>39.909999999999997</c:v>
                </c:pt>
                <c:pt idx="55">
                  <c:v>41.45</c:v>
                </c:pt>
                <c:pt idx="56">
                  <c:v>38.28</c:v>
                </c:pt>
                <c:pt idx="57">
                  <c:v>38.14</c:v>
                </c:pt>
                <c:pt idx="58">
                  <c:v>37.99</c:v>
                </c:pt>
                <c:pt idx="59">
                  <c:v>36.909999999999997</c:v>
                </c:pt>
                <c:pt idx="60">
                  <c:v>36.909999999999997</c:v>
                </c:pt>
                <c:pt idx="61">
                  <c:v>36.94</c:v>
                </c:pt>
                <c:pt idx="62">
                  <c:v>35.36</c:v>
                </c:pt>
                <c:pt idx="63">
                  <c:v>34.299999999999997</c:v>
                </c:pt>
                <c:pt idx="64">
                  <c:v>34.520000000000003</c:v>
                </c:pt>
                <c:pt idx="65">
                  <c:v>37.74</c:v>
                </c:pt>
                <c:pt idx="66">
                  <c:v>37.299999999999997</c:v>
                </c:pt>
                <c:pt idx="67">
                  <c:v>39.74</c:v>
                </c:pt>
                <c:pt idx="68">
                  <c:v>40.46</c:v>
                </c:pt>
                <c:pt idx="69">
                  <c:v>42.12</c:v>
                </c:pt>
                <c:pt idx="70">
                  <c:v>41.7</c:v>
                </c:pt>
                <c:pt idx="71">
                  <c:v>41.45</c:v>
                </c:pt>
                <c:pt idx="72">
                  <c:v>40.4</c:v>
                </c:pt>
                <c:pt idx="73">
                  <c:v>39.74</c:v>
                </c:pt>
                <c:pt idx="74">
                  <c:v>40.880000000000003</c:v>
                </c:pt>
                <c:pt idx="75">
                  <c:v>42.72</c:v>
                </c:pt>
                <c:pt idx="76">
                  <c:v>43.18</c:v>
                </c:pt>
                <c:pt idx="77">
                  <c:v>42.76</c:v>
                </c:pt>
                <c:pt idx="78">
                  <c:v>41.67</c:v>
                </c:pt>
                <c:pt idx="79">
                  <c:v>42.52</c:v>
                </c:pt>
                <c:pt idx="80">
                  <c:v>45.29</c:v>
                </c:pt>
                <c:pt idx="81">
                  <c:v>46.03</c:v>
                </c:pt>
                <c:pt idx="82">
                  <c:v>45.98</c:v>
                </c:pt>
                <c:pt idx="83">
                  <c:v>44.75</c:v>
                </c:pt>
                <c:pt idx="84">
                  <c:v>43.65</c:v>
                </c:pt>
                <c:pt idx="85">
                  <c:v>43.77</c:v>
                </c:pt>
                <c:pt idx="86">
                  <c:v>44.33</c:v>
                </c:pt>
                <c:pt idx="87">
                  <c:v>44.58</c:v>
                </c:pt>
                <c:pt idx="88">
                  <c:v>43.45</c:v>
                </c:pt>
                <c:pt idx="89">
                  <c:v>44.68</c:v>
                </c:pt>
                <c:pt idx="90">
                  <c:v>46.21</c:v>
                </c:pt>
                <c:pt idx="91">
                  <c:v>46.64</c:v>
                </c:pt>
                <c:pt idx="92">
                  <c:v>46.22</c:v>
                </c:pt>
                <c:pt idx="93">
                  <c:v>47.72</c:v>
                </c:pt>
                <c:pt idx="94">
                  <c:v>48.29</c:v>
                </c:pt>
                <c:pt idx="95">
                  <c:v>48.12</c:v>
                </c:pt>
                <c:pt idx="96">
                  <c:v>48.16</c:v>
                </c:pt>
                <c:pt idx="97">
                  <c:v>47.67</c:v>
                </c:pt>
                <c:pt idx="98">
                  <c:v>48.12</c:v>
                </c:pt>
                <c:pt idx="99">
                  <c:v>48.04</c:v>
                </c:pt>
                <c:pt idx="100">
                  <c:v>49.1</c:v>
                </c:pt>
                <c:pt idx="101">
                  <c:v>49</c:v>
                </c:pt>
                <c:pt idx="102">
                  <c:v>49.36</c:v>
                </c:pt>
                <c:pt idx="103">
                  <c:v>49.1</c:v>
                </c:pt>
                <c:pt idx="104">
                  <c:v>49.07</c:v>
                </c:pt>
                <c:pt idx="105">
                  <c:v>49.14</c:v>
                </c:pt>
                <c:pt idx="106">
                  <c:v>48.69</c:v>
                </c:pt>
                <c:pt idx="107">
                  <c:v>49.71</c:v>
                </c:pt>
                <c:pt idx="108">
                  <c:v>50.37</c:v>
                </c:pt>
                <c:pt idx="109">
                  <c:v>51.23</c:v>
                </c:pt>
                <c:pt idx="110">
                  <c:v>50.52</c:v>
                </c:pt>
                <c:pt idx="111">
                  <c:v>49.09</c:v>
                </c:pt>
                <c:pt idx="112">
                  <c:v>48.89</c:v>
                </c:pt>
                <c:pt idx="113">
                  <c:v>48.49</c:v>
                </c:pt>
                <c:pt idx="114">
                  <c:v>47.92</c:v>
                </c:pt>
                <c:pt idx="115">
                  <c:v>46.14</c:v>
                </c:pt>
                <c:pt idx="116">
                  <c:v>48</c:v>
                </c:pt>
                <c:pt idx="117">
                  <c:v>49.4</c:v>
                </c:pt>
                <c:pt idx="118">
                  <c:v>48.95</c:v>
                </c:pt>
                <c:pt idx="119">
                  <c:v>49.16</c:v>
                </c:pt>
                <c:pt idx="120">
                  <c:v>49.34</c:v>
                </c:pt>
                <c:pt idx="121">
                  <c:v>46.7</c:v>
                </c:pt>
                <c:pt idx="122">
                  <c:v>45.8</c:v>
                </c:pt>
                <c:pt idx="123">
                  <c:v>47.93</c:v>
                </c:pt>
                <c:pt idx="124">
                  <c:v>49.85</c:v>
                </c:pt>
                <c:pt idx="125">
                  <c:v>48.27</c:v>
                </c:pt>
                <c:pt idx="126">
                  <c:v>49.02</c:v>
                </c:pt>
                <c:pt idx="128">
                  <c:v>46.73</c:v>
                </c:pt>
                <c:pt idx="129">
                  <c:v>47.37</c:v>
                </c:pt>
                <c:pt idx="130">
                  <c:v>45.22</c:v>
                </c:pt>
                <c:pt idx="131">
                  <c:v>45.37</c:v>
                </c:pt>
                <c:pt idx="132">
                  <c:v>44.73</c:v>
                </c:pt>
                <c:pt idx="133">
                  <c:v>46.82</c:v>
                </c:pt>
                <c:pt idx="134">
                  <c:v>44.87</c:v>
                </c:pt>
                <c:pt idx="135">
                  <c:v>45.64</c:v>
                </c:pt>
                <c:pt idx="136">
                  <c:v>45.93</c:v>
                </c:pt>
                <c:pt idx="137">
                  <c:v>45.23</c:v>
                </c:pt>
                <c:pt idx="138">
                  <c:v>44.64</c:v>
                </c:pt>
                <c:pt idx="139">
                  <c:v>44.96</c:v>
                </c:pt>
                <c:pt idx="140">
                  <c:v>43.96</c:v>
                </c:pt>
                <c:pt idx="141">
                  <c:v>43.41</c:v>
                </c:pt>
                <c:pt idx="142">
                  <c:v>42.4</c:v>
                </c:pt>
                <c:pt idx="143">
                  <c:v>42.16</c:v>
                </c:pt>
                <c:pt idx="144">
                  <c:v>41.9</c:v>
                </c:pt>
                <c:pt idx="145">
                  <c:v>41.13</c:v>
                </c:pt>
                <c:pt idx="146">
                  <c:v>41.54</c:v>
                </c:pt>
                <c:pt idx="147">
                  <c:v>40.049999999999997</c:v>
                </c:pt>
                <c:pt idx="148">
                  <c:v>39.5</c:v>
                </c:pt>
                <c:pt idx="149">
                  <c:v>40.799999999999997</c:v>
                </c:pt>
                <c:pt idx="150">
                  <c:v>41.92</c:v>
                </c:pt>
                <c:pt idx="151">
                  <c:v>41.83</c:v>
                </c:pt>
                <c:pt idx="152">
                  <c:v>43.06</c:v>
                </c:pt>
                <c:pt idx="153">
                  <c:v>42.78</c:v>
                </c:pt>
                <c:pt idx="154">
                  <c:v>41.75</c:v>
                </c:pt>
                <c:pt idx="155">
                  <c:v>43.51</c:v>
                </c:pt>
                <c:pt idx="156">
                  <c:v>44.47</c:v>
                </c:pt>
                <c:pt idx="157">
                  <c:v>45.72</c:v>
                </c:pt>
                <c:pt idx="158">
                  <c:v>46.57</c:v>
                </c:pt>
                <c:pt idx="159">
                  <c:v>46.81</c:v>
                </c:pt>
                <c:pt idx="160">
                  <c:v>48.2</c:v>
                </c:pt>
                <c:pt idx="161">
                  <c:v>48.48</c:v>
                </c:pt>
                <c:pt idx="162">
                  <c:v>46.8</c:v>
                </c:pt>
                <c:pt idx="163">
                  <c:v>47.54</c:v>
                </c:pt>
                <c:pt idx="164">
                  <c:v>46.29</c:v>
                </c:pt>
                <c:pt idx="165">
                  <c:v>46.97</c:v>
                </c:pt>
                <c:pt idx="166">
                  <c:v>47.64</c:v>
                </c:pt>
                <c:pt idx="167">
                  <c:v>46.97</c:v>
                </c:pt>
                <c:pt idx="168">
                  <c:v>46.32</c:v>
                </c:pt>
                <c:pt idx="169">
                  <c:v>44.68</c:v>
                </c:pt>
                <c:pt idx="170">
                  <c:v>43.17</c:v>
                </c:pt>
                <c:pt idx="171">
                  <c:v>44.39</c:v>
                </c:pt>
                <c:pt idx="173">
                  <c:v>44.85</c:v>
                </c:pt>
                <c:pt idx="174">
                  <c:v>45.47</c:v>
                </c:pt>
                <c:pt idx="175">
                  <c:v>47.63</c:v>
                </c:pt>
                <c:pt idx="176">
                  <c:v>45.88</c:v>
                </c:pt>
                <c:pt idx="177">
                  <c:v>46.28</c:v>
                </c:pt>
                <c:pt idx="178">
                  <c:v>44.91</c:v>
                </c:pt>
                <c:pt idx="179">
                  <c:v>43.62</c:v>
                </c:pt>
                <c:pt idx="180">
                  <c:v>43.85</c:v>
                </c:pt>
                <c:pt idx="181">
                  <c:v>43.04</c:v>
                </c:pt>
                <c:pt idx="182">
                  <c:v>43.34</c:v>
                </c:pt>
                <c:pt idx="183">
                  <c:v>43.85</c:v>
                </c:pt>
                <c:pt idx="184">
                  <c:v>45.33</c:v>
                </c:pt>
                <c:pt idx="185">
                  <c:v>46.1</c:v>
                </c:pt>
                <c:pt idx="186">
                  <c:v>44.36</c:v>
                </c:pt>
                <c:pt idx="187">
                  <c:v>45.6</c:v>
                </c:pt>
                <c:pt idx="188">
                  <c:v>44.65</c:v>
                </c:pt>
                <c:pt idx="189">
                  <c:v>47.07</c:v>
                </c:pt>
                <c:pt idx="190">
                  <c:v>47.72</c:v>
                </c:pt>
                <c:pt idx="191">
                  <c:v>47.72</c:v>
                </c:pt>
                <c:pt idx="192">
                  <c:v>48.8</c:v>
                </c:pt>
                <c:pt idx="193">
                  <c:v>48.67</c:v>
                </c:pt>
                <c:pt idx="194">
                  <c:v>49.75</c:v>
                </c:pt>
                <c:pt idx="195">
                  <c:v>50.44</c:v>
                </c:pt>
                <c:pt idx="196">
                  <c:v>49.76</c:v>
                </c:pt>
                <c:pt idx="197">
                  <c:v>49.76</c:v>
                </c:pt>
                <c:pt idx="198">
                  <c:v>50.72</c:v>
                </c:pt>
                <c:pt idx="199">
                  <c:v>50.14</c:v>
                </c:pt>
                <c:pt idx="200">
                  <c:v>50.47</c:v>
                </c:pt>
                <c:pt idx="201">
                  <c:v>50.35</c:v>
                </c:pt>
                <c:pt idx="202">
                  <c:v>49.97</c:v>
                </c:pt>
                <c:pt idx="203">
                  <c:v>50.3</c:v>
                </c:pt>
                <c:pt idx="204">
                  <c:v>51.59</c:v>
                </c:pt>
                <c:pt idx="205">
                  <c:v>50.31</c:v>
                </c:pt>
                <c:pt idx="206">
                  <c:v>50.61</c:v>
                </c:pt>
                <c:pt idx="207">
                  <c:v>50.18</c:v>
                </c:pt>
                <c:pt idx="208">
                  <c:v>49.45</c:v>
                </c:pt>
                <c:pt idx="209">
                  <c:v>48.75</c:v>
                </c:pt>
                <c:pt idx="210">
                  <c:v>49.71</c:v>
                </c:pt>
                <c:pt idx="211">
                  <c:v>48.72</c:v>
                </c:pt>
                <c:pt idx="212">
                  <c:v>46.83</c:v>
                </c:pt>
                <c:pt idx="213">
                  <c:v>46.66</c:v>
                </c:pt>
                <c:pt idx="214">
                  <c:v>45.32</c:v>
                </c:pt>
                <c:pt idx="215">
                  <c:v>44.66</c:v>
                </c:pt>
                <c:pt idx="216">
                  <c:v>44.07</c:v>
                </c:pt>
                <c:pt idx="217">
                  <c:v>44.88</c:v>
                </c:pt>
                <c:pt idx="218">
                  <c:v>44.96</c:v>
                </c:pt>
                <c:pt idx="219">
                  <c:v>45.2</c:v>
                </c:pt>
                <c:pt idx="220">
                  <c:v>44.62</c:v>
                </c:pt>
                <c:pt idx="221">
                  <c:v>43.39</c:v>
                </c:pt>
                <c:pt idx="222">
                  <c:v>43.29</c:v>
                </c:pt>
                <c:pt idx="223">
                  <c:v>45.86</c:v>
                </c:pt>
                <c:pt idx="224">
                  <c:v>45.56</c:v>
                </c:pt>
                <c:pt idx="225">
                  <c:v>45.37</c:v>
                </c:pt>
                <c:pt idx="226">
                  <c:v>45.69</c:v>
                </c:pt>
                <c:pt idx="227">
                  <c:v>47.48</c:v>
                </c:pt>
                <c:pt idx="228">
                  <c:v>48.07</c:v>
                </c:pt>
                <c:pt idx="229">
                  <c:v>46.72</c:v>
                </c:pt>
                <c:pt idx="231">
                  <c:v>46.72</c:v>
                </c:pt>
                <c:pt idx="232">
                  <c:v>45.66</c:v>
                </c:pt>
                <c:pt idx="233">
                  <c:v>45.29</c:v>
                </c:pt>
                <c:pt idx="234">
                  <c:v>49.41</c:v>
                </c:pt>
                <c:pt idx="235">
                  <c:v>51.08</c:v>
                </c:pt>
                <c:pt idx="236">
                  <c:v>51.7</c:v>
                </c:pt>
                <c:pt idx="237">
                  <c:v>51.72</c:v>
                </c:pt>
                <c:pt idx="238">
                  <c:v>50.95</c:v>
                </c:pt>
                <c:pt idx="239">
                  <c:v>49.85</c:v>
                </c:pt>
                <c:pt idx="240">
                  <c:v>50.84</c:v>
                </c:pt>
                <c:pt idx="241">
                  <c:v>51.51</c:v>
                </c:pt>
                <c:pt idx="242">
                  <c:v>52.74</c:v>
                </c:pt>
                <c:pt idx="243">
                  <c:v>52.99</c:v>
                </c:pt>
                <c:pt idx="244">
                  <c:v>51.01</c:v>
                </c:pt>
                <c:pt idx="245">
                  <c:v>50.9</c:v>
                </c:pt>
                <c:pt idx="246">
                  <c:v>51.93</c:v>
                </c:pt>
                <c:pt idx="247">
                  <c:v>52.13</c:v>
                </c:pt>
                <c:pt idx="248">
                  <c:v>52.22</c:v>
                </c:pt>
                <c:pt idx="249">
                  <c:v>51.44</c:v>
                </c:pt>
                <c:pt idx="250">
                  <c:v>51.98</c:v>
                </c:pt>
                <c:pt idx="251">
                  <c:v>52.01</c:v>
                </c:pt>
                <c:pt idx="252">
                  <c:v>52.82</c:v>
                </c:pt>
                <c:pt idx="253">
                  <c:v>54.01</c:v>
                </c:pt>
                <c:pt idx="254">
                  <c:v>53.8</c:v>
                </c:pt>
                <c:pt idx="255">
                  <c:v>53.75</c:v>
                </c:pt>
                <c:pt idx="256">
                  <c:v>52.36</c:v>
                </c:pt>
                <c:pt idx="257">
                  <c:v>53.26</c:v>
                </c:pt>
                <c:pt idx="258">
                  <c:v>53.77</c:v>
                </c:pt>
                <c:pt idx="259">
                  <c:v>53.98</c:v>
                </c:pt>
                <c:pt idx="260">
                  <c:v>51.95</c:v>
                </c:pt>
                <c:pt idx="261">
                  <c:v>50.82</c:v>
                </c:pt>
                <c:pt idx="262">
                  <c:v>52.19</c:v>
                </c:pt>
                <c:pt idx="263">
                  <c:v>53.01</c:v>
                </c:pt>
                <c:pt idx="264">
                  <c:v>52.36</c:v>
                </c:pt>
                <c:pt idx="266">
                  <c:v>52.45</c:v>
                </c:pt>
                <c:pt idx="267">
                  <c:v>51.12</c:v>
                </c:pt>
                <c:pt idx="268">
                  <c:v>51.39</c:v>
                </c:pt>
                <c:pt idx="269">
                  <c:v>52.33</c:v>
                </c:pt>
                <c:pt idx="270">
                  <c:v>52.77</c:v>
                </c:pt>
                <c:pt idx="271">
                  <c:v>52.38</c:v>
                </c:pt>
                <c:pt idx="272">
                  <c:v>52.14</c:v>
                </c:pt>
                <c:pt idx="273">
                  <c:v>53.24</c:v>
                </c:pt>
                <c:pt idx="274">
                  <c:v>53.18</c:v>
                </c:pt>
                <c:pt idx="275">
                  <c:v>52.63</c:v>
                </c:pt>
                <c:pt idx="276">
                  <c:v>52.75</c:v>
                </c:pt>
                <c:pt idx="277">
                  <c:v>53.9</c:v>
                </c:pt>
                <c:pt idx="278">
                  <c:v>53.55</c:v>
                </c:pt>
                <c:pt idx="279">
                  <c:v>53.81</c:v>
                </c:pt>
                <c:pt idx="280">
                  <c:v>53.01</c:v>
                </c:pt>
                <c:pt idx="281">
                  <c:v>52.19</c:v>
                </c:pt>
                <c:pt idx="282">
                  <c:v>52.37</c:v>
                </c:pt>
                <c:pt idx="283">
                  <c:v>52.99</c:v>
                </c:pt>
                <c:pt idx="284">
                  <c:v>53.84</c:v>
                </c:pt>
                <c:pt idx="285">
                  <c:v>52.96</c:v>
                </c:pt>
                <c:pt idx="286">
                  <c:v>53.21</c:v>
                </c:pt>
                <c:pt idx="287">
                  <c:v>53.11</c:v>
                </c:pt>
                <c:pt idx="288">
                  <c:v>53.41</c:v>
                </c:pt>
                <c:pt idx="289">
                  <c:v>53.41</c:v>
                </c:pt>
                <c:pt idx="291">
                  <c:v>54.02</c:v>
                </c:pt>
                <c:pt idx="292">
                  <c:v>53.61</c:v>
                </c:pt>
                <c:pt idx="293">
                  <c:v>54.48</c:v>
                </c:pt>
                <c:pt idx="294">
                  <c:v>53.99</c:v>
                </c:pt>
                <c:pt idx="295">
                  <c:v>54.04</c:v>
                </c:pt>
                <c:pt idx="296">
                  <c:v>54</c:v>
                </c:pt>
                <c:pt idx="297">
                  <c:v>53.82</c:v>
                </c:pt>
                <c:pt idx="298">
                  <c:v>52.63</c:v>
                </c:pt>
                <c:pt idx="299">
                  <c:v>53.33</c:v>
                </c:pt>
                <c:pt idx="300">
                  <c:v>53.19</c:v>
                </c:pt>
                <c:pt idx="301">
                  <c:v>52.68</c:v>
                </c:pt>
                <c:pt idx="302">
                  <c:v>49.83</c:v>
                </c:pt>
                <c:pt idx="303">
                  <c:v>48.75</c:v>
                </c:pt>
                <c:pt idx="304">
                  <c:v>48.05</c:v>
                </c:pt>
                <c:pt idx="305">
                  <c:v>47.95</c:v>
                </c:pt>
                <c:pt idx="306">
                  <c:v>47.24</c:v>
                </c:pt>
                <c:pt idx="307">
                  <c:v>48.34</c:v>
                </c:pt>
                <c:pt idx="308">
                  <c:v>48.3</c:v>
                </c:pt>
                <c:pt idx="309">
                  <c:v>48.34</c:v>
                </c:pt>
                <c:pt idx="310">
                  <c:v>47.79</c:v>
                </c:pt>
                <c:pt idx="311">
                  <c:v>47.02</c:v>
                </c:pt>
                <c:pt idx="312">
                  <c:v>47.29</c:v>
                </c:pt>
                <c:pt idx="313">
                  <c:v>47</c:v>
                </c:pt>
                <c:pt idx="314">
                  <c:v>47.3</c:v>
                </c:pt>
                <c:pt idx="315">
                  <c:v>47.02</c:v>
                </c:pt>
                <c:pt idx="316">
                  <c:v>48.36</c:v>
                </c:pt>
                <c:pt idx="317">
                  <c:v>49.47</c:v>
                </c:pt>
                <c:pt idx="318">
                  <c:v>50.3</c:v>
                </c:pt>
                <c:pt idx="319">
                  <c:v>50.54</c:v>
                </c:pt>
                <c:pt idx="320">
                  <c:v>50.25</c:v>
                </c:pt>
                <c:pt idx="321">
                  <c:v>50.99</c:v>
                </c:pt>
                <c:pt idx="322">
                  <c:v>51.14</c:v>
                </c:pt>
                <c:pt idx="323">
                  <c:v>51.69</c:v>
                </c:pt>
                <c:pt idx="324">
                  <c:v>52.25</c:v>
                </c:pt>
                <c:pt idx="325">
                  <c:v>53.06</c:v>
                </c:pt>
                <c:pt idx="326">
                  <c:v>53.38</c:v>
                </c:pt>
                <c:pt idx="327">
                  <c:v>53.12</c:v>
                </c:pt>
                <c:pt idx="328">
                  <c:v>53.19</c:v>
                </c:pt>
                <c:pt idx="329">
                  <c:v>52.62</c:v>
                </c:pt>
                <c:pt idx="330">
                  <c:v>52.46</c:v>
                </c:pt>
                <c:pt idx="331">
                  <c:v>50.49</c:v>
                </c:pt>
                <c:pt idx="332">
                  <c:v>50.26</c:v>
                </c:pt>
                <c:pt idx="333">
                  <c:v>49.64</c:v>
                </c:pt>
                <c:pt idx="334">
                  <c:v>48.9</c:v>
                </c:pt>
                <c:pt idx="335">
                  <c:v>49.22</c:v>
                </c:pt>
                <c:pt idx="336">
                  <c:v>49.22</c:v>
                </c:pt>
                <c:pt idx="337">
                  <c:v>48.96</c:v>
                </c:pt>
                <c:pt idx="338">
                  <c:v>49.31</c:v>
                </c:pt>
                <c:pt idx="339">
                  <c:v>48.83</c:v>
                </c:pt>
                <c:pt idx="340">
                  <c:v>47.65</c:v>
                </c:pt>
                <c:pt idx="341">
                  <c:v>47.79</c:v>
                </c:pt>
                <c:pt idx="342">
                  <c:v>45.55</c:v>
                </c:pt>
                <c:pt idx="343">
                  <c:v>46.23</c:v>
                </c:pt>
                <c:pt idx="344">
                  <c:v>46.46</c:v>
                </c:pt>
                <c:pt idx="345">
                  <c:v>45.84</c:v>
                </c:pt>
                <c:pt idx="346">
                  <c:v>47.28</c:v>
                </c:pt>
                <c:pt idx="347">
                  <c:v>47.81</c:v>
                </c:pt>
                <c:pt idx="348">
                  <c:v>47.83</c:v>
                </c:pt>
                <c:pt idx="349">
                  <c:v>48.86</c:v>
                </c:pt>
                <c:pt idx="350">
                  <c:v>48.64</c:v>
                </c:pt>
                <c:pt idx="351">
                  <c:v>49.04</c:v>
                </c:pt>
                <c:pt idx="352">
                  <c:v>49.36</c:v>
                </c:pt>
                <c:pt idx="353">
                  <c:v>50.32</c:v>
                </c:pt>
                <c:pt idx="354">
                  <c:v>50.81</c:v>
                </c:pt>
                <c:pt idx="355">
                  <c:v>51.12</c:v>
                </c:pt>
                <c:pt idx="356">
                  <c:v>50.99</c:v>
                </c:pt>
                <c:pt idx="357">
                  <c:v>48.57</c:v>
                </c:pt>
                <c:pt idx="358">
                  <c:v>49.58</c:v>
                </c:pt>
                <c:pt idx="360">
                  <c:v>49.63</c:v>
                </c:pt>
                <c:pt idx="361">
                  <c:v>48.29</c:v>
                </c:pt>
                <c:pt idx="362">
                  <c:v>48.32</c:v>
                </c:pt>
                <c:pt idx="363">
                  <c:v>47.68</c:v>
                </c:pt>
                <c:pt idx="364">
                  <c:v>47.4</c:v>
                </c:pt>
                <c:pt idx="365">
                  <c:v>48.13</c:v>
                </c:pt>
                <c:pt idx="366">
                  <c:v>45.8</c:v>
                </c:pt>
                <c:pt idx="367">
                  <c:v>45.68</c:v>
                </c:pt>
                <c:pt idx="368">
                  <c:v>45.82</c:v>
                </c:pt>
                <c:pt idx="369">
                  <c:v>46.1</c:v>
                </c:pt>
                <c:pt idx="370">
                  <c:v>46.41</c:v>
                </c:pt>
                <c:pt idx="371">
                  <c:v>44.79</c:v>
                </c:pt>
                <c:pt idx="372">
                  <c:v>44.47</c:v>
                </c:pt>
                <c:pt idx="373">
                  <c:v>44.73</c:v>
                </c:pt>
                <c:pt idx="374">
                  <c:v>44.24</c:v>
                </c:pt>
                <c:pt idx="375">
                  <c:v>43.34</c:v>
                </c:pt>
                <c:pt idx="376">
                  <c:v>42.48</c:v>
                </c:pt>
                <c:pt idx="377">
                  <c:v>42.53</c:v>
                </c:pt>
                <c:pt idx="378">
                  <c:v>42.86</c:v>
                </c:pt>
                <c:pt idx="379">
                  <c:v>43.24</c:v>
                </c:pt>
                <c:pt idx="380">
                  <c:v>44.25</c:v>
                </c:pt>
                <c:pt idx="381">
                  <c:v>44.74</c:v>
                </c:pt>
                <c:pt idx="382">
                  <c:v>44.88</c:v>
                </c:pt>
                <c:pt idx="383">
                  <c:v>46.02</c:v>
                </c:pt>
                <c:pt idx="386">
                  <c:v>45.11</c:v>
                </c:pt>
                <c:pt idx="387">
                  <c:v>45.52</c:v>
                </c:pt>
                <c:pt idx="388">
                  <c:v>44.25</c:v>
                </c:pt>
                <c:pt idx="389">
                  <c:v>44.4</c:v>
                </c:pt>
                <c:pt idx="390">
                  <c:v>45.06</c:v>
                </c:pt>
                <c:pt idx="391">
                  <c:v>45.48</c:v>
                </c:pt>
                <c:pt idx="392">
                  <c:v>46.06</c:v>
                </c:pt>
                <c:pt idx="393">
                  <c:v>46.53</c:v>
                </c:pt>
                <c:pt idx="394">
                  <c:v>46.02</c:v>
                </c:pt>
                <c:pt idx="395">
                  <c:v>46.4</c:v>
                </c:pt>
                <c:pt idx="396">
                  <c:v>47.1</c:v>
                </c:pt>
                <c:pt idx="397">
                  <c:v>46.73</c:v>
                </c:pt>
                <c:pt idx="398">
                  <c:v>45.78</c:v>
                </c:pt>
                <c:pt idx="399">
                  <c:v>46.21</c:v>
                </c:pt>
                <c:pt idx="400">
                  <c:v>47.77</c:v>
                </c:pt>
                <c:pt idx="401">
                  <c:v>48.58</c:v>
                </c:pt>
                <c:pt idx="402">
                  <c:v>49.05</c:v>
                </c:pt>
                <c:pt idx="403">
                  <c:v>49.72</c:v>
                </c:pt>
                <c:pt idx="404">
                  <c:v>50.21</c:v>
                </c:pt>
                <c:pt idx="405">
                  <c:v>49.19</c:v>
                </c:pt>
                <c:pt idx="406">
                  <c:v>49.6</c:v>
                </c:pt>
                <c:pt idx="407">
                  <c:v>49.03</c:v>
                </c:pt>
                <c:pt idx="408">
                  <c:v>49.57</c:v>
                </c:pt>
                <c:pt idx="409">
                  <c:v>49.37</c:v>
                </c:pt>
                <c:pt idx="410">
                  <c:v>49.07</c:v>
                </c:pt>
                <c:pt idx="411">
                  <c:v>49.59</c:v>
                </c:pt>
                <c:pt idx="412">
                  <c:v>48.54</c:v>
                </c:pt>
                <c:pt idx="413">
                  <c:v>48.81</c:v>
                </c:pt>
                <c:pt idx="414">
                  <c:v>47.59</c:v>
                </c:pt>
                <c:pt idx="415">
                  <c:v>47.57</c:v>
                </c:pt>
                <c:pt idx="416">
                  <c:v>46.8</c:v>
                </c:pt>
                <c:pt idx="417">
                  <c:v>47.07</c:v>
                </c:pt>
                <c:pt idx="418">
                  <c:v>48.59</c:v>
                </c:pt>
                <c:pt idx="419">
                  <c:v>47.39</c:v>
                </c:pt>
                <c:pt idx="420">
                  <c:v>47.65</c:v>
                </c:pt>
                <c:pt idx="421">
                  <c:v>48.45</c:v>
                </c:pt>
                <c:pt idx="422">
                  <c:v>47.24</c:v>
                </c:pt>
                <c:pt idx="423">
                  <c:v>47.65</c:v>
                </c:pt>
                <c:pt idx="424">
                  <c:v>46.4</c:v>
                </c:pt>
                <c:pt idx="425">
                  <c:v>46.46</c:v>
                </c:pt>
                <c:pt idx="426">
                  <c:v>45.96</c:v>
                </c:pt>
                <c:pt idx="427">
                  <c:v>47.26</c:v>
                </c:pt>
                <c:pt idx="428">
                  <c:v>47.32</c:v>
                </c:pt>
                <c:pt idx="430">
                  <c:v>48.63</c:v>
                </c:pt>
                <c:pt idx="431">
                  <c:v>49.13</c:v>
                </c:pt>
                <c:pt idx="432">
                  <c:v>49.1</c:v>
                </c:pt>
                <c:pt idx="433">
                  <c:v>47.44</c:v>
                </c:pt>
                <c:pt idx="434">
                  <c:v>48.06</c:v>
                </c:pt>
                <c:pt idx="435">
                  <c:v>48.21</c:v>
                </c:pt>
                <c:pt idx="436">
                  <c:v>49.3</c:v>
                </c:pt>
                <c:pt idx="437">
                  <c:v>49.86</c:v>
                </c:pt>
                <c:pt idx="438">
                  <c:v>49.9</c:v>
                </c:pt>
                <c:pt idx="439">
                  <c:v>49.88</c:v>
                </c:pt>
                <c:pt idx="440">
                  <c:v>49.54</c:v>
                </c:pt>
                <c:pt idx="441">
                  <c:v>50.29</c:v>
                </c:pt>
                <c:pt idx="442">
                  <c:v>50.58</c:v>
                </c:pt>
                <c:pt idx="443">
                  <c:v>50.33</c:v>
                </c:pt>
                <c:pt idx="444">
                  <c:v>51.85</c:v>
                </c:pt>
                <c:pt idx="445">
                  <c:v>51.59</c:v>
                </c:pt>
                <c:pt idx="446">
                  <c:v>52.14</c:v>
                </c:pt>
                <c:pt idx="447">
                  <c:v>51.62</c:v>
                </c:pt>
                <c:pt idx="448">
                  <c:v>51.67</c:v>
                </c:pt>
                <c:pt idx="449">
                  <c:v>50.59</c:v>
                </c:pt>
                <c:pt idx="450">
                  <c:v>50.44</c:v>
                </c:pt>
                <c:pt idx="451">
                  <c:v>50</c:v>
                </c:pt>
                <c:pt idx="452">
                  <c:v>50.79</c:v>
                </c:pt>
                <c:pt idx="453">
                  <c:v>49.34</c:v>
                </c:pt>
                <c:pt idx="454">
                  <c:v>49.58</c:v>
                </c:pt>
                <c:pt idx="455">
                  <c:v>50.93</c:v>
                </c:pt>
                <c:pt idx="456">
                  <c:v>51.3</c:v>
                </c:pt>
                <c:pt idx="457">
                  <c:v>50.61</c:v>
                </c:pt>
                <c:pt idx="458">
                  <c:v>51.43</c:v>
                </c:pt>
                <c:pt idx="459">
                  <c:v>51.86</c:v>
                </c:pt>
                <c:pt idx="460">
                  <c:v>51.87</c:v>
                </c:pt>
                <c:pt idx="461">
                  <c:v>52.05</c:v>
                </c:pt>
                <c:pt idx="462">
                  <c:v>51.29</c:v>
                </c:pt>
                <c:pt idx="463">
                  <c:v>51.63</c:v>
                </c:pt>
                <c:pt idx="464">
                  <c:v>51.91</c:v>
                </c:pt>
                <c:pt idx="465">
                  <c:v>52.32</c:v>
                </c:pt>
                <c:pt idx="466">
                  <c:v>51.97</c:v>
                </c:pt>
                <c:pt idx="467">
                  <c:v>52.41</c:v>
                </c:pt>
                <c:pt idx="468">
                  <c:v>53.92</c:v>
                </c:pt>
                <c:pt idx="469">
                  <c:v>54.11</c:v>
                </c:pt>
                <c:pt idx="470">
                  <c:v>54.36</c:v>
                </c:pt>
                <c:pt idx="471">
                  <c:v>54.32</c:v>
                </c:pt>
                <c:pt idx="472">
                  <c:v>54.55</c:v>
                </c:pt>
                <c:pt idx="473">
                  <c:v>55.63</c:v>
                </c:pt>
                <c:pt idx="474">
                  <c:v>57.34</c:v>
                </c:pt>
                <c:pt idx="475">
                  <c:v>57.19</c:v>
                </c:pt>
                <c:pt idx="476">
                  <c:v>56.82</c:v>
                </c:pt>
                <c:pt idx="477">
                  <c:v>57.16</c:v>
                </c:pt>
                <c:pt idx="478">
                  <c:v>56.75</c:v>
                </c:pt>
                <c:pt idx="479">
                  <c:v>56.77</c:v>
                </c:pt>
                <c:pt idx="480">
                  <c:v>55.67</c:v>
                </c:pt>
                <c:pt idx="481">
                  <c:v>55.28</c:v>
                </c:pt>
                <c:pt idx="482">
                  <c:v>55.14</c:v>
                </c:pt>
                <c:pt idx="483">
                  <c:v>56.21</c:v>
                </c:pt>
                <c:pt idx="484">
                  <c:v>56.21</c:v>
                </c:pt>
                <c:pt idx="485">
                  <c:v>56.84</c:v>
                </c:pt>
                <c:pt idx="486">
                  <c:v>57.88</c:v>
                </c:pt>
                <c:pt idx="488">
                  <c:v>58.94</c:v>
                </c:pt>
                <c:pt idx="489">
                  <c:v>58.1</c:v>
                </c:pt>
                <c:pt idx="490">
                  <c:v>57.96</c:v>
                </c:pt>
                <c:pt idx="491">
                  <c:v>57.25</c:v>
                </c:pt>
                <c:pt idx="492">
                  <c:v>57.4</c:v>
                </c:pt>
                <c:pt idx="493">
                  <c:v>58.35</c:v>
                </c:pt>
                <c:pt idx="494">
                  <c:v>57.48</c:v>
                </c:pt>
                <c:pt idx="495">
                  <c:v>57.66</c:v>
                </c:pt>
                <c:pt idx="496">
                  <c:v>55.79</c:v>
                </c:pt>
                <c:pt idx="497">
                  <c:v>56.5</c:v>
                </c:pt>
                <c:pt idx="498">
                  <c:v>57.15</c:v>
                </c:pt>
                <c:pt idx="499">
                  <c:v>57.84</c:v>
                </c:pt>
                <c:pt idx="500">
                  <c:v>57.12</c:v>
                </c:pt>
                <c:pt idx="501">
                  <c:v>56.59</c:v>
                </c:pt>
                <c:pt idx="502">
                  <c:v>57</c:v>
                </c:pt>
                <c:pt idx="503">
                  <c:v>57.29</c:v>
                </c:pt>
                <c:pt idx="504">
                  <c:v>57.17</c:v>
                </c:pt>
                <c:pt idx="505">
                  <c:v>57.49</c:v>
                </c:pt>
                <c:pt idx="506">
                  <c:v>58.09</c:v>
                </c:pt>
                <c:pt idx="507">
                  <c:v>58.34</c:v>
                </c:pt>
                <c:pt idx="508">
                  <c:v>58.25</c:v>
                </c:pt>
                <c:pt idx="509">
                  <c:v>59.55</c:v>
                </c:pt>
                <c:pt idx="510">
                  <c:v>59.67</c:v>
                </c:pt>
                <c:pt idx="511">
                  <c:v>59.84</c:v>
                </c:pt>
                <c:pt idx="512">
                  <c:v>60.46</c:v>
                </c:pt>
                <c:pt idx="513">
                  <c:v>60.37</c:v>
                </c:pt>
                <c:pt idx="514">
                  <c:v>61.61</c:v>
                </c:pt>
                <c:pt idx="515">
                  <c:v>61.98</c:v>
                </c:pt>
                <c:pt idx="516">
                  <c:v>61.49</c:v>
                </c:pt>
                <c:pt idx="517">
                  <c:v>61.73</c:v>
                </c:pt>
                <c:pt idx="518">
                  <c:v>62.92</c:v>
                </c:pt>
                <c:pt idx="519">
                  <c:v>63.6</c:v>
                </c:pt>
                <c:pt idx="520">
                  <c:v>63.81</c:v>
                </c:pt>
                <c:pt idx="521">
                  <c:v>64.22</c:v>
                </c:pt>
                <c:pt idx="523">
                  <c:v>63.82</c:v>
                </c:pt>
                <c:pt idx="524">
                  <c:v>63.92</c:v>
                </c:pt>
                <c:pt idx="525">
                  <c:v>63.96</c:v>
                </c:pt>
                <c:pt idx="526">
                  <c:v>63.38</c:v>
                </c:pt>
                <c:pt idx="527">
                  <c:v>63.66</c:v>
                </c:pt>
                <c:pt idx="528">
                  <c:v>64.45</c:v>
                </c:pt>
                <c:pt idx="529">
                  <c:v>65.69</c:v>
                </c:pt>
                <c:pt idx="530">
                  <c:v>65.62</c:v>
                </c:pt>
                <c:pt idx="531">
                  <c:v>66.27</c:v>
                </c:pt>
                <c:pt idx="532">
                  <c:v>65.709999999999994</c:v>
                </c:pt>
                <c:pt idx="533">
                  <c:v>64.64</c:v>
                </c:pt>
                <c:pt idx="534">
                  <c:v>64.819999999999993</c:v>
                </c:pt>
                <c:pt idx="535">
                  <c:v>65.92</c:v>
                </c:pt>
                <c:pt idx="536">
                  <c:v>65.5</c:v>
                </c:pt>
                <c:pt idx="537">
                  <c:v>64.180000000000007</c:v>
                </c:pt>
                <c:pt idx="538">
                  <c:v>63.48</c:v>
                </c:pt>
                <c:pt idx="539">
                  <c:v>61.91</c:v>
                </c:pt>
                <c:pt idx="540">
                  <c:v>61.3</c:v>
                </c:pt>
                <c:pt idx="541">
                  <c:v>59.2</c:v>
                </c:pt>
                <c:pt idx="542">
                  <c:v>59.41</c:v>
                </c:pt>
                <c:pt idx="543">
                  <c:v>59.33</c:v>
                </c:pt>
                <c:pt idx="544">
                  <c:v>60.7</c:v>
                </c:pt>
                <c:pt idx="545">
                  <c:v>61.48</c:v>
                </c:pt>
                <c:pt idx="546">
                  <c:v>61.89</c:v>
                </c:pt>
                <c:pt idx="548">
                  <c:v>61.91</c:v>
                </c:pt>
                <c:pt idx="549">
                  <c:v>61.73</c:v>
                </c:pt>
                <c:pt idx="550">
                  <c:v>62.72</c:v>
                </c:pt>
                <c:pt idx="551">
                  <c:v>63.52</c:v>
                </c:pt>
                <c:pt idx="552">
                  <c:v>63.81</c:v>
                </c:pt>
                <c:pt idx="553">
                  <c:v>62.94</c:v>
                </c:pt>
                <c:pt idx="554">
                  <c:v>61.43</c:v>
                </c:pt>
                <c:pt idx="555">
                  <c:v>60.98</c:v>
                </c:pt>
                <c:pt idx="556">
                  <c:v>61.19</c:v>
                </c:pt>
                <c:pt idx="557">
                  <c:v>62.49</c:v>
                </c:pt>
                <c:pt idx="558">
                  <c:v>62.54</c:v>
                </c:pt>
                <c:pt idx="559">
                  <c:v>61.09</c:v>
                </c:pt>
                <c:pt idx="560">
                  <c:v>60.13</c:v>
                </c:pt>
                <c:pt idx="561">
                  <c:v>62.02</c:v>
                </c:pt>
                <c:pt idx="562">
                  <c:v>61.35</c:v>
                </c:pt>
                <c:pt idx="563">
                  <c:v>60.69</c:v>
                </c:pt>
                <c:pt idx="564">
                  <c:v>60.89</c:v>
                </c:pt>
                <c:pt idx="565">
                  <c:v>61.16</c:v>
                </c:pt>
                <c:pt idx="566">
                  <c:v>62.29</c:v>
                </c:pt>
                <c:pt idx="567">
                  <c:v>62.01</c:v>
                </c:pt>
                <c:pt idx="568">
                  <c:v>63.37</c:v>
                </c:pt>
                <c:pt idx="569">
                  <c:v>65.099999999999994</c:v>
                </c:pt>
                <c:pt idx="570">
                  <c:v>64.25</c:v>
                </c:pt>
                <c:pt idx="571">
                  <c:v>65.8</c:v>
                </c:pt>
                <c:pt idx="572">
                  <c:v>65.489999999999995</c:v>
                </c:pt>
                <c:pt idx="573">
                  <c:v>65.209999999999994</c:v>
                </c:pt>
                <c:pt idx="574">
                  <c:v>64.3</c:v>
                </c:pt>
                <c:pt idx="575">
                  <c:v>64.87</c:v>
                </c:pt>
                <c:pt idx="576">
                  <c:v>63.05</c:v>
                </c:pt>
                <c:pt idx="577">
                  <c:v>63.41</c:v>
                </c:pt>
                <c:pt idx="578">
                  <c:v>63.35</c:v>
                </c:pt>
                <c:pt idx="579">
                  <c:v>63.53</c:v>
                </c:pt>
                <c:pt idx="580">
                  <c:v>62.03</c:v>
                </c:pt>
                <c:pt idx="581">
                  <c:v>63.4</c:v>
                </c:pt>
                <c:pt idx="582">
                  <c:v>65.48</c:v>
                </c:pt>
                <c:pt idx="583">
                  <c:v>66.81</c:v>
                </c:pt>
                <c:pt idx="584">
                  <c:v>67.069999999999993</c:v>
                </c:pt>
                <c:pt idx="585">
                  <c:v>67.349999999999994</c:v>
                </c:pt>
                <c:pt idx="586">
                  <c:v>66.23</c:v>
                </c:pt>
                <c:pt idx="587">
                  <c:v>66.5</c:v>
                </c:pt>
                <c:pt idx="588">
                  <c:v>68.44</c:v>
                </c:pt>
                <c:pt idx="589">
                  <c:v>68.3</c:v>
                </c:pt>
                <c:pt idx="590">
                  <c:v>68.260000000000005</c:v>
                </c:pt>
                <c:pt idx="591">
                  <c:v>67.61</c:v>
                </c:pt>
                <c:pt idx="592">
                  <c:v>67.66</c:v>
                </c:pt>
                <c:pt idx="593">
                  <c:v>68</c:v>
                </c:pt>
                <c:pt idx="594">
                  <c:v>68.180000000000007</c:v>
                </c:pt>
                <c:pt idx="595">
                  <c:v>68.11</c:v>
                </c:pt>
                <c:pt idx="596">
                  <c:v>68.56</c:v>
                </c:pt>
                <c:pt idx="597">
                  <c:v>67.28</c:v>
                </c:pt>
                <c:pt idx="598">
                  <c:v>67.91</c:v>
                </c:pt>
                <c:pt idx="599">
                  <c:v>68.45</c:v>
                </c:pt>
                <c:pt idx="600">
                  <c:v>69.709999999999994</c:v>
                </c:pt>
                <c:pt idx="601">
                  <c:v>70.739999999999995</c:v>
                </c:pt>
                <c:pt idx="602">
                  <c:v>68.83</c:v>
                </c:pt>
                <c:pt idx="603">
                  <c:v>71.16</c:v>
                </c:pt>
                <c:pt idx="604">
                  <c:v>71.36</c:v>
                </c:pt>
                <c:pt idx="605">
                  <c:v>70.69</c:v>
                </c:pt>
                <c:pt idx="606">
                  <c:v>71.010000000000005</c:v>
                </c:pt>
              </c:numCache>
            </c:numRef>
          </c:val>
          <c:smooth val="0"/>
          <c:extLst xmlns:c16r2="http://schemas.microsoft.com/office/drawing/2015/06/chart">
            <c:ext xmlns:c16="http://schemas.microsoft.com/office/drawing/2014/chart" uri="{C3380CC4-5D6E-409C-BE32-E72D297353CC}">
              <c16:uniqueId val="{00000000-A9FB-4C8B-BE25-2D37BC681395}"/>
            </c:ext>
          </c:extLst>
        </c:ser>
        <c:ser>
          <c:idx val="1"/>
          <c:order val="1"/>
          <c:tx>
            <c:v>Proyección</c:v>
          </c:tx>
          <c:spPr>
            <a:ln w="28575" cap="rnd">
              <a:solidFill>
                <a:schemeClr val="accent2"/>
              </a:solidFill>
              <a:round/>
            </a:ln>
            <a:effectLst/>
          </c:spPr>
          <c:marker>
            <c:symbol val="none"/>
          </c:marker>
          <c:dLbls>
            <c:dLbl>
              <c:idx val="474"/>
              <c:layout>
                <c:manualLayout>
                  <c:x val="-1.1437590270843593E-2"/>
                  <c:y val="-7.40740740740740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48C9-4029-98BD-5BF6922E38D0}"/>
                </c:ext>
              </c:extLst>
            </c:dLbl>
            <c:dLbl>
              <c:idx val="480"/>
              <c:layout>
                <c:manualLayout>
                  <c:x val="-6.4805985418825041E-2"/>
                  <c:y val="-5.0925925925925923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F50C-4EE8-BBE4-1AAB57336693}"/>
                </c:ext>
              </c:extLst>
            </c:dLbl>
            <c:dLbl>
              <c:idx val="487"/>
              <c:layout>
                <c:manualLayout>
                  <c:x val="-1.2464388163424421E-2"/>
                  <c:y val="-5.5555555555555552E-2"/>
                </c:manualLayout>
              </c:layout>
              <c:showLegendKey val="0"/>
              <c:showVal val="1"/>
              <c:showCatName val="0"/>
              <c:showSerName val="0"/>
              <c:showPercent val="0"/>
              <c:showBubbleSize val="0"/>
            </c:dLbl>
            <c:dLbl>
              <c:idx val="606"/>
              <c:layout>
                <c:manualLayout>
                  <c:x val="-5.7336185551752336E-2"/>
                  <c:y val="-4.1666666666666657E-2"/>
                </c:manualLayout>
              </c:layout>
              <c:tx>
                <c:rich>
                  <a:bodyPr/>
                  <a:lstStyle/>
                  <a:p>
                    <a:r>
                      <a:rPr lang="en-US" dirty="0"/>
                      <a:t>71,52</a:t>
                    </a:r>
                  </a:p>
                </c:rich>
              </c:tx>
              <c:showLegendKey val="0"/>
              <c:showVal val="1"/>
              <c:showCatName val="0"/>
              <c:showSerName val="0"/>
              <c:showPercent val="0"/>
              <c:showBubbleSize val="0"/>
            </c:dLbl>
            <c:dLbl>
              <c:idx val="609"/>
              <c:layout>
                <c:manualLayout>
                  <c:x val="-2.5316455696202531E-2"/>
                  <c:y val="-5.0925925925925923E-2"/>
                </c:manualLayout>
              </c:layout>
              <c:showLegendKey val="0"/>
              <c:showVal val="1"/>
              <c:showCatName val="0"/>
              <c:showSerName val="0"/>
              <c:showPercent val="0"/>
              <c:showBubbleSize val="0"/>
            </c:dLbl>
            <c:dLbl>
              <c:idx val="613"/>
              <c:layout>
                <c:manualLayout>
                  <c:x val="-1.4767932489451477E-2"/>
                  <c:y val="-5.5555555555555552E-2"/>
                </c:manualLayout>
              </c:layout>
              <c:showLegendKey val="0"/>
              <c:showVal val="1"/>
              <c:showCatName val="0"/>
              <c:showSerName val="0"/>
              <c:showPercent val="0"/>
              <c:showBubbleSize val="0"/>
            </c:dLbl>
            <c:dLbl>
              <c:idx val="629"/>
              <c:layout>
                <c:manualLayout>
                  <c:x val="-2.9473688119179525E-2"/>
                  <c:y val="6.018518518518514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A9FB-4C8B-BE25-2D37BC681395}"/>
                </c:ext>
              </c:extLst>
            </c:dLbl>
            <c:dLbl>
              <c:idx val="635"/>
              <c:layout>
                <c:manualLayout>
                  <c:x val="-1.3754387788950447E-2"/>
                  <c:y val="-6.018518518518518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A9FB-4C8B-BE25-2D37BC681395}"/>
                </c:ext>
              </c:extLst>
            </c:dLbl>
            <c:dLbl>
              <c:idx val="645"/>
              <c:layout>
                <c:manualLayout>
                  <c:x val="-2.0756870165714369E-2"/>
                  <c:y val="-4.6675149048084223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0726-499E-9446-2D55FF96ED26}"/>
                </c:ext>
              </c:extLst>
            </c:dLbl>
            <c:dLbl>
              <c:idx val="650"/>
              <c:layout>
                <c:manualLayout>
                  <c:x val="-7.9834116021979071E-3"/>
                  <c:y val="6.0677693762509491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0726-499E-9446-2D55FF96ED2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'OILprecios '!$A$7676:$A$8289</c:f>
              <c:numCache>
                <c:formatCode>mmm\ dd\,\ yyyy</c:formatCode>
                <c:ptCount val="614"/>
                <c:pt idx="0">
                  <c:v>42373</c:v>
                </c:pt>
                <c:pt idx="1">
                  <c:v>42374</c:v>
                </c:pt>
                <c:pt idx="2">
                  <c:v>42375</c:v>
                </c:pt>
                <c:pt idx="3">
                  <c:v>42376</c:v>
                </c:pt>
                <c:pt idx="4">
                  <c:v>42377</c:v>
                </c:pt>
                <c:pt idx="5">
                  <c:v>42380</c:v>
                </c:pt>
                <c:pt idx="6">
                  <c:v>42381</c:v>
                </c:pt>
                <c:pt idx="7">
                  <c:v>42382</c:v>
                </c:pt>
                <c:pt idx="8">
                  <c:v>42383</c:v>
                </c:pt>
                <c:pt idx="9">
                  <c:v>42384</c:v>
                </c:pt>
                <c:pt idx="10">
                  <c:v>42387</c:v>
                </c:pt>
                <c:pt idx="11">
                  <c:v>42388</c:v>
                </c:pt>
                <c:pt idx="12">
                  <c:v>42389</c:v>
                </c:pt>
                <c:pt idx="13">
                  <c:v>42390</c:v>
                </c:pt>
                <c:pt idx="14">
                  <c:v>42391</c:v>
                </c:pt>
                <c:pt idx="15">
                  <c:v>42394</c:v>
                </c:pt>
                <c:pt idx="16">
                  <c:v>42395</c:v>
                </c:pt>
                <c:pt idx="17">
                  <c:v>42396</c:v>
                </c:pt>
                <c:pt idx="18">
                  <c:v>42397</c:v>
                </c:pt>
                <c:pt idx="19">
                  <c:v>42398</c:v>
                </c:pt>
                <c:pt idx="20">
                  <c:v>42401</c:v>
                </c:pt>
                <c:pt idx="21">
                  <c:v>42402</c:v>
                </c:pt>
                <c:pt idx="22">
                  <c:v>42403</c:v>
                </c:pt>
                <c:pt idx="23">
                  <c:v>42404</c:v>
                </c:pt>
                <c:pt idx="24">
                  <c:v>42405</c:v>
                </c:pt>
                <c:pt idx="25">
                  <c:v>42408</c:v>
                </c:pt>
                <c:pt idx="26">
                  <c:v>42409</c:v>
                </c:pt>
                <c:pt idx="27">
                  <c:v>42410</c:v>
                </c:pt>
                <c:pt idx="28">
                  <c:v>42411</c:v>
                </c:pt>
                <c:pt idx="29">
                  <c:v>42412</c:v>
                </c:pt>
                <c:pt idx="30">
                  <c:v>42416</c:v>
                </c:pt>
                <c:pt idx="31">
                  <c:v>42417</c:v>
                </c:pt>
                <c:pt idx="32">
                  <c:v>42418</c:v>
                </c:pt>
                <c:pt idx="33">
                  <c:v>42419</c:v>
                </c:pt>
                <c:pt idx="34">
                  <c:v>42422</c:v>
                </c:pt>
                <c:pt idx="35">
                  <c:v>42423</c:v>
                </c:pt>
                <c:pt idx="36">
                  <c:v>42424</c:v>
                </c:pt>
                <c:pt idx="37">
                  <c:v>42425</c:v>
                </c:pt>
                <c:pt idx="38">
                  <c:v>42426</c:v>
                </c:pt>
                <c:pt idx="39">
                  <c:v>42429</c:v>
                </c:pt>
                <c:pt idx="40">
                  <c:v>42430</c:v>
                </c:pt>
                <c:pt idx="41">
                  <c:v>42431</c:v>
                </c:pt>
                <c:pt idx="42">
                  <c:v>42432</c:v>
                </c:pt>
                <c:pt idx="43">
                  <c:v>42433</c:v>
                </c:pt>
                <c:pt idx="44">
                  <c:v>42436</c:v>
                </c:pt>
                <c:pt idx="45">
                  <c:v>42437</c:v>
                </c:pt>
                <c:pt idx="46">
                  <c:v>42438</c:v>
                </c:pt>
                <c:pt idx="47">
                  <c:v>42439</c:v>
                </c:pt>
                <c:pt idx="48">
                  <c:v>42440</c:v>
                </c:pt>
                <c:pt idx="49">
                  <c:v>42443</c:v>
                </c:pt>
                <c:pt idx="50">
                  <c:v>42444</c:v>
                </c:pt>
                <c:pt idx="51">
                  <c:v>42445</c:v>
                </c:pt>
                <c:pt idx="52">
                  <c:v>42446</c:v>
                </c:pt>
                <c:pt idx="53">
                  <c:v>42447</c:v>
                </c:pt>
                <c:pt idx="54">
                  <c:v>42450</c:v>
                </c:pt>
                <c:pt idx="55">
                  <c:v>42451</c:v>
                </c:pt>
                <c:pt idx="56">
                  <c:v>42452</c:v>
                </c:pt>
                <c:pt idx="57">
                  <c:v>42453</c:v>
                </c:pt>
                <c:pt idx="58">
                  <c:v>42457</c:v>
                </c:pt>
                <c:pt idx="59">
                  <c:v>42458</c:v>
                </c:pt>
                <c:pt idx="60">
                  <c:v>42459</c:v>
                </c:pt>
                <c:pt idx="61">
                  <c:v>42460</c:v>
                </c:pt>
                <c:pt idx="62">
                  <c:v>42461</c:v>
                </c:pt>
                <c:pt idx="63">
                  <c:v>42464</c:v>
                </c:pt>
                <c:pt idx="64">
                  <c:v>42465</c:v>
                </c:pt>
                <c:pt idx="65">
                  <c:v>42466</c:v>
                </c:pt>
                <c:pt idx="66">
                  <c:v>42467</c:v>
                </c:pt>
                <c:pt idx="67">
                  <c:v>42468</c:v>
                </c:pt>
                <c:pt idx="68">
                  <c:v>42471</c:v>
                </c:pt>
                <c:pt idx="69">
                  <c:v>42472</c:v>
                </c:pt>
                <c:pt idx="70">
                  <c:v>42473</c:v>
                </c:pt>
                <c:pt idx="71">
                  <c:v>42474</c:v>
                </c:pt>
                <c:pt idx="72">
                  <c:v>42475</c:v>
                </c:pt>
                <c:pt idx="73">
                  <c:v>42478</c:v>
                </c:pt>
                <c:pt idx="74">
                  <c:v>42479</c:v>
                </c:pt>
                <c:pt idx="75">
                  <c:v>42480</c:v>
                </c:pt>
                <c:pt idx="76">
                  <c:v>42481</c:v>
                </c:pt>
                <c:pt idx="77">
                  <c:v>42482</c:v>
                </c:pt>
                <c:pt idx="78">
                  <c:v>42485</c:v>
                </c:pt>
                <c:pt idx="79">
                  <c:v>42486</c:v>
                </c:pt>
                <c:pt idx="80">
                  <c:v>42487</c:v>
                </c:pt>
                <c:pt idx="81">
                  <c:v>42488</c:v>
                </c:pt>
                <c:pt idx="82">
                  <c:v>42489</c:v>
                </c:pt>
                <c:pt idx="83">
                  <c:v>42492</c:v>
                </c:pt>
                <c:pt idx="84">
                  <c:v>42493</c:v>
                </c:pt>
                <c:pt idx="85">
                  <c:v>42494</c:v>
                </c:pt>
                <c:pt idx="86">
                  <c:v>42495</c:v>
                </c:pt>
                <c:pt idx="87">
                  <c:v>42496</c:v>
                </c:pt>
                <c:pt idx="88">
                  <c:v>42499</c:v>
                </c:pt>
                <c:pt idx="89">
                  <c:v>42500</c:v>
                </c:pt>
                <c:pt idx="90">
                  <c:v>42501</c:v>
                </c:pt>
                <c:pt idx="91">
                  <c:v>42502</c:v>
                </c:pt>
                <c:pt idx="92">
                  <c:v>42503</c:v>
                </c:pt>
                <c:pt idx="93">
                  <c:v>42506</c:v>
                </c:pt>
                <c:pt idx="94">
                  <c:v>42507</c:v>
                </c:pt>
                <c:pt idx="95">
                  <c:v>42508</c:v>
                </c:pt>
                <c:pt idx="96">
                  <c:v>42509</c:v>
                </c:pt>
                <c:pt idx="97">
                  <c:v>42510</c:v>
                </c:pt>
                <c:pt idx="98">
                  <c:v>42513</c:v>
                </c:pt>
                <c:pt idx="99">
                  <c:v>42514</c:v>
                </c:pt>
                <c:pt idx="100">
                  <c:v>42515</c:v>
                </c:pt>
                <c:pt idx="101">
                  <c:v>42516</c:v>
                </c:pt>
                <c:pt idx="102">
                  <c:v>42517</c:v>
                </c:pt>
                <c:pt idx="103">
                  <c:v>42521</c:v>
                </c:pt>
                <c:pt idx="104">
                  <c:v>42522</c:v>
                </c:pt>
                <c:pt idx="105">
                  <c:v>42523</c:v>
                </c:pt>
                <c:pt idx="106">
                  <c:v>42524</c:v>
                </c:pt>
                <c:pt idx="107">
                  <c:v>42527</c:v>
                </c:pt>
                <c:pt idx="108">
                  <c:v>42528</c:v>
                </c:pt>
                <c:pt idx="109">
                  <c:v>42529</c:v>
                </c:pt>
                <c:pt idx="110">
                  <c:v>42530</c:v>
                </c:pt>
                <c:pt idx="111">
                  <c:v>42531</c:v>
                </c:pt>
                <c:pt idx="112">
                  <c:v>42534</c:v>
                </c:pt>
                <c:pt idx="113">
                  <c:v>42535</c:v>
                </c:pt>
                <c:pt idx="114">
                  <c:v>42536</c:v>
                </c:pt>
                <c:pt idx="115">
                  <c:v>42537</c:v>
                </c:pt>
                <c:pt idx="116">
                  <c:v>42538</c:v>
                </c:pt>
                <c:pt idx="117">
                  <c:v>42541</c:v>
                </c:pt>
                <c:pt idx="118">
                  <c:v>42542</c:v>
                </c:pt>
                <c:pt idx="119">
                  <c:v>42543</c:v>
                </c:pt>
                <c:pt idx="120">
                  <c:v>42544</c:v>
                </c:pt>
                <c:pt idx="121">
                  <c:v>42545</c:v>
                </c:pt>
                <c:pt idx="122">
                  <c:v>42548</c:v>
                </c:pt>
                <c:pt idx="123">
                  <c:v>42549</c:v>
                </c:pt>
                <c:pt idx="124">
                  <c:v>42550</c:v>
                </c:pt>
                <c:pt idx="125">
                  <c:v>42551</c:v>
                </c:pt>
                <c:pt idx="126">
                  <c:v>42552</c:v>
                </c:pt>
                <c:pt idx="127">
                  <c:v>42555</c:v>
                </c:pt>
                <c:pt idx="128">
                  <c:v>42556</c:v>
                </c:pt>
                <c:pt idx="129">
                  <c:v>42557</c:v>
                </c:pt>
                <c:pt idx="130">
                  <c:v>42558</c:v>
                </c:pt>
                <c:pt idx="131">
                  <c:v>42559</c:v>
                </c:pt>
                <c:pt idx="132">
                  <c:v>42562</c:v>
                </c:pt>
                <c:pt idx="133">
                  <c:v>42563</c:v>
                </c:pt>
                <c:pt idx="134">
                  <c:v>42564</c:v>
                </c:pt>
                <c:pt idx="135">
                  <c:v>42565</c:v>
                </c:pt>
                <c:pt idx="136">
                  <c:v>42566</c:v>
                </c:pt>
                <c:pt idx="137">
                  <c:v>42569</c:v>
                </c:pt>
                <c:pt idx="138">
                  <c:v>42570</c:v>
                </c:pt>
                <c:pt idx="139">
                  <c:v>42571</c:v>
                </c:pt>
                <c:pt idx="140">
                  <c:v>42572</c:v>
                </c:pt>
                <c:pt idx="141">
                  <c:v>42573</c:v>
                </c:pt>
                <c:pt idx="142">
                  <c:v>42576</c:v>
                </c:pt>
                <c:pt idx="143">
                  <c:v>42577</c:v>
                </c:pt>
                <c:pt idx="144">
                  <c:v>42578</c:v>
                </c:pt>
                <c:pt idx="145">
                  <c:v>42579</c:v>
                </c:pt>
                <c:pt idx="146">
                  <c:v>42580</c:v>
                </c:pt>
                <c:pt idx="147">
                  <c:v>42583</c:v>
                </c:pt>
                <c:pt idx="148">
                  <c:v>42584</c:v>
                </c:pt>
                <c:pt idx="149">
                  <c:v>42585</c:v>
                </c:pt>
                <c:pt idx="150">
                  <c:v>42586</c:v>
                </c:pt>
                <c:pt idx="151">
                  <c:v>42587</c:v>
                </c:pt>
                <c:pt idx="152">
                  <c:v>42590</c:v>
                </c:pt>
                <c:pt idx="153">
                  <c:v>42591</c:v>
                </c:pt>
                <c:pt idx="154">
                  <c:v>42592</c:v>
                </c:pt>
                <c:pt idx="155">
                  <c:v>42593</c:v>
                </c:pt>
                <c:pt idx="156">
                  <c:v>42594</c:v>
                </c:pt>
                <c:pt idx="157">
                  <c:v>42597</c:v>
                </c:pt>
                <c:pt idx="158">
                  <c:v>42598</c:v>
                </c:pt>
                <c:pt idx="159">
                  <c:v>42599</c:v>
                </c:pt>
                <c:pt idx="160">
                  <c:v>42600</c:v>
                </c:pt>
                <c:pt idx="161">
                  <c:v>42601</c:v>
                </c:pt>
                <c:pt idx="162">
                  <c:v>42604</c:v>
                </c:pt>
                <c:pt idx="163">
                  <c:v>42605</c:v>
                </c:pt>
                <c:pt idx="164">
                  <c:v>42606</c:v>
                </c:pt>
                <c:pt idx="165">
                  <c:v>42607</c:v>
                </c:pt>
                <c:pt idx="166">
                  <c:v>42608</c:v>
                </c:pt>
                <c:pt idx="167">
                  <c:v>42611</c:v>
                </c:pt>
                <c:pt idx="168">
                  <c:v>42612</c:v>
                </c:pt>
                <c:pt idx="169">
                  <c:v>42613</c:v>
                </c:pt>
                <c:pt idx="170">
                  <c:v>42614</c:v>
                </c:pt>
                <c:pt idx="171">
                  <c:v>42615</c:v>
                </c:pt>
                <c:pt idx="172">
                  <c:v>42618</c:v>
                </c:pt>
                <c:pt idx="173">
                  <c:v>42619</c:v>
                </c:pt>
                <c:pt idx="174">
                  <c:v>42620</c:v>
                </c:pt>
                <c:pt idx="175">
                  <c:v>42621</c:v>
                </c:pt>
                <c:pt idx="176">
                  <c:v>42622</c:v>
                </c:pt>
                <c:pt idx="177">
                  <c:v>42625</c:v>
                </c:pt>
                <c:pt idx="178">
                  <c:v>42626</c:v>
                </c:pt>
                <c:pt idx="179">
                  <c:v>42627</c:v>
                </c:pt>
                <c:pt idx="180">
                  <c:v>42628</c:v>
                </c:pt>
                <c:pt idx="181">
                  <c:v>42629</c:v>
                </c:pt>
                <c:pt idx="182">
                  <c:v>42632</c:v>
                </c:pt>
                <c:pt idx="183">
                  <c:v>42633</c:v>
                </c:pt>
                <c:pt idx="184">
                  <c:v>42634</c:v>
                </c:pt>
                <c:pt idx="185">
                  <c:v>42635</c:v>
                </c:pt>
                <c:pt idx="186">
                  <c:v>42636</c:v>
                </c:pt>
                <c:pt idx="187">
                  <c:v>42639</c:v>
                </c:pt>
                <c:pt idx="188">
                  <c:v>42640</c:v>
                </c:pt>
                <c:pt idx="189">
                  <c:v>42641</c:v>
                </c:pt>
                <c:pt idx="190">
                  <c:v>42642</c:v>
                </c:pt>
                <c:pt idx="191">
                  <c:v>42643</c:v>
                </c:pt>
                <c:pt idx="192">
                  <c:v>42646</c:v>
                </c:pt>
                <c:pt idx="193">
                  <c:v>42647</c:v>
                </c:pt>
                <c:pt idx="194">
                  <c:v>42648</c:v>
                </c:pt>
                <c:pt idx="195">
                  <c:v>42649</c:v>
                </c:pt>
                <c:pt idx="196">
                  <c:v>42650</c:v>
                </c:pt>
                <c:pt idx="197">
                  <c:v>42653</c:v>
                </c:pt>
                <c:pt idx="198">
                  <c:v>42654</c:v>
                </c:pt>
                <c:pt idx="199">
                  <c:v>42655</c:v>
                </c:pt>
                <c:pt idx="200">
                  <c:v>42656</c:v>
                </c:pt>
                <c:pt idx="201">
                  <c:v>42657</c:v>
                </c:pt>
                <c:pt idx="202">
                  <c:v>42660</c:v>
                </c:pt>
                <c:pt idx="203">
                  <c:v>42661</c:v>
                </c:pt>
                <c:pt idx="204">
                  <c:v>42662</c:v>
                </c:pt>
                <c:pt idx="205">
                  <c:v>42663</c:v>
                </c:pt>
                <c:pt idx="206">
                  <c:v>42664</c:v>
                </c:pt>
                <c:pt idx="207">
                  <c:v>42667</c:v>
                </c:pt>
                <c:pt idx="208">
                  <c:v>42668</c:v>
                </c:pt>
                <c:pt idx="209">
                  <c:v>42669</c:v>
                </c:pt>
                <c:pt idx="210">
                  <c:v>42670</c:v>
                </c:pt>
                <c:pt idx="211">
                  <c:v>42671</c:v>
                </c:pt>
                <c:pt idx="212">
                  <c:v>42674</c:v>
                </c:pt>
                <c:pt idx="213">
                  <c:v>42675</c:v>
                </c:pt>
                <c:pt idx="214">
                  <c:v>42676</c:v>
                </c:pt>
                <c:pt idx="215">
                  <c:v>42677</c:v>
                </c:pt>
                <c:pt idx="216">
                  <c:v>42678</c:v>
                </c:pt>
                <c:pt idx="217">
                  <c:v>42681</c:v>
                </c:pt>
                <c:pt idx="218">
                  <c:v>42682</c:v>
                </c:pt>
                <c:pt idx="219">
                  <c:v>42683</c:v>
                </c:pt>
                <c:pt idx="220">
                  <c:v>42684</c:v>
                </c:pt>
                <c:pt idx="221">
                  <c:v>42685</c:v>
                </c:pt>
                <c:pt idx="222">
                  <c:v>42688</c:v>
                </c:pt>
                <c:pt idx="223">
                  <c:v>42689</c:v>
                </c:pt>
                <c:pt idx="224">
                  <c:v>42690</c:v>
                </c:pt>
                <c:pt idx="225">
                  <c:v>42691</c:v>
                </c:pt>
                <c:pt idx="226">
                  <c:v>42692</c:v>
                </c:pt>
                <c:pt idx="227">
                  <c:v>42695</c:v>
                </c:pt>
                <c:pt idx="228">
                  <c:v>42696</c:v>
                </c:pt>
                <c:pt idx="229">
                  <c:v>42697</c:v>
                </c:pt>
                <c:pt idx="230">
                  <c:v>42698</c:v>
                </c:pt>
                <c:pt idx="231">
                  <c:v>42699</c:v>
                </c:pt>
                <c:pt idx="232">
                  <c:v>42702</c:v>
                </c:pt>
                <c:pt idx="233">
                  <c:v>42703</c:v>
                </c:pt>
                <c:pt idx="234">
                  <c:v>42704</c:v>
                </c:pt>
                <c:pt idx="235">
                  <c:v>42705</c:v>
                </c:pt>
                <c:pt idx="236">
                  <c:v>42706</c:v>
                </c:pt>
                <c:pt idx="237">
                  <c:v>42709</c:v>
                </c:pt>
                <c:pt idx="238">
                  <c:v>42710</c:v>
                </c:pt>
                <c:pt idx="239">
                  <c:v>42711</c:v>
                </c:pt>
                <c:pt idx="240">
                  <c:v>42712</c:v>
                </c:pt>
                <c:pt idx="241">
                  <c:v>42713</c:v>
                </c:pt>
                <c:pt idx="242">
                  <c:v>42716</c:v>
                </c:pt>
                <c:pt idx="243">
                  <c:v>42717</c:v>
                </c:pt>
                <c:pt idx="244">
                  <c:v>42718</c:v>
                </c:pt>
                <c:pt idx="245">
                  <c:v>42719</c:v>
                </c:pt>
                <c:pt idx="246">
                  <c:v>42720</c:v>
                </c:pt>
                <c:pt idx="247">
                  <c:v>42723</c:v>
                </c:pt>
                <c:pt idx="248">
                  <c:v>42724</c:v>
                </c:pt>
                <c:pt idx="249">
                  <c:v>42725</c:v>
                </c:pt>
                <c:pt idx="250">
                  <c:v>42726</c:v>
                </c:pt>
                <c:pt idx="251">
                  <c:v>42727</c:v>
                </c:pt>
                <c:pt idx="252">
                  <c:v>42731</c:v>
                </c:pt>
                <c:pt idx="253">
                  <c:v>42732</c:v>
                </c:pt>
                <c:pt idx="254">
                  <c:v>42733</c:v>
                </c:pt>
                <c:pt idx="255">
                  <c:v>42734</c:v>
                </c:pt>
                <c:pt idx="256">
                  <c:v>42738</c:v>
                </c:pt>
                <c:pt idx="257">
                  <c:v>42739</c:v>
                </c:pt>
                <c:pt idx="258">
                  <c:v>42740</c:v>
                </c:pt>
                <c:pt idx="259">
                  <c:v>42741</c:v>
                </c:pt>
                <c:pt idx="260">
                  <c:v>42744</c:v>
                </c:pt>
                <c:pt idx="261">
                  <c:v>42745</c:v>
                </c:pt>
                <c:pt idx="262">
                  <c:v>42746</c:v>
                </c:pt>
                <c:pt idx="263">
                  <c:v>42747</c:v>
                </c:pt>
                <c:pt idx="264">
                  <c:v>42748</c:v>
                </c:pt>
                <c:pt idx="265">
                  <c:v>42751</c:v>
                </c:pt>
                <c:pt idx="266">
                  <c:v>42752</c:v>
                </c:pt>
                <c:pt idx="267">
                  <c:v>42753</c:v>
                </c:pt>
                <c:pt idx="268">
                  <c:v>42754</c:v>
                </c:pt>
                <c:pt idx="269">
                  <c:v>42755</c:v>
                </c:pt>
                <c:pt idx="270">
                  <c:v>42758</c:v>
                </c:pt>
                <c:pt idx="271">
                  <c:v>42759</c:v>
                </c:pt>
                <c:pt idx="272">
                  <c:v>42760</c:v>
                </c:pt>
                <c:pt idx="273">
                  <c:v>42761</c:v>
                </c:pt>
                <c:pt idx="274">
                  <c:v>42762</c:v>
                </c:pt>
                <c:pt idx="275">
                  <c:v>42765</c:v>
                </c:pt>
                <c:pt idx="276">
                  <c:v>42766</c:v>
                </c:pt>
                <c:pt idx="277">
                  <c:v>42767</c:v>
                </c:pt>
                <c:pt idx="278">
                  <c:v>42768</c:v>
                </c:pt>
                <c:pt idx="279">
                  <c:v>42769</c:v>
                </c:pt>
                <c:pt idx="280">
                  <c:v>42772</c:v>
                </c:pt>
                <c:pt idx="281">
                  <c:v>42773</c:v>
                </c:pt>
                <c:pt idx="282">
                  <c:v>42774</c:v>
                </c:pt>
                <c:pt idx="283">
                  <c:v>42775</c:v>
                </c:pt>
                <c:pt idx="284">
                  <c:v>42776</c:v>
                </c:pt>
                <c:pt idx="285">
                  <c:v>42779</c:v>
                </c:pt>
                <c:pt idx="286">
                  <c:v>42780</c:v>
                </c:pt>
                <c:pt idx="287">
                  <c:v>42781</c:v>
                </c:pt>
                <c:pt idx="288">
                  <c:v>42782</c:v>
                </c:pt>
                <c:pt idx="289">
                  <c:v>42783</c:v>
                </c:pt>
                <c:pt idx="290">
                  <c:v>42786</c:v>
                </c:pt>
                <c:pt idx="291">
                  <c:v>42787</c:v>
                </c:pt>
                <c:pt idx="292">
                  <c:v>42788</c:v>
                </c:pt>
                <c:pt idx="293">
                  <c:v>42789</c:v>
                </c:pt>
                <c:pt idx="294">
                  <c:v>42790</c:v>
                </c:pt>
                <c:pt idx="295">
                  <c:v>42793</c:v>
                </c:pt>
                <c:pt idx="296">
                  <c:v>42794</c:v>
                </c:pt>
                <c:pt idx="297">
                  <c:v>42795</c:v>
                </c:pt>
                <c:pt idx="298">
                  <c:v>42796</c:v>
                </c:pt>
                <c:pt idx="299">
                  <c:v>42797</c:v>
                </c:pt>
                <c:pt idx="300">
                  <c:v>42800</c:v>
                </c:pt>
                <c:pt idx="301">
                  <c:v>42801</c:v>
                </c:pt>
                <c:pt idx="302">
                  <c:v>42802</c:v>
                </c:pt>
                <c:pt idx="303">
                  <c:v>42803</c:v>
                </c:pt>
                <c:pt idx="304">
                  <c:v>42804</c:v>
                </c:pt>
                <c:pt idx="305">
                  <c:v>42807</c:v>
                </c:pt>
                <c:pt idx="306">
                  <c:v>42808</c:v>
                </c:pt>
                <c:pt idx="307">
                  <c:v>42809</c:v>
                </c:pt>
                <c:pt idx="308">
                  <c:v>42810</c:v>
                </c:pt>
                <c:pt idx="309">
                  <c:v>42811</c:v>
                </c:pt>
                <c:pt idx="310">
                  <c:v>42814</c:v>
                </c:pt>
                <c:pt idx="311">
                  <c:v>42815</c:v>
                </c:pt>
                <c:pt idx="312">
                  <c:v>42816</c:v>
                </c:pt>
                <c:pt idx="313">
                  <c:v>42817</c:v>
                </c:pt>
                <c:pt idx="314">
                  <c:v>42818</c:v>
                </c:pt>
                <c:pt idx="315">
                  <c:v>42821</c:v>
                </c:pt>
                <c:pt idx="316">
                  <c:v>42822</c:v>
                </c:pt>
                <c:pt idx="317">
                  <c:v>42823</c:v>
                </c:pt>
                <c:pt idx="318">
                  <c:v>42824</c:v>
                </c:pt>
                <c:pt idx="319">
                  <c:v>42825</c:v>
                </c:pt>
                <c:pt idx="320">
                  <c:v>42828</c:v>
                </c:pt>
                <c:pt idx="321">
                  <c:v>42829</c:v>
                </c:pt>
                <c:pt idx="322">
                  <c:v>42830</c:v>
                </c:pt>
                <c:pt idx="323">
                  <c:v>42831</c:v>
                </c:pt>
                <c:pt idx="324">
                  <c:v>42832</c:v>
                </c:pt>
                <c:pt idx="325">
                  <c:v>42835</c:v>
                </c:pt>
                <c:pt idx="326">
                  <c:v>42836</c:v>
                </c:pt>
                <c:pt idx="327">
                  <c:v>42837</c:v>
                </c:pt>
                <c:pt idx="328">
                  <c:v>42838</c:v>
                </c:pt>
                <c:pt idx="329">
                  <c:v>42842</c:v>
                </c:pt>
                <c:pt idx="330">
                  <c:v>42843</c:v>
                </c:pt>
                <c:pt idx="331">
                  <c:v>42844</c:v>
                </c:pt>
                <c:pt idx="332">
                  <c:v>42845</c:v>
                </c:pt>
                <c:pt idx="333">
                  <c:v>42846</c:v>
                </c:pt>
                <c:pt idx="334">
                  <c:v>42849</c:v>
                </c:pt>
                <c:pt idx="335">
                  <c:v>42850</c:v>
                </c:pt>
                <c:pt idx="336">
                  <c:v>42851</c:v>
                </c:pt>
                <c:pt idx="337">
                  <c:v>42852</c:v>
                </c:pt>
                <c:pt idx="338">
                  <c:v>42853</c:v>
                </c:pt>
                <c:pt idx="339">
                  <c:v>42856</c:v>
                </c:pt>
                <c:pt idx="340">
                  <c:v>42857</c:v>
                </c:pt>
                <c:pt idx="341">
                  <c:v>42858</c:v>
                </c:pt>
                <c:pt idx="342">
                  <c:v>42859</c:v>
                </c:pt>
                <c:pt idx="343">
                  <c:v>42860</c:v>
                </c:pt>
                <c:pt idx="344">
                  <c:v>42863</c:v>
                </c:pt>
                <c:pt idx="345">
                  <c:v>42864</c:v>
                </c:pt>
                <c:pt idx="346">
                  <c:v>42865</c:v>
                </c:pt>
                <c:pt idx="347">
                  <c:v>42866</c:v>
                </c:pt>
                <c:pt idx="348">
                  <c:v>42867</c:v>
                </c:pt>
                <c:pt idx="349">
                  <c:v>42870</c:v>
                </c:pt>
                <c:pt idx="350">
                  <c:v>42871</c:v>
                </c:pt>
                <c:pt idx="351">
                  <c:v>42872</c:v>
                </c:pt>
                <c:pt idx="352">
                  <c:v>42873</c:v>
                </c:pt>
                <c:pt idx="353">
                  <c:v>42874</c:v>
                </c:pt>
                <c:pt idx="354">
                  <c:v>42877</c:v>
                </c:pt>
                <c:pt idx="355">
                  <c:v>42878</c:v>
                </c:pt>
                <c:pt idx="356">
                  <c:v>42879</c:v>
                </c:pt>
                <c:pt idx="357">
                  <c:v>42880</c:v>
                </c:pt>
                <c:pt idx="358">
                  <c:v>42881</c:v>
                </c:pt>
                <c:pt idx="359">
                  <c:v>42884</c:v>
                </c:pt>
                <c:pt idx="360">
                  <c:v>42885</c:v>
                </c:pt>
                <c:pt idx="361">
                  <c:v>42886</c:v>
                </c:pt>
                <c:pt idx="362">
                  <c:v>42887</c:v>
                </c:pt>
                <c:pt idx="363">
                  <c:v>42888</c:v>
                </c:pt>
                <c:pt idx="364">
                  <c:v>42891</c:v>
                </c:pt>
                <c:pt idx="365">
                  <c:v>42892</c:v>
                </c:pt>
                <c:pt idx="366">
                  <c:v>42893</c:v>
                </c:pt>
                <c:pt idx="367">
                  <c:v>42894</c:v>
                </c:pt>
                <c:pt idx="368">
                  <c:v>42895</c:v>
                </c:pt>
                <c:pt idx="369">
                  <c:v>42898</c:v>
                </c:pt>
                <c:pt idx="370">
                  <c:v>42899</c:v>
                </c:pt>
                <c:pt idx="371">
                  <c:v>42900</c:v>
                </c:pt>
                <c:pt idx="372">
                  <c:v>42901</c:v>
                </c:pt>
                <c:pt idx="373">
                  <c:v>42902</c:v>
                </c:pt>
                <c:pt idx="374">
                  <c:v>42905</c:v>
                </c:pt>
                <c:pt idx="375">
                  <c:v>42906</c:v>
                </c:pt>
                <c:pt idx="376">
                  <c:v>42907</c:v>
                </c:pt>
                <c:pt idx="377">
                  <c:v>42908</c:v>
                </c:pt>
                <c:pt idx="378">
                  <c:v>42909</c:v>
                </c:pt>
                <c:pt idx="379">
                  <c:v>42912</c:v>
                </c:pt>
                <c:pt idx="380">
                  <c:v>42913</c:v>
                </c:pt>
                <c:pt idx="381">
                  <c:v>42914</c:v>
                </c:pt>
                <c:pt idx="382">
                  <c:v>42915</c:v>
                </c:pt>
                <c:pt idx="383">
                  <c:v>42916</c:v>
                </c:pt>
                <c:pt idx="384">
                  <c:v>42919</c:v>
                </c:pt>
                <c:pt idx="385">
                  <c:v>42920</c:v>
                </c:pt>
                <c:pt idx="386">
                  <c:v>42921</c:v>
                </c:pt>
                <c:pt idx="387">
                  <c:v>42922</c:v>
                </c:pt>
                <c:pt idx="388">
                  <c:v>42923</c:v>
                </c:pt>
                <c:pt idx="389">
                  <c:v>42926</c:v>
                </c:pt>
                <c:pt idx="390">
                  <c:v>42927</c:v>
                </c:pt>
                <c:pt idx="391">
                  <c:v>42928</c:v>
                </c:pt>
                <c:pt idx="392">
                  <c:v>42929</c:v>
                </c:pt>
                <c:pt idx="393">
                  <c:v>42930</c:v>
                </c:pt>
                <c:pt idx="394">
                  <c:v>42933</c:v>
                </c:pt>
                <c:pt idx="395">
                  <c:v>42934</c:v>
                </c:pt>
                <c:pt idx="396">
                  <c:v>42935</c:v>
                </c:pt>
                <c:pt idx="397">
                  <c:v>42936</c:v>
                </c:pt>
                <c:pt idx="398">
                  <c:v>42937</c:v>
                </c:pt>
                <c:pt idx="399">
                  <c:v>42940</c:v>
                </c:pt>
                <c:pt idx="400">
                  <c:v>42941</c:v>
                </c:pt>
                <c:pt idx="401">
                  <c:v>42942</c:v>
                </c:pt>
                <c:pt idx="402">
                  <c:v>42943</c:v>
                </c:pt>
                <c:pt idx="403">
                  <c:v>42944</c:v>
                </c:pt>
                <c:pt idx="404">
                  <c:v>42947</c:v>
                </c:pt>
                <c:pt idx="405">
                  <c:v>42948</c:v>
                </c:pt>
                <c:pt idx="406">
                  <c:v>42949</c:v>
                </c:pt>
                <c:pt idx="407">
                  <c:v>42950</c:v>
                </c:pt>
                <c:pt idx="408">
                  <c:v>42951</c:v>
                </c:pt>
                <c:pt idx="409">
                  <c:v>42954</c:v>
                </c:pt>
                <c:pt idx="410">
                  <c:v>42955</c:v>
                </c:pt>
                <c:pt idx="411">
                  <c:v>42956</c:v>
                </c:pt>
                <c:pt idx="412">
                  <c:v>42957</c:v>
                </c:pt>
                <c:pt idx="413">
                  <c:v>42958</c:v>
                </c:pt>
                <c:pt idx="414">
                  <c:v>42961</c:v>
                </c:pt>
                <c:pt idx="415">
                  <c:v>42962</c:v>
                </c:pt>
                <c:pt idx="416">
                  <c:v>42963</c:v>
                </c:pt>
                <c:pt idx="417">
                  <c:v>42964</c:v>
                </c:pt>
                <c:pt idx="418">
                  <c:v>42965</c:v>
                </c:pt>
                <c:pt idx="419">
                  <c:v>42968</c:v>
                </c:pt>
                <c:pt idx="420">
                  <c:v>42969</c:v>
                </c:pt>
                <c:pt idx="421">
                  <c:v>42970</c:v>
                </c:pt>
                <c:pt idx="422">
                  <c:v>42971</c:v>
                </c:pt>
                <c:pt idx="423">
                  <c:v>42972</c:v>
                </c:pt>
                <c:pt idx="424">
                  <c:v>42975</c:v>
                </c:pt>
                <c:pt idx="425">
                  <c:v>42976</c:v>
                </c:pt>
                <c:pt idx="426">
                  <c:v>42977</c:v>
                </c:pt>
                <c:pt idx="427">
                  <c:v>42978</c:v>
                </c:pt>
                <c:pt idx="428">
                  <c:v>42979</c:v>
                </c:pt>
                <c:pt idx="429">
                  <c:v>42982</c:v>
                </c:pt>
                <c:pt idx="430">
                  <c:v>42983</c:v>
                </c:pt>
                <c:pt idx="431">
                  <c:v>42984</c:v>
                </c:pt>
                <c:pt idx="432">
                  <c:v>42985</c:v>
                </c:pt>
                <c:pt idx="433">
                  <c:v>42986</c:v>
                </c:pt>
                <c:pt idx="434">
                  <c:v>42989</c:v>
                </c:pt>
                <c:pt idx="435">
                  <c:v>42990</c:v>
                </c:pt>
                <c:pt idx="436">
                  <c:v>42991</c:v>
                </c:pt>
                <c:pt idx="437">
                  <c:v>42992</c:v>
                </c:pt>
                <c:pt idx="438">
                  <c:v>42993</c:v>
                </c:pt>
                <c:pt idx="439">
                  <c:v>42996</c:v>
                </c:pt>
                <c:pt idx="440">
                  <c:v>42997</c:v>
                </c:pt>
                <c:pt idx="441">
                  <c:v>42998</c:v>
                </c:pt>
                <c:pt idx="442">
                  <c:v>42999</c:v>
                </c:pt>
                <c:pt idx="443">
                  <c:v>43000</c:v>
                </c:pt>
                <c:pt idx="444">
                  <c:v>43003</c:v>
                </c:pt>
                <c:pt idx="445">
                  <c:v>43004</c:v>
                </c:pt>
                <c:pt idx="446">
                  <c:v>43005</c:v>
                </c:pt>
                <c:pt idx="447">
                  <c:v>43006</c:v>
                </c:pt>
                <c:pt idx="448">
                  <c:v>43007</c:v>
                </c:pt>
                <c:pt idx="449">
                  <c:v>43010</c:v>
                </c:pt>
                <c:pt idx="450">
                  <c:v>43011</c:v>
                </c:pt>
                <c:pt idx="451">
                  <c:v>43012</c:v>
                </c:pt>
                <c:pt idx="452">
                  <c:v>43013</c:v>
                </c:pt>
                <c:pt idx="453">
                  <c:v>43014</c:v>
                </c:pt>
                <c:pt idx="454">
                  <c:v>43017</c:v>
                </c:pt>
                <c:pt idx="455">
                  <c:v>43018</c:v>
                </c:pt>
                <c:pt idx="456">
                  <c:v>43019</c:v>
                </c:pt>
                <c:pt idx="457">
                  <c:v>43020</c:v>
                </c:pt>
                <c:pt idx="458">
                  <c:v>43021</c:v>
                </c:pt>
                <c:pt idx="459">
                  <c:v>43024</c:v>
                </c:pt>
                <c:pt idx="460">
                  <c:v>43025</c:v>
                </c:pt>
                <c:pt idx="461">
                  <c:v>43026</c:v>
                </c:pt>
                <c:pt idx="462">
                  <c:v>43027</c:v>
                </c:pt>
                <c:pt idx="463">
                  <c:v>43028</c:v>
                </c:pt>
                <c:pt idx="464">
                  <c:v>43031</c:v>
                </c:pt>
                <c:pt idx="465">
                  <c:v>43032</c:v>
                </c:pt>
                <c:pt idx="466">
                  <c:v>43033</c:v>
                </c:pt>
                <c:pt idx="467">
                  <c:v>43034</c:v>
                </c:pt>
                <c:pt idx="468">
                  <c:v>43035</c:v>
                </c:pt>
                <c:pt idx="469">
                  <c:v>43038</c:v>
                </c:pt>
                <c:pt idx="470">
                  <c:v>43039</c:v>
                </c:pt>
                <c:pt idx="471">
                  <c:v>43040</c:v>
                </c:pt>
                <c:pt idx="472">
                  <c:v>43041</c:v>
                </c:pt>
                <c:pt idx="473">
                  <c:v>43042</c:v>
                </c:pt>
                <c:pt idx="474">
                  <c:v>43045</c:v>
                </c:pt>
                <c:pt idx="475">
                  <c:v>43046</c:v>
                </c:pt>
                <c:pt idx="476">
                  <c:v>43047</c:v>
                </c:pt>
                <c:pt idx="477">
                  <c:v>43048</c:v>
                </c:pt>
                <c:pt idx="478">
                  <c:v>43049</c:v>
                </c:pt>
                <c:pt idx="479">
                  <c:v>43052</c:v>
                </c:pt>
                <c:pt idx="480">
                  <c:v>43053</c:v>
                </c:pt>
                <c:pt idx="481">
                  <c:v>43054</c:v>
                </c:pt>
                <c:pt idx="482">
                  <c:v>43055</c:v>
                </c:pt>
                <c:pt idx="483">
                  <c:v>43056</c:v>
                </c:pt>
                <c:pt idx="484">
                  <c:v>43059</c:v>
                </c:pt>
                <c:pt idx="485">
                  <c:v>43060</c:v>
                </c:pt>
                <c:pt idx="486">
                  <c:v>43061</c:v>
                </c:pt>
                <c:pt idx="487">
                  <c:v>43062</c:v>
                </c:pt>
                <c:pt idx="488">
                  <c:v>43063</c:v>
                </c:pt>
                <c:pt idx="489">
                  <c:v>43066</c:v>
                </c:pt>
                <c:pt idx="490">
                  <c:v>43067</c:v>
                </c:pt>
                <c:pt idx="491">
                  <c:v>43068</c:v>
                </c:pt>
                <c:pt idx="492">
                  <c:v>43069</c:v>
                </c:pt>
                <c:pt idx="493">
                  <c:v>43070</c:v>
                </c:pt>
                <c:pt idx="494">
                  <c:v>43073</c:v>
                </c:pt>
                <c:pt idx="495">
                  <c:v>43074</c:v>
                </c:pt>
                <c:pt idx="496">
                  <c:v>43075</c:v>
                </c:pt>
                <c:pt idx="497">
                  <c:v>43076</c:v>
                </c:pt>
                <c:pt idx="498">
                  <c:v>43077</c:v>
                </c:pt>
                <c:pt idx="499">
                  <c:v>43080</c:v>
                </c:pt>
                <c:pt idx="500">
                  <c:v>43081</c:v>
                </c:pt>
                <c:pt idx="501">
                  <c:v>43082</c:v>
                </c:pt>
                <c:pt idx="502">
                  <c:v>43083</c:v>
                </c:pt>
                <c:pt idx="503">
                  <c:v>43084</c:v>
                </c:pt>
                <c:pt idx="504">
                  <c:v>43087</c:v>
                </c:pt>
                <c:pt idx="505">
                  <c:v>43088</c:v>
                </c:pt>
                <c:pt idx="506">
                  <c:v>43089</c:v>
                </c:pt>
                <c:pt idx="507">
                  <c:v>43090</c:v>
                </c:pt>
                <c:pt idx="508">
                  <c:v>43091</c:v>
                </c:pt>
                <c:pt idx="509">
                  <c:v>43095</c:v>
                </c:pt>
                <c:pt idx="510">
                  <c:v>43096</c:v>
                </c:pt>
                <c:pt idx="511">
                  <c:v>43097</c:v>
                </c:pt>
                <c:pt idx="512">
                  <c:v>43098</c:v>
                </c:pt>
                <c:pt idx="513">
                  <c:v>43102</c:v>
                </c:pt>
                <c:pt idx="514">
                  <c:v>43103</c:v>
                </c:pt>
                <c:pt idx="515">
                  <c:v>43104</c:v>
                </c:pt>
                <c:pt idx="516">
                  <c:v>43105</c:v>
                </c:pt>
                <c:pt idx="517">
                  <c:v>43108</c:v>
                </c:pt>
                <c:pt idx="518">
                  <c:v>43109</c:v>
                </c:pt>
                <c:pt idx="519">
                  <c:v>43110</c:v>
                </c:pt>
                <c:pt idx="520">
                  <c:v>43111</c:v>
                </c:pt>
                <c:pt idx="521">
                  <c:v>43112</c:v>
                </c:pt>
                <c:pt idx="522">
                  <c:v>43115</c:v>
                </c:pt>
                <c:pt idx="523">
                  <c:v>43116</c:v>
                </c:pt>
                <c:pt idx="524">
                  <c:v>43117</c:v>
                </c:pt>
                <c:pt idx="525">
                  <c:v>43118</c:v>
                </c:pt>
                <c:pt idx="526">
                  <c:v>43119</c:v>
                </c:pt>
                <c:pt idx="527">
                  <c:v>43122</c:v>
                </c:pt>
                <c:pt idx="528">
                  <c:v>43123</c:v>
                </c:pt>
                <c:pt idx="529">
                  <c:v>43124</c:v>
                </c:pt>
                <c:pt idx="530">
                  <c:v>43125</c:v>
                </c:pt>
                <c:pt idx="531">
                  <c:v>43126</c:v>
                </c:pt>
                <c:pt idx="532">
                  <c:v>43129</c:v>
                </c:pt>
                <c:pt idx="533">
                  <c:v>43130</c:v>
                </c:pt>
                <c:pt idx="534">
                  <c:v>43131</c:v>
                </c:pt>
                <c:pt idx="535">
                  <c:v>43132</c:v>
                </c:pt>
                <c:pt idx="536">
                  <c:v>43133</c:v>
                </c:pt>
                <c:pt idx="537">
                  <c:v>43136</c:v>
                </c:pt>
                <c:pt idx="538">
                  <c:v>43137</c:v>
                </c:pt>
                <c:pt idx="539">
                  <c:v>43138</c:v>
                </c:pt>
                <c:pt idx="540">
                  <c:v>43139</c:v>
                </c:pt>
                <c:pt idx="541">
                  <c:v>43140</c:v>
                </c:pt>
                <c:pt idx="542">
                  <c:v>43143</c:v>
                </c:pt>
                <c:pt idx="543">
                  <c:v>43144</c:v>
                </c:pt>
                <c:pt idx="544">
                  <c:v>43145</c:v>
                </c:pt>
                <c:pt idx="545">
                  <c:v>43146</c:v>
                </c:pt>
                <c:pt idx="546">
                  <c:v>43147</c:v>
                </c:pt>
                <c:pt idx="547">
                  <c:v>43150</c:v>
                </c:pt>
                <c:pt idx="548">
                  <c:v>43151</c:v>
                </c:pt>
                <c:pt idx="549">
                  <c:v>43152</c:v>
                </c:pt>
                <c:pt idx="550">
                  <c:v>43153</c:v>
                </c:pt>
                <c:pt idx="551">
                  <c:v>43154</c:v>
                </c:pt>
                <c:pt idx="552">
                  <c:v>43157</c:v>
                </c:pt>
                <c:pt idx="553">
                  <c:v>43158</c:v>
                </c:pt>
                <c:pt idx="554">
                  <c:v>43159</c:v>
                </c:pt>
                <c:pt idx="555">
                  <c:v>43160</c:v>
                </c:pt>
                <c:pt idx="556">
                  <c:v>43161</c:v>
                </c:pt>
                <c:pt idx="557">
                  <c:v>43164</c:v>
                </c:pt>
                <c:pt idx="558">
                  <c:v>43165</c:v>
                </c:pt>
                <c:pt idx="559">
                  <c:v>43166</c:v>
                </c:pt>
                <c:pt idx="560">
                  <c:v>43167</c:v>
                </c:pt>
                <c:pt idx="561">
                  <c:v>43168</c:v>
                </c:pt>
                <c:pt idx="562">
                  <c:v>43171</c:v>
                </c:pt>
                <c:pt idx="563">
                  <c:v>43172</c:v>
                </c:pt>
                <c:pt idx="564">
                  <c:v>43173</c:v>
                </c:pt>
                <c:pt idx="565">
                  <c:v>43174</c:v>
                </c:pt>
                <c:pt idx="566">
                  <c:v>43175</c:v>
                </c:pt>
                <c:pt idx="567">
                  <c:v>43178</c:v>
                </c:pt>
                <c:pt idx="568">
                  <c:v>43179</c:v>
                </c:pt>
                <c:pt idx="569">
                  <c:v>43180</c:v>
                </c:pt>
                <c:pt idx="570">
                  <c:v>43181</c:v>
                </c:pt>
                <c:pt idx="571">
                  <c:v>43182</c:v>
                </c:pt>
                <c:pt idx="572">
                  <c:v>43185</c:v>
                </c:pt>
                <c:pt idx="573">
                  <c:v>43186</c:v>
                </c:pt>
                <c:pt idx="574">
                  <c:v>43187</c:v>
                </c:pt>
                <c:pt idx="575">
                  <c:v>43188</c:v>
                </c:pt>
                <c:pt idx="576">
                  <c:v>43192</c:v>
                </c:pt>
                <c:pt idx="577">
                  <c:v>43193</c:v>
                </c:pt>
                <c:pt idx="578">
                  <c:v>43194</c:v>
                </c:pt>
                <c:pt idx="579">
                  <c:v>43195</c:v>
                </c:pt>
                <c:pt idx="580">
                  <c:v>43196</c:v>
                </c:pt>
                <c:pt idx="581">
                  <c:v>43199</c:v>
                </c:pt>
                <c:pt idx="582">
                  <c:v>43200</c:v>
                </c:pt>
                <c:pt idx="583">
                  <c:v>43201</c:v>
                </c:pt>
                <c:pt idx="584">
                  <c:v>43202</c:v>
                </c:pt>
                <c:pt idx="585">
                  <c:v>43203</c:v>
                </c:pt>
                <c:pt idx="586">
                  <c:v>43206</c:v>
                </c:pt>
                <c:pt idx="587">
                  <c:v>43207</c:v>
                </c:pt>
                <c:pt idx="588">
                  <c:v>43208</c:v>
                </c:pt>
                <c:pt idx="589">
                  <c:v>43209</c:v>
                </c:pt>
                <c:pt idx="590">
                  <c:v>43210</c:v>
                </c:pt>
                <c:pt idx="591">
                  <c:v>43213</c:v>
                </c:pt>
                <c:pt idx="592">
                  <c:v>43214</c:v>
                </c:pt>
                <c:pt idx="593">
                  <c:v>43215</c:v>
                </c:pt>
                <c:pt idx="594">
                  <c:v>43216</c:v>
                </c:pt>
                <c:pt idx="595">
                  <c:v>43217</c:v>
                </c:pt>
                <c:pt idx="596">
                  <c:v>43220</c:v>
                </c:pt>
                <c:pt idx="597">
                  <c:v>43221</c:v>
                </c:pt>
                <c:pt idx="598">
                  <c:v>43222</c:v>
                </c:pt>
                <c:pt idx="599">
                  <c:v>43223</c:v>
                </c:pt>
                <c:pt idx="600">
                  <c:v>43224</c:v>
                </c:pt>
                <c:pt idx="601">
                  <c:v>43227</c:v>
                </c:pt>
                <c:pt idx="602">
                  <c:v>43228</c:v>
                </c:pt>
                <c:pt idx="603">
                  <c:v>43229</c:v>
                </c:pt>
                <c:pt idx="604">
                  <c:v>43230</c:v>
                </c:pt>
                <c:pt idx="605">
                  <c:v>43231</c:v>
                </c:pt>
                <c:pt idx="606">
                  <c:v>43234</c:v>
                </c:pt>
                <c:pt idx="607">
                  <c:v>43252</c:v>
                </c:pt>
                <c:pt idx="608">
                  <c:v>43283</c:v>
                </c:pt>
                <c:pt idx="609">
                  <c:v>43314</c:v>
                </c:pt>
                <c:pt idx="610">
                  <c:v>43345</c:v>
                </c:pt>
                <c:pt idx="611">
                  <c:v>43376</c:v>
                </c:pt>
                <c:pt idx="612">
                  <c:v>43407</c:v>
                </c:pt>
                <c:pt idx="613">
                  <c:v>43438</c:v>
                </c:pt>
              </c:numCache>
            </c:numRef>
          </c:cat>
          <c:val>
            <c:numRef>
              <c:f>'OILprecios '!$C$7676:$C$8289</c:f>
              <c:numCache>
                <c:formatCode>General</c:formatCode>
                <c:ptCount val="614"/>
                <c:pt idx="606">
                  <c:v>71.010000000000005</c:v>
                </c:pt>
                <c:pt idx="607">
                  <c:v>70</c:v>
                </c:pt>
                <c:pt idx="608">
                  <c:v>69</c:v>
                </c:pt>
                <c:pt idx="609">
                  <c:v>69</c:v>
                </c:pt>
                <c:pt idx="610">
                  <c:v>67</c:v>
                </c:pt>
                <c:pt idx="611">
                  <c:v>66</c:v>
                </c:pt>
                <c:pt idx="612">
                  <c:v>65</c:v>
                </c:pt>
                <c:pt idx="613">
                  <c:v>64</c:v>
                </c:pt>
              </c:numCache>
            </c:numRef>
          </c:val>
          <c:smooth val="0"/>
          <c:extLst xmlns:c16r2="http://schemas.microsoft.com/office/drawing/2015/06/chart">
            <c:ext xmlns:c16="http://schemas.microsoft.com/office/drawing/2014/chart" uri="{C3380CC4-5D6E-409C-BE32-E72D297353CC}">
              <c16:uniqueId val="{00000003-A9FB-4C8B-BE25-2D37BC681395}"/>
            </c:ext>
          </c:extLst>
        </c:ser>
        <c:dLbls>
          <c:showLegendKey val="0"/>
          <c:showVal val="0"/>
          <c:showCatName val="0"/>
          <c:showSerName val="0"/>
          <c:showPercent val="0"/>
          <c:showBubbleSize val="0"/>
        </c:dLbls>
        <c:marker val="1"/>
        <c:smooth val="0"/>
        <c:axId val="69262336"/>
        <c:axId val="69276416"/>
      </c:lineChart>
      <c:dateAx>
        <c:axId val="69262336"/>
        <c:scaling>
          <c:orientation val="minMax"/>
        </c:scaling>
        <c:delete val="0"/>
        <c:axPos val="b"/>
        <c:numFmt formatCode="mmm\ dd\,\ 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ysClr val="windowText" lastClr="000000"/>
                </a:solidFill>
                <a:latin typeface="+mn-lt"/>
                <a:ea typeface="+mn-ea"/>
                <a:cs typeface="+mn-cs"/>
              </a:defRPr>
            </a:pPr>
            <a:endParaRPr lang="es-ES"/>
          </a:p>
        </c:txPr>
        <c:crossAx val="69276416"/>
        <c:crosses val="autoZero"/>
        <c:auto val="1"/>
        <c:lblOffset val="100"/>
        <c:baseTimeUnit val="days"/>
        <c:majorUnit val="3"/>
        <c:majorTimeUnit val="months"/>
      </c:dateAx>
      <c:valAx>
        <c:axId val="69276416"/>
        <c:scaling>
          <c:orientation val="minMax"/>
        </c:scaling>
        <c:delete val="1"/>
        <c:axPos val="l"/>
        <c:numFmt formatCode="General" sourceLinked="1"/>
        <c:majorTickMark val="none"/>
        <c:minorTickMark val="none"/>
        <c:tickLblPos val="nextTo"/>
        <c:crossAx val="69262336"/>
        <c:crosses val="autoZero"/>
        <c:crossBetween val="between"/>
      </c:valAx>
      <c:spPr>
        <a:noFill/>
        <a:ln>
          <a:noFill/>
        </a:ln>
        <a:effectLst/>
      </c:spPr>
    </c:plotArea>
    <c:legend>
      <c:legendPos val="t"/>
      <c:layout>
        <c:manualLayout>
          <c:xMode val="edge"/>
          <c:yMode val="edge"/>
          <c:x val="1.5634220233328947E-2"/>
          <c:y val="0.67736493572209067"/>
          <c:w val="0.180542147533956"/>
          <c:h val="0.15201355226201038"/>
        </c:manualLayout>
      </c:layout>
      <c:overlay val="0"/>
    </c:legend>
    <c:plotVisOnly val="1"/>
    <c:dispBlanksAs val="gap"/>
    <c:showDLblsOverMax val="0"/>
  </c:chart>
  <c:spPr>
    <a:noFill/>
    <a:ln w="9525" cap="flat" cmpd="sng" algn="ctr">
      <a:noFill/>
      <a:round/>
    </a:ln>
    <a:effectLst/>
  </c:spPr>
  <c:txPr>
    <a:bodyPr/>
    <a:lstStyle/>
    <a:p>
      <a:pPr>
        <a:defRPr/>
      </a:pPr>
      <a:endParaRPr lang="es-E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035842577141156E-2"/>
          <c:y val="4.6366514007176528E-2"/>
          <c:w val="0.9455742558828113"/>
          <c:h val="0.84167401196811653"/>
        </c:manualLayout>
      </c:layout>
      <c:barChart>
        <c:barDir val="col"/>
        <c:grouping val="stacked"/>
        <c:varyColors val="0"/>
        <c:ser>
          <c:idx val="0"/>
          <c:order val="0"/>
          <c:tx>
            <c:strRef>
              <c:f>'OIL 2'!$C$3</c:f>
              <c:strCache>
                <c:ptCount val="1"/>
                <c:pt idx="0">
                  <c:v>Real</c:v>
                </c:pt>
              </c:strCache>
            </c:strRef>
          </c:tx>
          <c:spPr>
            <a:solidFill>
              <a:schemeClr val="tx2">
                <a:lumMod val="50000"/>
              </a:schemeClr>
            </a:solidFill>
          </c:spPr>
          <c:invertIfNegative val="0"/>
          <c:dLbls>
            <c:dLbl>
              <c:idx val="4"/>
              <c:layout>
                <c:manualLayout>
                  <c:x val="1.6938447688268424E-3"/>
                  <c:y val="-3.4032599982670685E-3"/>
                </c:manualLayout>
              </c:layout>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6423-4FC6-966D-E063E3C8B925}"/>
                </c:ext>
              </c:extLst>
            </c:dLbl>
            <c:dLbl>
              <c:idx val="5"/>
              <c:layout>
                <c:manualLayout>
                  <c:x val="-1.2421715275731678E-16"/>
                  <c:y val="-8.2210726005624984E-2"/>
                </c:manualLayout>
              </c:layout>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423-4FC6-966D-E063E3C8B925}"/>
                </c:ext>
              </c:extLst>
            </c:dLbl>
            <c:spPr>
              <a:noFill/>
              <a:ln>
                <a:noFill/>
              </a:ln>
              <a:effectLst/>
            </c:spPr>
            <c:txPr>
              <a:bodyPr rot="0" vert="horz"/>
              <a:lstStyle/>
              <a:p>
                <a:pPr>
                  <a:defRPr lang="es-ES" sz="1200">
                    <a:solidFill>
                      <a:schemeClr val="bg1"/>
                    </a:solidFill>
                  </a:defRPr>
                </a:pPr>
                <a:endParaRPr lang="es-E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'OIL 2'!$B$9:$B$14</c:f>
              <c:strCache>
                <c:ptCount val="6"/>
                <c:pt idx="0">
                  <c:v>2013</c:v>
                </c:pt>
                <c:pt idx="1">
                  <c:v>2014</c:v>
                </c:pt>
                <c:pt idx="2">
                  <c:v>2015</c:v>
                </c:pt>
                <c:pt idx="3">
                  <c:v>2016</c:v>
                </c:pt>
                <c:pt idx="4">
                  <c:v>2017</c:v>
                </c:pt>
                <c:pt idx="5">
                  <c:v>2018*</c:v>
                </c:pt>
              </c:strCache>
            </c:strRef>
          </c:cat>
          <c:val>
            <c:numRef>
              <c:f>'OIL 2'!$C$9:$C$14</c:f>
              <c:numCache>
                <c:formatCode>#,##0</c:formatCode>
                <c:ptCount val="6"/>
                <c:pt idx="0">
                  <c:v>115</c:v>
                </c:pt>
                <c:pt idx="1">
                  <c:v>113</c:v>
                </c:pt>
                <c:pt idx="2">
                  <c:v>25</c:v>
                </c:pt>
                <c:pt idx="3">
                  <c:v>21</c:v>
                </c:pt>
                <c:pt idx="4" formatCode="General">
                  <c:v>54</c:v>
                </c:pt>
              </c:numCache>
            </c:numRef>
          </c:val>
          <c:extLst xmlns:c16r2="http://schemas.microsoft.com/office/drawing/2015/06/chart">
            <c:ext xmlns:c16="http://schemas.microsoft.com/office/drawing/2014/chart" uri="{C3380CC4-5D6E-409C-BE32-E72D297353CC}">
              <c16:uniqueId val="{00000002-6423-4FC6-966D-E063E3C8B925}"/>
            </c:ext>
          </c:extLst>
        </c:ser>
        <c:ser>
          <c:idx val="1"/>
          <c:order val="1"/>
          <c:tx>
            <c:strRef>
              <c:f>'OIL 2'!$D$3</c:f>
              <c:strCache>
                <c:ptCount val="1"/>
                <c:pt idx="0">
                  <c:v>Ejecutado 2018</c:v>
                </c:pt>
              </c:strCache>
            </c:strRef>
          </c:tx>
          <c:spPr>
            <a:solidFill>
              <a:schemeClr val="accent2">
                <a:lumMod val="20000"/>
                <a:lumOff val="80000"/>
              </a:schemeClr>
            </a:solidFill>
            <a:ln>
              <a:noFill/>
            </a:ln>
          </c:spPr>
          <c:invertIfNegative val="0"/>
          <c:dLbls>
            <c:dLbl>
              <c:idx val="4"/>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423-4FC6-966D-E063E3C8B925}"/>
                </c:ext>
              </c:extLst>
            </c:dLbl>
            <c:dLbl>
              <c:idx val="5"/>
              <c:layout>
                <c:manualLayout>
                  <c:x val="1.0713459507054428E-3"/>
                  <c:y val="8.4089629033345915E-4"/>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4-6423-4FC6-966D-E063E3C8B925}"/>
                </c:ext>
              </c:extLst>
            </c:dLbl>
            <c:spPr>
              <a:noFill/>
              <a:ln>
                <a:noFill/>
              </a:ln>
              <a:effectLst/>
            </c:spPr>
            <c:txPr>
              <a:bodyPr wrap="square" lIns="38100" tIns="19050" rIns="38100" bIns="19050" anchor="ctr">
                <a:spAutoFit/>
              </a:bodyPr>
              <a:lstStyle/>
              <a:p>
                <a:pPr>
                  <a:defRPr sz="1200"/>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strRef>
              <c:f>'OIL 2'!$B$9:$B$14</c:f>
              <c:strCache>
                <c:ptCount val="6"/>
                <c:pt idx="0">
                  <c:v>2013</c:v>
                </c:pt>
                <c:pt idx="1">
                  <c:v>2014</c:v>
                </c:pt>
                <c:pt idx="2">
                  <c:v>2015</c:v>
                </c:pt>
                <c:pt idx="3">
                  <c:v>2016</c:v>
                </c:pt>
                <c:pt idx="4">
                  <c:v>2017</c:v>
                </c:pt>
                <c:pt idx="5">
                  <c:v>2018*</c:v>
                </c:pt>
              </c:strCache>
            </c:strRef>
          </c:cat>
          <c:val>
            <c:numRef>
              <c:f>'OIL 2'!$D$9:$D$14</c:f>
              <c:numCache>
                <c:formatCode>General</c:formatCode>
                <c:ptCount val="6"/>
                <c:pt idx="5">
                  <c:v>14</c:v>
                </c:pt>
              </c:numCache>
            </c:numRef>
          </c:val>
          <c:extLst xmlns:c16r2="http://schemas.microsoft.com/office/drawing/2015/06/chart">
            <c:ext xmlns:c16="http://schemas.microsoft.com/office/drawing/2014/chart" uri="{C3380CC4-5D6E-409C-BE32-E72D297353CC}">
              <c16:uniqueId val="{00000005-6423-4FC6-966D-E063E3C8B925}"/>
            </c:ext>
          </c:extLst>
        </c:ser>
        <c:ser>
          <c:idx val="3"/>
          <c:order val="2"/>
          <c:tx>
            <c:strRef>
              <c:f>'OIL 2'!$D$3</c:f>
              <c:strCache>
                <c:ptCount val="1"/>
                <c:pt idx="0">
                  <c:v>Ejecutado 2018</c:v>
                </c:pt>
              </c:strCache>
            </c:strRef>
          </c:tx>
          <c:spPr>
            <a:solidFill>
              <a:schemeClr val="bg1">
                <a:lumMod val="85000"/>
              </a:schemeClr>
            </a:solidFill>
          </c:spPr>
          <c:invertIfNegative val="0"/>
          <c:cat>
            <c:strRef>
              <c:f>'OIL 2'!$B$9:$B$14</c:f>
              <c:strCache>
                <c:ptCount val="6"/>
                <c:pt idx="0">
                  <c:v>2013</c:v>
                </c:pt>
                <c:pt idx="1">
                  <c:v>2014</c:v>
                </c:pt>
                <c:pt idx="2">
                  <c:v>2015</c:v>
                </c:pt>
                <c:pt idx="3">
                  <c:v>2016</c:v>
                </c:pt>
                <c:pt idx="4">
                  <c:v>2017</c:v>
                </c:pt>
                <c:pt idx="5">
                  <c:v>2018*</c:v>
                </c:pt>
              </c:strCache>
            </c:strRef>
          </c:cat>
          <c:val>
            <c:numRef>
              <c:f>'OIL 2'!$E$9:$E$14</c:f>
              <c:numCache>
                <c:formatCode>General</c:formatCode>
                <c:ptCount val="6"/>
                <c:pt idx="5">
                  <c:v>56</c:v>
                </c:pt>
              </c:numCache>
            </c:numRef>
          </c:val>
        </c:ser>
        <c:ser>
          <c:idx val="2"/>
          <c:order val="3"/>
          <c:tx>
            <c:strRef>
              <c:f>'OIL 2'!$F$3</c:f>
              <c:strCache>
                <c:ptCount val="1"/>
                <c:pt idx="0">
                  <c:v>Meta: 70 Pozos</c:v>
                </c:pt>
              </c:strCache>
            </c:strRef>
          </c:tx>
          <c:spPr>
            <a:solidFill>
              <a:schemeClr val="bg1">
                <a:lumMod val="85000"/>
              </a:schemeClr>
            </a:solidFill>
          </c:spPr>
          <c:invertIfNegative val="0"/>
          <c:cat>
            <c:strRef>
              <c:f>'OIL 2'!$B$9:$B$14</c:f>
              <c:strCache>
                <c:ptCount val="6"/>
                <c:pt idx="0">
                  <c:v>2013</c:v>
                </c:pt>
                <c:pt idx="1">
                  <c:v>2014</c:v>
                </c:pt>
                <c:pt idx="2">
                  <c:v>2015</c:v>
                </c:pt>
                <c:pt idx="3">
                  <c:v>2016</c:v>
                </c:pt>
                <c:pt idx="4">
                  <c:v>2017</c:v>
                </c:pt>
                <c:pt idx="5">
                  <c:v>2018*</c:v>
                </c:pt>
              </c:strCache>
            </c:strRef>
          </c:cat>
          <c:val>
            <c:numRef>
              <c:f>'OIL 2'!$F$9:$F$14</c:f>
              <c:numCache>
                <c:formatCode>General</c:formatCode>
                <c:ptCount val="6"/>
                <c:pt idx="5">
                  <c:v>1E-3</c:v>
                </c:pt>
              </c:numCache>
            </c:numRef>
          </c:val>
        </c:ser>
        <c:dLbls>
          <c:showLegendKey val="0"/>
          <c:showVal val="0"/>
          <c:showCatName val="0"/>
          <c:showSerName val="0"/>
          <c:showPercent val="0"/>
          <c:showBubbleSize val="0"/>
        </c:dLbls>
        <c:gapWidth val="75"/>
        <c:overlap val="100"/>
        <c:axId val="69447040"/>
        <c:axId val="69445504"/>
      </c:barChart>
      <c:valAx>
        <c:axId val="69445504"/>
        <c:scaling>
          <c:orientation val="minMax"/>
          <c:max val="120"/>
        </c:scaling>
        <c:delete val="1"/>
        <c:axPos val="r"/>
        <c:numFmt formatCode="#,##0" sourceLinked="1"/>
        <c:majorTickMark val="out"/>
        <c:minorTickMark val="none"/>
        <c:tickLblPos val="nextTo"/>
        <c:crossAx val="69447040"/>
        <c:crosses val="max"/>
        <c:crossBetween val="between"/>
      </c:valAx>
      <c:catAx>
        <c:axId val="69447040"/>
        <c:scaling>
          <c:orientation val="minMax"/>
        </c:scaling>
        <c:delete val="0"/>
        <c:axPos val="b"/>
        <c:numFmt formatCode="General" sourceLinked="1"/>
        <c:majorTickMark val="out"/>
        <c:minorTickMark val="none"/>
        <c:tickLblPos val="nextTo"/>
        <c:crossAx val="69445504"/>
        <c:crosses val="autoZero"/>
        <c:auto val="1"/>
        <c:lblAlgn val="ctr"/>
        <c:lblOffset val="100"/>
        <c:noMultiLvlLbl val="0"/>
      </c:catAx>
      <c:spPr>
        <a:solidFill>
          <a:schemeClr val="accent5">
            <a:lumMod val="20000"/>
            <a:lumOff val="80000"/>
            <a:alpha val="0"/>
          </a:schemeClr>
        </a:solidFill>
      </c:spPr>
    </c:plotArea>
    <c:legend>
      <c:legendPos val="t"/>
      <c:legendEntry>
        <c:idx val="2"/>
        <c:delete val="1"/>
      </c:legendEntry>
      <c:layout>
        <c:manualLayout>
          <c:xMode val="edge"/>
          <c:yMode val="edge"/>
          <c:x val="0.33957142605964569"/>
          <c:y val="0.11355025604688643"/>
          <c:w val="0.26699641319467515"/>
          <c:h val="0.29570140753142188"/>
        </c:manualLayout>
      </c:layout>
      <c:overlay val="0"/>
    </c:legend>
    <c:plotVisOnly val="1"/>
    <c:dispBlanksAs val="gap"/>
    <c:showDLblsOverMax val="0"/>
  </c:chart>
  <c:spPr>
    <a:solidFill>
      <a:schemeClr val="accent5">
        <a:lumMod val="20000"/>
        <a:lumOff val="80000"/>
        <a:alpha val="5000"/>
      </a:schemeClr>
    </a:solid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794695950313719E-2"/>
          <c:y val="2.5237711962675471E-3"/>
          <c:w val="0.94110616698952176"/>
          <c:h val="0.85802324179442235"/>
        </c:manualLayout>
      </c:layout>
      <c:barChart>
        <c:barDir val="col"/>
        <c:grouping val="stacked"/>
        <c:varyColors val="0"/>
        <c:ser>
          <c:idx val="0"/>
          <c:order val="0"/>
          <c:tx>
            <c:strRef>
              <c:f>'OIL 2'!$P$34</c:f>
              <c:strCache>
                <c:ptCount val="1"/>
                <c:pt idx="0">
                  <c:v>on shore</c:v>
                </c:pt>
              </c:strCache>
            </c:strRef>
          </c:tx>
          <c:spPr>
            <a:solidFill>
              <a:schemeClr val="tx2">
                <a:lumMod val="50000"/>
              </a:schemeClr>
            </a:solidFill>
          </c:spPr>
          <c:invertIfNegative val="0"/>
          <c:dLbls>
            <c:dLbl>
              <c:idx val="0"/>
              <c:layout>
                <c:manualLayout>
                  <c:x val="0"/>
                  <c:y val="-4.711425206124776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F1CC-4E14-9CD9-153948F0CFA7}"/>
                </c:ext>
              </c:extLst>
            </c:dLbl>
            <c:dLbl>
              <c:idx val="1"/>
              <c:layout>
                <c:manualLayout>
                  <c:x val="2.6767816227632885E-3"/>
                  <c:y val="-9.4228504122497309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1-F1CC-4E14-9CD9-153948F0CFA7}"/>
                </c:ext>
              </c:extLst>
            </c:dLbl>
            <c:dLbl>
              <c:idx val="2"/>
              <c:layout>
                <c:manualLayout>
                  <c:x val="0"/>
                  <c:y val="-1.413427561837456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2-F1CC-4E14-9CD9-153948F0CFA7}"/>
                </c:ext>
              </c:extLst>
            </c:dLbl>
            <c:dLbl>
              <c:idx val="3"/>
              <c:layout>
                <c:manualLayout>
                  <c:x val="3.3512864651962962E-3"/>
                  <c:y val="-6.6206637111412531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3-F1CC-4E14-9CD9-153948F0CFA7}"/>
                </c:ext>
              </c:extLst>
            </c:dLbl>
            <c:dLbl>
              <c:idx val="4"/>
              <c:layout>
                <c:manualLayout>
                  <c:x val="1.6756432325981481E-3"/>
                  <c:y val="-5.8916509780899753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4-F1CC-4E14-9CD9-153948F0CFA7}"/>
                </c:ext>
              </c:extLst>
            </c:dLbl>
            <c:dLbl>
              <c:idx val="5"/>
              <c:layout>
                <c:manualLayout>
                  <c:x val="-2.0208038512465531E-3"/>
                  <c:y val="-4.9767769366428398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5-F1CC-4E14-9CD9-153948F0CFA7}"/>
                </c:ext>
              </c:extLst>
            </c:dLbl>
            <c:dLbl>
              <c:idx val="6"/>
              <c:layout>
                <c:manualLayout>
                  <c:x val="-2.6769924095671914E-3"/>
                  <c:y val="-4.7114252061248524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F1CC-4E14-9CD9-153948F0CFA7}"/>
                </c:ext>
              </c:extLst>
            </c:dLbl>
            <c:dLbl>
              <c:idx val="7"/>
              <c:layout>
                <c:manualLayout>
                  <c:x val="2.6564069570943396E-3"/>
                  <c:y val="-5.2144571477628694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F1CC-4E14-9CD9-153948F0CFA7}"/>
                </c:ext>
              </c:extLst>
            </c:dLbl>
            <c:spPr>
              <a:noFill/>
              <a:ln w="25400">
                <a:noFill/>
              </a:ln>
            </c:spPr>
            <c:txPr>
              <a:bodyPr wrap="square" lIns="38100" tIns="19050" rIns="38100" bIns="19050" anchor="ctr">
                <a:spAutoFit/>
              </a:bodyPr>
              <a:lstStyle/>
              <a:p>
                <a:pPr>
                  <a:defRPr lang="es-ES">
                    <a:solidFill>
                      <a:schemeClr val="bg1"/>
                    </a:solidFill>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'OIL 2'!$N$35:$N$41</c:f>
              <c:strCache>
                <c:ptCount val="7"/>
                <c:pt idx="0">
                  <c:v>2012</c:v>
                </c:pt>
                <c:pt idx="1">
                  <c:v>2013</c:v>
                </c:pt>
                <c:pt idx="2">
                  <c:v>2014</c:v>
                </c:pt>
                <c:pt idx="3">
                  <c:v>2015</c:v>
                </c:pt>
                <c:pt idx="4">
                  <c:v>2016</c:v>
                </c:pt>
                <c:pt idx="5">
                  <c:v>2017</c:v>
                </c:pt>
                <c:pt idx="6">
                  <c:v>2018*</c:v>
                </c:pt>
              </c:strCache>
            </c:strRef>
          </c:cat>
          <c:val>
            <c:numRef>
              <c:f>'OIL 2'!$P$35:$P$41</c:f>
              <c:numCache>
                <c:formatCode>_-* #,##0.0_-;\-* #,##0.0_-;_-* "-"??_-;_-@_-</c:formatCode>
                <c:ptCount val="7"/>
                <c:pt idx="0">
                  <c:v>13.450803000000002</c:v>
                </c:pt>
                <c:pt idx="1">
                  <c:v>5.0205800000000025</c:v>
                </c:pt>
                <c:pt idx="2">
                  <c:v>7.5671999999999997</c:v>
                </c:pt>
                <c:pt idx="3">
                  <c:v>1.6821200000000047</c:v>
                </c:pt>
                <c:pt idx="4">
                  <c:v>2.1</c:v>
                </c:pt>
                <c:pt idx="5">
                  <c:v>0.92800000000000005</c:v>
                </c:pt>
              </c:numCache>
            </c:numRef>
          </c:val>
          <c:extLst xmlns:c16r2="http://schemas.microsoft.com/office/drawing/2015/06/chart">
            <c:ext xmlns:c16="http://schemas.microsoft.com/office/drawing/2014/chart" uri="{C3380CC4-5D6E-409C-BE32-E72D297353CC}">
              <c16:uniqueId val="{00000008-F1CC-4E14-9CD9-153948F0CFA7}"/>
            </c:ext>
          </c:extLst>
        </c:ser>
        <c:ser>
          <c:idx val="1"/>
          <c:order val="1"/>
          <c:tx>
            <c:strRef>
              <c:f>'OIL 2'!$Q$34</c:f>
              <c:strCache>
                <c:ptCount val="1"/>
                <c:pt idx="0">
                  <c:v>off shore</c:v>
                </c:pt>
              </c:strCache>
            </c:strRef>
          </c:tx>
          <c:spPr>
            <a:solidFill>
              <a:schemeClr val="accent1">
                <a:lumMod val="20000"/>
                <a:lumOff val="80000"/>
              </a:schemeClr>
            </a:solidFill>
          </c:spPr>
          <c:invertIfNegative val="0"/>
          <c:dLbls>
            <c:dLbl>
              <c:idx val="3"/>
              <c:layout>
                <c:manualLayout>
                  <c:x val="0"/>
                  <c:y val="-0.10176488053064507"/>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9-F1CC-4E14-9CD9-153948F0CFA7}"/>
                </c:ext>
              </c:extLst>
            </c:dLbl>
            <c:dLbl>
              <c:idx val="4"/>
              <c:layout>
                <c:manualLayout>
                  <c:x val="-3.3512864651962962E-3"/>
                  <c:y val="-9.1052787843208596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A-F1CC-4E14-9CD9-153948F0CFA7}"/>
                </c:ext>
              </c:extLst>
            </c:dLbl>
            <c:dLbl>
              <c:idx val="6"/>
              <c:layout>
                <c:manualLayout>
                  <c:x val="0"/>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F1CC-4E14-9CD9-153948F0CFA7}"/>
                </c:ext>
              </c:extLst>
            </c:dLbl>
            <c:spPr>
              <a:noFill/>
              <a:ln>
                <a:noFill/>
              </a:ln>
              <a:effectLst/>
            </c:spPr>
            <c:txPr>
              <a:bodyPr/>
              <a:lstStyle/>
              <a:p>
                <a:pPr>
                  <a:defRPr lang="es-ES"/>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'OIL 2'!$N$35:$N$41</c:f>
              <c:strCache>
                <c:ptCount val="7"/>
                <c:pt idx="0">
                  <c:v>2012</c:v>
                </c:pt>
                <c:pt idx="1">
                  <c:v>2013</c:v>
                </c:pt>
                <c:pt idx="2">
                  <c:v>2014</c:v>
                </c:pt>
                <c:pt idx="3">
                  <c:v>2015</c:v>
                </c:pt>
                <c:pt idx="4">
                  <c:v>2016</c:v>
                </c:pt>
                <c:pt idx="5">
                  <c:v>2017</c:v>
                </c:pt>
                <c:pt idx="6">
                  <c:v>2018*</c:v>
                </c:pt>
              </c:strCache>
            </c:strRef>
          </c:cat>
          <c:val>
            <c:numRef>
              <c:f>'OIL 2'!$Q$35:$Q$41</c:f>
              <c:numCache>
                <c:formatCode>_-* #,##0.0_-;\-* #,##0.0_-;_-* "-"??_-;_-@_-</c:formatCode>
                <c:ptCount val="7"/>
                <c:pt idx="0">
                  <c:v>4.7545500000000001</c:v>
                </c:pt>
                <c:pt idx="1">
                  <c:v>23.508419999999997</c:v>
                </c:pt>
                <c:pt idx="2">
                  <c:v>32.492800000000003</c:v>
                </c:pt>
                <c:pt idx="3">
                  <c:v>30.481879999999997</c:v>
                </c:pt>
                <c:pt idx="4">
                  <c:v>37.700000000000003</c:v>
                </c:pt>
              </c:numCache>
            </c:numRef>
          </c:val>
          <c:extLst xmlns:c16r2="http://schemas.microsoft.com/office/drawing/2015/06/chart">
            <c:ext xmlns:c16="http://schemas.microsoft.com/office/drawing/2014/chart" uri="{C3380CC4-5D6E-409C-BE32-E72D297353CC}">
              <c16:uniqueId val="{0000000C-F1CC-4E14-9CD9-153948F0CFA7}"/>
            </c:ext>
          </c:extLst>
        </c:ser>
        <c:ser>
          <c:idx val="4"/>
          <c:order val="2"/>
          <c:tx>
            <c:strRef>
              <c:f>'OIL 2'!$R$34</c:f>
              <c:strCache>
                <c:ptCount val="1"/>
                <c:pt idx="0">
                  <c:v>Ejecutado 2018</c:v>
                </c:pt>
              </c:strCache>
            </c:strRef>
          </c:tx>
          <c:spPr>
            <a:solidFill>
              <a:schemeClr val="accent2">
                <a:lumMod val="20000"/>
                <a:lumOff val="80000"/>
              </a:schemeClr>
            </a:solidFill>
          </c:spPr>
          <c:invertIfNegative val="0"/>
          <c:dLbls>
            <c:dLbl>
              <c:idx val="6"/>
              <c:layout>
                <c:manualLayout>
                  <c:x val="5.8239505849087499E-2"/>
                  <c:y val="-2.9946963940639011E-2"/>
                </c:manualLayout>
              </c:layout>
              <c:showLegendKey val="0"/>
              <c:showVal val="1"/>
              <c:showCatName val="0"/>
              <c:showSerName val="0"/>
              <c:showPercent val="0"/>
              <c:showBubbleSize val="0"/>
            </c:dLbl>
            <c:spPr>
              <a:solidFill>
                <a:schemeClr val="accent2">
                  <a:lumMod val="20000"/>
                  <a:lumOff val="80000"/>
                </a:schemeClr>
              </a:solidFill>
            </c:spPr>
            <c:showLegendKey val="0"/>
            <c:showVal val="1"/>
            <c:showCatName val="0"/>
            <c:showSerName val="0"/>
            <c:showPercent val="0"/>
            <c:showBubbleSize val="0"/>
            <c:showLeaderLines val="0"/>
          </c:dLbls>
          <c:cat>
            <c:strRef>
              <c:f>'OIL 2'!$N$35:$N$41</c:f>
              <c:strCache>
                <c:ptCount val="7"/>
                <c:pt idx="0">
                  <c:v>2012</c:v>
                </c:pt>
                <c:pt idx="1">
                  <c:v>2013</c:v>
                </c:pt>
                <c:pt idx="2">
                  <c:v>2014</c:v>
                </c:pt>
                <c:pt idx="3">
                  <c:v>2015</c:v>
                </c:pt>
                <c:pt idx="4">
                  <c:v>2016</c:v>
                </c:pt>
                <c:pt idx="5">
                  <c:v>2017</c:v>
                </c:pt>
                <c:pt idx="6">
                  <c:v>2018*</c:v>
                </c:pt>
              </c:strCache>
            </c:strRef>
          </c:cat>
          <c:val>
            <c:numRef>
              <c:f>'OIL 2'!$R$35:$R$41</c:f>
              <c:numCache>
                <c:formatCode>General</c:formatCode>
                <c:ptCount val="7"/>
                <c:pt idx="6">
                  <c:v>0.7</c:v>
                </c:pt>
              </c:numCache>
            </c:numRef>
          </c:val>
        </c:ser>
        <c:ser>
          <c:idx val="2"/>
          <c:order val="3"/>
          <c:tx>
            <c:strRef>
              <c:f>'OIL 2'!$S$34</c:f>
              <c:strCache>
                <c:ptCount val="1"/>
                <c:pt idx="0">
                  <c:v>Proyectado 1</c:v>
                </c:pt>
              </c:strCache>
            </c:strRef>
          </c:tx>
          <c:spPr>
            <a:solidFill>
              <a:schemeClr val="bg1">
                <a:lumMod val="85000"/>
              </a:schemeClr>
            </a:solidFill>
            <a:ln>
              <a:noFill/>
            </a:ln>
          </c:spPr>
          <c:invertIfNegative val="0"/>
          <c:cat>
            <c:strRef>
              <c:f>'OIL 2'!$N$35:$N$41</c:f>
              <c:strCache>
                <c:ptCount val="7"/>
                <c:pt idx="0">
                  <c:v>2012</c:v>
                </c:pt>
                <c:pt idx="1">
                  <c:v>2013</c:v>
                </c:pt>
                <c:pt idx="2">
                  <c:v>2014</c:v>
                </c:pt>
                <c:pt idx="3">
                  <c:v>2015</c:v>
                </c:pt>
                <c:pt idx="4">
                  <c:v>2016</c:v>
                </c:pt>
                <c:pt idx="5">
                  <c:v>2017</c:v>
                </c:pt>
                <c:pt idx="6">
                  <c:v>2018*</c:v>
                </c:pt>
              </c:strCache>
            </c:strRef>
          </c:cat>
          <c:val>
            <c:numRef>
              <c:f>'OIL 2'!$S$35:$S$41</c:f>
              <c:numCache>
                <c:formatCode>General</c:formatCode>
                <c:ptCount val="7"/>
                <c:pt idx="6" formatCode="_-* #,##0.0_-;\-* #,##0.0_-;_-* &quot;-&quot;??_-;_-@_-">
                  <c:v>2.2999999999999998</c:v>
                </c:pt>
              </c:numCache>
            </c:numRef>
          </c:val>
        </c:ser>
        <c:ser>
          <c:idx val="3"/>
          <c:order val="4"/>
          <c:tx>
            <c:strRef>
              <c:f>'OIL 2'!$T$34</c:f>
              <c:strCache>
                <c:ptCount val="1"/>
                <c:pt idx="0">
                  <c:v>Meta: 3 mil Km</c:v>
                </c:pt>
              </c:strCache>
            </c:strRef>
          </c:tx>
          <c:spPr>
            <a:solidFill>
              <a:schemeClr val="bg1">
                <a:lumMod val="85000"/>
              </a:schemeClr>
            </a:solidFill>
            <a:ln>
              <a:solidFill>
                <a:schemeClr val="bg1">
                  <a:lumMod val="85000"/>
                </a:schemeClr>
              </a:solidFill>
            </a:ln>
          </c:spPr>
          <c:invertIfNegative val="0"/>
          <c:dPt>
            <c:idx val="6"/>
            <c:invertIfNegative val="0"/>
            <c:bubble3D val="0"/>
          </c:dPt>
          <c:cat>
            <c:strRef>
              <c:f>'OIL 2'!$N$35:$N$41</c:f>
              <c:strCache>
                <c:ptCount val="7"/>
                <c:pt idx="0">
                  <c:v>2012</c:v>
                </c:pt>
                <c:pt idx="1">
                  <c:v>2013</c:v>
                </c:pt>
                <c:pt idx="2">
                  <c:v>2014</c:v>
                </c:pt>
                <c:pt idx="3">
                  <c:v>2015</c:v>
                </c:pt>
                <c:pt idx="4">
                  <c:v>2016</c:v>
                </c:pt>
                <c:pt idx="5">
                  <c:v>2017</c:v>
                </c:pt>
                <c:pt idx="6">
                  <c:v>2018*</c:v>
                </c:pt>
              </c:strCache>
            </c:strRef>
          </c:cat>
          <c:val>
            <c:numRef>
              <c:f>'OIL 2'!$T$35:$T$41</c:f>
              <c:numCache>
                <c:formatCode>General</c:formatCode>
                <c:ptCount val="7"/>
                <c:pt idx="6" formatCode="_-* #,##0.0_-;\-* #,##0.0_-;_-* &quot;-&quot;??_-;_-@_-">
                  <c:v>1E-4</c:v>
                </c:pt>
              </c:numCache>
            </c:numRef>
          </c:val>
        </c:ser>
        <c:dLbls>
          <c:showLegendKey val="0"/>
          <c:showVal val="0"/>
          <c:showCatName val="0"/>
          <c:showSerName val="0"/>
          <c:showPercent val="0"/>
          <c:showBubbleSize val="0"/>
        </c:dLbls>
        <c:gapWidth val="90"/>
        <c:overlap val="100"/>
        <c:axId val="72351104"/>
        <c:axId val="74331264"/>
      </c:barChart>
      <c:catAx>
        <c:axId val="72351104"/>
        <c:scaling>
          <c:orientation val="minMax"/>
        </c:scaling>
        <c:delete val="0"/>
        <c:axPos val="b"/>
        <c:numFmt formatCode="General" sourceLinked="1"/>
        <c:majorTickMark val="out"/>
        <c:minorTickMark val="none"/>
        <c:tickLblPos val="nextTo"/>
        <c:txPr>
          <a:bodyPr/>
          <a:lstStyle/>
          <a:p>
            <a:pPr>
              <a:defRPr lang="es-ES"/>
            </a:pPr>
            <a:endParaRPr lang="es-ES"/>
          </a:p>
        </c:txPr>
        <c:crossAx val="74331264"/>
        <c:crosses val="autoZero"/>
        <c:auto val="1"/>
        <c:lblAlgn val="ctr"/>
        <c:lblOffset val="100"/>
        <c:noMultiLvlLbl val="0"/>
      </c:catAx>
      <c:valAx>
        <c:axId val="74331264"/>
        <c:scaling>
          <c:orientation val="minMax"/>
          <c:max val="50"/>
        </c:scaling>
        <c:delete val="1"/>
        <c:axPos val="l"/>
        <c:numFmt formatCode="_-* #,##0.0_-;\-* #,##0.0_-;_-* &quot;-&quot;??_-;_-@_-" sourceLinked="1"/>
        <c:majorTickMark val="out"/>
        <c:minorTickMark val="none"/>
        <c:tickLblPos val="nextTo"/>
        <c:crossAx val="72351104"/>
        <c:crosses val="autoZero"/>
        <c:crossBetween val="between"/>
      </c:valAx>
      <c:spPr>
        <a:noFill/>
        <a:ln w="25400">
          <a:noFill/>
        </a:ln>
      </c:spPr>
    </c:plotArea>
    <c:legend>
      <c:legendPos val="r"/>
      <c:legendEntry>
        <c:idx val="1"/>
        <c:delete val="1"/>
      </c:legendEntry>
      <c:layout>
        <c:manualLayout>
          <c:xMode val="edge"/>
          <c:yMode val="edge"/>
          <c:x val="0.70984242676099885"/>
          <c:y val="8.7184194105168741E-2"/>
          <c:w val="0.26911555182562391"/>
          <c:h val="0.4332969362434535"/>
        </c:manualLayout>
      </c:layout>
      <c:overlay val="0"/>
    </c:legend>
    <c:plotVisOnly val="1"/>
    <c:dispBlanksAs val="gap"/>
    <c:showDLblsOverMax val="0"/>
  </c:chart>
  <c:spPr>
    <a:no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'OIL 2 (2)'!$G$42</c:f>
              <c:strCache>
                <c:ptCount val="1"/>
                <c:pt idx="0">
                  <c:v>2017</c:v>
                </c:pt>
              </c:strCache>
            </c:strRef>
          </c:tx>
          <c:spPr>
            <a:solidFill>
              <a:schemeClr val="bg1">
                <a:lumMod val="85000"/>
              </a:schemeClr>
            </a:solidFill>
          </c:spPr>
          <c:invertIfNegative val="0"/>
          <c:dLbls>
            <c:showLegendKey val="0"/>
            <c:showVal val="1"/>
            <c:showCatName val="0"/>
            <c:showSerName val="0"/>
            <c:showPercent val="0"/>
            <c:showBubbleSize val="0"/>
            <c:showLeaderLines val="0"/>
          </c:dLbls>
          <c:cat>
            <c:strRef>
              <c:f>'OIL 2 (2)'!$E$43:$E$46</c:f>
              <c:strCache>
                <c:ptCount val="4"/>
                <c:pt idx="0">
                  <c:v>enero</c:v>
                </c:pt>
                <c:pt idx="1">
                  <c:v>febrero</c:v>
                </c:pt>
                <c:pt idx="2">
                  <c:v>marzo</c:v>
                </c:pt>
                <c:pt idx="3">
                  <c:v>abril</c:v>
                </c:pt>
              </c:strCache>
            </c:strRef>
          </c:cat>
          <c:val>
            <c:numRef>
              <c:f>'OIL 2 (2)'!$G$43:$G$46</c:f>
              <c:numCache>
                <c:formatCode>_-* #,##0_-;\-* #,##0_-;_-* "-"??_-;_-@_-</c:formatCode>
                <c:ptCount val="4"/>
                <c:pt idx="0">
                  <c:v>860</c:v>
                </c:pt>
                <c:pt idx="1">
                  <c:v>865</c:v>
                </c:pt>
                <c:pt idx="2">
                  <c:v>804</c:v>
                </c:pt>
                <c:pt idx="3">
                  <c:v>858</c:v>
                </c:pt>
              </c:numCache>
            </c:numRef>
          </c:val>
        </c:ser>
        <c:ser>
          <c:idx val="1"/>
          <c:order val="1"/>
          <c:tx>
            <c:strRef>
              <c:f>'OIL 2 (2)'!$I$42</c:f>
              <c:strCache>
                <c:ptCount val="1"/>
                <c:pt idx="0">
                  <c:v>2018</c:v>
                </c:pt>
              </c:strCache>
            </c:strRef>
          </c:tx>
          <c:spPr>
            <a:solidFill>
              <a:schemeClr val="tx2">
                <a:lumMod val="50000"/>
              </a:schemeClr>
            </a:solidFill>
          </c:spPr>
          <c:invertIfNegative val="0"/>
          <c:dLbls>
            <c:showLegendKey val="0"/>
            <c:showVal val="1"/>
            <c:showCatName val="0"/>
            <c:showSerName val="0"/>
            <c:showPercent val="0"/>
            <c:showBubbleSize val="0"/>
            <c:showLeaderLines val="0"/>
          </c:dLbls>
          <c:cat>
            <c:strRef>
              <c:f>'OIL 2 (2)'!$E$43:$E$46</c:f>
              <c:strCache>
                <c:ptCount val="4"/>
                <c:pt idx="0">
                  <c:v>enero</c:v>
                </c:pt>
                <c:pt idx="1">
                  <c:v>febrero</c:v>
                </c:pt>
                <c:pt idx="2">
                  <c:v>marzo</c:v>
                </c:pt>
                <c:pt idx="3">
                  <c:v>abril</c:v>
                </c:pt>
              </c:strCache>
            </c:strRef>
          </c:cat>
          <c:val>
            <c:numRef>
              <c:f>'OIL 2 (2)'!$I$43:$I$46</c:f>
              <c:numCache>
                <c:formatCode>_-* #,##0_-;\-* #,##0_-;_-* "-"??_-;_-@_-</c:formatCode>
                <c:ptCount val="4"/>
                <c:pt idx="0">
                  <c:v>860.1</c:v>
                </c:pt>
                <c:pt idx="1">
                  <c:v>823.05</c:v>
                </c:pt>
                <c:pt idx="2">
                  <c:v>856.47799999999995</c:v>
                </c:pt>
                <c:pt idx="3">
                  <c:v>864.78099999999995</c:v>
                </c:pt>
              </c:numCache>
            </c:numRef>
          </c:val>
        </c:ser>
        <c:dLbls>
          <c:showLegendKey val="0"/>
          <c:showVal val="0"/>
          <c:showCatName val="0"/>
          <c:showSerName val="0"/>
          <c:showPercent val="0"/>
          <c:showBubbleSize val="0"/>
        </c:dLbls>
        <c:gapWidth val="150"/>
        <c:axId val="79637120"/>
        <c:axId val="79651200"/>
      </c:barChart>
      <c:catAx>
        <c:axId val="79637120"/>
        <c:scaling>
          <c:orientation val="minMax"/>
        </c:scaling>
        <c:delete val="0"/>
        <c:axPos val="b"/>
        <c:majorTickMark val="out"/>
        <c:minorTickMark val="none"/>
        <c:tickLblPos val="nextTo"/>
        <c:crossAx val="79651200"/>
        <c:crosses val="autoZero"/>
        <c:auto val="1"/>
        <c:lblAlgn val="ctr"/>
        <c:lblOffset val="100"/>
        <c:noMultiLvlLbl val="0"/>
      </c:catAx>
      <c:valAx>
        <c:axId val="79651200"/>
        <c:scaling>
          <c:orientation val="minMax"/>
        </c:scaling>
        <c:delete val="1"/>
        <c:axPos val="l"/>
        <c:numFmt formatCode="_-* #,##0_-;\-* #,##0_-;_-* &quot;-&quot;??_-;_-@_-" sourceLinked="1"/>
        <c:majorTickMark val="out"/>
        <c:minorTickMark val="none"/>
        <c:tickLblPos val="nextTo"/>
        <c:crossAx val="79637120"/>
        <c:crosses val="autoZero"/>
        <c:crossBetween val="between"/>
      </c:valAx>
    </c:plotArea>
    <c:legend>
      <c:legendPos val="r"/>
      <c:layout>
        <c:manualLayout>
          <c:xMode val="edge"/>
          <c:yMode val="edge"/>
          <c:x val="0.84976243205753987"/>
          <c:y val="0.32006929450612742"/>
          <c:w val="0.10009998174651"/>
          <c:h val="0.20883145934591549"/>
        </c:manualLayout>
      </c:layout>
      <c:overlay val="0"/>
    </c:legend>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0555555555555555E-2"/>
          <c:y val="0.17250724410058202"/>
          <c:w val="0.92377296587926527"/>
          <c:h val="0.72009341646123692"/>
        </c:manualLayout>
      </c:layout>
      <c:barChart>
        <c:barDir val="col"/>
        <c:grouping val="clustered"/>
        <c:varyColors val="0"/>
        <c:ser>
          <c:idx val="1"/>
          <c:order val="0"/>
          <c:tx>
            <c:strRef>
              <c:f>'OIL 2 (2)'!$O$72</c:f>
              <c:strCache>
                <c:ptCount val="1"/>
                <c:pt idx="0">
                  <c:v>MF MP</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(2)'!$O$73:$O$77</c:f>
              <c:numCache>
                <c:formatCode>General</c:formatCode>
                <c:ptCount val="5"/>
                <c:pt idx="0">
                  <c:v>840</c:v>
                </c:pt>
                <c:pt idx="1">
                  <c:v>840</c:v>
                </c:pt>
                <c:pt idx="2">
                  <c:v>834</c:v>
                </c:pt>
                <c:pt idx="3">
                  <c:v>830</c:v>
                </c:pt>
                <c:pt idx="4">
                  <c:v>826</c:v>
                </c:pt>
              </c:numCache>
            </c:numRef>
          </c:val>
          <c:extLst xmlns:c16r2="http://schemas.microsoft.com/office/drawing/2015/06/chart">
            <c:ext xmlns:c16="http://schemas.microsoft.com/office/drawing/2014/chart" uri="{C3380CC4-5D6E-409C-BE32-E72D297353CC}">
              <c16:uniqueId val="{00000000-3793-4ACF-8473-DA439C6FE89A}"/>
            </c:ext>
          </c:extLst>
        </c:ser>
        <c:ser>
          <c:idx val="2"/>
          <c:order val="1"/>
          <c:tx>
            <c:strRef>
              <c:f>'OIL 2 (2)'!$P$72</c:f>
              <c:strCache>
                <c:ptCount val="1"/>
                <c:pt idx="0">
                  <c:v>Fedesarrollo</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(2)'!$P$73:$P$77</c:f>
              <c:numCache>
                <c:formatCode>General</c:formatCode>
                <c:ptCount val="5"/>
                <c:pt idx="0">
                  <c:v>849</c:v>
                </c:pt>
                <c:pt idx="1">
                  <c:v>840</c:v>
                </c:pt>
                <c:pt idx="2">
                  <c:v>835</c:v>
                </c:pt>
                <c:pt idx="3">
                  <c:v>830</c:v>
                </c:pt>
                <c:pt idx="4">
                  <c:v>826</c:v>
                </c:pt>
              </c:numCache>
            </c:numRef>
          </c:val>
          <c:extLst xmlns:c16r2="http://schemas.microsoft.com/office/drawing/2015/06/chart">
            <c:ext xmlns:c16="http://schemas.microsoft.com/office/drawing/2014/chart" uri="{C3380CC4-5D6E-409C-BE32-E72D297353CC}">
              <c16:uniqueId val="{00000001-3793-4ACF-8473-DA439C6FE89A}"/>
            </c:ext>
          </c:extLst>
        </c:ser>
        <c:ser>
          <c:idx val="3"/>
          <c:order val="2"/>
          <c:tx>
            <c:strRef>
              <c:f>'OIL 2 (2)'!$Q$72</c:f>
              <c:strCache>
                <c:ptCount val="1"/>
                <c:pt idx="0">
                  <c:v>Extracción</c:v>
                </c:pt>
              </c:strCache>
            </c:strRef>
          </c:tx>
          <c:spPr>
            <a:solidFill>
              <a:schemeClr val="tx2">
                <a:lumMod val="50000"/>
              </a:schemeClr>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3-3793-4ACF-8473-DA439C6FE89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(2)'!$Q$73:$Q$77</c:f>
              <c:numCache>
                <c:formatCode>_-* #,##0_-;\-* #,##0_-;_-* "-"??_-;_-@_-</c:formatCode>
                <c:ptCount val="5"/>
                <c:pt idx="0" formatCode="General">
                  <c:v>854</c:v>
                </c:pt>
                <c:pt idx="1">
                  <c:v>846.54266666666672</c:v>
                </c:pt>
              </c:numCache>
            </c:numRef>
          </c:val>
          <c:extLst xmlns:c16r2="http://schemas.microsoft.com/office/drawing/2015/06/chart">
            <c:ext xmlns:c16="http://schemas.microsoft.com/office/drawing/2014/chart" uri="{C3380CC4-5D6E-409C-BE32-E72D297353CC}">
              <c16:uniqueId val="{00000004-3793-4ACF-8473-DA439C6FE89A}"/>
            </c:ext>
          </c:extLst>
        </c:ser>
        <c:dLbls>
          <c:showLegendKey val="0"/>
          <c:showVal val="0"/>
          <c:showCatName val="0"/>
          <c:showSerName val="0"/>
          <c:showPercent val="0"/>
          <c:showBubbleSize val="0"/>
        </c:dLbls>
        <c:gapWidth val="100"/>
        <c:axId val="79696640"/>
        <c:axId val="79698176"/>
      </c:barChart>
      <c:catAx>
        <c:axId val="796966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9698176"/>
        <c:crosses val="autoZero"/>
        <c:auto val="1"/>
        <c:lblAlgn val="ctr"/>
        <c:lblOffset val="100"/>
        <c:noMultiLvlLbl val="0"/>
      </c:catAx>
      <c:valAx>
        <c:axId val="79698176"/>
        <c:scaling>
          <c:orientation val="minMax"/>
          <c:min val="0"/>
        </c:scaling>
        <c:delete val="1"/>
        <c:axPos val="l"/>
        <c:numFmt formatCode="General" sourceLinked="1"/>
        <c:majorTickMark val="out"/>
        <c:minorTickMark val="none"/>
        <c:tickLblPos val="nextTo"/>
        <c:crossAx val="79696640"/>
        <c:crosses val="autoZero"/>
        <c:crossBetween val="between"/>
      </c:valAx>
      <c:spPr>
        <a:noFill/>
        <a:ln>
          <a:noFill/>
        </a:ln>
        <a:effectLst/>
      </c:spPr>
    </c:plotArea>
    <c:legend>
      <c:legendPos val="r"/>
      <c:layout>
        <c:manualLayout>
          <c:xMode val="edge"/>
          <c:yMode val="edge"/>
          <c:x val="0.23488407699037619"/>
          <c:y val="1.9096675415573052E-2"/>
          <c:w val="0.57344925634295718"/>
          <c:h val="8.62284922717993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solidFill>
      <a:schemeClr val="bg1"/>
    </a:solidFill>
    <a:ln w="9525" cap="flat" cmpd="sng" algn="ctr">
      <a:noFill/>
      <a:round/>
    </a:ln>
    <a:effectLst/>
  </c:spPr>
  <c:txPr>
    <a:bodyPr/>
    <a:lstStyle/>
    <a:p>
      <a:pPr>
        <a:defRPr/>
      </a:pPr>
      <a:endParaRPr lang="es-E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1222225641656923"/>
          <c:y val="7.5146426372212916E-2"/>
          <c:w val="0.52742723543532022"/>
          <c:h val="0.88080222023717947"/>
        </c:manualLayout>
      </c:layout>
      <c:barChart>
        <c:barDir val="bar"/>
        <c:grouping val="clustered"/>
        <c:varyColors val="0"/>
        <c:ser>
          <c:idx val="0"/>
          <c:order val="0"/>
          <c:tx>
            <c:strRef>
              <c:f>Hoja1!$D$1</c:f>
              <c:strCache>
                <c:ptCount val="1"/>
                <c:pt idx="0">
                  <c:v>2016</c:v>
                </c:pt>
              </c:strCache>
            </c:strRef>
          </c:tx>
          <c:spPr>
            <a:solidFill>
              <a:schemeClr val="bg1">
                <a:lumMod val="85000"/>
              </a:schemeClr>
            </a:solidFill>
          </c:spPr>
          <c:invertIfNegative val="0"/>
          <c:dLbls>
            <c:numFmt formatCode="#,##0.0" sourceLinked="0"/>
            <c:showLegendKey val="0"/>
            <c:showVal val="1"/>
            <c:showCatName val="0"/>
            <c:showSerName val="0"/>
            <c:showPercent val="0"/>
            <c:showBubbleSize val="0"/>
            <c:showLeaderLines val="0"/>
          </c:dLbls>
          <c:cat>
            <c:strRef>
              <c:f>Hoja1!$C$2:$C$12</c:f>
              <c:strCache>
                <c:ptCount val="11"/>
                <c:pt idx="0">
                  <c:v>Ecopetrol-Rubiales</c:v>
                </c:pt>
                <c:pt idx="1">
                  <c:v>Ecopetrol-Castilla</c:v>
                </c:pt>
                <c:pt idx="2">
                  <c:v>Ecopetrol-Chichimene</c:v>
                </c:pt>
                <c:pt idx="3">
                  <c:v>Meta Petroleum Corp-Quifa</c:v>
                </c:pt>
                <c:pt idx="4">
                  <c:v>Ecopetrol-Castilla norte</c:v>
                </c:pt>
                <c:pt idx="5">
                  <c:v>Equion Energia Limited-Pauto Sur</c:v>
                </c:pt>
                <c:pt idx="6">
                  <c:v>Ecopetrol-La Cira</c:v>
                </c:pt>
                <c:pt idx="7">
                  <c:v>Ecopetrol-Chichimene SW</c:v>
                </c:pt>
                <c:pt idx="8">
                  <c:v>Occidental De Colombia-Caño Limón</c:v>
                </c:pt>
                <c:pt idx="9">
                  <c:v>Geopark Colombia Pn S.A -Jacana</c:v>
                </c:pt>
                <c:pt idx="10">
                  <c:v>Otros</c:v>
                </c:pt>
              </c:strCache>
            </c:strRef>
          </c:cat>
          <c:val>
            <c:numRef>
              <c:f>Hoja1!$D$2:$D$12</c:f>
              <c:numCache>
                <c:formatCode>_-* #,##0.00_-;\-* #,##0.00_-;_-* "-"??_-;_-@_-</c:formatCode>
                <c:ptCount val="11"/>
                <c:pt idx="0">
                  <c:v>132909.2650273224</c:v>
                </c:pt>
                <c:pt idx="1">
                  <c:v>79604.060109289625</c:v>
                </c:pt>
                <c:pt idx="2">
                  <c:v>53956.696721311477</c:v>
                </c:pt>
                <c:pt idx="3">
                  <c:v>46543.311475409835</c:v>
                </c:pt>
                <c:pt idx="4">
                  <c:v>41415.879781420765</c:v>
                </c:pt>
                <c:pt idx="5">
                  <c:v>30211.423497267759</c:v>
                </c:pt>
                <c:pt idx="6">
                  <c:v>25315.166666666664</c:v>
                </c:pt>
                <c:pt idx="7">
                  <c:v>20079.800546448088</c:v>
                </c:pt>
                <c:pt idx="8">
                  <c:v>20926.39344262295</c:v>
                </c:pt>
                <c:pt idx="9">
                  <c:v>7959.0546448087434</c:v>
                </c:pt>
                <c:pt idx="10">
                  <c:v>426977</c:v>
                </c:pt>
              </c:numCache>
            </c:numRef>
          </c:val>
        </c:ser>
        <c:ser>
          <c:idx val="1"/>
          <c:order val="1"/>
          <c:tx>
            <c:strRef>
              <c:f>Hoja1!$E$1</c:f>
              <c:strCache>
                <c:ptCount val="1"/>
                <c:pt idx="0">
                  <c:v>2017*</c:v>
                </c:pt>
              </c:strCache>
            </c:strRef>
          </c:tx>
          <c:spPr>
            <a:solidFill>
              <a:schemeClr val="tx2">
                <a:lumMod val="50000"/>
              </a:schemeClr>
            </a:solidFill>
          </c:spPr>
          <c:invertIfNegative val="0"/>
          <c:dLbls>
            <c:numFmt formatCode="#,##0.0" sourceLinked="0"/>
            <c:showLegendKey val="0"/>
            <c:showVal val="1"/>
            <c:showCatName val="0"/>
            <c:showSerName val="0"/>
            <c:showPercent val="0"/>
            <c:showBubbleSize val="0"/>
            <c:showLeaderLines val="0"/>
          </c:dLbls>
          <c:cat>
            <c:strRef>
              <c:f>Hoja1!$C$2:$C$12</c:f>
              <c:strCache>
                <c:ptCount val="11"/>
                <c:pt idx="0">
                  <c:v>Ecopetrol-Rubiales</c:v>
                </c:pt>
                <c:pt idx="1">
                  <c:v>Ecopetrol-Castilla</c:v>
                </c:pt>
                <c:pt idx="2">
                  <c:v>Ecopetrol-Chichimene</c:v>
                </c:pt>
                <c:pt idx="3">
                  <c:v>Meta Petroleum Corp-Quifa</c:v>
                </c:pt>
                <c:pt idx="4">
                  <c:v>Ecopetrol-Castilla norte</c:v>
                </c:pt>
                <c:pt idx="5">
                  <c:v>Equion Energia Limited-Pauto Sur</c:v>
                </c:pt>
                <c:pt idx="6">
                  <c:v>Ecopetrol-La Cira</c:v>
                </c:pt>
                <c:pt idx="7">
                  <c:v>Ecopetrol-Chichimene SW</c:v>
                </c:pt>
                <c:pt idx="8">
                  <c:v>Occidental De Colombia-Caño Limón</c:v>
                </c:pt>
                <c:pt idx="9">
                  <c:v>Geopark Colombia Pn S.A -Jacana</c:v>
                </c:pt>
                <c:pt idx="10">
                  <c:v>Otros</c:v>
                </c:pt>
              </c:strCache>
            </c:strRef>
          </c:cat>
          <c:val>
            <c:numRef>
              <c:f>Hoja1!$E$2:$E$12</c:f>
              <c:numCache>
                <c:formatCode>_-* #,##0.00_-;\-* #,##0.00_-;_-* "-"??_-;_-@_-</c:formatCode>
                <c:ptCount val="11"/>
                <c:pt idx="0">
                  <c:v>117880.83245421246</c:v>
                </c:pt>
                <c:pt idx="1">
                  <c:v>72918.804212454212</c:v>
                </c:pt>
                <c:pt idx="2">
                  <c:v>50806.766410256409</c:v>
                </c:pt>
                <c:pt idx="3">
                  <c:v>44998.741098901097</c:v>
                </c:pt>
                <c:pt idx="4">
                  <c:v>40937.467509157505</c:v>
                </c:pt>
                <c:pt idx="5">
                  <c:v>29956.340659340658</c:v>
                </c:pt>
                <c:pt idx="6">
                  <c:v>27539.26435897436</c:v>
                </c:pt>
                <c:pt idx="7">
                  <c:v>20009.71062271062</c:v>
                </c:pt>
                <c:pt idx="8">
                  <c:v>18204.29304029304</c:v>
                </c:pt>
                <c:pt idx="9">
                  <c:v>16260.643736263737</c:v>
                </c:pt>
                <c:pt idx="10">
                  <c:v>411892</c:v>
                </c:pt>
              </c:numCache>
            </c:numRef>
          </c:val>
        </c:ser>
        <c:dLbls>
          <c:showLegendKey val="0"/>
          <c:showVal val="0"/>
          <c:showCatName val="0"/>
          <c:showSerName val="0"/>
          <c:showPercent val="0"/>
          <c:showBubbleSize val="0"/>
        </c:dLbls>
        <c:gapWidth val="150"/>
        <c:axId val="79745024"/>
        <c:axId val="79746560"/>
      </c:barChart>
      <c:catAx>
        <c:axId val="79745024"/>
        <c:scaling>
          <c:orientation val="maxMin"/>
        </c:scaling>
        <c:delete val="0"/>
        <c:axPos val="l"/>
        <c:majorTickMark val="out"/>
        <c:minorTickMark val="none"/>
        <c:tickLblPos val="nextTo"/>
        <c:txPr>
          <a:bodyPr/>
          <a:lstStyle/>
          <a:p>
            <a:pPr>
              <a:defRPr sz="900"/>
            </a:pPr>
            <a:endParaRPr lang="es-ES"/>
          </a:p>
        </c:txPr>
        <c:crossAx val="79746560"/>
        <c:crosses val="autoZero"/>
        <c:auto val="1"/>
        <c:lblAlgn val="ctr"/>
        <c:lblOffset val="100"/>
        <c:noMultiLvlLbl val="0"/>
      </c:catAx>
      <c:valAx>
        <c:axId val="79746560"/>
        <c:scaling>
          <c:orientation val="minMax"/>
        </c:scaling>
        <c:delete val="1"/>
        <c:axPos val="t"/>
        <c:numFmt formatCode="_-* #,##0.00_-;\-* #,##0.00_-;_-* &quot;-&quot;??_-;_-@_-" sourceLinked="1"/>
        <c:majorTickMark val="out"/>
        <c:minorTickMark val="none"/>
        <c:tickLblPos val="nextTo"/>
        <c:crossAx val="79745024"/>
        <c:crosses val="autoZero"/>
        <c:crossBetween val="between"/>
        <c:dispUnits>
          <c:builtInUnit val="thousands"/>
          <c:dispUnitsLbl>
            <c:layout/>
          </c:dispUnitsLbl>
        </c:dispUnits>
      </c:valAx>
    </c:plotArea>
    <c:legend>
      <c:legendPos val="r"/>
      <c:layout>
        <c:manualLayout>
          <c:xMode val="edge"/>
          <c:yMode val="edge"/>
          <c:x val="0.31914623551847709"/>
          <c:y val="2.0317896112258926E-2"/>
          <c:w val="0.48519658832942913"/>
          <c:h val="3.9652951236641254E-2"/>
        </c:manualLayout>
      </c:layout>
      <c:overlay val="0"/>
    </c:legend>
    <c:plotVisOnly val="1"/>
    <c:dispBlanksAs val="gap"/>
    <c:showDLblsOverMax val="0"/>
  </c:chart>
  <c:spPr>
    <a:ln>
      <a:noFill/>
    </a:ln>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0.02572</cdr:x>
      <cdr:y>0.47135</cdr:y>
    </cdr:from>
    <cdr:to>
      <cdr:x>0.31012</cdr:x>
      <cdr:y>0.47135</cdr:y>
    </cdr:to>
    <cdr:cxnSp macro="">
      <cdr:nvCxnSpPr>
        <cdr:cNvPr id="3" name="2 Conector recto"/>
        <cdr:cNvCxnSpPr/>
      </cdr:nvCxnSpPr>
      <cdr:spPr>
        <a:xfrm xmlns:a="http://schemas.openxmlformats.org/drawingml/2006/main" flipH="1" flipV="1">
          <a:off x="191191" y="1606858"/>
          <a:ext cx="2114366" cy="1"/>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0.64488</cdr:x>
      <cdr:y>0.22323</cdr:y>
    </cdr:from>
    <cdr:to>
      <cdr:x>0.9858</cdr:x>
      <cdr:y>0.23132</cdr:y>
    </cdr:to>
    <cdr:cxnSp macro="">
      <cdr:nvCxnSpPr>
        <cdr:cNvPr id="6" name="1 Conector recto"/>
        <cdr:cNvCxnSpPr/>
      </cdr:nvCxnSpPr>
      <cdr:spPr>
        <a:xfrm xmlns:a="http://schemas.openxmlformats.org/drawingml/2006/main" flipH="1">
          <a:off x="4794264" y="761013"/>
          <a:ext cx="2534575" cy="27546"/>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0.10514</cdr:x>
      <cdr:y>0.21875</cdr:y>
    </cdr:from>
    <cdr:to>
      <cdr:x>0.21179</cdr:x>
      <cdr:y>0.29912</cdr:y>
    </cdr:to>
    <cdr:sp macro="" textlink="">
      <cdr:nvSpPr>
        <cdr:cNvPr id="7" name="6 CuadroTexto"/>
        <cdr:cNvSpPr txBox="1"/>
      </cdr:nvSpPr>
      <cdr:spPr>
        <a:xfrm xmlns:a="http://schemas.openxmlformats.org/drawingml/2006/main">
          <a:off x="781652" y="745723"/>
          <a:ext cx="792854" cy="273976"/>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vertOverflow="clip" wrap="none" rtlCol="0"/>
        <a:lstStyle xmlns:a="http://schemas.openxmlformats.org/drawingml/2006/main"/>
        <a:p xmlns:a="http://schemas.openxmlformats.org/drawingml/2006/main">
          <a:r>
            <a:rPr lang="es-ES" dirty="0" smtClean="0"/>
            <a:t>43 $/barril</a:t>
          </a:r>
          <a:endParaRPr lang="es-ES" sz="1100" dirty="0"/>
        </a:p>
      </cdr:txBody>
    </cdr:sp>
  </cdr:relSizeAnchor>
  <cdr:relSizeAnchor xmlns:cdr="http://schemas.openxmlformats.org/drawingml/2006/chartDrawing">
    <cdr:from>
      <cdr:x>0.42842</cdr:x>
      <cdr:y>0.17376</cdr:y>
    </cdr:from>
    <cdr:to>
      <cdr:x>0.53807</cdr:x>
      <cdr:y>0.25069</cdr:y>
    </cdr:to>
    <cdr:sp macro="" textlink="">
      <cdr:nvSpPr>
        <cdr:cNvPr id="8" name="1 CuadroTexto"/>
        <cdr:cNvSpPr txBox="1"/>
      </cdr:nvSpPr>
      <cdr:spPr>
        <a:xfrm xmlns:a="http://schemas.openxmlformats.org/drawingml/2006/main">
          <a:off x="3185034" y="592338"/>
          <a:ext cx="815171" cy="262262"/>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s-ES" dirty="0" smtClean="0"/>
            <a:t>50 $/barril</a:t>
          </a:r>
          <a:endParaRPr lang="es-ES" sz="1100" dirty="0"/>
        </a:p>
      </cdr:txBody>
    </cdr:sp>
  </cdr:relSizeAnchor>
  <cdr:relSizeAnchor xmlns:cdr="http://schemas.openxmlformats.org/drawingml/2006/chartDrawing">
    <cdr:from>
      <cdr:x>0.77677</cdr:x>
      <cdr:y>0.01823</cdr:y>
    </cdr:from>
    <cdr:to>
      <cdr:x>0.88656</cdr:x>
      <cdr:y>0.09422</cdr:y>
    </cdr:to>
    <cdr:sp macro="" textlink="">
      <cdr:nvSpPr>
        <cdr:cNvPr id="9" name="1 CuadroTexto"/>
        <cdr:cNvSpPr txBox="1"/>
      </cdr:nvSpPr>
      <cdr:spPr>
        <a:xfrm xmlns:a="http://schemas.openxmlformats.org/drawingml/2006/main">
          <a:off x="5774850" y="62144"/>
          <a:ext cx="816156" cy="259055"/>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s-ES" dirty="0" smtClean="0"/>
            <a:t>65 $/barril</a:t>
          </a:r>
          <a:endParaRPr lang="es-ES" sz="1100" dirty="0"/>
        </a:p>
      </cdr:txBody>
    </cdr:sp>
  </cdr:relSizeAnchor>
  <cdr:relSizeAnchor xmlns:cdr="http://schemas.openxmlformats.org/drawingml/2006/chartDrawing">
    <cdr:from>
      <cdr:x>0.03586</cdr:x>
      <cdr:y>0.85592</cdr:y>
    </cdr:from>
    <cdr:to>
      <cdr:x>0.07108</cdr:x>
      <cdr:y>0.85592</cdr:y>
    </cdr:to>
    <cdr:cxnSp macro="">
      <cdr:nvCxnSpPr>
        <cdr:cNvPr id="10" name="1 Conector recto"/>
        <cdr:cNvCxnSpPr/>
      </cdr:nvCxnSpPr>
      <cdr:spPr>
        <a:xfrm xmlns:a="http://schemas.openxmlformats.org/drawingml/2006/main" flipH="1">
          <a:off x="266625" y="2917857"/>
          <a:ext cx="261826" cy="0"/>
        </a:xfrm>
        <a:prstGeom xmlns:a="http://schemas.openxmlformats.org/drawingml/2006/main" prst="line">
          <a:avLst/>
        </a:prstGeom>
        <a:ln xmlns:a="http://schemas.openxmlformats.org/drawingml/2006/main">
          <a:solidFill>
            <a:schemeClr val="bg1">
              <a:lumMod val="65000"/>
            </a:schemeClr>
          </a:solidFill>
          <a:prstDash val="sys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0.31729</cdr:x>
      <cdr:y>0.39844</cdr:y>
    </cdr:from>
    <cdr:to>
      <cdr:x>0.64547</cdr:x>
      <cdr:y>0.40885</cdr:y>
    </cdr:to>
    <cdr:cxnSp macro="">
      <cdr:nvCxnSpPr>
        <cdr:cNvPr id="15" name="1 Conector recto"/>
        <cdr:cNvCxnSpPr/>
      </cdr:nvCxnSpPr>
      <cdr:spPr>
        <a:xfrm xmlns:a="http://schemas.openxmlformats.org/drawingml/2006/main" flipH="1">
          <a:off x="2358824" y="1358283"/>
          <a:ext cx="2439879" cy="35511"/>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0.76331</cdr:x>
      <cdr:y>0.61933</cdr:y>
    </cdr:from>
    <cdr:to>
      <cdr:x>1</cdr:x>
      <cdr:y>0.68277</cdr:y>
    </cdr:to>
    <cdr:sp macro="" textlink="">
      <cdr:nvSpPr>
        <cdr:cNvPr id="3" name="2 CuadroTexto"/>
        <cdr:cNvSpPr txBox="1"/>
      </cdr:nvSpPr>
      <cdr:spPr>
        <a:xfrm xmlns:a="http://schemas.openxmlformats.org/drawingml/2006/main">
          <a:off x="2948875" y="3068846"/>
          <a:ext cx="914400" cy="3143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E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04820" cy="461010"/>
          </a:xfrm>
          <a:prstGeom prst="rect">
            <a:avLst/>
          </a:prstGeom>
        </p:spPr>
        <p:txBody>
          <a:bodyPr vert="horz" lIns="92295" tIns="46146" rIns="92295" bIns="46146" rtlCol="0"/>
          <a:lstStyle>
            <a:lvl1pPr algn="l">
              <a:defRPr sz="1200"/>
            </a:lvl1pPr>
          </a:lstStyle>
          <a:p>
            <a:endParaRPr lang="es-ES_tradnl" dirty="0"/>
          </a:p>
        </p:txBody>
      </p:sp>
      <p:sp>
        <p:nvSpPr>
          <p:cNvPr id="3" name="Marcador de fecha 2"/>
          <p:cNvSpPr>
            <a:spLocks noGrp="1"/>
          </p:cNvSpPr>
          <p:nvPr>
            <p:ph type="dt" idx="1"/>
          </p:nvPr>
        </p:nvSpPr>
        <p:spPr>
          <a:xfrm>
            <a:off x="3927775" y="0"/>
            <a:ext cx="3004820" cy="461010"/>
          </a:xfrm>
          <a:prstGeom prst="rect">
            <a:avLst/>
          </a:prstGeom>
        </p:spPr>
        <p:txBody>
          <a:bodyPr vert="horz" lIns="92295" tIns="46146" rIns="92295" bIns="46146" rtlCol="0"/>
          <a:lstStyle>
            <a:lvl1pPr algn="r">
              <a:defRPr sz="1200"/>
            </a:lvl1pPr>
          </a:lstStyle>
          <a:p>
            <a:fld id="{2D1F39F3-8336-7046-B074-A652F3068B0D}" type="datetimeFigureOut">
              <a:rPr lang="es-ES_tradnl" smtClean="0"/>
              <a:pPr/>
              <a:t>07/06/2018</a:t>
            </a:fld>
            <a:endParaRPr lang="es-ES_tradnl" dirty="0"/>
          </a:p>
        </p:txBody>
      </p:sp>
      <p:sp>
        <p:nvSpPr>
          <p:cNvPr id="4" name="Marcador de imagen de diapositiva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295" tIns="46146" rIns="92295" bIns="46146" rtlCol="0" anchor="ctr"/>
          <a:lstStyle/>
          <a:p>
            <a:endParaRPr lang="es-ES_tradnl" dirty="0"/>
          </a:p>
        </p:txBody>
      </p:sp>
      <p:sp>
        <p:nvSpPr>
          <p:cNvPr id="5" name="Marcador de notas 4"/>
          <p:cNvSpPr>
            <a:spLocks noGrp="1"/>
          </p:cNvSpPr>
          <p:nvPr>
            <p:ph type="body" sz="quarter" idx="3"/>
          </p:nvPr>
        </p:nvSpPr>
        <p:spPr>
          <a:xfrm>
            <a:off x="693420" y="4379596"/>
            <a:ext cx="5547360" cy="4149090"/>
          </a:xfrm>
          <a:prstGeom prst="rect">
            <a:avLst/>
          </a:prstGeom>
        </p:spPr>
        <p:txBody>
          <a:bodyPr vert="horz" lIns="92295" tIns="46146" rIns="92295" bIns="46146"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757591"/>
            <a:ext cx="3004820" cy="461010"/>
          </a:xfrm>
          <a:prstGeom prst="rect">
            <a:avLst/>
          </a:prstGeom>
        </p:spPr>
        <p:txBody>
          <a:bodyPr vert="horz" lIns="92295" tIns="46146" rIns="92295" bIns="46146"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927775" y="8757591"/>
            <a:ext cx="3004820" cy="461010"/>
          </a:xfrm>
          <a:prstGeom prst="rect">
            <a:avLst/>
          </a:prstGeom>
        </p:spPr>
        <p:txBody>
          <a:bodyPr vert="horz" lIns="92295" tIns="46146" rIns="92295" bIns="46146" rtlCol="0" anchor="b"/>
          <a:lstStyle>
            <a:lvl1pPr algn="r">
              <a:defRPr sz="1200"/>
            </a:lvl1pPr>
          </a:lstStyle>
          <a:p>
            <a:fld id="{62358132-C285-CC4E-9452-DEC9EF6AA0A1}" type="slidenum">
              <a:rPr lang="es-ES_tradnl" smtClean="0"/>
              <a:pPr/>
              <a:t>‹Nº›</a:t>
            </a:fld>
            <a:endParaRPr lang="es-ES_tradnl" dirty="0"/>
          </a:p>
        </p:txBody>
      </p:sp>
    </p:spTree>
    <p:extLst>
      <p:ext uri="{BB962C8B-B14F-4D97-AF65-F5344CB8AC3E}">
        <p14:creationId xmlns:p14="http://schemas.microsoft.com/office/powerpoint/2010/main" val="38339445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s-ES_tradnl" dirty="0"/>
          </a:p>
        </p:txBody>
      </p:sp>
      <p:sp>
        <p:nvSpPr>
          <p:cNvPr id="4" name="Marcador de número de diapositiva 3"/>
          <p:cNvSpPr>
            <a:spLocks noGrp="1"/>
          </p:cNvSpPr>
          <p:nvPr>
            <p:ph type="sldNum" sz="quarter" idx="10"/>
          </p:nvPr>
        </p:nvSpPr>
        <p:spPr/>
        <p:txBody>
          <a:bodyPr/>
          <a:lstStyle/>
          <a:p>
            <a:fld id="{62358132-C285-CC4E-9452-DEC9EF6AA0A1}" type="slidenum">
              <a:rPr lang="es-ES_tradnl" smtClean="0"/>
              <a:pPr/>
              <a:t>1</a:t>
            </a:fld>
            <a:endParaRPr lang="es-ES_tradnl" dirty="0"/>
          </a:p>
        </p:txBody>
      </p:sp>
    </p:spTree>
    <p:extLst>
      <p:ext uri="{BB962C8B-B14F-4D97-AF65-F5344CB8AC3E}">
        <p14:creationId xmlns:p14="http://schemas.microsoft.com/office/powerpoint/2010/main" val="1648373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http://www.portafolio.co/negocios/produccion-de-niquel-aumentara-en-cerromatoso-515135</a:t>
            </a:r>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10</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https://www.larepublica.co/infraestructura/materiales-de-construccion-duplicaran-produccion-a-2025-2368816</a:t>
            </a:r>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11</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http://www.banrep.gov.co/es/encuesta-proyecciones-macroeconomicas</a:t>
            </a:r>
          </a:p>
          <a:p>
            <a:r>
              <a:rPr lang="es-CO" dirty="0" smtClean="0"/>
              <a:t>Crecimiento esperado por cada uno de los sectores. </a:t>
            </a:r>
            <a:r>
              <a:rPr lang="es-CO" dirty="0" err="1" smtClean="0"/>
              <a:t>bancolombiaFedesarollo</a:t>
            </a:r>
            <a:r>
              <a:rPr lang="es-CO" dirty="0" smtClean="0"/>
              <a:t> promedio de las dos.</a:t>
            </a:r>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2</a:t>
            </a:fld>
            <a:endParaRPr lang="es-ES_tradnl" dirty="0"/>
          </a:p>
        </p:txBody>
      </p:sp>
    </p:spTree>
    <p:extLst>
      <p:ext uri="{BB962C8B-B14F-4D97-AF65-F5344CB8AC3E}">
        <p14:creationId xmlns:p14="http://schemas.microsoft.com/office/powerpoint/2010/main" val="194616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http://www.elcolombiano.com/negocios/viva-air-fija-hoja-de-ruta-a-10-anos-XB8751077. esperan que el mercado crezca.</a:t>
            </a:r>
            <a:r>
              <a:rPr lang="es-ES" baseline="0" dirty="0" smtClean="0"/>
              <a:t> Aspiran a un 30% actualmente 15 </a:t>
            </a:r>
          </a:p>
          <a:p>
            <a:endParaRPr lang="es-ES" baseline="0" dirty="0" smtClean="0"/>
          </a:p>
          <a:p>
            <a:r>
              <a:rPr lang="es-ES" dirty="0" smtClean="0"/>
              <a:t>http://www.america-retail.com/colombia/colombia-viva-air-explora-aterrizar-en-estos-3-mercados/</a:t>
            </a:r>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3</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MF MP: marco</a:t>
            </a:r>
            <a:r>
              <a:rPr lang="es-ES" baseline="0" dirty="0" smtClean="0"/>
              <a:t> fiscal de mediano plazo</a:t>
            </a:r>
          </a:p>
          <a:p>
            <a:r>
              <a:rPr lang="es-ES" dirty="0" smtClean="0"/>
              <a:t>https://www.larepublica.co/economia/en-2018-la-produccion-de-petroleo-seria-de-hasta-870000-barriles-por-dia-2589411</a:t>
            </a:r>
          </a:p>
          <a:p>
            <a:endParaRPr lang="es-ES" dirty="0" smtClean="0"/>
          </a:p>
          <a:p>
            <a:endParaRPr lang="es-ES" dirty="0" smtClean="0"/>
          </a:p>
          <a:p>
            <a:r>
              <a:rPr lang="es-ES" sz="1200" b="0" i="0" kern="1200" dirty="0" smtClean="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smtClean="0">
                <a:solidFill>
                  <a:schemeClr val="tx1"/>
                </a:solidFill>
                <a:effectLst/>
                <a:latin typeface="+mn-lt"/>
                <a:ea typeface="+mn-ea"/>
                <a:cs typeface="+mn-cs"/>
              </a:rPr>
              <a:t>Cupiagua</a:t>
            </a:r>
            <a:r>
              <a:rPr lang="es-ES" sz="1200" b="0" i="0" kern="1200" dirty="0" smtClean="0">
                <a:solidFill>
                  <a:schemeClr val="tx1"/>
                </a:solidFill>
                <a:effectLst/>
                <a:latin typeface="+mn-lt"/>
                <a:ea typeface="+mn-ea"/>
                <a:cs typeface="+mn-cs"/>
              </a:rPr>
              <a:t>, Floreña, </a:t>
            </a:r>
            <a:r>
              <a:rPr lang="es-ES" sz="1200" b="0" i="0" kern="1200" dirty="0" err="1" smtClean="0">
                <a:solidFill>
                  <a:schemeClr val="tx1"/>
                </a:solidFill>
                <a:effectLst/>
                <a:latin typeface="+mn-lt"/>
                <a:ea typeface="+mn-ea"/>
                <a:cs typeface="+mn-cs"/>
              </a:rPr>
              <a:t>Bacano</a:t>
            </a:r>
            <a:r>
              <a:rPr lang="es-ES" sz="1200" b="0" i="0" kern="1200" dirty="0" smtClean="0">
                <a:solidFill>
                  <a:schemeClr val="tx1"/>
                </a:solidFill>
                <a:effectLst/>
                <a:latin typeface="+mn-lt"/>
                <a:ea typeface="+mn-ea"/>
                <a:cs typeface="+mn-cs"/>
              </a:rPr>
              <a:t>, Tigana y </a:t>
            </a:r>
            <a:r>
              <a:rPr lang="es-ES" sz="1200" b="0" i="0" kern="1200" dirty="0" err="1" smtClean="0">
                <a:solidFill>
                  <a:schemeClr val="tx1"/>
                </a:solidFill>
                <a:effectLst/>
                <a:latin typeface="+mn-lt"/>
                <a:ea typeface="+mn-ea"/>
                <a:cs typeface="+mn-cs"/>
              </a:rPr>
              <a:t>Nashira</a:t>
            </a:r>
            <a:r>
              <a:rPr lang="es-ES" sz="1200" b="0" i="0" kern="1200" dirty="0" smtClean="0">
                <a:solidFill>
                  <a:schemeClr val="tx1"/>
                </a:solidFill>
                <a:effectLst/>
                <a:latin typeface="+mn-lt"/>
                <a:ea typeface="+mn-ea"/>
                <a:cs typeface="+mn-cs"/>
              </a:rPr>
              <a:t> Norte; además de los diferentes atentados contra la infraestructura petrolera registrados en enero por grupos armados al margen de la ley.</a:t>
            </a:r>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4</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Nuevos pozos están</a:t>
            </a:r>
            <a:r>
              <a:rPr lang="es-ES" baseline="0" dirty="0" smtClean="0"/>
              <a:t> volviendo a encontrar. Mapa de participación. Recobro mejorado. </a:t>
            </a:r>
            <a:endParaRPr lang="es-ES" dirty="0" smtClean="0"/>
          </a:p>
          <a:p>
            <a:endParaRPr lang="es-ES" dirty="0" smtClean="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5</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MF MP: marco</a:t>
            </a:r>
            <a:r>
              <a:rPr lang="es-ES" baseline="0" dirty="0" smtClean="0"/>
              <a:t> fiscal de mediano plazo</a:t>
            </a:r>
          </a:p>
          <a:p>
            <a:r>
              <a:rPr lang="es-ES" dirty="0" smtClean="0"/>
              <a:t>https://www.larepublica.co/economia/en-2018-la-produccion-de-petroleo-seria-de-hasta-870000-barriles-por-dia-2589411</a:t>
            </a:r>
          </a:p>
          <a:p>
            <a:endParaRPr lang="es-ES" dirty="0" smtClean="0"/>
          </a:p>
          <a:p>
            <a:endParaRPr lang="es-ES" dirty="0" smtClean="0"/>
          </a:p>
          <a:p>
            <a:r>
              <a:rPr lang="es-ES" sz="1200" b="0" i="0" kern="1200" dirty="0" smtClean="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smtClean="0">
                <a:solidFill>
                  <a:schemeClr val="tx1"/>
                </a:solidFill>
                <a:effectLst/>
                <a:latin typeface="+mn-lt"/>
                <a:ea typeface="+mn-ea"/>
                <a:cs typeface="+mn-cs"/>
              </a:rPr>
              <a:t>Cupiagua</a:t>
            </a:r>
            <a:r>
              <a:rPr lang="es-ES" sz="1200" b="0" i="0" kern="1200" dirty="0" smtClean="0">
                <a:solidFill>
                  <a:schemeClr val="tx1"/>
                </a:solidFill>
                <a:effectLst/>
                <a:latin typeface="+mn-lt"/>
                <a:ea typeface="+mn-ea"/>
                <a:cs typeface="+mn-cs"/>
              </a:rPr>
              <a:t>, Floreña, </a:t>
            </a:r>
            <a:r>
              <a:rPr lang="es-ES" sz="1200" b="0" i="0" kern="1200" dirty="0" err="1" smtClean="0">
                <a:solidFill>
                  <a:schemeClr val="tx1"/>
                </a:solidFill>
                <a:effectLst/>
                <a:latin typeface="+mn-lt"/>
                <a:ea typeface="+mn-ea"/>
                <a:cs typeface="+mn-cs"/>
              </a:rPr>
              <a:t>Bacano</a:t>
            </a:r>
            <a:r>
              <a:rPr lang="es-ES" sz="1200" b="0" i="0" kern="1200" dirty="0" smtClean="0">
                <a:solidFill>
                  <a:schemeClr val="tx1"/>
                </a:solidFill>
                <a:effectLst/>
                <a:latin typeface="+mn-lt"/>
                <a:ea typeface="+mn-ea"/>
                <a:cs typeface="+mn-cs"/>
              </a:rPr>
              <a:t>, Tigana y </a:t>
            </a:r>
            <a:r>
              <a:rPr lang="es-ES" sz="1200" b="0" i="0" kern="1200" dirty="0" err="1" smtClean="0">
                <a:solidFill>
                  <a:schemeClr val="tx1"/>
                </a:solidFill>
                <a:effectLst/>
                <a:latin typeface="+mn-lt"/>
                <a:ea typeface="+mn-ea"/>
                <a:cs typeface="+mn-cs"/>
              </a:rPr>
              <a:t>Nashira</a:t>
            </a:r>
            <a:r>
              <a:rPr lang="es-ES" sz="1200" b="0" i="0" kern="1200" dirty="0" smtClean="0">
                <a:solidFill>
                  <a:schemeClr val="tx1"/>
                </a:solidFill>
                <a:effectLst/>
                <a:latin typeface="+mn-lt"/>
                <a:ea typeface="+mn-ea"/>
                <a:cs typeface="+mn-cs"/>
              </a:rPr>
              <a:t> Norte; además de los diferentes atentados contra la infraestructura petrolera registrados en enero por grupos armados al margen de la ley.</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Meta </a:t>
            </a:r>
            <a:r>
              <a:rPr lang="es-ES" sz="1200" b="0" i="0" kern="1200" dirty="0" err="1" smtClean="0">
                <a:solidFill>
                  <a:schemeClr val="tx1"/>
                </a:solidFill>
                <a:effectLst/>
                <a:latin typeface="+mn-lt"/>
                <a:ea typeface="+mn-ea"/>
                <a:cs typeface="+mn-cs"/>
              </a:rPr>
              <a:t>Inverasiòn</a:t>
            </a:r>
            <a:r>
              <a:rPr lang="es-ES" sz="1200" b="0" i="0" kern="1200" baseline="0" dirty="0" smtClean="0">
                <a:solidFill>
                  <a:schemeClr val="tx1"/>
                </a:solidFill>
                <a:effectLst/>
                <a:latin typeface="+mn-lt"/>
                <a:ea typeface="+mn-ea"/>
                <a:cs typeface="+mn-cs"/>
              </a:rPr>
              <a:t> extranjera</a:t>
            </a:r>
            <a:endParaRPr lang="es-ES" sz="1200" b="0" i="0" kern="1200" dirty="0" smtClean="0">
              <a:solidFill>
                <a:schemeClr val="tx1"/>
              </a:solidFill>
              <a:effectLst/>
              <a:latin typeface="+mn-lt"/>
              <a:ea typeface="+mn-ea"/>
              <a:cs typeface="+mn-cs"/>
            </a:endParaRPr>
          </a:p>
          <a:p>
            <a:r>
              <a:rPr lang="es-ES" dirty="0" smtClean="0"/>
              <a:t>http://www.eltiempo.com/economia/sectores/meta-de-inversion-extranjera-en-colombia-en-2018-192362</a:t>
            </a:r>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6</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MF MP: marco</a:t>
            </a:r>
            <a:r>
              <a:rPr lang="es-ES" baseline="0" dirty="0" smtClean="0"/>
              <a:t> fiscal de mediano plazo</a:t>
            </a:r>
          </a:p>
          <a:p>
            <a:r>
              <a:rPr lang="es-ES" dirty="0" smtClean="0"/>
              <a:t>https://www.larepublica.co/economia/en-2018-la-produccion-de-petroleo-seria-de-hasta-870000-barriles-por-dia-2589411</a:t>
            </a:r>
          </a:p>
          <a:p>
            <a:endParaRPr lang="es-ES" dirty="0" smtClean="0"/>
          </a:p>
          <a:p>
            <a:endParaRPr lang="es-ES" dirty="0" smtClean="0"/>
          </a:p>
          <a:p>
            <a:r>
              <a:rPr lang="es-ES" sz="1200" b="0" i="0" kern="1200" dirty="0" smtClean="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smtClean="0">
                <a:solidFill>
                  <a:schemeClr val="tx1"/>
                </a:solidFill>
                <a:effectLst/>
                <a:latin typeface="+mn-lt"/>
                <a:ea typeface="+mn-ea"/>
                <a:cs typeface="+mn-cs"/>
              </a:rPr>
              <a:t>Cupiagua</a:t>
            </a:r>
            <a:r>
              <a:rPr lang="es-ES" sz="1200" b="0" i="0" kern="1200" dirty="0" smtClean="0">
                <a:solidFill>
                  <a:schemeClr val="tx1"/>
                </a:solidFill>
                <a:effectLst/>
                <a:latin typeface="+mn-lt"/>
                <a:ea typeface="+mn-ea"/>
                <a:cs typeface="+mn-cs"/>
              </a:rPr>
              <a:t>, Floreña, </a:t>
            </a:r>
            <a:r>
              <a:rPr lang="es-ES" sz="1200" b="0" i="0" kern="1200" dirty="0" err="1" smtClean="0">
                <a:solidFill>
                  <a:schemeClr val="tx1"/>
                </a:solidFill>
                <a:effectLst/>
                <a:latin typeface="+mn-lt"/>
                <a:ea typeface="+mn-ea"/>
                <a:cs typeface="+mn-cs"/>
              </a:rPr>
              <a:t>Bacano</a:t>
            </a:r>
            <a:r>
              <a:rPr lang="es-ES" sz="1200" b="0" i="0" kern="1200" dirty="0" smtClean="0">
                <a:solidFill>
                  <a:schemeClr val="tx1"/>
                </a:solidFill>
                <a:effectLst/>
                <a:latin typeface="+mn-lt"/>
                <a:ea typeface="+mn-ea"/>
                <a:cs typeface="+mn-cs"/>
              </a:rPr>
              <a:t>, Tigana y </a:t>
            </a:r>
            <a:r>
              <a:rPr lang="es-ES" sz="1200" b="0" i="0" kern="1200" dirty="0" err="1" smtClean="0">
                <a:solidFill>
                  <a:schemeClr val="tx1"/>
                </a:solidFill>
                <a:effectLst/>
                <a:latin typeface="+mn-lt"/>
                <a:ea typeface="+mn-ea"/>
                <a:cs typeface="+mn-cs"/>
              </a:rPr>
              <a:t>Nashira</a:t>
            </a:r>
            <a:r>
              <a:rPr lang="es-ES" sz="1200" b="0" i="0" kern="1200" dirty="0" smtClean="0">
                <a:solidFill>
                  <a:schemeClr val="tx1"/>
                </a:solidFill>
                <a:effectLst/>
                <a:latin typeface="+mn-lt"/>
                <a:ea typeface="+mn-ea"/>
                <a:cs typeface="+mn-cs"/>
              </a:rPr>
              <a:t> Norte; además de los diferentes atentados contra la infraestructura petrolera registrados en enero por grupos armados al margen de la ley.</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Meta </a:t>
            </a:r>
            <a:r>
              <a:rPr lang="es-ES" sz="1200" b="0" i="0" kern="1200" dirty="0" err="1" smtClean="0">
                <a:solidFill>
                  <a:schemeClr val="tx1"/>
                </a:solidFill>
                <a:effectLst/>
                <a:latin typeface="+mn-lt"/>
                <a:ea typeface="+mn-ea"/>
                <a:cs typeface="+mn-cs"/>
              </a:rPr>
              <a:t>Inverasiòn</a:t>
            </a:r>
            <a:r>
              <a:rPr lang="es-ES" sz="1200" b="0" i="0" kern="1200" baseline="0" dirty="0" smtClean="0">
                <a:solidFill>
                  <a:schemeClr val="tx1"/>
                </a:solidFill>
                <a:effectLst/>
                <a:latin typeface="+mn-lt"/>
                <a:ea typeface="+mn-ea"/>
                <a:cs typeface="+mn-cs"/>
              </a:rPr>
              <a:t> extranjera</a:t>
            </a:r>
            <a:endParaRPr lang="es-ES" sz="1200" b="0" i="0" kern="1200" dirty="0" smtClean="0">
              <a:solidFill>
                <a:schemeClr val="tx1"/>
              </a:solidFill>
              <a:effectLst/>
              <a:latin typeface="+mn-lt"/>
              <a:ea typeface="+mn-ea"/>
              <a:cs typeface="+mn-cs"/>
            </a:endParaRPr>
          </a:p>
          <a:p>
            <a:r>
              <a:rPr lang="es-ES" dirty="0" smtClean="0"/>
              <a:t>http://www.eltiempo.com/economia/sectores/meta-de-inversion-extranjera-en-colombia-en-2018-192362</a:t>
            </a:r>
          </a:p>
          <a:p>
            <a:endParaRPr lang="es-ES" dirty="0" smtClean="0"/>
          </a:p>
          <a:p>
            <a:endParaRPr lang="es-ES" dirty="0" smtClean="0"/>
          </a:p>
          <a:p>
            <a:r>
              <a:rPr lang="es-ES" dirty="0" smtClean="0"/>
              <a:t>http://elnuevosiglo.com.co/articulos/04-2018-en-mayo-se-otorgaran-quince-areas-para-explotacion-petrolera</a:t>
            </a:r>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7</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smtClean="0"/>
          </a:p>
          <a:p>
            <a:r>
              <a:rPr lang="es-CO" dirty="0" smtClean="0"/>
              <a:t>Minas de carbón han</a:t>
            </a:r>
            <a:r>
              <a:rPr lang="es-CO" baseline="0" dirty="0" smtClean="0"/>
              <a:t> ido cerrando en </a:t>
            </a:r>
            <a:r>
              <a:rPr lang="es-CO" baseline="0" dirty="0" err="1" smtClean="0"/>
              <a:t>boyacá</a:t>
            </a:r>
            <a:endParaRPr lang="es-CO" dirty="0" smtClean="0"/>
          </a:p>
          <a:p>
            <a:endParaRPr lang="es-CO" dirty="0" smtClean="0"/>
          </a:p>
          <a:p>
            <a:r>
              <a:rPr lang="es-CO" dirty="0" smtClean="0"/>
              <a:t>Minería.</a:t>
            </a:r>
          </a:p>
          <a:p>
            <a:endParaRPr lang="es-CO" dirty="0" smtClean="0"/>
          </a:p>
          <a:p>
            <a:r>
              <a:rPr lang="es-CO" dirty="0" smtClean="0"/>
              <a:t>Meta carbón http://www.portafolio.co/economia/carbon-aumento-su-produccion-501703</a:t>
            </a:r>
          </a:p>
          <a:p>
            <a:endParaRPr lang="es-CO" dirty="0" smtClean="0"/>
          </a:p>
          <a:p>
            <a:r>
              <a:rPr lang="es-CO" dirty="0" smtClean="0"/>
              <a:t>http://www.simco.gov.co/</a:t>
            </a:r>
          </a:p>
          <a:p>
            <a:endParaRPr lang="es-CO" dirty="0" smtClean="0"/>
          </a:p>
          <a:p>
            <a:pPr defTabSz="452217">
              <a:defRPr/>
            </a:pPr>
            <a:r>
              <a:rPr lang="es-CO" dirty="0" smtClean="0"/>
              <a:t>País minero.</a:t>
            </a:r>
            <a:r>
              <a:rPr lang="es-CO" baseline="0" dirty="0" smtClean="0"/>
              <a:t> Agencia nacional minería. </a:t>
            </a:r>
            <a:r>
              <a:rPr lang="es-CO" baseline="0" dirty="0" err="1" smtClean="0"/>
              <a:t>World</a:t>
            </a:r>
            <a:r>
              <a:rPr lang="es-CO" baseline="0" dirty="0" smtClean="0"/>
              <a:t> </a:t>
            </a:r>
            <a:r>
              <a:rPr lang="es-CO" baseline="0" dirty="0" err="1" smtClean="0"/>
              <a:t>bank</a:t>
            </a:r>
            <a:r>
              <a:rPr lang="es-CO" baseline="0" dirty="0" smtClean="0"/>
              <a:t> ping </a:t>
            </a:r>
            <a:r>
              <a:rPr lang="es-CO" baseline="0" dirty="0" err="1" smtClean="0"/>
              <a:t>datasheett</a:t>
            </a:r>
            <a:r>
              <a:rPr lang="es-CO" baseline="0" dirty="0" smtClean="0"/>
              <a:t> precios del </a:t>
            </a:r>
            <a:r>
              <a:rPr lang="es-CO" baseline="0" dirty="0" err="1" smtClean="0"/>
              <a:t>carbon</a:t>
            </a:r>
            <a:r>
              <a:rPr lang="es-CO" baseline="0" dirty="0" smtClean="0"/>
              <a:t> para </a:t>
            </a:r>
            <a:r>
              <a:rPr lang="es-CO" baseline="0" dirty="0" err="1" smtClean="0"/>
              <a:t>colombia</a:t>
            </a:r>
            <a:r>
              <a:rPr lang="es-CO" baseline="0" dirty="0" smtClean="0"/>
              <a:t>.</a:t>
            </a:r>
            <a:endParaRPr lang="es-CO" dirty="0" smtClean="0"/>
          </a:p>
          <a:p>
            <a:endParaRPr lang="es-CO" dirty="0" smtClean="0"/>
          </a:p>
          <a:p>
            <a:endParaRPr lang="es-CO" dirty="0" smtClean="0"/>
          </a:p>
          <a:p>
            <a:r>
              <a:rPr lang="es-CO" dirty="0" smtClean="0"/>
              <a:t>información de las empresas asociadas a Asociación Colombiana de Minería</a:t>
            </a:r>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8</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http://www.portafolio.co/economia/la-produccion-de-oro-aumentaria-en-el-2018-513859</a:t>
            </a:r>
          </a:p>
          <a:p>
            <a:endParaRPr lang="es-CO" dirty="0" smtClean="0"/>
          </a:p>
          <a:p>
            <a:r>
              <a:rPr lang="es-CO" dirty="0" smtClean="0"/>
              <a:t>http://www.anglogoldashanticolombia.com/noticia/dos-nuevas-minas-doblarian-produccion-legal-de-oro-del-pais/</a:t>
            </a:r>
          </a:p>
          <a:p>
            <a:endParaRPr lang="es-CO" dirty="0" smtClean="0"/>
          </a:p>
          <a:p>
            <a:r>
              <a:rPr lang="es-CO" dirty="0" smtClean="0"/>
              <a:t>https://www.larepublica.co/especiales/minas-y-energia/la-produccion-nacional-de-oro-aumentaria-a-57-toneladas-este-ano-segun-minminas-2613429</a:t>
            </a:r>
          </a:p>
          <a:p>
            <a:endParaRPr lang="es-CO" dirty="0" smtClean="0"/>
          </a:p>
          <a:p>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9</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5469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74265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30748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4687517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texto 2"/>
          <p:cNvSpPr>
            <a:spLocks noGrp="1"/>
          </p:cNvSpPr>
          <p:nvPr>
            <p:ph type="body" idx="1"/>
          </p:nvPr>
        </p:nvSpPr>
        <p:spPr>
          <a:xfrm>
            <a:off x="306888" y="5549029"/>
            <a:ext cx="3613759" cy="749300"/>
          </a:xfrm>
        </p:spPr>
        <p:txBody>
          <a:bodyPr anchor="b">
            <a:noAutofit/>
          </a:bodyPr>
          <a:lstStyle>
            <a:lvl1pPr marL="0" indent="0">
              <a:buNone/>
              <a:defRPr sz="24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smtClean="0"/>
              <a:t>Haga clic para modificar el estilo de texto del patrón</a:t>
            </a:r>
          </a:p>
        </p:txBody>
      </p:sp>
    </p:spTree>
    <p:extLst>
      <p:ext uri="{BB962C8B-B14F-4D97-AF65-F5344CB8AC3E}">
        <p14:creationId xmlns:p14="http://schemas.microsoft.com/office/powerpoint/2010/main" val="4005639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_tradnl" dirty="0"/>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779029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8" name="Marcador de pie de página 7"/>
          <p:cNvSpPr>
            <a:spLocks noGrp="1"/>
          </p:cNvSpPr>
          <p:nvPr>
            <p:ph type="ftr" sz="quarter" idx="11"/>
          </p:nvPr>
        </p:nvSpPr>
        <p:spPr/>
        <p:txBody>
          <a:bodyPr/>
          <a:lstStyle/>
          <a:p>
            <a:endParaRPr lang="es-ES_tradnl" dirty="0"/>
          </a:p>
        </p:txBody>
      </p:sp>
      <p:sp>
        <p:nvSpPr>
          <p:cNvPr id="9" name="Marcador de número de diapositiva 8"/>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7511389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4" name="Marcador de pie de página 3"/>
          <p:cNvSpPr>
            <a:spLocks noGrp="1"/>
          </p:cNvSpPr>
          <p:nvPr>
            <p:ph type="ftr" sz="quarter" idx="11"/>
          </p:nvPr>
        </p:nvSpPr>
        <p:spPr/>
        <p:txBody>
          <a:bodyPr/>
          <a:lstStyle/>
          <a:p>
            <a:endParaRPr lang="es-ES_tradnl" dirty="0"/>
          </a:p>
        </p:txBody>
      </p:sp>
      <p:sp>
        <p:nvSpPr>
          <p:cNvPr id="5" name="Marcador de número de diapositiva 4"/>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40911373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3" name="Marcador de pie de página 2"/>
          <p:cNvSpPr>
            <a:spLocks noGrp="1"/>
          </p:cNvSpPr>
          <p:nvPr>
            <p:ph type="ftr" sz="quarter" idx="11"/>
          </p:nvPr>
        </p:nvSpPr>
        <p:spPr/>
        <p:txBody>
          <a:bodyPr/>
          <a:lstStyle/>
          <a:p>
            <a:endParaRPr lang="es-ES_tradnl" dirty="0"/>
          </a:p>
        </p:txBody>
      </p:sp>
      <p:sp>
        <p:nvSpPr>
          <p:cNvPr id="4" name="Marcador de número de diapositiva 3"/>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985871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8306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5355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edna.hernandez\AppData\Local\Microsoft\Windows\Temporary Internet Files\Content.Outlook\IOKXVUAM\PlantillaPlus (2).png"/>
          <p:cNvPicPr>
            <a:picLocks noChangeAspect="1" noChangeArrowheads="1"/>
          </p:cNvPicPr>
          <p:nvPr/>
        </p:nvPicPr>
        <p:blipFill rotWithShape="1">
          <a:blip r:embed="rId13">
            <a:extLst>
              <a:ext uri="{28A0092B-C50C-407E-A947-70E740481C1C}">
                <a14:useLocalDpi xmlns:a14="http://schemas.microsoft.com/office/drawing/2010/main" val="0"/>
              </a:ext>
            </a:extLst>
          </a:blip>
          <a:srcRect b="7301"/>
          <a:stretch/>
        </p:blipFill>
        <p:spPr bwMode="auto">
          <a:xfrm>
            <a:off x="0" y="1071"/>
            <a:ext cx="9144000" cy="6856929"/>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título 1"/>
          <p:cNvSpPr>
            <a:spLocks noGrp="1"/>
          </p:cNvSpPr>
          <p:nvPr>
            <p:ph type="title"/>
          </p:nvPr>
        </p:nvSpPr>
        <p:spPr>
          <a:xfrm>
            <a:off x="250521" y="162838"/>
            <a:ext cx="8436279" cy="551146"/>
          </a:xfrm>
          <a:prstGeom prst="rect">
            <a:avLst/>
          </a:prstGeom>
        </p:spPr>
        <p:txBody>
          <a:bodyPr vert="horz" lIns="91440" tIns="45720" rIns="91440" bIns="45720" rtlCol="0" anchor="ctr">
            <a:normAutofit/>
          </a:bodyPr>
          <a:lstStyle/>
          <a:p>
            <a:r>
              <a:rPr lang="es-ES_tradnl" dirty="0" smtClean="0"/>
              <a:t>Clic para editar título</a:t>
            </a:r>
            <a:endParaRPr lang="es-ES_tradnl" dirty="0"/>
          </a:p>
        </p:txBody>
      </p:sp>
      <p:sp>
        <p:nvSpPr>
          <p:cNvPr id="3" name="Marcador de texto 2"/>
          <p:cNvSpPr>
            <a:spLocks noGrp="1"/>
          </p:cNvSpPr>
          <p:nvPr>
            <p:ph type="body" idx="1"/>
          </p:nvPr>
        </p:nvSpPr>
        <p:spPr>
          <a:xfrm>
            <a:off x="455112" y="1399783"/>
            <a:ext cx="8229600" cy="4525963"/>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_tradnl"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33389945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l" defTabSz="457200" rtl="0" eaLnBrk="1" latinLnBrk="0" hangingPunct="1">
        <a:spcBef>
          <a:spcPct val="0"/>
        </a:spcBef>
        <a:buNone/>
        <a:defRPr sz="1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1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hart" Target="../charts/chart12.xml"/><Relationship Id="rId4" Type="http://schemas.openxmlformats.org/officeDocument/2006/relationships/chart" Target="../charts/chart1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13.xm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44964" y="4673600"/>
            <a:ext cx="2912136" cy="2047875"/>
          </a:xfrm>
        </p:spPr>
        <p:txBody>
          <a:bodyPr anchor="t"/>
          <a:lstStyle/>
          <a:p>
            <a:pPr algn="ctr"/>
            <a:r>
              <a:rPr lang="es-MX" sz="1600" i="1" dirty="0" smtClean="0">
                <a:latin typeface="Arial" pitchFamily="34" charset="0"/>
                <a:cs typeface="Arial" pitchFamily="34" charset="0"/>
              </a:rPr>
              <a:t>Contexto Oil &amp; Gas</a:t>
            </a:r>
            <a:endParaRPr lang="es-MX" sz="1100" i="1" dirty="0" smtClean="0">
              <a:latin typeface="Arial" pitchFamily="34" charset="0"/>
              <a:cs typeface="Arial" pitchFamily="34" charset="0"/>
            </a:endParaRPr>
          </a:p>
          <a:p>
            <a:pPr algn="ctr"/>
            <a:endParaRPr lang="es-MX" sz="1100" i="1" dirty="0" smtClean="0">
              <a:latin typeface="Arial" pitchFamily="34" charset="0"/>
              <a:cs typeface="Arial" pitchFamily="34" charset="0"/>
            </a:endParaRPr>
          </a:p>
          <a:p>
            <a:pPr algn="ctr"/>
            <a:r>
              <a:rPr lang="es-MX" sz="1000" b="0" dirty="0" smtClean="0">
                <a:latin typeface="Arial" pitchFamily="34" charset="0"/>
                <a:cs typeface="Arial" pitchFamily="34" charset="0"/>
              </a:rPr>
              <a:t>Abril de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12"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r>
              <a:rPr lang="es-CO" sz="1400" dirty="0" smtClean="0">
                <a:ea typeface="+mj-ea"/>
                <a:cs typeface="+mj-cs"/>
              </a:rPr>
              <a:t>A pesar que los precios del Ferroníquel han aumentado, no son comparables con aquellos visto hace media década. La empresa Cerro matoso pronostica que la producción de níquel disminuya levemente para el próximo año. Esta misma está considerando entrar en el mercado de la producción de cobre. </a:t>
            </a:r>
          </a:p>
        </p:txBody>
      </p:sp>
      <p:sp>
        <p:nvSpPr>
          <p:cNvPr id="18" name="17 Rectángulo"/>
          <p:cNvSpPr/>
          <p:nvPr/>
        </p:nvSpPr>
        <p:spPr>
          <a:xfrm>
            <a:off x="270673" y="113252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a:t>
            </a:r>
            <a:r>
              <a:rPr lang="es-ES" sz="1200" b="1" dirty="0" smtClean="0">
                <a:solidFill>
                  <a:schemeClr val="bg1"/>
                </a:solidFill>
              </a:rPr>
              <a:t>Ferroníquel (MM libras</a:t>
            </a:r>
            <a:r>
              <a:rPr lang="es-ES" sz="1200" b="1" dirty="0">
                <a:solidFill>
                  <a:schemeClr val="bg1"/>
                </a:solidFill>
              </a:rPr>
              <a:t>)</a:t>
            </a: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smtClean="0"/>
              <a:t>Fuente: </a:t>
            </a:r>
            <a:r>
              <a:rPr lang="es-CO" sz="1000" dirty="0" smtClean="0"/>
              <a:t>ANM, Portafolio</a:t>
            </a:r>
            <a:endParaRPr lang="es-CO" sz="1000" dirty="0"/>
          </a:p>
        </p:txBody>
      </p:sp>
      <p:sp>
        <p:nvSpPr>
          <p:cNvPr id="29" name="17 Rectángulo"/>
          <p:cNvSpPr/>
          <p:nvPr/>
        </p:nvSpPr>
        <p:spPr>
          <a:xfrm>
            <a:off x="4709016" y="113519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Carbón (MM toneladas) </a:t>
            </a:r>
            <a:r>
              <a:rPr lang="es-ES" sz="1200" b="1" dirty="0" smtClean="0">
                <a:solidFill>
                  <a:schemeClr val="bg1"/>
                </a:solidFill>
              </a:rPr>
              <a:t>Empresa</a:t>
            </a:r>
            <a:endParaRPr lang="es-ES" sz="1200" b="1" dirty="0">
              <a:solidFill>
                <a:schemeClr val="bg1"/>
              </a:solidFill>
            </a:endParaRPr>
          </a:p>
        </p:txBody>
      </p:sp>
      <p:graphicFrame>
        <p:nvGraphicFramePr>
          <p:cNvPr id="10" name="1 Gráfico"/>
          <p:cNvGraphicFramePr>
            <a:graphicFrameLocks/>
          </p:cNvGraphicFramePr>
          <p:nvPr>
            <p:extLst>
              <p:ext uri="{D42A27DB-BD31-4B8C-83A1-F6EECF244321}">
                <p14:modId xmlns:p14="http://schemas.microsoft.com/office/powerpoint/2010/main" val="86669567"/>
              </p:ext>
            </p:extLst>
          </p:nvPr>
        </p:nvGraphicFramePr>
        <p:xfrm>
          <a:off x="270672" y="1675976"/>
          <a:ext cx="4438343" cy="3467524"/>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descr="Resultado de imagen para cerro mato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308" y="2073275"/>
            <a:ext cx="1638300" cy="163830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497416" y="3641725"/>
            <a:ext cx="3100484" cy="1384995"/>
          </a:xfrm>
          <a:prstGeom prst="rect">
            <a:avLst/>
          </a:prstGeom>
          <a:noFill/>
        </p:spPr>
        <p:txBody>
          <a:bodyPr wrap="square" rtlCol="0">
            <a:spAutoFit/>
          </a:bodyPr>
          <a:lstStyle/>
          <a:p>
            <a:pPr marL="171450" indent="-171450">
              <a:buFont typeface="Arial" pitchFamily="34" charset="0"/>
              <a:buChar char="•"/>
            </a:pPr>
            <a:r>
              <a:rPr lang="es-ES" sz="1200" dirty="0" smtClean="0"/>
              <a:t>Nueva mina en puerto libertador y Exploración en el municipio de planeta rica que ayuda a mantener la producción. No se esperan crecimientos fuertes</a:t>
            </a:r>
          </a:p>
          <a:p>
            <a:pPr marL="171450" indent="-171450">
              <a:buFont typeface="Arial" pitchFamily="34" charset="0"/>
              <a:buChar char="•"/>
            </a:pPr>
            <a:endParaRPr lang="es-ES" sz="1200" dirty="0" smtClean="0"/>
          </a:p>
          <a:p>
            <a:pPr marL="171450" indent="-171450">
              <a:buFont typeface="Arial" pitchFamily="34" charset="0"/>
              <a:buChar char="•"/>
            </a:pPr>
            <a:r>
              <a:rPr lang="es-ES" sz="1200" dirty="0" smtClean="0"/>
              <a:t>La empresa está pensando en apostarle al cobre en el largo plazo</a:t>
            </a:r>
            <a:endParaRPr lang="es-ES" sz="1200" dirty="0"/>
          </a:p>
        </p:txBody>
      </p:sp>
    </p:spTree>
    <p:extLst>
      <p:ext uri="{BB962C8B-B14F-4D97-AF65-F5344CB8AC3E}">
        <p14:creationId xmlns:p14="http://schemas.microsoft.com/office/powerpoint/2010/main" val="1663965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18" name="17 Rectángulo"/>
          <p:cNvSpPr/>
          <p:nvPr/>
        </p:nvSpPr>
        <p:spPr>
          <a:xfrm>
            <a:off x="251622" y="1132522"/>
            <a:ext cx="3977477"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Distancia promedio a centro de consumo </a:t>
            </a:r>
            <a:endParaRPr lang="es-ES" sz="1200" b="1" dirty="0">
              <a:solidFill>
                <a:schemeClr val="bg1"/>
              </a:solidFill>
            </a:endParaRP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smtClean="0"/>
              <a:t>Fuente: </a:t>
            </a:r>
            <a:r>
              <a:rPr lang="es-CO" sz="1000" dirty="0" smtClean="0"/>
              <a:t>UPME</a:t>
            </a:r>
            <a:endParaRPr lang="es-CO" sz="1000" dirty="0"/>
          </a:p>
        </p:txBody>
      </p:sp>
      <p:sp>
        <p:nvSpPr>
          <p:cNvPr id="29" name="17 Rectángulo"/>
          <p:cNvSpPr/>
          <p:nvPr/>
        </p:nvSpPr>
        <p:spPr>
          <a:xfrm>
            <a:off x="4366531" y="1135199"/>
            <a:ext cx="4466841"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Evolución demanda de materiales de construcción</a:t>
            </a:r>
            <a:endParaRPr lang="es-ES" sz="1200" b="1" dirty="0">
              <a:solidFill>
                <a:schemeClr val="bg1"/>
              </a:solidFill>
            </a:endParaRPr>
          </a:p>
        </p:txBody>
      </p:sp>
      <p:graphicFrame>
        <p:nvGraphicFramePr>
          <p:cNvPr id="8" name="2 Gráfico"/>
          <p:cNvGraphicFramePr>
            <a:graphicFrameLocks/>
          </p:cNvGraphicFramePr>
          <p:nvPr>
            <p:extLst>
              <p:ext uri="{D42A27DB-BD31-4B8C-83A1-F6EECF244321}">
                <p14:modId xmlns:p14="http://schemas.microsoft.com/office/powerpoint/2010/main" val="1611099674"/>
              </p:ext>
            </p:extLst>
          </p:nvPr>
        </p:nvGraphicFramePr>
        <p:xfrm>
          <a:off x="1087210" y="1670277"/>
          <a:ext cx="3279321" cy="4424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1 Gráfico"/>
          <p:cNvGraphicFramePr>
            <a:graphicFrameLocks/>
          </p:cNvGraphicFramePr>
          <p:nvPr>
            <p:extLst>
              <p:ext uri="{D42A27DB-BD31-4B8C-83A1-F6EECF244321}">
                <p14:modId xmlns:p14="http://schemas.microsoft.com/office/powerpoint/2010/main" val="1428622203"/>
              </p:ext>
            </p:extLst>
          </p:nvPr>
        </p:nvGraphicFramePr>
        <p:xfrm>
          <a:off x="3913414" y="1677759"/>
          <a:ext cx="4572000" cy="44243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3 Tabla"/>
          <p:cNvGraphicFramePr>
            <a:graphicFrameLocks noGrp="1"/>
          </p:cNvGraphicFramePr>
          <p:nvPr>
            <p:extLst>
              <p:ext uri="{D42A27DB-BD31-4B8C-83A1-F6EECF244321}">
                <p14:modId xmlns:p14="http://schemas.microsoft.com/office/powerpoint/2010/main" val="1462706576"/>
              </p:ext>
            </p:extLst>
          </p:nvPr>
        </p:nvGraphicFramePr>
        <p:xfrm>
          <a:off x="7962900" y="1677764"/>
          <a:ext cx="762000" cy="4284885"/>
        </p:xfrm>
        <a:graphic>
          <a:graphicData uri="http://schemas.openxmlformats.org/drawingml/2006/table">
            <a:tbl>
              <a:tblPr>
                <a:tableStyleId>{5C22544A-7EE6-4342-B048-85BDC9FD1C3A}</a:tableStyleId>
              </a:tblPr>
              <a:tblGrid>
                <a:gridCol w="762000"/>
              </a:tblGrid>
              <a:tr h="389535">
                <a:tc>
                  <a:txBody>
                    <a:bodyPr/>
                    <a:lstStyle/>
                    <a:p>
                      <a:pPr algn="ctr" fontAlgn="b"/>
                      <a:r>
                        <a:rPr lang="es-ES" sz="1100" u="none" strike="noStrike" dirty="0">
                          <a:effectLst/>
                        </a:rPr>
                        <a:t>4%</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2%</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3%</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2%</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3%</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3%</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3%</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5%</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6%</a:t>
                      </a:r>
                      <a:endParaRPr lang="es-ES" sz="1100" b="0" i="0" u="none" strike="noStrike" dirty="0">
                        <a:solidFill>
                          <a:srgbClr val="000000"/>
                        </a:solidFill>
                        <a:effectLst/>
                        <a:latin typeface="Calibri"/>
                      </a:endParaRPr>
                    </a:p>
                  </a:txBody>
                  <a:tcPr marL="9525" marR="9525" marT="9525" marB="0" anchor="b">
                    <a:solidFill>
                      <a:schemeClr val="bg1"/>
                    </a:solidFill>
                  </a:tcPr>
                </a:tc>
              </a:tr>
              <a:tr h="389535">
                <a:tc>
                  <a:txBody>
                    <a:bodyPr/>
                    <a:lstStyle/>
                    <a:p>
                      <a:pPr algn="ctr" fontAlgn="b"/>
                      <a:r>
                        <a:rPr lang="es-ES" sz="1100" u="none" strike="noStrike" dirty="0">
                          <a:effectLst/>
                        </a:rPr>
                        <a:t>5%</a:t>
                      </a:r>
                      <a:endParaRPr lang="es-ES" sz="1100" b="0" i="0" u="none" strike="noStrike" dirty="0">
                        <a:solidFill>
                          <a:srgbClr val="000000"/>
                        </a:solidFill>
                        <a:effectLst/>
                        <a:latin typeface="Calibri"/>
                      </a:endParaRPr>
                    </a:p>
                  </a:txBody>
                  <a:tcPr marL="9525" marR="9525" marT="9525" marB="0" anchor="b">
                    <a:solidFill>
                      <a:schemeClr val="bg1"/>
                    </a:solidFill>
                  </a:tcPr>
                </a:tc>
              </a:tr>
            </a:tbl>
          </a:graphicData>
        </a:graphic>
      </p:graphicFrame>
      <p:sp>
        <p:nvSpPr>
          <p:cNvPr id="5" name="4 CuadroTexto"/>
          <p:cNvSpPr txBox="1"/>
          <p:nvPr/>
        </p:nvSpPr>
        <p:spPr>
          <a:xfrm>
            <a:off x="7854149" y="1493098"/>
            <a:ext cx="880369" cy="246221"/>
          </a:xfrm>
          <a:prstGeom prst="rect">
            <a:avLst/>
          </a:prstGeom>
          <a:noFill/>
        </p:spPr>
        <p:txBody>
          <a:bodyPr wrap="none" rtlCol="0">
            <a:spAutoFit/>
          </a:bodyPr>
          <a:lstStyle/>
          <a:p>
            <a:r>
              <a:rPr lang="es-ES" sz="1000" b="1" dirty="0" smtClean="0"/>
              <a:t>CAGR ‘15-’25</a:t>
            </a:r>
            <a:endParaRPr lang="es-ES" sz="1000" b="1" dirty="0"/>
          </a:p>
        </p:txBody>
      </p:sp>
      <p:sp>
        <p:nvSpPr>
          <p:cNvPr id="13"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r>
              <a:rPr lang="es-CO" sz="1400" dirty="0" smtClean="0">
                <a:ea typeface="+mj-ea"/>
                <a:cs typeface="+mj-cs"/>
              </a:rPr>
              <a:t>Según la demanda esperada de la UPME los materiales para la construcción se verán apalancados principalmente por el aumento de la construcción tanto de edificaciones como  la construcción de obras civiles. Se destacan ciudades intermedias como Ibagué y Pereira con un crecimiento del 6%  y 5% respectivamente</a:t>
            </a:r>
          </a:p>
        </p:txBody>
      </p:sp>
    </p:spTree>
    <p:extLst>
      <p:ext uri="{BB962C8B-B14F-4D97-AF65-F5344CB8AC3E}">
        <p14:creationId xmlns:p14="http://schemas.microsoft.com/office/powerpoint/2010/main" val="149410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1 Gráfico"/>
          <p:cNvGraphicFramePr>
            <a:graphicFrameLocks/>
          </p:cNvGraphicFramePr>
          <p:nvPr>
            <p:extLst>
              <p:ext uri="{D42A27DB-BD31-4B8C-83A1-F6EECF244321}">
                <p14:modId xmlns:p14="http://schemas.microsoft.com/office/powerpoint/2010/main" val="725406490"/>
              </p:ext>
            </p:extLst>
          </p:nvPr>
        </p:nvGraphicFramePr>
        <p:xfrm>
          <a:off x="1262166" y="1451860"/>
          <a:ext cx="6560344" cy="2517321"/>
        </p:xfrm>
        <a:graphic>
          <a:graphicData uri="http://schemas.openxmlformats.org/drawingml/2006/chart">
            <c:chart xmlns:c="http://schemas.openxmlformats.org/drawingml/2006/chart" xmlns:r="http://schemas.openxmlformats.org/officeDocument/2006/relationships" r:id="rId3"/>
          </a:graphicData>
        </a:graphic>
      </p:graphicFrame>
      <p:sp>
        <p:nvSpPr>
          <p:cNvPr id="42" name="Rectángulo 41"/>
          <p:cNvSpPr/>
          <p:nvPr/>
        </p:nvSpPr>
        <p:spPr>
          <a:xfrm>
            <a:off x="6105236" y="6180901"/>
            <a:ext cx="2669309" cy="639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aphicFrame>
        <p:nvGraphicFramePr>
          <p:cNvPr id="29" name="28 Gráfico"/>
          <p:cNvGraphicFramePr>
            <a:graphicFrameLocks/>
          </p:cNvGraphicFramePr>
          <p:nvPr>
            <p:extLst>
              <p:ext uri="{D42A27DB-BD31-4B8C-83A1-F6EECF244321}">
                <p14:modId xmlns:p14="http://schemas.microsoft.com/office/powerpoint/2010/main" val="819162695"/>
              </p:ext>
            </p:extLst>
          </p:nvPr>
        </p:nvGraphicFramePr>
        <p:xfrm>
          <a:off x="1197669" y="4420294"/>
          <a:ext cx="6480000" cy="2080148"/>
        </p:xfrm>
        <a:graphic>
          <a:graphicData uri="http://schemas.openxmlformats.org/drawingml/2006/chart">
            <c:chart xmlns:c="http://schemas.openxmlformats.org/drawingml/2006/chart" xmlns:r="http://schemas.openxmlformats.org/officeDocument/2006/relationships" r:id="rId4"/>
          </a:graphicData>
        </a:graphic>
      </p:graphicFrame>
      <p:sp>
        <p:nvSpPr>
          <p:cNvPr id="13" name="12 Rectángulo"/>
          <p:cNvSpPr/>
          <p:nvPr/>
        </p:nvSpPr>
        <p:spPr>
          <a:xfrm>
            <a:off x="837669" y="1151884"/>
            <a:ext cx="72000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Crecimiento PIB real por trimestre</a:t>
            </a:r>
            <a:endParaRPr lang="es-ES" sz="1200" b="1" dirty="0">
              <a:solidFill>
                <a:schemeClr val="bg1"/>
              </a:solidFill>
            </a:endParaRPr>
          </a:p>
        </p:txBody>
      </p:sp>
      <p:sp>
        <p:nvSpPr>
          <p:cNvPr id="33"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5"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7"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9"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41"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43" name="CuadroTexto 1"/>
          <p:cNvSpPr txBox="1"/>
          <p:nvPr/>
        </p:nvSpPr>
        <p:spPr>
          <a:xfrm>
            <a:off x="8667750" y="3412154"/>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15" name="14 CuadroTexto"/>
          <p:cNvSpPr txBox="1"/>
          <p:nvPr/>
        </p:nvSpPr>
        <p:spPr>
          <a:xfrm>
            <a:off x="6413500" y="5719743"/>
            <a:ext cx="184731" cy="369332"/>
          </a:xfrm>
          <a:prstGeom prst="rect">
            <a:avLst/>
          </a:prstGeom>
          <a:noFill/>
        </p:spPr>
        <p:txBody>
          <a:bodyPr wrap="none" rtlCol="0">
            <a:spAutoFit/>
          </a:bodyPr>
          <a:lstStyle/>
          <a:p>
            <a:endParaRPr lang="es-CO"/>
          </a:p>
        </p:txBody>
      </p:sp>
      <p:sp>
        <p:nvSpPr>
          <p:cNvPr id="19" name="18 CuadroTexto"/>
          <p:cNvSpPr txBox="1"/>
          <p:nvPr/>
        </p:nvSpPr>
        <p:spPr>
          <a:xfrm>
            <a:off x="141653" y="6585820"/>
            <a:ext cx="4444861" cy="253916"/>
          </a:xfrm>
          <a:prstGeom prst="rect">
            <a:avLst/>
          </a:prstGeom>
          <a:noFill/>
        </p:spPr>
        <p:txBody>
          <a:bodyPr wrap="square" rtlCol="0">
            <a:spAutoFit/>
          </a:bodyPr>
          <a:lstStyle/>
          <a:p>
            <a:r>
              <a:rPr lang="es-CO" sz="1050" dirty="0" smtClean="0"/>
              <a:t>Fuente: Fedesarrollo feb 2017, Bancolombia feb 2018, ANIF feb 2018 DANE</a:t>
            </a:r>
            <a:endParaRPr lang="es-CO" sz="1050" dirty="0"/>
          </a:p>
        </p:txBody>
      </p:sp>
      <p:sp>
        <p:nvSpPr>
          <p:cNvPr id="23" name="3 Título"/>
          <p:cNvSpPr>
            <a:spLocks noGrp="1"/>
          </p:cNvSpPr>
          <p:nvPr>
            <p:ph type="title"/>
          </p:nvPr>
        </p:nvSpPr>
        <p:spPr>
          <a:xfrm>
            <a:off x="65987" y="37545"/>
            <a:ext cx="8967191" cy="981075"/>
          </a:xfrm>
        </p:spPr>
        <p:txBody>
          <a:bodyPr rtlCol="0">
            <a:noAutofit/>
          </a:bodyPr>
          <a:lstStyle/>
          <a:p>
            <a:pPr algn="just" fontAlgn="auto">
              <a:spcAft>
                <a:spcPts val="0"/>
              </a:spcAft>
              <a:defRPr/>
            </a:pPr>
            <a:r>
              <a:rPr lang="es-CO" sz="1400" dirty="0" smtClean="0">
                <a:latin typeface="+mn-lt"/>
              </a:rPr>
              <a:t>Se espera un repunte de la economía del país para el 2018. los principales crecimientos provienen del sector construcción, financiero y agropecuario. Es importante también destacar que los servicios de transporte y minería se espera presenten un cambio de tendencia.</a:t>
            </a:r>
            <a:endParaRPr lang="es-CO" sz="1400" dirty="0">
              <a:latin typeface="+mn-lt"/>
            </a:endParaRPr>
          </a:p>
        </p:txBody>
      </p:sp>
      <p:cxnSp>
        <p:nvCxnSpPr>
          <p:cNvPr id="31" name="Conector recto 30"/>
          <p:cNvCxnSpPr/>
          <p:nvPr/>
        </p:nvCxnSpPr>
        <p:spPr>
          <a:xfrm flipH="1">
            <a:off x="1462574" y="2201839"/>
            <a:ext cx="1896871" cy="0"/>
          </a:xfrm>
          <a:prstGeom prst="line">
            <a:avLst/>
          </a:prstGeom>
          <a:ln w="19050" cap="rnd">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flipH="1">
            <a:off x="3593903" y="2326943"/>
            <a:ext cx="1896871" cy="0"/>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4" name="Conector recto 33"/>
          <p:cNvCxnSpPr/>
          <p:nvPr/>
        </p:nvCxnSpPr>
        <p:spPr>
          <a:xfrm flipH="1">
            <a:off x="5738879" y="1955951"/>
            <a:ext cx="1896871" cy="0"/>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 name="CuadroTexto 13"/>
          <p:cNvSpPr txBox="1"/>
          <p:nvPr/>
        </p:nvSpPr>
        <p:spPr>
          <a:xfrm>
            <a:off x="2172136" y="1386426"/>
            <a:ext cx="591829" cy="338554"/>
          </a:xfrm>
          <a:prstGeom prst="rect">
            <a:avLst/>
          </a:prstGeom>
          <a:noFill/>
        </p:spPr>
        <p:txBody>
          <a:bodyPr wrap="none" rtlCol="0">
            <a:spAutoFit/>
          </a:bodyPr>
          <a:lstStyle/>
          <a:p>
            <a:r>
              <a:rPr lang="es-CO" sz="1600" dirty="0" smtClean="0"/>
              <a:t>2,0%</a:t>
            </a:r>
            <a:endParaRPr lang="es-CO" sz="1600" dirty="0"/>
          </a:p>
        </p:txBody>
      </p:sp>
      <p:sp>
        <p:nvSpPr>
          <p:cNvPr id="36" name="CuadroTexto 35"/>
          <p:cNvSpPr txBox="1"/>
          <p:nvPr/>
        </p:nvSpPr>
        <p:spPr>
          <a:xfrm>
            <a:off x="4230806" y="1451616"/>
            <a:ext cx="591829" cy="338554"/>
          </a:xfrm>
          <a:prstGeom prst="rect">
            <a:avLst/>
          </a:prstGeom>
          <a:noFill/>
        </p:spPr>
        <p:txBody>
          <a:bodyPr wrap="none" rtlCol="0">
            <a:spAutoFit/>
          </a:bodyPr>
          <a:lstStyle/>
          <a:p>
            <a:r>
              <a:rPr lang="es-CO" sz="1600" dirty="0" smtClean="0"/>
              <a:t>1,8%</a:t>
            </a:r>
            <a:endParaRPr lang="es-CO" sz="1600" dirty="0"/>
          </a:p>
        </p:txBody>
      </p:sp>
      <p:sp>
        <p:nvSpPr>
          <p:cNvPr id="38" name="CuadroTexto 37"/>
          <p:cNvSpPr txBox="1"/>
          <p:nvPr/>
        </p:nvSpPr>
        <p:spPr>
          <a:xfrm>
            <a:off x="6413500" y="1348871"/>
            <a:ext cx="591829" cy="338554"/>
          </a:xfrm>
          <a:prstGeom prst="rect">
            <a:avLst/>
          </a:prstGeom>
          <a:noFill/>
        </p:spPr>
        <p:txBody>
          <a:bodyPr wrap="none" rtlCol="0">
            <a:spAutoFit/>
          </a:bodyPr>
          <a:lstStyle/>
          <a:p>
            <a:r>
              <a:rPr lang="es-CO" sz="1600" dirty="0" smtClean="0"/>
              <a:t>2,4%</a:t>
            </a:r>
            <a:endParaRPr lang="es-CO" sz="1600" dirty="0"/>
          </a:p>
        </p:txBody>
      </p:sp>
      <p:sp>
        <p:nvSpPr>
          <p:cNvPr id="25" name="12 Rectángulo"/>
          <p:cNvSpPr/>
          <p:nvPr/>
        </p:nvSpPr>
        <p:spPr>
          <a:xfrm>
            <a:off x="837669" y="4105339"/>
            <a:ext cx="72000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Crecimiento PIB real por trimestre</a:t>
            </a:r>
            <a:endParaRPr lang="es-ES" sz="1200" b="1" dirty="0">
              <a:solidFill>
                <a:schemeClr val="bg1"/>
              </a:solidFill>
            </a:endParaRPr>
          </a:p>
        </p:txBody>
      </p:sp>
    </p:spTree>
    <p:extLst>
      <p:ext uri="{BB962C8B-B14F-4D97-AF65-F5344CB8AC3E}">
        <p14:creationId xmlns:p14="http://schemas.microsoft.com/office/powerpoint/2010/main" val="100538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a:t>
            </a:r>
            <a:r>
              <a:rPr lang="es-CO" sz="1200" dirty="0" smtClean="0">
                <a:latin typeface="Arial" pitchFamily="34" charset="0"/>
                <a:cs typeface="Arial" pitchFamily="34" charset="0"/>
              </a:rPr>
              <a:t>l </a:t>
            </a:r>
            <a:r>
              <a:rPr lang="es-CO" sz="1200" dirty="0">
                <a:latin typeface="Arial" pitchFamily="34" charset="0"/>
                <a:cs typeface="Arial" pitchFamily="34" charset="0"/>
              </a:rPr>
              <a:t>precio del </a:t>
            </a:r>
            <a:r>
              <a:rPr lang="es-CO" sz="1200" dirty="0" smtClean="0">
                <a:latin typeface="Arial" pitchFamily="34" charset="0"/>
                <a:cs typeface="Arial" pitchFamily="34" charset="0"/>
              </a:rPr>
              <a:t>petróleo </a:t>
            </a:r>
            <a:r>
              <a:rPr lang="es-CO" sz="1200" dirty="0">
                <a:latin typeface="Arial" pitchFamily="34" charset="0"/>
                <a:cs typeface="Arial" pitchFamily="34" charset="0"/>
              </a:rPr>
              <a:t>presenta un panorama prometedor debido a </a:t>
            </a:r>
            <a:r>
              <a:rPr lang="es-CO" sz="1200" dirty="0" smtClean="0">
                <a:latin typeface="Arial" pitchFamily="34" charset="0"/>
                <a:cs typeface="Arial" pitchFamily="34" charset="0"/>
              </a:rPr>
              <a:t>que, </a:t>
            </a:r>
            <a:r>
              <a:rPr lang="es-CO" sz="1200" dirty="0">
                <a:latin typeface="Arial" pitchFamily="34" charset="0"/>
                <a:ea typeface="+mn-ea"/>
                <a:cs typeface="Arial" pitchFamily="34" charset="0"/>
              </a:rPr>
              <a:t>e</a:t>
            </a:r>
            <a:r>
              <a:rPr lang="es-CO" sz="1200" dirty="0" smtClean="0">
                <a:latin typeface="Arial" pitchFamily="34" charset="0"/>
                <a:ea typeface="+mn-ea"/>
                <a:cs typeface="Arial" pitchFamily="34" charset="0"/>
              </a:rPr>
              <a:t>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endParaRPr lang="es-CO" sz="1200" dirty="0">
              <a:latin typeface="Arial" pitchFamily="34" charset="0"/>
              <a:ea typeface="+mn-ea"/>
              <a:cs typeface="Arial" pitchFamily="34" charset="0"/>
            </a:endParaRP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smtClean="0">
                <a:solidFill>
                  <a:prstClr val="black"/>
                </a:solidFill>
              </a:rPr>
              <a:t>Fuente: </a:t>
            </a:r>
            <a:r>
              <a:rPr lang="es-ES" sz="1000" dirty="0" err="1">
                <a:solidFill>
                  <a:prstClr val="black"/>
                </a:solidFill>
              </a:rPr>
              <a:t>E</a:t>
            </a:r>
            <a:r>
              <a:rPr lang="es-ES" sz="1000" dirty="0" err="1" smtClean="0">
                <a:solidFill>
                  <a:prstClr val="black"/>
                </a:solidFill>
              </a:rPr>
              <a:t>ia</a:t>
            </a:r>
            <a:r>
              <a:rPr lang="es-ES" sz="1000" dirty="0" smtClean="0">
                <a:solidFill>
                  <a:prstClr val="black"/>
                </a:solidFill>
              </a:rPr>
              <a:t>,</a:t>
            </a:r>
            <a:endParaRPr lang="es-ES" sz="1000" dirty="0">
              <a:solidFill>
                <a:prstClr val="black"/>
              </a:solidFill>
            </a:endParaRP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smtClean="0">
                <a:solidFill>
                  <a:schemeClr val="bg1"/>
                </a:solidFill>
              </a:rPr>
              <a:t>Pronostico de precio($/barril) WTI Precio </a:t>
            </a:r>
            <a:endParaRPr lang="es-ES" sz="1400" b="1" dirty="0">
              <a:solidFill>
                <a:schemeClr val="bg1"/>
              </a:solidFill>
            </a:endParaRPr>
          </a:p>
        </p:txBody>
      </p:sp>
      <p:sp>
        <p:nvSpPr>
          <p:cNvPr id="2" name="1 CuadroTexto"/>
          <p:cNvSpPr txBox="1"/>
          <p:nvPr/>
        </p:nvSpPr>
        <p:spPr>
          <a:xfrm>
            <a:off x="4591813" y="1621523"/>
            <a:ext cx="2927914" cy="2585323"/>
          </a:xfrm>
          <a:prstGeom prst="rect">
            <a:avLst/>
          </a:prstGeom>
          <a:noFill/>
        </p:spPr>
        <p:txBody>
          <a:bodyPr wrap="square" rtlCol="0">
            <a:spAutoFit/>
          </a:bodyPr>
          <a:lstStyle/>
          <a:p>
            <a:r>
              <a:rPr lang="es-ES" dirty="0" smtClean="0"/>
              <a:t>Viva Colombia.</a:t>
            </a:r>
            <a:r>
              <a:rPr lang="es-ES" dirty="0"/>
              <a:t> No pasajeros</a:t>
            </a:r>
            <a:endParaRPr lang="es-ES" dirty="0" smtClean="0"/>
          </a:p>
          <a:p>
            <a:endParaRPr lang="es-ES" dirty="0"/>
          </a:p>
          <a:p>
            <a:r>
              <a:rPr lang="es-ES" dirty="0" smtClean="0"/>
              <a:t>En rutas nacionales salió de </a:t>
            </a:r>
            <a:r>
              <a:rPr lang="es-ES" dirty="0" err="1" smtClean="0"/>
              <a:t>cali</a:t>
            </a:r>
            <a:r>
              <a:rPr lang="es-ES" dirty="0" smtClean="0"/>
              <a:t> y barranquilla. </a:t>
            </a:r>
            <a:r>
              <a:rPr lang="es-ES" dirty="0" err="1" smtClean="0"/>
              <a:t>Tambié</a:t>
            </a:r>
            <a:r>
              <a:rPr lang="es-ES" dirty="0" smtClean="0"/>
              <a:t> salió de </a:t>
            </a:r>
            <a:r>
              <a:rPr lang="es-ES" dirty="0" err="1" smtClean="0"/>
              <a:t>panmá</a:t>
            </a:r>
            <a:r>
              <a:rPr lang="es-ES" dirty="0" smtClean="0"/>
              <a:t>-</a:t>
            </a:r>
          </a:p>
          <a:p>
            <a:r>
              <a:rPr lang="es-ES" dirty="0" smtClean="0"/>
              <a:t>Espera tener una base en santa marta. 50 aviones entregan 7 aviones </a:t>
            </a:r>
            <a:r>
              <a:rPr lang="es-ES" dirty="0" err="1" smtClean="0"/>
              <a:t>airbus</a:t>
            </a:r>
            <a:r>
              <a:rPr lang="es-ES" dirty="0" smtClean="0"/>
              <a:t> al final del 2018</a:t>
            </a:r>
            <a:endParaRPr lang="es-ES" dirty="0"/>
          </a:p>
        </p:txBody>
      </p:sp>
      <p:sp>
        <p:nvSpPr>
          <p:cNvPr id="7" name="6 CuadroTexto"/>
          <p:cNvSpPr txBox="1"/>
          <p:nvPr/>
        </p:nvSpPr>
        <p:spPr>
          <a:xfrm>
            <a:off x="4591813" y="4373057"/>
            <a:ext cx="4067085" cy="2031325"/>
          </a:xfrm>
          <a:prstGeom prst="rect">
            <a:avLst/>
          </a:prstGeom>
          <a:noFill/>
        </p:spPr>
        <p:txBody>
          <a:bodyPr wrap="square" rtlCol="0">
            <a:spAutoFit/>
          </a:bodyPr>
          <a:lstStyle/>
          <a:p>
            <a:r>
              <a:rPr lang="es-ES" dirty="0" err="1" smtClean="0"/>
              <a:t>Wingo</a:t>
            </a:r>
            <a:r>
              <a:rPr lang="es-ES" dirty="0" smtClean="0"/>
              <a:t>. No pasajeros</a:t>
            </a:r>
          </a:p>
          <a:p>
            <a:endParaRPr lang="es-ES" dirty="0"/>
          </a:p>
          <a:p>
            <a:r>
              <a:rPr lang="es-ES" dirty="0" err="1" smtClean="0"/>
              <a:t>Bogota-cartagena</a:t>
            </a:r>
            <a:endParaRPr lang="es-ES" dirty="0" smtClean="0"/>
          </a:p>
          <a:p>
            <a:r>
              <a:rPr lang="es-ES" dirty="0" smtClean="0"/>
              <a:t>Cali-Cartagena</a:t>
            </a:r>
          </a:p>
          <a:p>
            <a:endParaRPr lang="es-ES" dirty="0"/>
          </a:p>
          <a:p>
            <a:r>
              <a:rPr lang="es-ES" dirty="0" smtClean="0"/>
              <a:t>Acaba de inicia nueva ruta. Competencia más fuerte </a:t>
            </a:r>
            <a:endParaRPr lang="es-ES" dirty="0"/>
          </a:p>
        </p:txBody>
      </p:sp>
      <p:graphicFrame>
        <p:nvGraphicFramePr>
          <p:cNvPr id="8" name="2 Gráfico"/>
          <p:cNvGraphicFramePr>
            <a:graphicFrameLocks/>
          </p:cNvGraphicFramePr>
          <p:nvPr>
            <p:extLst>
              <p:ext uri="{D42A27DB-BD31-4B8C-83A1-F6EECF244321}">
                <p14:modId xmlns:p14="http://schemas.microsoft.com/office/powerpoint/2010/main" val="513143205"/>
              </p:ext>
            </p:extLst>
          </p:nvPr>
        </p:nvGraphicFramePr>
        <p:xfrm>
          <a:off x="750882" y="1645733"/>
          <a:ext cx="3133436" cy="4569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2 Tabla"/>
          <p:cNvGraphicFramePr>
            <a:graphicFrameLocks noGrp="1"/>
          </p:cNvGraphicFramePr>
          <p:nvPr>
            <p:extLst>
              <p:ext uri="{D42A27DB-BD31-4B8C-83A1-F6EECF244321}">
                <p14:modId xmlns:p14="http://schemas.microsoft.com/office/powerpoint/2010/main" val="3142128687"/>
              </p:ext>
            </p:extLst>
          </p:nvPr>
        </p:nvGraphicFramePr>
        <p:xfrm>
          <a:off x="3689010" y="1645734"/>
          <a:ext cx="444839" cy="4387600"/>
        </p:xfrm>
        <a:graphic>
          <a:graphicData uri="http://schemas.openxmlformats.org/drawingml/2006/table">
            <a:tbl>
              <a:tblPr>
                <a:tableStyleId>{5C22544A-7EE6-4342-B048-85BDC9FD1C3A}</a:tableStyleId>
              </a:tblPr>
              <a:tblGrid>
                <a:gridCol w="444839"/>
              </a:tblGrid>
              <a:tr h="313400">
                <a:tc>
                  <a:txBody>
                    <a:bodyPr/>
                    <a:lstStyle/>
                    <a:p>
                      <a:pPr algn="r" fontAlgn="b"/>
                      <a:r>
                        <a:rPr lang="es-ES" sz="1100" u="none" strike="noStrike" dirty="0">
                          <a:effectLst/>
                        </a:rPr>
                        <a:t>18%</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33%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6%</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-19%</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-5%</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5%</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7%</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a:effectLst/>
                        </a:rPr>
                        <a:t>-24%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3400">
                <a:tc>
                  <a:txBody>
                    <a:bodyPr/>
                    <a:lstStyle/>
                    <a:p>
                      <a:pPr algn="r" fontAlgn="b"/>
                      <a:r>
                        <a:rPr lang="es-ES" sz="1100" u="none" strike="noStrike" dirty="0">
                          <a:effectLst/>
                        </a:rPr>
                        <a:t>6%</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46909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a:t>
            </a:r>
            <a:r>
              <a:rPr lang="es-CO" sz="1200" dirty="0" smtClean="0">
                <a:latin typeface="Arial" pitchFamily="34" charset="0"/>
                <a:cs typeface="Arial" pitchFamily="34" charset="0"/>
              </a:rPr>
              <a:t>l </a:t>
            </a:r>
            <a:r>
              <a:rPr lang="es-CO" sz="1200" dirty="0">
                <a:latin typeface="Arial" pitchFamily="34" charset="0"/>
                <a:cs typeface="Arial" pitchFamily="34" charset="0"/>
              </a:rPr>
              <a:t>precio del </a:t>
            </a:r>
            <a:r>
              <a:rPr lang="es-CO" sz="1200" dirty="0" smtClean="0">
                <a:latin typeface="Arial" pitchFamily="34" charset="0"/>
                <a:cs typeface="Arial" pitchFamily="34" charset="0"/>
              </a:rPr>
              <a:t>petróleo </a:t>
            </a:r>
            <a:r>
              <a:rPr lang="es-CO" sz="1200" dirty="0">
                <a:latin typeface="Arial" pitchFamily="34" charset="0"/>
                <a:cs typeface="Arial" pitchFamily="34" charset="0"/>
              </a:rPr>
              <a:t>presenta un panorama prometedor debido a </a:t>
            </a:r>
            <a:r>
              <a:rPr lang="es-CO" sz="1200" dirty="0" smtClean="0">
                <a:latin typeface="Arial" pitchFamily="34" charset="0"/>
                <a:cs typeface="Arial" pitchFamily="34" charset="0"/>
              </a:rPr>
              <a:t>que, </a:t>
            </a:r>
            <a:r>
              <a:rPr lang="es-CO" sz="1200" dirty="0">
                <a:latin typeface="Arial" pitchFamily="34" charset="0"/>
                <a:ea typeface="+mn-ea"/>
                <a:cs typeface="Arial" pitchFamily="34" charset="0"/>
              </a:rPr>
              <a:t>e</a:t>
            </a:r>
            <a:r>
              <a:rPr lang="es-CO" sz="1200" dirty="0" smtClean="0">
                <a:latin typeface="Arial" pitchFamily="34" charset="0"/>
                <a:ea typeface="+mn-ea"/>
                <a:cs typeface="Arial" pitchFamily="34" charset="0"/>
              </a:rPr>
              <a:t>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endParaRPr lang="es-CO" sz="1200" dirty="0">
              <a:latin typeface="Arial" pitchFamily="34" charset="0"/>
              <a:ea typeface="+mn-ea"/>
              <a:cs typeface="Arial" pitchFamily="34" charset="0"/>
            </a:endParaRP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smtClean="0">
                <a:solidFill>
                  <a:prstClr val="black"/>
                </a:solidFill>
              </a:rPr>
              <a:t>Fuente: </a:t>
            </a:r>
            <a:r>
              <a:rPr lang="es-ES" sz="1000" dirty="0" err="1">
                <a:solidFill>
                  <a:prstClr val="black"/>
                </a:solidFill>
              </a:rPr>
              <a:t>E</a:t>
            </a:r>
            <a:r>
              <a:rPr lang="es-ES" sz="1000" dirty="0" err="1" smtClean="0">
                <a:solidFill>
                  <a:prstClr val="black"/>
                </a:solidFill>
              </a:rPr>
              <a:t>ia</a:t>
            </a:r>
            <a:r>
              <a:rPr lang="es-ES" sz="1000" dirty="0" smtClean="0">
                <a:solidFill>
                  <a:prstClr val="black"/>
                </a:solidFill>
              </a:rPr>
              <a:t>,</a:t>
            </a:r>
            <a:endParaRPr lang="es-ES" sz="1000" dirty="0">
              <a:solidFill>
                <a:prstClr val="black"/>
              </a:solidFill>
            </a:endParaRPr>
          </a:p>
        </p:txBody>
      </p:sp>
      <p:sp>
        <p:nvSpPr>
          <p:cNvPr id="78" name="18 Rectángulo"/>
          <p:cNvSpPr/>
          <p:nvPr/>
        </p:nvSpPr>
        <p:spPr>
          <a:xfrm>
            <a:off x="927394" y="1621523"/>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smtClean="0">
                <a:solidFill>
                  <a:schemeClr val="bg1"/>
                </a:solidFill>
              </a:rPr>
              <a:t>Pronostico de precio($/barril) WTI Precio </a:t>
            </a:r>
            <a:endParaRPr lang="es-ES" sz="1400" b="1" dirty="0">
              <a:solidFill>
                <a:schemeClr val="bg1"/>
              </a:solidFill>
            </a:endParaRPr>
          </a:p>
        </p:txBody>
      </p:sp>
      <p:graphicFrame>
        <p:nvGraphicFramePr>
          <p:cNvPr id="21" name="20 Gráfico"/>
          <p:cNvGraphicFramePr>
            <a:graphicFrameLocks/>
          </p:cNvGraphicFramePr>
          <p:nvPr>
            <p:extLst>
              <p:ext uri="{D42A27DB-BD31-4B8C-83A1-F6EECF244321}">
                <p14:modId xmlns:p14="http://schemas.microsoft.com/office/powerpoint/2010/main" val="4200615491"/>
              </p:ext>
            </p:extLst>
          </p:nvPr>
        </p:nvGraphicFramePr>
        <p:xfrm>
          <a:off x="927394" y="2060955"/>
          <a:ext cx="7434397" cy="3409025"/>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1388097" y="4859205"/>
            <a:ext cx="1019831" cy="246221"/>
          </a:xfrm>
          <a:prstGeom prst="rect">
            <a:avLst/>
          </a:prstGeom>
          <a:noFill/>
        </p:spPr>
        <p:txBody>
          <a:bodyPr wrap="none" rtlCol="0">
            <a:spAutoFit/>
          </a:bodyPr>
          <a:lstStyle/>
          <a:p>
            <a:r>
              <a:rPr lang="es-ES" sz="1000" dirty="0" smtClean="0"/>
              <a:t>Promedio Anual</a:t>
            </a:r>
            <a:endParaRPr lang="es-ES" sz="1000" dirty="0"/>
          </a:p>
        </p:txBody>
      </p:sp>
      <p:cxnSp>
        <p:nvCxnSpPr>
          <p:cNvPr id="6" name="5 Conector recto"/>
          <p:cNvCxnSpPr/>
          <p:nvPr/>
        </p:nvCxnSpPr>
        <p:spPr>
          <a:xfrm flipH="1" flipV="1">
            <a:off x="5717219" y="1896059"/>
            <a:ext cx="8878" cy="328095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22 Conector recto"/>
          <p:cNvCxnSpPr/>
          <p:nvPr/>
        </p:nvCxnSpPr>
        <p:spPr>
          <a:xfrm flipV="1">
            <a:off x="3286218" y="1896059"/>
            <a:ext cx="0" cy="328095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9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1 Gráfico"/>
          <p:cNvGraphicFramePr>
            <a:graphicFrameLocks/>
          </p:cNvGraphicFramePr>
          <p:nvPr>
            <p:extLst>
              <p:ext uri="{D42A27DB-BD31-4B8C-83A1-F6EECF244321}">
                <p14:modId xmlns:p14="http://schemas.microsoft.com/office/powerpoint/2010/main" val="1921009976"/>
              </p:ext>
            </p:extLst>
          </p:nvPr>
        </p:nvGraphicFramePr>
        <p:xfrm>
          <a:off x="4586028" y="2197057"/>
          <a:ext cx="4519872" cy="2236895"/>
        </p:xfrm>
        <a:graphic>
          <a:graphicData uri="http://schemas.openxmlformats.org/drawingml/2006/chart">
            <c:chart xmlns:c="http://schemas.openxmlformats.org/drawingml/2006/chart" xmlns:r="http://schemas.openxmlformats.org/officeDocument/2006/relationships" r:id="rId3"/>
          </a:graphicData>
        </a:graphic>
      </p:graphicFrame>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smtClean="0">
                <a:latin typeface="Arial" pitchFamily="34" charset="0"/>
                <a:cs typeface="Arial" pitchFamily="34" charset="0"/>
              </a:rPr>
              <a:t>La explotación de pozos estará enfocada en terrestres(</a:t>
            </a:r>
            <a:r>
              <a:rPr lang="es-CO" sz="1200" dirty="0" err="1" smtClean="0">
                <a:latin typeface="Arial" pitchFamily="34" charset="0"/>
                <a:cs typeface="Arial" pitchFamily="34" charset="0"/>
              </a:rPr>
              <a:t>on</a:t>
            </a:r>
            <a:r>
              <a:rPr lang="es-CO" sz="1200" dirty="0" smtClean="0">
                <a:latin typeface="Arial" pitchFamily="34" charset="0"/>
                <a:cs typeface="Arial" pitchFamily="34" charset="0"/>
              </a:rPr>
              <a:t>-shore</a:t>
            </a:r>
            <a:r>
              <a:rPr lang="es-CO" sz="1200" dirty="0">
                <a:latin typeface="Arial" pitchFamily="34" charset="0"/>
                <a:cs typeface="Arial" pitchFamily="34" charset="0"/>
              </a:rPr>
              <a:t>) debido a que el desarrollo fuera de costa(off-shore) tendrá un año </a:t>
            </a:r>
            <a:r>
              <a:rPr lang="es-CO" sz="1200" dirty="0" smtClean="0">
                <a:latin typeface="Arial" pitchFamily="34" charset="0"/>
                <a:cs typeface="Arial" pitchFamily="34" charset="0"/>
              </a:rPr>
              <a:t>estático. Los</a:t>
            </a:r>
            <a:r>
              <a:rPr lang="es-CO" sz="1200" dirty="0" smtClean="0">
                <a:latin typeface="Arial" pitchFamily="34" charset="0"/>
                <a:ea typeface="+mn-ea"/>
                <a:cs typeface="Arial" pitchFamily="34" charset="0"/>
              </a:rPr>
              <a:t> pozos perforados en el país han sido principalmente en departamentos típicamente petroleros como Meta y Casanare. </a:t>
            </a:r>
            <a:endParaRPr lang="es-CO" sz="1200" dirty="0">
              <a:latin typeface="Arial" pitchFamily="34" charset="0"/>
              <a:ea typeface="+mn-ea"/>
              <a:cs typeface="Arial" pitchFamily="34" charset="0"/>
            </a:endParaRPr>
          </a:p>
        </p:txBody>
      </p:sp>
      <p:sp>
        <p:nvSpPr>
          <p:cNvPr id="72" name="71 CuadroTexto"/>
          <p:cNvSpPr txBox="1"/>
          <p:nvPr/>
        </p:nvSpPr>
        <p:spPr>
          <a:xfrm>
            <a:off x="-46131" y="6611779"/>
            <a:ext cx="1728358" cy="246221"/>
          </a:xfrm>
          <a:prstGeom prst="rect">
            <a:avLst/>
          </a:prstGeom>
          <a:noFill/>
        </p:spPr>
        <p:txBody>
          <a:bodyPr wrap="none" rtlCol="0">
            <a:spAutoFit/>
          </a:bodyPr>
          <a:lstStyle/>
          <a:p>
            <a:r>
              <a:rPr lang="es-ES" sz="1000" dirty="0" smtClean="0">
                <a:solidFill>
                  <a:prstClr val="black"/>
                </a:solidFill>
              </a:rPr>
              <a:t>Fuente: ACP, ANH, </a:t>
            </a:r>
            <a:r>
              <a:rPr lang="es-ES" sz="1000" dirty="0" err="1" smtClean="0">
                <a:solidFill>
                  <a:prstClr val="black"/>
                </a:solidFill>
              </a:rPr>
              <a:t>Campetrol</a:t>
            </a:r>
            <a:endParaRPr lang="es-ES" sz="1000" dirty="0">
              <a:solidFill>
                <a:prstClr val="black"/>
              </a:solidFill>
            </a:endParaRPr>
          </a:p>
        </p:txBody>
      </p:sp>
      <p:sp>
        <p:nvSpPr>
          <p:cNvPr id="7" name="6 Rectángulo"/>
          <p:cNvSpPr/>
          <p:nvPr/>
        </p:nvSpPr>
        <p:spPr>
          <a:xfrm>
            <a:off x="4463233" y="1223776"/>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Pozos perforados Colombia (unidades)</a:t>
            </a:r>
            <a:endParaRPr lang="es-CO" sz="1400" b="1" dirty="0">
              <a:solidFill>
                <a:prstClr val="white"/>
              </a:solidFill>
            </a:endParaRPr>
          </a:p>
        </p:txBody>
      </p:sp>
      <p:sp>
        <p:nvSpPr>
          <p:cNvPr id="8" name="CuadroTexto 1"/>
          <p:cNvSpPr txBox="1"/>
          <p:nvPr/>
        </p:nvSpPr>
        <p:spPr>
          <a:xfrm>
            <a:off x="4624128" y="4643656"/>
            <a:ext cx="3998210" cy="215444"/>
          </a:xfrm>
          <a:prstGeom prst="rect">
            <a:avLst/>
          </a:prstGeom>
          <a:noFill/>
        </p:spPr>
        <p:txBody>
          <a:bodyPr wrap="none" rtlCol="0">
            <a:spAutoFit/>
          </a:bodyPr>
          <a:lstStyle/>
          <a:p>
            <a:r>
              <a:rPr lang="es-CO" sz="800" dirty="0" smtClean="0"/>
              <a:t>*Ejecutado 2018 corresponde al número de pozos exploratorios realizados </a:t>
            </a:r>
            <a:r>
              <a:rPr lang="es-CO" sz="800" dirty="0"/>
              <a:t>de ene-abr2018</a:t>
            </a:r>
          </a:p>
        </p:txBody>
      </p:sp>
      <p:cxnSp>
        <p:nvCxnSpPr>
          <p:cNvPr id="10" name="9 Conector recto de flecha"/>
          <p:cNvCxnSpPr/>
          <p:nvPr/>
        </p:nvCxnSpPr>
        <p:spPr>
          <a:xfrm flipV="1">
            <a:off x="7868041" y="3014082"/>
            <a:ext cx="431528" cy="197226"/>
          </a:xfrm>
          <a:prstGeom prst="straightConnector1">
            <a:avLst/>
          </a:prstGeom>
          <a:ln w="12700">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10 CuadroTexto"/>
          <p:cNvSpPr txBox="1"/>
          <p:nvPr/>
        </p:nvSpPr>
        <p:spPr>
          <a:xfrm>
            <a:off x="7819594" y="2838092"/>
            <a:ext cx="599850" cy="261610"/>
          </a:xfrm>
          <a:prstGeom prst="rect">
            <a:avLst/>
          </a:prstGeom>
          <a:noFill/>
        </p:spPr>
        <p:txBody>
          <a:bodyPr wrap="square" rtlCol="0">
            <a:spAutoFit/>
          </a:bodyPr>
          <a:lstStyle/>
          <a:p>
            <a:r>
              <a:rPr lang="es-ES" sz="1100" b="1" dirty="0" smtClean="0"/>
              <a:t>30%</a:t>
            </a:r>
            <a:endParaRPr lang="es-ES" sz="1100" b="1" dirty="0"/>
          </a:p>
        </p:txBody>
      </p:sp>
      <p:sp>
        <p:nvSpPr>
          <p:cNvPr id="17" name="16 CuadroTexto"/>
          <p:cNvSpPr txBox="1"/>
          <p:nvPr/>
        </p:nvSpPr>
        <p:spPr>
          <a:xfrm>
            <a:off x="8388425" y="2766282"/>
            <a:ext cx="424838" cy="261610"/>
          </a:xfrm>
          <a:prstGeom prst="rect">
            <a:avLst/>
          </a:prstGeom>
          <a:noFill/>
        </p:spPr>
        <p:txBody>
          <a:bodyPr wrap="square" rtlCol="0">
            <a:spAutoFit/>
          </a:bodyPr>
          <a:lstStyle/>
          <a:p>
            <a:r>
              <a:rPr lang="es-ES" sz="1100" dirty="0" smtClean="0"/>
              <a:t>70</a:t>
            </a:r>
            <a:endParaRPr lang="es-ES" sz="1100" dirty="0"/>
          </a:p>
        </p:txBody>
      </p:sp>
      <p:graphicFrame>
        <p:nvGraphicFramePr>
          <p:cNvPr id="14" name="1 Gráfico"/>
          <p:cNvGraphicFramePr>
            <a:graphicFrameLocks/>
          </p:cNvGraphicFramePr>
          <p:nvPr>
            <p:extLst>
              <p:ext uri="{D42A27DB-BD31-4B8C-83A1-F6EECF244321}">
                <p14:modId xmlns:p14="http://schemas.microsoft.com/office/powerpoint/2010/main" val="3675214451"/>
              </p:ext>
            </p:extLst>
          </p:nvPr>
        </p:nvGraphicFramePr>
        <p:xfrm>
          <a:off x="205158" y="1696475"/>
          <a:ext cx="4071567" cy="2671459"/>
        </p:xfrm>
        <a:graphic>
          <a:graphicData uri="http://schemas.openxmlformats.org/drawingml/2006/chart">
            <c:chart xmlns:c="http://schemas.openxmlformats.org/drawingml/2006/chart" xmlns:r="http://schemas.openxmlformats.org/officeDocument/2006/relationships" r:id="rId4"/>
          </a:graphicData>
        </a:graphic>
      </p:graphicFrame>
      <p:sp>
        <p:nvSpPr>
          <p:cNvPr id="15" name="14 Rectángulo"/>
          <p:cNvSpPr/>
          <p:nvPr/>
        </p:nvSpPr>
        <p:spPr>
          <a:xfrm>
            <a:off x="205158" y="1223776"/>
            <a:ext cx="4186556"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Km de </a:t>
            </a:r>
            <a:r>
              <a:rPr lang="es-MX" sz="1400" b="1" dirty="0">
                <a:solidFill>
                  <a:prstClr val="white"/>
                </a:solidFill>
              </a:rPr>
              <a:t>sísmica Colombia </a:t>
            </a:r>
            <a:r>
              <a:rPr lang="es-MX" sz="1400" b="1" dirty="0" smtClean="0">
                <a:solidFill>
                  <a:prstClr val="white"/>
                </a:solidFill>
              </a:rPr>
              <a:t>(miles de Km)</a:t>
            </a:r>
            <a:endParaRPr lang="es-CO" sz="1400" b="1" dirty="0">
              <a:solidFill>
                <a:prstClr val="white"/>
              </a:solidFill>
            </a:endParaRPr>
          </a:p>
        </p:txBody>
      </p:sp>
      <p:sp>
        <p:nvSpPr>
          <p:cNvPr id="16" name="CuadroTexto 1"/>
          <p:cNvSpPr txBox="1"/>
          <p:nvPr/>
        </p:nvSpPr>
        <p:spPr>
          <a:xfrm>
            <a:off x="276225" y="4643656"/>
            <a:ext cx="4000499" cy="215444"/>
          </a:xfrm>
          <a:prstGeom prst="rect">
            <a:avLst/>
          </a:prstGeom>
          <a:noFill/>
        </p:spPr>
        <p:txBody>
          <a:bodyPr wrap="square" rtlCol="0">
            <a:spAutoFit/>
          </a:bodyPr>
          <a:lstStyle/>
          <a:p>
            <a:r>
              <a:rPr lang="es-CO" sz="800" dirty="0" smtClean="0"/>
              <a:t>*Ejecutado 2018 corresponde al número Km de sísmica realizados de ene-abr2018</a:t>
            </a:r>
            <a:endParaRPr lang="es-CO" sz="800" dirty="0"/>
          </a:p>
        </p:txBody>
      </p:sp>
      <p:cxnSp>
        <p:nvCxnSpPr>
          <p:cNvPr id="19" name="18 Conector recto de flecha"/>
          <p:cNvCxnSpPr/>
          <p:nvPr/>
        </p:nvCxnSpPr>
        <p:spPr>
          <a:xfrm flipV="1">
            <a:off x="3514558" y="3746330"/>
            <a:ext cx="283204" cy="55720"/>
          </a:xfrm>
          <a:prstGeom prst="straightConnector1">
            <a:avLst/>
          </a:prstGeom>
          <a:ln w="12700">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19 CuadroTexto"/>
          <p:cNvSpPr txBox="1"/>
          <p:nvPr/>
        </p:nvSpPr>
        <p:spPr>
          <a:xfrm>
            <a:off x="3344159" y="3351638"/>
            <a:ext cx="624001" cy="261610"/>
          </a:xfrm>
          <a:prstGeom prst="rect">
            <a:avLst/>
          </a:prstGeom>
          <a:noFill/>
        </p:spPr>
        <p:txBody>
          <a:bodyPr wrap="square" rtlCol="0">
            <a:spAutoFit/>
          </a:bodyPr>
          <a:lstStyle/>
          <a:p>
            <a:r>
              <a:rPr lang="es-ES" sz="1100" b="1" dirty="0" smtClean="0"/>
              <a:t>233%</a:t>
            </a:r>
            <a:endParaRPr lang="es-ES" sz="1100" b="1" dirty="0"/>
          </a:p>
        </p:txBody>
      </p:sp>
      <p:sp>
        <p:nvSpPr>
          <p:cNvPr id="21" name="20 CuadroTexto"/>
          <p:cNvSpPr txBox="1"/>
          <p:nvPr/>
        </p:nvSpPr>
        <p:spPr>
          <a:xfrm>
            <a:off x="5505747" y="4096419"/>
            <a:ext cx="177587" cy="261610"/>
          </a:xfrm>
          <a:prstGeom prst="rect">
            <a:avLst/>
          </a:prstGeom>
          <a:noFill/>
        </p:spPr>
        <p:txBody>
          <a:bodyPr wrap="square" rtlCol="0">
            <a:spAutoFit/>
          </a:bodyPr>
          <a:lstStyle/>
          <a:p>
            <a:r>
              <a:rPr lang="es-ES" sz="1100" dirty="0" smtClean="0"/>
              <a:t>3</a:t>
            </a:r>
            <a:endParaRPr lang="es-ES" sz="1100" dirty="0"/>
          </a:p>
        </p:txBody>
      </p:sp>
      <p:sp>
        <p:nvSpPr>
          <p:cNvPr id="22" name="21 CuadroTexto"/>
          <p:cNvSpPr txBox="1"/>
          <p:nvPr/>
        </p:nvSpPr>
        <p:spPr>
          <a:xfrm>
            <a:off x="3797762" y="3540440"/>
            <a:ext cx="256802" cy="261610"/>
          </a:xfrm>
          <a:prstGeom prst="rect">
            <a:avLst/>
          </a:prstGeom>
          <a:noFill/>
        </p:spPr>
        <p:txBody>
          <a:bodyPr wrap="none" rtlCol="0">
            <a:spAutoFit/>
          </a:bodyPr>
          <a:lstStyle/>
          <a:p>
            <a:r>
              <a:rPr lang="es-ES" sz="1100" dirty="0" smtClean="0"/>
              <a:t>3</a:t>
            </a:r>
            <a:endParaRPr lang="es-ES" sz="1100" dirty="0"/>
          </a:p>
        </p:txBody>
      </p:sp>
    </p:spTree>
    <p:extLst>
      <p:ext uri="{BB962C8B-B14F-4D97-AF65-F5344CB8AC3E}">
        <p14:creationId xmlns:p14="http://schemas.microsoft.com/office/powerpoint/2010/main" val="287230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2 Gráfico"/>
          <p:cNvGraphicFramePr>
            <a:graphicFrameLocks/>
          </p:cNvGraphicFramePr>
          <p:nvPr>
            <p:extLst>
              <p:ext uri="{D42A27DB-BD31-4B8C-83A1-F6EECF244321}">
                <p14:modId xmlns:p14="http://schemas.microsoft.com/office/powerpoint/2010/main" val="3462702373"/>
              </p:ext>
            </p:extLst>
          </p:nvPr>
        </p:nvGraphicFramePr>
        <p:xfrm>
          <a:off x="236043" y="4334750"/>
          <a:ext cx="4362331" cy="2010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18 Gráfico"/>
          <p:cNvGraphicFramePr>
            <a:graphicFrameLocks/>
          </p:cNvGraphicFramePr>
          <p:nvPr>
            <p:extLst>
              <p:ext uri="{D42A27DB-BD31-4B8C-83A1-F6EECF244321}">
                <p14:modId xmlns:p14="http://schemas.microsoft.com/office/powerpoint/2010/main" val="388143051"/>
              </p:ext>
            </p:extLst>
          </p:nvPr>
        </p:nvGraphicFramePr>
        <p:xfrm>
          <a:off x="314325" y="1460985"/>
          <a:ext cx="4241718" cy="2196615"/>
        </p:xfrm>
        <a:graphic>
          <a:graphicData uri="http://schemas.openxmlformats.org/drawingml/2006/chart">
            <c:chart xmlns:c="http://schemas.openxmlformats.org/drawingml/2006/chart" xmlns:r="http://schemas.openxmlformats.org/officeDocument/2006/relationships" r:id="rId4"/>
          </a:graphicData>
        </a:graphic>
      </p:graphicFrame>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smtClean="0">
                <a:latin typeface="Arial" pitchFamily="34" charset="0"/>
                <a:ea typeface="+mn-ea"/>
                <a:cs typeface="Arial" pitchFamily="34" charset="0"/>
              </a:rPr>
              <a:t>En cuanto a producción, la producción se espera sea muy estable entre 850 y 860 mil barriles día si no se descubren yacimientos importantes en país.  Con esta proyección, Colombia lograríamos superar la meta fiscal de Mediano plazo que termina favoreciendo la economía nacional</a:t>
            </a:r>
            <a:endParaRPr lang="es-CO" sz="1200" dirty="0">
              <a:latin typeface="Arial" pitchFamily="34" charset="0"/>
              <a:ea typeface="+mn-ea"/>
              <a:cs typeface="Arial" pitchFamily="34" charset="0"/>
            </a:endParaRPr>
          </a:p>
        </p:txBody>
      </p:sp>
      <p:sp>
        <p:nvSpPr>
          <p:cNvPr id="72" name="71 CuadroTexto"/>
          <p:cNvSpPr txBox="1"/>
          <p:nvPr/>
        </p:nvSpPr>
        <p:spPr>
          <a:xfrm>
            <a:off x="-46131" y="6611779"/>
            <a:ext cx="2874505" cy="246221"/>
          </a:xfrm>
          <a:prstGeom prst="rect">
            <a:avLst/>
          </a:prstGeom>
          <a:noFill/>
        </p:spPr>
        <p:txBody>
          <a:bodyPr wrap="none" rtlCol="0">
            <a:spAutoFit/>
          </a:bodyPr>
          <a:lstStyle/>
          <a:p>
            <a:r>
              <a:rPr lang="es-ES" sz="1000" dirty="0" smtClean="0">
                <a:solidFill>
                  <a:prstClr val="black"/>
                </a:solidFill>
              </a:rPr>
              <a:t>Fuente: Fedesarrollo, , Marco Fiscal, </a:t>
            </a:r>
            <a:r>
              <a:rPr lang="es-ES" sz="1000" dirty="0" err="1" smtClean="0">
                <a:solidFill>
                  <a:prstClr val="black"/>
                </a:solidFill>
              </a:rPr>
              <a:t>Minminas</a:t>
            </a:r>
            <a:r>
              <a:rPr lang="es-ES" sz="1000" dirty="0" smtClean="0">
                <a:solidFill>
                  <a:prstClr val="black"/>
                </a:solidFill>
              </a:rPr>
              <a:t>, ACP</a:t>
            </a:r>
            <a:endParaRPr lang="es-ES" sz="1000" dirty="0">
              <a:solidFill>
                <a:prstClr val="black"/>
              </a:solidFill>
            </a:endParaRPr>
          </a:p>
        </p:txBody>
      </p:sp>
      <p:sp>
        <p:nvSpPr>
          <p:cNvPr id="2" name="CuadroTexto 1"/>
          <p:cNvSpPr txBox="1"/>
          <p:nvPr/>
        </p:nvSpPr>
        <p:spPr>
          <a:xfrm>
            <a:off x="418892" y="3981816"/>
            <a:ext cx="3979701" cy="215444"/>
          </a:xfrm>
          <a:prstGeom prst="rect">
            <a:avLst/>
          </a:prstGeom>
          <a:noFill/>
        </p:spPr>
        <p:txBody>
          <a:bodyPr wrap="square" rtlCol="0">
            <a:spAutoFit/>
          </a:bodyPr>
          <a:lstStyle/>
          <a:p>
            <a:r>
              <a:rPr lang="es-CO" sz="800" dirty="0" smtClean="0"/>
              <a:t>*Extracción 2018 corresponde al promedio de barriles diarios del primer trimestre del 2018</a:t>
            </a:r>
            <a:endParaRPr lang="es-CO" sz="800" dirty="0"/>
          </a:p>
        </p:txBody>
      </p:sp>
      <p:sp>
        <p:nvSpPr>
          <p:cNvPr id="12" name="11 Rectángulo"/>
          <p:cNvSpPr/>
          <p:nvPr/>
        </p:nvSpPr>
        <p:spPr>
          <a:xfrm>
            <a:off x="236043"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Proyección extracción petróleo Colombia (KBD)</a:t>
            </a:r>
            <a:endParaRPr lang="es-CO" sz="1400" b="1" dirty="0">
              <a:solidFill>
                <a:prstClr val="white"/>
              </a:solidFill>
            </a:endParaRPr>
          </a:p>
        </p:txBody>
      </p:sp>
      <p:sp>
        <p:nvSpPr>
          <p:cNvPr id="23" name="22 Rectángulo"/>
          <p:cNvSpPr/>
          <p:nvPr/>
        </p:nvSpPr>
        <p:spPr>
          <a:xfrm>
            <a:off x="236043" y="4026053"/>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Extracción de petróleo mensual(KBD</a:t>
            </a:r>
            <a:r>
              <a:rPr lang="es-MX" sz="1400" b="1" dirty="0">
                <a:solidFill>
                  <a:prstClr val="white"/>
                </a:solidFill>
              </a:rPr>
              <a:t>)</a:t>
            </a:r>
            <a:endParaRPr lang="es-CO" sz="1400" b="1" dirty="0">
              <a:solidFill>
                <a:prstClr val="white"/>
              </a:solidFill>
            </a:endParaRPr>
          </a:p>
        </p:txBody>
      </p:sp>
      <p:sp>
        <p:nvSpPr>
          <p:cNvPr id="25" name="CuadroTexto 1"/>
          <p:cNvSpPr txBox="1"/>
          <p:nvPr/>
        </p:nvSpPr>
        <p:spPr>
          <a:xfrm>
            <a:off x="473618" y="3766372"/>
            <a:ext cx="4006225" cy="215444"/>
          </a:xfrm>
          <a:prstGeom prst="rect">
            <a:avLst/>
          </a:prstGeom>
          <a:noFill/>
        </p:spPr>
        <p:txBody>
          <a:bodyPr wrap="none" rtlCol="0">
            <a:spAutoFit/>
          </a:bodyPr>
          <a:lstStyle/>
          <a:p>
            <a:r>
              <a:rPr lang="es-CO" sz="800" dirty="0" smtClean="0"/>
              <a:t>*Extracción 2018 corresponde al promedio de barriles diarios del primer trimestre del 2018</a:t>
            </a:r>
            <a:endParaRPr lang="es-CO" sz="800" dirty="0"/>
          </a:p>
        </p:txBody>
      </p:sp>
      <p:sp>
        <p:nvSpPr>
          <p:cNvPr id="26" name="25 Rectángulo"/>
          <p:cNvSpPr/>
          <p:nvPr/>
        </p:nvSpPr>
        <p:spPr>
          <a:xfrm>
            <a:off x="4652756"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Producción por Pozos ‘17/16 (KBD</a:t>
            </a:r>
            <a:r>
              <a:rPr lang="es-MX" sz="1400" b="1" dirty="0">
                <a:solidFill>
                  <a:prstClr val="white"/>
                </a:solidFill>
              </a:rPr>
              <a:t>)</a:t>
            </a:r>
            <a:endParaRPr lang="es-CO" sz="1400" b="1" dirty="0">
              <a:solidFill>
                <a:prstClr val="white"/>
              </a:solidFill>
            </a:endParaRPr>
          </a:p>
        </p:txBody>
      </p:sp>
      <p:graphicFrame>
        <p:nvGraphicFramePr>
          <p:cNvPr id="27" name="1 Gráfico"/>
          <p:cNvGraphicFramePr>
            <a:graphicFrameLocks/>
          </p:cNvGraphicFramePr>
          <p:nvPr>
            <p:extLst>
              <p:ext uri="{D42A27DB-BD31-4B8C-83A1-F6EECF244321}">
                <p14:modId xmlns:p14="http://schemas.microsoft.com/office/powerpoint/2010/main" val="1955166705"/>
              </p:ext>
            </p:extLst>
          </p:nvPr>
        </p:nvGraphicFramePr>
        <p:xfrm>
          <a:off x="4652756" y="1575504"/>
          <a:ext cx="4199144" cy="49010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7 Tabla"/>
          <p:cNvGraphicFramePr>
            <a:graphicFrameLocks noGrp="1"/>
          </p:cNvGraphicFramePr>
          <p:nvPr>
            <p:extLst>
              <p:ext uri="{D42A27DB-BD31-4B8C-83A1-F6EECF244321}">
                <p14:modId xmlns:p14="http://schemas.microsoft.com/office/powerpoint/2010/main" val="3833823539"/>
              </p:ext>
            </p:extLst>
          </p:nvPr>
        </p:nvGraphicFramePr>
        <p:xfrm>
          <a:off x="8140699" y="1816095"/>
          <a:ext cx="723901" cy="4395930"/>
        </p:xfrm>
        <a:graphic>
          <a:graphicData uri="http://schemas.openxmlformats.org/drawingml/2006/table">
            <a:tbl>
              <a:tblPr>
                <a:tableStyleId>{5C22544A-7EE6-4342-B048-85BDC9FD1C3A}</a:tableStyleId>
              </a:tblPr>
              <a:tblGrid>
                <a:gridCol w="723901"/>
              </a:tblGrid>
              <a:tr h="399630">
                <a:tc>
                  <a:txBody>
                    <a:bodyPr/>
                    <a:lstStyle/>
                    <a:p>
                      <a:pPr algn="ctr" fontAlgn="b"/>
                      <a:r>
                        <a:rPr lang="es-ES" sz="1100" u="none" strike="noStrike" dirty="0">
                          <a:effectLst/>
                        </a:rPr>
                        <a:t>-11%</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dirty="0">
                          <a:effectLst/>
                        </a:rPr>
                        <a:t>-8%</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-6%</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9%</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0%</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-13%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a:effectLst/>
                        </a:rPr>
                        <a:t>104%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630">
                <a:tc>
                  <a:txBody>
                    <a:bodyPr/>
                    <a:lstStyle/>
                    <a:p>
                      <a:pPr algn="ctr" fontAlgn="b"/>
                      <a:r>
                        <a:rPr lang="es-ES" sz="1100" u="none" strike="noStrike" dirty="0">
                          <a:effectLst/>
                        </a:rPr>
                        <a:t>-4%</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2180232756"/>
              </p:ext>
            </p:extLst>
          </p:nvPr>
        </p:nvGraphicFramePr>
        <p:xfrm>
          <a:off x="8146885" y="1646284"/>
          <a:ext cx="762000" cy="190500"/>
        </p:xfrm>
        <a:graphic>
          <a:graphicData uri="http://schemas.openxmlformats.org/drawingml/2006/table">
            <a:tbl>
              <a:tblPr>
                <a:tableStyleId>{5C22544A-7EE6-4342-B048-85BDC9FD1C3A}</a:tableStyleId>
              </a:tblPr>
              <a:tblGrid>
                <a:gridCol w="762000"/>
              </a:tblGrid>
              <a:tr h="190500">
                <a:tc>
                  <a:txBody>
                    <a:bodyPr/>
                    <a:lstStyle/>
                    <a:p>
                      <a:pPr algn="l" fontAlgn="b"/>
                      <a:r>
                        <a:rPr lang="es-ES" sz="1000" b="1" u="none" strike="noStrike" dirty="0" smtClean="0">
                          <a:effectLst/>
                        </a:rPr>
                        <a:t>Crec 17/16</a:t>
                      </a:r>
                      <a:endParaRPr lang="es-ES" sz="1000" b="1" i="0" u="none" strike="noStrike" dirty="0">
                        <a:solidFill>
                          <a:srgbClr val="000000"/>
                        </a:solidFill>
                        <a:effectLst/>
                        <a:latin typeface="Arial"/>
                      </a:endParaRPr>
                    </a:p>
                  </a:txBody>
                  <a:tcPr marL="9525" marR="9525" marT="9525" marB="0" anchor="b">
                    <a:noFill/>
                  </a:tcPr>
                </a:tc>
              </a:tr>
            </a:tbl>
          </a:graphicData>
        </a:graphic>
      </p:graphicFrame>
    </p:spTree>
    <p:extLst>
      <p:ext uri="{BB962C8B-B14F-4D97-AF65-F5344CB8AC3E}">
        <p14:creationId xmlns:p14="http://schemas.microsoft.com/office/powerpoint/2010/main" val="215264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smtClean="0">
                <a:latin typeface="Arial" pitchFamily="34" charset="0"/>
                <a:ea typeface="+mn-ea"/>
                <a:cs typeface="Arial" pitchFamily="34" charset="0"/>
              </a:rPr>
              <a:t>Se esperaba que la ronda Sinú san Jacinto fuera adjudicada durante el 2017. sin embargo ha sido aplazada 7 veces desde septiembre de 2017. La importancia de esta Ronda se debe a la posibilidad de encontrar yacimientos de gas en las tierras que se están ofertando. Solamente 6 empresas están en la posibilidad de ofertar en esta ronda debido a los procesos implementados en la ANH. </a:t>
            </a:r>
            <a:endParaRPr lang="es-CO" sz="1200" dirty="0">
              <a:latin typeface="Arial" pitchFamily="34" charset="0"/>
              <a:ea typeface="+mn-ea"/>
              <a:cs typeface="Arial" pitchFamily="34" charset="0"/>
            </a:endParaRPr>
          </a:p>
        </p:txBody>
      </p:sp>
      <p:sp>
        <p:nvSpPr>
          <p:cNvPr id="72" name="71 CuadroTexto"/>
          <p:cNvSpPr txBox="1"/>
          <p:nvPr/>
        </p:nvSpPr>
        <p:spPr>
          <a:xfrm>
            <a:off x="-46131" y="6611779"/>
            <a:ext cx="849913" cy="246221"/>
          </a:xfrm>
          <a:prstGeom prst="rect">
            <a:avLst/>
          </a:prstGeom>
          <a:noFill/>
        </p:spPr>
        <p:txBody>
          <a:bodyPr wrap="none" rtlCol="0">
            <a:spAutoFit/>
          </a:bodyPr>
          <a:lstStyle/>
          <a:p>
            <a:r>
              <a:rPr lang="es-ES" sz="1000" dirty="0" smtClean="0">
                <a:solidFill>
                  <a:prstClr val="black"/>
                </a:solidFill>
              </a:rPr>
              <a:t>Fuente: ANH</a:t>
            </a:r>
            <a:endParaRPr lang="es-ES" sz="1000" dirty="0">
              <a:solidFill>
                <a:prstClr val="black"/>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69" y="2309405"/>
            <a:ext cx="2998839" cy="405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015869" y="1588598"/>
            <a:ext cx="1085405" cy="523220"/>
          </a:xfrm>
          <a:prstGeom prst="rect">
            <a:avLst/>
          </a:prstGeom>
          <a:noFill/>
        </p:spPr>
        <p:txBody>
          <a:bodyPr wrap="square" rtlCol="0">
            <a:spAutoFit/>
          </a:bodyPr>
          <a:lstStyle/>
          <a:p>
            <a:r>
              <a:rPr lang="es-ES" sz="1400" dirty="0" smtClean="0"/>
              <a:t>15 bloques petroleros</a:t>
            </a:r>
            <a:endParaRPr lang="es-ES" sz="1400" dirty="0"/>
          </a:p>
        </p:txBody>
      </p:sp>
      <p:sp>
        <p:nvSpPr>
          <p:cNvPr id="5" name="4 Rectángulo"/>
          <p:cNvSpPr/>
          <p:nvPr/>
        </p:nvSpPr>
        <p:spPr>
          <a:xfrm>
            <a:off x="2690811" y="1588598"/>
            <a:ext cx="1039084" cy="523220"/>
          </a:xfrm>
          <a:prstGeom prst="rect">
            <a:avLst/>
          </a:prstGeom>
        </p:spPr>
        <p:txBody>
          <a:bodyPr wrap="square">
            <a:spAutoFit/>
          </a:bodyPr>
          <a:lstStyle/>
          <a:p>
            <a:pPr algn="ctr"/>
            <a:r>
              <a:rPr lang="es-ES" sz="1400" dirty="0" smtClean="0"/>
              <a:t>716k hectáreas</a:t>
            </a:r>
            <a:endParaRPr lang="es-ES" sz="1400" dirty="0"/>
          </a:p>
        </p:txBody>
      </p:sp>
      <p:cxnSp>
        <p:nvCxnSpPr>
          <p:cNvPr id="15" name="14 Conector recto de flecha"/>
          <p:cNvCxnSpPr>
            <a:stCxn id="3" idx="3"/>
          </p:cNvCxnSpPr>
          <p:nvPr/>
        </p:nvCxnSpPr>
        <p:spPr>
          <a:xfrm>
            <a:off x="2101274" y="1850208"/>
            <a:ext cx="589537" cy="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36 Rectángulo"/>
          <p:cNvSpPr/>
          <p:nvPr/>
        </p:nvSpPr>
        <p:spPr>
          <a:xfrm>
            <a:off x="236043"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Bloques ofertados Sinú-San Jacinto</a:t>
            </a:r>
            <a:endParaRPr lang="es-CO" sz="1400" b="1" dirty="0">
              <a:solidFill>
                <a:prstClr val="white"/>
              </a:solidFill>
            </a:endParaRPr>
          </a:p>
        </p:txBody>
      </p:sp>
      <p:sp>
        <p:nvSpPr>
          <p:cNvPr id="38" name="37 Rectángulo"/>
          <p:cNvSpPr/>
          <p:nvPr/>
        </p:nvSpPr>
        <p:spPr>
          <a:xfrm>
            <a:off x="4635873" y="1186449"/>
            <a:ext cx="4217841"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smtClean="0">
                <a:solidFill>
                  <a:prstClr val="white"/>
                </a:solidFill>
              </a:rPr>
              <a:t>Empresas oferentes </a:t>
            </a:r>
            <a:endParaRPr lang="es-CO" sz="1400" b="1" dirty="0">
              <a:solidFill>
                <a:prstClr val="white"/>
              </a:solidFill>
            </a:endParaRPr>
          </a:p>
        </p:txBody>
      </p:sp>
      <p:pic>
        <p:nvPicPr>
          <p:cNvPr id="7174" name="Picture 6" descr="Resultado de imagen para h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627" y="2330756"/>
            <a:ext cx="1800000" cy="1011371"/>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8" descr="Resultado de imagen para Noble ener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8" name="Picture 10" descr="Resultado de imagen para Noble energy"/>
          <p:cNvPicPr>
            <a:picLocks noChangeAspect="1" noChangeArrowheads="1"/>
          </p:cNvPicPr>
          <p:nvPr/>
        </p:nvPicPr>
        <p:blipFill rotWithShape="1">
          <a:blip r:embed="rId5">
            <a:extLst>
              <a:ext uri="{28A0092B-C50C-407E-A947-70E740481C1C}">
                <a14:useLocalDpi xmlns:a14="http://schemas.microsoft.com/office/drawing/2010/main" val="0"/>
              </a:ext>
            </a:extLst>
          </a:blip>
          <a:srcRect t="31027" b="34487"/>
          <a:stretch/>
        </p:blipFill>
        <p:spPr bwMode="auto">
          <a:xfrm>
            <a:off x="6876256" y="3494363"/>
            <a:ext cx="1800000" cy="62075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Resultado de imagen para par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627" y="4403412"/>
            <a:ext cx="1800000" cy="68493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4" descr="Resultado de imagen para gran tierra ener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Resultado de imagen para gran tierra ener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86" name="Picture 18" descr="Resultado de imagen para gran tierra energ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1627" y="3492394"/>
            <a:ext cx="1800000" cy="606819"/>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Resultado de imagen para talisman energy"/>
          <p:cNvPicPr>
            <a:picLocks noChangeAspect="1" noChangeArrowheads="1"/>
          </p:cNvPicPr>
          <p:nvPr/>
        </p:nvPicPr>
        <p:blipFill rotWithShape="1">
          <a:blip r:embed="rId8">
            <a:extLst>
              <a:ext uri="{28A0092B-C50C-407E-A947-70E740481C1C}">
                <a14:useLocalDpi xmlns:a14="http://schemas.microsoft.com/office/drawing/2010/main" val="0"/>
              </a:ext>
            </a:extLst>
          </a:blip>
          <a:srcRect l="2641" t="17731" r="3675" b="23283"/>
          <a:stretch/>
        </p:blipFill>
        <p:spPr bwMode="auto">
          <a:xfrm>
            <a:off x="6876256" y="2454545"/>
            <a:ext cx="1800000" cy="768538"/>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descr="Resultado de imagen para nexen oil"/>
          <p:cNvPicPr>
            <a:picLocks noChangeAspect="1" noChangeArrowheads="1"/>
          </p:cNvPicPr>
          <p:nvPr/>
        </p:nvPicPr>
        <p:blipFill rotWithShape="1">
          <a:blip r:embed="rId9">
            <a:extLst>
              <a:ext uri="{28A0092B-C50C-407E-A947-70E740481C1C}">
                <a14:useLocalDpi xmlns:a14="http://schemas.microsoft.com/office/drawing/2010/main" val="0"/>
              </a:ext>
            </a:extLst>
          </a:blip>
          <a:srcRect l="42889" t="9475" b="23730"/>
          <a:stretch/>
        </p:blipFill>
        <p:spPr bwMode="auto">
          <a:xfrm>
            <a:off x="6876256" y="4342807"/>
            <a:ext cx="1800000" cy="76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95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5338469"/>
              </p:ext>
            </p:extLst>
          </p:nvPr>
        </p:nvGraphicFramePr>
        <p:xfrm>
          <a:off x="8417371" y="1372790"/>
          <a:ext cx="522456" cy="4667796"/>
        </p:xfrm>
        <a:graphic>
          <a:graphicData uri="http://schemas.openxmlformats.org/drawingml/2006/table">
            <a:tbl>
              <a:tblPr>
                <a:tableStyleId>{5C22544A-7EE6-4342-B048-85BDC9FD1C3A}</a:tableStyleId>
              </a:tblPr>
              <a:tblGrid>
                <a:gridCol w="522456">
                  <a:extLst>
                    <a:ext uri="{9D8B030D-6E8A-4147-A177-3AD203B41FA5}">
                      <a16:colId xmlns="" xmlns:a16="http://schemas.microsoft.com/office/drawing/2014/main" val="2634754070"/>
                    </a:ext>
                  </a:extLst>
                </a:gridCol>
              </a:tblGrid>
              <a:tr h="666828">
                <a:tc>
                  <a:txBody>
                    <a:bodyPr/>
                    <a:lstStyle/>
                    <a:p>
                      <a:pPr algn="ctr" fontAlgn="b"/>
                      <a:r>
                        <a:rPr lang="es-CO" sz="1100" u="none" strike="noStrike" dirty="0">
                          <a:effectLst/>
                        </a:rPr>
                        <a:t>-2%</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43595841"/>
                  </a:ext>
                </a:extLst>
              </a:tr>
              <a:tr h="666828">
                <a:tc>
                  <a:txBody>
                    <a:bodyPr/>
                    <a:lstStyle/>
                    <a:p>
                      <a:pPr algn="ctr" fontAlgn="b"/>
                      <a:r>
                        <a:rPr lang="es-CO" sz="1100" u="none" strike="noStrike" dirty="0">
                          <a:effectLst/>
                        </a:rPr>
                        <a:t>14%</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7425336"/>
                  </a:ext>
                </a:extLst>
              </a:tr>
              <a:tr h="666828">
                <a:tc>
                  <a:txBody>
                    <a:bodyPr/>
                    <a:lstStyle/>
                    <a:p>
                      <a:pPr algn="ctr" fontAlgn="b"/>
                      <a:r>
                        <a:rPr lang="es-CO" sz="1100" u="none" strike="noStrike" dirty="0">
                          <a:effectLst/>
                        </a:rPr>
                        <a:t>-8%</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165778786"/>
                  </a:ext>
                </a:extLst>
              </a:tr>
              <a:tr h="666828">
                <a:tc>
                  <a:txBody>
                    <a:bodyPr/>
                    <a:lstStyle/>
                    <a:p>
                      <a:pPr algn="ctr" fontAlgn="b"/>
                      <a:r>
                        <a:rPr lang="es-CO" sz="1100" u="none" strike="noStrike" dirty="0">
                          <a:effectLst/>
                        </a:rPr>
                        <a:t>-25%</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328868017"/>
                  </a:ext>
                </a:extLst>
              </a:tr>
              <a:tr h="666828">
                <a:tc>
                  <a:txBody>
                    <a:bodyPr/>
                    <a:lstStyle/>
                    <a:p>
                      <a:pPr algn="ctr" fontAlgn="b"/>
                      <a:r>
                        <a:rPr lang="es-CO" sz="1100" u="none" strike="noStrike" dirty="0">
                          <a:effectLst/>
                        </a:rPr>
                        <a:t>-21%</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573044"/>
                  </a:ext>
                </a:extLst>
              </a:tr>
              <a:tr h="666828">
                <a:tc>
                  <a:txBody>
                    <a:bodyPr/>
                    <a:lstStyle/>
                    <a:p>
                      <a:pPr algn="ctr" fontAlgn="b"/>
                      <a:r>
                        <a:rPr lang="es-CO" sz="1100" u="none" strike="noStrike" dirty="0">
                          <a:effectLst/>
                        </a:rPr>
                        <a:t>22%</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85931076"/>
                  </a:ext>
                </a:extLst>
              </a:tr>
              <a:tr h="666828">
                <a:tc>
                  <a:txBody>
                    <a:bodyPr/>
                    <a:lstStyle/>
                    <a:p>
                      <a:pPr algn="ctr" fontAlgn="b"/>
                      <a:r>
                        <a:rPr lang="es-CO" sz="1100" u="none" strike="noStrike" dirty="0">
                          <a:effectLst/>
                        </a:rPr>
                        <a:t>-31%</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310526239"/>
                  </a:ext>
                </a:extLst>
              </a:tr>
            </a:tbl>
          </a:graphicData>
        </a:graphic>
      </p:graphicFrame>
      <p:sp>
        <p:nvSpPr>
          <p:cNvPr id="13" name="12 Rectángulo"/>
          <p:cNvSpPr/>
          <p:nvPr/>
        </p:nvSpPr>
        <p:spPr>
          <a:xfrm>
            <a:off x="270673" y="3813676"/>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Producción de Carbón (MM toneladas)</a:t>
            </a:r>
            <a:endParaRPr lang="es-ES" sz="1200" b="1" dirty="0">
              <a:solidFill>
                <a:schemeClr val="bg1"/>
              </a:solidFill>
            </a:endParaRPr>
          </a:p>
        </p:txBody>
      </p:sp>
      <p:sp>
        <p:nvSpPr>
          <p:cNvPr id="12"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r>
              <a:rPr lang="es-CO" sz="1400" dirty="0" smtClean="0">
                <a:ea typeface="+mj-ea"/>
                <a:cs typeface="+mj-cs"/>
              </a:rPr>
              <a:t>Los precios del carbón se espera se estabilicen en los 60 dólares por tonelada debido a un consumo estable de china y un aumento en los consumos de india. Para el próximo año se espera una extracción muy similar al 2017 ya que no se espera el descubrimiento de nuevos yacimientos. No obstante, se espera que durante el 2018 se discuta con mayor frecuencia el proyecto la luna de Sloane </a:t>
            </a:r>
            <a:r>
              <a:rPr lang="es-CO" sz="1400" dirty="0" err="1" smtClean="0">
                <a:ea typeface="+mj-ea"/>
                <a:cs typeface="+mj-cs"/>
              </a:rPr>
              <a:t>Energy</a:t>
            </a:r>
            <a:r>
              <a:rPr lang="es-CO" sz="1400" dirty="0">
                <a:ea typeface="+mj-ea"/>
                <a:cs typeface="+mj-cs"/>
              </a:rPr>
              <a:t> </a:t>
            </a:r>
            <a:r>
              <a:rPr lang="es-CO" sz="1400" dirty="0" smtClean="0">
                <a:ea typeface="+mj-ea"/>
                <a:cs typeface="+mj-cs"/>
              </a:rPr>
              <a:t>(Aprox. 4,2 MM toneladas año)</a:t>
            </a:r>
          </a:p>
        </p:txBody>
      </p:sp>
      <p:sp>
        <p:nvSpPr>
          <p:cNvPr id="18" name="17 Rectángulo"/>
          <p:cNvSpPr/>
          <p:nvPr/>
        </p:nvSpPr>
        <p:spPr>
          <a:xfrm>
            <a:off x="270673" y="113252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Precios de Carbón (USD/Ton) y su crecimiento(%)</a:t>
            </a:r>
            <a:endParaRPr lang="es-ES" sz="1200" b="1" dirty="0">
              <a:solidFill>
                <a:schemeClr val="bg1"/>
              </a:solidFill>
            </a:endParaRP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smtClean="0"/>
              <a:t>Fuente: </a:t>
            </a:r>
            <a:r>
              <a:rPr lang="es-CO" sz="1000" dirty="0" smtClean="0"/>
              <a:t>SIMCO, </a:t>
            </a:r>
            <a:r>
              <a:rPr lang="es-CO" sz="1000" dirty="0" err="1" smtClean="0"/>
              <a:t>Pink</a:t>
            </a:r>
            <a:r>
              <a:rPr lang="es-CO" sz="1000" dirty="0" smtClean="0"/>
              <a:t> </a:t>
            </a:r>
            <a:r>
              <a:rPr lang="es-CO" sz="1000" dirty="0" err="1" smtClean="0"/>
              <a:t>Datasheet</a:t>
            </a:r>
            <a:r>
              <a:rPr lang="es-CO" sz="1000" dirty="0" err="1"/>
              <a:t>-</a:t>
            </a:r>
            <a:r>
              <a:rPr lang="es-CO" sz="1000" dirty="0" err="1" smtClean="0"/>
              <a:t>World</a:t>
            </a:r>
            <a:r>
              <a:rPr lang="es-CO" sz="1000" dirty="0" smtClean="0"/>
              <a:t> </a:t>
            </a:r>
            <a:r>
              <a:rPr lang="es-CO" sz="1000" dirty="0" smtClean="0"/>
              <a:t>Bank, ANM, País Minero</a:t>
            </a:r>
            <a:endParaRPr lang="es-CO" sz="1000" dirty="0"/>
          </a:p>
        </p:txBody>
      </p:sp>
      <p:sp>
        <p:nvSpPr>
          <p:cNvPr id="29" name="17 Rectángulo"/>
          <p:cNvSpPr/>
          <p:nvPr/>
        </p:nvSpPr>
        <p:spPr>
          <a:xfrm>
            <a:off x="4709016" y="113519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Carbón (MM toneladas) </a:t>
            </a:r>
            <a:r>
              <a:rPr lang="es-ES" sz="1200" b="1" dirty="0" smtClean="0">
                <a:solidFill>
                  <a:schemeClr val="bg1"/>
                </a:solidFill>
              </a:rPr>
              <a:t>Empresa</a:t>
            </a:r>
            <a:endParaRPr lang="es-ES" sz="1200" b="1" dirty="0">
              <a:solidFill>
                <a:schemeClr val="bg1"/>
              </a:solidFill>
            </a:endParaRPr>
          </a:p>
        </p:txBody>
      </p:sp>
      <p:sp>
        <p:nvSpPr>
          <p:cNvPr id="15" name="CuadroTexto 14"/>
          <p:cNvSpPr txBox="1"/>
          <p:nvPr/>
        </p:nvSpPr>
        <p:spPr>
          <a:xfrm>
            <a:off x="8328183" y="1469601"/>
            <a:ext cx="700833" cy="215444"/>
          </a:xfrm>
          <a:prstGeom prst="rect">
            <a:avLst/>
          </a:prstGeom>
          <a:noFill/>
        </p:spPr>
        <p:txBody>
          <a:bodyPr wrap="none" rtlCol="0">
            <a:spAutoFit/>
          </a:bodyPr>
          <a:lstStyle/>
          <a:p>
            <a:r>
              <a:rPr lang="es-CO" sz="800" b="1" dirty="0" smtClean="0"/>
              <a:t>Crecimiento</a:t>
            </a:r>
            <a:endParaRPr lang="es-CO" sz="600" b="1" dirty="0"/>
          </a:p>
        </p:txBody>
      </p:sp>
      <p:graphicFrame>
        <p:nvGraphicFramePr>
          <p:cNvPr id="21" name="Gráfico 20"/>
          <p:cNvGraphicFramePr>
            <a:graphicFrameLocks/>
          </p:cNvGraphicFramePr>
          <p:nvPr>
            <p:extLst>
              <p:ext uri="{D42A27DB-BD31-4B8C-83A1-F6EECF244321}">
                <p14:modId xmlns:p14="http://schemas.microsoft.com/office/powerpoint/2010/main" val="1579664156"/>
              </p:ext>
            </p:extLst>
          </p:nvPr>
        </p:nvGraphicFramePr>
        <p:xfrm>
          <a:off x="4709016" y="1436479"/>
          <a:ext cx="3863275" cy="4955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13 Gráfico"/>
          <p:cNvGraphicFramePr>
            <a:graphicFrameLocks/>
          </p:cNvGraphicFramePr>
          <p:nvPr>
            <p:extLst>
              <p:ext uri="{D42A27DB-BD31-4B8C-83A1-F6EECF244321}">
                <p14:modId xmlns:p14="http://schemas.microsoft.com/office/powerpoint/2010/main" val="1828142917"/>
              </p:ext>
            </p:extLst>
          </p:nvPr>
        </p:nvGraphicFramePr>
        <p:xfrm>
          <a:off x="270673" y="4101676"/>
          <a:ext cx="4292971" cy="24947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16 Gráfico"/>
          <p:cNvGraphicFramePr>
            <a:graphicFrameLocks/>
          </p:cNvGraphicFramePr>
          <p:nvPr>
            <p:extLst>
              <p:ext uri="{D42A27DB-BD31-4B8C-83A1-F6EECF244321}">
                <p14:modId xmlns:p14="http://schemas.microsoft.com/office/powerpoint/2010/main" val="13677556"/>
              </p:ext>
            </p:extLst>
          </p:nvPr>
        </p:nvGraphicFramePr>
        <p:xfrm>
          <a:off x="270365" y="1436479"/>
          <a:ext cx="4293279" cy="2181567"/>
        </p:xfrm>
        <a:graphic>
          <a:graphicData uri="http://schemas.openxmlformats.org/drawingml/2006/chart">
            <c:chart xmlns:c="http://schemas.openxmlformats.org/drawingml/2006/chart" xmlns:r="http://schemas.openxmlformats.org/officeDocument/2006/relationships" r:id="rId5"/>
          </a:graphicData>
        </a:graphic>
      </p:graphicFrame>
      <p:grpSp>
        <p:nvGrpSpPr>
          <p:cNvPr id="5" name="4 Grupo"/>
          <p:cNvGrpSpPr/>
          <p:nvPr/>
        </p:nvGrpSpPr>
        <p:grpSpPr>
          <a:xfrm>
            <a:off x="7450931" y="4678071"/>
            <a:ext cx="714888" cy="484479"/>
            <a:chOff x="7450931" y="4678071"/>
            <a:chExt cx="714888" cy="484479"/>
          </a:xfrm>
        </p:grpSpPr>
        <p:pic>
          <p:nvPicPr>
            <p:cNvPr id="409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66867"/>
            <a:stretch/>
          </p:blipFill>
          <p:spPr bwMode="auto">
            <a:xfrm>
              <a:off x="7450931" y="4678354"/>
              <a:ext cx="221380" cy="4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18 CuadroTexto"/>
            <p:cNvSpPr txBox="1"/>
            <p:nvPr/>
          </p:nvSpPr>
          <p:spPr>
            <a:xfrm>
              <a:off x="7593821" y="4678071"/>
              <a:ext cx="571998" cy="165938"/>
            </a:xfrm>
            <a:prstGeom prst="rect">
              <a:avLst/>
            </a:prstGeom>
            <a:noFill/>
          </p:spPr>
          <p:txBody>
            <a:bodyPr wrap="none" rtlCol="0">
              <a:spAutoFit/>
            </a:bodyPr>
            <a:lstStyle/>
            <a:p>
              <a:r>
                <a:rPr lang="es-ES" sz="800" dirty="0" smtClean="0"/>
                <a:t>I Trim. 2018</a:t>
              </a:r>
              <a:endParaRPr lang="es-ES" sz="800" dirty="0"/>
            </a:p>
          </p:txBody>
        </p:sp>
        <p:sp>
          <p:nvSpPr>
            <p:cNvPr id="20" name="19 CuadroTexto"/>
            <p:cNvSpPr txBox="1"/>
            <p:nvPr/>
          </p:nvSpPr>
          <p:spPr>
            <a:xfrm>
              <a:off x="7593821" y="4903915"/>
              <a:ext cx="571998" cy="165938"/>
            </a:xfrm>
            <a:prstGeom prst="rect">
              <a:avLst/>
            </a:prstGeom>
            <a:noFill/>
          </p:spPr>
          <p:txBody>
            <a:bodyPr wrap="none" rtlCol="0">
              <a:spAutoFit/>
            </a:bodyPr>
            <a:lstStyle/>
            <a:p>
              <a:r>
                <a:rPr lang="es-ES" sz="800" dirty="0" smtClean="0"/>
                <a:t>I Trim. 2017</a:t>
              </a:r>
              <a:endParaRPr lang="es-ES" sz="800" dirty="0"/>
            </a:p>
          </p:txBody>
        </p:sp>
      </p:grpSp>
    </p:spTree>
    <p:extLst>
      <p:ext uri="{BB962C8B-B14F-4D97-AF65-F5344CB8AC3E}">
        <p14:creationId xmlns:p14="http://schemas.microsoft.com/office/powerpoint/2010/main" val="12824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12"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r>
              <a:rPr lang="es-CO" sz="1400" dirty="0" smtClean="0">
                <a:ea typeface="+mj-ea"/>
                <a:cs typeface="+mj-cs"/>
              </a:rPr>
              <a:t>La disminución tan pronunciada presentada en el 2017 corresponde a los esfuerzos del gobierno por disminuir la producción de oro ilegal en el país. Sin embargo, se espera que en transcurso de los próximos años ingresen nuevas minas a operar que representarían aproximadamente 1000 Oz de Oro al año a la producción del país.</a:t>
            </a:r>
          </a:p>
        </p:txBody>
      </p:sp>
      <p:sp>
        <p:nvSpPr>
          <p:cNvPr id="18" name="17 Rectángulo"/>
          <p:cNvSpPr/>
          <p:nvPr/>
        </p:nvSpPr>
        <p:spPr>
          <a:xfrm>
            <a:off x="270673" y="113252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Oro </a:t>
            </a:r>
            <a:r>
              <a:rPr lang="es-ES" sz="1200" b="1" dirty="0" smtClean="0">
                <a:solidFill>
                  <a:schemeClr val="bg1"/>
                </a:solidFill>
              </a:rPr>
              <a:t>(miles Oz </a:t>
            </a:r>
            <a:r>
              <a:rPr lang="es-ES" sz="1200" b="1" dirty="0">
                <a:solidFill>
                  <a:schemeClr val="bg1"/>
                </a:solidFill>
              </a:rPr>
              <a:t>troy)</a:t>
            </a: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smtClean="0"/>
              <a:t>Fuente: </a:t>
            </a:r>
            <a:r>
              <a:rPr lang="es-CO" sz="1050" dirty="0" smtClean="0"/>
              <a:t>ANM, </a:t>
            </a:r>
            <a:r>
              <a:rPr lang="es-CO" sz="1000" dirty="0" smtClean="0"/>
              <a:t>Portafolio, la republica</a:t>
            </a:r>
            <a:endParaRPr lang="es-CO" sz="1000" dirty="0"/>
          </a:p>
        </p:txBody>
      </p:sp>
      <p:sp>
        <p:nvSpPr>
          <p:cNvPr id="29" name="17 Rectángulo"/>
          <p:cNvSpPr/>
          <p:nvPr/>
        </p:nvSpPr>
        <p:spPr>
          <a:xfrm>
            <a:off x="4709016" y="113519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smtClean="0">
                <a:solidFill>
                  <a:schemeClr val="bg1"/>
                </a:solidFill>
              </a:rPr>
              <a:t>Nuevos Jugadores en el mercado</a:t>
            </a:r>
            <a:endParaRPr lang="es-ES" sz="1200" b="1" dirty="0">
              <a:solidFill>
                <a:schemeClr val="bg1"/>
              </a:solidFill>
            </a:endParaRPr>
          </a:p>
        </p:txBody>
      </p:sp>
      <p:graphicFrame>
        <p:nvGraphicFramePr>
          <p:cNvPr id="10" name="2 Gráfico"/>
          <p:cNvGraphicFramePr>
            <a:graphicFrameLocks/>
          </p:cNvGraphicFramePr>
          <p:nvPr>
            <p:extLst>
              <p:ext uri="{D42A27DB-BD31-4B8C-83A1-F6EECF244321}">
                <p14:modId xmlns:p14="http://schemas.microsoft.com/office/powerpoint/2010/main" val="2333248387"/>
              </p:ext>
            </p:extLst>
          </p:nvPr>
        </p:nvGraphicFramePr>
        <p:xfrm>
          <a:off x="270673" y="1842995"/>
          <a:ext cx="4320000" cy="310873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3191"/>
          <a:stretch/>
        </p:blipFill>
        <p:spPr bwMode="auto">
          <a:xfrm>
            <a:off x="4934376" y="1723419"/>
            <a:ext cx="1510436" cy="651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5240976" y="2419292"/>
            <a:ext cx="897233" cy="276999"/>
          </a:xfrm>
          <a:prstGeom prst="rect">
            <a:avLst/>
          </a:prstGeom>
          <a:noFill/>
        </p:spPr>
        <p:txBody>
          <a:bodyPr wrap="none" rtlCol="0">
            <a:spAutoFit/>
          </a:bodyPr>
          <a:lstStyle/>
          <a:p>
            <a:r>
              <a:rPr lang="es-ES" sz="1200" dirty="0" smtClean="0"/>
              <a:t>50k Oz Año</a:t>
            </a:r>
            <a:endParaRPr lang="es-ES" sz="1200" dirty="0"/>
          </a:p>
        </p:txBody>
      </p:sp>
      <p:sp>
        <p:nvSpPr>
          <p:cNvPr id="14" name="13 CuadroTexto"/>
          <p:cNvSpPr txBox="1"/>
          <p:nvPr/>
        </p:nvSpPr>
        <p:spPr>
          <a:xfrm>
            <a:off x="7944635" y="2699310"/>
            <a:ext cx="897233" cy="276999"/>
          </a:xfrm>
          <a:prstGeom prst="rect">
            <a:avLst/>
          </a:prstGeom>
          <a:noFill/>
        </p:spPr>
        <p:txBody>
          <a:bodyPr wrap="none" rtlCol="0">
            <a:spAutoFit/>
          </a:bodyPr>
          <a:lstStyle/>
          <a:p>
            <a:r>
              <a:rPr lang="es-ES" sz="1200" dirty="0" smtClean="0"/>
              <a:t>15k Oz Año</a:t>
            </a:r>
            <a:endParaRPr lang="es-ES" sz="1200" dirty="0"/>
          </a:p>
        </p:txBody>
      </p:sp>
      <p:cxnSp>
        <p:nvCxnSpPr>
          <p:cNvPr id="5" name="4 Conector recto de flecha"/>
          <p:cNvCxnSpPr/>
          <p:nvPr/>
        </p:nvCxnSpPr>
        <p:spPr>
          <a:xfrm>
            <a:off x="6919816" y="1842995"/>
            <a:ext cx="0" cy="3820826"/>
          </a:xfrm>
          <a:prstGeom prst="straightConnector1">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 name="5 Elipse"/>
          <p:cNvSpPr/>
          <p:nvPr/>
        </p:nvSpPr>
        <p:spPr>
          <a:xfrm>
            <a:off x="6883816" y="2557792"/>
            <a:ext cx="72000" cy="72000"/>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6 CuadroTexto"/>
          <p:cNvSpPr txBox="1"/>
          <p:nvPr/>
        </p:nvSpPr>
        <p:spPr>
          <a:xfrm>
            <a:off x="6955816" y="2409126"/>
            <a:ext cx="652743" cy="369332"/>
          </a:xfrm>
          <a:prstGeom prst="rect">
            <a:avLst/>
          </a:prstGeom>
          <a:noFill/>
        </p:spPr>
        <p:txBody>
          <a:bodyPr wrap="none" rtlCol="0">
            <a:spAutoFit/>
          </a:bodyPr>
          <a:lstStyle/>
          <a:p>
            <a:r>
              <a:rPr lang="es-ES" dirty="0" smtClean="0"/>
              <a:t>2018</a:t>
            </a:r>
            <a:endParaRPr lang="es-ES" dirty="0"/>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589" r="13898"/>
          <a:stretch/>
        </p:blipFill>
        <p:spPr bwMode="auto">
          <a:xfrm>
            <a:off x="7909888" y="2047378"/>
            <a:ext cx="992128" cy="58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Elipse"/>
          <p:cNvSpPr/>
          <p:nvPr/>
        </p:nvSpPr>
        <p:spPr>
          <a:xfrm>
            <a:off x="6883816" y="3327741"/>
            <a:ext cx="72000" cy="72000"/>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20 CuadroTexto"/>
          <p:cNvSpPr txBox="1"/>
          <p:nvPr/>
        </p:nvSpPr>
        <p:spPr>
          <a:xfrm>
            <a:off x="6955816" y="3179075"/>
            <a:ext cx="652743" cy="369332"/>
          </a:xfrm>
          <a:prstGeom prst="rect">
            <a:avLst/>
          </a:prstGeom>
          <a:noFill/>
        </p:spPr>
        <p:txBody>
          <a:bodyPr wrap="none" rtlCol="0">
            <a:spAutoFit/>
          </a:bodyPr>
          <a:lstStyle/>
          <a:p>
            <a:r>
              <a:rPr lang="es-ES" dirty="0" smtClean="0"/>
              <a:t>2019</a:t>
            </a:r>
            <a:endParaRPr lang="es-ES" dirty="0"/>
          </a:p>
        </p:txBody>
      </p:sp>
      <p:sp>
        <p:nvSpPr>
          <p:cNvPr id="23" name="22 Elipse"/>
          <p:cNvSpPr/>
          <p:nvPr/>
        </p:nvSpPr>
        <p:spPr>
          <a:xfrm>
            <a:off x="6883816" y="4127841"/>
            <a:ext cx="72000" cy="72000"/>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23 CuadroTexto"/>
          <p:cNvSpPr txBox="1"/>
          <p:nvPr/>
        </p:nvSpPr>
        <p:spPr>
          <a:xfrm>
            <a:off x="6955816" y="3979175"/>
            <a:ext cx="652743" cy="369332"/>
          </a:xfrm>
          <a:prstGeom prst="rect">
            <a:avLst/>
          </a:prstGeom>
          <a:noFill/>
        </p:spPr>
        <p:txBody>
          <a:bodyPr wrap="none" rtlCol="0">
            <a:spAutoFit/>
          </a:bodyPr>
          <a:lstStyle/>
          <a:p>
            <a:r>
              <a:rPr lang="es-ES" dirty="0" smtClean="0"/>
              <a:t>2020</a:t>
            </a:r>
            <a:endParaRPr lang="es-ES" dirty="0"/>
          </a:p>
        </p:txBody>
      </p:sp>
      <p:sp>
        <p:nvSpPr>
          <p:cNvPr id="25" name="24 Elipse"/>
          <p:cNvSpPr/>
          <p:nvPr/>
        </p:nvSpPr>
        <p:spPr>
          <a:xfrm>
            <a:off x="6883816" y="4915725"/>
            <a:ext cx="72000" cy="72000"/>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25 CuadroTexto"/>
          <p:cNvSpPr txBox="1"/>
          <p:nvPr/>
        </p:nvSpPr>
        <p:spPr>
          <a:xfrm>
            <a:off x="6955816" y="4767059"/>
            <a:ext cx="652743" cy="369332"/>
          </a:xfrm>
          <a:prstGeom prst="rect">
            <a:avLst/>
          </a:prstGeom>
          <a:noFill/>
        </p:spPr>
        <p:txBody>
          <a:bodyPr wrap="none" rtlCol="0">
            <a:spAutoFit/>
          </a:bodyPr>
          <a:lstStyle/>
          <a:p>
            <a:r>
              <a:rPr lang="es-ES" dirty="0" smtClean="0"/>
              <a:t>2021</a:t>
            </a:r>
            <a:endParaRPr lang="es-ES"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275" y="2951421"/>
            <a:ext cx="1634634" cy="36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33 CuadroTexto"/>
          <p:cNvSpPr txBox="1"/>
          <p:nvPr/>
        </p:nvSpPr>
        <p:spPr>
          <a:xfrm>
            <a:off x="5240975" y="3311744"/>
            <a:ext cx="975780" cy="276999"/>
          </a:xfrm>
          <a:prstGeom prst="rect">
            <a:avLst/>
          </a:prstGeom>
          <a:noFill/>
        </p:spPr>
        <p:txBody>
          <a:bodyPr wrap="none" rtlCol="0">
            <a:spAutoFit/>
          </a:bodyPr>
          <a:lstStyle/>
          <a:p>
            <a:r>
              <a:rPr lang="es-ES" sz="1200" dirty="0" smtClean="0"/>
              <a:t>280k Oz Año</a:t>
            </a:r>
            <a:endParaRPr lang="es-ES" sz="1200" dirty="0"/>
          </a:p>
        </p:txBody>
      </p:sp>
      <p:pic>
        <p:nvPicPr>
          <p:cNvPr id="31" name="30 Imagen"/>
          <p:cNvPicPr>
            <a:picLocks noChangeAspect="1"/>
          </p:cNvPicPr>
          <p:nvPr/>
        </p:nvPicPr>
        <p:blipFill rotWithShape="1">
          <a:blip r:embed="rId7">
            <a:extLst>
              <a:ext uri="{28A0092B-C50C-407E-A947-70E740481C1C}">
                <a14:useLocalDpi xmlns:a14="http://schemas.microsoft.com/office/drawing/2010/main" val="0"/>
              </a:ext>
            </a:extLst>
          </a:blip>
          <a:srcRect r="40606"/>
          <a:stretch/>
        </p:blipFill>
        <p:spPr>
          <a:xfrm>
            <a:off x="7909888" y="3550549"/>
            <a:ext cx="1084498" cy="559055"/>
          </a:xfrm>
          <a:prstGeom prst="rect">
            <a:avLst/>
          </a:prstGeom>
        </p:spPr>
      </p:pic>
      <p:sp>
        <p:nvSpPr>
          <p:cNvPr id="36" name="35 CuadroTexto"/>
          <p:cNvSpPr txBox="1"/>
          <p:nvPr/>
        </p:nvSpPr>
        <p:spPr>
          <a:xfrm>
            <a:off x="7964247" y="4232201"/>
            <a:ext cx="975780" cy="276999"/>
          </a:xfrm>
          <a:prstGeom prst="rect">
            <a:avLst/>
          </a:prstGeom>
          <a:noFill/>
        </p:spPr>
        <p:txBody>
          <a:bodyPr wrap="none" rtlCol="0">
            <a:spAutoFit/>
          </a:bodyPr>
          <a:lstStyle/>
          <a:p>
            <a:r>
              <a:rPr lang="es-ES" sz="1200" dirty="0" smtClean="0"/>
              <a:t>350k Oz Año</a:t>
            </a:r>
            <a:endParaRPr lang="es-ES" sz="1200" dirty="0"/>
          </a:p>
        </p:txBody>
      </p:sp>
      <p:sp>
        <p:nvSpPr>
          <p:cNvPr id="38" name="37 CuadroTexto"/>
          <p:cNvSpPr txBox="1"/>
          <p:nvPr/>
        </p:nvSpPr>
        <p:spPr>
          <a:xfrm>
            <a:off x="5198632" y="4614665"/>
            <a:ext cx="975780" cy="276999"/>
          </a:xfrm>
          <a:prstGeom prst="rect">
            <a:avLst/>
          </a:prstGeom>
          <a:noFill/>
        </p:spPr>
        <p:txBody>
          <a:bodyPr wrap="none" rtlCol="0">
            <a:spAutoFit/>
          </a:bodyPr>
          <a:lstStyle/>
          <a:p>
            <a:r>
              <a:rPr lang="es-ES" sz="1200" dirty="0" smtClean="0"/>
              <a:t>400k Oz Año</a:t>
            </a:r>
            <a:endParaRPr lang="es-ES" sz="1200" dirty="0"/>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938" y="3906446"/>
            <a:ext cx="846138" cy="67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81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43441</TotalTime>
  <Words>1487</Words>
  <Application>Microsoft Office PowerPoint</Application>
  <PresentationFormat>Presentación en pantalla (4:3)</PresentationFormat>
  <Paragraphs>227</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Presentación de PowerPoint</vt:lpstr>
      <vt:lpstr>Se espera un repunte de la economía del país para el 2018. los principales crecimientos provienen del sector construcción, financiero y agropecuario. Es importante también destacar que los servicios de transporte y minería se espera presenten un cambio de tendencia.</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La explotación de pozos estará enfocada en terrestres(on-shore) debido a que el desarrollo fuera de costa(off-shore) tendrá un año estático. Los pozos perforados en el país han sido principalmente en departamentos típicamente petroleros como Meta y Casanare. </vt:lpstr>
      <vt:lpstr>En cuanto a producción, la producción se espera sea muy estable entre 850 y 860 mil barriles día si no se descubren yacimientos importantes en país.  Con esta proyección, Colombia lograríamos superar la meta fiscal de Mediano plazo que termina favoreciendo la economía nacional</vt:lpstr>
      <vt:lpstr>Se esperaba que la ronda Sinú san Jacinto fuera adjudicada durante el 2017. sin embargo ha sido aplazada 7 veces desde septiembre de 2017. La importancia de esta Ronda se debe a la posibilidad de encontrar yacimientos de gas en las tierras que se están ofertando. Solamente 6 empresas están en la posibilidad de ofertar en esta ronda debido a los procesos implementados en la ANH. </vt:lpstr>
      <vt:lpstr>Presentación de PowerPoint</vt:lpstr>
      <vt:lpstr>Presentación de PowerPoint</vt:lpstr>
      <vt:lpstr>Presentación de PowerPoint</vt:lpstr>
      <vt:lpstr>Presentación de PowerPoint</vt:lpstr>
    </vt:vector>
  </TitlesOfParts>
  <Company>OMNIGROUP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Dpto de sistemas Sancho bbdo</dc:creator>
  <cp:lastModifiedBy>Carlos Eduardo Castillo</cp:lastModifiedBy>
  <cp:revision>1880</cp:revision>
  <cp:lastPrinted>2017-10-25T22:38:46Z</cp:lastPrinted>
  <dcterms:created xsi:type="dcterms:W3CDTF">2012-11-09T13:47:38Z</dcterms:created>
  <dcterms:modified xsi:type="dcterms:W3CDTF">2018-06-07T15:51:15Z</dcterms:modified>
</cp:coreProperties>
</file>