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879" r:id="rId2"/>
    <p:sldId id="4639" r:id="rId3"/>
    <p:sldId id="303" r:id="rId4"/>
    <p:sldId id="4642" r:id="rId5"/>
    <p:sldId id="2116" r:id="rId6"/>
    <p:sldId id="4646" r:id="rId7"/>
    <p:sldId id="4658" r:id="rId8"/>
    <p:sldId id="4647" r:id="rId9"/>
    <p:sldId id="4648" r:id="rId10"/>
    <p:sldId id="4649" r:id="rId11"/>
    <p:sldId id="4657" r:id="rId12"/>
    <p:sldId id="4650" r:id="rId13"/>
    <p:sldId id="4653" r:id="rId14"/>
    <p:sldId id="4654" r:id="rId15"/>
    <p:sldId id="4652" r:id="rId16"/>
    <p:sldId id="4655" r:id="rId17"/>
    <p:sldId id="4656" r:id="rId18"/>
    <p:sldId id="2046"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08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3" autoAdjust="0"/>
    <p:restoredTop sz="94660"/>
  </p:normalViewPr>
  <p:slideViewPr>
    <p:cSldViewPr snapToGrid="0">
      <p:cViewPr varScale="1">
        <p:scale>
          <a:sx n="114" d="100"/>
          <a:sy n="114" d="100"/>
        </p:scale>
        <p:origin x="18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461FE8-3CB2-44B0-BBFD-1B7857D6A9C9}" type="datetimeFigureOut">
              <a:rPr lang="pt-BR" smtClean="0"/>
              <a:t>03/03/2020</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50511-F164-4521-8624-96CCE628FE25}" type="slidenum">
              <a:rPr lang="pt-BR" smtClean="0"/>
              <a:t>‹#›</a:t>
            </a:fld>
            <a:endParaRPr lang="pt-BR"/>
          </a:p>
        </p:txBody>
      </p:sp>
    </p:spTree>
    <p:extLst>
      <p:ext uri="{BB962C8B-B14F-4D97-AF65-F5344CB8AC3E}">
        <p14:creationId xmlns:p14="http://schemas.microsoft.com/office/powerpoint/2010/main" val="28402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a:p>
        </p:txBody>
      </p:sp>
    </p:spTree>
    <p:extLst>
      <p:ext uri="{BB962C8B-B14F-4D97-AF65-F5344CB8AC3E}">
        <p14:creationId xmlns:p14="http://schemas.microsoft.com/office/powerpoint/2010/main" val="5484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614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indent="0">
              <a:buFont typeface="Arial" pitchFamily="34" charset="0"/>
              <a:buNone/>
            </a:pPr>
            <a:r>
              <a:rPr lang="en-US" b="1"/>
              <a:t>Slide Objectives:</a:t>
            </a:r>
          </a:p>
          <a:p>
            <a:pPr marL="171450" indent="-171450">
              <a:buFont typeface="Arial" pitchFamily="34" charset="0"/>
              <a:buChar char="•"/>
            </a:pPr>
            <a:r>
              <a:rPr lang="en-US"/>
              <a:t>Explain the three established industry</a:t>
            </a:r>
            <a:r>
              <a:rPr lang="en-US" baseline="0"/>
              <a:t> </a:t>
            </a:r>
            <a:r>
              <a:rPr lang="en-US"/>
              <a:t>terms </a:t>
            </a:r>
            <a:r>
              <a:rPr lang="en-US" baseline="0"/>
              <a:t>for serviços de nuvem</a:t>
            </a:r>
            <a:endParaRPr lang="en-US"/>
          </a:p>
          <a:p>
            <a:pPr marL="0" indent="0">
              <a:buFont typeface="Arial" pitchFamily="34" charset="0"/>
              <a:buNone/>
            </a:pPr>
            <a:endParaRPr lang="en-US" b="1"/>
          </a:p>
          <a:p>
            <a:r>
              <a:rPr lang="en-US" b="1"/>
              <a:t>Speaker</a:t>
            </a:r>
            <a:r>
              <a:rPr lang="en-US" b="1" baseline="0"/>
              <a:t> Notes:</a:t>
            </a:r>
            <a:endParaRPr lang="en-US"/>
          </a:p>
          <a:p>
            <a:pPr marL="171450" indent="-171450">
              <a:buFont typeface="Arial" pitchFamily="34" charset="0"/>
              <a:buChar char="•"/>
            </a:pPr>
            <a:r>
              <a:rPr lang="en-US" b="0"/>
              <a:t>There is a lot of talk in the industry about different</a:t>
            </a:r>
            <a:r>
              <a:rPr lang="en-US" b="0" baseline="0"/>
              <a:t> terms like Platform as a Service, Infrastructure as a Service, and Software as a Service.</a:t>
            </a:r>
          </a:p>
          <a:p>
            <a:pPr marL="171450" indent="-171450">
              <a:buFont typeface="Arial" pitchFamily="34" charset="0"/>
              <a:buChar char="•"/>
            </a:pPr>
            <a:r>
              <a:rPr lang="en-US" b="0" baseline="0"/>
              <a:t>Since PDC08 when we first announced the Windows Azure our focus has been on delivering a platform as a service offering where you can build applications.  Where the platform abstracts you from the complexities of building and running applications.  </a:t>
            </a:r>
          </a:p>
          <a:p>
            <a:pPr marL="171450" indent="-171450">
              <a:buFont typeface="Arial" pitchFamily="34" charset="0"/>
              <a:buChar char="•"/>
            </a:pPr>
            <a:r>
              <a:rPr lang="en-US" b="0" baseline="0"/>
              <a:t>We fundamentally believe that the future path forward for development is by providing a platform.  In fact, as you’ll see in a few minutes, we believe that there are a number of new capabilities that should be delivered as services to the platform.</a:t>
            </a:r>
          </a:p>
          <a:p>
            <a:pPr marL="171450" indent="-171450">
              <a:buFont typeface="Arial" pitchFamily="34" charset="0"/>
              <a:buChar char="•"/>
            </a:pPr>
            <a:endParaRPr lang="en-US" b="0" baseline="0"/>
          </a:p>
          <a:p>
            <a:pPr marL="0" indent="0">
              <a:buFont typeface="Arial" pitchFamily="34" charset="0"/>
              <a:buNone/>
            </a:pPr>
            <a:r>
              <a:rPr lang="en-US" b="1"/>
              <a:t>Notes:</a:t>
            </a:r>
          </a:p>
          <a:p>
            <a:pPr marL="171450" indent="-171450">
              <a:buFont typeface="Arial" pitchFamily="34" charset="0"/>
              <a:buChar char="•"/>
            </a:pPr>
            <a:r>
              <a:rPr lang="en-US"/>
              <a:t>There is a lot of confusion in the industry when it comes to the</a:t>
            </a:r>
            <a:r>
              <a:rPr lang="en-US" baseline="0"/>
              <a:t> cloud.   </a:t>
            </a:r>
          </a:p>
          <a:p>
            <a:pPr marL="171450" indent="-171450">
              <a:buFont typeface="Arial" pitchFamily="34" charset="0"/>
              <a:buChar char="•"/>
            </a:pPr>
            <a:r>
              <a:rPr lang="en-US" baseline="0"/>
              <a:t>It’s important that you understand both what is happening in the industry and how we think about the cloud.  </a:t>
            </a:r>
            <a:endParaRPr lang="en-US"/>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a:t>This is the most commonly used taxonomy for differentiating between types of serviços de nuvem.</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a:t>The industry has defined three categories of services:</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IaaS</a:t>
            </a:r>
            <a:r>
              <a:rPr lang="en-US"/>
              <a:t> – a set of infrastructure</a:t>
            </a:r>
            <a:r>
              <a:rPr lang="en-US" baseline="0"/>
              <a:t> level capabilities such as an operating system, network connectivity, etc. that are delivered as pay for use services and can be used to host applications.  </a:t>
            </a:r>
            <a:endParaRPr lang="en-US"/>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PaaS – higher level sets of functionality</a:t>
            </a:r>
            <a:r>
              <a:rPr lang="en-US" b="0" baseline="0"/>
              <a:t> that are delivered as consumable services for developers who are building applications.  PaaS is about abstracting developers from the underlying infrastructure to enable applications to quickly be composed. </a:t>
            </a:r>
            <a:endParaRPr lang="en-US" b="0"/>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SaaS</a:t>
            </a:r>
            <a:r>
              <a:rPr lang="en-US"/>
              <a:t> – applications that are delivered using</a:t>
            </a:r>
            <a:r>
              <a:rPr lang="en-US" baseline="0"/>
              <a:t> a service delivery model where organizations can simply consume and use the application.  Typically an organization would pay for the use of the application or the application could be monetized through ad revenue.  </a:t>
            </a:r>
            <a:endParaRPr lang="en-US"/>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a:t>It is important to note that these 3 types of services may exist independently of one another or combined with one another.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387928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0200" y="696913"/>
            <a:ext cx="6197600" cy="3486150"/>
          </a:xfrm>
        </p:spPr>
      </p:sp>
      <p:sp>
        <p:nvSpPr>
          <p:cNvPr id="3" name="Notes Placeholder 2"/>
          <p:cNvSpPr>
            <a:spLocks noGrp="1"/>
          </p:cNvSpPr>
          <p:nvPr>
            <p:ph type="body" idx="1"/>
          </p:nvPr>
        </p:nvSpPr>
        <p:spPr/>
        <p:txBody>
          <a:bodyPr/>
          <a:lstStyle/>
          <a:p>
            <a:pPr marL="0" indent="0">
              <a:buFont typeface="Arial" pitchFamily="34" charset="0"/>
              <a:buNone/>
            </a:pPr>
            <a:r>
              <a:rPr lang="en-US" b="1"/>
              <a:t>Slide Objectives:</a:t>
            </a:r>
          </a:p>
          <a:p>
            <a:pPr marL="171450" indent="-171450">
              <a:buFont typeface="Arial" pitchFamily="34" charset="0"/>
              <a:buChar char="•"/>
            </a:pPr>
            <a:r>
              <a:rPr lang="en-US"/>
              <a:t>Explain the three established industry</a:t>
            </a:r>
            <a:r>
              <a:rPr lang="en-US" baseline="0"/>
              <a:t> </a:t>
            </a:r>
            <a:r>
              <a:rPr lang="en-US"/>
              <a:t>terms </a:t>
            </a:r>
            <a:r>
              <a:rPr lang="en-US" baseline="0"/>
              <a:t>for serviços de nuvem</a:t>
            </a:r>
            <a:endParaRPr lang="en-US"/>
          </a:p>
          <a:p>
            <a:pPr marL="0" indent="0">
              <a:buFont typeface="Arial" pitchFamily="34" charset="0"/>
              <a:buNone/>
            </a:pPr>
            <a:endParaRPr lang="en-US" b="1"/>
          </a:p>
          <a:p>
            <a:r>
              <a:rPr lang="en-US" b="1"/>
              <a:t>Speaker</a:t>
            </a:r>
            <a:r>
              <a:rPr lang="en-US" b="1" baseline="0"/>
              <a:t> Notes:</a:t>
            </a:r>
            <a:endParaRPr lang="en-US"/>
          </a:p>
          <a:p>
            <a:pPr marL="171450" indent="-171450">
              <a:buFont typeface="Arial" pitchFamily="34" charset="0"/>
              <a:buChar char="•"/>
            </a:pPr>
            <a:r>
              <a:rPr lang="en-US" b="0"/>
              <a:t>There is a lot of talk in the industry about different</a:t>
            </a:r>
            <a:r>
              <a:rPr lang="en-US" b="0" baseline="0"/>
              <a:t> terms like Platform as a Service, Infrastructure as a Service, and Software as a Service.</a:t>
            </a:r>
          </a:p>
          <a:p>
            <a:pPr marL="171450" indent="-171450">
              <a:buFont typeface="Arial" pitchFamily="34" charset="0"/>
              <a:buChar char="•"/>
            </a:pPr>
            <a:r>
              <a:rPr lang="en-US" b="0" baseline="0"/>
              <a:t>Since PDC08 when we first announced the Windows Azure our focus has been on delivering a platform as a service offering where you can build applications.  Where the platform abstracts you from the complexities of building and running applications.  </a:t>
            </a:r>
          </a:p>
          <a:p>
            <a:pPr marL="171450" indent="-171450">
              <a:buFont typeface="Arial" pitchFamily="34" charset="0"/>
              <a:buChar char="•"/>
            </a:pPr>
            <a:r>
              <a:rPr lang="en-US" b="0" baseline="0"/>
              <a:t>We fundamentally believe that the future path forward for development is by providing a platform.  In fact, as you’ll see in a few minutes, we believe that there are a number of new capabilities that should be delivered as services to the platform.</a:t>
            </a:r>
          </a:p>
          <a:p>
            <a:pPr marL="171450" indent="-171450">
              <a:buFont typeface="Arial" pitchFamily="34" charset="0"/>
              <a:buChar char="•"/>
            </a:pPr>
            <a:endParaRPr lang="en-US" b="0" baseline="0"/>
          </a:p>
          <a:p>
            <a:pPr marL="0" indent="0">
              <a:buFont typeface="Arial" pitchFamily="34" charset="0"/>
              <a:buNone/>
            </a:pPr>
            <a:r>
              <a:rPr lang="en-US" b="1"/>
              <a:t>Notes:</a:t>
            </a:r>
          </a:p>
          <a:p>
            <a:pPr marL="171450" indent="-171450">
              <a:buFont typeface="Arial" pitchFamily="34" charset="0"/>
              <a:buChar char="•"/>
            </a:pPr>
            <a:r>
              <a:rPr lang="en-US"/>
              <a:t>There is a lot of confusion in the industry when it comes to the</a:t>
            </a:r>
            <a:r>
              <a:rPr lang="en-US" baseline="0"/>
              <a:t> cloud.   </a:t>
            </a:r>
          </a:p>
          <a:p>
            <a:pPr marL="171450" indent="-171450">
              <a:buFont typeface="Arial" pitchFamily="34" charset="0"/>
              <a:buChar char="•"/>
            </a:pPr>
            <a:r>
              <a:rPr lang="en-US" baseline="0"/>
              <a:t>It’s important that you understand both what is happening in the industry and how we think about the cloud.  </a:t>
            </a:r>
            <a:endParaRPr lang="en-US"/>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a:t>This is the most commonly used taxonomy for differentiating between types of serviços de nuvem.</a:t>
            </a:r>
          </a:p>
          <a:p>
            <a:pPr marL="171450" marR="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a:t>The industry has defined three categories of services:</a:t>
            </a:r>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IaaS</a:t>
            </a:r>
            <a:r>
              <a:rPr lang="en-US"/>
              <a:t> – a set of infrastructure</a:t>
            </a:r>
            <a:r>
              <a:rPr lang="en-US" baseline="0"/>
              <a:t> level capabilities such as an operating system, network connectivity, etc. that are delivered as pay for use services and can be used to host applications.  </a:t>
            </a:r>
            <a:endParaRPr lang="en-US"/>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PaaS – higher level sets of functionality</a:t>
            </a:r>
            <a:r>
              <a:rPr lang="en-US" b="0" baseline="0"/>
              <a:t> that are delivered as consumable services for developers who are building applications.  PaaS is about abstracting developers from the underlying infrastructure to enable applications to quickly be composed. </a:t>
            </a:r>
            <a:endParaRPr lang="en-US" b="0"/>
          </a:p>
          <a:p>
            <a:pPr marL="384431" marR="0" lvl="1"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0"/>
              <a:t>SaaS</a:t>
            </a:r>
            <a:r>
              <a:rPr lang="en-US"/>
              <a:t> – applications that are delivered using</a:t>
            </a:r>
            <a:r>
              <a:rPr lang="en-US" baseline="0"/>
              <a:t> a service delivery model where organizations can simply consume and use the application.  Typically an organization would pay for the use of the application or the application could be monetized through ad revenue.  </a:t>
            </a:r>
            <a:endParaRPr lang="en-US"/>
          </a:p>
          <a:p>
            <a:pPr marL="171450" marR="0" lvl="0" indent="-171450" algn="l" defTabSz="914363" rtl="0" eaLnBrk="1" fontAlgn="auto" latinLnBrk="0" hangingPunct="1">
              <a:lnSpc>
                <a:spcPct val="90000"/>
              </a:lnSpc>
              <a:spcBef>
                <a:spcPts val="0"/>
              </a:spcBef>
              <a:spcAft>
                <a:spcPts val="333"/>
              </a:spcAft>
              <a:buClrTx/>
              <a:buSzTx/>
              <a:buFont typeface="Arial" pitchFamily="34" charset="0"/>
              <a:buChar char="•"/>
              <a:tabLst/>
              <a:defRPr/>
            </a:pPr>
            <a:r>
              <a:rPr lang="en-US" baseline="0"/>
              <a:t>It is important to note that these 3 types of services may exist independently of one another or combined with one another. </a:t>
            </a:r>
          </a:p>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extLst>
      <p:ext uri="{BB962C8B-B14F-4D97-AF65-F5344CB8AC3E}">
        <p14:creationId xmlns:p14="http://schemas.microsoft.com/office/powerpoint/2010/main" val="2430586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p>
        </p:txBody>
      </p:sp>
      <p:sp>
        <p:nvSpPr>
          <p:cNvPr id="4" name="Marcador de fecha 3"/>
          <p:cNvSpPr>
            <a:spLocks noGrp="1"/>
          </p:cNvSpPr>
          <p:nvPr>
            <p:ph type="dt" sz="half" idx="10"/>
          </p:nvPr>
        </p:nvSpPr>
        <p:spPr/>
        <p:txBody>
          <a:bodyPr/>
          <a:lstStyle/>
          <a:p>
            <a:fld id="{AC87B2AF-7996-4982-8BB2-C7977117FDBD}" type="datetimeFigureOut">
              <a:rPr lang="es-ES" smtClean="0"/>
              <a:t>03/03/2020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914852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C87B2AF-7996-4982-8BB2-C7977117FDBD}" type="datetimeFigureOut">
              <a:rPr lang="es-ES" smtClean="0"/>
              <a:t>03/03/2020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88583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C87B2AF-7996-4982-8BB2-C7977117FDBD}" type="datetimeFigureOut">
              <a:rPr lang="es-ES" smtClean="0"/>
              <a:t>03/03/2020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121791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2249536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ítulo e Conteúdo">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06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2"/>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1750CB-9CBA-45C3-BA45-EB468097CBA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274" b="274"/>
          <a:stretch/>
        </p:blipFill>
        <p:spPr>
          <a:xfrm>
            <a:off x="0" y="860"/>
            <a:ext cx="12188944" cy="6856281"/>
          </a:xfrm>
          <a:prstGeom prst="rect">
            <a:avLst/>
          </a:prstGeom>
        </p:spPr>
      </p:pic>
      <p:sp>
        <p:nvSpPr>
          <p:cNvPr id="9" name="Title 1"/>
          <p:cNvSpPr>
            <a:spLocks noGrp="1"/>
          </p:cNvSpPr>
          <p:nvPr>
            <p:ph type="title" hasCustomPrompt="1"/>
          </p:nvPr>
        </p:nvSpPr>
        <p:spPr bwMode="black">
          <a:xfrm>
            <a:off x="584200" y="2979778"/>
            <a:ext cx="75895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bwMode="black">
          <a:xfrm>
            <a:off x="584200" y="3962400"/>
            <a:ext cx="75895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5247412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8"/>
            <a:ext cx="11653523" cy="184460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9" name="CaixaDeTexto 8">
            <a:extLst>
              <a:ext uri="{FF2B5EF4-FFF2-40B4-BE49-F238E27FC236}">
                <a16:creationId xmlns:a16="http://schemas.microsoft.com/office/drawing/2014/main" id="{4E34195E-80BF-45A8-9D32-A2699E0EC286}"/>
              </a:ext>
            </a:extLst>
          </p:cNvPr>
          <p:cNvSpPr txBox="1"/>
          <p:nvPr userDrawn="1"/>
        </p:nvSpPr>
        <p:spPr>
          <a:xfrm>
            <a:off x="5653174" y="6607534"/>
            <a:ext cx="1191819" cy="398335"/>
          </a:xfrm>
          <a:prstGeom prst="rect">
            <a:avLst/>
          </a:prstGeom>
          <a:noFill/>
          <a:ln>
            <a:noFill/>
          </a:ln>
        </p:spPr>
        <p:txBody>
          <a:bodyPr wrap="none" lIns="179285" tIns="143428" rIns="179285" bIns="143428" rtlCol="0">
            <a:spAutoFit/>
          </a:bodyPr>
          <a:lstStyle/>
          <a:p>
            <a:pPr algn="ctr">
              <a:lnSpc>
                <a:spcPct val="90000"/>
              </a:lnSpc>
              <a:spcAft>
                <a:spcPts val="588"/>
              </a:spcAft>
            </a:pPr>
            <a:r>
              <a:rPr lang="pt-BR" sz="784" dirty="0">
                <a:solidFill>
                  <a:schemeClr val="bg1"/>
                </a:solidFill>
              </a:rPr>
              <a:t>www.gotaskfly.com</a:t>
            </a:r>
            <a:endParaRPr lang="en-US" sz="784" dirty="0" err="1">
              <a:solidFill>
                <a:schemeClr val="bg1"/>
              </a:solidFill>
            </a:endParaRPr>
          </a:p>
        </p:txBody>
      </p:sp>
      <p:pic>
        <p:nvPicPr>
          <p:cNvPr id="11" name="Imagem 10">
            <a:extLst>
              <a:ext uri="{FF2B5EF4-FFF2-40B4-BE49-F238E27FC236}">
                <a16:creationId xmlns:a16="http://schemas.microsoft.com/office/drawing/2014/main" id="{FDFEBE10-7D89-47F4-AE39-89D0F39017F6}"/>
              </a:ext>
            </a:extLst>
          </p:cNvPr>
          <p:cNvPicPr>
            <a:picLocks noChangeAspect="1"/>
          </p:cNvPicPr>
          <p:nvPr userDrawn="1"/>
        </p:nvPicPr>
        <p:blipFill>
          <a:blip r:embed="rId2"/>
          <a:stretch>
            <a:fillRect/>
          </a:stretch>
        </p:blipFill>
        <p:spPr>
          <a:xfrm>
            <a:off x="11679979" y="6509161"/>
            <a:ext cx="529381" cy="348839"/>
          </a:xfrm>
          <a:prstGeom prst="rect">
            <a:avLst/>
          </a:prstGeom>
        </p:spPr>
      </p:pic>
      <p:pic>
        <p:nvPicPr>
          <p:cNvPr id="7" name="Imagem 6">
            <a:extLst>
              <a:ext uri="{FF2B5EF4-FFF2-40B4-BE49-F238E27FC236}">
                <a16:creationId xmlns:a16="http://schemas.microsoft.com/office/drawing/2014/main" id="{B37E50D7-3AD3-4496-97A1-8233CAB88490}"/>
              </a:ext>
            </a:extLst>
          </p:cNvPr>
          <p:cNvPicPr>
            <a:picLocks noChangeAspect="1"/>
          </p:cNvPicPr>
          <p:nvPr userDrawn="1"/>
        </p:nvPicPr>
        <p:blipFill>
          <a:blip r:embed="rId3"/>
          <a:stretch>
            <a:fillRect/>
          </a:stretch>
        </p:blipFill>
        <p:spPr>
          <a:xfrm>
            <a:off x="0" y="6450979"/>
            <a:ext cx="638808" cy="348839"/>
          </a:xfrm>
          <a:prstGeom prst="rect">
            <a:avLst/>
          </a:prstGeom>
        </p:spPr>
      </p:pic>
    </p:spTree>
    <p:extLst>
      <p:ext uri="{BB962C8B-B14F-4D97-AF65-F5344CB8AC3E}">
        <p14:creationId xmlns:p14="http://schemas.microsoft.com/office/powerpoint/2010/main" val="230512880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AC87B2AF-7996-4982-8BB2-C7977117FDBD}" type="datetimeFigureOut">
              <a:rPr lang="es-ES" smtClean="0"/>
              <a:t>03/03/2020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837535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AC87B2AF-7996-4982-8BB2-C7977117FDBD}" type="datetimeFigureOut">
              <a:rPr lang="es-ES" smtClean="0"/>
              <a:t>03/03/2020</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307149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AC87B2AF-7996-4982-8BB2-C7977117FDBD}" type="datetimeFigureOut">
              <a:rPr lang="es-ES" smtClean="0"/>
              <a:t>03/03/2020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175222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AC87B2AF-7996-4982-8BB2-C7977117FDBD}" type="datetimeFigureOut">
              <a:rPr lang="es-ES" smtClean="0"/>
              <a:t>03/03/2020</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104621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AC87B2AF-7996-4982-8BB2-C7977117FDBD}" type="datetimeFigureOut">
              <a:rPr lang="es-ES" smtClean="0"/>
              <a:t>03/03/2020</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2430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C87B2AF-7996-4982-8BB2-C7977117FDBD}" type="datetimeFigureOut">
              <a:rPr lang="es-ES" smtClean="0"/>
              <a:t>03/03/2020</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62060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C87B2AF-7996-4982-8BB2-C7977117FDBD}" type="datetimeFigureOut">
              <a:rPr lang="es-ES" smtClean="0"/>
              <a:t>03/03/2020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80731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AC87B2AF-7996-4982-8BB2-C7977117FDBD}" type="datetimeFigureOut">
              <a:rPr lang="es-ES" smtClean="0"/>
              <a:t>03/03/2020</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A147BC9F-903E-4231-BC84-50095EAC08C8}" type="slidenum">
              <a:rPr lang="es-ES" smtClean="0"/>
              <a:t>‹#›</a:t>
            </a:fld>
            <a:endParaRPr lang="es-ES"/>
          </a:p>
        </p:txBody>
      </p:sp>
    </p:spTree>
    <p:extLst>
      <p:ext uri="{BB962C8B-B14F-4D97-AF65-F5344CB8AC3E}">
        <p14:creationId xmlns:p14="http://schemas.microsoft.com/office/powerpoint/2010/main" val="2635159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87B2AF-7996-4982-8BB2-C7977117FDBD}" type="datetimeFigureOut">
              <a:rPr lang="es-ES" smtClean="0"/>
              <a:t>03/03/2020</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47BC9F-903E-4231-BC84-50095EAC08C8}" type="slidenum">
              <a:rPr lang="es-ES" smtClean="0"/>
              <a:t>‹#›</a:t>
            </a:fld>
            <a:endParaRPr lang="es-ES"/>
          </a:p>
        </p:txBody>
      </p:sp>
    </p:spTree>
    <p:extLst>
      <p:ext uri="{BB962C8B-B14F-4D97-AF65-F5344CB8AC3E}">
        <p14:creationId xmlns:p14="http://schemas.microsoft.com/office/powerpoint/2010/main" val="425178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 id="2147483668" r:id="rId14"/>
    <p:sldLayoutId id="2147483669"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dsinformatica.com.br/"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5.xml"/><Relationship Id="rId4" Type="http://schemas.openxmlformats.org/officeDocument/2006/relationships/hyperlink" Target="https://en.wikipedia.org/wiki/List_of_CIL_instructi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5.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otnet/runtime/tree/master/src/coreclr/tests/src/JIT/Stress/ABI" TargetMode="External"/><Relationship Id="rId2" Type="http://schemas.openxmlformats.org/officeDocument/2006/relationships/hyperlink" Target="https://github.com/dotnet/runtime/blob/master/src/libraries/System.Linq.Expressions/src/System/Linq/Expressions/Compiler/CompilerScope.cs"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7.svg"/><Relationship Id="rId7"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13.xml"/><Relationship Id="rId6" Type="http://schemas.openxmlformats.org/officeDocument/2006/relationships/image" Target="../media/image38.png"/><Relationship Id="rId5" Type="http://schemas.openxmlformats.org/officeDocument/2006/relationships/hyperlink" Target="http://www.carloscds.net/" TargetMode="External"/><Relationship Id="rId4" Type="http://schemas.openxmlformats.org/officeDocument/2006/relationships/hyperlink" Target="mailto:carlos@cdsinformatica.com.br" TargetMode="External"/><Relationship Id="rId9"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carloscds.net/" TargetMode="External"/><Relationship Id="rId1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hyperlink" Target="http://www.github.com/boletonet" TargetMode="External"/><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hyperlink" Target="http://www.github.com/code-cracker" TargetMode="External"/><Relationship Id="rId5" Type="http://schemas.openxmlformats.org/officeDocument/2006/relationships/image" Target="../media/image7.png"/><Relationship Id="rId15" Type="http://schemas.openxmlformats.org/officeDocument/2006/relationships/image" Target="../media/image3.png"/><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image" Target="../media/image6.png"/><Relationship Id="rId9" Type="http://schemas.openxmlformats.org/officeDocument/2006/relationships/hyperlink" Target="http://www.cdsinformatica.com.br/" TargetMode="External"/><Relationship Id="rId14" Type="http://schemas.openxmlformats.org/officeDocument/2006/relationships/hyperlink" Target="http://www.github.com/carloscd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1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carloscds.net/2019/07/voce-ja-ouviu-falar-em-self-contained-application/"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bwMode="black">
          <a:xfrm>
            <a:off x="347916" y="1125103"/>
            <a:ext cx="8300427" cy="498598"/>
          </a:xfrm>
        </p:spPr>
        <p:txBody>
          <a:bodyPr/>
          <a:lstStyle/>
          <a:p>
            <a:r>
              <a:rPr lang="en-US" dirty="0"/>
              <a:t>.NET Deep Dive - IL</a:t>
            </a:r>
          </a:p>
        </p:txBody>
      </p:sp>
      <p:sp>
        <p:nvSpPr>
          <p:cNvPr id="6" name="Text Placeholder 4">
            <a:extLst>
              <a:ext uri="{FF2B5EF4-FFF2-40B4-BE49-F238E27FC236}">
                <a16:creationId xmlns:a16="http://schemas.microsoft.com/office/drawing/2014/main" id="{D27BE416-681A-472F-B470-7615DB87CC9A}"/>
              </a:ext>
            </a:extLst>
          </p:cNvPr>
          <p:cNvSpPr txBox="1">
            <a:spLocks/>
          </p:cNvSpPr>
          <p:nvPr/>
        </p:nvSpPr>
        <p:spPr>
          <a:xfrm>
            <a:off x="347917" y="2767770"/>
            <a:ext cx="6402388" cy="1828800"/>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Carlos dos Santos</a:t>
            </a:r>
          </a:p>
          <a:p>
            <a:pPr marL="0" indent="0">
              <a:buNone/>
            </a:pPr>
            <a:r>
              <a:rPr lang="en-US" sz="1800" dirty="0"/>
              <a:t>CDS Software</a:t>
            </a:r>
          </a:p>
          <a:p>
            <a:pPr marL="0" indent="0">
              <a:buNone/>
            </a:pPr>
            <a:r>
              <a:rPr lang="en-US" sz="1800" dirty="0"/>
              <a:t>Microsoft MVP</a:t>
            </a:r>
          </a:p>
          <a:p>
            <a:pPr marL="0" indent="0">
              <a:buNone/>
            </a:pPr>
            <a:r>
              <a:rPr lang="en-US" sz="1800" dirty="0"/>
              <a:t>Microsoft Regional Director</a:t>
            </a:r>
          </a:p>
          <a:p>
            <a:pPr marL="0" indent="0">
              <a:buNone/>
            </a:pPr>
            <a:endParaRPr lang="en-US" sz="1800" dirty="0"/>
          </a:p>
          <a:p>
            <a:pPr marL="0" indent="0">
              <a:buNone/>
            </a:pPr>
            <a:endParaRPr lang="en-US" sz="1800" dirty="0"/>
          </a:p>
          <a:p>
            <a:pPr marL="0" indent="0">
              <a:buNone/>
            </a:pPr>
            <a:r>
              <a:rPr lang="en-US" sz="1800" dirty="0"/>
              <a:t>carlos@cds-software.com.br</a:t>
            </a:r>
          </a:p>
          <a:p>
            <a:pPr marL="0" indent="0">
              <a:buNone/>
            </a:pPr>
            <a:r>
              <a:rPr lang="en-US" sz="1800" dirty="0">
                <a:hlinkClick r:id="rId3"/>
              </a:rPr>
              <a:t>www.cds-software.com.br</a:t>
            </a:r>
            <a:r>
              <a:rPr lang="en-US" sz="1800" dirty="0"/>
              <a:t> </a:t>
            </a:r>
          </a:p>
          <a:p>
            <a:pPr marL="0" indent="0">
              <a:buNone/>
            </a:pPr>
            <a:r>
              <a:rPr lang="en-US" sz="1800" dirty="0"/>
              <a:t>@</a:t>
            </a:r>
            <a:r>
              <a:rPr lang="en-US" sz="1800" dirty="0" err="1"/>
              <a:t>cdssoftware</a:t>
            </a:r>
            <a:r>
              <a:rPr lang="en-US" sz="1800" dirty="0"/>
              <a:t> </a:t>
            </a:r>
          </a:p>
        </p:txBody>
      </p:sp>
      <p:pic>
        <p:nvPicPr>
          <p:cNvPr id="1028" name="Picture 4" descr="Resultado de imagem para cloud computing">
            <a:extLst>
              <a:ext uri="{FF2B5EF4-FFF2-40B4-BE49-F238E27FC236}">
                <a16:creationId xmlns:a16="http://schemas.microsoft.com/office/drawing/2014/main" id="{8222F53C-325A-4AEF-802E-0FA05D481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407" y="2429014"/>
            <a:ext cx="3171825" cy="3171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10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Vamos</a:t>
            </a:r>
            <a:r>
              <a:rPr lang="en-US" dirty="0">
                <a:solidFill>
                  <a:srgbClr val="0070C0"/>
                </a:solidFill>
              </a:rPr>
              <a:t> a um </a:t>
            </a:r>
            <a:r>
              <a:rPr lang="en-US" dirty="0" err="1">
                <a:solidFill>
                  <a:srgbClr val="0070C0"/>
                </a:solidFill>
              </a:rPr>
              <a:t>exemplo</a:t>
            </a:r>
            <a:r>
              <a:rPr lang="en-US" dirty="0">
                <a:solidFill>
                  <a:srgbClr val="0070C0"/>
                </a:solidFill>
              </a:rPr>
              <a:t> simples</a:t>
            </a:r>
          </a:p>
        </p:txBody>
      </p:sp>
      <p:pic>
        <p:nvPicPr>
          <p:cNvPr id="2" name="Imagem 1">
            <a:extLst>
              <a:ext uri="{FF2B5EF4-FFF2-40B4-BE49-F238E27FC236}">
                <a16:creationId xmlns:a16="http://schemas.microsoft.com/office/drawing/2014/main" id="{C8638DB5-4218-45AA-BC2A-9F3745215FC6}"/>
              </a:ext>
            </a:extLst>
          </p:cNvPr>
          <p:cNvPicPr>
            <a:picLocks noChangeAspect="1"/>
          </p:cNvPicPr>
          <p:nvPr/>
        </p:nvPicPr>
        <p:blipFill>
          <a:blip r:embed="rId2"/>
          <a:stretch>
            <a:fillRect/>
          </a:stretch>
        </p:blipFill>
        <p:spPr>
          <a:xfrm>
            <a:off x="396369" y="1086897"/>
            <a:ext cx="5409524" cy="3476190"/>
          </a:xfrm>
          <a:prstGeom prst="rect">
            <a:avLst/>
          </a:prstGeom>
        </p:spPr>
      </p:pic>
      <p:pic>
        <p:nvPicPr>
          <p:cNvPr id="3" name="Imagem 2">
            <a:extLst>
              <a:ext uri="{FF2B5EF4-FFF2-40B4-BE49-F238E27FC236}">
                <a16:creationId xmlns:a16="http://schemas.microsoft.com/office/drawing/2014/main" id="{6BA96E0B-0464-4509-8259-ABE3458B84D8}"/>
              </a:ext>
            </a:extLst>
          </p:cNvPr>
          <p:cNvPicPr>
            <a:picLocks noChangeAspect="1"/>
          </p:cNvPicPr>
          <p:nvPr/>
        </p:nvPicPr>
        <p:blipFill>
          <a:blip r:embed="rId3"/>
          <a:stretch>
            <a:fillRect/>
          </a:stretch>
        </p:blipFill>
        <p:spPr>
          <a:xfrm>
            <a:off x="5942869" y="1086897"/>
            <a:ext cx="6142857" cy="1876190"/>
          </a:xfrm>
          <a:prstGeom prst="rect">
            <a:avLst/>
          </a:prstGeom>
        </p:spPr>
      </p:pic>
      <p:sp>
        <p:nvSpPr>
          <p:cNvPr id="4" name="CaixaDeTexto 3">
            <a:extLst>
              <a:ext uri="{FF2B5EF4-FFF2-40B4-BE49-F238E27FC236}">
                <a16:creationId xmlns:a16="http://schemas.microsoft.com/office/drawing/2014/main" id="{DBA147CF-93C7-4A2D-8304-481AE4B1EA5D}"/>
              </a:ext>
            </a:extLst>
          </p:cNvPr>
          <p:cNvSpPr txBox="1"/>
          <p:nvPr/>
        </p:nvSpPr>
        <p:spPr>
          <a:xfrm>
            <a:off x="7488174" y="3093875"/>
            <a:ext cx="3052246" cy="1200329"/>
          </a:xfrm>
          <a:prstGeom prst="rect">
            <a:avLst/>
          </a:prstGeom>
          <a:noFill/>
        </p:spPr>
        <p:txBody>
          <a:bodyPr wrap="none" rtlCol="0">
            <a:spAutoFit/>
          </a:bodyPr>
          <a:lstStyle/>
          <a:p>
            <a:r>
              <a:rPr lang="pt-BR" dirty="0" err="1"/>
              <a:t>nop</a:t>
            </a:r>
            <a:r>
              <a:rPr lang="pt-BR" dirty="0"/>
              <a:t> – do </a:t>
            </a:r>
            <a:r>
              <a:rPr lang="pt-BR" dirty="0" err="1"/>
              <a:t>nothing</a:t>
            </a:r>
            <a:endParaRPr lang="pt-BR" dirty="0"/>
          </a:p>
          <a:p>
            <a:r>
              <a:rPr lang="pt-BR" dirty="0" err="1"/>
              <a:t>ldstr</a:t>
            </a:r>
            <a:r>
              <a:rPr lang="pt-BR" dirty="0"/>
              <a:t> – carrega um </a:t>
            </a:r>
            <a:r>
              <a:rPr lang="pt-BR" dirty="0" err="1"/>
              <a:t>ojeto</a:t>
            </a:r>
            <a:r>
              <a:rPr lang="pt-BR" dirty="0"/>
              <a:t> </a:t>
            </a:r>
            <a:r>
              <a:rPr lang="pt-BR" dirty="0" err="1"/>
              <a:t>string</a:t>
            </a:r>
            <a:r>
              <a:rPr lang="pt-BR" dirty="0"/>
              <a:t> </a:t>
            </a:r>
          </a:p>
          <a:p>
            <a:r>
              <a:rPr lang="pt-BR" dirty="0" err="1"/>
              <a:t>call</a:t>
            </a:r>
            <a:r>
              <a:rPr lang="pt-BR" dirty="0"/>
              <a:t> – executa um método</a:t>
            </a:r>
          </a:p>
          <a:p>
            <a:r>
              <a:rPr lang="pt-BR" dirty="0" err="1"/>
              <a:t>ret</a:t>
            </a:r>
            <a:r>
              <a:rPr lang="pt-BR" dirty="0"/>
              <a:t> - </a:t>
            </a:r>
            <a:r>
              <a:rPr lang="pt-BR" dirty="0" err="1"/>
              <a:t>return</a:t>
            </a:r>
            <a:endParaRPr lang="en-US" dirty="0"/>
          </a:p>
        </p:txBody>
      </p:sp>
      <p:sp>
        <p:nvSpPr>
          <p:cNvPr id="5" name="CaixaDeTexto 4">
            <a:extLst>
              <a:ext uri="{FF2B5EF4-FFF2-40B4-BE49-F238E27FC236}">
                <a16:creationId xmlns:a16="http://schemas.microsoft.com/office/drawing/2014/main" id="{C112A345-7A4E-4C20-93E5-8E35C5436A85}"/>
              </a:ext>
            </a:extLst>
          </p:cNvPr>
          <p:cNvSpPr txBox="1"/>
          <p:nvPr/>
        </p:nvSpPr>
        <p:spPr>
          <a:xfrm>
            <a:off x="3470537" y="6252406"/>
            <a:ext cx="5250925" cy="369332"/>
          </a:xfrm>
          <a:prstGeom prst="rect">
            <a:avLst/>
          </a:prstGeom>
          <a:noFill/>
        </p:spPr>
        <p:txBody>
          <a:bodyPr wrap="none" rtlCol="0">
            <a:spAutoFit/>
          </a:bodyPr>
          <a:lstStyle/>
          <a:p>
            <a:r>
              <a:rPr lang="en-US" dirty="0">
                <a:hlinkClick r:id="rId4"/>
              </a:rPr>
              <a:t>https://en.wikipedia.org/wiki/List_of_CIL_instructions</a:t>
            </a:r>
            <a:endParaRPr lang="en-US" dirty="0"/>
          </a:p>
        </p:txBody>
      </p:sp>
    </p:spTree>
    <p:extLst>
      <p:ext uri="{BB962C8B-B14F-4D97-AF65-F5344CB8AC3E}">
        <p14:creationId xmlns:p14="http://schemas.microsoft.com/office/powerpoint/2010/main" val="217961030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normAutofit fontScale="90000"/>
          </a:bodyPr>
          <a:lstStyle/>
          <a:p>
            <a:pPr algn="ctr"/>
            <a:r>
              <a:rPr lang="pt-BR" dirty="0">
                <a:solidFill>
                  <a:srgbClr val="0070C0"/>
                </a:solidFill>
              </a:rPr>
              <a:t>Veja a diferença em um código simples</a:t>
            </a:r>
            <a:endParaRPr lang="en-US" dirty="0">
              <a:solidFill>
                <a:srgbClr val="0070C0"/>
              </a:solidFill>
            </a:endParaRPr>
          </a:p>
        </p:txBody>
      </p:sp>
      <p:pic>
        <p:nvPicPr>
          <p:cNvPr id="6" name="Imagem 5">
            <a:extLst>
              <a:ext uri="{FF2B5EF4-FFF2-40B4-BE49-F238E27FC236}">
                <a16:creationId xmlns:a16="http://schemas.microsoft.com/office/drawing/2014/main" id="{8EA92D0C-A140-4643-8DE3-F7432A2778EA}"/>
              </a:ext>
            </a:extLst>
          </p:cNvPr>
          <p:cNvPicPr>
            <a:picLocks noChangeAspect="1"/>
          </p:cNvPicPr>
          <p:nvPr/>
        </p:nvPicPr>
        <p:blipFill>
          <a:blip r:embed="rId2"/>
          <a:stretch>
            <a:fillRect/>
          </a:stretch>
        </p:blipFill>
        <p:spPr>
          <a:xfrm>
            <a:off x="267429" y="1734322"/>
            <a:ext cx="5828571" cy="2771429"/>
          </a:xfrm>
          <a:prstGeom prst="rect">
            <a:avLst/>
          </a:prstGeom>
        </p:spPr>
      </p:pic>
      <p:pic>
        <p:nvPicPr>
          <p:cNvPr id="7" name="Imagem 6">
            <a:extLst>
              <a:ext uri="{FF2B5EF4-FFF2-40B4-BE49-F238E27FC236}">
                <a16:creationId xmlns:a16="http://schemas.microsoft.com/office/drawing/2014/main" id="{41836BB7-9817-4F01-8687-43557A09B640}"/>
              </a:ext>
            </a:extLst>
          </p:cNvPr>
          <p:cNvPicPr>
            <a:picLocks noChangeAspect="1"/>
          </p:cNvPicPr>
          <p:nvPr/>
        </p:nvPicPr>
        <p:blipFill>
          <a:blip r:embed="rId3"/>
          <a:stretch>
            <a:fillRect/>
          </a:stretch>
        </p:blipFill>
        <p:spPr>
          <a:xfrm>
            <a:off x="6341062" y="1734322"/>
            <a:ext cx="4790476" cy="2000000"/>
          </a:xfrm>
          <a:prstGeom prst="rect">
            <a:avLst/>
          </a:prstGeom>
        </p:spPr>
      </p:pic>
      <p:pic>
        <p:nvPicPr>
          <p:cNvPr id="9" name="Imagem 8">
            <a:extLst>
              <a:ext uri="{FF2B5EF4-FFF2-40B4-BE49-F238E27FC236}">
                <a16:creationId xmlns:a16="http://schemas.microsoft.com/office/drawing/2014/main" id="{0031D667-8FFB-4F36-ADE8-3A48DF56D58E}"/>
              </a:ext>
            </a:extLst>
          </p:cNvPr>
          <p:cNvPicPr>
            <a:picLocks noChangeAspect="1"/>
          </p:cNvPicPr>
          <p:nvPr/>
        </p:nvPicPr>
        <p:blipFill>
          <a:blip r:embed="rId4"/>
          <a:stretch>
            <a:fillRect/>
          </a:stretch>
        </p:blipFill>
        <p:spPr>
          <a:xfrm>
            <a:off x="6341062" y="4109919"/>
            <a:ext cx="5047619" cy="1361905"/>
          </a:xfrm>
          <a:prstGeom prst="rect">
            <a:avLst/>
          </a:prstGeom>
        </p:spPr>
      </p:pic>
    </p:spTree>
    <p:extLst>
      <p:ext uri="{BB962C8B-B14F-4D97-AF65-F5344CB8AC3E}">
        <p14:creationId xmlns:p14="http://schemas.microsoft.com/office/powerpoint/2010/main" val="51354126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Exemplo</a:t>
            </a:r>
            <a:r>
              <a:rPr lang="en-US" dirty="0">
                <a:solidFill>
                  <a:srgbClr val="0070C0"/>
                </a:solidFill>
              </a:rPr>
              <a:t> com </a:t>
            </a:r>
            <a:r>
              <a:rPr lang="en-US" dirty="0" err="1">
                <a:solidFill>
                  <a:srgbClr val="0070C0"/>
                </a:solidFill>
              </a:rPr>
              <a:t>Classe</a:t>
            </a:r>
            <a:endParaRPr lang="en-US" dirty="0">
              <a:solidFill>
                <a:srgbClr val="0070C0"/>
              </a:solidFill>
            </a:endParaRPr>
          </a:p>
        </p:txBody>
      </p:sp>
      <p:pic>
        <p:nvPicPr>
          <p:cNvPr id="6" name="Imagem 5">
            <a:extLst>
              <a:ext uri="{FF2B5EF4-FFF2-40B4-BE49-F238E27FC236}">
                <a16:creationId xmlns:a16="http://schemas.microsoft.com/office/drawing/2014/main" id="{9A6DCBA3-45E7-4DBC-B896-5A14BB3999AE}"/>
              </a:ext>
            </a:extLst>
          </p:cNvPr>
          <p:cNvPicPr>
            <a:picLocks noChangeAspect="1"/>
          </p:cNvPicPr>
          <p:nvPr/>
        </p:nvPicPr>
        <p:blipFill>
          <a:blip r:embed="rId2"/>
          <a:stretch>
            <a:fillRect/>
          </a:stretch>
        </p:blipFill>
        <p:spPr>
          <a:xfrm>
            <a:off x="204659" y="1019476"/>
            <a:ext cx="4428571" cy="4819048"/>
          </a:xfrm>
          <a:prstGeom prst="rect">
            <a:avLst/>
          </a:prstGeom>
        </p:spPr>
      </p:pic>
      <p:pic>
        <p:nvPicPr>
          <p:cNvPr id="7" name="Imagem 6">
            <a:extLst>
              <a:ext uri="{FF2B5EF4-FFF2-40B4-BE49-F238E27FC236}">
                <a16:creationId xmlns:a16="http://schemas.microsoft.com/office/drawing/2014/main" id="{1226877F-0E33-4E71-9036-D70CD8694129}"/>
              </a:ext>
            </a:extLst>
          </p:cNvPr>
          <p:cNvPicPr>
            <a:picLocks noChangeAspect="1"/>
          </p:cNvPicPr>
          <p:nvPr/>
        </p:nvPicPr>
        <p:blipFill>
          <a:blip r:embed="rId3"/>
          <a:stretch>
            <a:fillRect/>
          </a:stretch>
        </p:blipFill>
        <p:spPr>
          <a:xfrm>
            <a:off x="4767583" y="1019476"/>
            <a:ext cx="6761905" cy="3447619"/>
          </a:xfrm>
          <a:prstGeom prst="rect">
            <a:avLst/>
          </a:prstGeom>
        </p:spPr>
      </p:pic>
    </p:spTree>
    <p:extLst>
      <p:ext uri="{BB962C8B-B14F-4D97-AF65-F5344CB8AC3E}">
        <p14:creationId xmlns:p14="http://schemas.microsoft.com/office/powerpoint/2010/main" val="342194236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Algumas</a:t>
            </a:r>
            <a:r>
              <a:rPr lang="en-US" dirty="0">
                <a:solidFill>
                  <a:srgbClr val="0070C0"/>
                </a:solidFill>
              </a:rPr>
              <a:t> ferramentas:</a:t>
            </a:r>
          </a:p>
        </p:txBody>
      </p:sp>
      <p:sp>
        <p:nvSpPr>
          <p:cNvPr id="5" name="Text Placeholder 4">
            <a:extLst>
              <a:ext uri="{FF2B5EF4-FFF2-40B4-BE49-F238E27FC236}">
                <a16:creationId xmlns:a16="http://schemas.microsoft.com/office/drawing/2014/main" id="{EB4FF535-8248-4918-8530-A7F0B8115DFD}"/>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224" indent="-420224"/>
            <a:r>
              <a:rPr lang="es-ES" dirty="0"/>
              <a:t>IL DASM</a:t>
            </a:r>
          </a:p>
          <a:p>
            <a:pPr marL="877424" lvl="1" indent="-420224"/>
            <a:r>
              <a:rPr lang="es-ES" dirty="0" err="1"/>
              <a:t>Mostra</a:t>
            </a:r>
            <a:r>
              <a:rPr lang="es-ES" dirty="0"/>
              <a:t> o manifestó e o código IL</a:t>
            </a:r>
          </a:p>
          <a:p>
            <a:pPr marL="420224" indent="-420224"/>
            <a:r>
              <a:rPr lang="es-ES" dirty="0" err="1"/>
              <a:t>ILSpy</a:t>
            </a:r>
            <a:r>
              <a:rPr lang="es-ES" dirty="0"/>
              <a:t> </a:t>
            </a:r>
          </a:p>
          <a:p>
            <a:pPr marL="877424" lvl="1" indent="-420224"/>
            <a:r>
              <a:rPr lang="es-ES" dirty="0"/>
              <a:t>Abre </a:t>
            </a:r>
            <a:r>
              <a:rPr lang="es-ES" dirty="0" err="1"/>
              <a:t>praticamente</a:t>
            </a:r>
            <a:r>
              <a:rPr lang="es-ES" dirty="0"/>
              <a:t> </a:t>
            </a:r>
            <a:r>
              <a:rPr lang="es-ES" dirty="0" err="1"/>
              <a:t>tudo</a:t>
            </a:r>
            <a:r>
              <a:rPr lang="es-ES" dirty="0"/>
              <a:t> que </a:t>
            </a:r>
            <a:r>
              <a:rPr lang="es-ES" dirty="0" err="1"/>
              <a:t>tem</a:t>
            </a:r>
            <a:r>
              <a:rPr lang="es-ES" dirty="0"/>
              <a:t> no </a:t>
            </a:r>
            <a:r>
              <a:rPr lang="es-ES" dirty="0" err="1"/>
              <a:t>assembly</a:t>
            </a:r>
            <a:endParaRPr lang="es-ES" dirty="0"/>
          </a:p>
          <a:p>
            <a:pPr marL="877424" lvl="1" indent="-420224"/>
            <a:r>
              <a:rPr lang="es-ES" dirty="0"/>
              <a:t>É </a:t>
            </a:r>
            <a:r>
              <a:rPr lang="es-ES" dirty="0" err="1"/>
              <a:t>um</a:t>
            </a:r>
            <a:r>
              <a:rPr lang="es-ES" dirty="0"/>
              <a:t> descompilador</a:t>
            </a:r>
          </a:p>
        </p:txBody>
      </p:sp>
    </p:spTree>
    <p:extLst>
      <p:ext uri="{BB962C8B-B14F-4D97-AF65-F5344CB8AC3E}">
        <p14:creationId xmlns:p14="http://schemas.microsoft.com/office/powerpoint/2010/main" val="7019933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3069076"/>
            <a:ext cx="8229600" cy="719847"/>
          </a:xfrm>
        </p:spPr>
        <p:txBody>
          <a:bodyPr>
            <a:noAutofit/>
          </a:bodyPr>
          <a:lstStyle/>
          <a:p>
            <a:pPr algn="ctr"/>
            <a:r>
              <a:rPr lang="en-US" sz="9600" dirty="0">
                <a:solidFill>
                  <a:srgbClr val="0070C0"/>
                </a:solidFill>
              </a:rPr>
              <a:t>Demo Ferramentas</a:t>
            </a:r>
          </a:p>
        </p:txBody>
      </p:sp>
    </p:spTree>
    <p:extLst>
      <p:ext uri="{BB962C8B-B14F-4D97-AF65-F5344CB8AC3E}">
        <p14:creationId xmlns:p14="http://schemas.microsoft.com/office/powerpoint/2010/main" val="234465872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normAutofit/>
          </a:bodyPr>
          <a:lstStyle/>
          <a:p>
            <a:pPr algn="ctr"/>
            <a:r>
              <a:rPr lang="en-US" dirty="0">
                <a:solidFill>
                  <a:srgbClr val="0070C0"/>
                </a:solidFill>
              </a:rPr>
              <a:t>Por que </a:t>
            </a:r>
            <a:r>
              <a:rPr lang="en-US" dirty="0" err="1">
                <a:solidFill>
                  <a:srgbClr val="0070C0"/>
                </a:solidFill>
              </a:rPr>
              <a:t>eu</a:t>
            </a:r>
            <a:r>
              <a:rPr lang="en-US" dirty="0">
                <a:solidFill>
                  <a:srgbClr val="0070C0"/>
                </a:solidFill>
              </a:rPr>
              <a:t> </a:t>
            </a:r>
            <a:r>
              <a:rPr lang="en-US" dirty="0" err="1">
                <a:solidFill>
                  <a:srgbClr val="0070C0"/>
                </a:solidFill>
              </a:rPr>
              <a:t>preciso</a:t>
            </a:r>
            <a:r>
              <a:rPr lang="en-US" dirty="0">
                <a:solidFill>
                  <a:srgbClr val="0070C0"/>
                </a:solidFill>
              </a:rPr>
              <a:t> saber </a:t>
            </a:r>
            <a:r>
              <a:rPr lang="en-US" dirty="0" err="1">
                <a:solidFill>
                  <a:srgbClr val="0070C0"/>
                </a:solidFill>
              </a:rPr>
              <a:t>isto</a:t>
            </a:r>
            <a:r>
              <a:rPr lang="en-US" dirty="0">
                <a:solidFill>
                  <a:srgbClr val="0070C0"/>
                </a:solidFill>
              </a:rPr>
              <a:t>?</a:t>
            </a:r>
          </a:p>
        </p:txBody>
      </p:sp>
      <p:sp>
        <p:nvSpPr>
          <p:cNvPr id="40" name="Text Placeholder 4">
            <a:extLst>
              <a:ext uri="{FF2B5EF4-FFF2-40B4-BE49-F238E27FC236}">
                <a16:creationId xmlns:a16="http://schemas.microsoft.com/office/drawing/2014/main" id="{4A6C5F6E-DB6E-4605-A852-3E5FED23FB94}"/>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s-ES" dirty="0"/>
          </a:p>
          <a:p>
            <a:pPr marL="0" indent="0" algn="ctr">
              <a:buNone/>
            </a:pPr>
            <a:r>
              <a:rPr lang="es-ES" sz="1050" dirty="0"/>
              <a:t>M I C R O  </a:t>
            </a:r>
            <a:r>
              <a:rPr lang="es-ES" dirty="0" err="1"/>
              <a:t>O</a:t>
            </a:r>
            <a:r>
              <a:rPr lang="es-ES" dirty="0"/>
              <a:t> T I M I Z A Ç Ã O </a:t>
            </a:r>
          </a:p>
          <a:p>
            <a:pPr marL="0" indent="0" algn="ctr">
              <a:buNone/>
            </a:pPr>
            <a:endParaRPr lang="es-ES" dirty="0"/>
          </a:p>
          <a:p>
            <a:pPr marL="0" indent="0" algn="ctr">
              <a:buNone/>
            </a:pPr>
            <a:r>
              <a:rPr lang="es-ES" dirty="0"/>
              <a:t>Significa </a:t>
            </a:r>
            <a:r>
              <a:rPr lang="es-ES" dirty="0" err="1"/>
              <a:t>otimizar</a:t>
            </a:r>
            <a:r>
              <a:rPr lang="es-ES" dirty="0"/>
              <a:t> </a:t>
            </a:r>
            <a:r>
              <a:rPr lang="es-ES" dirty="0" err="1"/>
              <a:t>muito</a:t>
            </a:r>
            <a:r>
              <a:rPr lang="es-ES" dirty="0"/>
              <a:t>, mas </a:t>
            </a:r>
            <a:r>
              <a:rPr lang="es-ES" dirty="0" err="1"/>
              <a:t>muito</a:t>
            </a:r>
            <a:r>
              <a:rPr lang="es-ES" dirty="0"/>
              <a:t> mesmo, o </a:t>
            </a:r>
            <a:r>
              <a:rPr lang="es-ES" dirty="0" err="1"/>
              <a:t>seu</a:t>
            </a:r>
            <a:r>
              <a:rPr lang="es-ES" dirty="0"/>
              <a:t> código, controlando como a IL é </a:t>
            </a:r>
            <a:r>
              <a:rPr lang="es-ES" dirty="0" err="1"/>
              <a:t>gerada</a:t>
            </a:r>
            <a:r>
              <a:rPr lang="es-ES" dirty="0"/>
              <a:t>!</a:t>
            </a:r>
          </a:p>
        </p:txBody>
      </p:sp>
    </p:spTree>
    <p:extLst>
      <p:ext uri="{BB962C8B-B14F-4D97-AF65-F5344CB8AC3E}">
        <p14:creationId xmlns:p14="http://schemas.microsoft.com/office/powerpoint/2010/main" val="116414485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normAutofit fontScale="90000"/>
          </a:bodyPr>
          <a:lstStyle/>
          <a:p>
            <a:pPr algn="ctr"/>
            <a:r>
              <a:rPr lang="en-US" dirty="0">
                <a:solidFill>
                  <a:srgbClr val="0070C0"/>
                </a:solidFill>
              </a:rPr>
              <a:t>Um </a:t>
            </a:r>
            <a:r>
              <a:rPr lang="en-US" dirty="0" err="1">
                <a:solidFill>
                  <a:srgbClr val="0070C0"/>
                </a:solidFill>
              </a:rPr>
              <a:t>exemplo</a:t>
            </a:r>
            <a:r>
              <a:rPr lang="en-US" dirty="0">
                <a:solidFill>
                  <a:srgbClr val="0070C0"/>
                </a:solidFill>
              </a:rPr>
              <a:t> de Código </a:t>
            </a:r>
            <a:r>
              <a:rPr lang="en-US" dirty="0" err="1">
                <a:solidFill>
                  <a:srgbClr val="0070C0"/>
                </a:solidFill>
              </a:rPr>
              <a:t>Escrito</a:t>
            </a:r>
            <a:r>
              <a:rPr lang="en-US" dirty="0">
                <a:solidFill>
                  <a:srgbClr val="0070C0"/>
                </a:solidFill>
              </a:rPr>
              <a:t> </a:t>
            </a:r>
            <a:r>
              <a:rPr lang="en-US" dirty="0" err="1">
                <a:solidFill>
                  <a:srgbClr val="0070C0"/>
                </a:solidFill>
              </a:rPr>
              <a:t>em</a:t>
            </a:r>
            <a:r>
              <a:rPr lang="en-US" dirty="0">
                <a:solidFill>
                  <a:srgbClr val="0070C0"/>
                </a:solidFill>
              </a:rPr>
              <a:t> IL</a:t>
            </a:r>
          </a:p>
        </p:txBody>
      </p:sp>
      <p:pic>
        <p:nvPicPr>
          <p:cNvPr id="2" name="Imagem 1">
            <a:extLst>
              <a:ext uri="{FF2B5EF4-FFF2-40B4-BE49-F238E27FC236}">
                <a16:creationId xmlns:a16="http://schemas.microsoft.com/office/drawing/2014/main" id="{3B412194-90D8-49AD-B1BD-345261A33C01}"/>
              </a:ext>
            </a:extLst>
          </p:cNvPr>
          <p:cNvPicPr>
            <a:picLocks noChangeAspect="1"/>
          </p:cNvPicPr>
          <p:nvPr/>
        </p:nvPicPr>
        <p:blipFill>
          <a:blip r:embed="rId2"/>
          <a:stretch>
            <a:fillRect/>
          </a:stretch>
        </p:blipFill>
        <p:spPr>
          <a:xfrm>
            <a:off x="425868" y="1588104"/>
            <a:ext cx="11340263" cy="3487503"/>
          </a:xfrm>
          <a:prstGeom prst="rect">
            <a:avLst/>
          </a:prstGeom>
        </p:spPr>
      </p:pic>
    </p:spTree>
    <p:extLst>
      <p:ext uri="{BB962C8B-B14F-4D97-AF65-F5344CB8AC3E}">
        <p14:creationId xmlns:p14="http://schemas.microsoft.com/office/powerpoint/2010/main" val="189736617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Exemplos</a:t>
            </a:r>
            <a:r>
              <a:rPr lang="en-US" dirty="0">
                <a:solidFill>
                  <a:srgbClr val="0070C0"/>
                </a:solidFill>
              </a:rPr>
              <a:t> Reais de </a:t>
            </a:r>
            <a:r>
              <a:rPr lang="en-US" dirty="0" err="1">
                <a:solidFill>
                  <a:srgbClr val="0070C0"/>
                </a:solidFill>
              </a:rPr>
              <a:t>Uso</a:t>
            </a:r>
            <a:endParaRPr lang="en-US" dirty="0">
              <a:solidFill>
                <a:srgbClr val="0070C0"/>
              </a:solidFill>
            </a:endParaRPr>
          </a:p>
        </p:txBody>
      </p:sp>
      <p:sp>
        <p:nvSpPr>
          <p:cNvPr id="40" name="Text Placeholder 4">
            <a:extLst>
              <a:ext uri="{FF2B5EF4-FFF2-40B4-BE49-F238E27FC236}">
                <a16:creationId xmlns:a16="http://schemas.microsoft.com/office/drawing/2014/main" id="{4A6C5F6E-DB6E-4605-A852-3E5FED23FB94}"/>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224" indent="-420224"/>
            <a:r>
              <a:rPr lang="es-ES" dirty="0" err="1"/>
              <a:t>Linq</a:t>
            </a:r>
            <a:r>
              <a:rPr lang="es-ES" dirty="0"/>
              <a:t>:</a:t>
            </a:r>
          </a:p>
          <a:p>
            <a:pPr marL="877424" lvl="1" indent="-420224"/>
            <a:r>
              <a:rPr lang="en-US" sz="1600" dirty="0">
                <a:hlinkClick r:id="rId2"/>
              </a:rPr>
              <a:t>https://github.com/dotnet/runtime/blob/master/src/libraries/System.Linq.Expressions/src/System/Linq/Expressions/Compiler/CompilerScope.cs</a:t>
            </a:r>
            <a:endParaRPr lang="es-ES" sz="1600" dirty="0"/>
          </a:p>
          <a:p>
            <a:pPr marL="420224" indent="-420224"/>
            <a:r>
              <a:rPr lang="es-ES" dirty="0" err="1"/>
              <a:t>RunTime</a:t>
            </a:r>
            <a:r>
              <a:rPr lang="es-ES" dirty="0"/>
              <a:t> do .NET para Testes:</a:t>
            </a:r>
          </a:p>
          <a:p>
            <a:pPr marL="877424" lvl="1" indent="-420224"/>
            <a:r>
              <a:rPr lang="en-US" sz="1600" dirty="0">
                <a:hlinkClick r:id="rId3"/>
              </a:rPr>
              <a:t>https://github.com/dotnet/runtime/tree/master/src/coreclr/tests/src/JIT/Stress/ABI</a:t>
            </a:r>
            <a:endParaRPr lang="en-US" sz="1600" dirty="0"/>
          </a:p>
          <a:p>
            <a:pPr marL="877424" lvl="1" indent="-420224"/>
            <a:endParaRPr lang="en-US" dirty="0"/>
          </a:p>
          <a:p>
            <a:pPr marL="877424" lvl="1" indent="-420224"/>
            <a:endParaRPr lang="es-ES" dirty="0"/>
          </a:p>
          <a:p>
            <a:pPr marL="420224" indent="-420224"/>
            <a:endParaRPr lang="es-ES" dirty="0"/>
          </a:p>
          <a:p>
            <a:pPr marL="420224" indent="-420224"/>
            <a:endParaRPr lang="es-ES" dirty="0"/>
          </a:p>
        </p:txBody>
      </p:sp>
    </p:spTree>
    <p:extLst>
      <p:ext uri="{BB962C8B-B14F-4D97-AF65-F5344CB8AC3E}">
        <p14:creationId xmlns:p14="http://schemas.microsoft.com/office/powerpoint/2010/main" val="160127137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áfico 8" descr="Call center">
            <a:extLst>
              <a:ext uri="{FF2B5EF4-FFF2-40B4-BE49-F238E27FC236}">
                <a16:creationId xmlns:a16="http://schemas.microsoft.com/office/drawing/2014/main" id="{EC03CEFD-AB8F-4B2C-8AD8-7535CBBC9FA2}"/>
              </a:ext>
            </a:extLst>
          </p:cNvPr>
          <p:cNvPicPr>
            <a:picLocks noChangeAspect="1"/>
          </p:cNvPicPr>
          <p:nvPr/>
        </p:nvPicPr>
        <p:blipFill>
          <a:blip r:embed="rId2">
            <a:lum bright="70000" contrast="-70000"/>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3380621" y="588509"/>
            <a:ext cx="5430758" cy="5430758"/>
          </a:xfrm>
          <a:prstGeom prst="rect">
            <a:avLst/>
          </a:prstGeom>
        </p:spPr>
      </p:pic>
      <p:sp>
        <p:nvSpPr>
          <p:cNvPr id="2" name="Text Placeholder 3">
            <a:extLst>
              <a:ext uri="{FF2B5EF4-FFF2-40B4-BE49-F238E27FC236}">
                <a16:creationId xmlns:a16="http://schemas.microsoft.com/office/drawing/2014/main" id="{26CC4FA9-6229-4359-B25A-877C03240630}"/>
              </a:ext>
            </a:extLst>
          </p:cNvPr>
          <p:cNvSpPr txBox="1">
            <a:spLocks/>
          </p:cNvSpPr>
          <p:nvPr/>
        </p:nvSpPr>
        <p:spPr>
          <a:xfrm>
            <a:off x="2842900" y="1481403"/>
            <a:ext cx="6443411" cy="789713"/>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4591" dirty="0" err="1">
                <a:solidFill>
                  <a:schemeClr val="bg2">
                    <a:lumMod val="50000"/>
                  </a:schemeClr>
                </a:solidFill>
                <a:effectLst>
                  <a:outerShdw blurRad="38100" dist="38100" dir="2700000" algn="tl">
                    <a:srgbClr val="000000">
                      <a:alpha val="43137"/>
                    </a:srgbClr>
                  </a:outerShdw>
                </a:effectLst>
              </a:rPr>
              <a:t>Perguntas</a:t>
            </a:r>
            <a:r>
              <a:rPr lang="en-US" sz="4591" dirty="0">
                <a:solidFill>
                  <a:schemeClr val="bg2">
                    <a:lumMod val="50000"/>
                  </a:schemeClr>
                </a:solidFill>
                <a:effectLst>
                  <a:outerShdw blurRad="38100" dist="38100" dir="2700000" algn="tl">
                    <a:srgbClr val="000000">
                      <a:alpha val="43137"/>
                    </a:srgbClr>
                  </a:outerShdw>
                </a:effectLst>
              </a:rPr>
              <a:t>?</a:t>
            </a:r>
          </a:p>
        </p:txBody>
      </p:sp>
      <p:sp>
        <p:nvSpPr>
          <p:cNvPr id="3" name="Subtitle 2">
            <a:extLst>
              <a:ext uri="{FF2B5EF4-FFF2-40B4-BE49-F238E27FC236}">
                <a16:creationId xmlns:a16="http://schemas.microsoft.com/office/drawing/2014/main" id="{7DEC5BE2-E843-4F1A-ACAB-A77763F56E51}"/>
              </a:ext>
            </a:extLst>
          </p:cNvPr>
          <p:cNvSpPr txBox="1">
            <a:spLocks/>
          </p:cNvSpPr>
          <p:nvPr/>
        </p:nvSpPr>
        <p:spPr>
          <a:xfrm>
            <a:off x="1980132" y="2558590"/>
            <a:ext cx="4311681" cy="1614818"/>
          </a:xfrm>
          <a:prstGeom prst="rect">
            <a:avLst/>
          </a:prstGeom>
        </p:spPr>
        <p:txBody>
          <a:bodyPr/>
          <a:lst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96" b="1" dirty="0">
                <a:solidFill>
                  <a:schemeClr val="accent1">
                    <a:lumMod val="75000"/>
                  </a:schemeClr>
                </a:solidFill>
                <a:effectLst>
                  <a:outerShdw blurRad="38100" dist="38100" dir="2700000" algn="tl">
                    <a:srgbClr val="000000">
                      <a:alpha val="43137"/>
                    </a:srgbClr>
                  </a:outerShdw>
                </a:effectLst>
              </a:rPr>
              <a:t>Carlos dos Santos</a:t>
            </a:r>
          </a:p>
          <a:p>
            <a:pPr marL="0" indent="0">
              <a:buNone/>
            </a:pPr>
            <a:r>
              <a:rPr lang="en-US" sz="1377" dirty="0">
                <a:solidFill>
                  <a:schemeClr val="accent1">
                    <a:lumMod val="75000"/>
                  </a:schemeClr>
                </a:solidFill>
              </a:rPr>
              <a:t>CDS Informática Ltda.</a:t>
            </a:r>
          </a:p>
          <a:p>
            <a:pPr marL="0" indent="0">
              <a:buNone/>
            </a:pPr>
            <a:r>
              <a:rPr lang="en-US" sz="1377" dirty="0">
                <a:solidFill>
                  <a:schemeClr val="tx1"/>
                </a:solidFill>
                <a:hlinkClick r:id="rId4"/>
              </a:rPr>
              <a:t>carlos@cdsinformatica.com.br</a:t>
            </a:r>
            <a:r>
              <a:rPr lang="en-US" sz="1377" dirty="0">
                <a:solidFill>
                  <a:schemeClr val="tx1"/>
                </a:solidFill>
              </a:rPr>
              <a:t>  </a:t>
            </a:r>
          </a:p>
          <a:p>
            <a:pPr marL="0" indent="0">
              <a:spcBef>
                <a:spcPts val="0"/>
              </a:spcBef>
              <a:buNone/>
            </a:pPr>
            <a:r>
              <a:rPr lang="pt-BR" sz="1377" dirty="0">
                <a:solidFill>
                  <a:schemeClr val="tx1"/>
                </a:solidFill>
                <a:cs typeface="Arial" pitchFamily="34" charset="0"/>
                <a:hlinkClick r:id="rId5"/>
              </a:rPr>
              <a:t>www.carloscds.net</a:t>
            </a:r>
            <a:r>
              <a:rPr lang="pt-BR" sz="1377" dirty="0">
                <a:solidFill>
                  <a:schemeClr val="tx1"/>
                </a:solidFill>
                <a:cs typeface="Arial" pitchFamily="34" charset="0"/>
              </a:rPr>
              <a:t> </a:t>
            </a:r>
          </a:p>
          <a:p>
            <a:pPr marL="0" indent="0">
              <a:spcBef>
                <a:spcPts val="0"/>
              </a:spcBef>
              <a:buNone/>
            </a:pPr>
            <a:r>
              <a:rPr lang="pt-BR" sz="1377" dirty="0">
                <a:solidFill>
                  <a:schemeClr val="accent1">
                    <a:lumMod val="75000"/>
                  </a:schemeClr>
                </a:solidFill>
                <a:cs typeface="Arial" pitchFamily="34" charset="0"/>
              </a:rPr>
              <a:t>@</a:t>
            </a:r>
            <a:r>
              <a:rPr lang="pt-BR" sz="1377" dirty="0" err="1">
                <a:solidFill>
                  <a:schemeClr val="accent1">
                    <a:lumMod val="75000"/>
                  </a:schemeClr>
                </a:solidFill>
                <a:cs typeface="Arial" pitchFamily="34" charset="0"/>
              </a:rPr>
              <a:t>cdssoftware</a:t>
            </a:r>
            <a:endParaRPr lang="en-US" sz="1377" dirty="0">
              <a:solidFill>
                <a:schemeClr val="accent1">
                  <a:lumMod val="75000"/>
                </a:schemeClr>
              </a:solidFill>
              <a:cs typeface="Arial" pitchFamily="34" charset="0"/>
            </a:endParaRPr>
          </a:p>
          <a:p>
            <a:endParaRPr lang="en-US" sz="2700" dirty="0">
              <a:solidFill>
                <a:schemeClr val="tx1"/>
              </a:solidFill>
            </a:endParaRPr>
          </a:p>
        </p:txBody>
      </p:sp>
      <p:pic>
        <p:nvPicPr>
          <p:cNvPr id="6" name="Imagem 5">
            <a:extLst>
              <a:ext uri="{FF2B5EF4-FFF2-40B4-BE49-F238E27FC236}">
                <a16:creationId xmlns:a16="http://schemas.microsoft.com/office/drawing/2014/main" id="{F3C042CF-C103-4B4D-8DA3-CDA6C31F3BE2}"/>
              </a:ext>
            </a:extLst>
          </p:cNvPr>
          <p:cNvPicPr>
            <a:picLocks noChangeAspect="1"/>
          </p:cNvPicPr>
          <p:nvPr/>
        </p:nvPicPr>
        <p:blipFill>
          <a:blip r:embed="rId6"/>
          <a:stretch>
            <a:fillRect/>
          </a:stretch>
        </p:blipFill>
        <p:spPr>
          <a:xfrm>
            <a:off x="8503265" y="5501367"/>
            <a:ext cx="2029552" cy="579872"/>
          </a:xfrm>
          <a:prstGeom prst="rect">
            <a:avLst/>
          </a:prstGeom>
          <a:solidFill>
            <a:schemeClr val="tx2">
              <a:lumMod val="50000"/>
            </a:schemeClr>
          </a:solidFill>
        </p:spPr>
      </p:pic>
      <p:pic>
        <p:nvPicPr>
          <p:cNvPr id="8" name="Imagem 7">
            <a:extLst>
              <a:ext uri="{FF2B5EF4-FFF2-40B4-BE49-F238E27FC236}">
                <a16:creationId xmlns:a16="http://schemas.microsoft.com/office/drawing/2014/main" id="{A63ECAC4-0CC1-4F14-9F96-07D07544C430}"/>
              </a:ext>
            </a:extLst>
          </p:cNvPr>
          <p:cNvPicPr>
            <a:picLocks noChangeAspect="1"/>
          </p:cNvPicPr>
          <p:nvPr/>
        </p:nvPicPr>
        <p:blipFill>
          <a:blip r:embed="rId7"/>
          <a:stretch>
            <a:fillRect/>
          </a:stretch>
        </p:blipFill>
        <p:spPr>
          <a:xfrm>
            <a:off x="8292587" y="2818496"/>
            <a:ext cx="2450915" cy="1614818"/>
          </a:xfrm>
          <a:prstGeom prst="rect">
            <a:avLst/>
          </a:prstGeom>
        </p:spPr>
      </p:pic>
      <p:pic>
        <p:nvPicPr>
          <p:cNvPr id="10" name="Imagem 9">
            <a:extLst>
              <a:ext uri="{FF2B5EF4-FFF2-40B4-BE49-F238E27FC236}">
                <a16:creationId xmlns:a16="http://schemas.microsoft.com/office/drawing/2014/main" id="{DBBCE78A-3A48-49DF-916C-1BB2886EC3D6}"/>
              </a:ext>
            </a:extLst>
          </p:cNvPr>
          <p:cNvPicPr>
            <a:picLocks noChangeAspect="1"/>
          </p:cNvPicPr>
          <p:nvPr/>
        </p:nvPicPr>
        <p:blipFill>
          <a:blip r:embed="rId8"/>
          <a:stretch>
            <a:fillRect/>
          </a:stretch>
        </p:blipFill>
        <p:spPr>
          <a:xfrm>
            <a:off x="4670270" y="3822473"/>
            <a:ext cx="2652304" cy="1448158"/>
          </a:xfrm>
          <a:prstGeom prst="rect">
            <a:avLst/>
          </a:prstGeom>
        </p:spPr>
      </p:pic>
      <p:pic>
        <p:nvPicPr>
          <p:cNvPr id="11" name="Picture 2" descr="Resultado de imagem para logo mvp">
            <a:extLst>
              <a:ext uri="{FF2B5EF4-FFF2-40B4-BE49-F238E27FC236}">
                <a16:creationId xmlns:a16="http://schemas.microsoft.com/office/drawing/2014/main" id="{83416F27-8C38-43CF-A5D0-BFA3BB0D233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503267" y="4602028"/>
            <a:ext cx="2029551" cy="757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0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106" name="Google Shape;106;p16"/>
          <p:cNvSpPr txBox="1">
            <a:spLocks noGrp="1"/>
          </p:cNvSpPr>
          <p:nvPr>
            <p:ph type="sldNum" idx="12"/>
          </p:nvPr>
        </p:nvSpPr>
        <p:spPr>
          <a:xfrm>
            <a:off x="11390969" y="6333135"/>
            <a:ext cx="731600" cy="524800"/>
          </a:xfrm>
          <a:prstGeom prst="rect">
            <a:avLst/>
          </a:prstGeom>
        </p:spPr>
        <p:txBody>
          <a:bodyPr spcFirstLastPara="1" wrap="square" lIns="121900" tIns="121900" rIns="121900" bIns="121900" anchor="t" anchorCtr="0">
            <a:noAutofit/>
          </a:bodyPr>
          <a:lstStyle/>
          <a:p>
            <a:pPr algn="r"/>
            <a:fld id="{00000000-1234-1234-1234-123412341234}" type="slidenum">
              <a:rPr lang="en"/>
              <a:pPr algn="r"/>
              <a:t>2</a:t>
            </a:fld>
            <a:endParaRPr/>
          </a:p>
        </p:txBody>
      </p:sp>
      <p:pic>
        <p:nvPicPr>
          <p:cNvPr id="20" name="Imagem 19">
            <a:extLst>
              <a:ext uri="{FF2B5EF4-FFF2-40B4-BE49-F238E27FC236}">
                <a16:creationId xmlns:a16="http://schemas.microsoft.com/office/drawing/2014/main" id="{BF516F48-A228-45A4-9FC5-CF1D079E4478}"/>
              </a:ext>
            </a:extLst>
          </p:cNvPr>
          <p:cNvPicPr>
            <a:picLocks noChangeAspect="1"/>
          </p:cNvPicPr>
          <p:nvPr/>
        </p:nvPicPr>
        <p:blipFill>
          <a:blip r:embed="rId3"/>
          <a:stretch>
            <a:fillRect/>
          </a:stretch>
        </p:blipFill>
        <p:spPr>
          <a:xfrm>
            <a:off x="7036553" y="2948037"/>
            <a:ext cx="1760168" cy="7111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2" name="Imagem 21">
            <a:extLst>
              <a:ext uri="{FF2B5EF4-FFF2-40B4-BE49-F238E27FC236}">
                <a16:creationId xmlns:a16="http://schemas.microsoft.com/office/drawing/2014/main" id="{AFB6C171-3E01-41E3-8D5E-6BF0056ED3E5}"/>
              </a:ext>
            </a:extLst>
          </p:cNvPr>
          <p:cNvPicPr>
            <a:picLocks noChangeAspect="1"/>
          </p:cNvPicPr>
          <p:nvPr/>
        </p:nvPicPr>
        <p:blipFill>
          <a:blip r:embed="rId4"/>
          <a:stretch>
            <a:fillRect/>
          </a:stretch>
        </p:blipFill>
        <p:spPr>
          <a:xfrm>
            <a:off x="9989498" y="1988242"/>
            <a:ext cx="553263" cy="553263"/>
          </a:xfrm>
          <a:prstGeom prst="rect">
            <a:avLst/>
          </a:prstGeom>
        </p:spPr>
      </p:pic>
      <p:sp>
        <p:nvSpPr>
          <p:cNvPr id="23" name="CaixaDeTexto 22">
            <a:extLst>
              <a:ext uri="{FF2B5EF4-FFF2-40B4-BE49-F238E27FC236}">
                <a16:creationId xmlns:a16="http://schemas.microsoft.com/office/drawing/2014/main" id="{0032391C-E601-4722-BC66-7A388F1D8B75}"/>
              </a:ext>
            </a:extLst>
          </p:cNvPr>
          <p:cNvSpPr txBox="1"/>
          <p:nvPr/>
        </p:nvSpPr>
        <p:spPr>
          <a:xfrm>
            <a:off x="10137257" y="1654517"/>
            <a:ext cx="1985312" cy="318100"/>
          </a:xfrm>
          <a:prstGeom prst="rect">
            <a:avLst/>
          </a:prstGeom>
          <a:noFill/>
        </p:spPr>
        <p:txBody>
          <a:bodyPr wrap="square" rtlCol="0">
            <a:spAutoFit/>
          </a:bodyPr>
          <a:lstStyle/>
          <a:p>
            <a:r>
              <a:rPr lang="pt-BR" sz="1467" dirty="0">
                <a:latin typeface="Calibri" panose="020F0502020204030204" pitchFamily="34" charset="0"/>
                <a:cs typeface="Calibri" panose="020F0502020204030204" pitchFamily="34" charset="0"/>
              </a:rPr>
              <a:t>@CDSSOFTWARE</a:t>
            </a:r>
          </a:p>
        </p:txBody>
      </p:sp>
      <p:pic>
        <p:nvPicPr>
          <p:cNvPr id="24" name="Imagem 23">
            <a:extLst>
              <a:ext uri="{FF2B5EF4-FFF2-40B4-BE49-F238E27FC236}">
                <a16:creationId xmlns:a16="http://schemas.microsoft.com/office/drawing/2014/main" id="{59525C9F-8E72-4A77-A75D-111F2585AA72}"/>
              </a:ext>
            </a:extLst>
          </p:cNvPr>
          <p:cNvPicPr>
            <a:picLocks noChangeAspect="1"/>
          </p:cNvPicPr>
          <p:nvPr/>
        </p:nvPicPr>
        <p:blipFill>
          <a:blip r:embed="rId5"/>
          <a:stretch>
            <a:fillRect/>
          </a:stretch>
        </p:blipFill>
        <p:spPr>
          <a:xfrm>
            <a:off x="10378898" y="1981011"/>
            <a:ext cx="553263" cy="553263"/>
          </a:xfrm>
          <a:prstGeom prst="rect">
            <a:avLst/>
          </a:prstGeom>
        </p:spPr>
      </p:pic>
      <p:pic>
        <p:nvPicPr>
          <p:cNvPr id="25" name="Imagem 24">
            <a:extLst>
              <a:ext uri="{FF2B5EF4-FFF2-40B4-BE49-F238E27FC236}">
                <a16:creationId xmlns:a16="http://schemas.microsoft.com/office/drawing/2014/main" id="{56CBBB05-036A-449F-8486-07A03A14DD6B}"/>
              </a:ext>
            </a:extLst>
          </p:cNvPr>
          <p:cNvPicPr>
            <a:picLocks noChangeAspect="1"/>
          </p:cNvPicPr>
          <p:nvPr/>
        </p:nvPicPr>
        <p:blipFill>
          <a:blip r:embed="rId6"/>
          <a:stretch>
            <a:fillRect/>
          </a:stretch>
        </p:blipFill>
        <p:spPr>
          <a:xfrm>
            <a:off x="10486423" y="1988241"/>
            <a:ext cx="1097956" cy="518480"/>
          </a:xfrm>
          <a:prstGeom prst="rect">
            <a:avLst/>
          </a:prstGeom>
        </p:spPr>
      </p:pic>
      <p:pic>
        <p:nvPicPr>
          <p:cNvPr id="26" name="Imagem 25">
            <a:extLst>
              <a:ext uri="{FF2B5EF4-FFF2-40B4-BE49-F238E27FC236}">
                <a16:creationId xmlns:a16="http://schemas.microsoft.com/office/drawing/2014/main" id="{0E296E0D-6F71-4DA4-958F-14019BA4220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225406" y="2074470"/>
            <a:ext cx="348813" cy="348813"/>
          </a:xfrm>
          <a:prstGeom prst="rect">
            <a:avLst/>
          </a:prstGeom>
        </p:spPr>
      </p:pic>
      <p:pic>
        <p:nvPicPr>
          <p:cNvPr id="27" name="Imagem 26">
            <a:extLst>
              <a:ext uri="{FF2B5EF4-FFF2-40B4-BE49-F238E27FC236}">
                <a16:creationId xmlns:a16="http://schemas.microsoft.com/office/drawing/2014/main" id="{F5909B0A-1D73-4646-B146-68C96F9C38F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11849" y="1981011"/>
            <a:ext cx="524800" cy="524800"/>
          </a:xfrm>
          <a:prstGeom prst="rect">
            <a:avLst/>
          </a:prstGeom>
        </p:spPr>
      </p:pic>
      <p:sp>
        <p:nvSpPr>
          <p:cNvPr id="28" name="Título 1">
            <a:extLst>
              <a:ext uri="{FF2B5EF4-FFF2-40B4-BE49-F238E27FC236}">
                <a16:creationId xmlns:a16="http://schemas.microsoft.com/office/drawing/2014/main" id="{3C115709-5DAF-486C-AC50-BCEC3C5D62D3}"/>
              </a:ext>
            </a:extLst>
          </p:cNvPr>
          <p:cNvSpPr txBox="1">
            <a:spLocks/>
          </p:cNvSpPr>
          <p:nvPr/>
        </p:nvSpPr>
        <p:spPr>
          <a:xfrm>
            <a:off x="914400" y="1338901"/>
            <a:ext cx="10017760" cy="1471137"/>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pt-BR" sz="3200" dirty="0"/>
              <a:t>Carlos dos Santos</a:t>
            </a:r>
            <a:br>
              <a:rPr lang="pt-BR" sz="3200" dirty="0"/>
            </a:br>
            <a:r>
              <a:rPr lang="pt-BR" sz="1600" b="1" dirty="0">
                <a:solidFill>
                  <a:srgbClr val="056DEB"/>
                </a:solidFill>
              </a:rPr>
              <a:t>CTO CDS Software</a:t>
            </a:r>
            <a:br>
              <a:rPr lang="pt-BR" sz="1467" dirty="0">
                <a:solidFill>
                  <a:srgbClr val="056DEB"/>
                </a:solidFill>
              </a:rPr>
            </a:br>
            <a:r>
              <a:rPr lang="pt-BR" sz="1467" dirty="0">
                <a:solidFill>
                  <a:srgbClr val="056DEB"/>
                </a:solidFill>
              </a:rPr>
              <a:t>Microsoft MVP &amp; RD</a:t>
            </a:r>
            <a:endParaRPr lang="en-US" sz="1067" dirty="0"/>
          </a:p>
          <a:p>
            <a:r>
              <a:rPr lang="en-US" sz="933" dirty="0">
                <a:solidFill>
                  <a:schemeClr val="accent1">
                    <a:lumMod val="75000"/>
                  </a:schemeClr>
                </a:solidFill>
              </a:rPr>
              <a:t>carlos@cds-software.com.br</a:t>
            </a:r>
          </a:p>
          <a:p>
            <a:r>
              <a:rPr lang="en-US" sz="933" dirty="0">
                <a:solidFill>
                  <a:schemeClr val="accent1">
                    <a:lumMod val="75000"/>
                  </a:schemeClr>
                </a:solidFill>
                <a:hlinkClick r:id="rId9"/>
              </a:rPr>
              <a:t>www.cds-software.com.br</a:t>
            </a:r>
            <a:r>
              <a:rPr lang="en-US" sz="933" dirty="0">
                <a:solidFill>
                  <a:schemeClr val="accent1">
                    <a:lumMod val="75000"/>
                  </a:schemeClr>
                </a:solidFill>
              </a:rPr>
              <a:t> </a:t>
            </a:r>
          </a:p>
          <a:p>
            <a:r>
              <a:rPr lang="en-US" sz="933" dirty="0">
                <a:solidFill>
                  <a:schemeClr val="accent1">
                    <a:lumMod val="75000"/>
                  </a:schemeClr>
                </a:solidFill>
              </a:rPr>
              <a:t>@</a:t>
            </a:r>
            <a:r>
              <a:rPr lang="en-US" sz="933" dirty="0" err="1">
                <a:solidFill>
                  <a:schemeClr val="accent1">
                    <a:lumMod val="75000"/>
                  </a:schemeClr>
                </a:solidFill>
              </a:rPr>
              <a:t>cdssoftware</a:t>
            </a:r>
            <a:r>
              <a:rPr lang="en-US" sz="933" dirty="0">
                <a:solidFill>
                  <a:schemeClr val="accent1">
                    <a:lumMod val="75000"/>
                  </a:schemeClr>
                </a:solidFill>
              </a:rPr>
              <a:t> </a:t>
            </a:r>
          </a:p>
          <a:p>
            <a:endParaRPr lang="pt-BR" sz="3200" dirty="0">
              <a:solidFill>
                <a:srgbClr val="056DEB"/>
              </a:solidFill>
            </a:endParaRPr>
          </a:p>
        </p:txBody>
      </p:sp>
      <p:pic>
        <p:nvPicPr>
          <p:cNvPr id="34" name="Imagem 33">
            <a:extLst>
              <a:ext uri="{FF2B5EF4-FFF2-40B4-BE49-F238E27FC236}">
                <a16:creationId xmlns:a16="http://schemas.microsoft.com/office/drawing/2014/main" id="{BE7381AD-6AD2-4DB8-B65D-ADA85B44CCFE}"/>
              </a:ext>
            </a:extLst>
          </p:cNvPr>
          <p:cNvPicPr>
            <a:picLocks noChangeAspect="1"/>
          </p:cNvPicPr>
          <p:nvPr/>
        </p:nvPicPr>
        <p:blipFill>
          <a:blip r:embed="rId10"/>
          <a:stretch>
            <a:fillRect/>
          </a:stretch>
        </p:blipFill>
        <p:spPr>
          <a:xfrm>
            <a:off x="7052571" y="1231296"/>
            <a:ext cx="1716108" cy="16548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5" name="Rectangle 7">
            <a:extLst>
              <a:ext uri="{FF2B5EF4-FFF2-40B4-BE49-F238E27FC236}">
                <a16:creationId xmlns:a16="http://schemas.microsoft.com/office/drawing/2014/main" id="{CDAE226F-D34C-4269-AEE0-C69C60510894}"/>
              </a:ext>
            </a:extLst>
          </p:cNvPr>
          <p:cNvSpPr txBox="1">
            <a:spLocks noChangeArrowheads="1"/>
          </p:cNvSpPr>
          <p:nvPr/>
        </p:nvSpPr>
        <p:spPr bwMode="auto">
          <a:xfrm>
            <a:off x="768873" y="2978800"/>
            <a:ext cx="8446621" cy="212213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1" rIns="93260" bIns="46631" numCol="1" rtlCol="0" anchor="t" anchorCtr="0" compatLnSpc="1">
            <a:prstTxWarp prst="textNoShape">
              <a:avLst/>
            </a:prstTxWarp>
            <a:noAutofit/>
          </a:bodyPr>
          <a:lstStyle>
            <a:lvl1pPr marL="142859" indent="-142859" algn="l" defTabSz="816296" rtl="0" eaLnBrk="1" latinLnBrk="0" hangingPunct="1">
              <a:spcBef>
                <a:spcPct val="20000"/>
              </a:spcBef>
              <a:buClr>
                <a:srgbClr val="0072C6"/>
              </a:buClr>
              <a:buSzPct val="100000"/>
              <a:buFont typeface="Wingdings" pitchFamily="2" charset="2"/>
              <a:buChar char="§"/>
              <a:defRPr sz="1800" kern="1200">
                <a:solidFill>
                  <a:srgbClr val="0072C6"/>
                </a:solidFill>
                <a:latin typeface="Segoe UI" pitchFamily="34" charset="0"/>
                <a:ea typeface="Segoe UI" pitchFamily="34" charset="0"/>
                <a:cs typeface="Segoe UI" pitchFamily="34" charset="0"/>
              </a:defRPr>
            </a:lvl1pPr>
            <a:lvl2pPr marL="357148" indent="-145836" algn="l" defTabSz="816296" rtl="0" eaLnBrk="1" latinLnBrk="0" hangingPunct="1">
              <a:spcBef>
                <a:spcPct val="20000"/>
              </a:spcBef>
              <a:buFont typeface="Arial" pitchFamily="34" charset="0"/>
              <a:buChar char="–"/>
              <a:defRPr sz="1350" kern="1200">
                <a:solidFill>
                  <a:srgbClr val="505050"/>
                </a:solidFill>
                <a:latin typeface="Segoe UI" pitchFamily="34" charset="0"/>
                <a:ea typeface="Segoe UI" pitchFamily="34" charset="0"/>
                <a:cs typeface="Segoe UI" pitchFamily="34" charset="0"/>
              </a:defRPr>
            </a:lvl2pPr>
            <a:lvl3pPr marL="571436" indent="-129962" algn="l" defTabSz="816296" rtl="0" eaLnBrk="1" latinLnBrk="0" hangingPunct="1">
              <a:spcBef>
                <a:spcPct val="20000"/>
              </a:spcBef>
              <a:buFont typeface="Arial" pitchFamily="34" charset="0"/>
              <a:buChar char="•"/>
              <a:defRPr sz="1200" kern="1200">
                <a:solidFill>
                  <a:srgbClr val="505050"/>
                </a:solidFill>
                <a:latin typeface="Segoe UI" pitchFamily="34" charset="0"/>
                <a:ea typeface="Segoe UI" pitchFamily="34" charset="0"/>
                <a:cs typeface="Segoe UI" pitchFamily="34" charset="0"/>
              </a:defRPr>
            </a:lvl3pPr>
            <a:lvl4pPr marL="785725" indent="-132938" algn="l" defTabSz="816296" rtl="0" eaLnBrk="1" latinLnBrk="0" hangingPunct="1">
              <a:spcBef>
                <a:spcPct val="20000"/>
              </a:spcBef>
              <a:buFont typeface="Arial" pitchFamily="34" charset="0"/>
              <a:buChar char="–"/>
              <a:defRPr sz="1050" kern="1200">
                <a:solidFill>
                  <a:srgbClr val="505050"/>
                </a:solidFill>
                <a:latin typeface="Segoe UI" pitchFamily="34" charset="0"/>
                <a:ea typeface="Segoe UI" pitchFamily="34" charset="0"/>
                <a:cs typeface="Segoe UI" pitchFamily="34" charset="0"/>
              </a:defRPr>
            </a:lvl4pPr>
            <a:lvl5pPr marL="964299" indent="-134923" algn="l" defTabSz="816296" rtl="0" eaLnBrk="1" latinLnBrk="0" hangingPunct="1">
              <a:spcBef>
                <a:spcPct val="20000"/>
              </a:spcBef>
              <a:buFont typeface="Arial" pitchFamily="34" charset="0"/>
              <a:buChar char="»"/>
              <a:defRPr sz="1050" kern="1200">
                <a:solidFill>
                  <a:srgbClr val="505050"/>
                </a:solidFill>
                <a:latin typeface="Segoe UI" pitchFamily="34" charset="0"/>
                <a:ea typeface="Segoe UI" pitchFamily="34" charset="0"/>
                <a:cs typeface="Segoe UI" pitchFamily="34" charset="0"/>
              </a:defRPr>
            </a:lvl5pPr>
            <a:lvl6pPr marL="2244816" indent="-204074" algn="l" defTabSz="816296" rtl="0" eaLnBrk="1" latinLnBrk="0" hangingPunct="1">
              <a:spcBef>
                <a:spcPct val="20000"/>
              </a:spcBef>
              <a:buFont typeface="Arial" pitchFamily="34" charset="0"/>
              <a:buChar char="•"/>
              <a:defRPr sz="1876" kern="1200">
                <a:solidFill>
                  <a:schemeClr val="tx1"/>
                </a:solidFill>
                <a:latin typeface="+mn-lt"/>
                <a:ea typeface="+mn-ea"/>
                <a:cs typeface="+mn-cs"/>
              </a:defRPr>
            </a:lvl6pPr>
            <a:lvl7pPr marL="2652964" indent="-204074" algn="l" defTabSz="816296" rtl="0" eaLnBrk="1" latinLnBrk="0" hangingPunct="1">
              <a:spcBef>
                <a:spcPct val="20000"/>
              </a:spcBef>
              <a:buFont typeface="Arial" pitchFamily="34" charset="0"/>
              <a:buChar char="•"/>
              <a:defRPr sz="1876" kern="1200">
                <a:solidFill>
                  <a:schemeClr val="tx1"/>
                </a:solidFill>
                <a:latin typeface="+mn-lt"/>
                <a:ea typeface="+mn-ea"/>
                <a:cs typeface="+mn-cs"/>
              </a:defRPr>
            </a:lvl7pPr>
            <a:lvl8pPr marL="3061113" indent="-204074" algn="l" defTabSz="816296" rtl="0" eaLnBrk="1" latinLnBrk="0" hangingPunct="1">
              <a:spcBef>
                <a:spcPct val="20000"/>
              </a:spcBef>
              <a:buFont typeface="Arial" pitchFamily="34" charset="0"/>
              <a:buChar char="•"/>
              <a:defRPr sz="1876" kern="1200">
                <a:solidFill>
                  <a:schemeClr val="tx1"/>
                </a:solidFill>
                <a:latin typeface="+mn-lt"/>
                <a:ea typeface="+mn-ea"/>
                <a:cs typeface="+mn-cs"/>
              </a:defRPr>
            </a:lvl8pPr>
            <a:lvl9pPr marL="3469261" indent="-204074" algn="l" defTabSz="816296" rtl="0" eaLnBrk="1" latinLnBrk="0" hangingPunct="1">
              <a:spcBef>
                <a:spcPct val="20000"/>
              </a:spcBef>
              <a:buFont typeface="Arial" pitchFamily="34" charset="0"/>
              <a:buChar char="•"/>
              <a:defRPr sz="1876" kern="1200">
                <a:solidFill>
                  <a:schemeClr val="tx1"/>
                </a:solidFill>
                <a:latin typeface="+mn-lt"/>
                <a:ea typeface="+mn-ea"/>
                <a:cs typeface="+mn-cs"/>
              </a:defRPr>
            </a:lvl9pPr>
          </a:lstStyle>
          <a:p>
            <a:pPr marL="142475" indent="0">
              <a:buNone/>
            </a:pPr>
            <a:r>
              <a:rPr lang="en-US" sz="1200" dirty="0" err="1">
                <a:solidFill>
                  <a:schemeClr val="tx1"/>
                </a:solidFill>
                <a:latin typeface="+mj-lt"/>
              </a:rPr>
              <a:t>Responsável</a:t>
            </a:r>
            <a:r>
              <a:rPr lang="en-US" sz="1200" dirty="0">
                <a:solidFill>
                  <a:schemeClr val="tx1"/>
                </a:solidFill>
                <a:latin typeface="+mj-lt"/>
              </a:rPr>
              <a:t> por </a:t>
            </a:r>
            <a:r>
              <a:rPr lang="en-US" sz="1200" dirty="0" err="1">
                <a:solidFill>
                  <a:schemeClr val="tx1"/>
                </a:solidFill>
                <a:latin typeface="+mj-lt"/>
              </a:rPr>
              <a:t>Pesquisa</a:t>
            </a:r>
            <a:r>
              <a:rPr lang="en-US" sz="1200" dirty="0">
                <a:solidFill>
                  <a:schemeClr val="tx1"/>
                </a:solidFill>
                <a:latin typeface="+mj-lt"/>
              </a:rPr>
              <a:t> e Desenvolvimento </a:t>
            </a:r>
            <a:r>
              <a:rPr lang="en-US" sz="1200" dirty="0" err="1">
                <a:solidFill>
                  <a:schemeClr val="tx1"/>
                </a:solidFill>
                <a:latin typeface="+mj-lt"/>
              </a:rPr>
              <a:t>na</a:t>
            </a:r>
            <a:r>
              <a:rPr lang="en-US" sz="1200" dirty="0">
                <a:solidFill>
                  <a:schemeClr val="tx1"/>
                </a:solidFill>
                <a:latin typeface="+mj-lt"/>
              </a:rPr>
              <a:t> CDS Informática</a:t>
            </a:r>
          </a:p>
          <a:p>
            <a:pPr marL="142475" indent="0">
              <a:buNone/>
            </a:pPr>
            <a:r>
              <a:rPr lang="en-US" sz="1200" dirty="0">
                <a:solidFill>
                  <a:schemeClr val="tx1"/>
                </a:solidFill>
                <a:latin typeface="+mj-lt"/>
              </a:rPr>
              <a:t>Microsoft MVP </a:t>
            </a:r>
            <a:r>
              <a:rPr lang="en-US" sz="1200" dirty="0" err="1">
                <a:solidFill>
                  <a:schemeClr val="tx1"/>
                </a:solidFill>
                <a:latin typeface="+mj-lt"/>
              </a:rPr>
              <a:t>desde</a:t>
            </a:r>
            <a:r>
              <a:rPr lang="en-US" sz="1200" dirty="0">
                <a:solidFill>
                  <a:schemeClr val="tx1"/>
                </a:solidFill>
                <a:latin typeface="+mj-lt"/>
              </a:rPr>
              <a:t> 2008</a:t>
            </a:r>
          </a:p>
          <a:p>
            <a:pPr marL="142475" indent="0">
              <a:buNone/>
            </a:pPr>
            <a:r>
              <a:rPr lang="pt-BR" sz="1200" dirty="0">
                <a:solidFill>
                  <a:schemeClr val="tx1"/>
                </a:solidFill>
                <a:latin typeface="+mj-lt"/>
              </a:rPr>
              <a:t>M</a:t>
            </a:r>
            <a:r>
              <a:rPr lang="en-US" sz="1200" dirty="0" err="1">
                <a:solidFill>
                  <a:schemeClr val="tx1"/>
                </a:solidFill>
                <a:latin typeface="+mj-lt"/>
              </a:rPr>
              <a:t>icrosoft</a:t>
            </a:r>
            <a:r>
              <a:rPr lang="en-US" sz="1200" dirty="0">
                <a:solidFill>
                  <a:schemeClr val="tx1"/>
                </a:solidFill>
                <a:latin typeface="+mj-lt"/>
              </a:rPr>
              <a:t> Regional Director</a:t>
            </a:r>
          </a:p>
          <a:p>
            <a:pPr marL="142475" indent="0">
              <a:buNone/>
            </a:pPr>
            <a:r>
              <a:rPr lang="en-US" sz="1200" dirty="0" err="1">
                <a:solidFill>
                  <a:schemeClr val="tx1"/>
                </a:solidFill>
                <a:latin typeface="+mj-lt"/>
              </a:rPr>
              <a:t>Palestrante</a:t>
            </a:r>
            <a:r>
              <a:rPr lang="en-US" sz="1200" dirty="0">
                <a:solidFill>
                  <a:schemeClr val="tx1"/>
                </a:solidFill>
                <a:latin typeface="+mj-lt"/>
              </a:rPr>
              <a:t> do Microsoft Ignite/USA</a:t>
            </a:r>
            <a:endParaRPr lang="pt-BR" sz="1200" dirty="0">
              <a:solidFill>
                <a:schemeClr val="tx1"/>
              </a:solidFill>
              <a:latin typeface="+mj-lt"/>
            </a:endParaRPr>
          </a:p>
          <a:p>
            <a:pPr marL="142475" indent="0">
              <a:buNone/>
            </a:pPr>
            <a:r>
              <a:rPr lang="en-US" sz="1200" dirty="0">
                <a:solidFill>
                  <a:schemeClr val="tx1"/>
                </a:solidFill>
                <a:latin typeface="+mj-lt"/>
              </a:rPr>
              <a:t>Um dos </a:t>
            </a:r>
            <a:r>
              <a:rPr lang="en-US" sz="1200" dirty="0" err="1">
                <a:solidFill>
                  <a:schemeClr val="tx1"/>
                </a:solidFill>
                <a:latin typeface="+mj-lt"/>
              </a:rPr>
              <a:t>criadores</a:t>
            </a:r>
            <a:r>
              <a:rPr lang="en-US" sz="1200" dirty="0">
                <a:solidFill>
                  <a:schemeClr val="tx1"/>
                </a:solidFill>
                <a:latin typeface="+mj-lt"/>
              </a:rPr>
              <a:t> do </a:t>
            </a:r>
            <a:r>
              <a:rPr lang="en-US" sz="1200" dirty="0" err="1">
                <a:solidFill>
                  <a:schemeClr val="tx1"/>
                </a:solidFill>
                <a:latin typeface="+mj-lt"/>
              </a:rPr>
              <a:t>projeto</a:t>
            </a:r>
            <a:r>
              <a:rPr lang="en-US" sz="1200" dirty="0">
                <a:solidFill>
                  <a:schemeClr val="tx1"/>
                </a:solidFill>
                <a:latin typeface="+mj-lt"/>
              </a:rPr>
              <a:t> open source </a:t>
            </a:r>
            <a:r>
              <a:rPr lang="en-US" sz="1200" dirty="0" err="1">
                <a:solidFill>
                  <a:schemeClr val="tx1"/>
                </a:solidFill>
                <a:latin typeface="+mj-lt"/>
              </a:rPr>
              <a:t>CodeCracker</a:t>
            </a:r>
            <a:r>
              <a:rPr lang="en-US" sz="1200" dirty="0">
                <a:solidFill>
                  <a:schemeClr val="tx1"/>
                </a:solidFill>
                <a:latin typeface="+mj-lt"/>
              </a:rPr>
              <a:t>: </a:t>
            </a:r>
            <a:r>
              <a:rPr lang="en-US" sz="1200" dirty="0">
                <a:solidFill>
                  <a:schemeClr val="tx1"/>
                </a:solidFill>
                <a:latin typeface="+mj-lt"/>
                <a:hlinkClick r:id="rId11"/>
              </a:rPr>
              <a:t>www.github.com/code-cracker</a:t>
            </a:r>
            <a:r>
              <a:rPr lang="en-US" sz="1200" dirty="0">
                <a:solidFill>
                  <a:schemeClr val="tx1"/>
                </a:solidFill>
                <a:latin typeface="+mj-lt"/>
              </a:rPr>
              <a:t> </a:t>
            </a:r>
          </a:p>
          <a:p>
            <a:pPr marL="142475" indent="0">
              <a:buNone/>
            </a:pPr>
            <a:r>
              <a:rPr lang="en-US" sz="1200" dirty="0" err="1">
                <a:solidFill>
                  <a:schemeClr val="tx1"/>
                </a:solidFill>
                <a:latin typeface="+mj-lt"/>
              </a:rPr>
              <a:t>Mantenedor</a:t>
            </a:r>
            <a:r>
              <a:rPr lang="en-US" sz="1200" dirty="0">
                <a:solidFill>
                  <a:schemeClr val="tx1"/>
                </a:solidFill>
                <a:latin typeface="+mj-lt"/>
              </a:rPr>
              <a:t> do </a:t>
            </a:r>
            <a:r>
              <a:rPr lang="en-US" sz="1200" dirty="0" err="1">
                <a:solidFill>
                  <a:schemeClr val="tx1"/>
                </a:solidFill>
                <a:latin typeface="+mj-lt"/>
              </a:rPr>
              <a:t>projeto</a:t>
            </a:r>
            <a:r>
              <a:rPr lang="en-US" sz="1200" dirty="0">
                <a:solidFill>
                  <a:schemeClr val="tx1"/>
                </a:solidFill>
                <a:latin typeface="+mj-lt"/>
              </a:rPr>
              <a:t> open source </a:t>
            </a:r>
            <a:r>
              <a:rPr lang="en-US" sz="1200" dirty="0" err="1">
                <a:solidFill>
                  <a:schemeClr val="tx1"/>
                </a:solidFill>
                <a:latin typeface="+mj-lt"/>
              </a:rPr>
              <a:t>BoletoNet</a:t>
            </a:r>
            <a:r>
              <a:rPr lang="en-US" sz="1200" dirty="0">
                <a:solidFill>
                  <a:schemeClr val="tx1"/>
                </a:solidFill>
                <a:latin typeface="+mj-lt"/>
              </a:rPr>
              <a:t>: </a:t>
            </a:r>
            <a:r>
              <a:rPr lang="en-US" sz="1200" dirty="0">
                <a:solidFill>
                  <a:schemeClr val="tx1"/>
                </a:solidFill>
                <a:latin typeface="+mj-lt"/>
                <a:hlinkClick r:id="rId12"/>
              </a:rPr>
              <a:t>www.github.com/boletonet</a:t>
            </a:r>
            <a:r>
              <a:rPr lang="en-US" sz="1200" dirty="0">
                <a:solidFill>
                  <a:schemeClr val="tx1"/>
                </a:solidFill>
                <a:latin typeface="+mj-lt"/>
              </a:rPr>
              <a:t> </a:t>
            </a:r>
          </a:p>
          <a:p>
            <a:pPr marL="142475" indent="0">
              <a:buNone/>
            </a:pPr>
            <a:r>
              <a:rPr lang="en-US" sz="1200" dirty="0">
                <a:solidFill>
                  <a:schemeClr val="tx1"/>
                </a:solidFill>
                <a:latin typeface="+mj-lt"/>
              </a:rPr>
              <a:t>Blog: </a:t>
            </a:r>
            <a:r>
              <a:rPr lang="en-US" sz="1200" dirty="0">
                <a:solidFill>
                  <a:schemeClr val="tx1"/>
                </a:solidFill>
                <a:latin typeface="+mj-lt"/>
                <a:hlinkClick r:id="rId13"/>
              </a:rPr>
              <a:t>www.carloscds.net</a:t>
            </a:r>
            <a:endParaRPr lang="en-US" sz="1200" dirty="0">
              <a:solidFill>
                <a:schemeClr val="tx1"/>
              </a:solidFill>
              <a:latin typeface="+mj-lt"/>
            </a:endParaRPr>
          </a:p>
          <a:p>
            <a:pPr marL="142475" indent="0">
              <a:buNone/>
            </a:pPr>
            <a:r>
              <a:rPr lang="en-US" sz="1200" dirty="0">
                <a:solidFill>
                  <a:schemeClr val="tx1"/>
                </a:solidFill>
                <a:latin typeface="+mj-lt"/>
              </a:rPr>
              <a:t>GitHub: </a:t>
            </a:r>
            <a:r>
              <a:rPr lang="en-US" sz="1200" dirty="0">
                <a:solidFill>
                  <a:schemeClr val="tx1"/>
                </a:solidFill>
                <a:latin typeface="+mj-lt"/>
                <a:hlinkClick r:id="rId14"/>
              </a:rPr>
              <a:t>www.github.com/carloscds</a:t>
            </a:r>
            <a:r>
              <a:rPr lang="en-US" sz="1200" dirty="0">
                <a:solidFill>
                  <a:schemeClr val="tx1"/>
                </a:solidFill>
                <a:latin typeface="+mj-lt"/>
              </a:rPr>
              <a:t> </a:t>
            </a:r>
          </a:p>
          <a:p>
            <a:pPr marL="142475" indent="0">
              <a:buNone/>
            </a:pPr>
            <a:endParaRPr lang="en-US" sz="267" dirty="0">
              <a:solidFill>
                <a:schemeClr val="tx1"/>
              </a:solidFill>
              <a:latin typeface="+mj-lt"/>
            </a:endParaRPr>
          </a:p>
        </p:txBody>
      </p:sp>
      <p:pic>
        <p:nvPicPr>
          <p:cNvPr id="36" name="Imagem 35">
            <a:extLst>
              <a:ext uri="{FF2B5EF4-FFF2-40B4-BE49-F238E27FC236}">
                <a16:creationId xmlns:a16="http://schemas.microsoft.com/office/drawing/2014/main" id="{A9BAC1A5-8F19-4D87-A466-28256BB85975}"/>
              </a:ext>
            </a:extLst>
          </p:cNvPr>
          <p:cNvPicPr>
            <a:picLocks noChangeAspect="1"/>
          </p:cNvPicPr>
          <p:nvPr/>
        </p:nvPicPr>
        <p:blipFill>
          <a:blip r:embed="rId15"/>
          <a:stretch>
            <a:fillRect/>
          </a:stretch>
        </p:blipFill>
        <p:spPr>
          <a:xfrm>
            <a:off x="1047074" y="5877029"/>
            <a:ext cx="1264853" cy="690609"/>
          </a:xfrm>
          <a:prstGeom prst="rect">
            <a:avLst/>
          </a:prstGeom>
        </p:spPr>
      </p:pic>
      <p:pic>
        <p:nvPicPr>
          <p:cNvPr id="37" name="Imagem 36">
            <a:extLst>
              <a:ext uri="{FF2B5EF4-FFF2-40B4-BE49-F238E27FC236}">
                <a16:creationId xmlns:a16="http://schemas.microsoft.com/office/drawing/2014/main" id="{55F4C16E-917B-43E1-8D6B-6ADB728BD968}"/>
              </a:ext>
            </a:extLst>
          </p:cNvPr>
          <p:cNvPicPr>
            <a:picLocks noChangeAspect="1"/>
          </p:cNvPicPr>
          <p:nvPr/>
        </p:nvPicPr>
        <p:blipFill>
          <a:blip r:embed="rId16"/>
          <a:stretch>
            <a:fillRect/>
          </a:stretch>
        </p:blipFill>
        <p:spPr>
          <a:xfrm>
            <a:off x="2354245" y="5730749"/>
            <a:ext cx="1437679" cy="947233"/>
          </a:xfrm>
          <a:prstGeom prst="rect">
            <a:avLst/>
          </a:prstGeom>
        </p:spPr>
      </p:pic>
      <p:pic>
        <p:nvPicPr>
          <p:cNvPr id="38" name="Imagem 37">
            <a:extLst>
              <a:ext uri="{FF2B5EF4-FFF2-40B4-BE49-F238E27FC236}">
                <a16:creationId xmlns:a16="http://schemas.microsoft.com/office/drawing/2014/main" id="{358EB56E-E92B-4658-812A-19C7AD86DD78}"/>
              </a:ext>
            </a:extLst>
          </p:cNvPr>
          <p:cNvPicPr>
            <a:picLocks noChangeAspect="1"/>
          </p:cNvPicPr>
          <p:nvPr/>
        </p:nvPicPr>
        <p:blipFill>
          <a:blip r:embed="rId17"/>
          <a:stretch>
            <a:fillRect/>
          </a:stretch>
        </p:blipFill>
        <p:spPr>
          <a:xfrm>
            <a:off x="3834242" y="5780133"/>
            <a:ext cx="1342444" cy="861439"/>
          </a:xfrm>
          <a:prstGeom prst="rect">
            <a:avLst/>
          </a:prstGeom>
        </p:spPr>
      </p:pic>
      <p:pic>
        <p:nvPicPr>
          <p:cNvPr id="39" name="Imagem 38">
            <a:extLst>
              <a:ext uri="{FF2B5EF4-FFF2-40B4-BE49-F238E27FC236}">
                <a16:creationId xmlns:a16="http://schemas.microsoft.com/office/drawing/2014/main" id="{16D6F7CA-D494-49E4-891D-7BEC900579A9}"/>
              </a:ext>
            </a:extLst>
          </p:cNvPr>
          <p:cNvPicPr>
            <a:picLocks noChangeAspect="1"/>
          </p:cNvPicPr>
          <p:nvPr/>
        </p:nvPicPr>
        <p:blipFill>
          <a:blip r:embed="rId18"/>
          <a:stretch>
            <a:fillRect/>
          </a:stretch>
        </p:blipFill>
        <p:spPr>
          <a:xfrm>
            <a:off x="5252058" y="5747707"/>
            <a:ext cx="1342444" cy="966364"/>
          </a:xfrm>
          <a:prstGeom prst="rect">
            <a:avLst/>
          </a:prstGeom>
        </p:spPr>
      </p:pic>
      <p:pic>
        <p:nvPicPr>
          <p:cNvPr id="40" name="Picture 2" descr="Imagem relacionada">
            <a:extLst>
              <a:ext uri="{FF2B5EF4-FFF2-40B4-BE49-F238E27FC236}">
                <a16:creationId xmlns:a16="http://schemas.microsoft.com/office/drawing/2014/main" id="{A5257DA7-2744-4E6B-B524-ADDB4BB2227D}"/>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669873" y="5841215"/>
            <a:ext cx="3640800" cy="849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923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6262"/>
            <a:ext cx="8229600" cy="719847"/>
          </a:xfrm>
        </p:spPr>
        <p:txBody>
          <a:bodyPr/>
          <a:lstStyle/>
          <a:p>
            <a:pPr algn="ctr"/>
            <a:r>
              <a:rPr lang="en-US" dirty="0" err="1">
                <a:solidFill>
                  <a:srgbClr val="0070C0"/>
                </a:solidFill>
              </a:rPr>
              <a:t>Estrutura</a:t>
            </a:r>
            <a:r>
              <a:rPr lang="en-US" dirty="0">
                <a:solidFill>
                  <a:srgbClr val="0070C0"/>
                </a:solidFill>
              </a:rPr>
              <a:t> do </a:t>
            </a:r>
            <a:r>
              <a:rPr lang="en-US" dirty="0" err="1">
                <a:solidFill>
                  <a:srgbClr val="0070C0"/>
                </a:solidFill>
              </a:rPr>
              <a:t>.Net</a:t>
            </a:r>
            <a:endParaRPr lang="en-US" dirty="0">
              <a:solidFill>
                <a:srgbClr val="0070C0"/>
              </a:solidFill>
            </a:endParaRPr>
          </a:p>
        </p:txBody>
      </p:sp>
      <p:pic>
        <p:nvPicPr>
          <p:cNvPr id="1028" name="Picture 4" descr="Resultado de imagem para .net structure">
            <a:extLst>
              <a:ext uri="{FF2B5EF4-FFF2-40B4-BE49-F238E27FC236}">
                <a16:creationId xmlns:a16="http://schemas.microsoft.com/office/drawing/2014/main" id="{4FEEEC8B-6518-4B4C-B9C5-501C70A89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179967"/>
            <a:ext cx="10210800" cy="5441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87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6262"/>
            <a:ext cx="8229600" cy="719847"/>
          </a:xfrm>
        </p:spPr>
        <p:txBody>
          <a:bodyPr/>
          <a:lstStyle/>
          <a:p>
            <a:pPr algn="ctr"/>
            <a:r>
              <a:rPr lang="en-US" dirty="0" err="1">
                <a:solidFill>
                  <a:srgbClr val="0070C0"/>
                </a:solidFill>
              </a:rPr>
              <a:t>Estrutura</a:t>
            </a:r>
            <a:r>
              <a:rPr lang="en-US" dirty="0">
                <a:solidFill>
                  <a:srgbClr val="0070C0"/>
                </a:solidFill>
              </a:rPr>
              <a:t> do </a:t>
            </a:r>
            <a:r>
              <a:rPr lang="en-US" dirty="0" err="1">
                <a:solidFill>
                  <a:srgbClr val="0070C0"/>
                </a:solidFill>
              </a:rPr>
              <a:t>.Net</a:t>
            </a:r>
            <a:endParaRPr lang="en-US" dirty="0">
              <a:solidFill>
                <a:srgbClr val="0070C0"/>
              </a:solidFill>
            </a:endParaRPr>
          </a:p>
        </p:txBody>
      </p:sp>
      <p:pic>
        <p:nvPicPr>
          <p:cNvPr id="6" name="Picture 2" descr="Resultado de imagem para c# clr">
            <a:extLst>
              <a:ext uri="{FF2B5EF4-FFF2-40B4-BE49-F238E27FC236}">
                <a16:creationId xmlns:a16="http://schemas.microsoft.com/office/drawing/2014/main" id="{0D903640-FE00-40CF-8DFA-44E04DE38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403" y="956109"/>
            <a:ext cx="6807193" cy="5110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4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29A70199-2638-4DB6-BF03-0B12F5C066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089" y="1187938"/>
            <a:ext cx="7548021" cy="2097883"/>
          </a:xfrm>
          <a:prstGeom prst="rect">
            <a:avLst/>
          </a:prstGeom>
          <a:ln/>
        </p:spPr>
        <p:style>
          <a:lnRef idx="2">
            <a:schemeClr val="accent1">
              <a:shade val="50000"/>
            </a:schemeClr>
          </a:lnRef>
          <a:fillRef idx="1">
            <a:schemeClr val="accent1"/>
          </a:fillRef>
          <a:effectRef idx="0">
            <a:schemeClr val="accent1"/>
          </a:effectRef>
          <a:fontRef idx="minor">
            <a:schemeClr val="lt1"/>
          </a:fontRef>
        </p:style>
      </p:pic>
      <p:grpSp>
        <p:nvGrpSpPr>
          <p:cNvPr id="7" name="Group 4">
            <a:extLst>
              <a:ext uri="{FF2B5EF4-FFF2-40B4-BE49-F238E27FC236}">
                <a16:creationId xmlns:a16="http://schemas.microsoft.com/office/drawing/2014/main" id="{47F25BDA-9909-4B36-A964-741FC8809C31}"/>
              </a:ext>
            </a:extLst>
          </p:cNvPr>
          <p:cNvGrpSpPr>
            <a:grpSpLocks/>
          </p:cNvGrpSpPr>
          <p:nvPr/>
        </p:nvGrpSpPr>
        <p:grpSpPr bwMode="auto">
          <a:xfrm>
            <a:off x="2290864" y="1808900"/>
            <a:ext cx="1702585" cy="837286"/>
            <a:chOff x="371" y="1290"/>
            <a:chExt cx="1094" cy="538"/>
          </a:xfrm>
        </p:grpSpPr>
        <p:pic>
          <p:nvPicPr>
            <p:cNvPr id="8" name="Picture 5">
              <a:extLst>
                <a:ext uri="{FF2B5EF4-FFF2-40B4-BE49-F238E27FC236}">
                  <a16:creationId xmlns:a16="http://schemas.microsoft.com/office/drawing/2014/main" id="{38F86646-969D-4489-8D61-553CB64654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 y="1290"/>
              <a:ext cx="109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a:extLst>
                <a:ext uri="{FF2B5EF4-FFF2-40B4-BE49-F238E27FC236}">
                  <a16:creationId xmlns:a16="http://schemas.microsoft.com/office/drawing/2014/main" id="{3854B39F-6E8D-41A7-9BEB-C040795902F1}"/>
                </a:ext>
              </a:extLst>
            </p:cNvPr>
            <p:cNvSpPr txBox="1">
              <a:spLocks noChangeArrowheads="1"/>
            </p:cNvSpPr>
            <p:nvPr/>
          </p:nvSpPr>
          <p:spPr bwMode="auto">
            <a:xfrm>
              <a:off x="496" y="1296"/>
              <a:ext cx="816" cy="525"/>
            </a:xfrm>
            <a:prstGeom prst="rect">
              <a:avLst/>
            </a:prstGeom>
            <a:noFill/>
            <a:ln w="28575">
              <a:noFill/>
              <a:miter lim="800000"/>
              <a:headEnd/>
              <a:tailEnd type="none" w="med" len="lg"/>
            </a:ln>
            <a:effectLst/>
          </p:spPr>
          <p:txBody>
            <a:bodyPr>
              <a:spAutoFit/>
            </a:bodyPr>
            <a:lstStyle/>
            <a:p>
              <a:pPr algn="ctr" eaLnBrk="0" hangingPunct="0">
                <a:spcBef>
                  <a:spcPct val="15000"/>
                </a:spcBef>
                <a:defRPr/>
              </a:pPr>
              <a:r>
                <a:rPr lang="en-US" sz="2353" dirty="0" err="1">
                  <a:effectLst>
                    <a:outerShdw blurRad="38100" dist="38100" dir="2700000" algn="tl">
                      <a:srgbClr val="000000"/>
                    </a:outerShdw>
                  </a:effectLst>
                  <a:latin typeface="Arial" charset="0"/>
                </a:rPr>
                <a:t>SourceCode</a:t>
              </a:r>
              <a:endParaRPr lang="en-US" sz="2353" dirty="0">
                <a:effectLst>
                  <a:outerShdw blurRad="38100" dist="38100" dir="2700000" algn="tl">
                    <a:srgbClr val="000000"/>
                  </a:outerShdw>
                </a:effectLst>
                <a:latin typeface="Arial" charset="0"/>
              </a:endParaRPr>
            </a:p>
          </p:txBody>
        </p:sp>
      </p:grpSp>
      <p:sp>
        <p:nvSpPr>
          <p:cNvPr id="10" name="Text Box 7">
            <a:extLst>
              <a:ext uri="{FF2B5EF4-FFF2-40B4-BE49-F238E27FC236}">
                <a16:creationId xmlns:a16="http://schemas.microsoft.com/office/drawing/2014/main" id="{6CF42D89-F906-4B20-8186-83DB95C641F1}"/>
              </a:ext>
            </a:extLst>
          </p:cNvPr>
          <p:cNvSpPr txBox="1">
            <a:spLocks noChangeArrowheads="1"/>
          </p:cNvSpPr>
          <p:nvPr/>
        </p:nvSpPr>
        <p:spPr bwMode="auto">
          <a:xfrm>
            <a:off x="4769609" y="1257972"/>
            <a:ext cx="1781257" cy="454420"/>
          </a:xfrm>
          <a:prstGeom prst="rect">
            <a:avLst/>
          </a:prstGeom>
          <a:noFill/>
          <a:ln w="28575">
            <a:noFill/>
            <a:miter lim="800000"/>
            <a:headEnd/>
            <a:tailEnd type="none" w="med" len="lg"/>
          </a:ln>
          <a:effectLst/>
        </p:spPr>
        <p:txBody>
          <a:bodyPr wrap="none">
            <a:spAutoFit/>
          </a:bodyPr>
          <a:lstStyle/>
          <a:p>
            <a:pPr algn="ctr" eaLnBrk="0" hangingPunct="0">
              <a:spcBef>
                <a:spcPct val="15000"/>
              </a:spcBef>
              <a:defRPr/>
            </a:pPr>
            <a:r>
              <a:rPr lang="en-US" sz="2353" i="1">
                <a:effectLst>
                  <a:outerShdw blurRad="38100" dist="38100" dir="2700000" algn="tl">
                    <a:srgbClr val="000000"/>
                  </a:outerShdw>
                </a:effectLst>
                <a:latin typeface="Arial" charset="0"/>
              </a:rPr>
              <a:t>Compilação</a:t>
            </a:r>
          </a:p>
        </p:txBody>
      </p:sp>
      <p:sp>
        <p:nvSpPr>
          <p:cNvPr id="11" name="Text Box 8">
            <a:extLst>
              <a:ext uri="{FF2B5EF4-FFF2-40B4-BE49-F238E27FC236}">
                <a16:creationId xmlns:a16="http://schemas.microsoft.com/office/drawing/2014/main" id="{3D781A31-3F6D-4C21-9888-3D0C7B9FE3F4}"/>
              </a:ext>
            </a:extLst>
          </p:cNvPr>
          <p:cNvSpPr txBox="1">
            <a:spLocks noChangeArrowheads="1"/>
          </p:cNvSpPr>
          <p:nvPr/>
        </p:nvSpPr>
        <p:spPr bwMode="auto">
          <a:xfrm>
            <a:off x="8206334" y="3782280"/>
            <a:ext cx="2119671" cy="1601079"/>
          </a:xfrm>
          <a:prstGeom prst="rect">
            <a:avLst/>
          </a:prstGeom>
          <a:noFill/>
          <a:ln w="28575">
            <a:noFill/>
            <a:miter lim="800000"/>
            <a:headEnd/>
            <a:tailEnd type="none" w="med" len="lg"/>
          </a:ln>
          <a:effectLst/>
        </p:spPr>
        <p:txBody>
          <a:bodyPr>
            <a:spAutoFit/>
          </a:bodyPr>
          <a:lstStyle/>
          <a:p>
            <a:pPr algn="ctr" eaLnBrk="0" hangingPunct="0">
              <a:spcBef>
                <a:spcPct val="15000"/>
              </a:spcBef>
              <a:defRPr/>
            </a:pPr>
            <a:r>
              <a:rPr lang="en-US" sz="1961" dirty="0">
                <a:latin typeface="Arial" charset="0"/>
              </a:rPr>
              <a:t>No </a:t>
            </a:r>
            <a:r>
              <a:rPr lang="en-US" sz="1961" dirty="0" err="1">
                <a:latin typeface="Arial" charset="0"/>
              </a:rPr>
              <a:t>momento</a:t>
            </a:r>
            <a:r>
              <a:rPr lang="en-US" sz="1961" dirty="0">
                <a:latin typeface="Arial" charset="0"/>
              </a:rPr>
              <a:t> da </a:t>
            </a:r>
            <a:r>
              <a:rPr lang="en-US" sz="1961" dirty="0" err="1">
                <a:latin typeface="Arial" charset="0"/>
              </a:rPr>
              <a:t>instalação</a:t>
            </a:r>
            <a:r>
              <a:rPr lang="en-US" sz="1961" dirty="0">
                <a:latin typeface="Arial" charset="0"/>
              </a:rPr>
              <a:t> </a:t>
            </a:r>
            <a:r>
              <a:rPr lang="en-US" sz="1961" dirty="0" err="1">
                <a:latin typeface="Arial" charset="0"/>
              </a:rPr>
              <a:t>ou</a:t>
            </a:r>
            <a:r>
              <a:rPr lang="en-US" sz="1961" dirty="0">
                <a:latin typeface="Arial" charset="0"/>
              </a:rPr>
              <a:t> </a:t>
            </a:r>
            <a:r>
              <a:rPr lang="en-US" sz="1961" dirty="0" err="1">
                <a:latin typeface="Arial" charset="0"/>
              </a:rPr>
              <a:t>na</a:t>
            </a:r>
            <a:r>
              <a:rPr lang="en-US" sz="1961" dirty="0">
                <a:latin typeface="Arial" charset="0"/>
              </a:rPr>
              <a:t> </a:t>
            </a:r>
            <a:r>
              <a:rPr lang="en-US" sz="1961" dirty="0" err="1">
                <a:latin typeface="Arial" charset="0"/>
              </a:rPr>
              <a:t>primeira</a:t>
            </a:r>
            <a:r>
              <a:rPr lang="en-US" sz="1961" dirty="0">
                <a:latin typeface="Arial" charset="0"/>
              </a:rPr>
              <a:t> </a:t>
            </a:r>
            <a:r>
              <a:rPr lang="en-US" sz="1961" dirty="0" err="1">
                <a:latin typeface="Arial" charset="0"/>
              </a:rPr>
              <a:t>vez</a:t>
            </a:r>
            <a:r>
              <a:rPr lang="en-US" sz="1961" dirty="0">
                <a:latin typeface="Arial" charset="0"/>
              </a:rPr>
              <a:t> que o </a:t>
            </a:r>
            <a:r>
              <a:rPr lang="en-US" sz="1961" dirty="0" err="1">
                <a:latin typeface="Arial" charset="0"/>
              </a:rPr>
              <a:t>método</a:t>
            </a:r>
            <a:r>
              <a:rPr lang="en-US" sz="1961" dirty="0">
                <a:latin typeface="Arial" charset="0"/>
              </a:rPr>
              <a:t> é </a:t>
            </a:r>
            <a:r>
              <a:rPr lang="en-US" sz="1961" dirty="0" err="1">
                <a:latin typeface="Arial" charset="0"/>
              </a:rPr>
              <a:t>chamado</a:t>
            </a:r>
            <a:endParaRPr lang="en-US" sz="1961" dirty="0">
              <a:latin typeface="Arial" charset="0"/>
            </a:endParaRPr>
          </a:p>
        </p:txBody>
      </p:sp>
      <p:grpSp>
        <p:nvGrpSpPr>
          <p:cNvPr id="12" name="Group 9">
            <a:extLst>
              <a:ext uri="{FF2B5EF4-FFF2-40B4-BE49-F238E27FC236}">
                <a16:creationId xmlns:a16="http://schemas.microsoft.com/office/drawing/2014/main" id="{5C5018E0-C8DD-40E4-89DF-EB6967D2B2BE}"/>
              </a:ext>
            </a:extLst>
          </p:cNvPr>
          <p:cNvGrpSpPr>
            <a:grpSpLocks/>
          </p:cNvGrpSpPr>
          <p:nvPr/>
        </p:nvGrpSpPr>
        <p:grpSpPr bwMode="auto">
          <a:xfrm>
            <a:off x="4013680" y="1808900"/>
            <a:ext cx="2600566" cy="837286"/>
            <a:chOff x="1478" y="1290"/>
            <a:chExt cx="1546" cy="538"/>
          </a:xfrm>
        </p:grpSpPr>
        <p:grpSp>
          <p:nvGrpSpPr>
            <p:cNvPr id="13" name="Group 10">
              <a:extLst>
                <a:ext uri="{FF2B5EF4-FFF2-40B4-BE49-F238E27FC236}">
                  <a16:creationId xmlns:a16="http://schemas.microsoft.com/office/drawing/2014/main" id="{96F250EC-A311-4401-AC57-B1798B815943}"/>
                </a:ext>
              </a:extLst>
            </p:cNvPr>
            <p:cNvGrpSpPr>
              <a:grpSpLocks/>
            </p:cNvGrpSpPr>
            <p:nvPr/>
          </p:nvGrpSpPr>
          <p:grpSpPr bwMode="auto">
            <a:xfrm>
              <a:off x="1920" y="1290"/>
              <a:ext cx="1104" cy="538"/>
              <a:chOff x="1920" y="1290"/>
              <a:chExt cx="1104" cy="538"/>
            </a:xfrm>
          </p:grpSpPr>
          <p:pic>
            <p:nvPicPr>
              <p:cNvPr id="15" name="Picture 11">
                <a:extLst>
                  <a:ext uri="{FF2B5EF4-FFF2-40B4-BE49-F238E27FC236}">
                    <a16:creationId xmlns:a16="http://schemas.microsoft.com/office/drawing/2014/main" id="{EB30E837-21C0-4C52-BFCE-C78A7E68E5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4" y="1290"/>
                <a:ext cx="109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2">
                <a:extLst>
                  <a:ext uri="{FF2B5EF4-FFF2-40B4-BE49-F238E27FC236}">
                    <a16:creationId xmlns:a16="http://schemas.microsoft.com/office/drawing/2014/main" id="{702813E1-1E20-4D9F-BA33-FA522D0F7B3C}"/>
                  </a:ext>
                </a:extLst>
              </p:cNvPr>
              <p:cNvSpPr txBox="1">
                <a:spLocks noChangeArrowheads="1"/>
              </p:cNvSpPr>
              <p:nvPr/>
            </p:nvSpPr>
            <p:spPr bwMode="auto">
              <a:xfrm>
                <a:off x="1920" y="1296"/>
                <a:ext cx="1104" cy="525"/>
              </a:xfrm>
              <a:prstGeom prst="rect">
                <a:avLst/>
              </a:prstGeom>
              <a:noFill/>
              <a:ln w="28575">
                <a:noFill/>
                <a:miter lim="800000"/>
                <a:headEnd/>
                <a:tailEnd type="none" w="med" len="lg"/>
              </a:ln>
              <a:effectLst/>
            </p:spPr>
            <p:txBody>
              <a:bodyPr>
                <a:spAutoFit/>
              </a:bodyPr>
              <a:lstStyle/>
              <a:p>
                <a:pPr algn="ctr" eaLnBrk="0" hangingPunct="0">
                  <a:spcBef>
                    <a:spcPct val="15000"/>
                  </a:spcBef>
                  <a:defRPr/>
                </a:pPr>
                <a:r>
                  <a:rPr lang="en-US" sz="2353">
                    <a:effectLst>
                      <a:outerShdw blurRad="38100" dist="38100" dir="2700000" algn="tl">
                        <a:srgbClr val="000000"/>
                      </a:outerShdw>
                    </a:effectLst>
                    <a:latin typeface="Arial" charset="0"/>
                  </a:rPr>
                  <a:t>Language Compiler</a:t>
                </a:r>
              </a:p>
            </p:txBody>
          </p:sp>
        </p:grpSp>
        <p:pic>
          <p:nvPicPr>
            <p:cNvPr id="14" name="Picture 13">
              <a:extLst>
                <a:ext uri="{FF2B5EF4-FFF2-40B4-BE49-F238E27FC236}">
                  <a16:creationId xmlns:a16="http://schemas.microsoft.com/office/drawing/2014/main" id="{76227398-68E4-4850-97BD-855FB5BF35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8" y="1452"/>
              <a:ext cx="4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7" name="Group 14">
            <a:extLst>
              <a:ext uri="{FF2B5EF4-FFF2-40B4-BE49-F238E27FC236}">
                <a16:creationId xmlns:a16="http://schemas.microsoft.com/office/drawing/2014/main" id="{4988D084-E2F9-4066-80CA-A7D954CFA497}"/>
              </a:ext>
            </a:extLst>
          </p:cNvPr>
          <p:cNvGrpSpPr>
            <a:grpSpLocks/>
          </p:cNvGrpSpPr>
          <p:nvPr/>
        </p:nvGrpSpPr>
        <p:grpSpPr bwMode="auto">
          <a:xfrm>
            <a:off x="6629809" y="1810456"/>
            <a:ext cx="2672155" cy="837286"/>
            <a:chOff x="3067" y="1291"/>
            <a:chExt cx="1717" cy="538"/>
          </a:xfrm>
        </p:grpSpPr>
        <p:grpSp>
          <p:nvGrpSpPr>
            <p:cNvPr id="18" name="Group 15">
              <a:extLst>
                <a:ext uri="{FF2B5EF4-FFF2-40B4-BE49-F238E27FC236}">
                  <a16:creationId xmlns:a16="http://schemas.microsoft.com/office/drawing/2014/main" id="{7DD1DEE3-AC0B-4E36-9311-0A36F3E59253}"/>
                </a:ext>
              </a:extLst>
            </p:cNvPr>
            <p:cNvGrpSpPr>
              <a:grpSpLocks/>
            </p:cNvGrpSpPr>
            <p:nvPr/>
          </p:nvGrpSpPr>
          <p:grpSpPr bwMode="auto">
            <a:xfrm>
              <a:off x="3488" y="1291"/>
              <a:ext cx="1296" cy="538"/>
              <a:chOff x="3488" y="1291"/>
              <a:chExt cx="1296" cy="538"/>
            </a:xfrm>
          </p:grpSpPr>
          <p:pic>
            <p:nvPicPr>
              <p:cNvPr id="20" name="Picture 16">
                <a:extLst>
                  <a:ext uri="{FF2B5EF4-FFF2-40B4-BE49-F238E27FC236}">
                    <a16:creationId xmlns:a16="http://schemas.microsoft.com/office/drawing/2014/main" id="{4509E8E8-2439-4C5C-A7B2-6E745682F4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77" y="1291"/>
                <a:ext cx="109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Box 17">
                <a:extLst>
                  <a:ext uri="{FF2B5EF4-FFF2-40B4-BE49-F238E27FC236}">
                    <a16:creationId xmlns:a16="http://schemas.microsoft.com/office/drawing/2014/main" id="{4F1E69A2-95EF-49E9-8996-16699F51B77E}"/>
                  </a:ext>
                </a:extLst>
              </p:cNvPr>
              <p:cNvSpPr txBox="1">
                <a:spLocks noChangeArrowheads="1"/>
              </p:cNvSpPr>
              <p:nvPr/>
            </p:nvSpPr>
            <p:spPr bwMode="auto">
              <a:xfrm>
                <a:off x="3488" y="1320"/>
                <a:ext cx="1296" cy="447"/>
              </a:xfrm>
              <a:prstGeom prst="rect">
                <a:avLst/>
              </a:prstGeom>
              <a:noFill/>
              <a:ln w="28575">
                <a:noFill/>
                <a:miter lim="800000"/>
                <a:headEnd/>
                <a:tailEnd type="none" w="med" len="lg"/>
              </a:ln>
              <a:effectLst/>
            </p:spPr>
            <p:txBody>
              <a:bodyPr anchor="ctr">
                <a:spAutoFit/>
              </a:bodyPr>
              <a:lstStyle/>
              <a:p>
                <a:pPr algn="ctr" eaLnBrk="0" hangingPunct="0">
                  <a:spcBef>
                    <a:spcPct val="15000"/>
                  </a:spcBef>
                  <a:defRPr/>
                </a:pPr>
                <a:r>
                  <a:rPr lang="en-US" sz="2353">
                    <a:effectLst>
                      <a:outerShdw blurRad="38100" dist="38100" dir="2700000" algn="tl">
                        <a:srgbClr val="000000"/>
                      </a:outerShdw>
                    </a:effectLst>
                    <a:latin typeface="Arial" charset="0"/>
                  </a:rPr>
                  <a:t>Assembly</a:t>
                </a:r>
                <a:br>
                  <a:rPr lang="en-US" sz="2353">
                    <a:effectLst>
                      <a:outerShdw blurRad="38100" dist="38100" dir="2700000" algn="tl">
                        <a:srgbClr val="000000"/>
                      </a:outerShdw>
                    </a:effectLst>
                    <a:latin typeface="Arial" charset="0"/>
                  </a:rPr>
                </a:br>
                <a:r>
                  <a:rPr lang="en-US" sz="1568">
                    <a:effectLst>
                      <a:outerShdw blurRad="38100" dist="38100" dir="2700000" algn="tl">
                        <a:srgbClr val="000000"/>
                      </a:outerShdw>
                    </a:effectLst>
                    <a:latin typeface="Arial" charset="0"/>
                  </a:rPr>
                  <a:t>(exe/dll)</a:t>
                </a:r>
              </a:p>
            </p:txBody>
          </p:sp>
        </p:grpSp>
        <p:pic>
          <p:nvPicPr>
            <p:cNvPr id="19" name="Picture 18">
              <a:extLst>
                <a:ext uri="{FF2B5EF4-FFF2-40B4-BE49-F238E27FC236}">
                  <a16:creationId xmlns:a16="http://schemas.microsoft.com/office/drawing/2014/main" id="{56FCBB4C-1E82-4A56-96D2-DBEABFF60D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7" y="1452"/>
              <a:ext cx="445"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3" name="Group 30">
            <a:extLst>
              <a:ext uri="{FF2B5EF4-FFF2-40B4-BE49-F238E27FC236}">
                <a16:creationId xmlns:a16="http://schemas.microsoft.com/office/drawing/2014/main" id="{4BF62CCF-88D9-4A71-A443-55AFB86DB674}"/>
              </a:ext>
            </a:extLst>
          </p:cNvPr>
          <p:cNvGrpSpPr>
            <a:grpSpLocks/>
          </p:cNvGrpSpPr>
          <p:nvPr/>
        </p:nvGrpSpPr>
        <p:grpSpPr bwMode="auto">
          <a:xfrm>
            <a:off x="7261664" y="1768436"/>
            <a:ext cx="2016956" cy="452881"/>
            <a:chOff x="3477" y="1272"/>
            <a:chExt cx="1296" cy="291"/>
          </a:xfrm>
        </p:grpSpPr>
        <p:pic>
          <p:nvPicPr>
            <p:cNvPr id="34" name="Picture 31">
              <a:extLst>
                <a:ext uri="{FF2B5EF4-FFF2-40B4-BE49-F238E27FC236}">
                  <a16:creationId xmlns:a16="http://schemas.microsoft.com/office/drawing/2014/main" id="{0C18619D-ECCB-45C8-84F4-336407B9A83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 y="1297"/>
              <a:ext cx="1094"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32">
              <a:extLst>
                <a:ext uri="{FF2B5EF4-FFF2-40B4-BE49-F238E27FC236}">
                  <a16:creationId xmlns:a16="http://schemas.microsoft.com/office/drawing/2014/main" id="{850D47A9-F6DC-49A1-9736-D14259AD6480}"/>
                </a:ext>
              </a:extLst>
            </p:cNvPr>
            <p:cNvSpPr>
              <a:spLocks noChangeArrowheads="1"/>
            </p:cNvSpPr>
            <p:nvPr/>
          </p:nvSpPr>
          <p:spPr bwMode="auto">
            <a:xfrm>
              <a:off x="3477" y="1272"/>
              <a:ext cx="1296" cy="288"/>
            </a:xfrm>
            <a:prstGeom prst="rect">
              <a:avLst/>
            </a:prstGeom>
            <a:noFill/>
            <a:ln w="12700">
              <a:noFill/>
              <a:miter lim="800000"/>
              <a:headEnd type="none" w="sm" len="sm"/>
              <a:tailEnd type="none" w="sm" len="sm"/>
            </a:ln>
            <a:effectLst/>
          </p:spPr>
          <p:txBody>
            <a:bodyPr wrap="none" anchor="ctr"/>
            <a:lstStyle/>
            <a:p>
              <a:pPr algn="ctr" eaLnBrk="0" hangingPunct="0">
                <a:defRPr/>
              </a:pPr>
              <a:r>
                <a:rPr lang="en-US" sz="1765">
                  <a:effectLst>
                    <a:outerShdw blurRad="38100" dist="38100" dir="2700000" algn="tl">
                      <a:srgbClr val="000000"/>
                    </a:outerShdw>
                  </a:effectLst>
                  <a:latin typeface="Lucida Console" pitchFamily="49" charset="0"/>
                </a:rPr>
                <a:t>Code (IL)</a:t>
              </a:r>
            </a:p>
          </p:txBody>
        </p:sp>
      </p:grpSp>
      <p:grpSp>
        <p:nvGrpSpPr>
          <p:cNvPr id="36" name="Group 33">
            <a:extLst>
              <a:ext uri="{FF2B5EF4-FFF2-40B4-BE49-F238E27FC236}">
                <a16:creationId xmlns:a16="http://schemas.microsoft.com/office/drawing/2014/main" id="{1F31512F-3D92-490B-A26D-34E5616E4BAF}"/>
              </a:ext>
            </a:extLst>
          </p:cNvPr>
          <p:cNvGrpSpPr>
            <a:grpSpLocks/>
          </p:cNvGrpSpPr>
          <p:nvPr/>
        </p:nvGrpSpPr>
        <p:grpSpPr bwMode="auto">
          <a:xfrm>
            <a:off x="7249214" y="2191748"/>
            <a:ext cx="2016956" cy="448212"/>
            <a:chOff x="3469" y="1544"/>
            <a:chExt cx="1296" cy="288"/>
          </a:xfrm>
        </p:grpSpPr>
        <p:pic>
          <p:nvPicPr>
            <p:cNvPr id="37" name="Picture 34">
              <a:extLst>
                <a:ext uri="{FF2B5EF4-FFF2-40B4-BE49-F238E27FC236}">
                  <a16:creationId xmlns:a16="http://schemas.microsoft.com/office/drawing/2014/main" id="{B0A16C2A-3D0F-413C-A48A-EF3E4B8C0B8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1" y="1556"/>
              <a:ext cx="1094"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Rectangle 35">
              <a:extLst>
                <a:ext uri="{FF2B5EF4-FFF2-40B4-BE49-F238E27FC236}">
                  <a16:creationId xmlns:a16="http://schemas.microsoft.com/office/drawing/2014/main" id="{27558DCC-C5E3-4A26-AC97-F00D21CA55D6}"/>
                </a:ext>
              </a:extLst>
            </p:cNvPr>
            <p:cNvSpPr>
              <a:spLocks noChangeArrowheads="1"/>
            </p:cNvSpPr>
            <p:nvPr/>
          </p:nvSpPr>
          <p:spPr bwMode="auto">
            <a:xfrm>
              <a:off x="3469" y="1544"/>
              <a:ext cx="1296" cy="288"/>
            </a:xfrm>
            <a:prstGeom prst="rect">
              <a:avLst/>
            </a:prstGeom>
            <a:noFill/>
            <a:ln w="12700">
              <a:noFill/>
              <a:miter lim="800000"/>
              <a:headEnd type="none" w="sm" len="sm"/>
              <a:tailEnd type="none" w="sm" len="sm"/>
            </a:ln>
            <a:effectLst/>
          </p:spPr>
          <p:txBody>
            <a:bodyPr wrap="none" anchor="ctr"/>
            <a:lstStyle/>
            <a:p>
              <a:pPr algn="ctr" eaLnBrk="0" hangingPunct="0">
                <a:defRPr/>
              </a:pPr>
              <a:r>
                <a:rPr lang="en-US" sz="1765">
                  <a:effectLst>
                    <a:outerShdw blurRad="38100" dist="38100" dir="2700000" algn="tl">
                      <a:srgbClr val="000000"/>
                    </a:outerShdw>
                  </a:effectLst>
                  <a:latin typeface="Lucida Console" pitchFamily="49" charset="0"/>
                </a:rPr>
                <a:t>Metadata</a:t>
              </a:r>
            </a:p>
          </p:txBody>
        </p:sp>
      </p:grpSp>
      <p:sp>
        <p:nvSpPr>
          <p:cNvPr id="2054" name="Seta: para Baixo 2053">
            <a:extLst>
              <a:ext uri="{FF2B5EF4-FFF2-40B4-BE49-F238E27FC236}">
                <a16:creationId xmlns:a16="http://schemas.microsoft.com/office/drawing/2014/main" id="{4AF06391-90AF-414A-A751-0F6C1D5D8699}"/>
              </a:ext>
            </a:extLst>
          </p:cNvPr>
          <p:cNvSpPr/>
          <p:nvPr/>
        </p:nvSpPr>
        <p:spPr bwMode="auto">
          <a:xfrm rot="2078001">
            <a:off x="7955771" y="2615165"/>
            <a:ext cx="620960" cy="1740306"/>
          </a:xfrm>
          <a:prstGeom prst="down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t-BR" sz="2353"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056" name="Agrupar 2055">
            <a:extLst>
              <a:ext uri="{FF2B5EF4-FFF2-40B4-BE49-F238E27FC236}">
                <a16:creationId xmlns:a16="http://schemas.microsoft.com/office/drawing/2014/main" id="{593F1A99-9A5A-49B4-A0BD-54D79C5A1CA4}"/>
              </a:ext>
            </a:extLst>
          </p:cNvPr>
          <p:cNvGrpSpPr/>
          <p:nvPr/>
        </p:nvGrpSpPr>
        <p:grpSpPr>
          <a:xfrm>
            <a:off x="2321990" y="4063968"/>
            <a:ext cx="5352092" cy="1864439"/>
            <a:chOff x="2368550" y="4144962"/>
            <a:chExt cx="5459413" cy="1901825"/>
          </a:xfrm>
        </p:grpSpPr>
        <p:pic>
          <p:nvPicPr>
            <p:cNvPr id="23" name="Picture 20">
              <a:extLst>
                <a:ext uri="{FF2B5EF4-FFF2-40B4-BE49-F238E27FC236}">
                  <a16:creationId xmlns:a16="http://schemas.microsoft.com/office/drawing/2014/main" id="{0B2C19E6-7A83-4F6D-9BB1-CA39F14CCF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8550" y="4144962"/>
              <a:ext cx="5459413" cy="1901825"/>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pic>
        <p:sp>
          <p:nvSpPr>
            <p:cNvPr id="24" name="Text Box 21">
              <a:extLst>
                <a:ext uri="{FF2B5EF4-FFF2-40B4-BE49-F238E27FC236}">
                  <a16:creationId xmlns:a16="http://schemas.microsoft.com/office/drawing/2014/main" id="{ACB17D70-F858-4DCE-8167-1DED780206DD}"/>
                </a:ext>
              </a:extLst>
            </p:cNvPr>
            <p:cNvSpPr txBox="1">
              <a:spLocks noChangeArrowheads="1"/>
            </p:cNvSpPr>
            <p:nvPr/>
          </p:nvSpPr>
          <p:spPr bwMode="auto">
            <a:xfrm>
              <a:off x="4239809" y="5473700"/>
              <a:ext cx="1542271" cy="463532"/>
            </a:xfrm>
            <a:prstGeom prst="rect">
              <a:avLst/>
            </a:prstGeom>
            <a:ln>
              <a:headEnd/>
              <a:tailEnd type="none" w="med" len="lg"/>
            </a:ln>
          </p:spPr>
          <p:style>
            <a:lnRef idx="2">
              <a:schemeClr val="accent1">
                <a:shade val="50000"/>
              </a:schemeClr>
            </a:lnRef>
            <a:fillRef idx="1">
              <a:schemeClr val="accent1"/>
            </a:fillRef>
            <a:effectRef idx="0">
              <a:schemeClr val="accent1"/>
            </a:effectRef>
            <a:fontRef idx="minor">
              <a:schemeClr val="lt1"/>
            </a:fontRef>
          </p:style>
          <p:txBody>
            <a:bodyPr wrap="none">
              <a:spAutoFit/>
            </a:bodyPr>
            <a:lstStyle/>
            <a:p>
              <a:pPr algn="ctr" eaLnBrk="0" hangingPunct="0">
                <a:spcBef>
                  <a:spcPct val="15000"/>
                </a:spcBef>
                <a:defRPr/>
              </a:pPr>
              <a:r>
                <a:rPr lang="en-US" sz="2353" i="1">
                  <a:effectLst>
                    <a:outerShdw blurRad="38100" dist="38100" dir="2700000" algn="tl">
                      <a:srgbClr val="000000"/>
                    </a:outerShdw>
                  </a:effectLst>
                  <a:latin typeface="Arial" charset="0"/>
                </a:rPr>
                <a:t>Execução</a:t>
              </a:r>
            </a:p>
          </p:txBody>
        </p:sp>
        <p:sp>
          <p:nvSpPr>
            <p:cNvPr id="32" name="Text Box 24">
              <a:extLst>
                <a:ext uri="{FF2B5EF4-FFF2-40B4-BE49-F238E27FC236}">
                  <a16:creationId xmlns:a16="http://schemas.microsoft.com/office/drawing/2014/main" id="{D26861E7-F0CE-442E-9F9B-F93DF38420E1}"/>
                </a:ext>
              </a:extLst>
            </p:cNvPr>
            <p:cNvSpPr txBox="1">
              <a:spLocks noChangeArrowheads="1"/>
            </p:cNvSpPr>
            <p:nvPr/>
          </p:nvSpPr>
          <p:spPr bwMode="auto">
            <a:xfrm>
              <a:off x="5726113" y="4427537"/>
              <a:ext cx="1828799" cy="832879"/>
            </a:xfrm>
            <a:prstGeom prst="rect">
              <a:avLst/>
            </a:prstGeom>
            <a:ln>
              <a:headEnd/>
              <a:tailEnd type="none" w="med" len="lg"/>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eaLnBrk="0" hangingPunct="0">
                <a:spcBef>
                  <a:spcPct val="15000"/>
                </a:spcBef>
                <a:defRPr/>
              </a:pPr>
              <a:r>
                <a:rPr lang="en-US" sz="2353" dirty="0">
                  <a:effectLst>
                    <a:outerShdw blurRad="38100" dist="38100" dir="2700000" algn="tl">
                      <a:srgbClr val="000000"/>
                    </a:outerShdw>
                  </a:effectLst>
                  <a:latin typeface="Arial" charset="0"/>
                </a:rPr>
                <a:t>JIT Compiler</a:t>
              </a:r>
            </a:p>
          </p:txBody>
        </p:sp>
        <p:grpSp>
          <p:nvGrpSpPr>
            <p:cNvPr id="26" name="Group 25">
              <a:extLst>
                <a:ext uri="{FF2B5EF4-FFF2-40B4-BE49-F238E27FC236}">
                  <a16:creationId xmlns:a16="http://schemas.microsoft.com/office/drawing/2014/main" id="{93848183-92F5-406D-9F5F-79ACE3916070}"/>
                </a:ext>
              </a:extLst>
            </p:cNvPr>
            <p:cNvGrpSpPr>
              <a:grpSpLocks/>
            </p:cNvGrpSpPr>
            <p:nvPr/>
          </p:nvGrpSpPr>
          <p:grpSpPr bwMode="auto">
            <a:xfrm>
              <a:off x="2586038" y="4406903"/>
              <a:ext cx="1839913" cy="889001"/>
              <a:chOff x="528" y="2904"/>
              <a:chExt cx="1159" cy="560"/>
            </a:xfrm>
          </p:grpSpPr>
          <p:pic>
            <p:nvPicPr>
              <p:cNvPr id="29" name="Picture 26">
                <a:extLst>
                  <a:ext uri="{FF2B5EF4-FFF2-40B4-BE49-F238E27FC236}">
                    <a16:creationId xmlns:a16="http://schemas.microsoft.com/office/drawing/2014/main" id="{8DB41A79-EDD0-479C-862F-68542FADC0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 y="2919"/>
                <a:ext cx="1094" cy="538"/>
              </a:xfrm>
              <a:prstGeom prst="rect">
                <a:avLst/>
              </a:prstGeom>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pic>
          <p:sp>
            <p:nvSpPr>
              <p:cNvPr id="30" name="Text Box 27">
                <a:extLst>
                  <a:ext uri="{FF2B5EF4-FFF2-40B4-BE49-F238E27FC236}">
                    <a16:creationId xmlns:a16="http://schemas.microsoft.com/office/drawing/2014/main" id="{980C2A50-32BC-4E4B-98D1-24B798C047C0}"/>
                  </a:ext>
                </a:extLst>
              </p:cNvPr>
              <p:cNvSpPr txBox="1">
                <a:spLocks noChangeArrowheads="1"/>
              </p:cNvSpPr>
              <p:nvPr/>
            </p:nvSpPr>
            <p:spPr bwMode="auto">
              <a:xfrm>
                <a:off x="528" y="2904"/>
                <a:ext cx="1152" cy="560"/>
              </a:xfrm>
              <a:prstGeom prst="rect">
                <a:avLst/>
              </a:prstGeom>
              <a:ln>
                <a:headEnd/>
                <a:tailEnd type="none" w="med" len="lg"/>
              </a:ln>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eaLnBrk="0" hangingPunct="0">
                  <a:spcBef>
                    <a:spcPct val="15000"/>
                  </a:spcBef>
                  <a:defRPr/>
                </a:pPr>
                <a:r>
                  <a:rPr lang="en-US" sz="2353" dirty="0">
                    <a:effectLst>
                      <a:outerShdw blurRad="38100" dist="38100" dir="2700000" algn="tl">
                        <a:srgbClr val="000000"/>
                      </a:outerShdw>
                    </a:effectLst>
                    <a:latin typeface="Arial" charset="0"/>
                  </a:rPr>
                  <a:t>Native</a:t>
                </a:r>
              </a:p>
              <a:p>
                <a:pPr algn="ctr" eaLnBrk="0" hangingPunct="0">
                  <a:spcBef>
                    <a:spcPct val="15000"/>
                  </a:spcBef>
                  <a:defRPr/>
                </a:pPr>
                <a:r>
                  <a:rPr lang="en-US" sz="2353" dirty="0">
                    <a:effectLst>
                      <a:outerShdw blurRad="38100" dist="38100" dir="2700000" algn="tl">
                        <a:srgbClr val="000000"/>
                      </a:outerShdw>
                    </a:effectLst>
                    <a:latin typeface="Arial" charset="0"/>
                  </a:rPr>
                  <a:t>Code</a:t>
                </a:r>
              </a:p>
            </p:txBody>
          </p:sp>
        </p:grpSp>
        <p:sp>
          <p:nvSpPr>
            <p:cNvPr id="47" name="Seta: para a Esquerda 46">
              <a:extLst>
                <a:ext uri="{FF2B5EF4-FFF2-40B4-BE49-F238E27FC236}">
                  <a16:creationId xmlns:a16="http://schemas.microsoft.com/office/drawing/2014/main" id="{76ECCBF5-2423-4728-BCC3-F9E5B2E79C15}"/>
                </a:ext>
              </a:extLst>
            </p:cNvPr>
            <p:cNvSpPr/>
            <p:nvPr/>
          </p:nvSpPr>
          <p:spPr bwMode="auto">
            <a:xfrm>
              <a:off x="4582319" y="4594225"/>
              <a:ext cx="965199" cy="457200"/>
            </a:xfrm>
            <a:prstGeom prst="lef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pt-BR" sz="2353"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a:solidFill>
                  <a:srgbClr val="0070C0"/>
                </a:solidFill>
              </a:rPr>
              <a:t>Como </a:t>
            </a:r>
            <a:r>
              <a:rPr lang="en-US" dirty="0" err="1">
                <a:solidFill>
                  <a:srgbClr val="0070C0"/>
                </a:solidFill>
              </a:rPr>
              <a:t>funciona</a:t>
            </a:r>
            <a:r>
              <a:rPr lang="en-US" dirty="0">
                <a:solidFill>
                  <a:srgbClr val="0070C0"/>
                </a:solidFill>
              </a:rPr>
              <a:t> ?</a:t>
            </a:r>
          </a:p>
        </p:txBody>
      </p:sp>
    </p:spTree>
    <p:extLst>
      <p:ext uri="{BB962C8B-B14F-4D97-AF65-F5344CB8AC3E}">
        <p14:creationId xmlns:p14="http://schemas.microsoft.com/office/powerpoint/2010/main" val="11097480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36"/>
                                        </p:tgtEl>
                                        <p:attrNameLst>
                                          <p:attrName>style.visibility</p:attrName>
                                        </p:attrNameLst>
                                      </p:cBhvr>
                                      <p:to>
                                        <p:strVal val="visible"/>
                                      </p:to>
                                    </p:set>
                                    <p:animEffect transition="in" filter="wipe(up)">
                                      <p:cBhvr>
                                        <p:cTn id="25" dur="500"/>
                                        <p:tgtEl>
                                          <p:spTgt spid="3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54"/>
                                        </p:tgtEl>
                                        <p:attrNameLst>
                                          <p:attrName>style.visibility</p:attrName>
                                        </p:attrNameLst>
                                      </p:cBhvr>
                                      <p:to>
                                        <p:strVal val="visible"/>
                                      </p:to>
                                    </p:set>
                                  </p:childTnLst>
                                </p:cTn>
                              </p:par>
                            </p:childTnLst>
                          </p:cTn>
                        </p:par>
                        <p:par>
                          <p:cTn id="30" fill="hold">
                            <p:stCondLst>
                              <p:cond delay="0"/>
                            </p:stCondLst>
                            <p:childTnLst>
                              <p:par>
                                <p:cTn id="31" presetID="10"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wipe(right)">
                                      <p:cBhvr>
                                        <p:cTn id="38"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54"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a:solidFill>
                  <a:srgbClr val="0070C0"/>
                </a:solidFill>
              </a:rPr>
              <a:t>O que o </a:t>
            </a:r>
            <a:r>
              <a:rPr lang="en-US" dirty="0" err="1">
                <a:solidFill>
                  <a:srgbClr val="0070C0"/>
                </a:solidFill>
              </a:rPr>
              <a:t>compilador</a:t>
            </a:r>
            <a:r>
              <a:rPr lang="en-US" dirty="0">
                <a:solidFill>
                  <a:srgbClr val="0070C0"/>
                </a:solidFill>
              </a:rPr>
              <a:t> “v</a:t>
            </a:r>
            <a:r>
              <a:rPr lang="pt-BR" dirty="0">
                <a:solidFill>
                  <a:srgbClr val="0070C0"/>
                </a:solidFill>
              </a:rPr>
              <a:t>ê”?</a:t>
            </a:r>
            <a:endParaRPr lang="en-US" dirty="0">
              <a:solidFill>
                <a:srgbClr val="0070C0"/>
              </a:solidFill>
            </a:endParaRPr>
          </a:p>
        </p:txBody>
      </p:sp>
      <p:pic>
        <p:nvPicPr>
          <p:cNvPr id="3" name="Picture 2">
            <a:extLst>
              <a:ext uri="{FF2B5EF4-FFF2-40B4-BE49-F238E27FC236}">
                <a16:creationId xmlns:a16="http://schemas.microsoft.com/office/drawing/2014/main" id="{EF81A0A2-28AB-4741-A897-70445E838224}"/>
              </a:ext>
            </a:extLst>
          </p:cNvPr>
          <p:cNvPicPr>
            <a:picLocks noChangeAspect="1"/>
          </p:cNvPicPr>
          <p:nvPr/>
        </p:nvPicPr>
        <p:blipFill>
          <a:blip r:embed="rId2"/>
          <a:stretch>
            <a:fillRect/>
          </a:stretch>
        </p:blipFill>
        <p:spPr>
          <a:xfrm>
            <a:off x="900762" y="1481381"/>
            <a:ext cx="10390476" cy="3895238"/>
          </a:xfrm>
          <a:prstGeom prst="rect">
            <a:avLst/>
          </a:prstGeom>
        </p:spPr>
      </p:pic>
    </p:spTree>
    <p:extLst>
      <p:ext uri="{BB962C8B-B14F-4D97-AF65-F5344CB8AC3E}">
        <p14:creationId xmlns:p14="http://schemas.microsoft.com/office/powerpoint/2010/main" val="253651485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Otimização</a:t>
            </a:r>
            <a:r>
              <a:rPr lang="en-US" dirty="0">
                <a:solidFill>
                  <a:srgbClr val="0070C0"/>
                </a:solidFill>
              </a:rPr>
              <a:t> da </a:t>
            </a:r>
            <a:r>
              <a:rPr lang="en-US" dirty="0" err="1">
                <a:solidFill>
                  <a:srgbClr val="0070C0"/>
                </a:solidFill>
              </a:rPr>
              <a:t>execução</a:t>
            </a:r>
            <a:endParaRPr lang="en-US" dirty="0">
              <a:solidFill>
                <a:srgbClr val="0070C0"/>
              </a:solidFill>
            </a:endParaRPr>
          </a:p>
        </p:txBody>
      </p:sp>
      <p:sp>
        <p:nvSpPr>
          <p:cNvPr id="40" name="Text Placeholder 4">
            <a:extLst>
              <a:ext uri="{FF2B5EF4-FFF2-40B4-BE49-F238E27FC236}">
                <a16:creationId xmlns:a16="http://schemas.microsoft.com/office/drawing/2014/main" id="{4A6C5F6E-DB6E-4605-A852-3E5FED23FB94}"/>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224" indent="-420224"/>
            <a:r>
              <a:rPr lang="es-ES" dirty="0" err="1"/>
              <a:t>Pré</a:t>
            </a:r>
            <a:r>
              <a:rPr lang="es-ES" dirty="0"/>
              <a:t> </a:t>
            </a:r>
            <a:r>
              <a:rPr lang="es-ES" dirty="0" err="1"/>
              <a:t>compilação</a:t>
            </a:r>
            <a:endParaRPr lang="es-ES" dirty="0"/>
          </a:p>
          <a:p>
            <a:pPr marL="877424" lvl="1" indent="-420224"/>
            <a:r>
              <a:rPr lang="es-ES" dirty="0" err="1"/>
              <a:t>Força</a:t>
            </a:r>
            <a:r>
              <a:rPr lang="es-ES" dirty="0"/>
              <a:t> o JIT </a:t>
            </a:r>
            <a:r>
              <a:rPr lang="es-ES" dirty="0" err="1"/>
              <a:t>pós</a:t>
            </a:r>
            <a:r>
              <a:rPr lang="es-ES" dirty="0"/>
              <a:t> </a:t>
            </a:r>
            <a:r>
              <a:rPr lang="es-ES" dirty="0" err="1"/>
              <a:t>compilação</a:t>
            </a:r>
            <a:r>
              <a:rPr lang="es-ES" dirty="0"/>
              <a:t>!</a:t>
            </a:r>
          </a:p>
          <a:p>
            <a:pPr marL="877424" lvl="1" indent="-420224"/>
            <a:r>
              <a:rPr lang="es-ES" dirty="0" err="1"/>
              <a:t>aspnet_compiler</a:t>
            </a:r>
            <a:r>
              <a:rPr lang="es-ES" dirty="0"/>
              <a:t> (</a:t>
            </a:r>
            <a:r>
              <a:rPr lang="es-ES" dirty="0" err="1"/>
              <a:t>linha</a:t>
            </a:r>
            <a:r>
              <a:rPr lang="es-ES" dirty="0"/>
              <a:t> de comando </a:t>
            </a:r>
            <a:r>
              <a:rPr lang="es-ES" dirty="0" err="1"/>
              <a:t>.Net</a:t>
            </a:r>
            <a:r>
              <a:rPr lang="es-ES" dirty="0"/>
              <a:t> Full)</a:t>
            </a:r>
          </a:p>
          <a:p>
            <a:pPr marL="877424" lvl="1" indent="-420224"/>
            <a:r>
              <a:rPr lang="es-ES" dirty="0"/>
              <a:t>Visual Studio </a:t>
            </a:r>
            <a:r>
              <a:rPr lang="es-ES" dirty="0" err="1"/>
              <a:t>Publish</a:t>
            </a:r>
            <a:r>
              <a:rPr lang="es-ES" dirty="0"/>
              <a:t>:</a:t>
            </a:r>
          </a:p>
          <a:p>
            <a:pPr marL="877424" lvl="1" indent="-420224"/>
            <a:endParaRPr lang="es-ES" dirty="0"/>
          </a:p>
        </p:txBody>
      </p:sp>
      <p:pic>
        <p:nvPicPr>
          <p:cNvPr id="2" name="Imagem 1">
            <a:extLst>
              <a:ext uri="{FF2B5EF4-FFF2-40B4-BE49-F238E27FC236}">
                <a16:creationId xmlns:a16="http://schemas.microsoft.com/office/drawing/2014/main" id="{F0A907EA-7C41-45C7-9A9E-108E6B0E316E}"/>
              </a:ext>
            </a:extLst>
          </p:cNvPr>
          <p:cNvPicPr>
            <a:picLocks noChangeAspect="1"/>
          </p:cNvPicPr>
          <p:nvPr/>
        </p:nvPicPr>
        <p:blipFill>
          <a:blip r:embed="rId2"/>
          <a:stretch>
            <a:fillRect/>
          </a:stretch>
        </p:blipFill>
        <p:spPr>
          <a:xfrm>
            <a:off x="2733472" y="2836625"/>
            <a:ext cx="8589524" cy="3862445"/>
          </a:xfrm>
          <a:prstGeom prst="rect">
            <a:avLst/>
          </a:prstGeom>
        </p:spPr>
      </p:pic>
    </p:spTree>
    <p:extLst>
      <p:ext uri="{BB962C8B-B14F-4D97-AF65-F5344CB8AC3E}">
        <p14:creationId xmlns:p14="http://schemas.microsoft.com/office/powerpoint/2010/main" val="331662733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err="1">
                <a:solidFill>
                  <a:srgbClr val="0070C0"/>
                </a:solidFill>
              </a:rPr>
              <a:t>Otimização</a:t>
            </a:r>
            <a:r>
              <a:rPr lang="en-US" dirty="0">
                <a:solidFill>
                  <a:srgbClr val="0070C0"/>
                </a:solidFill>
              </a:rPr>
              <a:t> da </a:t>
            </a:r>
            <a:r>
              <a:rPr lang="en-US" dirty="0" err="1">
                <a:solidFill>
                  <a:srgbClr val="0070C0"/>
                </a:solidFill>
              </a:rPr>
              <a:t>execução</a:t>
            </a:r>
            <a:endParaRPr lang="en-US" dirty="0">
              <a:solidFill>
                <a:srgbClr val="0070C0"/>
              </a:solidFill>
            </a:endParaRPr>
          </a:p>
        </p:txBody>
      </p:sp>
      <p:sp>
        <p:nvSpPr>
          <p:cNvPr id="40" name="Text Placeholder 4">
            <a:extLst>
              <a:ext uri="{FF2B5EF4-FFF2-40B4-BE49-F238E27FC236}">
                <a16:creationId xmlns:a16="http://schemas.microsoft.com/office/drawing/2014/main" id="{4A6C5F6E-DB6E-4605-A852-3E5FED23FB94}"/>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224" indent="-420224"/>
            <a:r>
              <a:rPr lang="es-ES" dirty="0"/>
              <a:t>Em .NET Core muda </a:t>
            </a:r>
            <a:r>
              <a:rPr lang="es-ES" dirty="0" err="1"/>
              <a:t>um</a:t>
            </a:r>
            <a:r>
              <a:rPr lang="es-ES" dirty="0"/>
              <a:t> </a:t>
            </a:r>
            <a:r>
              <a:rPr lang="es-ES" dirty="0" err="1"/>
              <a:t>pouco</a:t>
            </a:r>
            <a:r>
              <a:rPr lang="es-ES" dirty="0"/>
              <a:t>:</a:t>
            </a:r>
          </a:p>
          <a:p>
            <a:pPr marL="420224" indent="-420224"/>
            <a:endParaRPr lang="es-ES" dirty="0"/>
          </a:p>
          <a:p>
            <a:pPr marL="420224" indent="-420224"/>
            <a:endParaRPr lang="es-ES" dirty="0"/>
          </a:p>
          <a:p>
            <a:pPr marL="420224" indent="-420224"/>
            <a:endParaRPr lang="es-ES" dirty="0"/>
          </a:p>
          <a:p>
            <a:pPr marL="420224" indent="-420224"/>
            <a:endParaRPr lang="es-ES" dirty="0"/>
          </a:p>
          <a:p>
            <a:pPr marL="420224" indent="-420224"/>
            <a:endParaRPr lang="es-ES" dirty="0"/>
          </a:p>
          <a:p>
            <a:pPr marL="420224" indent="-420224"/>
            <a:endParaRPr lang="es-ES" dirty="0"/>
          </a:p>
          <a:p>
            <a:pPr marL="420224" indent="-420224"/>
            <a:endParaRPr lang="es-ES" dirty="0"/>
          </a:p>
          <a:p>
            <a:pPr marL="420224" indent="-420224"/>
            <a:r>
              <a:rPr lang="es-ES" dirty="0"/>
              <a:t>Podemos ter </a:t>
            </a:r>
            <a:r>
              <a:rPr lang="es-ES" dirty="0" err="1"/>
              <a:t>Self-contained</a:t>
            </a:r>
            <a:r>
              <a:rPr lang="es-ES" dirty="0"/>
              <a:t>, </a:t>
            </a:r>
            <a:r>
              <a:rPr lang="es-ES" dirty="0" err="1"/>
              <a:t>sem</a:t>
            </a:r>
            <a:r>
              <a:rPr lang="es-ES" dirty="0"/>
              <a:t> </a:t>
            </a:r>
            <a:r>
              <a:rPr lang="es-ES" dirty="0" err="1"/>
              <a:t>dependência</a:t>
            </a:r>
            <a:r>
              <a:rPr lang="es-ES" dirty="0"/>
              <a:t> do </a:t>
            </a:r>
            <a:r>
              <a:rPr lang="es-ES" dirty="0" err="1"/>
              <a:t>runtime</a:t>
            </a:r>
            <a:r>
              <a:rPr lang="es-ES" dirty="0"/>
              <a:t> (ele </a:t>
            </a:r>
            <a:r>
              <a:rPr lang="es-ES" dirty="0" err="1"/>
              <a:t>não</a:t>
            </a:r>
            <a:r>
              <a:rPr lang="es-ES" dirty="0"/>
              <a:t> precisa estar instalado)</a:t>
            </a:r>
          </a:p>
          <a:p>
            <a:pPr marL="420224" indent="-420224"/>
            <a:r>
              <a:rPr lang="en-US" sz="1800" dirty="0">
                <a:hlinkClick r:id="rId2"/>
              </a:rPr>
              <a:t>http://carloscds.net/2019/07/voce-ja-ouviu-falar-em-self-contained-application/</a:t>
            </a:r>
            <a:endParaRPr lang="es-ES" sz="1800" dirty="0"/>
          </a:p>
        </p:txBody>
      </p:sp>
      <p:pic>
        <p:nvPicPr>
          <p:cNvPr id="3" name="Imagem 2">
            <a:extLst>
              <a:ext uri="{FF2B5EF4-FFF2-40B4-BE49-F238E27FC236}">
                <a16:creationId xmlns:a16="http://schemas.microsoft.com/office/drawing/2014/main" id="{27744AD9-EEC8-444B-A4A8-AE8127FAE5D0}"/>
              </a:ext>
            </a:extLst>
          </p:cNvPr>
          <p:cNvPicPr>
            <a:picLocks noChangeAspect="1"/>
          </p:cNvPicPr>
          <p:nvPr/>
        </p:nvPicPr>
        <p:blipFill>
          <a:blip r:embed="rId3"/>
          <a:stretch>
            <a:fillRect/>
          </a:stretch>
        </p:blipFill>
        <p:spPr>
          <a:xfrm>
            <a:off x="2212748" y="1691181"/>
            <a:ext cx="6638095" cy="3047619"/>
          </a:xfrm>
          <a:prstGeom prst="rect">
            <a:avLst/>
          </a:prstGeom>
        </p:spPr>
      </p:pic>
    </p:spTree>
    <p:extLst>
      <p:ext uri="{BB962C8B-B14F-4D97-AF65-F5344CB8AC3E}">
        <p14:creationId xmlns:p14="http://schemas.microsoft.com/office/powerpoint/2010/main" val="49555642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1525313B-50B7-430B-85BE-7DF842B218F1}"/>
              </a:ext>
            </a:extLst>
          </p:cNvPr>
          <p:cNvSpPr>
            <a:spLocks noGrp="1"/>
          </p:cNvSpPr>
          <p:nvPr>
            <p:ph type="title"/>
          </p:nvPr>
        </p:nvSpPr>
        <p:spPr>
          <a:xfrm>
            <a:off x="1981200" y="236262"/>
            <a:ext cx="8229600" cy="719847"/>
          </a:xfrm>
        </p:spPr>
        <p:txBody>
          <a:bodyPr/>
          <a:lstStyle/>
          <a:p>
            <a:pPr algn="ctr"/>
            <a:r>
              <a:rPr lang="en-US" dirty="0">
                <a:solidFill>
                  <a:srgbClr val="0070C0"/>
                </a:solidFill>
              </a:rPr>
              <a:t>E </a:t>
            </a:r>
            <a:r>
              <a:rPr lang="en-US" dirty="0" err="1">
                <a:solidFill>
                  <a:srgbClr val="0070C0"/>
                </a:solidFill>
              </a:rPr>
              <a:t>onde</a:t>
            </a:r>
            <a:r>
              <a:rPr lang="en-US" dirty="0">
                <a:solidFill>
                  <a:srgbClr val="0070C0"/>
                </a:solidFill>
              </a:rPr>
              <a:t> </a:t>
            </a:r>
            <a:r>
              <a:rPr lang="en-US" dirty="0" err="1">
                <a:solidFill>
                  <a:srgbClr val="0070C0"/>
                </a:solidFill>
              </a:rPr>
              <a:t>entra</a:t>
            </a:r>
            <a:r>
              <a:rPr lang="en-US" dirty="0">
                <a:solidFill>
                  <a:srgbClr val="0070C0"/>
                </a:solidFill>
              </a:rPr>
              <a:t> a IL </a:t>
            </a:r>
            <a:r>
              <a:rPr lang="en-US" dirty="0" err="1">
                <a:solidFill>
                  <a:srgbClr val="0070C0"/>
                </a:solidFill>
              </a:rPr>
              <a:t>nisto</a:t>
            </a:r>
            <a:r>
              <a:rPr lang="en-US" dirty="0">
                <a:solidFill>
                  <a:srgbClr val="0070C0"/>
                </a:solidFill>
              </a:rPr>
              <a:t> ?</a:t>
            </a:r>
          </a:p>
        </p:txBody>
      </p:sp>
      <p:sp>
        <p:nvSpPr>
          <p:cNvPr id="40" name="Text Placeholder 4">
            <a:extLst>
              <a:ext uri="{FF2B5EF4-FFF2-40B4-BE49-F238E27FC236}">
                <a16:creationId xmlns:a16="http://schemas.microsoft.com/office/drawing/2014/main" id="{4A6C5F6E-DB6E-4605-A852-3E5FED23FB94}"/>
              </a:ext>
            </a:extLst>
          </p:cNvPr>
          <p:cNvSpPr txBox="1">
            <a:spLocks/>
          </p:cNvSpPr>
          <p:nvPr/>
        </p:nvSpPr>
        <p:spPr>
          <a:xfrm>
            <a:off x="1725345" y="1259901"/>
            <a:ext cx="8741309" cy="357944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20224" indent="-420224"/>
            <a:r>
              <a:rPr lang="es-ES" dirty="0"/>
              <a:t>Em </a:t>
            </a:r>
            <a:r>
              <a:rPr lang="es-ES" dirty="0" err="1"/>
              <a:t>praticamente</a:t>
            </a:r>
            <a:r>
              <a:rPr lang="es-ES" dirty="0"/>
              <a:t> </a:t>
            </a:r>
            <a:r>
              <a:rPr lang="es-ES" dirty="0" err="1"/>
              <a:t>tudo</a:t>
            </a:r>
            <a:r>
              <a:rPr lang="es-ES" dirty="0"/>
              <a:t>:</a:t>
            </a:r>
          </a:p>
          <a:p>
            <a:pPr marL="877424" lvl="1" indent="-420224"/>
            <a:r>
              <a:rPr lang="es-ES" dirty="0"/>
              <a:t>É o resultado da </a:t>
            </a:r>
            <a:r>
              <a:rPr lang="es-ES" dirty="0" err="1"/>
              <a:t>compilação</a:t>
            </a:r>
            <a:r>
              <a:rPr lang="es-ES" dirty="0"/>
              <a:t>, o </a:t>
            </a:r>
            <a:r>
              <a:rPr lang="es-ES" dirty="0" err="1"/>
              <a:t>binário</a:t>
            </a:r>
            <a:endParaRPr lang="es-ES" dirty="0"/>
          </a:p>
          <a:p>
            <a:pPr marL="877424" lvl="1" indent="-420224"/>
            <a:r>
              <a:rPr lang="es-ES" dirty="0"/>
              <a:t>Mas </a:t>
            </a:r>
            <a:r>
              <a:rPr lang="es-ES" dirty="0" err="1"/>
              <a:t>ainda</a:t>
            </a:r>
            <a:r>
              <a:rPr lang="es-ES" dirty="0"/>
              <a:t> </a:t>
            </a:r>
            <a:r>
              <a:rPr lang="es-ES" dirty="0" err="1"/>
              <a:t>não</a:t>
            </a:r>
            <a:r>
              <a:rPr lang="es-ES" dirty="0"/>
              <a:t> é </a:t>
            </a:r>
            <a:r>
              <a:rPr lang="es-ES" dirty="0" err="1"/>
              <a:t>um</a:t>
            </a:r>
            <a:r>
              <a:rPr lang="es-ES" dirty="0"/>
              <a:t> </a:t>
            </a:r>
            <a:r>
              <a:rPr lang="es-ES" dirty="0" err="1"/>
              <a:t>executável</a:t>
            </a:r>
            <a:r>
              <a:rPr lang="es-ES" dirty="0"/>
              <a:t> nativo, </a:t>
            </a:r>
            <a:r>
              <a:rPr lang="es-ES" dirty="0" err="1"/>
              <a:t>pois</a:t>
            </a:r>
            <a:r>
              <a:rPr lang="es-ES" dirty="0"/>
              <a:t> precisa do JIT</a:t>
            </a:r>
          </a:p>
          <a:p>
            <a:pPr marL="877424" lvl="1" indent="-420224"/>
            <a:r>
              <a:rPr lang="es-ES" dirty="0"/>
              <a:t>O JIT é </a:t>
            </a:r>
            <a:r>
              <a:rPr lang="es-ES" dirty="0" err="1"/>
              <a:t>quem</a:t>
            </a:r>
            <a:r>
              <a:rPr lang="es-ES" dirty="0"/>
              <a:t> </a:t>
            </a:r>
            <a:r>
              <a:rPr lang="es-ES" dirty="0" err="1"/>
              <a:t>vai</a:t>
            </a:r>
            <a:r>
              <a:rPr lang="es-ES" dirty="0"/>
              <a:t> </a:t>
            </a:r>
            <a:r>
              <a:rPr lang="es-ES" dirty="0" err="1"/>
              <a:t>ler</a:t>
            </a:r>
            <a:r>
              <a:rPr lang="es-ES" dirty="0"/>
              <a:t> e transformar este código em algo </a:t>
            </a:r>
            <a:r>
              <a:rPr lang="es-ES" dirty="0" err="1"/>
              <a:t>executável</a:t>
            </a:r>
            <a:r>
              <a:rPr lang="es-ES" dirty="0"/>
              <a:t> pela máquina de destino</a:t>
            </a:r>
          </a:p>
          <a:p>
            <a:pPr marL="877424" lvl="1" indent="-420224"/>
            <a:r>
              <a:rPr lang="es-ES" dirty="0"/>
              <a:t>E a maquina de destino pode ser “</a:t>
            </a:r>
            <a:r>
              <a:rPr lang="es-ES" dirty="0" err="1"/>
              <a:t>qualquer</a:t>
            </a:r>
            <a:r>
              <a:rPr lang="es-ES" dirty="0"/>
              <a:t>” máquina que </a:t>
            </a:r>
            <a:r>
              <a:rPr lang="es-ES" dirty="0" err="1"/>
              <a:t>possua</a:t>
            </a:r>
            <a:r>
              <a:rPr lang="es-ES" dirty="0"/>
              <a:t> </a:t>
            </a:r>
            <a:r>
              <a:rPr lang="es-ES" dirty="0" err="1"/>
              <a:t>um</a:t>
            </a:r>
            <a:r>
              <a:rPr lang="es-ES" dirty="0"/>
              <a:t> JIT</a:t>
            </a:r>
          </a:p>
          <a:p>
            <a:pPr marL="420224" indent="-420224"/>
            <a:r>
              <a:rPr lang="es-ES" dirty="0" err="1"/>
              <a:t>Então</a:t>
            </a:r>
            <a:r>
              <a:rPr lang="es-ES" dirty="0"/>
              <a:t> </a:t>
            </a:r>
            <a:r>
              <a:rPr lang="es-ES" dirty="0" err="1"/>
              <a:t>um</a:t>
            </a:r>
            <a:r>
              <a:rPr lang="es-ES" dirty="0"/>
              <a:t> IL </a:t>
            </a:r>
            <a:r>
              <a:rPr lang="es-ES" dirty="0" err="1"/>
              <a:t>bem</a:t>
            </a:r>
            <a:r>
              <a:rPr lang="es-ES" dirty="0"/>
              <a:t> </a:t>
            </a:r>
            <a:r>
              <a:rPr lang="es-ES" dirty="0" err="1"/>
              <a:t>gerado</a:t>
            </a:r>
            <a:r>
              <a:rPr lang="es-ES" dirty="0"/>
              <a:t> impacta </a:t>
            </a:r>
            <a:r>
              <a:rPr lang="es-ES" dirty="0" err="1"/>
              <a:t>na</a:t>
            </a:r>
            <a:r>
              <a:rPr lang="es-ES" dirty="0"/>
              <a:t> performance da </a:t>
            </a:r>
            <a:r>
              <a:rPr lang="es-ES" dirty="0" err="1"/>
              <a:t>sua</a:t>
            </a:r>
            <a:r>
              <a:rPr lang="es-ES" dirty="0"/>
              <a:t> </a:t>
            </a:r>
            <a:r>
              <a:rPr lang="es-ES" dirty="0" err="1"/>
              <a:t>aplicação</a:t>
            </a:r>
            <a:endParaRPr lang="es-ES" dirty="0"/>
          </a:p>
          <a:p>
            <a:pPr marL="420224" indent="-420224"/>
            <a:r>
              <a:rPr lang="es-ES" dirty="0"/>
              <a:t>O compilador </a:t>
            </a:r>
            <a:r>
              <a:rPr lang="es-ES" dirty="0" err="1"/>
              <a:t>consegue</a:t>
            </a:r>
            <a:r>
              <a:rPr lang="es-ES" dirty="0"/>
              <a:t> </a:t>
            </a:r>
            <a:r>
              <a:rPr lang="es-ES" dirty="0" err="1"/>
              <a:t>otimizar</a:t>
            </a:r>
            <a:r>
              <a:rPr lang="es-ES" dirty="0"/>
              <a:t> </a:t>
            </a:r>
            <a:r>
              <a:rPr lang="es-ES" dirty="0" err="1"/>
              <a:t>muito</a:t>
            </a:r>
            <a:r>
              <a:rPr lang="es-ES" dirty="0"/>
              <a:t> o código IL</a:t>
            </a:r>
          </a:p>
        </p:txBody>
      </p:sp>
    </p:spTree>
    <p:extLst>
      <p:ext uri="{BB962C8B-B14F-4D97-AF65-F5344CB8AC3E}">
        <p14:creationId xmlns:p14="http://schemas.microsoft.com/office/powerpoint/2010/main" val="3840529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1012</TotalTime>
  <Words>1219</Words>
  <Application>Microsoft Office PowerPoint</Application>
  <PresentationFormat>Widescreen</PresentationFormat>
  <Paragraphs>133</Paragraphs>
  <Slides>18</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Lucida Console</vt:lpstr>
      <vt:lpstr>Segoe UI Semilight</vt:lpstr>
      <vt:lpstr>Wingdings</vt:lpstr>
      <vt:lpstr>Tema de Office</vt:lpstr>
      <vt:lpstr>.NET Deep Dive - IL</vt:lpstr>
      <vt:lpstr>PowerPoint Presentation</vt:lpstr>
      <vt:lpstr>Estrutura do .Net</vt:lpstr>
      <vt:lpstr>Estrutura do .Net</vt:lpstr>
      <vt:lpstr>Como funciona ?</vt:lpstr>
      <vt:lpstr>O que o compilador “vê”?</vt:lpstr>
      <vt:lpstr>Otimização da execução</vt:lpstr>
      <vt:lpstr>Otimização da execução</vt:lpstr>
      <vt:lpstr>E onde entra a IL nisto ?</vt:lpstr>
      <vt:lpstr>Vamos a um exemplo simples</vt:lpstr>
      <vt:lpstr>Veja a diferença em um código simples</vt:lpstr>
      <vt:lpstr>Exemplo com Classe</vt:lpstr>
      <vt:lpstr>Algumas ferramentas:</vt:lpstr>
      <vt:lpstr>Demo Ferramentas</vt:lpstr>
      <vt:lpstr>Por que eu preciso saber isto?</vt:lpstr>
      <vt:lpstr>Um exemplo de Código Escrito em IL</vt:lpstr>
      <vt:lpstr>Exemplos Reais de Uso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Windows</dc:creator>
  <cp:lastModifiedBy>Carlos dos Santos</cp:lastModifiedBy>
  <cp:revision>131</cp:revision>
  <dcterms:created xsi:type="dcterms:W3CDTF">2018-07-03T16:38:37Z</dcterms:created>
  <dcterms:modified xsi:type="dcterms:W3CDTF">2020-03-04T00:58:42Z</dcterms:modified>
</cp:coreProperties>
</file>