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3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4" r:id="rId4"/>
    <p:sldId id="258" r:id="rId5"/>
    <p:sldId id="266" r:id="rId6"/>
    <p:sldId id="259" r:id="rId7"/>
    <p:sldId id="260" r:id="rId8"/>
    <p:sldId id="261" r:id="rId9"/>
    <p:sldId id="264" r:id="rId10"/>
    <p:sldId id="262" r:id="rId11"/>
    <p:sldId id="273" r:id="rId12"/>
    <p:sldId id="275" r:id="rId13"/>
    <p:sldId id="276" r:id="rId14"/>
    <p:sldId id="277" r:id="rId15"/>
    <p:sldId id="278" r:id="rId16"/>
    <p:sldId id="265" r:id="rId17"/>
    <p:sldId id="272" r:id="rId18"/>
    <p:sldId id="263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ANDRES GONZALEZ LOPEZ" initials="JAG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C8598-B609-4012-A2B8-23110220FEA6}" v="799" dt="2022-05-30T12:20:43.895"/>
    <p1510:client id="{4DE80898-35A4-4940-95C3-34D8C1415257}" v="1965" dt="2022-05-31T08:24:1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1" autoAdjust="0"/>
    <p:restoredTop sz="90194" autoAdjust="0"/>
  </p:normalViewPr>
  <p:slideViewPr>
    <p:cSldViewPr snapToGrid="0" snapToObjects="1">
      <p:cViewPr varScale="1">
        <p:scale>
          <a:sx n="96" d="100"/>
          <a:sy n="96" d="100"/>
        </p:scale>
        <p:origin x="24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30/05/2022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30/05/2022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7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1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431">
                <a:latin typeface="Geneva" panose="020B0503030404040204" pitchFamily="34" charset="0"/>
                <a:ea typeface="Geneva" panose="020B05030304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rgbClr val="35619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477" b="1" cap="all" spc="231" baseline="0">
                <a:solidFill>
                  <a:schemeClr val="tx2"/>
                </a:solidFill>
              </a:defRPr>
            </a:lvl1pPr>
            <a:lvl2pPr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4842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276355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3877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62456B19-329D-7F4D-8AB6-73ADD54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713" y="6435726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2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55ABEC-E29D-4301-86A5-894AFC57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94E7E-EDDB-41DD-B5C8-FFAE8A2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823" y="78391"/>
            <a:ext cx="7268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03947"/>
            <a:ext cx="7886700" cy="477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4766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r>
              <a:rPr lang="es-ES">
                <a:solidFill>
                  <a:prstClr val="black">
                    <a:tint val="75000"/>
                  </a:prstClr>
                </a:solidFill>
              </a:rPr>
              <a:t> / </a:t>
            </a: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98B0DA3D-5BCA-3F42-BDC7-670B06930B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758"/>
          <a:stretch/>
        </p:blipFill>
        <p:spPr bwMode="auto">
          <a:xfrm>
            <a:off x="109062" y="233254"/>
            <a:ext cx="1018983" cy="925588"/>
          </a:xfrm>
          <a:prstGeom prst="rect">
            <a:avLst/>
          </a:prstGeom>
          <a:noFill/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5CF004E-2811-4EA8-831B-21F49683FA8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9"/>
          <a:stretch/>
        </p:blipFill>
        <p:spPr bwMode="auto">
          <a:xfrm>
            <a:off x="8331387" y="233254"/>
            <a:ext cx="740310" cy="9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2" r:id="rId1"/>
    <p:sldLayoutId id="2147484833" r:id="rId2"/>
    <p:sldLayoutId id="2147484834" r:id="rId3"/>
    <p:sldLayoutId id="2147484835" r:id="rId4"/>
    <p:sldLayoutId id="2147484836" r:id="rId5"/>
    <p:sldLayoutId id="2147484837" r:id="rId6"/>
    <p:sldLayoutId id="2147484838" r:id="rId7"/>
  </p:sldLayoutIdLst>
  <p:hf hdr="0"/>
  <p:txStyles>
    <p:titleStyle>
      <a:lvl1pPr algn="ctr" defTabSz="844083" rtl="0" eaLnBrk="1" latinLnBrk="0" hangingPunct="1">
        <a:lnSpc>
          <a:spcPct val="90000"/>
        </a:lnSpc>
        <a:spcBef>
          <a:spcPct val="0"/>
        </a:spcBef>
        <a:buNone/>
        <a:defRPr sz="2954" b="1" kern="1200">
          <a:solidFill>
            <a:srgbClr val="233E81"/>
          </a:solidFill>
          <a:latin typeface="Geneva" panose="020B0503030404040204" pitchFamily="34" charset="0"/>
          <a:ea typeface="Geneva" panose="020B0503030404040204" pitchFamily="34" charset="0"/>
          <a:cs typeface="Arial" panose="020B0604020202020204" pitchFamily="34" charset="0"/>
        </a:defRPr>
      </a:lvl1pPr>
    </p:titleStyle>
    <p:bodyStyle>
      <a:lvl1pPr marL="211021" indent="-211021" algn="l" defTabSz="844083" rtl="0" eaLnBrk="1" latinLnBrk="0" hangingPunct="1">
        <a:lnSpc>
          <a:spcPct val="100000"/>
        </a:lnSpc>
        <a:spcBef>
          <a:spcPts val="923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33062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55103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77145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99186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85257"/>
            <a:ext cx="7772400" cy="975803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Geneva"/>
                <a:cs typeface="Arial"/>
              </a:rPr>
              <a:t>Sabelotodo</a:t>
            </a:r>
            <a:br>
              <a:rPr lang="es-ES" sz="4400" dirty="0">
                <a:latin typeface="Geneva"/>
                <a:cs typeface="Arial"/>
              </a:rPr>
            </a:br>
            <a:r>
              <a:rPr lang="es-ES" sz="1200" dirty="0" err="1">
                <a:latin typeface="Geneva"/>
                <a:cs typeface="Arial"/>
              </a:rPr>
              <a:t>by</a:t>
            </a:r>
            <a:r>
              <a:rPr lang="es-ES" sz="1200" dirty="0">
                <a:latin typeface="Geneva"/>
                <a:cs typeface="Arial"/>
              </a:rPr>
              <a:t> PF </a:t>
            </a:r>
            <a:r>
              <a:rPr lang="es-ES" sz="1200" dirty="0" err="1">
                <a:latin typeface="Geneva"/>
                <a:cs typeface="Arial"/>
              </a:rPr>
              <a:t>Entertainment</a:t>
            </a:r>
            <a:endParaRPr lang="es-ES" sz="4400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5512" y="2062950"/>
            <a:ext cx="6858000" cy="375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 dirty="0"/>
              <a:t>Equipo:</a:t>
            </a:r>
          </a:p>
          <a:p>
            <a:r>
              <a:rPr lang="es-ES" sz="1600" b="1" dirty="0">
                <a:latin typeface="Verdana"/>
                <a:ea typeface="Verdana"/>
              </a:rPr>
              <a:t>Carlos Castaño Moreno</a:t>
            </a:r>
            <a:r>
              <a:rPr lang="es-ES" sz="1600" dirty="0">
                <a:latin typeface="Verdana"/>
                <a:ea typeface="Verdana"/>
              </a:rPr>
              <a:t>, planificación, diseño y scrum master.</a:t>
            </a:r>
          </a:p>
          <a:p>
            <a:r>
              <a:rPr lang="es-ES" sz="1600" b="1" dirty="0">
                <a:latin typeface="Verdana"/>
                <a:ea typeface="Verdana"/>
              </a:rPr>
              <a:t>Nuria Rodríguez Tortosa</a:t>
            </a:r>
            <a:r>
              <a:rPr lang="es-ES" sz="1600" dirty="0">
                <a:latin typeface="Verdana"/>
                <a:ea typeface="Verdana"/>
              </a:rPr>
              <a:t>, planificación, diseño y analista.</a:t>
            </a:r>
          </a:p>
          <a:p>
            <a:r>
              <a:rPr lang="es-ES" sz="1600" b="1" dirty="0">
                <a:latin typeface="Verdana"/>
                <a:ea typeface="Verdana"/>
              </a:rPr>
              <a:t>Daniel García Rodríguez</a:t>
            </a:r>
            <a:r>
              <a:rPr lang="es-ES" sz="1600" dirty="0">
                <a:latin typeface="Verdana"/>
                <a:ea typeface="Verdana"/>
              </a:rPr>
              <a:t>, implementación y scrum master.</a:t>
            </a:r>
          </a:p>
          <a:p>
            <a:r>
              <a:rPr lang="es-ES" sz="1600" b="1" dirty="0">
                <a:latin typeface="Verdana"/>
                <a:ea typeface="Verdana"/>
              </a:rPr>
              <a:t>Javier Leiva Dueñas</a:t>
            </a:r>
            <a:r>
              <a:rPr lang="es-ES" sz="1600" dirty="0">
                <a:latin typeface="Verdana"/>
                <a:ea typeface="Verdana"/>
              </a:rPr>
              <a:t>, implementación y prueba.</a:t>
            </a:r>
            <a:endParaRPr lang="es-ES" sz="1600" dirty="0"/>
          </a:p>
          <a:p>
            <a:r>
              <a:rPr lang="es-ES" sz="1600" b="1" dirty="0">
                <a:latin typeface="Verdana"/>
                <a:ea typeface="Verdana"/>
              </a:rPr>
              <a:t>Javier Lanceta Salas</a:t>
            </a:r>
            <a:r>
              <a:rPr lang="es-ES" sz="1600" dirty="0">
                <a:latin typeface="Verdana"/>
                <a:ea typeface="Verdana"/>
              </a:rPr>
              <a:t>, implementación y prueba.</a:t>
            </a:r>
            <a:endParaRPr lang="es-ES" dirty="0"/>
          </a:p>
          <a:p>
            <a:r>
              <a:rPr lang="es-ES" sz="1600" b="1" dirty="0">
                <a:latin typeface="Verdana"/>
                <a:ea typeface="Verdana"/>
              </a:rPr>
              <a:t>Guillermo Tell González</a:t>
            </a:r>
            <a:r>
              <a:rPr lang="es-ES" sz="1600" dirty="0">
                <a:latin typeface="Verdana"/>
                <a:ea typeface="Verdana"/>
              </a:rPr>
              <a:t>, planificación, prueba y analista.</a:t>
            </a:r>
            <a:endParaRPr lang="es-ES" dirty="0"/>
          </a:p>
          <a:p>
            <a:r>
              <a:rPr lang="es-ES" sz="1600" b="1" dirty="0">
                <a:latin typeface="Verdana"/>
                <a:ea typeface="Verdana"/>
              </a:rPr>
              <a:t>Julián Castro Coloma</a:t>
            </a:r>
            <a:r>
              <a:rPr lang="es-ES" sz="1600" dirty="0">
                <a:latin typeface="Verdana"/>
                <a:ea typeface="Verdana"/>
              </a:rPr>
              <a:t>, diseño, prueba y scrum master.</a:t>
            </a:r>
            <a:endParaRPr lang="es-ES" dirty="0"/>
          </a:p>
          <a:p>
            <a:r>
              <a:rPr lang="es-ES" sz="1600" b="1" dirty="0">
                <a:latin typeface="Verdana"/>
                <a:ea typeface="Verdana"/>
              </a:rPr>
              <a:t>Pablo Fernández Serrano</a:t>
            </a:r>
            <a:r>
              <a:rPr lang="es-ES" sz="1600" dirty="0">
                <a:latin typeface="Verdana"/>
                <a:ea typeface="Verdana"/>
              </a:rPr>
              <a:t>, diseño e implementación.</a:t>
            </a:r>
            <a:endParaRPr lang="es-ES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016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B5780-49D8-D397-78A8-E07A10F4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Patrones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C2392-65CF-CBD0-FD19-E260ABA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sz="2950" dirty="0">
                <a:latin typeface="Helvetica"/>
                <a:ea typeface="Verdana"/>
                <a:cs typeface="Arial"/>
              </a:rPr>
              <a:t>Patrón </a:t>
            </a:r>
            <a:r>
              <a:rPr lang="es-ES" sz="2950" dirty="0" err="1">
                <a:latin typeface="Helvetica"/>
                <a:ea typeface="Verdana"/>
                <a:cs typeface="Arial"/>
              </a:rPr>
              <a:t>Façade</a:t>
            </a:r>
            <a:r>
              <a:rPr lang="es-ES" sz="2950" dirty="0">
                <a:latin typeface="Helvetica"/>
                <a:ea typeface="Verdana"/>
                <a:cs typeface="Arial"/>
              </a:rPr>
              <a:t>: la clase Partida hace de fachada, pues el usuario interactúa con ella y ella se encarga de abrir las demás clases.</a:t>
            </a:r>
          </a:p>
          <a:p>
            <a:pPr marL="0" indent="0" algn="ctr">
              <a:buNone/>
            </a:pPr>
            <a:endParaRPr lang="es-ES" sz="2950" dirty="0"/>
          </a:p>
          <a:p>
            <a:pPr marL="0" indent="0" algn="ctr">
              <a:buNone/>
            </a:pPr>
            <a:r>
              <a:rPr lang="es-ES" sz="2950" dirty="0">
                <a:latin typeface="Helvetica"/>
                <a:ea typeface="Verdana"/>
                <a:cs typeface="Arial"/>
              </a:rPr>
              <a:t>[a debate]</a:t>
            </a:r>
            <a:endParaRPr lang="es-ES" sz="295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9FFCC-B079-4DB2-AD00-99192F4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70F22-D978-887A-A622-BB7A4BDD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25E5B-FF22-FD9C-5BE3-4E38594D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949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6363B-2DC7-0962-8E58-EEC44C5A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Principios: </a:t>
            </a:r>
            <a:r>
              <a:rPr lang="es-ES" sz="2950" dirty="0">
                <a:solidFill>
                  <a:srgbClr val="FF0000"/>
                </a:solidFill>
                <a:latin typeface="Geneva"/>
              </a:rPr>
              <a:t>S</a:t>
            </a:r>
            <a:r>
              <a:rPr lang="es-ES" sz="2950" dirty="0">
                <a:latin typeface="Geneva"/>
              </a:rPr>
              <a:t>OLID</a:t>
            </a:r>
            <a:endParaRPr lang="es-ES" dirty="0">
              <a:latin typeface="Genev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8CFB3-6013-7FAD-A9C9-8085C204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56" y="2193525"/>
            <a:ext cx="3305254" cy="13909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ctr"/>
            <a:r>
              <a:rPr lang="es-ES" sz="2950" dirty="0">
                <a:latin typeface="Helvetica"/>
                <a:ea typeface="Verdana"/>
                <a:cs typeface="Arial"/>
              </a:rPr>
              <a:t>Principio de responsabilidad única.</a:t>
            </a:r>
            <a:endParaRPr lang="es-ES"/>
          </a:p>
          <a:p>
            <a:pPr marL="457200" indent="-457200"/>
            <a:endParaRPr lang="es-ES" sz="295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8F76-7EFC-4456-0E75-32EBAA63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2F905-8B69-4F4E-542A-674C97F7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 dirty="0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AEED6-82D5-E00F-DE56-69EB3EE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1361EB69-F591-4F12-4416-09D6957E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764" y="1365770"/>
            <a:ext cx="4509654" cy="44476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A20E93-7BAF-55E7-E98C-9005FAEA3AC0}"/>
              </a:ext>
            </a:extLst>
          </p:cNvPr>
          <p:cNvSpPr txBox="1"/>
          <p:nvPr/>
        </p:nvSpPr>
        <p:spPr>
          <a:xfrm>
            <a:off x="574335" y="3587698"/>
            <a:ext cx="2875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latin typeface="Helvetica"/>
                <a:cs typeface="Calibri"/>
              </a:rPr>
              <a:t>Una clase debe hacer una sola cosa y hacerla bien.</a:t>
            </a:r>
            <a:endParaRPr lang="es-E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88492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E4ECF-F238-69D7-643D-CAFE9E3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Principios: S</a:t>
            </a:r>
            <a:r>
              <a:rPr lang="es-ES" sz="2950" dirty="0">
                <a:solidFill>
                  <a:srgbClr val="FF0000"/>
                </a:solidFill>
                <a:latin typeface="Geneva"/>
              </a:rPr>
              <a:t>O</a:t>
            </a:r>
            <a:r>
              <a:rPr lang="es-ES" sz="2950" dirty="0">
                <a:latin typeface="Geneva"/>
              </a:rPr>
              <a:t>LID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7E491-0BAC-D66E-0E21-88E0CC37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0820" indent="-210820" algn="ctr"/>
            <a:r>
              <a:rPr lang="es-ES" sz="2950" dirty="0">
                <a:latin typeface="Helvetica"/>
                <a:ea typeface="Verdana"/>
                <a:cs typeface="Arial"/>
              </a:rPr>
              <a:t>Principio abierto-cerrado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139D6-7F72-0B08-3ECC-EB16A5B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F13B5-88BC-B4F2-F470-1D8C8263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1F1EE7-C0F2-66B5-423E-83C661EB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E4D2DD-D1E7-A33F-6E7F-CC4335247EB8}"/>
              </a:ext>
            </a:extLst>
          </p:cNvPr>
          <p:cNvSpPr txBox="1"/>
          <p:nvPr/>
        </p:nvSpPr>
        <p:spPr>
          <a:xfrm>
            <a:off x="989971" y="2199094"/>
            <a:ext cx="7438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/>
              </a:rPr>
              <a:t>Las clases deben estar abiertas a la extensión y cerradas a la modificación.</a:t>
            </a:r>
          </a:p>
          <a:p>
            <a:pPr algn="ctr"/>
            <a:endParaRPr lang="es-ES" dirty="0">
              <a:cs typeface="Calibri"/>
            </a:endParaRPr>
          </a:p>
          <a:p>
            <a:pPr algn="ctr"/>
            <a:endParaRPr lang="es-ES" dirty="0">
              <a:cs typeface="Calibri"/>
            </a:endParaRPr>
          </a:p>
          <a:p>
            <a:pPr algn="ctr"/>
            <a:r>
              <a:rPr lang="es-ES" dirty="0">
                <a:cs typeface="Calibri"/>
              </a:rPr>
              <a:t>[no hay ejemplo como tal de esto?]</a:t>
            </a:r>
          </a:p>
        </p:txBody>
      </p:sp>
    </p:spTree>
    <p:extLst>
      <p:ext uri="{BB962C8B-B14F-4D97-AF65-F5344CB8AC3E}">
        <p14:creationId xmlns:p14="http://schemas.microsoft.com/office/powerpoint/2010/main" val="176791821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1355D-DA03-F813-AD31-D1D84881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Principios: SO</a:t>
            </a:r>
            <a:r>
              <a:rPr lang="es-ES" sz="2950" dirty="0">
                <a:solidFill>
                  <a:srgbClr val="FF0000"/>
                </a:solidFill>
                <a:latin typeface="Geneva"/>
              </a:rPr>
              <a:t>L</a:t>
            </a:r>
            <a:r>
              <a:rPr lang="es-ES" sz="2950" dirty="0">
                <a:latin typeface="Geneva"/>
              </a:rPr>
              <a:t>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F4679-0A01-8228-6804-2466E7E9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98410"/>
            <a:ext cx="7593866" cy="559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820" indent="-210820" algn="ctr"/>
            <a:r>
              <a:rPr lang="es-ES" sz="2950" dirty="0">
                <a:latin typeface="Helvetica"/>
                <a:ea typeface="Verdana"/>
                <a:cs typeface="Arial"/>
              </a:rPr>
              <a:t>Principio de sustitución de </a:t>
            </a:r>
            <a:r>
              <a:rPr lang="es-ES" sz="2950" dirty="0" err="1">
                <a:latin typeface="Helvetica"/>
                <a:ea typeface="Verdana"/>
                <a:cs typeface="Arial"/>
              </a:rPr>
              <a:t>Liskov</a:t>
            </a:r>
            <a:r>
              <a:rPr lang="es-ES" sz="2950" dirty="0">
                <a:latin typeface="Helvetica"/>
                <a:ea typeface="Verdana"/>
                <a:cs typeface="Arial"/>
              </a:rPr>
              <a:t>.</a:t>
            </a:r>
            <a:endParaRPr lang="es-ES" dirty="0" err="1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336B6-BAB7-A716-3EB2-B095AB7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74193-9F44-24EE-EB51-55D1C395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ED1741-3A5E-D040-0B3F-1642FF64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0517D874-C169-1E1C-0F21-85F090E3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2" y="3723507"/>
            <a:ext cx="6720083" cy="10168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B47D456-76E1-F250-D7B5-9FC557757611}"/>
              </a:ext>
            </a:extLst>
          </p:cNvPr>
          <p:cNvSpPr txBox="1"/>
          <p:nvPr/>
        </p:nvSpPr>
        <p:spPr>
          <a:xfrm>
            <a:off x="1717334" y="2227433"/>
            <a:ext cx="57093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dirty="0">
                <a:latin typeface="Helvetica"/>
                <a:cs typeface="Calibri"/>
              </a:rPr>
              <a:t>Las subclases deben poder sustituir a las clases base sin que el código cliente lo note.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7533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71F5-A752-7740-8EEA-69D32EEF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Principios: SOL</a:t>
            </a:r>
            <a:r>
              <a:rPr lang="es-ES" sz="2950" dirty="0">
                <a:solidFill>
                  <a:srgbClr val="FF0000"/>
                </a:solidFill>
                <a:latin typeface="Geneva"/>
              </a:rPr>
              <a:t>I</a:t>
            </a:r>
            <a:r>
              <a:rPr lang="es-ES" sz="2950" dirty="0">
                <a:latin typeface="Geneva"/>
              </a:rPr>
              <a:t>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4A996-282C-1514-4D63-FB358A25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03947"/>
            <a:ext cx="7886700" cy="739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ctr"/>
            <a:r>
              <a:rPr lang="es-ES" sz="2950" dirty="0">
                <a:latin typeface="Helvetica"/>
                <a:ea typeface="Verdana"/>
                <a:cs typeface="Arial"/>
              </a:rPr>
              <a:t>Principio de segregación de interfaces.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87CC3-C398-A7AD-4D0C-F55033B7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5CE2F-40C3-572F-CE15-31F82534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15421-4BF1-3FDB-C7FC-74E252E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B325A-967A-522C-9BBA-3DD7FD9C1696}"/>
              </a:ext>
            </a:extLst>
          </p:cNvPr>
          <p:cNvSpPr txBox="1"/>
          <p:nvPr/>
        </p:nvSpPr>
        <p:spPr>
          <a:xfrm>
            <a:off x="1008862" y="2057401"/>
            <a:ext cx="7041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cs typeface="Calibri"/>
              </a:rPr>
              <a:t>Los clientes no deben depender de métodos que no usan.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CF10D3-15E5-A419-31A3-072471BC19CE}"/>
              </a:ext>
            </a:extLst>
          </p:cNvPr>
          <p:cNvSpPr txBox="1"/>
          <p:nvPr/>
        </p:nvSpPr>
        <p:spPr>
          <a:xfrm>
            <a:off x="1386715" y="2784764"/>
            <a:ext cx="67200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>
                <a:latin typeface="Helvetica"/>
                <a:cs typeface="Calibri"/>
              </a:rPr>
              <a:t>En nuestro caso, solo hay una acción que el cliente puede hacer: jugar. Por lo que no es necesario segregar la interfaz según clientes.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6686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E138D-3B6B-027A-F73C-264C72C6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Principios: SOLI</a:t>
            </a:r>
            <a:r>
              <a:rPr lang="es-ES" sz="2950" dirty="0">
                <a:solidFill>
                  <a:srgbClr val="FF0000"/>
                </a:solidFill>
                <a:latin typeface="Geneva"/>
              </a:rPr>
              <a:t>D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18A5F-0C10-A120-FFB2-8D239313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0820" indent="-210820" algn="ctr"/>
            <a:r>
              <a:rPr lang="es-ES" sz="2950" dirty="0">
                <a:latin typeface="Helvetica"/>
                <a:ea typeface="Verdana"/>
                <a:cs typeface="Arial"/>
              </a:rPr>
              <a:t>Principios de inversión de dependencias.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C990E-1EBB-6251-4DFA-F42C4308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1E450-4611-C34E-EB0A-F9467582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71FDE-DDE5-9511-D1BE-993CE71C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566371-1E34-2DFA-7720-6E48067C5E32}"/>
              </a:ext>
            </a:extLst>
          </p:cNvPr>
          <p:cNvSpPr txBox="1"/>
          <p:nvPr/>
        </p:nvSpPr>
        <p:spPr>
          <a:xfrm>
            <a:off x="1405607" y="2151863"/>
            <a:ext cx="6115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latin typeface="Helvetica"/>
                <a:cs typeface="Calibri"/>
              </a:rPr>
              <a:t>Depende de abstracciones no de implementaciones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20B905-6BED-9829-6F0B-09568D419ED8}"/>
              </a:ext>
            </a:extLst>
          </p:cNvPr>
          <p:cNvSpPr txBox="1"/>
          <p:nvPr/>
        </p:nvSpPr>
        <p:spPr>
          <a:xfrm>
            <a:off x="3200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[No tenemos clases abstractas al final?]</a:t>
            </a:r>
          </a:p>
        </p:txBody>
      </p:sp>
    </p:spTree>
    <p:extLst>
      <p:ext uri="{BB962C8B-B14F-4D97-AF65-F5344CB8AC3E}">
        <p14:creationId xmlns:p14="http://schemas.microsoft.com/office/powerpoint/2010/main" val="138537697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6B5A-B1FE-AA44-5307-8983E17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Pruebas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E840B-B08D-477F-FD9F-3334C450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6CB30-A328-58DB-6883-2323124C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1A6F6A-E17F-3C97-1603-A190D9B6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0" y="1384515"/>
            <a:ext cx="3022029" cy="45987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54D4B6C-EE64-23E3-BC6C-DDF378236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90" y="1078763"/>
            <a:ext cx="4058760" cy="46167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4DF198-E9C7-EFB1-2F40-2AE6F3AA1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14" y="5695516"/>
            <a:ext cx="2613274" cy="9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99641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82DD-FFE5-E1BF-1A5D-F4301E28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</a:t>
            </a:r>
            <a:r>
              <a:rPr lang="es-ES" dirty="0" err="1"/>
              <a:t>Mockito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4BE52-08E5-E224-81B4-7B2DD847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3FD58-12F5-3D61-62C0-723B2574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968DE-93FD-ECE6-3B6E-0EFAF8C0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98B938-B008-6488-5F2B-5E7E1519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5" y="1210331"/>
            <a:ext cx="4522085" cy="51820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C68584-86D0-0BDB-7EFE-4CCAEA3D3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40" y="2146852"/>
            <a:ext cx="4076692" cy="29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4823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F960-EDD5-882D-8B18-2D5FBCF7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Estrategias y herramientas</a:t>
            </a:r>
            <a:endParaRPr lang="es-ES" dirty="0"/>
          </a:p>
        </p:txBody>
      </p:sp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D2EA46B4-166A-8E4E-57F2-7161783C7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99" y="1316794"/>
            <a:ext cx="2039216" cy="203921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99519D-E047-B1D4-083C-C20D2B35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621F8-9C3F-E245-F56B-43BCA71B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16AB4-8085-3A01-E83B-1892F664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74B76F5F-5B8C-318F-4A16-B3B5008C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52" y="1365578"/>
            <a:ext cx="1954200" cy="1954200"/>
          </a:xfrm>
          <a:prstGeom prst="rect">
            <a:avLst/>
          </a:prstGeom>
        </p:spPr>
      </p:pic>
      <p:pic>
        <p:nvPicPr>
          <p:cNvPr id="9" name="Imagen 9" descr="Logotipo&#10;&#10;Descripción generada automáticamente">
            <a:extLst>
              <a:ext uri="{FF2B5EF4-FFF2-40B4-BE49-F238E27FC236}">
                <a16:creationId xmlns:a16="http://schemas.microsoft.com/office/drawing/2014/main" id="{B9D52C8F-BBF8-644D-7A78-62B957BE2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07" y="1553281"/>
            <a:ext cx="2743200" cy="558595"/>
          </a:xfrm>
          <a:prstGeom prst="rect">
            <a:avLst/>
          </a:prstGeom>
        </p:spPr>
      </p:pic>
      <p:pic>
        <p:nvPicPr>
          <p:cNvPr id="10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6686CFE-4AC4-AA4C-2045-ADC2D2562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607" y="2605939"/>
            <a:ext cx="2743200" cy="531461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44A7942F-C0DF-FA63-D186-C4971534C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185" y="3906037"/>
            <a:ext cx="2743200" cy="1143000"/>
          </a:xfrm>
          <a:prstGeom prst="rect">
            <a:avLst/>
          </a:prstGeom>
        </p:spPr>
      </p:pic>
      <p:pic>
        <p:nvPicPr>
          <p:cNvPr id="12" name="Imagen 12" descr="Icono&#10;&#10;Descripción generada automáticamente">
            <a:extLst>
              <a:ext uri="{FF2B5EF4-FFF2-40B4-BE49-F238E27FC236}">
                <a16:creationId xmlns:a16="http://schemas.microsoft.com/office/drawing/2014/main" id="{3605B79C-B683-4327-5CE8-681545272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514" y="3424867"/>
            <a:ext cx="2133600" cy="2143125"/>
          </a:xfrm>
          <a:prstGeom prst="rect">
            <a:avLst/>
          </a:prstGeom>
        </p:spPr>
      </p:pic>
      <p:pic>
        <p:nvPicPr>
          <p:cNvPr id="13" name="Imagen 13" descr="Icono&#10;&#10;Descripción generada automáticamente">
            <a:extLst>
              <a:ext uri="{FF2B5EF4-FFF2-40B4-BE49-F238E27FC236}">
                <a16:creationId xmlns:a16="http://schemas.microsoft.com/office/drawing/2014/main" id="{598B9E11-BFC3-DD2E-B80D-4CB990F01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198" y="34248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8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3531-0A1F-A043-64DD-35538712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Modelo de implementación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DBD75-7DB7-1939-1686-8A8BBCDE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47B75-18DD-CBF3-EF16-A0D415D4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78490-425E-8E30-C013-E4B0359A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BB465-F56D-1806-D128-E683C92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1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17600"/>
            <a:ext cx="8177022" cy="5511800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Introducción – El problema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Actividades de Ingeniería de Software</a:t>
            </a:r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Planificación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46DF278-D0DC-4016-8CE5-ED318BE1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Curso 2021-2022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la Ingeniería del Software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47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DC1C7-47F9-BFD5-350F-151ED6AF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Despliegue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C7EDA-4DBD-AA95-4A29-6F4C0B05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40" y="4130013"/>
            <a:ext cx="7886700" cy="4772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38069-DA65-249C-23DD-EF9C77B8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AFDCA4-CA78-E226-2312-E1280DF4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7FD6E-BE5E-7F9F-165B-32C7A20A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717FCB7-11CD-D1E9-7EBB-1C8357627978}"/>
              </a:ext>
            </a:extLst>
          </p:cNvPr>
          <p:cNvSpPr/>
          <p:nvPr/>
        </p:nvSpPr>
        <p:spPr>
          <a:xfrm>
            <a:off x="402411" y="1394270"/>
            <a:ext cx="1936487" cy="64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cs typeface="Calibri"/>
              </a:rPr>
              <a:t>Login</a:t>
            </a:r>
            <a:r>
              <a:rPr lang="es-ES" dirty="0">
                <a:cs typeface="Calibri"/>
              </a:rPr>
              <a:t> de usuario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0771EA4-83FE-389B-DB60-1F80CB112FC1}"/>
              </a:ext>
            </a:extLst>
          </p:cNvPr>
          <p:cNvSpPr/>
          <p:nvPr/>
        </p:nvSpPr>
        <p:spPr>
          <a:xfrm>
            <a:off x="5749005" y="1394270"/>
            <a:ext cx="2163197" cy="64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Selección de partida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3781108-1789-238A-4CBF-DE796509B212}"/>
              </a:ext>
            </a:extLst>
          </p:cNvPr>
          <p:cNvSpPr/>
          <p:nvPr/>
        </p:nvSpPr>
        <p:spPr>
          <a:xfrm>
            <a:off x="402411" y="2622287"/>
            <a:ext cx="1936487" cy="64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Generación de tablero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3DD8AF-8ACB-DFEE-0586-735A10E21205}"/>
              </a:ext>
            </a:extLst>
          </p:cNvPr>
          <p:cNvSpPr/>
          <p:nvPr/>
        </p:nvSpPr>
        <p:spPr>
          <a:xfrm>
            <a:off x="2575055" y="2622286"/>
            <a:ext cx="1936487" cy="64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Generación de ficha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996299C-D5D8-E8A6-5AD5-55F879467C84}"/>
              </a:ext>
            </a:extLst>
          </p:cNvPr>
          <p:cNvSpPr/>
          <p:nvPr/>
        </p:nvSpPr>
        <p:spPr>
          <a:xfrm>
            <a:off x="4700468" y="2584501"/>
            <a:ext cx="1936487" cy="64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Generación de dado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509D727-2C9F-9305-9B18-67853E43EE31}"/>
              </a:ext>
            </a:extLst>
          </p:cNvPr>
          <p:cNvSpPr/>
          <p:nvPr/>
        </p:nvSpPr>
        <p:spPr>
          <a:xfrm>
            <a:off x="6901452" y="2584501"/>
            <a:ext cx="1936487" cy="64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Extracción de preguntas</a:t>
            </a:r>
          </a:p>
        </p:txBody>
      </p:sp>
    </p:spTree>
    <p:extLst>
      <p:ext uri="{BB962C8B-B14F-4D97-AF65-F5344CB8AC3E}">
        <p14:creationId xmlns:p14="http://schemas.microsoft.com/office/powerpoint/2010/main" val="14006918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AA116-C933-9E52-C281-9FAA77C0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Resultado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4FFB27-31A8-318E-ED1A-888384AB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950" dirty="0">
                <a:latin typeface="Helvetica"/>
                <a:ea typeface="Verdana"/>
                <a:cs typeface="Arial"/>
              </a:rPr>
              <a:t>[insertar juego, ya sea vídeo/fotos]</a:t>
            </a:r>
            <a:endParaRPr lang="es-ES" dirty="0">
              <a:latin typeface="Helvetica"/>
              <a:ea typeface="Verdana"/>
              <a:cs typeface="Arial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9E022-F408-00BB-78A6-1C6E4BA0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C5079-31D3-79EA-E684-4186CBD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EB637-CB45-4005-F767-E99503EA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3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47EC6-8A13-49CB-5949-967FFF98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Conclusiones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CA8611-B153-266D-4AC0-6709A412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950" dirty="0" err="1">
                <a:latin typeface="Helvetica"/>
                <a:ea typeface="Verdana"/>
                <a:cs typeface="Arial"/>
              </a:rPr>
              <a:t>It's</a:t>
            </a:r>
            <a:r>
              <a:rPr lang="es-ES" sz="2950" dirty="0">
                <a:latin typeface="Helvetica"/>
                <a:ea typeface="Verdana"/>
                <a:cs typeface="Arial"/>
              </a:rPr>
              <a:t> </a:t>
            </a:r>
            <a:r>
              <a:rPr lang="es-ES" sz="2950" dirty="0" err="1">
                <a:latin typeface="Helvetica"/>
                <a:ea typeface="Verdana"/>
                <a:cs typeface="Arial"/>
              </a:rPr>
              <a:t>very</a:t>
            </a:r>
            <a:r>
              <a:rPr lang="es-ES" sz="2950" dirty="0">
                <a:latin typeface="Helvetica"/>
                <a:ea typeface="Verdana"/>
                <a:cs typeface="Arial"/>
              </a:rPr>
              <a:t> </a:t>
            </a:r>
            <a:r>
              <a:rPr lang="es-ES" sz="2950" dirty="0" err="1">
                <a:latin typeface="Helvetica"/>
                <a:ea typeface="Verdana"/>
                <a:cs typeface="Arial"/>
              </a:rPr>
              <a:t>difficult</a:t>
            </a:r>
            <a:r>
              <a:rPr lang="es-ES" sz="2950" dirty="0">
                <a:latin typeface="Helvetica"/>
                <a:ea typeface="Verdana"/>
                <a:cs typeface="Arial"/>
              </a:rPr>
              <a:t> todo esto.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DB011-A9CB-B49A-ECB7-AE6BD9FC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98106-0D44-920D-ED6F-17D3DAD3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87D20-2E63-39F8-7F78-02DD75D9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94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3E120-B2CB-33CE-D97C-EB4BFDC0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2" y="427357"/>
            <a:ext cx="7213760" cy="1325563"/>
          </a:xfrm>
        </p:spPr>
        <p:txBody>
          <a:bodyPr/>
          <a:lstStyle/>
          <a:p>
            <a:r>
              <a:rPr lang="es-ES" sz="2950" dirty="0">
                <a:latin typeface="Geneva"/>
              </a:rPr>
              <a:t>El problema</a:t>
            </a:r>
            <a:endParaRPr lang="es-ES" dirty="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DDC75E0F-BB64-9214-B9C3-1E4945A3B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10" y="1713907"/>
            <a:ext cx="8462923" cy="324760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93647-9858-EF58-5CDB-CE6CCAA6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1B758-B66A-266A-9382-B847B28F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DBA302-2B2B-C0A2-F046-B7216522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511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76F2-8EFE-D7B4-554B-912BA407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r>
              <a:rPr lang="en-US" sz="2950" dirty="0">
                <a:latin typeface="Geneva"/>
              </a:rPr>
              <a:t>La </a:t>
            </a:r>
            <a:r>
              <a:rPr lang="en-US" sz="2950" dirty="0" err="1">
                <a:latin typeface="Geneva"/>
              </a:rPr>
              <a:t>solución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5349D0B1-E0DB-36CD-5EF3-16C11940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7" y="2811104"/>
            <a:ext cx="2524860" cy="220925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0C900-2BAD-99F6-3C15-A0392B54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853" y="2493507"/>
            <a:ext cx="4995016" cy="3555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820" indent="-210820">
              <a:buNone/>
            </a:pPr>
            <a:r>
              <a:rPr lang="es-ES" sz="2400" dirty="0">
                <a:latin typeface="Helvetica"/>
                <a:ea typeface="Verdana"/>
                <a:cs typeface="Helvetica"/>
              </a:rPr>
              <a:t>Hacer una adaptación del juego tradicional 'Trivial' quitando la rivalidad de competir contra otros jugadores, pero entreteniendo a los usuarios con partidas más rápidas que desafían su conocimiento en entretenimiento, ciencia, deporte, historia y sobre animales. </a:t>
            </a:r>
            <a:endParaRPr lang="es-ES" sz="2400" dirty="0">
              <a:cs typeface="Helvetica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BE91C-26C0-B348-0B3F-57C8C238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344" y="6217920"/>
            <a:ext cx="3086100" cy="365125"/>
          </a:xfrm>
        </p:spPr>
        <p:txBody>
          <a:bodyPr>
            <a:normAutofit/>
          </a:bodyPr>
          <a:lstStyle/>
          <a:p>
            <a:pPr algn="l" defTabSz="422041">
              <a:spcAft>
                <a:spcPts val="600"/>
              </a:spcAft>
              <a:defRPr/>
            </a:pPr>
            <a:r>
              <a:rPr lang="es-ES" sz="1000">
                <a:solidFill>
                  <a:prstClr val="black">
                    <a:lumMod val="50000"/>
                    <a:lumOff val="50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250A3-E742-2DA2-74BB-F220446E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0991" y="6217919"/>
            <a:ext cx="1976534" cy="365125"/>
          </a:xfrm>
        </p:spPr>
        <p:txBody>
          <a:bodyPr>
            <a:normAutofit/>
          </a:bodyPr>
          <a:lstStyle/>
          <a:p>
            <a:pPr algn="r" defTabSz="422041">
              <a:spcAft>
                <a:spcPts val="600"/>
              </a:spcAft>
              <a:defRPr/>
            </a:pPr>
            <a:r>
              <a:rPr lang="es-ES" sz="1000">
                <a:solidFill>
                  <a:prstClr val="black">
                    <a:lumMod val="50000"/>
                    <a:lumOff val="50000"/>
                  </a:prstClr>
                </a:solidFill>
              </a:rPr>
              <a:t>Curso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5C4C0-6831-0BAA-4B36-6F99099C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8177" y="6217920"/>
            <a:ext cx="685800" cy="365125"/>
          </a:xfrm>
        </p:spPr>
        <p:txBody>
          <a:bodyPr>
            <a:normAutofit/>
          </a:bodyPr>
          <a:lstStyle/>
          <a:p>
            <a:pPr defTabSz="422041">
              <a:spcAft>
                <a:spcPts val="600"/>
              </a:spcAft>
              <a:defRPr/>
            </a:pPr>
            <a:fld id="{9961DA19-05BC-2C48-AEE7-B9DFD6D07410}" type="slidenum">
              <a:rPr lang="es-ES" sz="100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422041">
                <a:spcAft>
                  <a:spcPts val="600"/>
                </a:spcAft>
                <a:defRPr/>
              </a:pPr>
              <a:t>4</a:t>
            </a:fld>
            <a:endParaRPr lang="es-ES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5242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B480-71EC-9782-42FD-BFC03D8C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07" y="257324"/>
            <a:ext cx="7213760" cy="1325563"/>
          </a:xfrm>
        </p:spPr>
        <p:txBody>
          <a:bodyPr/>
          <a:lstStyle/>
          <a:p>
            <a:r>
              <a:rPr lang="es-ES" sz="2950" dirty="0">
                <a:latin typeface="Geneva"/>
              </a:rPr>
              <a:t>Equipo y trabajo en equipo</a:t>
            </a:r>
            <a:endParaRPr lang="es-ES" dirty="0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61F87702-ABCC-7F29-1FB9-83998B81A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58" y="1714079"/>
            <a:ext cx="7886700" cy="38250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5F94C-6284-D092-E748-41CB32C4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BB940-6F87-5CC3-225D-E19B063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F5330-4383-1B4E-66CE-C8D09B8D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72119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F9AE5-73E0-80E1-72EB-C1B0BBF4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4" y="380126"/>
            <a:ext cx="7213760" cy="1325563"/>
          </a:xfrm>
        </p:spPr>
        <p:txBody>
          <a:bodyPr/>
          <a:lstStyle/>
          <a:p>
            <a:r>
              <a:rPr lang="es-ES" sz="2950" dirty="0">
                <a:latin typeface="Geneva"/>
              </a:rPr>
              <a:t>Requisitos</a:t>
            </a:r>
            <a:endParaRPr lang="es-ES" dirty="0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63B1447D-0AEE-5482-2B6A-F1DBBC95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04" y="1938366"/>
            <a:ext cx="8245657" cy="3337123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AED72-993D-4618-1907-16AFC754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DCB37-911A-43EE-C366-D2CB9AF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90CA9-87EA-3B98-F7C7-9778688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6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D0B56-CD85-64BA-3676-6C3B8A9D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2" y="228985"/>
            <a:ext cx="7213760" cy="1325563"/>
          </a:xfrm>
        </p:spPr>
        <p:txBody>
          <a:bodyPr/>
          <a:lstStyle/>
          <a:p>
            <a:r>
              <a:rPr lang="es-ES" sz="2950" dirty="0">
                <a:latin typeface="Geneva"/>
              </a:rPr>
              <a:t>Planificación.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42526-2D1B-5E24-08AB-F70644F5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28" y="1522840"/>
            <a:ext cx="7641098" cy="7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950" dirty="0">
                <a:latin typeface="Helvetica"/>
                <a:ea typeface="Verdana"/>
                <a:cs typeface="Arial"/>
              </a:rPr>
              <a:t>Hemos seleccionado la metodología Scrum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54609-8253-0974-C6C1-D8802A5F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9367F-AE39-7C68-849C-BB576D74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B6FA5-A77A-0082-04C0-6CDA5AEC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7" descr="Diagrama, Escala de tiempo&#10;&#10;Descripción generada automáticamente">
            <a:extLst>
              <a:ext uri="{FF2B5EF4-FFF2-40B4-BE49-F238E27FC236}">
                <a16:creationId xmlns:a16="http://schemas.microsoft.com/office/drawing/2014/main" id="{035C372D-9FC4-3595-2D3D-54A9BCC7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7" y="2023865"/>
            <a:ext cx="7258523" cy="39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160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F439-ADBC-E2A8-75DD-26B866C6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Arquitectura</a:t>
            </a:r>
            <a:endParaRPr lang="es-ES" dirty="0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045DC57D-CB8C-4C99-0826-520B1A229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821074"/>
            <a:ext cx="7886700" cy="443345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F6A76-A49E-63E1-873B-974ABA7D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D4C27-4DF3-360E-6F59-85946C50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B0E14-3B76-E561-001A-F81574E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9C0773-BC34-3837-9693-47BDA2D12B51}"/>
              </a:ext>
            </a:extLst>
          </p:cNvPr>
          <p:cNvSpPr txBox="1"/>
          <p:nvPr/>
        </p:nvSpPr>
        <p:spPr>
          <a:xfrm>
            <a:off x="1904650" y="1304179"/>
            <a:ext cx="55980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MVC: Modelo-vista-controlador</a:t>
            </a:r>
          </a:p>
        </p:txBody>
      </p:sp>
    </p:spTree>
    <p:extLst>
      <p:ext uri="{BB962C8B-B14F-4D97-AF65-F5344CB8AC3E}">
        <p14:creationId xmlns:p14="http://schemas.microsoft.com/office/powerpoint/2010/main" val="363680648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040A-B532-101C-06D2-E433575F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Modelos</a:t>
            </a:r>
            <a:endParaRPr lang="es-ES" sz="29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AF41E-3847-E031-C574-A321E770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" y="1430205"/>
            <a:ext cx="7897234" cy="4730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es-ES" sz="360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2F660-9A10-8F85-498A-F308016B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DE792-0AFB-5272-59A1-C260F225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AFB86-E3DC-0881-5E73-F8C28677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78671A5-C72E-D736-8F93-0AB072E9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5" y="1349345"/>
            <a:ext cx="8796130" cy="50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5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</TotalTime>
  <Words>369</Words>
  <Application>Microsoft Office PowerPoint</Application>
  <PresentationFormat>Presentación en pantalla (4:3)</PresentationFormat>
  <Paragraphs>96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1_Tema de Office</vt:lpstr>
      <vt:lpstr>Sabelotodo by PF Entertainment</vt:lpstr>
      <vt:lpstr>Índice de contenidos</vt:lpstr>
      <vt:lpstr>El problema</vt:lpstr>
      <vt:lpstr>La solución</vt:lpstr>
      <vt:lpstr>Equipo y trabajo en equipo</vt:lpstr>
      <vt:lpstr>Requisitos</vt:lpstr>
      <vt:lpstr>Planificación.</vt:lpstr>
      <vt:lpstr>Arquitectura</vt:lpstr>
      <vt:lpstr>Modelos</vt:lpstr>
      <vt:lpstr>Patrones</vt:lpstr>
      <vt:lpstr>Principios: SOLID</vt:lpstr>
      <vt:lpstr>Principios: SOLID</vt:lpstr>
      <vt:lpstr>Principios: SOLID</vt:lpstr>
      <vt:lpstr>Principios: SOLID</vt:lpstr>
      <vt:lpstr>Principios: SOLID</vt:lpstr>
      <vt:lpstr>Pruebas</vt:lpstr>
      <vt:lpstr>Pruebas Mockito</vt:lpstr>
      <vt:lpstr>Estrategias y herramientas</vt:lpstr>
      <vt:lpstr>Modelo de implementación</vt:lpstr>
      <vt:lpstr>Despliegue</vt:lpstr>
      <vt:lpstr>Resultado</vt:lpstr>
      <vt:lpstr>Conclusiones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Julián Castro</cp:lastModifiedBy>
  <cp:revision>1313</cp:revision>
  <dcterms:created xsi:type="dcterms:W3CDTF">2011-12-09T15:04:57Z</dcterms:created>
  <dcterms:modified xsi:type="dcterms:W3CDTF">2022-05-31T08:26:54Z</dcterms:modified>
</cp:coreProperties>
</file>