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Cabin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AA33883-42F7-4AE6-8ADA-152E6E8B4ECE}">
  <a:tblStyle styleId="{8AA33883-42F7-4AE6-8ADA-152E6E8B4ECE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Cabin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Cabin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abin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bg>
      <p:bgPr>
        <a:solidFill>
          <a:schemeClr val="accen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600200" y="2386743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Cabin"/>
              <a:buNone/>
              <a:defRPr b="0" i="0" sz="3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2695193" y="4352544"/>
            <a:ext cx="6801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7821428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1600200" y="6236207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" name="Shape 16"/>
          <p:cNvSpPr/>
          <p:nvPr>
            <p:ph idx="12" type="sldNum"/>
          </p:nvPr>
        </p:nvSpPr>
        <p:spPr>
          <a:xfrm>
            <a:off x="10758921" y="6217919"/>
            <a:ext cx="365700" cy="365699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rIns="1827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808522" y="2243827"/>
            <a:ext cx="4494900" cy="11345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Cabin"/>
              <a:buNone/>
              <a:defRPr b="0" i="0" sz="2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6095998" y="0"/>
            <a:ext cx="6101999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32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115567" y="3549917"/>
            <a:ext cx="3794700" cy="21939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7821428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804672" y="6236207"/>
            <a:ext cx="51249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/>
          <p:nvPr>
            <p:ph idx="12" type="sldNum"/>
          </p:nvPr>
        </p:nvSpPr>
        <p:spPr>
          <a:xfrm>
            <a:off x="10758921" y="6217919"/>
            <a:ext cx="365700" cy="365699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rIns="1827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231135" y="964691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4544964" y="324143"/>
            <a:ext cx="3102000" cy="77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27000" lvl="1" marL="4572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6858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27000" lvl="3" marL="9144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27000" lvl="4" marL="11430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31762" lvl="5" marL="1312862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38112" lvl="6" marL="1484312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33350" lvl="7" marL="165735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30175" lvl="8" marL="1882775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7821428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1600200" y="6236207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7" name="Shape 87"/>
          <p:cNvSpPr/>
          <p:nvPr>
            <p:ph idx="12" type="sldNum"/>
          </p:nvPr>
        </p:nvSpPr>
        <p:spPr>
          <a:xfrm>
            <a:off x="10758921" y="6217919"/>
            <a:ext cx="365700" cy="365699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rIns="1827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 rot="5400000">
            <a:off x="6810570" y="2779709"/>
            <a:ext cx="4983600" cy="12987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2838525" y="329759"/>
            <a:ext cx="4983600" cy="61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27000" lvl="1" marL="4572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6858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27000" lvl="3" marL="9144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27000" lvl="4" marL="11430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31762" lvl="5" marL="1312862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38112" lvl="6" marL="1484312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33350" lvl="7" marL="165735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30175" lvl="8" marL="1882775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7821428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1600200" y="6236207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3" name="Shape 93"/>
          <p:cNvSpPr/>
          <p:nvPr>
            <p:ph idx="12" type="sldNum"/>
          </p:nvPr>
        </p:nvSpPr>
        <p:spPr>
          <a:xfrm>
            <a:off x="10758921" y="6217919"/>
            <a:ext cx="365700" cy="365699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rIns="1827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2231135" y="964691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2231135" y="2638043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27000" lvl="1" marL="4572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6858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27000" lvl="3" marL="9144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27000" lvl="4" marL="11430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31762" lvl="5" marL="1312862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38112" lvl="6" marL="1484312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33350" lvl="7" marL="165735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30175" lvl="8" marL="1882775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7821428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1600200" y="6236207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" name="Shape 28"/>
          <p:cNvSpPr/>
          <p:nvPr>
            <p:ph idx="12" type="sldNum"/>
          </p:nvPr>
        </p:nvSpPr>
        <p:spPr>
          <a:xfrm>
            <a:off x="10758921" y="6217919"/>
            <a:ext cx="365700" cy="365699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rIns="1827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bg>
      <p:bgPr>
        <a:solidFill>
          <a:schemeClr val="accent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1600200" y="2386743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Cabin"/>
              <a:buNone/>
              <a:defRPr b="0" i="0" sz="3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2695193" y="4352544"/>
            <a:ext cx="6801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7821428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1600200" y="6236207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/>
          <p:nvPr>
            <p:ph idx="12" type="sldNum"/>
          </p:nvPr>
        </p:nvSpPr>
        <p:spPr>
          <a:xfrm>
            <a:off x="10758921" y="6217919"/>
            <a:ext cx="365700" cy="365699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rIns="1827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bg>
      <p:bgPr>
        <a:solidFill>
          <a:schemeClr val="accen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600200" y="2386743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Cabin"/>
              <a:buNone/>
              <a:defRPr b="0" i="0" sz="3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2695193" y="4352464"/>
            <a:ext cx="6801600" cy="12651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7821428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1600200" y="6236207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0" name="Shape 40"/>
          <p:cNvSpPr/>
          <p:nvPr>
            <p:ph idx="12" type="sldNum"/>
          </p:nvPr>
        </p:nvSpPr>
        <p:spPr>
          <a:xfrm>
            <a:off x="10758921" y="6217919"/>
            <a:ext cx="365700" cy="365699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rIns="1827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2231135" y="964691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581912" y="2638043"/>
            <a:ext cx="42717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27000" lvl="1" marL="4572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6858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27000" lvl="3" marL="9144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27000" lvl="4" marL="11430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31762" lvl="5" marL="1312862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38112" lvl="6" marL="1484312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33350" lvl="7" marL="165735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30175" lvl="8" marL="1882775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6338314" y="2638043"/>
            <a:ext cx="42702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27000" lvl="1" marL="4572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6858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27000" lvl="3" marL="9144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27000" lvl="4" marL="11430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31762" lvl="5" marL="1312862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38112" lvl="6" marL="1484312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33350" lvl="7" marL="165735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30175" lvl="8" marL="1882775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7821428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1600200" y="6236207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Shape 47"/>
          <p:cNvSpPr/>
          <p:nvPr>
            <p:ph idx="12" type="sldNum"/>
          </p:nvPr>
        </p:nvSpPr>
        <p:spPr>
          <a:xfrm>
            <a:off x="10758921" y="6217919"/>
            <a:ext cx="365700" cy="365699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rIns="1827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1583436" y="2313433"/>
            <a:ext cx="4270200" cy="70410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900" u="none" cap="none" strike="noStrike">
                <a:solidFill>
                  <a:srgbClr val="6B889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1" i="0" sz="19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1583436" y="3143250"/>
            <a:ext cx="42702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27000" lvl="1" marL="4572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6858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27000" lvl="3" marL="9144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27000" lvl="4" marL="11430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31762" lvl="5" marL="1312862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38112" lvl="6" marL="1484312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33350" lvl="7" marL="165735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30175" lvl="8" marL="1882775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6338316" y="3143250"/>
            <a:ext cx="42534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27000" lvl="1" marL="4572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6858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27000" lvl="3" marL="9144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27000" lvl="4" marL="11430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31762" lvl="5" marL="1312862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38112" lvl="6" marL="1484312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33350" lvl="7" marL="165735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30175" lvl="8" marL="1882775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6338316" y="2313433"/>
            <a:ext cx="4270200" cy="70410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900" u="none" cap="none" strike="noStrike">
                <a:solidFill>
                  <a:srgbClr val="6B889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1" i="0" sz="19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7821428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1600200" y="6236207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/>
          <p:nvPr>
            <p:ph idx="12" type="sldNum"/>
          </p:nvPr>
        </p:nvSpPr>
        <p:spPr>
          <a:xfrm>
            <a:off x="10758921" y="6217919"/>
            <a:ext cx="365700" cy="365699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rIns="1827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2231135" y="964691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2231135" y="964691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7821428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1600200" y="6236207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Shape 61"/>
          <p:cNvSpPr/>
          <p:nvPr>
            <p:ph idx="12" type="sldNum"/>
          </p:nvPr>
        </p:nvSpPr>
        <p:spPr>
          <a:xfrm>
            <a:off x="10758921" y="6217919"/>
            <a:ext cx="365700" cy="365699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rIns="1827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0" type="dt"/>
          </p:nvPr>
        </p:nvSpPr>
        <p:spPr>
          <a:xfrm>
            <a:off x="7821428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600200" y="6236207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Shape 65"/>
          <p:cNvSpPr/>
          <p:nvPr>
            <p:ph idx="12" type="sldNum"/>
          </p:nvPr>
        </p:nvSpPr>
        <p:spPr>
          <a:xfrm>
            <a:off x="10758921" y="6217919"/>
            <a:ext cx="365700" cy="365699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rIns="1827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04672" y="2243827"/>
            <a:ext cx="4486800" cy="11414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Cabin"/>
              <a:buNone/>
              <a:defRPr b="0" i="0" sz="2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736079" y="804672"/>
            <a:ext cx="4815900" cy="5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7950" lvl="0" marL="2286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27000" lvl="1" marL="4572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6858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27000" lvl="3" marL="9144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27000" lvl="4" marL="11430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31762" lvl="5" marL="1312862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38112" lvl="6" marL="1484312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33350" lvl="7" marL="165735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30175" lvl="8" marL="1882775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1115567" y="3549917"/>
            <a:ext cx="3794700" cy="21939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7821428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804672" y="6236207"/>
            <a:ext cx="51249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Shape 73"/>
          <p:cNvSpPr/>
          <p:nvPr>
            <p:ph idx="12" type="sldNum"/>
          </p:nvPr>
        </p:nvSpPr>
        <p:spPr>
          <a:xfrm>
            <a:off x="10758921" y="6217919"/>
            <a:ext cx="365700" cy="365699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rIns="1827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231135" y="964691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231135" y="2638043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27000" lvl="1" marL="4572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6858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27000" lvl="3" marL="9144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27000" lvl="4" marL="11430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31762" lvl="5" marL="1312862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38112" lvl="6" marL="1484312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33350" lvl="7" marL="165735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30175" lvl="8" marL="1882775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7821428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1600200" y="6236207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" name="Shape 10"/>
          <p:cNvSpPr/>
          <p:nvPr>
            <p:ph idx="12" type="sldNum"/>
          </p:nvPr>
        </p:nvSpPr>
        <p:spPr>
          <a:xfrm>
            <a:off x="10758921" y="6217919"/>
            <a:ext cx="365700" cy="365699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rIns="1827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2231135" y="964691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2231135" y="2638043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27000" lvl="1" marL="4572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6858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27000" lvl="3" marL="9144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27000" lvl="4" marL="11430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31762" lvl="5" marL="1312862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38112" lvl="6" marL="1484312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33350" lvl="7" marL="165735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30175" lvl="8" marL="1882775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7821428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1600200" y="6236207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" name="Shape 22"/>
          <p:cNvSpPr/>
          <p:nvPr>
            <p:ph idx="12" type="sldNum"/>
          </p:nvPr>
        </p:nvSpPr>
        <p:spPr>
          <a:xfrm>
            <a:off x="10758921" y="6217919"/>
            <a:ext cx="365700" cy="365699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rIns="1827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1600200" y="2386743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182875" lIns="274300" rIns="274300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MOTOR DE BÚSQUEDA	</a:t>
            </a:r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2695193" y="4352544"/>
            <a:ext cx="6801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rPr>
              <a:t>Recuperación y Acceso a la Información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rPr>
              <a:t>Carlos Contreras Sanz 100303562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rPr>
              <a:t>Miguel Xoel García Balsa 100291036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2231135" y="1177891"/>
            <a:ext cx="7729800" cy="1188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POSIBLES MEJORAS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2231125" y="2638047"/>
            <a:ext cx="7729800" cy="174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Reconocimiento de entidades más eficiente interpretando </a:t>
            </a:r>
            <a:r>
              <a:rPr i="1" lang="en-US"/>
              <a:t>Who, Where, When,</a:t>
            </a:r>
            <a:r>
              <a:rPr lang="en-US"/>
              <a:t> etc… mediante el uso de herramientas como </a:t>
            </a:r>
            <a:r>
              <a:rPr i="1" lang="en-US"/>
              <a:t>FreeLing.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Uso de técnicas de stemming y lematización.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2231135" y="964691"/>
            <a:ext cx="7729800" cy="1188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¿PREGUNTAS?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125" y="2446225"/>
            <a:ext cx="7729800" cy="336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231110" y="599616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182875" lIns="182875" rIns="182875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bin"/>
              <a:buNone/>
            </a:pPr>
            <a:r>
              <a:rPr lang="en-US"/>
              <a:t>ÍNDICE DE CONTENIDOS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2231100" y="2104721"/>
            <a:ext cx="7729800" cy="3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lnSpc>
                <a:spcPct val="20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400"/>
              <a:t>INDIZACIÓN DE DOCUMENTOS </a:t>
            </a:r>
          </a:p>
          <a:p>
            <a:pPr lvl="0" rtl="0" algn="ctr">
              <a:lnSpc>
                <a:spcPct val="20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400"/>
              <a:t>MÓDULO I: EXPANSIÓN DE CONSULTA</a:t>
            </a:r>
          </a:p>
          <a:p>
            <a:pPr lvl="0" rtl="0" algn="ctr">
              <a:lnSpc>
                <a:spcPct val="20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400"/>
              <a:t>MÓDULO II: RECONOCIMIENTO DE ENTIDADES </a:t>
            </a:r>
          </a:p>
          <a:p>
            <a:pPr lvl="0" rtl="0" algn="ctr">
              <a:lnSpc>
                <a:spcPct val="20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400"/>
              <a:t>RESULTADOS</a:t>
            </a:r>
          </a:p>
          <a:p>
            <a:pPr lvl="0" rtl="0" algn="ctr">
              <a:lnSpc>
                <a:spcPct val="20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400"/>
              <a:t>MÉTRICAS DE EVALUACIÓN</a:t>
            </a:r>
          </a:p>
          <a:p>
            <a:pPr lvl="0" rtl="0" algn="ctr">
              <a:lnSpc>
                <a:spcPct val="20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2400"/>
              <a:t>POSIBLES MEJORAS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231135" y="964691"/>
            <a:ext cx="7729727" cy="1188719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182875" lIns="182875" rIns="182875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INDIZACIÓN DE DOCUMENTOS 1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2231135" y="2429189"/>
            <a:ext cx="7729727" cy="1874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Indización de documentos Web</a:t>
            </a:r>
          </a:p>
          <a:p>
            <a:pPr indent="-22860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Los documentos son importados mediante la clase Documentos();</a:t>
            </a:r>
          </a:p>
          <a:p>
            <a:pPr indent="-22860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Se crean dos DBCollection (objetos de Mongo) para guardar diccionario y entidades.</a:t>
            </a:r>
          </a:p>
          <a:p>
            <a:pPr indent="-228600" lvl="1" marL="4572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Sobre estas colecciones, se crean los índices de Mongo sobre los campos por lo que </a:t>
            </a:r>
            <a:r>
              <a:rPr lang="en-US"/>
              <a:t>insertamos</a:t>
            </a:r>
            <a:r>
              <a:rPr b="0" i="0" lang="en-US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. En este caso, </a:t>
            </a:r>
            <a:r>
              <a:rPr b="0" i="1" lang="en-US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palabra</a:t>
            </a:r>
            <a:r>
              <a:rPr b="0" i="0" lang="en-US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 y </a:t>
            </a:r>
            <a:r>
              <a:rPr b="0" i="1" lang="en-US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entidad.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1135" y="4488230"/>
            <a:ext cx="7734301" cy="1854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231135" y="964691"/>
            <a:ext cx="7729727" cy="1188719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182875" lIns="182875" rIns="182875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INDIZACIÓN DE DOCUMENTOS 2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2231135" y="2395728"/>
            <a:ext cx="7729727" cy="1833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Usamos 4 hilos para agilizar el proceso de indización.</a:t>
            </a:r>
          </a:p>
          <a:p>
            <a:pPr indent="-22860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Siempre hay 4 hilos trabajando.</a:t>
            </a:r>
          </a:p>
          <a:p>
            <a:pPr indent="-22860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Cada hilo recibe un documento y limpia su contenido.</a:t>
            </a:r>
          </a:p>
          <a:p>
            <a:pPr indent="-228600" lvl="1" marL="4572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Inserta cada palabra en la base de datos sobre los campos anteriormente especificados, usando un cerrojo para evitar repeticiones.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1728" y="4471417"/>
            <a:ext cx="7061199" cy="16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2231135" y="964691"/>
            <a:ext cx="7729727" cy="1188719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182875" lIns="182875" rIns="182875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MÓDULO I: EXPANSIÓN DE CONSULTA 1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2231135" y="2638043"/>
            <a:ext cx="772972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Mediante la clase Sinónimos se usa la base de datos de </a:t>
            </a:r>
            <a:r>
              <a:rPr b="0" i="1" lang="en-US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WordNet</a:t>
            </a:r>
            <a:r>
              <a:rPr b="0" i="0" lang="en-US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Se buscan los sinónimos de cada palabra que aparece en cada </a:t>
            </a:r>
            <a:r>
              <a:rPr b="0" i="1" lang="en-US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query</a:t>
            </a:r>
            <a:r>
              <a:rPr b="0" i="0" lang="en-US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, así se expande la búsqueda.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El peso del sinónimo no es el mismo que el de la palabra original. Se divide el peso original entre el número de sinónimos que existen de esa palabra.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757" y="4709885"/>
            <a:ext cx="6578599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2231135" y="964691"/>
            <a:ext cx="7729727" cy="1188719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182875" lIns="182875" rIns="182875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MÓDULO I: EXPANSIÓN DE CONSULTA 2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2231135" y="2638044"/>
            <a:ext cx="7729727" cy="1770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Los nombres propios se toman como entidades, pero también se tiene en cuenta el caso </a:t>
            </a:r>
            <a:r>
              <a:rPr b="0" i="1" lang="en-US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LowerCase</a:t>
            </a:r>
            <a:r>
              <a:rPr b="0" i="0" lang="en-US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Por ejemplo, si aparece </a:t>
            </a:r>
            <a:r>
              <a:rPr b="0" i="1" lang="en-US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Photoshop</a:t>
            </a:r>
            <a:r>
              <a:rPr b="0" i="0" lang="en-US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 en una consulta, la búsqueda se expande con la palabra </a:t>
            </a:r>
            <a:r>
              <a:rPr b="0" i="1" lang="en-US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photoshop</a:t>
            </a:r>
            <a:r>
              <a:rPr b="0" i="0" lang="en-US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, pero se le aplica la mitad del peso que tenía la palabra original.</a:t>
            </a: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4586514"/>
            <a:ext cx="7162799" cy="147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2231135" y="964691"/>
            <a:ext cx="7729727" cy="1188719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182875" lIns="182875" rIns="182875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MÓDULO II: RECONOCIMIENTO DE ENTIDADES 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2231135" y="2638043"/>
            <a:ext cx="772972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Para gestionar las entidades, creamos un nueva colección y un índice en Mongo, como explicamos en la primera parte de la presentación.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Ahí se guardan las entidades que reconocemos de los .</a:t>
            </a:r>
            <a:r>
              <a:rPr b="1" i="0" lang="en-US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txt</a:t>
            </a:r>
            <a:r>
              <a:rPr b="0" i="0" lang="en-US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 dados y se almacena la entidad junto con los documentos en los que aparece.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/>
              <a:t>En el caso de existir alguno de estos nombres propios en la consultas, le daremos más peso a esa palabra en el documento.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/>
              <a:t>El peso que tiene la entidad en el documento se multiplica por 30.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2231135" y="964691"/>
            <a:ext cx="7729800" cy="1188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RESULTADOS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2231125" y="2638051"/>
            <a:ext cx="7729800" cy="368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Tiempo de indización de los documentos: Aproximadamente </a:t>
            </a:r>
            <a:r>
              <a:rPr b="1" lang="en-US" u="sng"/>
              <a:t>8 minutos*</a:t>
            </a:r>
            <a:r>
              <a:rPr b="1" lang="en-US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Creación del diccionario de palabras.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Creación del diccionario de entidades.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Recursos utilizados: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MacBook Pro 2015, 2,7 GHz Intel Core i5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RAM: 8 GB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Base de datos: MongoDB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i="1" lang="en-US" sz="1400"/>
              <a:t>*Sin los índices de Mongo, el tiempo obtenido fue de aprox. 29 horas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952752" y="840350"/>
            <a:ext cx="6286500" cy="1188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MÉTRICAS DE EVALUACIÓN</a:t>
            </a:r>
          </a:p>
        </p:txBody>
      </p:sp>
      <p:graphicFrame>
        <p:nvGraphicFramePr>
          <p:cNvPr id="151" name="Shape 151"/>
          <p:cNvGraphicFramePr/>
          <p:nvPr/>
        </p:nvGraphicFramePr>
        <p:xfrm>
          <a:off x="2952750" y="501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{8AA33883-42F7-4AE6-8ADA-152E6E8B4ECE}</a:tableStyleId>
              </a:tblPr>
              <a:tblGrid>
                <a:gridCol w="400600"/>
                <a:gridCol w="305225"/>
                <a:gridCol w="305225"/>
                <a:gridCol w="305225"/>
                <a:gridCol w="305225"/>
                <a:gridCol w="305225"/>
                <a:gridCol w="305225"/>
                <a:gridCol w="305225"/>
                <a:gridCol w="305225"/>
                <a:gridCol w="305225"/>
                <a:gridCol w="305225"/>
                <a:gridCol w="305225"/>
                <a:gridCol w="305225"/>
                <a:gridCol w="305225"/>
                <a:gridCol w="305225"/>
                <a:gridCol w="305225"/>
                <a:gridCol w="305225"/>
                <a:gridCol w="305225"/>
                <a:gridCol w="305225"/>
                <a:gridCol w="305225"/>
                <a:gridCol w="305225"/>
              </a:tblGrid>
              <a:tr h="251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Q1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Q2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Q3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Q4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Q5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Q6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Q7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Q8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Q9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Q10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Q11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Q12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Q13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Q14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Q15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Q16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Q17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Q18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Q19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Q20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p@5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0,60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0,60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1,00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0,40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0,40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1,00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0,60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1,00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0,80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0,60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0,60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0,80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1,00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0,60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0,40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0,80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0,40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0,80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0,60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0,60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p@10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0,70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0,60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1,00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0,40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0,80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0,60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0,70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0,90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0,90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0,40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0,80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0,90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0,40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0,50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0,70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0,60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0,80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0,70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0,60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2" name="Shape 152"/>
          <p:cNvGraphicFramePr/>
          <p:nvPr/>
        </p:nvGraphicFramePr>
        <p:xfrm>
          <a:off x="1137725" y="116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{8AA33883-42F7-4AE6-8ADA-152E6E8B4ECE}</a:tableStyleId>
              </a:tblPr>
              <a:tblGrid>
                <a:gridCol w="381000"/>
                <a:gridCol w="1020175"/>
              </a:tblGrid>
              <a:tr h="200025"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Average Precision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 hMerge="1"/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0,5709183673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0,7878306878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0,5932539683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0,325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0,9526289683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0,8301587302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0,9095238095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0,8875220459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Q10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0,8875220459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0,5416666667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Q12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0,9067956349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Q13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0,962654321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Q14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0,7928571429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Q15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0,6142857143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Q16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0,8806122449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Q17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0,5494047619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Q18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0,9317956349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Q19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0,6679138322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0,7180555556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3" name="Shape 153"/>
          <p:cNvGraphicFramePr/>
          <p:nvPr/>
        </p:nvGraphicFramePr>
        <p:xfrm>
          <a:off x="2952737" y="24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{8AA33883-42F7-4AE6-8ADA-152E6E8B4ECE}</a:tableStyleId>
              </a:tblPr>
              <a:tblGrid>
                <a:gridCol w="381000"/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  <a:gridCol w="390525"/>
                <a:gridCol w="371475"/>
                <a:gridCol w="361950"/>
                <a:gridCol w="371475"/>
                <a:gridCol w="390525"/>
                <a:gridCol w="361950"/>
                <a:gridCol w="371475"/>
                <a:gridCol w="371475"/>
                <a:gridCol w="371475"/>
                <a:gridCol w="371475"/>
                <a:gridCol w="36195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Q10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Q12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Q13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Q14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Q15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Q16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Q17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Q18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Q19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Q20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D1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D2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D3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D4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D5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D6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D7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D8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D9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000"/>
                        <a:t>D10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2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0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/>
                        <a:t>1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